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9"/>
  </p:notesMasterIdLst>
  <p:sldIdLst>
    <p:sldId id="258" r:id="rId5"/>
    <p:sldId id="294" r:id="rId6"/>
    <p:sldId id="300" r:id="rId7"/>
    <p:sldId id="293" r:id="rId8"/>
    <p:sldId id="297" r:id="rId9"/>
    <p:sldId id="298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96" r:id="rId23"/>
    <p:sldId id="314" r:id="rId24"/>
    <p:sldId id="315" r:id="rId25"/>
    <p:sldId id="313" r:id="rId26"/>
    <p:sldId id="316" r:id="rId27"/>
    <p:sldId id="3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FD292-8E22-4040-A7F0-63636BCC867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2CBC0-E143-4640-AA35-51558262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6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50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777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92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897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785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711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735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356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926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392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75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910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206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45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15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83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5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18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450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96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40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sandracjone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edia.mit.edu/~silver/drawd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ugwen.com/following/sougwen.com/Drawing-Operations-D-O-U-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3078020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4724584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ce.com/read/katsu-shows-you-how-to-make-a-graffiti-drone-45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523378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11/10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4: Drawing Machines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 to Physical Computing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307777"/>
          </a:xfrm>
        </p:spPr>
        <p:txBody>
          <a:bodyPr vert="horz">
            <a:spAutoFit/>
          </a:bodyPr>
          <a:lstStyle/>
          <a:p>
            <a:pPr lvl="0"/>
            <a:r>
              <a:rPr lang="en-US" sz="14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Lightning Series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, by Cassandra C. Jones (2011):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4725D-7896-463B-8295-0E05500DC44C}"/>
              </a:ext>
            </a:extLst>
          </p:cNvPr>
          <p:cNvSpPr txBox="1"/>
          <p:nvPr/>
        </p:nvSpPr>
        <p:spPr>
          <a:xfrm>
            <a:off x="2880219" y="6118698"/>
            <a:ext cx="762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https://www.cassandracjones.com/lightning-drawing-circles</a:t>
            </a:r>
          </a:p>
        </p:txBody>
      </p:sp>
      <p:pic>
        <p:nvPicPr>
          <p:cNvPr id="7170" name="Picture 2" descr="Connected Lightning Strike Art">
            <a:extLst>
              <a:ext uri="{FF2B5EF4-FFF2-40B4-BE49-F238E27FC236}">
                <a16:creationId xmlns:a16="http://schemas.microsoft.com/office/drawing/2014/main" id="{9DDD12DB-31B4-4960-BF96-63A2AFBC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185863"/>
            <a:ext cx="57150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82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461665"/>
          </a:xfrm>
        </p:spPr>
        <p:txBody>
          <a:bodyPr vert="horz">
            <a:spAutoFit/>
          </a:bodyPr>
          <a:lstStyle/>
          <a:p>
            <a:pPr lvl="0"/>
            <a:r>
              <a:rPr lang="en-US" sz="24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Drawdio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(Jay Silver, 2008)</a:t>
            </a:r>
            <a:endParaRPr lang="en-US" sz="239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4725D-7896-463B-8295-0E05500DC44C}"/>
              </a:ext>
            </a:extLst>
          </p:cNvPr>
          <p:cNvSpPr txBox="1"/>
          <p:nvPr/>
        </p:nvSpPr>
        <p:spPr>
          <a:xfrm>
            <a:off x="2880219" y="6118698"/>
            <a:ext cx="762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https://www.youtube.com/watch?v=PV_w38ldZaE</a:t>
            </a:r>
          </a:p>
        </p:txBody>
      </p:sp>
      <p:pic>
        <p:nvPicPr>
          <p:cNvPr id="8194" name="Picture 2" descr="Parts list | Drawdio | Adafruit Learning System">
            <a:extLst>
              <a:ext uri="{FF2B5EF4-FFF2-40B4-BE49-F238E27FC236}">
                <a16:creationId xmlns:a16="http://schemas.microsoft.com/office/drawing/2014/main" id="{620C6C8B-8428-4278-A555-CB3D0922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73" y="1183399"/>
            <a:ext cx="6111380" cy="45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05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461665"/>
          </a:xfrm>
        </p:spPr>
        <p:txBody>
          <a:bodyPr vert="horz">
            <a:spAutoFit/>
          </a:bodyPr>
          <a:lstStyle/>
          <a:p>
            <a:pPr lvl="0"/>
            <a:r>
              <a:rPr lang="en-US" sz="24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Drawing Operations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by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Sougwen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Chung </a:t>
            </a:r>
            <a:endParaRPr lang="en-US" sz="7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4725D-7896-463B-8295-0E05500DC44C}"/>
              </a:ext>
            </a:extLst>
          </p:cNvPr>
          <p:cNvSpPr txBox="1"/>
          <p:nvPr/>
        </p:nvSpPr>
        <p:spPr>
          <a:xfrm>
            <a:off x="2880219" y="6118698"/>
            <a:ext cx="762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https://sougwen.com/</a:t>
            </a:r>
          </a:p>
        </p:txBody>
      </p:sp>
      <p:pic>
        <p:nvPicPr>
          <p:cNvPr id="9220" name="Picture 4" descr="Sougwen Chung Wins Excellence Award at Japan Media Arts Festival 2016 |  Sedition">
            <a:extLst>
              <a:ext uri="{FF2B5EF4-FFF2-40B4-BE49-F238E27FC236}">
                <a16:creationId xmlns:a16="http://schemas.microsoft.com/office/drawing/2014/main" id="{4EA71D63-4DF0-4679-8B46-A0430050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106" y="1610686"/>
            <a:ext cx="6054315" cy="40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4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400110"/>
          </a:xfrm>
        </p:spPr>
        <p:txBody>
          <a:bodyPr vert="horz">
            <a:spAutoFit/>
          </a:bodyPr>
          <a:lstStyle/>
          <a:p>
            <a:pPr lvl="0"/>
            <a:r>
              <a:rPr lang="en-US" sz="20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Senseless Drawing Bot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(2012) by So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Kanno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&amp; Takahiro Yamaguchi</a:t>
            </a:r>
            <a:endParaRPr lang="en-US" sz="1777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4725D-7896-463B-8295-0E05500DC44C}"/>
              </a:ext>
            </a:extLst>
          </p:cNvPr>
          <p:cNvSpPr txBox="1"/>
          <p:nvPr/>
        </p:nvSpPr>
        <p:spPr>
          <a:xfrm>
            <a:off x="2880219" y="6118698"/>
            <a:ext cx="762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https://vimeo.com/30780208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 descr="What is the Senseless Drawing Bot? By Takahiro Yamaguchi &amp;amp; So Kanno –  Public Delivery">
            <a:extLst>
              <a:ext uri="{FF2B5EF4-FFF2-40B4-BE49-F238E27FC236}">
                <a16:creationId xmlns:a16="http://schemas.microsoft.com/office/drawing/2014/main" id="{20387177-C97B-4E9C-94A3-3CBBD693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1" y="888957"/>
            <a:ext cx="11797717" cy="50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4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400110"/>
          </a:xfrm>
        </p:spPr>
        <p:txBody>
          <a:bodyPr vert="horz">
            <a:spAutoFit/>
          </a:bodyPr>
          <a:lstStyle/>
          <a:p>
            <a:pPr lvl="0"/>
            <a:r>
              <a:rPr lang="en-US" sz="20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GPS Drawings</a:t>
            </a:r>
            <a:endParaRPr lang="en-US" sz="1777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4725D-7896-463B-8295-0E05500DC44C}"/>
              </a:ext>
            </a:extLst>
          </p:cNvPr>
          <p:cNvSpPr txBox="1"/>
          <p:nvPr/>
        </p:nvSpPr>
        <p:spPr>
          <a:xfrm>
            <a:off x="2880219" y="6118698"/>
            <a:ext cx="762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http://www.gpsdrawing.com/gallery.html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266" name="Picture 2" descr="The most impressive Strava GPS drawings we&amp;#39;ve seen so far">
            <a:extLst>
              <a:ext uri="{FF2B5EF4-FFF2-40B4-BE49-F238E27FC236}">
                <a16:creationId xmlns:a16="http://schemas.microsoft.com/office/drawing/2014/main" id="{C7EFC03C-3C21-4165-8BDE-2084003C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88" y="1129718"/>
            <a:ext cx="6762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Strava Artist Stephen Lund and The Art of Sketch-As-You-Ride - Togoparts  Magazine">
            <a:extLst>
              <a:ext uri="{FF2B5EF4-FFF2-40B4-BE49-F238E27FC236}">
                <a16:creationId xmlns:a16="http://schemas.microsoft.com/office/drawing/2014/main" id="{55B43231-76C4-4E89-B686-F190432F4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637" y="770080"/>
            <a:ext cx="3210437" cy="258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The most impressive Strava GPS drawings we&amp;#39;ve seen so far">
            <a:extLst>
              <a:ext uri="{FF2B5EF4-FFF2-40B4-BE49-F238E27FC236}">
                <a16:creationId xmlns:a16="http://schemas.microsoft.com/office/drawing/2014/main" id="{821411D8-CDC4-4212-9F89-E9C7E007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017" y="3693188"/>
            <a:ext cx="3700838" cy="20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69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369332"/>
          </a:xfrm>
        </p:spPr>
        <p:txBody>
          <a:bodyPr vert="horz">
            <a:spAutoFit/>
          </a:bodyPr>
          <a:lstStyle/>
          <a:p>
            <a:pPr lvl="0"/>
            <a:r>
              <a:rPr lang="en-US" sz="18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Graffiti Rainbow Bike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(2012) by CROMATICS</a:t>
            </a:r>
            <a:endParaRPr lang="en-US" sz="400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4725D-7896-463B-8295-0E05500DC44C}"/>
              </a:ext>
            </a:extLst>
          </p:cNvPr>
          <p:cNvSpPr txBox="1"/>
          <p:nvPr/>
        </p:nvSpPr>
        <p:spPr>
          <a:xfrm>
            <a:off x="2880219" y="6118698"/>
            <a:ext cx="762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https://vimeo.com/47245840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 descr="roygbiv @Kelly Book | Street art, Street art utopia, Beautiful graffiti">
            <a:extLst>
              <a:ext uri="{FF2B5EF4-FFF2-40B4-BE49-F238E27FC236}">
                <a16:creationId xmlns:a16="http://schemas.microsoft.com/office/drawing/2014/main" id="{E19D2CB4-F8D6-4B2C-BBAA-A72BBECF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28713"/>
            <a:ext cx="70104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1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338554"/>
          </a:xfrm>
        </p:spPr>
        <p:txBody>
          <a:bodyPr vert="horz">
            <a:spAutoFit/>
          </a:bodyPr>
          <a:lstStyle/>
          <a:p>
            <a:pPr lvl="0"/>
            <a:r>
              <a:rPr 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Drone Drawing on Kendall Jenner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(2015) by KATSU</a:t>
            </a:r>
            <a:endParaRPr lang="en-US" sz="400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4725D-7896-463B-8295-0E05500DC44C}"/>
              </a:ext>
            </a:extLst>
          </p:cNvPr>
          <p:cNvSpPr txBox="1"/>
          <p:nvPr/>
        </p:nvSpPr>
        <p:spPr>
          <a:xfrm>
            <a:off x="2880219" y="6118698"/>
            <a:ext cx="762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https://www.youtube.com/watch?v=We12p6yvNW0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 descr="roygbiv @Kelly Book | Street art, Street art utopia, Beautiful graffiti">
            <a:extLst>
              <a:ext uri="{FF2B5EF4-FFF2-40B4-BE49-F238E27FC236}">
                <a16:creationId xmlns:a16="http://schemas.microsoft.com/office/drawing/2014/main" id="{E19D2CB4-F8D6-4B2C-BBAA-A72BBECF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254" y="1455185"/>
            <a:ext cx="3751742" cy="246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KATSU Drone Drawing 2015 on Kendall Jenner - YouTube">
            <a:extLst>
              <a:ext uri="{FF2B5EF4-FFF2-40B4-BE49-F238E27FC236}">
                <a16:creationId xmlns:a16="http://schemas.microsoft.com/office/drawing/2014/main" id="{7D54F3B9-82D4-4D78-985A-BCB7BD13F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26" y="1375794"/>
            <a:ext cx="6524770" cy="367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81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338554"/>
          </a:xfrm>
        </p:spPr>
        <p:txBody>
          <a:bodyPr vert="horz">
            <a:spAutoFit/>
          </a:bodyPr>
          <a:lstStyle/>
          <a:p>
            <a:pPr lvl="0"/>
            <a:r>
              <a:rPr 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Tree Drawings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by Tim Knowles</a:t>
            </a:r>
            <a:endParaRPr lang="en-US" sz="400000" dirty="0">
              <a:solidFill>
                <a:schemeClr val="bg1"/>
              </a:solidFill>
            </a:endParaRPr>
          </a:p>
        </p:txBody>
      </p:sp>
      <p:pic>
        <p:nvPicPr>
          <p:cNvPr id="12290" name="Picture 2" descr="roygbiv @Kelly Book | Street art, Street art utopia, Beautiful graffiti">
            <a:extLst>
              <a:ext uri="{FF2B5EF4-FFF2-40B4-BE49-F238E27FC236}">
                <a16:creationId xmlns:a16="http://schemas.microsoft.com/office/drawing/2014/main" id="{E19D2CB4-F8D6-4B2C-BBAA-A72BBECF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254" y="1455185"/>
            <a:ext cx="3751742" cy="246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Tim Knowles — Chris Murtha">
            <a:extLst>
              <a:ext uri="{FF2B5EF4-FFF2-40B4-BE49-F238E27FC236}">
                <a16:creationId xmlns:a16="http://schemas.microsoft.com/office/drawing/2014/main" id="{76206FD2-F41C-4499-A6C3-25C31BFD4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91" y="946592"/>
            <a:ext cx="8274691" cy="49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2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338554"/>
          </a:xfrm>
        </p:spPr>
        <p:txBody>
          <a:bodyPr vert="horz">
            <a:spAutoFit/>
          </a:bodyPr>
          <a:lstStyle/>
          <a:p>
            <a:pPr lvl="0"/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</a:rPr>
              <a:t>Metamatics</a:t>
            </a: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US" sz="1600" b="0" dirty="0">
                <a:solidFill>
                  <a:schemeClr val="bg1"/>
                </a:solidFill>
                <a:latin typeface="Helvetica" panose="020B0604020202020204" pitchFamily="34" charset="0"/>
              </a:rPr>
              <a:t>by Jean </a:t>
            </a:r>
            <a:r>
              <a:rPr lang="en-US" sz="1600" b="0" dirty="0" err="1">
                <a:solidFill>
                  <a:schemeClr val="bg1"/>
                </a:solidFill>
                <a:latin typeface="Helvetica" panose="020B0604020202020204" pitchFamily="34" charset="0"/>
              </a:rPr>
              <a:t>Tinguely</a:t>
            </a:r>
            <a:endParaRPr lang="en-US" sz="400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57E42-EBA0-48E8-90FE-4D29CEC22D0F}"/>
              </a:ext>
            </a:extLst>
          </p:cNvPr>
          <p:cNvSpPr txBox="1"/>
          <p:nvPr/>
        </p:nvSpPr>
        <p:spPr>
          <a:xfrm>
            <a:off x="3249335" y="63033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https://www.youtube.com/watch?v=4-NrTsq6bsg</a:t>
            </a:r>
          </a:p>
        </p:txBody>
      </p:sp>
      <p:pic>
        <p:nvPicPr>
          <p:cNvPr id="15364" name="Picture 4" descr="Méta-matic n° 1 - Centre Pompidou">
            <a:extLst>
              <a:ext uri="{FF2B5EF4-FFF2-40B4-BE49-F238E27FC236}">
                <a16:creationId xmlns:a16="http://schemas.microsoft.com/office/drawing/2014/main" id="{54953C58-E822-49E9-9FBE-ABEC82008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38" y="830015"/>
            <a:ext cx="6424566" cy="509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8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Physical Computing</a:t>
            </a:r>
          </a:p>
        </p:txBody>
      </p:sp>
      <p:pic>
        <p:nvPicPr>
          <p:cNvPr id="16386" name="Picture 2" descr="Arduino Uno Rev3 — Arduino Official Store">
            <a:extLst>
              <a:ext uri="{FF2B5EF4-FFF2-40B4-BE49-F238E27FC236}">
                <a16:creationId xmlns:a16="http://schemas.microsoft.com/office/drawing/2014/main" id="{B428076C-C7E2-424C-91C9-2B9FF87B9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03" y="2195833"/>
            <a:ext cx="4457394" cy="33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57BCE1-F5E5-4D66-B14D-D9945A632360}"/>
              </a:ext>
            </a:extLst>
          </p:cNvPr>
          <p:cNvSpPr txBox="1"/>
          <p:nvPr/>
        </p:nvSpPr>
        <p:spPr>
          <a:xfrm>
            <a:off x="4612299" y="5883807"/>
            <a:ext cx="296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Arduino (Microcontroller)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462C2-B5BF-4B7D-AEE6-E12A0671A161}"/>
              </a:ext>
            </a:extLst>
          </p:cNvPr>
          <p:cNvSpPr txBox="1"/>
          <p:nvPr/>
        </p:nvSpPr>
        <p:spPr>
          <a:xfrm>
            <a:off x="805096" y="3603400"/>
            <a:ext cx="296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9B8D4-4A57-4B2C-AA14-6F5613167BCD}"/>
              </a:ext>
            </a:extLst>
          </p:cNvPr>
          <p:cNvSpPr txBox="1"/>
          <p:nvPr/>
        </p:nvSpPr>
        <p:spPr>
          <a:xfrm>
            <a:off x="10487860" y="3603400"/>
            <a:ext cx="296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BD9564A-C7E7-401C-86BF-50F6519AB88C}"/>
              </a:ext>
            </a:extLst>
          </p:cNvPr>
          <p:cNvSpPr/>
          <p:nvPr/>
        </p:nvSpPr>
        <p:spPr>
          <a:xfrm>
            <a:off x="1971413" y="3417523"/>
            <a:ext cx="1342238" cy="900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6400D47-215C-4299-A6F2-29831228CE1F}"/>
              </a:ext>
            </a:extLst>
          </p:cNvPr>
          <p:cNvSpPr/>
          <p:nvPr/>
        </p:nvSpPr>
        <p:spPr>
          <a:xfrm>
            <a:off x="8878349" y="3332018"/>
            <a:ext cx="1342238" cy="900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1785019" y="1905771"/>
            <a:ext cx="8907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4: Drawing Machines</a:t>
            </a:r>
          </a:p>
          <a:p>
            <a:pPr algn="ctr"/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39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Physical Computing</a:t>
            </a:r>
          </a:p>
        </p:txBody>
      </p:sp>
      <p:pic>
        <p:nvPicPr>
          <p:cNvPr id="19458" name="Picture 2" descr="Output and Input Device Images, Stock Photos &amp;amp; Vectors | Shutterstock">
            <a:extLst>
              <a:ext uri="{FF2B5EF4-FFF2-40B4-BE49-F238E27FC236}">
                <a16:creationId xmlns:a16="http://schemas.microsoft.com/office/drawing/2014/main" id="{039939D0-024D-4916-AD6B-8881A87A5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095500"/>
            <a:ext cx="82581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92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Physical Computing</a:t>
            </a:r>
          </a:p>
        </p:txBody>
      </p:sp>
      <p:pic>
        <p:nvPicPr>
          <p:cNvPr id="16386" name="Picture 2" descr="Arduino Uno Rev3 — Arduino Official Store">
            <a:extLst>
              <a:ext uri="{FF2B5EF4-FFF2-40B4-BE49-F238E27FC236}">
                <a16:creationId xmlns:a16="http://schemas.microsoft.com/office/drawing/2014/main" id="{B428076C-C7E2-424C-91C9-2B9FF87B9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03" y="2195833"/>
            <a:ext cx="4457394" cy="33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57BCE1-F5E5-4D66-B14D-D9945A632360}"/>
              </a:ext>
            </a:extLst>
          </p:cNvPr>
          <p:cNvSpPr txBox="1"/>
          <p:nvPr/>
        </p:nvSpPr>
        <p:spPr>
          <a:xfrm>
            <a:off x="4612299" y="5883807"/>
            <a:ext cx="296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Arduino (Microcontroller)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462C2-B5BF-4B7D-AEE6-E12A0671A161}"/>
              </a:ext>
            </a:extLst>
          </p:cNvPr>
          <p:cNvSpPr txBox="1"/>
          <p:nvPr/>
        </p:nvSpPr>
        <p:spPr>
          <a:xfrm>
            <a:off x="805096" y="3603400"/>
            <a:ext cx="296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(SENSORS)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9B8D4-4A57-4B2C-AA14-6F5613167BCD}"/>
              </a:ext>
            </a:extLst>
          </p:cNvPr>
          <p:cNvSpPr txBox="1"/>
          <p:nvPr/>
        </p:nvSpPr>
        <p:spPr>
          <a:xfrm>
            <a:off x="10359673" y="3603399"/>
            <a:ext cx="296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(ACTUATORS)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BD9564A-C7E7-401C-86BF-50F6519AB88C}"/>
              </a:ext>
            </a:extLst>
          </p:cNvPr>
          <p:cNvSpPr/>
          <p:nvPr/>
        </p:nvSpPr>
        <p:spPr>
          <a:xfrm>
            <a:off x="1971413" y="3417523"/>
            <a:ext cx="1342238" cy="900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6400D47-215C-4299-A6F2-29831228CE1F}"/>
              </a:ext>
            </a:extLst>
          </p:cNvPr>
          <p:cNvSpPr/>
          <p:nvPr/>
        </p:nvSpPr>
        <p:spPr>
          <a:xfrm>
            <a:off x="8878349" y="3332018"/>
            <a:ext cx="1342238" cy="900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Arduino</a:t>
            </a:r>
          </a:p>
        </p:txBody>
      </p:sp>
      <p:pic>
        <p:nvPicPr>
          <p:cNvPr id="16386" name="Picture 2" descr="Arduino Uno Rev3 — Arduino Official Store">
            <a:extLst>
              <a:ext uri="{FF2B5EF4-FFF2-40B4-BE49-F238E27FC236}">
                <a16:creationId xmlns:a16="http://schemas.microsoft.com/office/drawing/2014/main" id="{B428076C-C7E2-424C-91C9-2B9FF87B9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4" y="2402033"/>
            <a:ext cx="3302309" cy="247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3462C2-B5BF-4B7D-AEE6-E12A0671A161}"/>
              </a:ext>
            </a:extLst>
          </p:cNvPr>
          <p:cNvSpPr txBox="1"/>
          <p:nvPr/>
        </p:nvSpPr>
        <p:spPr>
          <a:xfrm>
            <a:off x="1372476" y="1725188"/>
            <a:ext cx="190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Hardware</a:t>
            </a:r>
          </a:p>
        </p:txBody>
      </p:sp>
      <p:pic>
        <p:nvPicPr>
          <p:cNvPr id="18434" name="Picture 2" descr="What's New with the Arduino Pro IDE - #TechGeek">
            <a:extLst>
              <a:ext uri="{FF2B5EF4-FFF2-40B4-BE49-F238E27FC236}">
                <a16:creationId xmlns:a16="http://schemas.microsoft.com/office/drawing/2014/main" id="{8C3A65CD-0196-44C2-888E-5FC49E2D8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789" y="2402033"/>
            <a:ext cx="4172241" cy="269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65DB2C-506B-424D-9D86-8941807C2DB3}"/>
              </a:ext>
            </a:extLst>
          </p:cNvPr>
          <p:cNvSpPr txBox="1"/>
          <p:nvPr/>
        </p:nvSpPr>
        <p:spPr>
          <a:xfrm>
            <a:off x="5456921" y="1715580"/>
            <a:ext cx="1448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7FE5C-D6A0-43B5-961D-84B8D47279D3}"/>
              </a:ext>
            </a:extLst>
          </p:cNvPr>
          <p:cNvSpPr txBox="1"/>
          <p:nvPr/>
        </p:nvSpPr>
        <p:spPr>
          <a:xfrm>
            <a:off x="9894166" y="1718659"/>
            <a:ext cx="190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2493D-8AB6-4263-BBE0-795E6056A8F3}"/>
              </a:ext>
            </a:extLst>
          </p:cNvPr>
          <p:cNvSpPr txBox="1"/>
          <p:nvPr/>
        </p:nvSpPr>
        <p:spPr>
          <a:xfrm>
            <a:off x="9107679" y="3244334"/>
            <a:ext cx="2958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https://www.arduino.cc/</a:t>
            </a:r>
          </a:p>
        </p:txBody>
      </p:sp>
    </p:spTree>
    <p:extLst>
      <p:ext uri="{BB962C8B-B14F-4D97-AF65-F5344CB8AC3E}">
        <p14:creationId xmlns:p14="http://schemas.microsoft.com/office/powerpoint/2010/main" val="28660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Servos (Actuator)</a:t>
            </a:r>
          </a:p>
        </p:txBody>
      </p:sp>
      <p:pic>
        <p:nvPicPr>
          <p:cNvPr id="17410" name="Picture 2" descr="Pololu - Power HD High-Torque Servo 1501MG">
            <a:extLst>
              <a:ext uri="{FF2B5EF4-FFF2-40B4-BE49-F238E27FC236}">
                <a16:creationId xmlns:a16="http://schemas.microsoft.com/office/drawing/2014/main" id="{03C22DB0-8355-46E3-8BE4-EF31A8261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28" y="2310592"/>
            <a:ext cx="3254600" cy="32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C6218-255C-4A1C-A8D2-A2A7BC11DF24}"/>
              </a:ext>
            </a:extLst>
          </p:cNvPr>
          <p:cNvSpPr txBox="1"/>
          <p:nvPr/>
        </p:nvSpPr>
        <p:spPr>
          <a:xfrm>
            <a:off x="5751529" y="3400889"/>
            <a:ext cx="3618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Servo: 180 or 360 type</a:t>
            </a:r>
          </a:p>
        </p:txBody>
      </p:sp>
    </p:spTree>
    <p:extLst>
      <p:ext uri="{BB962C8B-B14F-4D97-AF65-F5344CB8AC3E}">
        <p14:creationId xmlns:p14="http://schemas.microsoft.com/office/powerpoint/2010/main" val="1066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707886"/>
          </a:xfrm>
        </p:spPr>
        <p:txBody>
          <a:bodyPr vert="horz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Cost of parts for Project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C6218-255C-4A1C-A8D2-A2A7BC11DF24}"/>
              </a:ext>
            </a:extLst>
          </p:cNvPr>
          <p:cNvSpPr txBox="1"/>
          <p:nvPr/>
        </p:nvSpPr>
        <p:spPr>
          <a:xfrm>
            <a:off x="1372476" y="1883979"/>
            <a:ext cx="76037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Arduino - $15.00</a:t>
            </a:r>
          </a:p>
          <a:p>
            <a:r>
              <a:rPr lang="en-US" dirty="0">
                <a:solidFill>
                  <a:schemeClr val="bg1"/>
                </a:solidFill>
              </a:rPr>
              <a:t>180 Servo - $5.00</a:t>
            </a:r>
          </a:p>
          <a:p>
            <a:r>
              <a:rPr lang="en-US" dirty="0">
                <a:solidFill>
                  <a:schemeClr val="bg1"/>
                </a:solidFill>
              </a:rPr>
              <a:t>360 Servo - $7.50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Extra for physical parts and construction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1785019" y="1905771"/>
            <a:ext cx="8907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Challenging the act/concept of drawing</a:t>
            </a:r>
          </a:p>
          <a:p>
            <a:pPr algn="ctr"/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1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707886"/>
          </a:xfrm>
        </p:spPr>
        <p:txBody>
          <a:bodyPr vert="horz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Picasso Light Paintings (1950s)</a:t>
            </a:r>
          </a:p>
        </p:txBody>
      </p:sp>
      <p:pic>
        <p:nvPicPr>
          <p:cNvPr id="1028" name="Picture 4" descr="Ahead of His Time: Pablo Picasso Light Painting | Fstoppers">
            <a:extLst>
              <a:ext uri="{FF2B5EF4-FFF2-40B4-BE49-F238E27FC236}">
                <a16:creationId xmlns:a16="http://schemas.microsoft.com/office/drawing/2014/main" id="{27AB23F6-6762-424B-A118-0869B843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10" y="1683095"/>
            <a:ext cx="7463126" cy="42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707886"/>
          </a:xfrm>
        </p:spPr>
        <p:txBody>
          <a:bodyPr vert="horz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Suda</a:t>
            </a:r>
            <a:r>
              <a:rPr lang="en-US" dirty="0">
                <a:solidFill>
                  <a:schemeClr val="bg1"/>
                </a:solidFill>
              </a:rPr>
              <a:t> the Painting Elephant</a:t>
            </a:r>
          </a:p>
        </p:txBody>
      </p:sp>
      <p:pic>
        <p:nvPicPr>
          <p:cNvPr id="2050" name="Picture 2" descr="Elefante pintando quadros? Efarsas responde #4!">
            <a:extLst>
              <a:ext uri="{FF2B5EF4-FFF2-40B4-BE49-F238E27FC236}">
                <a16:creationId xmlns:a16="http://schemas.microsoft.com/office/drawing/2014/main" id="{97FE1090-5B6E-4C5D-B76C-53AB6425A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93" y="1684439"/>
            <a:ext cx="5905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811B3-2A10-4A2C-8001-FB6FE9E5DE2C}"/>
              </a:ext>
            </a:extLst>
          </p:cNvPr>
          <p:cNvSpPr txBox="1"/>
          <p:nvPr/>
        </p:nvSpPr>
        <p:spPr>
          <a:xfrm>
            <a:off x="2862947" y="6118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https://www.youtube.com/watch?v=foahTqz7On4</a:t>
            </a:r>
          </a:p>
        </p:txBody>
      </p:sp>
    </p:spTree>
    <p:extLst>
      <p:ext uri="{BB962C8B-B14F-4D97-AF65-F5344CB8AC3E}">
        <p14:creationId xmlns:p14="http://schemas.microsoft.com/office/powerpoint/2010/main" val="345076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707886"/>
          </a:xfrm>
        </p:spPr>
        <p:txBody>
          <a:bodyPr vert="horz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AARON by Harold Cohen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811B3-2A10-4A2C-8001-FB6FE9E5DE2C}"/>
              </a:ext>
            </a:extLst>
          </p:cNvPr>
          <p:cNvSpPr txBox="1"/>
          <p:nvPr/>
        </p:nvSpPr>
        <p:spPr>
          <a:xfrm>
            <a:off x="2862947" y="6118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https://www.youtube.com/watch?v=foahTqz7On4</a:t>
            </a:r>
          </a:p>
        </p:txBody>
      </p:sp>
      <p:pic>
        <p:nvPicPr>
          <p:cNvPr id="3074" name="Picture 2" descr="Harold Cohen, a Pioneer of Computer-Generated Art, Dies at 87 - The New  York Times">
            <a:extLst>
              <a:ext uri="{FF2B5EF4-FFF2-40B4-BE49-F238E27FC236}">
                <a16:creationId xmlns:a16="http://schemas.microsoft.com/office/drawing/2014/main" id="{AB7E2095-6DE2-4DCB-9635-987A3F8D6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56" y="1429240"/>
            <a:ext cx="7654305" cy="50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92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646331"/>
          </a:xfrm>
        </p:spPr>
        <p:txBody>
          <a:bodyPr vert="horz">
            <a:spAutoFit/>
          </a:bodyPr>
          <a:lstStyle/>
          <a:p>
            <a:pPr lvl="0"/>
            <a:r>
              <a:rPr lang="en-US" sz="3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L.A.S.E.R. Tag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by Graffiti Research Lab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Graffiti Research Lab LASER Tag | Laser tag, Graffiti, New media art">
            <a:extLst>
              <a:ext uri="{FF2B5EF4-FFF2-40B4-BE49-F238E27FC236}">
                <a16:creationId xmlns:a16="http://schemas.microsoft.com/office/drawing/2014/main" id="{A5F40627-7D68-4C6C-8210-81ED8ABB4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89" y="132997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74725D-7896-463B-8295-0E05500DC44C}"/>
              </a:ext>
            </a:extLst>
          </p:cNvPr>
          <p:cNvSpPr txBox="1"/>
          <p:nvPr/>
        </p:nvSpPr>
        <p:spPr>
          <a:xfrm>
            <a:off x="2880220" y="6118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https://www.youtube.com/watch?v=DKbtTPYZEig</a:t>
            </a:r>
          </a:p>
        </p:txBody>
      </p:sp>
    </p:spTree>
    <p:extLst>
      <p:ext uri="{BB962C8B-B14F-4D97-AF65-F5344CB8AC3E}">
        <p14:creationId xmlns:p14="http://schemas.microsoft.com/office/powerpoint/2010/main" val="18152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646331"/>
          </a:xfrm>
        </p:spPr>
        <p:txBody>
          <a:bodyPr vert="horz">
            <a:spAutoFit/>
          </a:bodyPr>
          <a:lstStyle/>
          <a:p>
            <a:pPr lvl="0"/>
            <a:r>
              <a:rPr lang="en-US" sz="36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EyeWritter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by Graffiti Research Lab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4725D-7896-463B-8295-0E05500DC44C}"/>
              </a:ext>
            </a:extLst>
          </p:cNvPr>
          <p:cNvSpPr txBox="1"/>
          <p:nvPr/>
        </p:nvSpPr>
        <p:spPr>
          <a:xfrm>
            <a:off x="2880220" y="6118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https://www.youtube.com/watch?v=84H-xLrLvvk</a:t>
            </a:r>
          </a:p>
        </p:txBody>
      </p:sp>
      <p:pic>
        <p:nvPicPr>
          <p:cNvPr id="5126" name="Picture 6" descr="EyeWriter">
            <a:extLst>
              <a:ext uri="{FF2B5EF4-FFF2-40B4-BE49-F238E27FC236}">
                <a16:creationId xmlns:a16="http://schemas.microsoft.com/office/drawing/2014/main" id="{13508495-41DF-4645-8BBD-D3A1B55F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6" y="1424031"/>
            <a:ext cx="8179715" cy="306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eyewriter">
            <a:extLst>
              <a:ext uri="{FF2B5EF4-FFF2-40B4-BE49-F238E27FC236}">
                <a16:creationId xmlns:a16="http://schemas.microsoft.com/office/drawing/2014/main" id="{FFFF1E78-355F-4DB3-985B-FE34601B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04" y="1898011"/>
            <a:ext cx="4607514" cy="345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41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400110"/>
          </a:xfrm>
        </p:spPr>
        <p:txBody>
          <a:bodyPr vert="horz">
            <a:spAutoFit/>
          </a:bodyPr>
          <a:lstStyle/>
          <a:p>
            <a:pPr lvl="0"/>
            <a:r>
              <a:rPr lang="en-US" sz="20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IQ Font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(2010) by Zachary Lieberman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4725D-7896-463B-8295-0E05500DC44C}"/>
              </a:ext>
            </a:extLst>
          </p:cNvPr>
          <p:cNvSpPr txBox="1"/>
          <p:nvPr/>
        </p:nvSpPr>
        <p:spPr>
          <a:xfrm>
            <a:off x="2880220" y="6118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https://vimeo.com/5233789</a:t>
            </a:r>
          </a:p>
        </p:txBody>
      </p:sp>
      <p:pic>
        <p:nvPicPr>
          <p:cNvPr id="6146" name="Picture 2" descr="IQ Font Typography on Wheels | SpillSpace.com | | SpillSpace.com | Art">
            <a:extLst>
              <a:ext uri="{FF2B5EF4-FFF2-40B4-BE49-F238E27FC236}">
                <a16:creationId xmlns:a16="http://schemas.microsoft.com/office/drawing/2014/main" id="{9D7E2809-A396-49C3-A38F-FF7A32F8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72" y="1194645"/>
            <a:ext cx="7944374" cy="44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2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362</Words>
  <Application>Microsoft Office PowerPoint</Application>
  <PresentationFormat>Widescreen</PresentationFormat>
  <Paragraphs>84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Helvetica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Picasso Light Paintings (1950s)</vt:lpstr>
      <vt:lpstr>Suda the Painting Elephant</vt:lpstr>
      <vt:lpstr>AARON by Harold Cohen</vt:lpstr>
      <vt:lpstr>L.A.S.E.R. Tag by Graffiti Research Lab</vt:lpstr>
      <vt:lpstr>EyeWritter by Graffiti Research Lab</vt:lpstr>
      <vt:lpstr>IQ Font (2010) by Zachary Lieberman</vt:lpstr>
      <vt:lpstr>Lightning Series, by Cassandra C. Jones (2011):</vt:lpstr>
      <vt:lpstr>Drawdio (Jay Silver, 2008)</vt:lpstr>
      <vt:lpstr>Drawing Operations by Sougwen Chung </vt:lpstr>
      <vt:lpstr>Senseless Drawing Bot (2012) by So Kanno &amp; Takahiro Yamaguchi</vt:lpstr>
      <vt:lpstr>GPS Drawings</vt:lpstr>
      <vt:lpstr>Graffiti Rainbow Bike (2012) by CROMATICS</vt:lpstr>
      <vt:lpstr>Drone Drawing on Kendall Jenner (2015) by KATSU</vt:lpstr>
      <vt:lpstr>Tree Drawings by Tim Knowles</vt:lpstr>
      <vt:lpstr>Metamatics by Jean Tinguely</vt:lpstr>
      <vt:lpstr>Physical Computing</vt:lpstr>
      <vt:lpstr>Physical Computing</vt:lpstr>
      <vt:lpstr>Physical Computing</vt:lpstr>
      <vt:lpstr>Arduino</vt:lpstr>
      <vt:lpstr>Servos (Actuator)</vt:lpstr>
      <vt:lpstr>Cost of parts for Project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54</cp:revision>
  <dcterms:created xsi:type="dcterms:W3CDTF">2021-08-31T18:51:08Z</dcterms:created>
  <dcterms:modified xsi:type="dcterms:W3CDTF">2021-11-09T21:43:10Z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