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8" r:id="rId5"/>
    <p:sldId id="283" r:id="rId6"/>
    <p:sldId id="261" r:id="rId7"/>
    <p:sldId id="279" r:id="rId8"/>
    <p:sldId id="284" r:id="rId9"/>
    <p:sldId id="287" r:id="rId10"/>
    <p:sldId id="291" r:id="rId11"/>
    <p:sldId id="286" r:id="rId12"/>
    <p:sldId id="285" r:id="rId13"/>
    <p:sldId id="292" r:id="rId14"/>
    <p:sldId id="290" r:id="rId15"/>
    <p:sldId id="293" r:id="rId16"/>
    <p:sldId id="294" r:id="rId17"/>
    <p:sldId id="288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9/13/2021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50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70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55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23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7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7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5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85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2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43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9/13/2021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8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Agenda 9/13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6113-D9BB-4CB2-9C5C-4B2A86C10BDB}"/>
              </a:ext>
            </a:extLst>
          </p:cNvPr>
          <p:cNvSpPr txBox="1"/>
          <p:nvPr/>
        </p:nvSpPr>
        <p:spPr>
          <a:xfrm>
            <a:off x="1266824" y="1485900"/>
            <a:ext cx="1032510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Questions?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MS Teams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P5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.js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rotate, translate, pop, push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loops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In-class exercise #3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560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8942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Let’s try again with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B5595-A8EF-4FC2-9853-1DC1EE203BB5}"/>
              </a:ext>
            </a:extLst>
          </p:cNvPr>
          <p:cNvSpPr txBox="1"/>
          <p:nvPr/>
        </p:nvSpPr>
        <p:spPr>
          <a:xfrm>
            <a:off x="9761272" y="6170601"/>
            <a:ext cx="8572685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Line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Moiré</a:t>
            </a:r>
          </a:p>
          <a:p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Line moiré - Wikipedia">
            <a:extLst>
              <a:ext uri="{FF2B5EF4-FFF2-40B4-BE49-F238E27FC236}">
                <a16:creationId xmlns:a16="http://schemas.microsoft.com/office/drawing/2014/main" id="{8FC33EF1-B6B2-483A-B329-FF530C680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27" y="2131002"/>
            <a:ext cx="3286025" cy="310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bstract 1. Introduction 2. Simple moiré patterns">
            <a:extLst>
              <a:ext uri="{FF2B5EF4-FFF2-40B4-BE49-F238E27FC236}">
                <a16:creationId xmlns:a16="http://schemas.microsoft.com/office/drawing/2014/main" id="{C49C10B2-836A-470B-9541-F4A68CECF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211" y="2287010"/>
            <a:ext cx="3668266" cy="294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a yang Anda ketahui tentang Moire Pattern? - Ilmu Fotografi - Dictio  Community">
            <a:extLst>
              <a:ext uri="{FF2B5EF4-FFF2-40B4-BE49-F238E27FC236}">
                <a16:creationId xmlns:a16="http://schemas.microsoft.com/office/drawing/2014/main" id="{C94793CA-1796-4A3D-87AC-61F47EBBC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140" y="2232064"/>
            <a:ext cx="2771408" cy="321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094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p5.js loops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779BF-C2A8-40E3-A4A9-8058F3E5D232}"/>
              </a:ext>
            </a:extLst>
          </p:cNvPr>
          <p:cNvSpPr txBox="1"/>
          <p:nvPr/>
        </p:nvSpPr>
        <p:spPr>
          <a:xfrm>
            <a:off x="2062762" y="1339513"/>
            <a:ext cx="857268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A70B89-21BD-4870-AB03-51F8038D5EA1}"/>
              </a:ext>
            </a:extLst>
          </p:cNvPr>
          <p:cNvSpPr txBox="1"/>
          <p:nvPr/>
        </p:nvSpPr>
        <p:spPr>
          <a:xfrm>
            <a:off x="2062762" y="1428452"/>
            <a:ext cx="748764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Nested loops -&gt; loop within loop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Really good for grid patterns</a:t>
            </a:r>
          </a:p>
          <a:p>
            <a:pPr marL="1257300" lvl="2" indent="-342900" algn="ctr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2E500F-38B4-4A91-86D0-CE698ECFB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24" y="2755591"/>
            <a:ext cx="7730526" cy="323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08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p5.js randomness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779BF-C2A8-40E3-A4A9-8058F3E5D232}"/>
              </a:ext>
            </a:extLst>
          </p:cNvPr>
          <p:cNvSpPr txBox="1"/>
          <p:nvPr/>
        </p:nvSpPr>
        <p:spPr>
          <a:xfrm>
            <a:off x="1577987" y="2162396"/>
            <a:ext cx="9377058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random([min], [max]) </a:t>
            </a: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-&gt; this will give you a random number between min and max-1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Great for creating Generative Forms that have </a:t>
            </a:r>
            <a:r>
              <a:rPr lang="en-US" sz="2400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more* </a:t>
            </a: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character</a:t>
            </a:r>
          </a:p>
          <a:p>
            <a:pPr lvl="2" algn="ctr"/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6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Art + Randomness</a:t>
            </a:r>
          </a:p>
        </p:txBody>
      </p:sp>
      <p:pic>
        <p:nvPicPr>
          <p:cNvPr id="4100" name="Picture 4" descr="Jasper Johns, American Legend - The New York Times">
            <a:extLst>
              <a:ext uri="{FF2B5EF4-FFF2-40B4-BE49-F238E27FC236}">
                <a16:creationId xmlns:a16="http://schemas.microsoft.com/office/drawing/2014/main" id="{D765B83F-3906-4E6A-B7B9-1C069C6C5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1339513"/>
            <a:ext cx="6781800" cy="516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5E4B1A-03B0-4C49-8197-C5B451006C2E}"/>
              </a:ext>
            </a:extLst>
          </p:cNvPr>
          <p:cNvSpPr txBox="1"/>
          <p:nvPr/>
        </p:nvSpPr>
        <p:spPr>
          <a:xfrm>
            <a:off x="9761272" y="6170601"/>
            <a:ext cx="857268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Jasper Jones</a:t>
            </a:r>
          </a:p>
          <a:p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661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Try making this…</a:t>
            </a:r>
          </a:p>
        </p:txBody>
      </p:sp>
      <p:pic>
        <p:nvPicPr>
          <p:cNvPr id="2050" name="Picture 2" descr="VERA MOLNAR - THE 1980s | DAM GALLERY">
            <a:extLst>
              <a:ext uri="{FF2B5EF4-FFF2-40B4-BE49-F238E27FC236}">
                <a16:creationId xmlns:a16="http://schemas.microsoft.com/office/drawing/2014/main" id="{14252F65-3C06-4480-A9DC-45A005AF2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910" y="1633706"/>
            <a:ext cx="5214906" cy="412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2B5595-A8EF-4FC2-9853-1DC1EE203BB5}"/>
              </a:ext>
            </a:extLst>
          </p:cNvPr>
          <p:cNvSpPr txBox="1"/>
          <p:nvPr/>
        </p:nvSpPr>
        <p:spPr>
          <a:xfrm>
            <a:off x="9761272" y="6170601"/>
            <a:ext cx="857268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Vera Molnar</a:t>
            </a:r>
          </a:p>
          <a:p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638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510556" y="2769119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In-class exercise#3</a:t>
            </a:r>
          </a:p>
        </p:txBody>
      </p:sp>
    </p:spTree>
    <p:extLst>
      <p:ext uri="{BB962C8B-B14F-4D97-AF65-F5344CB8AC3E}">
        <p14:creationId xmlns:p14="http://schemas.microsoft.com/office/powerpoint/2010/main" val="83497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p5.js recap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527120-D8EE-43AC-8426-87FF2B76C1A0}"/>
              </a:ext>
            </a:extLst>
          </p:cNvPr>
          <p:cNvSpPr txBox="1"/>
          <p:nvPr/>
        </p:nvSpPr>
        <p:spPr>
          <a:xfrm>
            <a:off x="1718813" y="1314346"/>
            <a:ext cx="8572685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setup() </a:t>
            </a:r>
            <a:r>
              <a:rPr lang="en-US" sz="2400" dirty="0">
                <a:solidFill>
                  <a:schemeClr val="bg1"/>
                </a:solidFill>
              </a:rPr>
              <a:t>vs </a:t>
            </a:r>
            <a:r>
              <a:rPr lang="en-US" sz="2400" b="1" dirty="0">
                <a:solidFill>
                  <a:schemeClr val="bg1"/>
                </a:solidFill>
              </a:rPr>
              <a:t>draw()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Commands </a:t>
            </a:r>
            <a:r>
              <a:rPr lang="en-US" sz="2400" dirty="0">
                <a:solidFill>
                  <a:schemeClr val="bg1"/>
                </a:solidFill>
              </a:rPr>
              <a:t>( aka functions): Have arguments or parameter that goes between parenthesis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E.g. </a:t>
            </a:r>
            <a:r>
              <a:rPr lang="en-US" sz="2400" dirty="0">
                <a:solidFill>
                  <a:schemeClr val="bg1"/>
                </a:solidFill>
              </a:rPr>
              <a:t>circle(100,100,40) </a:t>
            </a:r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Syntax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{ } : </a:t>
            </a:r>
            <a:r>
              <a:rPr lang="en-US" sz="2400" dirty="0">
                <a:solidFill>
                  <a:schemeClr val="bg1"/>
                </a:solidFill>
              </a:rPr>
              <a:t>Curly brackets define a chuck of code that belong in the same function.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 the p5.js web-editor, correct commands will become </a:t>
            </a:r>
            <a:r>
              <a:rPr lang="en-US" sz="2400" b="1" dirty="0">
                <a:solidFill>
                  <a:schemeClr val="bg1"/>
                </a:solidFill>
              </a:rPr>
              <a:t>bold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438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p5.js Canvas | Grid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6113-D9BB-4CB2-9C5C-4B2A86C10BDB}"/>
              </a:ext>
            </a:extLst>
          </p:cNvPr>
          <p:cNvSpPr txBox="1"/>
          <p:nvPr/>
        </p:nvSpPr>
        <p:spPr>
          <a:xfrm>
            <a:off x="1266824" y="1485900"/>
            <a:ext cx="103251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9218" name="Picture 2" descr="Unable to Center and fill the viewport with the sketch p5.js - Stack  Overflow">
            <a:extLst>
              <a:ext uri="{FF2B5EF4-FFF2-40B4-BE49-F238E27FC236}">
                <a16:creationId xmlns:a16="http://schemas.microsoft.com/office/drawing/2014/main" id="{78B84001-28FA-4C61-B53F-9EC347C85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301" y="1485900"/>
            <a:ext cx="4417671" cy="478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6697C5-60B1-4A0C-BDEF-CB522D0856F0}"/>
              </a:ext>
            </a:extLst>
          </p:cNvPr>
          <p:cNvCxnSpPr>
            <a:cxnSpLocks/>
          </p:cNvCxnSpPr>
          <p:nvPr/>
        </p:nvCxnSpPr>
        <p:spPr>
          <a:xfrm>
            <a:off x="1595830" y="1714150"/>
            <a:ext cx="1566819" cy="71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E99DA5-0227-4B0A-942C-F371AA2FEA37}"/>
              </a:ext>
            </a:extLst>
          </p:cNvPr>
          <p:cNvSpPr txBox="1"/>
          <p:nvPr/>
        </p:nvSpPr>
        <p:spPr>
          <a:xfrm>
            <a:off x="600075" y="149771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Pixels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8DB40-89B8-4C1C-8B7E-EAB93603DD04}"/>
              </a:ext>
            </a:extLst>
          </p:cNvPr>
          <p:cNvSpPr txBox="1"/>
          <p:nvPr/>
        </p:nvSpPr>
        <p:spPr>
          <a:xfrm>
            <a:off x="7980027" y="2455396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createCanvas</a:t>
            </a:r>
            <a:r>
              <a:rPr lang="en-US" dirty="0">
                <a:solidFill>
                  <a:schemeClr val="bg1"/>
                </a:solidFill>
              </a:rPr>
              <a:t>(500, 700);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will create a canvas that is </a:t>
            </a:r>
          </a:p>
          <a:p>
            <a:r>
              <a:rPr lang="en-US" dirty="0">
                <a:solidFill>
                  <a:schemeClr val="bg1"/>
                </a:solidFill>
              </a:rPr>
              <a:t>500 pixels wide and 700  pixel high</a:t>
            </a:r>
          </a:p>
        </p:txBody>
      </p:sp>
    </p:spTree>
    <p:extLst>
      <p:ext uri="{BB962C8B-B14F-4D97-AF65-F5344CB8AC3E}">
        <p14:creationId xmlns:p14="http://schemas.microsoft.com/office/powerpoint/2010/main" val="306745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p5.js rotate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779BF-C2A8-40E3-A4A9-8058F3E5D232}"/>
              </a:ext>
            </a:extLst>
          </p:cNvPr>
          <p:cNvSpPr txBox="1"/>
          <p:nvPr/>
        </p:nvSpPr>
        <p:spPr>
          <a:xfrm>
            <a:off x="2062762" y="1339513"/>
            <a:ext cx="8572685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rotate(angle) </a:t>
            </a:r>
            <a:r>
              <a:rPr lang="en-US" sz="2400" dirty="0">
                <a:solidFill>
                  <a:schemeClr val="bg1"/>
                </a:solidFill>
              </a:rPr>
              <a:t>uses radian but can be used to degrees by using </a:t>
            </a:r>
            <a:r>
              <a:rPr lang="en-US" sz="2400" b="1" dirty="0" err="1">
                <a:solidFill>
                  <a:schemeClr val="bg1"/>
                </a:solidFill>
              </a:rPr>
              <a:t>angleMode</a:t>
            </a:r>
            <a:r>
              <a:rPr lang="en-US" sz="2400" b="1" dirty="0">
                <a:solidFill>
                  <a:schemeClr val="bg1"/>
                </a:solidFill>
              </a:rPr>
              <a:t>(DEGREES) </a:t>
            </a:r>
            <a:r>
              <a:rPr lang="en-US" sz="2400" dirty="0">
                <a:solidFill>
                  <a:schemeClr val="bg1"/>
                </a:solidFill>
              </a:rPr>
              <a:t>before rotate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rotate(angle) </a:t>
            </a:r>
            <a:r>
              <a:rPr lang="en-US" sz="2400" dirty="0">
                <a:solidFill>
                  <a:schemeClr val="bg1"/>
                </a:solidFill>
              </a:rPr>
              <a:t>is a little tricky as it rotates the entire canvas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To use it correctly you must first move the origin to the shape you are trying to rotate with the </a:t>
            </a:r>
            <a:r>
              <a:rPr lang="en-US" sz="2400" b="1" dirty="0">
                <a:solidFill>
                  <a:schemeClr val="bg1"/>
                </a:solidFill>
              </a:rPr>
              <a:t>translate(</a:t>
            </a:r>
            <a:r>
              <a:rPr lang="en-US" sz="2400" b="1" dirty="0" err="1">
                <a:solidFill>
                  <a:schemeClr val="bg1"/>
                </a:solidFill>
              </a:rPr>
              <a:t>x,y</a:t>
            </a:r>
            <a:r>
              <a:rPr lang="en-US" sz="2400" b="1" dirty="0">
                <a:solidFill>
                  <a:schemeClr val="bg1"/>
                </a:solidFill>
              </a:rPr>
              <a:t>) 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Since </a:t>
            </a:r>
            <a:r>
              <a:rPr lang="en-US" sz="2400" b="1" dirty="0">
                <a:solidFill>
                  <a:schemeClr val="bg1"/>
                </a:solidFill>
              </a:rPr>
              <a:t>rotate(angle) </a:t>
            </a:r>
            <a:r>
              <a:rPr lang="en-US" sz="2400" dirty="0">
                <a:solidFill>
                  <a:schemeClr val="bg1"/>
                </a:solidFill>
              </a:rPr>
              <a:t>will rotate the entire canvas you should use these commands between </a:t>
            </a:r>
            <a:r>
              <a:rPr lang="en-US" sz="2400" b="1" dirty="0">
                <a:solidFill>
                  <a:schemeClr val="bg1"/>
                </a:solidFill>
              </a:rPr>
              <a:t>push() </a:t>
            </a:r>
            <a:r>
              <a:rPr lang="en-US" sz="2400" dirty="0">
                <a:solidFill>
                  <a:schemeClr val="bg1"/>
                </a:solidFill>
              </a:rPr>
              <a:t>&amp; </a:t>
            </a:r>
            <a:r>
              <a:rPr lang="en-US" sz="2400" b="1" dirty="0">
                <a:solidFill>
                  <a:schemeClr val="bg1"/>
                </a:solidFill>
              </a:rPr>
              <a:t>pop()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278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p5.js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779BF-C2A8-40E3-A4A9-8058F3E5D232}"/>
              </a:ext>
            </a:extLst>
          </p:cNvPr>
          <p:cNvSpPr txBox="1"/>
          <p:nvPr/>
        </p:nvSpPr>
        <p:spPr>
          <a:xfrm>
            <a:off x="2062762" y="1339513"/>
            <a:ext cx="857268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ariables are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names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that hold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values</a:t>
            </a:r>
          </a:p>
          <a:p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There are 2 types: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Built in variables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E.g. width &amp; height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ones you create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E.g. let </a:t>
            </a:r>
            <a:r>
              <a:rPr lang="en-US" sz="2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squareSize</a:t>
            </a: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55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Variable are helpful because: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Allows you to change your program dynamically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You can do math with them!</a:t>
            </a:r>
          </a:p>
          <a:p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504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p5.js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779BF-C2A8-40E3-A4A9-8058F3E5D232}"/>
              </a:ext>
            </a:extLst>
          </p:cNvPr>
          <p:cNvSpPr txBox="1"/>
          <p:nvPr/>
        </p:nvSpPr>
        <p:spPr>
          <a:xfrm>
            <a:off x="2062762" y="1339513"/>
            <a:ext cx="857268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Possible operations: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Addition (+), Subtraction, (-), Multiplication (*), Division(/)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 on with both numbers and variable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xLocation</a:t>
            </a: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14 * 10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xLocation</a:t>
            </a: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yLocation</a:t>
            </a: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+ 15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xLocation</a:t>
            </a: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yLocation</a:t>
            </a: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/ </a:t>
            </a:r>
            <a:r>
              <a:rPr lang="en-US" sz="2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shapeSize</a:t>
            </a: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Comparison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Less than(&lt;), Greater than (&gt;)</a:t>
            </a:r>
          </a:p>
          <a:p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18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Try making this…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779BF-C2A8-40E3-A4A9-8058F3E5D232}"/>
              </a:ext>
            </a:extLst>
          </p:cNvPr>
          <p:cNvSpPr txBox="1"/>
          <p:nvPr/>
        </p:nvSpPr>
        <p:spPr>
          <a:xfrm>
            <a:off x="982452" y="1339512"/>
            <a:ext cx="857268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…with variables. </a:t>
            </a:r>
          </a:p>
          <a:p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B5595-A8EF-4FC2-9853-1DC1EE203BB5}"/>
              </a:ext>
            </a:extLst>
          </p:cNvPr>
          <p:cNvSpPr txBox="1"/>
          <p:nvPr/>
        </p:nvSpPr>
        <p:spPr>
          <a:xfrm>
            <a:off x="9761272" y="6170601"/>
            <a:ext cx="8572685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Line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Moiré</a:t>
            </a:r>
          </a:p>
          <a:p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Line moiré - Wikipedia">
            <a:extLst>
              <a:ext uri="{FF2B5EF4-FFF2-40B4-BE49-F238E27FC236}">
                <a16:creationId xmlns:a16="http://schemas.microsoft.com/office/drawing/2014/main" id="{8FC33EF1-B6B2-483A-B329-FF530C680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27" y="2131002"/>
            <a:ext cx="3286025" cy="310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bstract 1. Introduction 2. Simple moiré patterns">
            <a:extLst>
              <a:ext uri="{FF2B5EF4-FFF2-40B4-BE49-F238E27FC236}">
                <a16:creationId xmlns:a16="http://schemas.microsoft.com/office/drawing/2014/main" id="{C49C10B2-836A-470B-9541-F4A68CECF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211" y="2287010"/>
            <a:ext cx="3668266" cy="294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a yang Anda ketahui tentang Moire Pattern? - Ilmu Fotografi - Dictio  Community">
            <a:extLst>
              <a:ext uri="{FF2B5EF4-FFF2-40B4-BE49-F238E27FC236}">
                <a16:creationId xmlns:a16="http://schemas.microsoft.com/office/drawing/2014/main" id="{C94793CA-1796-4A3D-87AC-61F47EBBC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140" y="2232064"/>
            <a:ext cx="2771408" cy="321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34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p5.js loops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779BF-C2A8-40E3-A4A9-8058F3E5D232}"/>
              </a:ext>
            </a:extLst>
          </p:cNvPr>
          <p:cNvSpPr txBox="1"/>
          <p:nvPr/>
        </p:nvSpPr>
        <p:spPr>
          <a:xfrm>
            <a:off x="2838616" y="2428726"/>
            <a:ext cx="8572685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Much easier way to make with lesser code</a:t>
            </a:r>
          </a:p>
          <a:p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032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p5.js loops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779BF-C2A8-40E3-A4A9-8058F3E5D232}"/>
              </a:ext>
            </a:extLst>
          </p:cNvPr>
          <p:cNvSpPr txBox="1"/>
          <p:nvPr/>
        </p:nvSpPr>
        <p:spPr>
          <a:xfrm>
            <a:off x="2062762" y="1339513"/>
            <a:ext cx="857268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hapter 5: The for loop">
            <a:extLst>
              <a:ext uri="{FF2B5EF4-FFF2-40B4-BE49-F238E27FC236}">
                <a16:creationId xmlns:a16="http://schemas.microsoft.com/office/drawing/2014/main" id="{6E3970FE-5AE5-4EAE-B0C0-A3D6BE67B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563" y="2155121"/>
            <a:ext cx="7596276" cy="333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A70B89-21BD-4870-AB03-51F8038D5EA1}"/>
              </a:ext>
            </a:extLst>
          </p:cNvPr>
          <p:cNvSpPr txBox="1"/>
          <p:nvPr/>
        </p:nvSpPr>
        <p:spPr>
          <a:xfrm>
            <a:off x="3965454" y="1369170"/>
            <a:ext cx="748764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loops are basically counters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838777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LeftStep">
      <a:dk1>
        <a:srgbClr val="000000"/>
      </a:dk1>
      <a:lt1>
        <a:srgbClr val="FFFFFF"/>
      </a:lt1>
      <a:dk2>
        <a:srgbClr val="311C22"/>
      </a:dk2>
      <a:lt2>
        <a:srgbClr val="F0F0F3"/>
      </a:lt2>
      <a:accent1>
        <a:srgbClr val="A0A641"/>
      </a:accent1>
      <a:accent2>
        <a:srgbClr val="B1873B"/>
      </a:accent2>
      <a:accent3>
        <a:srgbClr val="C3684D"/>
      </a:accent3>
      <a:accent4>
        <a:srgbClr val="B13B51"/>
      </a:accent4>
      <a:accent5>
        <a:srgbClr val="C34D94"/>
      </a:accent5>
      <a:accent6>
        <a:srgbClr val="AF3BB1"/>
      </a:accent6>
      <a:hlink>
        <a:srgbClr val="665FC9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958A5556AA64499116E1793A53468A" ma:contentTypeVersion="7" ma:contentTypeDescription="Create a new document." ma:contentTypeScope="" ma:versionID="bf3d4e6668e1c41632fb8d2af3a79adb">
  <xsd:schema xmlns:xsd="http://www.w3.org/2001/XMLSchema" xmlns:xs="http://www.w3.org/2001/XMLSchema" xmlns:p="http://schemas.microsoft.com/office/2006/metadata/properties" xmlns:ns3="27f5b930-c5a1-440e-b577-567b15b72b75" xmlns:ns4="cd174ddd-0451-4af8-ad43-5fbbe8b32ab0" targetNamespace="http://schemas.microsoft.com/office/2006/metadata/properties" ma:root="true" ma:fieldsID="c3468af79fddbdadfa5914a73d12b22c" ns3:_="" ns4:_="">
    <xsd:import namespace="27f5b930-c5a1-440e-b577-567b15b72b75"/>
    <xsd:import namespace="cd174ddd-0451-4af8-ad43-5fbbe8b32ab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f5b930-c5a1-440e-b577-567b15b72b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174ddd-0451-4af8-ad43-5fbbe8b32ab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7166A1-332D-4088-BCD3-CEBE89D2B1FE}">
  <ds:schemaRefs>
    <ds:schemaRef ds:uri="http://purl.org/dc/elements/1.1/"/>
    <ds:schemaRef ds:uri="http://www.w3.org/XML/1998/namespace"/>
    <ds:schemaRef ds:uri="27f5b930-c5a1-440e-b577-567b15b72b75"/>
    <ds:schemaRef ds:uri="http://schemas.microsoft.com/office/infopath/2007/PartnerControls"/>
    <ds:schemaRef ds:uri="cd174ddd-0451-4af8-ad43-5fbbe8b32ab0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0011791-DDFA-47A0-AD1F-41FE8474C0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177A05-C433-4667-B307-2FE55F767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f5b930-c5a1-440e-b577-567b15b72b75"/>
    <ds:schemaRef ds:uri="cd174ddd-0451-4af8-ad43-5fbbe8b32a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396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Consolas</vt:lpstr>
      <vt:lpstr>Neue Haas Grotesk Text Pro</vt:lpstr>
      <vt:lpstr>Roboto</vt:lpstr>
      <vt:lpstr>PunchcardVTI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Narula, Abhishek</dc:creator>
  <cp:lastModifiedBy>Narula, Abhishek</cp:lastModifiedBy>
  <cp:revision>8</cp:revision>
  <dcterms:created xsi:type="dcterms:W3CDTF">2021-08-31T18:51:08Z</dcterms:created>
  <dcterms:modified xsi:type="dcterms:W3CDTF">2021-09-13T15:11:45Z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0x0101000D958A5556AA64499116E1793A53468A</vt:lpwstr>
  </property>
</Properties>
</file>