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8" r:id="rId5"/>
    <p:sldId id="296" r:id="rId6"/>
    <p:sldId id="279" r:id="rId7"/>
    <p:sldId id="283" r:id="rId8"/>
    <p:sldId id="281" r:id="rId9"/>
    <p:sldId id="287" r:id="rId10"/>
    <p:sldId id="280" r:id="rId11"/>
    <p:sldId id="286" r:id="rId12"/>
    <p:sldId id="288" r:id="rId13"/>
    <p:sldId id="289" r:id="rId14"/>
    <p:sldId id="291" r:id="rId15"/>
    <p:sldId id="284" r:id="rId16"/>
    <p:sldId id="292" r:id="rId17"/>
    <p:sldId id="298" r:id="rId18"/>
    <p:sldId id="297" r:id="rId19"/>
    <p:sldId id="282" r:id="rId20"/>
    <p:sldId id="299" r:id="rId21"/>
    <p:sldId id="29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9/15/2021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0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70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55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23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7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7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5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85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2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43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8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 9/15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1266824" y="1485900"/>
            <a:ext cx="1032510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Questions?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1 Update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Pixels and Inches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How to Save your canvas for Printing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Functions for creating motifs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In-class Exercise #4 (Due 9/15)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560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63 P5Js Patterns ideas | pattern art, pattern, art">
            <a:extLst>
              <a:ext uri="{FF2B5EF4-FFF2-40B4-BE49-F238E27FC236}">
                <a16:creationId xmlns:a16="http://schemas.microsoft.com/office/drawing/2014/main" id="{6C6ED95D-649D-4CF4-8845-27FE3326D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478459"/>
            <a:ext cx="1188541" cy="118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63 P5Js Patterns ideas | pattern art, pattern, art">
            <a:extLst>
              <a:ext uri="{FF2B5EF4-FFF2-40B4-BE49-F238E27FC236}">
                <a16:creationId xmlns:a16="http://schemas.microsoft.com/office/drawing/2014/main" id="{07887564-08A3-4C55-AB36-BEB71403C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59" y="981075"/>
            <a:ext cx="24479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63 P5Js Patterns ideas | pattern art, pattern, art">
            <a:extLst>
              <a:ext uri="{FF2B5EF4-FFF2-40B4-BE49-F238E27FC236}">
                <a16:creationId xmlns:a16="http://schemas.microsoft.com/office/drawing/2014/main" id="{B59E512F-57A5-40CD-AA1B-D52CF6DE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665" y="624841"/>
            <a:ext cx="3824288" cy="382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19F988-FC94-4555-B4A4-85ED31FC8B80}"/>
              </a:ext>
            </a:extLst>
          </p:cNvPr>
          <p:cNvSpPr txBox="1"/>
          <p:nvPr/>
        </p:nvSpPr>
        <p:spPr>
          <a:xfrm>
            <a:off x="541883" y="3002459"/>
            <a:ext cx="31442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</a:rPr>
              <a:t>pixelDensity</a:t>
            </a:r>
            <a:r>
              <a:rPr lang="en-US" sz="1800" b="1" dirty="0">
                <a:solidFill>
                  <a:schemeClr val="bg1"/>
                </a:solidFill>
              </a:rPr>
              <a:t>(1)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Screen DPI </a:t>
            </a:r>
            <a:r>
              <a:rPr lang="en-US" sz="1800" dirty="0">
                <a:solidFill>
                  <a:schemeClr val="bg1"/>
                </a:solidFill>
              </a:rPr>
              <a:t>72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Screen Size </a:t>
            </a:r>
            <a:r>
              <a:rPr lang="en-US" sz="1800" dirty="0">
                <a:solidFill>
                  <a:schemeClr val="bg1"/>
                </a:solidFill>
              </a:rPr>
              <a:t>1200,1700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Print DPI </a:t>
            </a:r>
            <a:r>
              <a:rPr lang="en-US" sz="1800" dirty="0">
                <a:solidFill>
                  <a:schemeClr val="bg1"/>
                </a:solidFill>
              </a:rPr>
              <a:t>72</a:t>
            </a:r>
          </a:p>
          <a:p>
            <a:r>
              <a:rPr lang="en-US" b="1" dirty="0">
                <a:solidFill>
                  <a:schemeClr val="bg1"/>
                </a:solidFill>
              </a:rPr>
              <a:t>Print Size </a:t>
            </a:r>
            <a:r>
              <a:rPr lang="en-US" dirty="0">
                <a:solidFill>
                  <a:schemeClr val="bg1"/>
                </a:solidFill>
              </a:rPr>
              <a:t>17 X 24 inches</a:t>
            </a:r>
            <a:endParaRPr lang="en-US" b="1" dirty="0"/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6512EC-40A2-4657-B42D-7377952E400D}"/>
              </a:ext>
            </a:extLst>
          </p:cNvPr>
          <p:cNvSpPr txBox="1"/>
          <p:nvPr/>
        </p:nvSpPr>
        <p:spPr>
          <a:xfrm>
            <a:off x="4310059" y="3745409"/>
            <a:ext cx="31442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</a:rPr>
              <a:t>pixelDensity</a:t>
            </a:r>
            <a:r>
              <a:rPr lang="en-US" sz="1800" b="1" dirty="0">
                <a:solidFill>
                  <a:schemeClr val="bg1"/>
                </a:solidFill>
              </a:rPr>
              <a:t>(2)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Screen DPI </a:t>
            </a:r>
            <a:r>
              <a:rPr lang="en-US" sz="1800" dirty="0">
                <a:solidFill>
                  <a:schemeClr val="bg1"/>
                </a:solidFill>
              </a:rPr>
              <a:t>144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Screen Size </a:t>
            </a:r>
            <a:r>
              <a:rPr lang="en-US" sz="1800" dirty="0">
                <a:solidFill>
                  <a:schemeClr val="bg1"/>
                </a:solidFill>
              </a:rPr>
              <a:t>1200,1700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Print DPI </a:t>
            </a:r>
            <a:r>
              <a:rPr lang="en-US" sz="1800" dirty="0">
                <a:solidFill>
                  <a:schemeClr val="bg1"/>
                </a:solidFill>
              </a:rPr>
              <a:t>72</a:t>
            </a:r>
          </a:p>
          <a:p>
            <a:r>
              <a:rPr lang="en-US" b="1" dirty="0">
                <a:solidFill>
                  <a:schemeClr val="bg1"/>
                </a:solidFill>
              </a:rPr>
              <a:t>Print Size </a:t>
            </a:r>
            <a:r>
              <a:rPr lang="en-US" dirty="0">
                <a:solidFill>
                  <a:schemeClr val="bg1"/>
                </a:solidFill>
              </a:rPr>
              <a:t>34 X 48 inches</a:t>
            </a:r>
            <a:endParaRPr lang="en-US" b="1" dirty="0"/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AA536D-3D82-4713-B847-CF54A111F1B1}"/>
              </a:ext>
            </a:extLst>
          </p:cNvPr>
          <p:cNvSpPr txBox="1"/>
          <p:nvPr/>
        </p:nvSpPr>
        <p:spPr>
          <a:xfrm>
            <a:off x="8834661" y="4826675"/>
            <a:ext cx="31442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</a:rPr>
              <a:t>pixelDensity</a:t>
            </a:r>
            <a:r>
              <a:rPr lang="en-US" sz="1800" b="1" dirty="0">
                <a:solidFill>
                  <a:schemeClr val="bg1"/>
                </a:solidFill>
              </a:rPr>
              <a:t>(3)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Screen DPI </a:t>
            </a:r>
            <a:r>
              <a:rPr lang="en-US" dirty="0">
                <a:solidFill>
                  <a:schemeClr val="bg1"/>
                </a:solidFill>
              </a:rPr>
              <a:t>216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Screen Size </a:t>
            </a:r>
            <a:r>
              <a:rPr lang="en-US" sz="1800" dirty="0">
                <a:solidFill>
                  <a:schemeClr val="bg1"/>
                </a:solidFill>
              </a:rPr>
              <a:t>1200,1700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Print DPI </a:t>
            </a:r>
            <a:r>
              <a:rPr lang="en-US" sz="1800" dirty="0">
                <a:solidFill>
                  <a:schemeClr val="bg1"/>
                </a:solidFill>
              </a:rPr>
              <a:t>72</a:t>
            </a:r>
          </a:p>
          <a:p>
            <a:r>
              <a:rPr lang="en-US" b="1" dirty="0">
                <a:solidFill>
                  <a:schemeClr val="bg1"/>
                </a:solidFill>
              </a:rPr>
              <a:t>Print Size </a:t>
            </a:r>
            <a:r>
              <a:rPr lang="en-US" dirty="0">
                <a:solidFill>
                  <a:schemeClr val="bg1"/>
                </a:solidFill>
              </a:rPr>
              <a:t>51 X 72 inches</a:t>
            </a:r>
            <a:endParaRPr lang="en-US" b="1" dirty="0"/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0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63 P5Js Patterns ideas | pattern art, pattern, art">
            <a:extLst>
              <a:ext uri="{FF2B5EF4-FFF2-40B4-BE49-F238E27FC236}">
                <a16:creationId xmlns:a16="http://schemas.microsoft.com/office/drawing/2014/main" id="{6C6ED95D-649D-4CF4-8845-27FE3326D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478459"/>
            <a:ext cx="1188541" cy="118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19F988-FC94-4555-B4A4-85ED31FC8B80}"/>
              </a:ext>
            </a:extLst>
          </p:cNvPr>
          <p:cNvSpPr txBox="1"/>
          <p:nvPr/>
        </p:nvSpPr>
        <p:spPr>
          <a:xfrm>
            <a:off x="549845" y="3567499"/>
            <a:ext cx="31442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</a:rPr>
              <a:t>pixelDensity</a:t>
            </a:r>
            <a:r>
              <a:rPr lang="en-US" sz="1800" b="1" dirty="0">
                <a:solidFill>
                  <a:schemeClr val="bg1"/>
                </a:solidFill>
              </a:rPr>
              <a:t>(1)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Screen DPI </a:t>
            </a:r>
            <a:r>
              <a:rPr lang="en-US" sz="1800" dirty="0">
                <a:solidFill>
                  <a:schemeClr val="bg1"/>
                </a:solidFill>
              </a:rPr>
              <a:t>72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Screen Size </a:t>
            </a:r>
            <a:r>
              <a:rPr lang="en-US" sz="1800" dirty="0">
                <a:solidFill>
                  <a:schemeClr val="bg1"/>
                </a:solidFill>
              </a:rPr>
              <a:t>1200,1700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Print DPI </a:t>
            </a:r>
            <a:r>
              <a:rPr lang="en-US" sz="1800" dirty="0">
                <a:solidFill>
                  <a:schemeClr val="bg1"/>
                </a:solidFill>
              </a:rPr>
              <a:t>72</a:t>
            </a:r>
          </a:p>
          <a:p>
            <a:r>
              <a:rPr lang="en-US" b="1" dirty="0">
                <a:solidFill>
                  <a:schemeClr val="bg1"/>
                </a:solidFill>
              </a:rPr>
              <a:t>Print Size </a:t>
            </a:r>
            <a:r>
              <a:rPr lang="en-US" dirty="0">
                <a:solidFill>
                  <a:schemeClr val="bg1"/>
                </a:solidFill>
              </a:rPr>
              <a:t>17 X 24 inches</a:t>
            </a:r>
            <a:endParaRPr lang="en-US" b="1" dirty="0"/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6512EC-40A2-4657-B42D-7377952E400D}"/>
              </a:ext>
            </a:extLst>
          </p:cNvPr>
          <p:cNvSpPr txBox="1"/>
          <p:nvPr/>
        </p:nvSpPr>
        <p:spPr>
          <a:xfrm>
            <a:off x="4348274" y="3429000"/>
            <a:ext cx="31442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</a:rPr>
              <a:t>pixelDensity</a:t>
            </a:r>
            <a:r>
              <a:rPr lang="en-US" sz="1800" b="1" dirty="0">
                <a:solidFill>
                  <a:schemeClr val="bg1"/>
                </a:solidFill>
              </a:rPr>
              <a:t>(2)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Screen DPI </a:t>
            </a:r>
            <a:r>
              <a:rPr lang="en-US" sz="1800" dirty="0">
                <a:solidFill>
                  <a:schemeClr val="bg1"/>
                </a:solidFill>
              </a:rPr>
              <a:t>144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Screen Size </a:t>
            </a:r>
            <a:r>
              <a:rPr lang="en-US" sz="1800" dirty="0">
                <a:solidFill>
                  <a:schemeClr val="bg1"/>
                </a:solidFill>
              </a:rPr>
              <a:t>1200,1700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strike="sngStrike" dirty="0">
                <a:solidFill>
                  <a:schemeClr val="bg1"/>
                </a:solidFill>
              </a:rPr>
              <a:t>Print DPI </a:t>
            </a:r>
            <a:r>
              <a:rPr lang="en-US" sz="1800" strike="sngStrike" dirty="0">
                <a:solidFill>
                  <a:schemeClr val="bg1"/>
                </a:solidFill>
              </a:rPr>
              <a:t>72</a:t>
            </a:r>
          </a:p>
          <a:p>
            <a:r>
              <a:rPr lang="en-US" b="1" strike="sngStrike" dirty="0">
                <a:solidFill>
                  <a:schemeClr val="bg1"/>
                </a:solidFill>
              </a:rPr>
              <a:t>Print Size </a:t>
            </a:r>
            <a:r>
              <a:rPr lang="en-US" strike="sngStrike" dirty="0">
                <a:solidFill>
                  <a:schemeClr val="bg1"/>
                </a:solidFill>
              </a:rPr>
              <a:t>34 X 48 inches</a:t>
            </a:r>
          </a:p>
          <a:p>
            <a:r>
              <a:rPr lang="en-US" b="1" dirty="0">
                <a:solidFill>
                  <a:schemeClr val="bg1"/>
                </a:solidFill>
              </a:rPr>
              <a:t>Scale Down by 2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Print DPI </a:t>
            </a:r>
            <a:r>
              <a:rPr lang="en-US" sz="1800" dirty="0">
                <a:solidFill>
                  <a:srgbClr val="FF0000"/>
                </a:solidFill>
              </a:rPr>
              <a:t>144</a:t>
            </a:r>
          </a:p>
          <a:p>
            <a:r>
              <a:rPr lang="en-US" b="1" dirty="0">
                <a:solidFill>
                  <a:srgbClr val="FF0000"/>
                </a:solidFill>
              </a:rPr>
              <a:t>Print Size </a:t>
            </a:r>
            <a:r>
              <a:rPr lang="en-US" dirty="0">
                <a:solidFill>
                  <a:srgbClr val="FF0000"/>
                </a:solidFill>
              </a:rPr>
              <a:t>17 X 24 inches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/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AA536D-3D82-4713-B847-CF54A111F1B1}"/>
              </a:ext>
            </a:extLst>
          </p:cNvPr>
          <p:cNvSpPr txBox="1"/>
          <p:nvPr/>
        </p:nvSpPr>
        <p:spPr>
          <a:xfrm>
            <a:off x="8920386" y="3567499"/>
            <a:ext cx="31442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</a:rPr>
              <a:t>pixelDensity</a:t>
            </a:r>
            <a:r>
              <a:rPr lang="en-US" sz="1800" b="1" dirty="0">
                <a:solidFill>
                  <a:schemeClr val="bg1"/>
                </a:solidFill>
              </a:rPr>
              <a:t>(3)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Screen DPI </a:t>
            </a:r>
            <a:r>
              <a:rPr lang="en-US" dirty="0">
                <a:solidFill>
                  <a:schemeClr val="bg1"/>
                </a:solidFill>
              </a:rPr>
              <a:t>216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Screen Size </a:t>
            </a:r>
            <a:r>
              <a:rPr lang="en-US" sz="1800" dirty="0">
                <a:solidFill>
                  <a:schemeClr val="bg1"/>
                </a:solidFill>
              </a:rPr>
              <a:t>1200,1700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strike="sngStrike" dirty="0">
                <a:solidFill>
                  <a:schemeClr val="bg1"/>
                </a:solidFill>
              </a:rPr>
              <a:t>Print DPI </a:t>
            </a:r>
            <a:r>
              <a:rPr lang="en-US" sz="1800" strike="sngStrike" dirty="0">
                <a:solidFill>
                  <a:schemeClr val="bg1"/>
                </a:solidFill>
              </a:rPr>
              <a:t>72</a:t>
            </a:r>
          </a:p>
          <a:p>
            <a:r>
              <a:rPr lang="en-US" b="1" strike="sngStrike" dirty="0">
                <a:solidFill>
                  <a:schemeClr val="bg1"/>
                </a:solidFill>
              </a:rPr>
              <a:t>Print Size </a:t>
            </a:r>
            <a:r>
              <a:rPr lang="en-US" strike="sngStrike" dirty="0">
                <a:solidFill>
                  <a:schemeClr val="bg1"/>
                </a:solidFill>
              </a:rPr>
              <a:t>51 X 72 inches</a:t>
            </a:r>
          </a:p>
          <a:p>
            <a:r>
              <a:rPr lang="en-US" b="1" dirty="0">
                <a:solidFill>
                  <a:schemeClr val="bg1"/>
                </a:solidFill>
              </a:rPr>
              <a:t>Scale Down by 3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Print DPI </a:t>
            </a:r>
            <a:r>
              <a:rPr lang="en-US" sz="1800" dirty="0">
                <a:solidFill>
                  <a:srgbClr val="FF0000"/>
                </a:solidFill>
              </a:rPr>
              <a:t>216</a:t>
            </a:r>
          </a:p>
          <a:p>
            <a:r>
              <a:rPr lang="en-US" b="1" dirty="0">
                <a:solidFill>
                  <a:srgbClr val="FF0000"/>
                </a:solidFill>
              </a:rPr>
              <a:t>Print Size </a:t>
            </a:r>
            <a:r>
              <a:rPr lang="en-US" dirty="0">
                <a:solidFill>
                  <a:srgbClr val="FF0000"/>
                </a:solidFill>
              </a:rPr>
              <a:t>12 X 24 inches</a:t>
            </a:r>
          </a:p>
          <a:p>
            <a:endParaRPr lang="en-US" b="1" dirty="0"/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AB3514-1464-403F-AF36-5DA2B13C849E}"/>
              </a:ext>
            </a:extLst>
          </p:cNvPr>
          <p:cNvSpPr txBox="1"/>
          <p:nvPr/>
        </p:nvSpPr>
        <p:spPr>
          <a:xfrm>
            <a:off x="50154" y="247295"/>
            <a:ext cx="12014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Scale down the larges image to 17 X 24 inches to increase the resolution</a:t>
            </a:r>
          </a:p>
        </p:txBody>
      </p:sp>
      <p:pic>
        <p:nvPicPr>
          <p:cNvPr id="13" name="Picture 2" descr="63 P5Js Patterns ideas | pattern art, pattern, art">
            <a:extLst>
              <a:ext uri="{FF2B5EF4-FFF2-40B4-BE49-F238E27FC236}">
                <a16:creationId xmlns:a16="http://schemas.microsoft.com/office/drawing/2014/main" id="{D4BFCD4C-2D28-4E92-BA9F-FF9531B59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879" y="1478459"/>
            <a:ext cx="1188541" cy="118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63 P5Js Patterns ideas | pattern art, pattern, art">
            <a:extLst>
              <a:ext uri="{FF2B5EF4-FFF2-40B4-BE49-F238E27FC236}">
                <a16:creationId xmlns:a16="http://schemas.microsoft.com/office/drawing/2014/main" id="{8F063A81-93C3-4E72-8B07-D501FECE1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379" y="1402259"/>
            <a:ext cx="1188541" cy="118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882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Steps to Print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2D265-EED7-4460-926B-D60EBF3A5B92}"/>
              </a:ext>
            </a:extLst>
          </p:cNvPr>
          <p:cNvSpPr txBox="1"/>
          <p:nvPr/>
        </p:nvSpPr>
        <p:spPr>
          <a:xfrm>
            <a:off x="1809657" y="1700239"/>
            <a:ext cx="857268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Set </a:t>
            </a:r>
            <a:r>
              <a:rPr lang="en-US" sz="2400" b="1" dirty="0" err="1">
                <a:solidFill>
                  <a:schemeClr val="bg1"/>
                </a:solidFill>
              </a:rPr>
              <a:t>pixelDensity</a:t>
            </a:r>
            <a:r>
              <a:rPr lang="en-US" sz="2400" b="1" dirty="0">
                <a:solidFill>
                  <a:schemeClr val="bg1"/>
                </a:solidFill>
              </a:rPr>
              <a:t>(1) </a:t>
            </a:r>
            <a:r>
              <a:rPr lang="en-US" sz="2400" dirty="0">
                <a:solidFill>
                  <a:schemeClr val="bg1"/>
                </a:solidFill>
              </a:rPr>
              <a:t>: This will set the canvas to 72 DPI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Determine the pixels for the canvas: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For E.g. 17 X 24 in = </a:t>
            </a:r>
            <a:r>
              <a:rPr lang="en-US" sz="2400" dirty="0" err="1">
                <a:solidFill>
                  <a:schemeClr val="bg1"/>
                </a:solidFill>
              </a:rPr>
              <a:t>createCanvas</a:t>
            </a:r>
            <a:r>
              <a:rPr lang="en-US" sz="2400" dirty="0">
                <a:solidFill>
                  <a:schemeClr val="bg1"/>
                </a:solidFill>
              </a:rPr>
              <a:t>(1200,1700)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Complete your drawing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When ready to save/print, set </a:t>
            </a:r>
            <a:r>
              <a:rPr lang="en-US" sz="2400" b="1" dirty="0" err="1">
                <a:solidFill>
                  <a:schemeClr val="bg1"/>
                </a:solidFill>
              </a:rPr>
              <a:t>pixelDensity</a:t>
            </a:r>
            <a:r>
              <a:rPr lang="en-US" sz="2400" b="1" dirty="0">
                <a:solidFill>
                  <a:schemeClr val="bg1"/>
                </a:solidFill>
              </a:rPr>
              <a:t>(3)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Save your file to PNG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NOTE: </a:t>
            </a:r>
            <a:r>
              <a:rPr lang="en-US" sz="2400" dirty="0">
                <a:solidFill>
                  <a:schemeClr val="bg1"/>
                </a:solidFill>
              </a:rPr>
              <a:t>Your file will be 3 times the original size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Scale the Image down to 17 X 22 either in Photoshop or online tool (https://convert-dpi.com/)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Work with Alex/VLR Lab to print your pattern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724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P5.js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2D265-EED7-4460-926B-D60EBF3A5B92}"/>
              </a:ext>
            </a:extLst>
          </p:cNvPr>
          <p:cNvSpPr txBox="1"/>
          <p:nvPr/>
        </p:nvSpPr>
        <p:spPr>
          <a:xfrm>
            <a:off x="1809657" y="1700239"/>
            <a:ext cx="857268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We have been using functions all this while….</a:t>
            </a:r>
          </a:p>
          <a:p>
            <a:r>
              <a:rPr lang="en-US" sz="2400" dirty="0">
                <a:solidFill>
                  <a:schemeClr val="bg1"/>
                </a:solidFill>
              </a:rPr>
              <a:t>draw(), circle(), </a:t>
            </a:r>
            <a:r>
              <a:rPr lang="en-US" sz="2400" dirty="0" err="1">
                <a:solidFill>
                  <a:schemeClr val="bg1"/>
                </a:solidFill>
              </a:rPr>
              <a:t>rect</a:t>
            </a:r>
            <a:r>
              <a:rPr lang="en-US" sz="2400" dirty="0">
                <a:solidFill>
                  <a:schemeClr val="bg1"/>
                </a:solidFill>
              </a:rPr>
              <a:t>() 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These are commands to tell the computer to take specific pre-defined actions.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In p5.sj we can create our functions to help us </a:t>
            </a:r>
            <a:r>
              <a:rPr lang="en-US" sz="2400" i="1" dirty="0">
                <a:solidFill>
                  <a:schemeClr val="bg1"/>
                </a:solidFill>
              </a:rPr>
              <a:t>organize our code into smaller chunks and treat complicated tasks as a single step.</a:t>
            </a:r>
          </a:p>
        </p:txBody>
      </p:sp>
    </p:spTree>
    <p:extLst>
      <p:ext uri="{BB962C8B-B14F-4D97-AF65-F5344CB8AC3E}">
        <p14:creationId xmlns:p14="http://schemas.microsoft.com/office/powerpoint/2010/main" val="2161723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P5.js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2D265-EED7-4460-926B-D60EBF3A5B92}"/>
              </a:ext>
            </a:extLst>
          </p:cNvPr>
          <p:cNvSpPr txBox="1"/>
          <p:nvPr/>
        </p:nvSpPr>
        <p:spPr>
          <a:xfrm>
            <a:off x="4175353" y="1616349"/>
            <a:ext cx="408780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function </a:t>
            </a:r>
            <a:r>
              <a:rPr lang="en-US" sz="2400" dirty="0" err="1">
                <a:solidFill>
                  <a:schemeClr val="bg1"/>
                </a:solidFill>
              </a:rPr>
              <a:t>myFunction</a:t>
            </a:r>
            <a:r>
              <a:rPr lang="en-US" sz="2400" dirty="0">
                <a:solidFill>
                  <a:schemeClr val="bg1"/>
                </a:solidFill>
              </a:rPr>
              <a:t>(){</a:t>
            </a:r>
          </a:p>
          <a:p>
            <a:endParaRPr lang="en-US" sz="2400" i="1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//Do Something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function </a:t>
            </a:r>
            <a:r>
              <a:rPr lang="en-US" sz="2400" dirty="0" err="1">
                <a:solidFill>
                  <a:schemeClr val="bg1"/>
                </a:solidFill>
              </a:rPr>
              <a:t>myFunction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x,y</a:t>
            </a:r>
            <a:r>
              <a:rPr lang="en-US" sz="2400" dirty="0">
                <a:solidFill>
                  <a:schemeClr val="bg1"/>
                </a:solidFill>
              </a:rPr>
              <a:t>){</a:t>
            </a:r>
          </a:p>
          <a:p>
            <a:endParaRPr lang="en-US" sz="2400" i="1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//Do Something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008A59-75B9-445C-A3F7-F79D9F3E5368}"/>
              </a:ext>
            </a:extLst>
          </p:cNvPr>
          <p:cNvCxnSpPr>
            <a:cxnSpLocks/>
          </p:cNvCxnSpPr>
          <p:nvPr/>
        </p:nvCxnSpPr>
        <p:spPr>
          <a:xfrm flipH="1">
            <a:off x="6811861" y="1233182"/>
            <a:ext cx="2315361" cy="44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E04358-9326-4451-9C15-3084578761DB}"/>
              </a:ext>
            </a:extLst>
          </p:cNvPr>
          <p:cNvCxnSpPr>
            <a:cxnSpLocks/>
          </p:cNvCxnSpPr>
          <p:nvPr/>
        </p:nvCxnSpPr>
        <p:spPr>
          <a:xfrm flipH="1">
            <a:off x="7475990" y="3818390"/>
            <a:ext cx="2315361" cy="44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6CFC1C-2245-42E5-9B81-62A3F245F294}"/>
              </a:ext>
            </a:extLst>
          </p:cNvPr>
          <p:cNvSpPr txBox="1"/>
          <p:nvPr/>
        </p:nvSpPr>
        <p:spPr>
          <a:xfrm>
            <a:off x="9224852" y="1011963"/>
            <a:ext cx="2198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This is the name of your function, and you can call it anything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62A31F-04C6-44C4-803A-505F0D1F3273}"/>
              </a:ext>
            </a:extLst>
          </p:cNvPr>
          <p:cNvSpPr txBox="1"/>
          <p:nvPr/>
        </p:nvSpPr>
        <p:spPr>
          <a:xfrm>
            <a:off x="9791351" y="3495224"/>
            <a:ext cx="219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You can create functions that take it parameters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249C86-6670-42E3-8386-6D21A9C0785E}"/>
              </a:ext>
            </a:extLst>
          </p:cNvPr>
          <p:cNvSpPr txBox="1"/>
          <p:nvPr/>
        </p:nvSpPr>
        <p:spPr>
          <a:xfrm>
            <a:off x="2539068" y="6211669"/>
            <a:ext cx="8668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Learn More: https://happycoding.io/tutorials/p5js/creating-functions</a:t>
            </a:r>
          </a:p>
        </p:txBody>
      </p:sp>
    </p:spTree>
    <p:extLst>
      <p:ext uri="{BB962C8B-B14F-4D97-AF65-F5344CB8AC3E}">
        <p14:creationId xmlns:p14="http://schemas.microsoft.com/office/powerpoint/2010/main" val="1121027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P5.js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2D265-EED7-4460-926B-D60EBF3A5B92}"/>
              </a:ext>
            </a:extLst>
          </p:cNvPr>
          <p:cNvSpPr txBox="1"/>
          <p:nvPr/>
        </p:nvSpPr>
        <p:spPr>
          <a:xfrm>
            <a:off x="1809657" y="1682483"/>
            <a:ext cx="85726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Let’s make a function that will create….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…a red square with a circle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D8A9C4-D838-4F4A-8A29-0988F436AF91}"/>
              </a:ext>
            </a:extLst>
          </p:cNvPr>
          <p:cNvSpPr txBox="1"/>
          <p:nvPr/>
        </p:nvSpPr>
        <p:spPr>
          <a:xfrm>
            <a:off x="1369503" y="357360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Answer: </a:t>
            </a:r>
          </a:p>
        </p:txBody>
      </p:sp>
    </p:spTree>
    <p:extLst>
      <p:ext uri="{BB962C8B-B14F-4D97-AF65-F5344CB8AC3E}">
        <p14:creationId xmlns:p14="http://schemas.microsoft.com/office/powerpoint/2010/main" val="2513868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Pattern Forms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5D62E3-07EE-4EA1-AF50-32A0FA912141}"/>
              </a:ext>
            </a:extLst>
          </p:cNvPr>
          <p:cNvSpPr txBox="1"/>
          <p:nvPr/>
        </p:nvSpPr>
        <p:spPr>
          <a:xfrm>
            <a:off x="955416" y="1415347"/>
            <a:ext cx="107052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Motif: </a:t>
            </a:r>
            <a:r>
              <a:rPr lang="en-US" sz="2400" dirty="0">
                <a:solidFill>
                  <a:schemeClr val="bg1"/>
                </a:solidFill>
              </a:rPr>
              <a:t>The starting point of any pattern is the single element that will be repeated. Use functions for this!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Tessellation:  </a:t>
            </a:r>
            <a:r>
              <a:rPr lang="en-US" sz="2400" dirty="0">
                <a:solidFill>
                  <a:schemeClr val="bg1"/>
                </a:solidFill>
              </a:rPr>
              <a:t> Process of tiling of a flat surface using or more geometric shapes (motifs)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F52839-EB17-4A90-8DFD-5198B958EA84}"/>
              </a:ext>
            </a:extLst>
          </p:cNvPr>
          <p:cNvSpPr/>
          <p:nvPr/>
        </p:nvSpPr>
        <p:spPr>
          <a:xfrm>
            <a:off x="180538" y="3049061"/>
            <a:ext cx="4186106" cy="3699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Repeating Seamless Geometric Pattern Design Vectors - FreePatternsArea">
            <a:extLst>
              <a:ext uri="{FF2B5EF4-FFF2-40B4-BE49-F238E27FC236}">
                <a16:creationId xmlns:a16="http://schemas.microsoft.com/office/drawing/2014/main" id="{6ABE43E2-3828-49D6-9555-53685C7C5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74" y="3124895"/>
            <a:ext cx="3770152" cy="377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oie Indienne , Durga : Paix , Puissance et Beauté , Paisley Motif  traditionnel Hindou sur un Bleu Navy profond , Merveilleuse… | Paisley,  Motif paisley, Hindouisme">
            <a:extLst>
              <a:ext uri="{FF2B5EF4-FFF2-40B4-BE49-F238E27FC236}">
                <a16:creationId xmlns:a16="http://schemas.microsoft.com/office/drawing/2014/main" id="{D79DA3EF-EF54-46CB-8FC2-A22523BFB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980" y="3099569"/>
            <a:ext cx="3649211" cy="364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amless Pattern With Indian Motifs. Stock Illustration - Illustration of  element, monochrome: 69560161">
            <a:extLst>
              <a:ext uri="{FF2B5EF4-FFF2-40B4-BE49-F238E27FC236}">
                <a16:creationId xmlns:a16="http://schemas.microsoft.com/office/drawing/2014/main" id="{575C954B-8F43-4AFD-821A-06816E9C00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56"/>
          <a:stretch/>
        </p:blipFill>
        <p:spPr bwMode="auto">
          <a:xfrm>
            <a:off x="8418526" y="3195745"/>
            <a:ext cx="3592935" cy="356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634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P5.js functions</a:t>
            </a:r>
          </a:p>
        </p:txBody>
      </p:sp>
      <p:pic>
        <p:nvPicPr>
          <p:cNvPr id="1026" name="Picture 2" descr="Pattern based on Vera Molnár's (Dés) Ordres Series (1974) – Algorithm 21.01  | Generative Landscapes">
            <a:extLst>
              <a:ext uri="{FF2B5EF4-FFF2-40B4-BE49-F238E27FC236}">
                <a16:creationId xmlns:a16="http://schemas.microsoft.com/office/drawing/2014/main" id="{4F21238D-5598-4E2B-82DE-6AA3C7E37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7" y="1596111"/>
            <a:ext cx="4899731" cy="483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69403F-59DA-4492-BA2E-80F469C73EBC}"/>
              </a:ext>
            </a:extLst>
          </p:cNvPr>
          <p:cNvSpPr txBox="1"/>
          <p:nvPr/>
        </p:nvSpPr>
        <p:spPr>
          <a:xfrm>
            <a:off x="6773966" y="2072322"/>
            <a:ext cx="450922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What is the motif here?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Let’s recreate this using functions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Answer: </a:t>
            </a:r>
          </a:p>
        </p:txBody>
      </p:sp>
    </p:spTree>
    <p:extLst>
      <p:ext uri="{BB962C8B-B14F-4D97-AF65-F5344CB8AC3E}">
        <p14:creationId xmlns:p14="http://schemas.microsoft.com/office/powerpoint/2010/main" val="780940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Notes &amp;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5D62E3-07EE-4EA1-AF50-32A0FA912141}"/>
              </a:ext>
            </a:extLst>
          </p:cNvPr>
          <p:cNvSpPr txBox="1"/>
          <p:nvPr/>
        </p:nvSpPr>
        <p:spPr>
          <a:xfrm>
            <a:off x="955416" y="1415347"/>
            <a:ext cx="1070528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Randomness Spectrum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At one is complete chaos and the other end is complete structure. Find a balance!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 functions to create motifs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 nested loops to tile your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Start with the motifs first, sometimes doing it all at the same time can be challenging.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Draw on Paper!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Do not forget Colors &amp;Transparency 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59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941490" y="315461"/>
            <a:ext cx="992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1 Timeline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1266824" y="1485900"/>
            <a:ext cx="1032510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your 3 Patterns &amp; Link to Code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Large Screenshots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Due: 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 9/29 (Before Class)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Updated Schedule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 9/15 – Functions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In-class Exercise #4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 9/20 – Studio Time* 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(NO MEETING)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In-class Exercise #5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 9/22 – Studio Time 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(NO MEETING)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 9/27 – Studio Time 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(In person)</a:t>
            </a:r>
          </a:p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- I will be available online over MS Teams/Zoom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06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Pixels &amp; Inches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779BF-C2A8-40E3-A4A9-8058F3E5D232}"/>
              </a:ext>
            </a:extLst>
          </p:cNvPr>
          <p:cNvSpPr txBox="1"/>
          <p:nvPr/>
        </p:nvSpPr>
        <p:spPr>
          <a:xfrm>
            <a:off x="1970483" y="4133046"/>
            <a:ext cx="85726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pixels = inches * PPI</a:t>
            </a: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PPI (DPI)</a:t>
            </a:r>
            <a:r>
              <a:rPr lang="en-US" sz="2400" dirty="0">
                <a:solidFill>
                  <a:schemeClr val="bg1"/>
                </a:solidFill>
              </a:rPr>
              <a:t>= pixels/dots per inch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High Resolution Image ~ 300 PPI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28" name="Picture 4" descr="Pixel size">
            <a:extLst>
              <a:ext uri="{FF2B5EF4-FFF2-40B4-BE49-F238E27FC236}">
                <a16:creationId xmlns:a16="http://schemas.microsoft.com/office/drawing/2014/main" id="{D52DA5F5-473D-47C2-8B9C-2D1334B91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993" y="1469572"/>
            <a:ext cx="7877175" cy="253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27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E2811C-337A-4312-BEAF-C0782E1F79EE}"/>
              </a:ext>
            </a:extLst>
          </p:cNvPr>
          <p:cNvSpPr/>
          <p:nvPr/>
        </p:nvSpPr>
        <p:spPr>
          <a:xfrm>
            <a:off x="-464840" y="2941857"/>
            <a:ext cx="13409772" cy="3836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Pixels &amp; Inches</a:t>
            </a:r>
          </a:p>
        </p:txBody>
      </p:sp>
      <p:pic>
        <p:nvPicPr>
          <p:cNvPr id="2050" name="Picture 2" descr="Pixel density">
            <a:extLst>
              <a:ext uri="{FF2B5EF4-FFF2-40B4-BE49-F238E27FC236}">
                <a16:creationId xmlns:a16="http://schemas.microsoft.com/office/drawing/2014/main" id="{C6678F73-30D1-4B98-BC36-C2B99E02A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72" y="3338170"/>
            <a:ext cx="10572750" cy="259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FAB6CB-2F7D-42CE-8D37-3D93E77E13A0}"/>
              </a:ext>
            </a:extLst>
          </p:cNvPr>
          <p:cNvSpPr txBox="1"/>
          <p:nvPr/>
        </p:nvSpPr>
        <p:spPr>
          <a:xfrm>
            <a:off x="2974181" y="1500429"/>
            <a:ext cx="67103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1800" b="1" dirty="0">
              <a:solidFill>
                <a:schemeClr val="bg1"/>
              </a:solidFill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pixels = inches * PPI</a:t>
            </a:r>
          </a:p>
          <a:p>
            <a:pPr algn="ctr"/>
            <a:endParaRPr lang="en-US" sz="1800" b="1" dirty="0">
              <a:solidFill>
                <a:schemeClr val="bg1"/>
              </a:solidFill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PPI (DPI)</a:t>
            </a:r>
            <a:r>
              <a:rPr lang="en-US" sz="1800" dirty="0">
                <a:solidFill>
                  <a:schemeClr val="bg1"/>
                </a:solidFill>
              </a:rPr>
              <a:t>= pixels/dots per inch</a:t>
            </a:r>
          </a:p>
        </p:txBody>
      </p:sp>
    </p:spTree>
    <p:extLst>
      <p:ext uri="{BB962C8B-B14F-4D97-AF65-F5344CB8AC3E}">
        <p14:creationId xmlns:p14="http://schemas.microsoft.com/office/powerpoint/2010/main" val="45252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Saving to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2D265-EED7-4460-926B-D60EBF3A5B92}"/>
              </a:ext>
            </a:extLst>
          </p:cNvPr>
          <p:cNvSpPr txBox="1"/>
          <p:nvPr/>
        </p:nvSpPr>
        <p:spPr>
          <a:xfrm>
            <a:off x="1887030" y="1536174"/>
            <a:ext cx="85726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Add this function to the end of your code:</a:t>
            </a: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function </a:t>
            </a:r>
            <a:r>
              <a:rPr lang="en-US" sz="2400" b="1" dirty="0" err="1">
                <a:solidFill>
                  <a:schemeClr val="bg1"/>
                </a:solidFill>
              </a:rPr>
              <a:t>keyPressed</a:t>
            </a:r>
            <a:r>
              <a:rPr lang="en-US" sz="2400" b="1" dirty="0">
                <a:solidFill>
                  <a:schemeClr val="bg1"/>
                </a:solidFill>
              </a:rPr>
              <a:t>() {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    save(‘myPattern.png’) </a:t>
            </a:r>
            <a:r>
              <a:rPr lang="en-US" sz="2400" dirty="0">
                <a:solidFill>
                  <a:schemeClr val="bg1"/>
                </a:solidFill>
              </a:rPr>
              <a:t>-&gt; You can change this filename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}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Every time you press a key while on your canvas, your browser will save the file as an PNG image</a:t>
            </a:r>
          </a:p>
        </p:txBody>
      </p:sp>
    </p:spTree>
    <p:extLst>
      <p:ext uri="{BB962C8B-B14F-4D97-AF65-F5344CB8AC3E}">
        <p14:creationId xmlns:p14="http://schemas.microsoft.com/office/powerpoint/2010/main" val="412478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Pixels &amp; Inches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DF82C-0154-4483-8C36-2EF1A7BDD573}"/>
              </a:ext>
            </a:extLst>
          </p:cNvPr>
          <p:cNvSpPr txBox="1"/>
          <p:nvPr/>
        </p:nvSpPr>
        <p:spPr>
          <a:xfrm>
            <a:off x="1467389" y="1497879"/>
            <a:ext cx="925722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By default, when saving images from p5.js is DPI = 72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To get a </a:t>
            </a:r>
            <a:r>
              <a:rPr lang="en-US" sz="2400" b="1" dirty="0">
                <a:solidFill>
                  <a:schemeClr val="bg1"/>
                </a:solidFill>
              </a:rPr>
              <a:t>17 X 24 </a:t>
            </a:r>
            <a:r>
              <a:rPr lang="en-US" sz="2400" dirty="0">
                <a:solidFill>
                  <a:schemeClr val="bg1"/>
                </a:solidFill>
              </a:rPr>
              <a:t>inch printout, what will be your canvas size?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OR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What will be the parameters for </a:t>
            </a:r>
            <a:r>
              <a:rPr lang="en-US" sz="2400" b="1" dirty="0" err="1">
                <a:solidFill>
                  <a:schemeClr val="bg1"/>
                </a:solidFill>
              </a:rPr>
              <a:t>createCanvas</a:t>
            </a:r>
            <a:r>
              <a:rPr lang="en-US" sz="2400" b="1" dirty="0">
                <a:solidFill>
                  <a:schemeClr val="bg1"/>
                </a:solidFill>
              </a:rPr>
              <a:t>(X,Y) </a:t>
            </a:r>
            <a:r>
              <a:rPr lang="en-US" sz="2400" dirty="0">
                <a:solidFill>
                  <a:schemeClr val="bg1"/>
                </a:solidFill>
              </a:rPr>
              <a:t>?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pixels = inches * PPI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84ADD-AD1C-4258-8574-A11EBEFF0F59}"/>
              </a:ext>
            </a:extLst>
          </p:cNvPr>
          <p:cNvSpPr txBox="1"/>
          <p:nvPr/>
        </p:nvSpPr>
        <p:spPr>
          <a:xfrm>
            <a:off x="1648904" y="5508572"/>
            <a:ext cx="9447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Helpful calculator: https://www.omnicalculator.com/conversion/pixels-to-inches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94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Pixels &amp; Inches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779BF-C2A8-40E3-A4A9-8058F3E5D232}"/>
              </a:ext>
            </a:extLst>
          </p:cNvPr>
          <p:cNvSpPr txBox="1"/>
          <p:nvPr/>
        </p:nvSpPr>
        <p:spPr>
          <a:xfrm>
            <a:off x="1953705" y="2329413"/>
            <a:ext cx="8572685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pixels = inches * PPI</a:t>
            </a: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PPI (DPI)</a:t>
            </a:r>
            <a:r>
              <a:rPr lang="en-US" sz="2400" dirty="0">
                <a:solidFill>
                  <a:schemeClr val="bg1"/>
                </a:solidFill>
              </a:rPr>
              <a:t>= pixels/dots per inch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High Resolution Image ~ 300 PPI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What will be your canvas size for Project 1?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ow to Get the Perfect Print Resolution - Replica Printing">
            <a:extLst>
              <a:ext uri="{FF2B5EF4-FFF2-40B4-BE49-F238E27FC236}">
                <a16:creationId xmlns:a16="http://schemas.microsoft.com/office/drawing/2014/main" id="{3BD221A5-36E0-43DB-A86E-9885276C0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845" y="1448353"/>
            <a:ext cx="8087450" cy="454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BB01C7-8CEE-440D-9820-F74DFD0B3E6C}"/>
              </a:ext>
            </a:extLst>
          </p:cNvPr>
          <p:cNvSpPr txBox="1"/>
          <p:nvPr/>
        </p:nvSpPr>
        <p:spPr>
          <a:xfrm>
            <a:off x="3048000" y="61648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The issue with 72 DPI</a:t>
            </a:r>
          </a:p>
        </p:txBody>
      </p:sp>
    </p:spTree>
    <p:extLst>
      <p:ext uri="{BB962C8B-B14F-4D97-AF65-F5344CB8AC3E}">
        <p14:creationId xmlns:p14="http://schemas.microsoft.com/office/powerpoint/2010/main" val="85230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1658615" y="323850"/>
            <a:ext cx="8867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How to get a High Res image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779BF-C2A8-40E3-A4A9-8058F3E5D232}"/>
              </a:ext>
            </a:extLst>
          </p:cNvPr>
          <p:cNvSpPr txBox="1"/>
          <p:nvPr/>
        </p:nvSpPr>
        <p:spPr>
          <a:xfrm>
            <a:off x="1306005" y="2338938"/>
            <a:ext cx="103240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pixelDensity</a:t>
            </a:r>
            <a:r>
              <a:rPr lang="en-US" sz="2400" b="1" dirty="0">
                <a:solidFill>
                  <a:schemeClr val="bg1"/>
                </a:solidFill>
              </a:rPr>
              <a:t>(VAL)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This function will enable you to add more pixels to your sketches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By default, this is set to ~ 1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pixelDensity</a:t>
            </a:r>
            <a:r>
              <a:rPr lang="en-US" sz="2800" b="1" dirty="0">
                <a:solidFill>
                  <a:schemeClr val="bg1"/>
                </a:solidFill>
              </a:rPr>
              <a:t>(2) </a:t>
            </a:r>
            <a:r>
              <a:rPr lang="en-US" sz="2800" dirty="0">
                <a:solidFill>
                  <a:schemeClr val="bg1"/>
                </a:solidFill>
              </a:rPr>
              <a:t>Will double the number of pixels (144 DPI)</a:t>
            </a:r>
          </a:p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pixelDensity</a:t>
            </a:r>
            <a:r>
              <a:rPr lang="en-US" sz="2800" b="1" dirty="0">
                <a:solidFill>
                  <a:schemeClr val="bg1"/>
                </a:solidFill>
              </a:rPr>
              <a:t>(3) </a:t>
            </a:r>
            <a:r>
              <a:rPr lang="en-US" sz="2800" dirty="0">
                <a:solidFill>
                  <a:schemeClr val="bg1"/>
                </a:solidFill>
              </a:rPr>
              <a:t>Will triple the number of pixels (216 DPI)</a:t>
            </a:r>
            <a:endParaRPr lang="en-US" sz="2800" b="1" dirty="0">
              <a:solidFill>
                <a:schemeClr val="bg1"/>
              </a:solidFill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54083-5BD2-423F-857C-26FA07D365B7}"/>
              </a:ext>
            </a:extLst>
          </p:cNvPr>
          <p:cNvSpPr txBox="1"/>
          <p:nvPr/>
        </p:nvSpPr>
        <p:spPr>
          <a:xfrm>
            <a:off x="3044502" y="53112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>
                <a:solidFill>
                  <a:schemeClr val="bg1"/>
                </a:solidFill>
              </a:rPr>
              <a:t>Remember p5.js will only save images in 72 DPI</a:t>
            </a:r>
          </a:p>
        </p:txBody>
      </p:sp>
    </p:spTree>
    <p:extLst>
      <p:ext uri="{BB962C8B-B14F-4D97-AF65-F5344CB8AC3E}">
        <p14:creationId xmlns:p14="http://schemas.microsoft.com/office/powerpoint/2010/main" val="49326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1658615" y="323850"/>
            <a:ext cx="8867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Screen vs Saving/Printing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779BF-C2A8-40E3-A4A9-8058F3E5D232}"/>
              </a:ext>
            </a:extLst>
          </p:cNvPr>
          <p:cNvSpPr txBox="1"/>
          <p:nvPr/>
        </p:nvSpPr>
        <p:spPr>
          <a:xfrm>
            <a:off x="590550" y="1776963"/>
            <a:ext cx="1094422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</a:rPr>
              <a:t>Remember p5.js will always save in 72 DPI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pixelDensity</a:t>
            </a:r>
            <a:r>
              <a:rPr lang="en-US" sz="2800" b="1" dirty="0">
                <a:solidFill>
                  <a:schemeClr val="bg1"/>
                </a:solidFill>
              </a:rPr>
              <a:t>(2) </a:t>
            </a:r>
            <a:r>
              <a:rPr lang="en-US" sz="2800" dirty="0">
                <a:solidFill>
                  <a:schemeClr val="bg1"/>
                </a:solidFill>
              </a:rPr>
              <a:t>Will double the number of pixels (144 DPI), </a:t>
            </a:r>
            <a:r>
              <a:rPr lang="en-US" sz="2800" dirty="0">
                <a:solidFill>
                  <a:srgbClr val="FF0000"/>
                </a:solidFill>
              </a:rPr>
              <a:t>on the screen. But when saving it will double the size. The output image will still have 72 DPI</a:t>
            </a:r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pixelDensity</a:t>
            </a:r>
            <a:r>
              <a:rPr lang="en-US" sz="2800" b="1" dirty="0">
                <a:solidFill>
                  <a:schemeClr val="bg1"/>
                </a:solidFill>
              </a:rPr>
              <a:t>(3) </a:t>
            </a:r>
            <a:r>
              <a:rPr lang="en-US" sz="2800" dirty="0">
                <a:solidFill>
                  <a:schemeClr val="bg1"/>
                </a:solidFill>
              </a:rPr>
              <a:t>Will triple the number of pixels (216 DPI), </a:t>
            </a:r>
            <a:r>
              <a:rPr lang="en-US" sz="2800" dirty="0">
                <a:solidFill>
                  <a:srgbClr val="FF0000"/>
                </a:solidFill>
              </a:rPr>
              <a:t>on the screen. But when saving it will triple the size. The output image will still have 72 DPI</a:t>
            </a:r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sz="2800" b="1" dirty="0">
              <a:solidFill>
                <a:schemeClr val="bg1"/>
              </a:solidFill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837377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LeftStep">
      <a:dk1>
        <a:srgbClr val="000000"/>
      </a:dk1>
      <a:lt1>
        <a:srgbClr val="FFFFFF"/>
      </a:lt1>
      <a:dk2>
        <a:srgbClr val="311C22"/>
      </a:dk2>
      <a:lt2>
        <a:srgbClr val="F0F0F3"/>
      </a:lt2>
      <a:accent1>
        <a:srgbClr val="A0A641"/>
      </a:accent1>
      <a:accent2>
        <a:srgbClr val="B1873B"/>
      </a:accent2>
      <a:accent3>
        <a:srgbClr val="C3684D"/>
      </a:accent3>
      <a:accent4>
        <a:srgbClr val="B13B51"/>
      </a:accent4>
      <a:accent5>
        <a:srgbClr val="C34D94"/>
      </a:accent5>
      <a:accent6>
        <a:srgbClr val="AF3BB1"/>
      </a:accent6>
      <a:hlink>
        <a:srgbClr val="665FC9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958A5556AA64499116E1793A53468A" ma:contentTypeVersion="7" ma:contentTypeDescription="Create a new document." ma:contentTypeScope="" ma:versionID="bf3d4e6668e1c41632fb8d2af3a79adb">
  <xsd:schema xmlns:xsd="http://www.w3.org/2001/XMLSchema" xmlns:xs="http://www.w3.org/2001/XMLSchema" xmlns:p="http://schemas.microsoft.com/office/2006/metadata/properties" xmlns:ns3="27f5b930-c5a1-440e-b577-567b15b72b75" xmlns:ns4="cd174ddd-0451-4af8-ad43-5fbbe8b32ab0" targetNamespace="http://schemas.microsoft.com/office/2006/metadata/properties" ma:root="true" ma:fieldsID="c3468af79fddbdadfa5914a73d12b22c" ns3:_="" ns4:_="">
    <xsd:import namespace="27f5b930-c5a1-440e-b577-567b15b72b75"/>
    <xsd:import namespace="cd174ddd-0451-4af8-ad43-5fbbe8b32a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f5b930-c5a1-440e-b577-567b15b72b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74ddd-0451-4af8-ad43-5fbbe8b32ab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011791-DDFA-47A0-AD1F-41FE8474C0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177A05-C433-4667-B307-2FE55F767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f5b930-c5a1-440e-b577-567b15b72b75"/>
    <ds:schemaRef ds:uri="cd174ddd-0451-4af8-ad43-5fbbe8b32a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7166A1-332D-4088-BCD3-CEBE89D2B1FE}">
  <ds:schemaRefs>
    <ds:schemaRef ds:uri="http://purl.org/dc/elements/1.1/"/>
    <ds:schemaRef ds:uri="http://www.w3.org/XML/1998/namespace"/>
    <ds:schemaRef ds:uri="27f5b930-c5a1-440e-b577-567b15b72b75"/>
    <ds:schemaRef ds:uri="http://schemas.microsoft.com/office/infopath/2007/PartnerControls"/>
    <ds:schemaRef ds:uri="cd174ddd-0451-4af8-ad43-5fbbe8b32ab0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980</Words>
  <Application>Microsoft Office PowerPoint</Application>
  <PresentationFormat>Widescreen</PresentationFormat>
  <Paragraphs>182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Consolas</vt:lpstr>
      <vt:lpstr>Neue Haas Grotesk Text Pro</vt:lpstr>
      <vt:lpstr>Roboto</vt:lpstr>
      <vt:lpstr>PunchcardVTI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Narula, Abhishek</dc:creator>
  <cp:lastModifiedBy>Narula, Abhishek</cp:lastModifiedBy>
  <cp:revision>16</cp:revision>
  <dcterms:created xsi:type="dcterms:W3CDTF">2021-08-31T18:51:08Z</dcterms:created>
  <dcterms:modified xsi:type="dcterms:W3CDTF">2021-09-15T14:37:23Z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0x0101000D958A5556AA64499116E1793A53468A</vt:lpwstr>
  </property>
</Properties>
</file>