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"Good evening everyone. Today, I'm excited to present our proposal on 'Image Generation Using Generative Adversarial Networks (GANs).' This project explores how we can leverage advanced machine learning techniques to create realistic images autonomously."</a:t>
            </a:r>
            <a:endParaRPr/>
          </a:p>
          <a:p>
            <a:pPr indent="0" lvl="0" marL="0" rtl="0" algn="l">
              <a:spcBef>
                <a:spcPts val="0"/>
              </a:spcBef>
              <a:spcAft>
                <a:spcPts val="0"/>
              </a:spcAft>
              <a:buNone/>
            </a:pPr>
            <a:r>
              <a:rPr lang="en"/>
              <a:t>Introduce yourself and briefly outline the agenda for the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b157ad68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b157ad68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"Let's discuss the architecture of our GAN model."</a:t>
            </a:r>
            <a:endParaRPr/>
          </a:p>
          <a:p>
            <a:pPr indent="0" lvl="0" marL="0" rtl="0" algn="l">
              <a:spcBef>
                <a:spcPts val="0"/>
              </a:spcBef>
              <a:spcAft>
                <a:spcPts val="0"/>
              </a:spcAft>
              <a:buClr>
                <a:schemeClr val="dk1"/>
              </a:buClr>
              <a:buSzPts val="1100"/>
              <a:buFont typeface="Arial"/>
              <a:buNone/>
            </a:pPr>
            <a:r>
              <a:rPr lang="en"/>
              <a:t>"The Generator starts with a random noise vector and uses a series of fully connected and up-sampling layers to produce images."</a:t>
            </a:r>
            <a:endParaRPr/>
          </a:p>
          <a:p>
            <a:pPr indent="0" lvl="0" marL="0" rtl="0" algn="l">
              <a:spcBef>
                <a:spcPts val="0"/>
              </a:spcBef>
              <a:spcAft>
                <a:spcPts val="0"/>
              </a:spcAft>
              <a:buClr>
                <a:schemeClr val="dk1"/>
              </a:buClr>
              <a:buSzPts val="1100"/>
              <a:buFont typeface="Arial"/>
              <a:buNone/>
            </a:pPr>
            <a:r>
              <a:rPr lang="en"/>
              <a:t>"On the other hand, the Discriminator employs convolutional layers and activation functions like Leaky ReLU to evaluate the authenticity of these generated images."</a:t>
            </a:r>
            <a:endParaRPr/>
          </a:p>
          <a:p>
            <a:pPr indent="0" lvl="0" marL="0" rtl="0" algn="l">
              <a:spcBef>
                <a:spcPts val="0"/>
              </a:spcBef>
              <a:spcAft>
                <a:spcPts val="0"/>
              </a:spcAft>
              <a:buClr>
                <a:schemeClr val="dk1"/>
              </a:buClr>
              <a:buSzPts val="1100"/>
              <a:buFont typeface="Arial"/>
              <a:buNone/>
            </a:pPr>
            <a:r>
              <a:rPr lang="en"/>
              <a:t>"These architectural choices are crucial in ensuring our model can effectively learn and reproduce realistic images."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b157ad68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b157ad68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1200"/>
              </a:spcBef>
              <a:spcAft>
                <a:spcPts val="0"/>
              </a:spcAft>
              <a:buClr>
                <a:schemeClr val="dk1"/>
              </a:buClr>
              <a:buSzPts val="1100"/>
              <a:buChar char="○"/>
            </a:pPr>
            <a:r>
              <a:rPr lang="en"/>
              <a:t>"Training our GAN involves a dynamic interplay between the Generator and the Discriminator."</a:t>
            </a:r>
            <a:endParaRPr/>
          </a:p>
          <a:p>
            <a:pPr indent="-298450" lvl="1" marL="914400" rtl="0" algn="l">
              <a:lnSpc>
                <a:spcPct val="115000"/>
              </a:lnSpc>
              <a:spcBef>
                <a:spcPts val="0"/>
              </a:spcBef>
              <a:spcAft>
                <a:spcPts val="0"/>
              </a:spcAft>
              <a:buClr>
                <a:schemeClr val="dk1"/>
              </a:buClr>
              <a:buSzPts val="1100"/>
              <a:buChar char="○"/>
            </a:pPr>
            <a:r>
              <a:rPr lang="en"/>
              <a:t>"The Discriminator learns to distinguish between real and generated images, while the Generator adjusts its strategy to produce images that are increasingly difficult for the Discriminator to differentiate."</a:t>
            </a:r>
            <a:endParaRPr/>
          </a:p>
          <a:p>
            <a:pPr indent="-298450" lvl="1" marL="914400" rtl="0" algn="l">
              <a:lnSpc>
                <a:spcPct val="115000"/>
              </a:lnSpc>
              <a:spcBef>
                <a:spcPts val="0"/>
              </a:spcBef>
              <a:spcAft>
                <a:spcPts val="0"/>
              </a:spcAft>
              <a:buClr>
                <a:schemeClr val="dk1"/>
              </a:buClr>
              <a:buSzPts val="1100"/>
              <a:buChar char="○"/>
            </a:pPr>
            <a:r>
              <a:rPr lang="en"/>
              <a:t>"To stabilize training, we've implemented techniques like label smoothing and gradient clipping, which help mitigate common challenges such as mode collapse and vanishing gradients."</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b157ad68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b157ad68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Hyperparameters: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Batch Size:</a:t>
            </a:r>
            <a:r>
              <a:rPr lang="en">
                <a:solidFill>
                  <a:schemeClr val="dk1"/>
                </a:solidFill>
              </a:rPr>
              <a:t> Number of images processed together in one forward/backward pass (32 in our case).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Noise Dimension:</a:t>
            </a:r>
            <a:r>
              <a:rPr lang="en">
                <a:solidFill>
                  <a:schemeClr val="dk1"/>
                </a:solidFill>
              </a:rPr>
              <a:t> Size of the random noise vector input to the generator (100 dimensions).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Learning Rate:</a:t>
            </a:r>
            <a:r>
              <a:rPr lang="en">
                <a:solidFill>
                  <a:schemeClr val="dk1"/>
                </a:solidFill>
              </a:rPr>
              <a:t> Controls the speed of the learning process (1e-4 for both generator and discriminator).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Epochs:</a:t>
            </a:r>
            <a:r>
              <a:rPr lang="en">
                <a:solidFill>
                  <a:schemeClr val="dk1"/>
                </a:solidFill>
              </a:rPr>
              <a:t> Total number of complete passes through the training dataset (set to 50).</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TensorBoard:</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Purpose:</a:t>
            </a:r>
            <a:r>
              <a:rPr lang="en">
                <a:solidFill>
                  <a:schemeClr val="dk1"/>
                </a:solidFill>
              </a:rPr>
              <a:t> A visualization tool provided by TensorFlow.</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Usage: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Monitors training progress.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Visualizes metrics like generator and discriminator loss over epochs.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Helps in tuning hyperparameters by showing the impact of changes on model performance.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Features: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Real-time tracking of training metrics.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Graphs for loss and accuracy.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Visual inspection of generated images at different training stages.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Debugging tool to ensure the model is learning as expected.</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c9000d4b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c9000d4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a:solidFill>
                  <a:schemeClr val="dk1"/>
                </a:solidFill>
              </a:rPr>
              <a:t>This is the original model used from the Kaggle dataset we ended up with (CelebA dataset)</a:t>
            </a:r>
            <a:endParaRPr b="1">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The CelebA dataset contains over 200,000 celebrity images with 40 attribute labels.</a:t>
            </a:r>
            <a:endParaRPr b="1">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It is widely used for facial attribute recognition and image generation tasks.</a:t>
            </a:r>
            <a:endParaRPr b="1">
              <a:solidFill>
                <a:schemeClr val="dk1"/>
              </a:solidFill>
            </a:endParaRPr>
          </a:p>
          <a:p>
            <a:pPr indent="-298450" lvl="0" marL="457200" rtl="0" algn="l">
              <a:spcBef>
                <a:spcPts val="0"/>
              </a:spcBef>
              <a:spcAft>
                <a:spcPts val="0"/>
              </a:spcAft>
              <a:buClr>
                <a:schemeClr val="dk1"/>
              </a:buClr>
              <a:buSzPts val="1100"/>
              <a:buChar char="-"/>
            </a:pPr>
            <a:r>
              <a:t/>
            </a:r>
            <a:endParaRPr b="1">
              <a:solidFill>
                <a:schemeClr val="dk1"/>
              </a:solidFill>
            </a:endParaRPr>
          </a:p>
          <a:p>
            <a:pPr indent="0" lvl="0" marL="0" rtl="0" algn="l">
              <a:spcBef>
                <a:spcPts val="0"/>
              </a:spcBef>
              <a:spcAft>
                <a:spcPts val="0"/>
              </a:spcAft>
              <a:buNone/>
            </a:pPr>
            <a:r>
              <a:rPr b="1" lang="en">
                <a:solidFill>
                  <a:schemeClr val="dk1"/>
                </a:solidFill>
              </a:rPr>
              <a:t>Adam Optimizers for Generator/Discriminator:</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What is Adam?</a:t>
            </a:r>
            <a:r>
              <a:rPr lang="en">
                <a:solidFill>
                  <a:schemeClr val="dk1"/>
                </a:solidFill>
              </a:rPr>
              <a:t> Adaptive Moment Estimation (Adam) is an optimization algorithm used for training deep learning models.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Advantages: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Combines the best properties of the AdaGrad and RMSProp algorithms.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Maintains an adaptive learning rate for each parameter.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Uses running averages of both the gradients and their second moments (squares of the gradients).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Application in GAN: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Both the generator and discriminator use Adam optimizers with a learning rate of 1e-4.</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Helps in achieving faster convergence and better performance in GAN training.</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LANCZOS Image Resampling Method:</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Purpose:</a:t>
            </a:r>
            <a:r>
              <a:rPr lang="en">
                <a:solidFill>
                  <a:schemeClr val="dk1"/>
                </a:solidFill>
              </a:rPr>
              <a:t> A method for resizing images with minimal loss of quality.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Technique: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Applies a high-quality filter that considers multiple surrounding pixels to calculate the new pixel value.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Particularly effective for reducing aliasing and preserving details.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Usage in this Project: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Used to resize images to 64x64 pixels.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Ensures the resized images retain maximum details and quality, crucial for generating realistic images.</a:t>
            </a:r>
            <a:endParaRPr>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c9000d4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c9000d4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point of showing our metrics just after only 1 epoch is to show the disparity from other metrics.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c9000d4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c9000d4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 you can see the loss rate is slightly improved</a:t>
            </a:r>
            <a:br>
              <a:rPr lang="en"/>
            </a:br>
            <a:r>
              <a:rPr b="1" lang="en">
                <a:solidFill>
                  <a:schemeClr val="dk1"/>
                </a:solidFill>
              </a:rPr>
              <a:t>Oscillation in GAN Training:</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Definition: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Oscillation refers to the phenomenon where the GAN's generator and discriminator repeatedly change in performance, without converging to a stable state.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Why it Happens: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Competitive Nature:</a:t>
            </a:r>
            <a:r>
              <a:rPr lang="en">
                <a:solidFill>
                  <a:schemeClr val="dk1"/>
                </a:solidFill>
              </a:rPr>
              <a:t> GANs involve a two-player game where the generator tries to create realistic images, and the discriminator tries to distinguish between real and generated images.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Dynamic Objectives:</a:t>
            </a:r>
            <a:r>
              <a:rPr lang="en">
                <a:solidFill>
                  <a:schemeClr val="dk1"/>
                </a:solidFill>
              </a:rPr>
              <a:t> As the generator improves, the discriminator's task becomes harder, and vice versa. This constant improvement and adaptation can lead to instability.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Non-convex Optimization:</a:t>
            </a:r>
            <a:r>
              <a:rPr lang="en">
                <a:solidFill>
                  <a:schemeClr val="dk1"/>
                </a:solidFill>
              </a:rPr>
              <a:t> The loss landscapes for both the generator and discriminator are complex and non-convex, making it difficult for optimization algorithms to find a stable equilibrium.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Effects of Oscillation: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Training Instability:</a:t>
            </a:r>
            <a:r>
              <a:rPr lang="en">
                <a:solidFill>
                  <a:schemeClr val="dk1"/>
                </a:solidFill>
              </a:rPr>
              <a:t> Oscillations can make it difficult to achieve stable and consistent improvements.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Model Performance:</a:t>
            </a:r>
            <a:r>
              <a:rPr lang="en">
                <a:solidFill>
                  <a:schemeClr val="dk1"/>
                </a:solidFill>
              </a:rPr>
              <a:t> May result in the generator producing lower-quality images intermittently, even after showing initial improvements.</a:t>
            </a:r>
            <a:endParaRPr>
              <a:solidFill>
                <a:schemeClr val="dk1"/>
              </a:solidFill>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c9000d4b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c9000d4b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output of the first model, as you can see, image generation needs a lot of data to work with in order to optimize, and with limited resources on Colab these didn’t come out GREAT, but they are generated from noise.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c9000d4b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c9000d4b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c9000d4b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c9000d4b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c9000d4b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c9000d4b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c9000d4b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c9000d4b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c9000d4b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c9000d4b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c9000d4b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c9000d4b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c9000d4b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c9000d4b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c9000d4b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c9000d4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c9000d4b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c9000d4b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c9000d4b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c9000d4b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c9000d4b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c9000d4b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c9000d4b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c9000d4b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c9000d4b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ec9000d4b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b157ad68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b157ad68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Common Issues: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Mode Collapse: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Occurs when the generator collapses to producing limited varieties of outputs, ignoring the diversity in the dataset.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Results in repetitive or non-diverse generated images.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Vanishing Gradients: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Occurs when gradients become too small during backpropagation, hindering effective learning.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Leads to slow or ineffective training progress, especially for deep networks.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Training Instability: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Manifests as erratic changes in loss values or poor convergence of the generator and discriminator.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Impedes the GAN from reaching an equilibrium where both networks improve simultaneously.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Solutions Implemented:</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Minibatch Discrimination: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Introduces additional features to the discriminator to encourage diversity in generated samples.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Helps mitigate mode collapse by enforcing discrimination across batches rather than individual samples.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Adjusting Dataset Size: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Increasing or reducing the number of training images to balance diversity and model complexity.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Affects the diversity of generated outputs and the overall learning dynamics of the GAN.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Hyperparameter Tuning:</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Tweaking learning rates, batch sizes, or network architectures to optimize GAN performance.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Critical for stabilizing training and improving the quality of generated outputs.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Significance: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Improving Stability: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Addressing these issues enhances the stability and effectiveness of GAN training.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Promotes diverse and high-quality outputs from the generator.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Iterative Process: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Requires iterative adjustments and experimentation to find the optimal settings for each specific application.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Balances the trade-offs between computational resources, training time, and output quality.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b157ad68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b157ad68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primary goal is to develop a sophisticated Generative Adversarial Network capable of autonomously generating high-fidelity images."</a:t>
            </a:r>
            <a:endParaRPr/>
          </a:p>
          <a:p>
            <a:pPr indent="0" lvl="0" marL="0" rtl="0" algn="l">
              <a:spcBef>
                <a:spcPts val="0"/>
              </a:spcBef>
              <a:spcAft>
                <a:spcPts val="0"/>
              </a:spcAft>
              <a:buClr>
                <a:schemeClr val="dk1"/>
              </a:buClr>
              <a:buSzPts val="1100"/>
              <a:buFont typeface="Arial"/>
              <a:buNone/>
            </a:pPr>
            <a:r>
              <a:rPr lang="en"/>
              <a:t>We want to attempt to “trick” the program into having the highest degree of realism.</a:t>
            </a:r>
            <a:endParaRPr/>
          </a:p>
          <a:p>
            <a:pPr indent="0" lvl="0" marL="0" rtl="0" algn="l">
              <a:spcBef>
                <a:spcPts val="0"/>
              </a:spcBef>
              <a:spcAft>
                <a:spcPts val="0"/>
              </a:spcAft>
              <a:buClr>
                <a:schemeClr val="dk1"/>
              </a:buClr>
              <a:buSzPts val="1100"/>
              <a:buFont typeface="Arial"/>
              <a:buNone/>
            </a:pPr>
            <a:r>
              <a:rPr lang="en"/>
              <a:t>"To achieve this, we'll implement a specialized form of GAN known as Deep Convolutional GAN (DCGAN) using Tensorflow for the GAN model.</a:t>
            </a:r>
            <a:endParaRPr/>
          </a:p>
          <a:p>
            <a:pPr indent="0" lvl="0" marL="0" rtl="0" algn="l">
              <a:spcBef>
                <a:spcPts val="0"/>
              </a:spcBef>
              <a:spcAft>
                <a:spcPts val="0"/>
              </a:spcAft>
              <a:buClr>
                <a:schemeClr val="dk1"/>
              </a:buClr>
              <a:buSzPts val="1100"/>
              <a:buFont typeface="Arial"/>
              <a:buNone/>
            </a:pPr>
            <a:r>
              <a:rPr lang="en"/>
              <a:t>"Our focus will be on training the model on a diverse dataset of images and evaluating the quality of the generated outputs using both qualitative and quantitative metrics."</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b157ad68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b157ad68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1200"/>
              </a:spcBef>
              <a:spcAft>
                <a:spcPts val="0"/>
              </a:spcAft>
              <a:buClr>
                <a:schemeClr val="dk1"/>
              </a:buClr>
              <a:buSzPts val="1100"/>
              <a:buChar char="○"/>
            </a:pPr>
            <a:r>
              <a:rPr lang="en"/>
              <a:t>"Evaluation is critical to assessing the performance of our GAN model."</a:t>
            </a:r>
            <a:endParaRPr/>
          </a:p>
          <a:p>
            <a:pPr indent="-298450" lvl="1" marL="914400" rtl="0" algn="l">
              <a:lnSpc>
                <a:spcPct val="115000"/>
              </a:lnSpc>
              <a:spcBef>
                <a:spcPts val="0"/>
              </a:spcBef>
              <a:spcAft>
                <a:spcPts val="0"/>
              </a:spcAft>
              <a:buClr>
                <a:schemeClr val="dk1"/>
              </a:buClr>
              <a:buSzPts val="1100"/>
              <a:buChar char="○"/>
            </a:pPr>
            <a:r>
              <a:rPr lang="en"/>
              <a:t>"We'll conduct both qualitative and quantitative assessments."</a:t>
            </a:r>
            <a:endParaRPr/>
          </a:p>
          <a:p>
            <a:pPr indent="-298450" lvl="1" marL="914400" rtl="0" algn="l">
              <a:lnSpc>
                <a:spcPct val="115000"/>
              </a:lnSpc>
              <a:spcBef>
                <a:spcPts val="0"/>
              </a:spcBef>
              <a:spcAft>
                <a:spcPts val="0"/>
              </a:spcAft>
              <a:buClr>
                <a:schemeClr val="dk1"/>
              </a:buClr>
              <a:buSzPts val="1100"/>
              <a:buChar char="○"/>
            </a:pPr>
            <a:r>
              <a:rPr lang="en"/>
              <a:t>"Qualitatively, we'll visually inspect the generated images for realism and diversity."</a:t>
            </a:r>
            <a:endParaRPr/>
          </a:p>
          <a:p>
            <a:pPr indent="-228600" lvl="0" marL="914400" rtl="0" algn="l">
              <a:lnSpc>
                <a:spcPct val="115000"/>
              </a:lnSpc>
              <a:spcBef>
                <a:spcPts val="1200"/>
              </a:spcBef>
              <a:spcAft>
                <a:spcPts val="0"/>
              </a:spcAft>
              <a:buNone/>
            </a:pPr>
            <a:r>
              <a:rPr b="1" lang="en">
                <a:solidFill>
                  <a:schemeClr val="dk1"/>
                </a:solidFill>
              </a:rPr>
              <a:t>Quantitative Metrics: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Loss Metrics: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Discriminator Loss:</a:t>
            </a: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Measures how well the discriminator can distinguish between real and generated images.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Calculated using the cross-entropy loss between the predicted labels and the actual labels (real or fake).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Lower loss indicates the discriminator is good at identifying real vs. fake images.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Generator Loss:</a:t>
            </a: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Measures how well the generator can produce realistic images that fool the discriminator.</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Calculated using the cross-entropy loss between the discriminator's output for generated images and the label indicating real images.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Lower loss indicates the generator is improving and creating more realistic images.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Significance: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Monitoring Training:</a:t>
            </a:r>
            <a:r>
              <a:rPr lang="en">
                <a:solidFill>
                  <a:schemeClr val="dk1"/>
                </a:solidFill>
              </a:rPr>
              <a:t> Both losses are monitored during training to assess the performance and stability of the GAN.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Balancing Act:</a:t>
            </a:r>
            <a:r>
              <a:rPr lang="en">
                <a:solidFill>
                  <a:schemeClr val="dk1"/>
                </a:solidFill>
              </a:rPr>
              <a:t> Ideally, the losses should converge and balance out, indicating that both the generator and discriminator are learning and improving.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Training Progress:</a:t>
            </a:r>
            <a:r>
              <a:rPr lang="en">
                <a:solidFill>
                  <a:schemeClr val="dk1"/>
                </a:solidFill>
              </a:rPr>
              <a:t> Helps in diagnosing issues such as mode collapse or training instability, guiding necessary adjustments in hyperparameters or training strategy.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t/>
            </a:r>
            <a:endParaRPr/>
          </a:p>
          <a:p>
            <a:pPr indent="0" lvl="0" marL="0" rtl="0" algn="l">
              <a:spcBef>
                <a:spcPts val="12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c9000d4b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c9000d4b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Introduction: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initially observed that the original model outperformed our GAN model in the initial stages of testing.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Hyperparameter Tuning:</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After meticulous hyperparameter tuning of our new model (NewGAN), we noted significant improvements in the loss function metrics.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adjustment included doubling the number of epochs and increasing the training dataset size, which contributed to the enhanced performance over the original model.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Performance Comparison: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Our refined NewGAN model consistently surpassed the performance of the original model across various evaluation metrics.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demonstrates the effectiveness of hyperparameter optimization in enhancing model performance.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Resource Considerations: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It's important to note that training our model demands substantial computational resources, particularly GPU capabilities.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With access to more powerful GPU resources, we anticipate achieving even more robust training outcomes.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b157ad68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b157ad68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b157ad6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b157ad6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"Let's start with an introduction to Generative Adversarial Networks, or GANs. These are a powerful class of AI models consisting of two main components: the Generator and the Discriminator."</a:t>
            </a:r>
            <a:endParaRPr/>
          </a:p>
          <a:p>
            <a:pPr indent="0" lvl="0" marL="0" rtl="0" algn="l">
              <a:spcBef>
                <a:spcPts val="0"/>
              </a:spcBef>
              <a:spcAft>
                <a:spcPts val="0"/>
              </a:spcAft>
              <a:buClr>
                <a:schemeClr val="dk1"/>
              </a:buClr>
              <a:buSzPts val="1100"/>
              <a:buFont typeface="Arial"/>
              <a:buNone/>
            </a:pPr>
            <a:r>
              <a:rPr lang="en"/>
              <a:t>"The Generator creates new images from scratch using random noise, while the Discriminator evaluates these images to determine if they are real or generated."</a:t>
            </a:r>
            <a:endParaRPr/>
          </a:p>
          <a:p>
            <a:pPr indent="0" lvl="0" marL="0" rtl="0" algn="l">
              <a:spcBef>
                <a:spcPts val="0"/>
              </a:spcBef>
              <a:spcAft>
                <a:spcPts val="0"/>
              </a:spcAft>
              <a:buClr>
                <a:schemeClr val="dk1"/>
              </a:buClr>
              <a:buSzPts val="1100"/>
              <a:buFont typeface="Arial"/>
              <a:buNone/>
            </a:pPr>
            <a:r>
              <a:rPr lang="en"/>
              <a:t>"GANs work by pitting these two networks against each other in a game-like scenario, where the Generator learns to produce increasingly realistic images to fool the Discriminator."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b157ad6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b157ad6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let's delve into how GANs operate."</a:t>
            </a:r>
            <a:endParaRPr/>
          </a:p>
          <a:p>
            <a:pPr indent="0" lvl="0" marL="0" rtl="0" algn="l">
              <a:spcBef>
                <a:spcPts val="0"/>
              </a:spcBef>
              <a:spcAft>
                <a:spcPts val="0"/>
              </a:spcAft>
              <a:buClr>
                <a:schemeClr val="dk1"/>
              </a:buClr>
              <a:buSzPts val="1100"/>
              <a:buFont typeface="Arial"/>
              <a:buNone/>
            </a:pPr>
            <a:r>
              <a:rPr lang="en"/>
              <a:t>"During training, the Generator starts with random noise as input and attempts to generate images that resemble real data."</a:t>
            </a:r>
            <a:endParaRPr/>
          </a:p>
          <a:p>
            <a:pPr indent="0" lvl="0" marL="0" rtl="0" algn="l">
              <a:spcBef>
                <a:spcPts val="0"/>
              </a:spcBef>
              <a:spcAft>
                <a:spcPts val="0"/>
              </a:spcAft>
              <a:buClr>
                <a:schemeClr val="dk1"/>
              </a:buClr>
              <a:buSzPts val="1100"/>
              <a:buFont typeface="Arial"/>
              <a:buNone/>
            </a:pPr>
            <a:r>
              <a:rPr lang="en"/>
              <a:t>"Simultaneously, the Discriminator evaluates these generated images alongside real images from our dataset, learning to distinguish between them."</a:t>
            </a:r>
            <a:endParaRPr/>
          </a:p>
          <a:p>
            <a:pPr indent="0" lvl="0" marL="0" rtl="0" algn="l">
              <a:spcBef>
                <a:spcPts val="0"/>
              </a:spcBef>
              <a:spcAft>
                <a:spcPts val="0"/>
              </a:spcAft>
              <a:buClr>
                <a:schemeClr val="dk1"/>
              </a:buClr>
              <a:buSzPts val="1100"/>
              <a:buFont typeface="Arial"/>
              <a:buNone/>
            </a:pPr>
            <a:r>
              <a:rPr lang="en"/>
              <a:t>"Through this iterative process, both networks improve: the Generator becomes adept at creating more convincing images, while the Discriminator enhances its ability to discern real from fake."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b157ad68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b157ad68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Input Dimension: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"Starts with a 100-dimensional uniform distribution, Z."</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Projection: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"Z is projected into a small spatial extent convolutional representation with many feature maps."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Fractionally-Strided Convolutions: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 series of four fractionally-strided convolutions transform this representation into a 64×64 pixel image."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"These are sometimes incorrectly referred to as deconvolutions in recent papers."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Layer Usage: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"Notably, the architecture avoids fully connected and pooling layers entirely."</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c9000d4b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c9000d4b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Training Process: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GANs use real and generated images to train the discriminator.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discriminator learns to identify features of real images.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Discriminator Function: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Separately processes real and generated images.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Outputs the probability that an input image is real (D(X)).</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Aims for D(x) = 1 for real images, D(x) = 0 for generated images.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Identifies key features of real images through this training.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Generator Function: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Aims to produce images that make D(x) = 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Uses feedback from the discriminator to improve image realism.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Trained through backpropagation to mimic real images closely.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Overall Goal:</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Discriminator provides feedback to help the generator create realistic images.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Both networks improve through this adversarial process.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b157ad6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b157ad6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"These images are relatively small, 32x32 pixels in size, yet they offer a rich diversity of objects and scenes."</a:t>
            </a:r>
            <a:endParaRPr/>
          </a:p>
          <a:p>
            <a:pPr indent="0" lvl="0" marL="0" rtl="0" algn="l">
              <a:spcBef>
                <a:spcPts val="0"/>
              </a:spcBef>
              <a:spcAft>
                <a:spcPts val="0"/>
              </a:spcAft>
              <a:buClr>
                <a:schemeClr val="dk1"/>
              </a:buClr>
              <a:buSzPts val="1100"/>
              <a:buFont typeface="Arial"/>
              <a:buNone/>
            </a:pPr>
            <a:r>
              <a:rPr lang="en"/>
              <a:t>"By training our model on this dataset, we aim to replicate the complexity and variability found in real-world images."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b157ad68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b157ad68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 explore the mechanics of Generative Adversarial Networks (GANs) and how they generate images."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the core of a GAN is a vector </a:t>
            </a:r>
            <a:r>
              <a:rPr b="1" lang="en">
                <a:solidFill>
                  <a:schemeClr val="dk1"/>
                </a:solidFill>
              </a:rPr>
              <a:t>z</a:t>
            </a:r>
            <a:r>
              <a:rPr lang="en">
                <a:solidFill>
                  <a:schemeClr val="dk1"/>
                </a:solidFill>
              </a:rPr>
              <a:t>, typically consisting of 100 real numbers ranging between 0 and 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vector </a:t>
            </a:r>
            <a:r>
              <a:rPr b="1" lang="en">
                <a:solidFill>
                  <a:schemeClr val="dk1"/>
                </a:solidFill>
              </a:rPr>
              <a:t>z</a:t>
            </a:r>
            <a:r>
              <a:rPr lang="en">
                <a:solidFill>
                  <a:schemeClr val="dk1"/>
                </a:solidFill>
              </a:rPr>
              <a:t> acts as the seed for the Generator, which interprets these values to produce images."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"During the training process, the Generator fine-tunes the values within </a:t>
            </a:r>
            <a:r>
              <a:rPr b="1" lang="en">
                <a:solidFill>
                  <a:schemeClr val="dk1"/>
                </a:solidFill>
              </a:rPr>
              <a:t>z</a:t>
            </a:r>
            <a:r>
              <a:rPr lang="en">
                <a:solidFill>
                  <a:schemeClr val="dk1"/>
                </a:solidFill>
              </a:rPr>
              <a:t> to enhance the realism of the generated images."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"By adjusting these values, the Generator learns to synthesize images that closely resemble the patterns and characteristics present in the training dataset."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"Through iterative adjustments via techniques like backpropagation, the Generator refines </a:t>
            </a:r>
            <a:r>
              <a:rPr b="1" lang="en">
                <a:solidFill>
                  <a:schemeClr val="dk1"/>
                </a:solidFill>
              </a:rPr>
              <a:t>z</a:t>
            </a:r>
            <a:r>
              <a:rPr lang="en">
                <a:solidFill>
                  <a:schemeClr val="dk1"/>
                </a:solidFill>
              </a:rPr>
              <a:t> to progressively improve the quality and fidelity of the images it creates."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carpedm20.github.io/faces/" TargetMode="External"/><Relationship Id="rId4" Type="http://schemas.openxmlformats.org/officeDocument/2006/relationships/hyperlink" Target="https://github.com/carpedm20/DCGAN-tensorflow" TargetMode="External"/><Relationship Id="rId9" Type="http://schemas.openxmlformats.org/officeDocument/2006/relationships/hyperlink" Target="https://www.kaggle.com/datasets/jessicali9530/celeba-dataset" TargetMode="External"/><Relationship Id="rId5" Type="http://schemas.openxmlformats.org/officeDocument/2006/relationships/hyperlink" Target="https://github.com/pytorch/examples/tree/main/dcgan" TargetMode="External"/><Relationship Id="rId6" Type="http://schemas.openxmlformats.org/officeDocument/2006/relationships/hyperlink" Target="https://victorzhou.com/blog/intro-to-neural-networks/" TargetMode="External"/><Relationship Id="rId7" Type="http://schemas.openxmlformats.org/officeDocument/2006/relationships/hyperlink" Target="https://www.geeksforgeeks.org/cifar-10-image-classification-in-tensorflow/#" TargetMode="External"/><Relationship Id="rId8" Type="http://schemas.openxmlformats.org/officeDocument/2006/relationships/hyperlink" Target="https://medium.com/@rahulpant.me/fine-tuning-llms-basics-an-example-b9ea039751e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soumith/dcgan.torch" TargetMode="Externa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CCCCCC"/>
                </a:solidFill>
              </a:rPr>
              <a:t>Gen AI Project Proposal </a:t>
            </a:r>
            <a:endParaRPr>
              <a:solidFill>
                <a:srgbClr val="CCCCCC"/>
              </a:solidFill>
            </a:endParaRPr>
          </a:p>
          <a:p>
            <a:pPr indent="0" lvl="0" marL="0" rtl="0" algn="ctr">
              <a:spcBef>
                <a:spcPts val="0"/>
              </a:spcBef>
              <a:spcAft>
                <a:spcPts val="0"/>
              </a:spcAft>
              <a:buNone/>
            </a:pPr>
            <a:r>
              <a:rPr lang="en">
                <a:solidFill>
                  <a:srgbClr val="CCCCCC"/>
                </a:solidFill>
              </a:rPr>
              <a:t>Image Generation Using GANs</a:t>
            </a:r>
            <a:endParaRPr>
              <a:solidFill>
                <a:srgbClr val="CCCCCC"/>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lt1"/>
                </a:solidFill>
              </a:rPr>
              <a:t>By Bradford Bush and Joseph Kelly</a:t>
            </a:r>
            <a:endParaRPr>
              <a:solidFill>
                <a:schemeClr val="lt1"/>
              </a:solidFill>
            </a:endParaRPr>
          </a:p>
          <a:p>
            <a:pPr indent="0" lvl="0" marL="0" rtl="0" algn="ctr">
              <a:spcBef>
                <a:spcPts val="0"/>
              </a:spcBef>
              <a:spcAft>
                <a:spcPts val="0"/>
              </a:spcAft>
              <a:buNone/>
            </a:pPr>
            <a:r>
              <a:rPr lang="en">
                <a:solidFill>
                  <a:schemeClr val="lt1"/>
                </a:solidFill>
              </a:rPr>
              <a:t>CSC 690</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Model Architecture</a:t>
            </a:r>
            <a:endParaRPr>
              <a:solidFill>
                <a:srgbClr val="CCCCCC"/>
              </a:solidFill>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a:solidFill>
                  <a:schemeClr val="lt2"/>
                </a:solidFill>
              </a:rPr>
              <a:t>Generator Architecture:</a:t>
            </a:r>
            <a:endParaRPr b="1" sz="1600">
              <a:solidFill>
                <a:schemeClr val="lt2"/>
              </a:solidFill>
            </a:endParaRPr>
          </a:p>
          <a:p>
            <a:pPr indent="-330200" lvl="0" marL="457200" rtl="0" algn="l">
              <a:spcBef>
                <a:spcPts val="1200"/>
              </a:spcBef>
              <a:spcAft>
                <a:spcPts val="0"/>
              </a:spcAft>
              <a:buClr>
                <a:schemeClr val="lt2"/>
              </a:buClr>
              <a:buSzPts val="1600"/>
              <a:buChar char="●"/>
            </a:pPr>
            <a:r>
              <a:rPr lang="en" sz="1600">
                <a:solidFill>
                  <a:schemeClr val="lt2"/>
                </a:solidFill>
              </a:rPr>
              <a:t>Input: Random noise vector (e.g., 100 dimensions).</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Layers: Fully connected layers, up-sampling layers (transposed convolutions), batch normalization, and output layer with tanh activation.</a:t>
            </a:r>
            <a:endParaRPr sz="1600">
              <a:solidFill>
                <a:schemeClr val="lt2"/>
              </a:solidFill>
            </a:endParaRPr>
          </a:p>
          <a:p>
            <a:pPr indent="0" lvl="0" marL="0" rtl="0" algn="l">
              <a:spcBef>
                <a:spcPts val="1200"/>
              </a:spcBef>
              <a:spcAft>
                <a:spcPts val="0"/>
              </a:spcAft>
              <a:buClr>
                <a:schemeClr val="dk1"/>
              </a:buClr>
              <a:buSzPts val="1100"/>
              <a:buFont typeface="Arial"/>
              <a:buNone/>
            </a:pPr>
            <a:r>
              <a:rPr b="1" lang="en" sz="1600">
                <a:solidFill>
                  <a:schemeClr val="lt2"/>
                </a:solidFill>
              </a:rPr>
              <a:t>Discriminator Architecture:</a:t>
            </a:r>
            <a:endParaRPr b="1" sz="1600">
              <a:solidFill>
                <a:schemeClr val="lt2"/>
              </a:solidFill>
            </a:endParaRPr>
          </a:p>
          <a:p>
            <a:pPr indent="-330200" lvl="0" marL="457200" rtl="0" algn="l">
              <a:spcBef>
                <a:spcPts val="1200"/>
              </a:spcBef>
              <a:spcAft>
                <a:spcPts val="0"/>
              </a:spcAft>
              <a:buClr>
                <a:schemeClr val="lt2"/>
              </a:buClr>
              <a:buSzPts val="1600"/>
              <a:buChar char="●"/>
            </a:pPr>
            <a:r>
              <a:rPr lang="en" sz="1600">
                <a:solidFill>
                  <a:schemeClr val="lt2"/>
                </a:solidFill>
              </a:rPr>
              <a:t>Input: Image (e.g., 32x32 pixels).</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Layers: Convolutional layers, Leaky ReLU activation, dropout layers, and output layer with sigmoid activation.</a:t>
            </a:r>
            <a:endParaRPr sz="23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Training the GAN</a:t>
            </a:r>
            <a:endParaRPr>
              <a:solidFill>
                <a:srgbClr val="CCCCCC"/>
              </a:solidFill>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2"/>
                </a:solidFill>
              </a:rPr>
              <a:t>Training Process:</a:t>
            </a:r>
            <a:endParaRPr b="1" sz="1300">
              <a:solidFill>
                <a:schemeClr val="lt2"/>
              </a:solidFill>
            </a:endParaRPr>
          </a:p>
          <a:p>
            <a:pPr indent="-311150" lvl="0" marL="457200" rtl="0" algn="l">
              <a:spcBef>
                <a:spcPts val="1200"/>
              </a:spcBef>
              <a:spcAft>
                <a:spcPts val="0"/>
              </a:spcAft>
              <a:buClr>
                <a:schemeClr val="lt2"/>
              </a:buClr>
              <a:buSzPts val="1300"/>
              <a:buChar char="●"/>
            </a:pPr>
            <a:r>
              <a:rPr lang="en" sz="1300">
                <a:solidFill>
                  <a:schemeClr val="lt2"/>
                </a:solidFill>
              </a:rPr>
              <a:t>Alternating updates between the Generator and Discriminator networks.</a:t>
            </a:r>
            <a:endParaRPr sz="1300">
              <a:solidFill>
                <a:schemeClr val="lt2"/>
              </a:solidFill>
            </a:endParaRPr>
          </a:p>
          <a:p>
            <a:pPr indent="0" lvl="0" marL="0" rtl="0" algn="l">
              <a:spcBef>
                <a:spcPts val="1200"/>
              </a:spcBef>
              <a:spcAft>
                <a:spcPts val="0"/>
              </a:spcAft>
              <a:buClr>
                <a:schemeClr val="dk1"/>
              </a:buClr>
              <a:buSzPts val="1100"/>
              <a:buFont typeface="Arial"/>
              <a:buNone/>
            </a:pPr>
            <a:r>
              <a:rPr b="1" lang="en" sz="1300">
                <a:solidFill>
                  <a:schemeClr val="lt2"/>
                </a:solidFill>
              </a:rPr>
              <a:t>Discriminator Training:</a:t>
            </a:r>
            <a:endParaRPr b="1" sz="1300">
              <a:solidFill>
                <a:schemeClr val="lt2"/>
              </a:solidFill>
            </a:endParaRPr>
          </a:p>
          <a:p>
            <a:pPr indent="-311150" lvl="0" marL="457200" rtl="0" algn="l">
              <a:spcBef>
                <a:spcPts val="1200"/>
              </a:spcBef>
              <a:spcAft>
                <a:spcPts val="0"/>
              </a:spcAft>
              <a:buClr>
                <a:schemeClr val="lt2"/>
              </a:buClr>
              <a:buSzPts val="1300"/>
              <a:buChar char="●"/>
            </a:pPr>
            <a:r>
              <a:rPr lang="en" sz="1300">
                <a:solidFill>
                  <a:schemeClr val="lt2"/>
                </a:solidFill>
              </a:rPr>
              <a:t>Train on real and generated images, minimizing loss function.</a:t>
            </a:r>
            <a:endParaRPr sz="1300">
              <a:solidFill>
                <a:schemeClr val="lt2"/>
              </a:solidFill>
            </a:endParaRPr>
          </a:p>
          <a:p>
            <a:pPr indent="0" lvl="0" marL="0" rtl="0" algn="l">
              <a:spcBef>
                <a:spcPts val="1200"/>
              </a:spcBef>
              <a:spcAft>
                <a:spcPts val="0"/>
              </a:spcAft>
              <a:buClr>
                <a:schemeClr val="dk1"/>
              </a:buClr>
              <a:buSzPts val="1100"/>
              <a:buFont typeface="Arial"/>
              <a:buNone/>
            </a:pPr>
            <a:r>
              <a:rPr b="1" lang="en" sz="1300">
                <a:solidFill>
                  <a:schemeClr val="lt2"/>
                </a:solidFill>
              </a:rPr>
              <a:t>Generator Training:</a:t>
            </a:r>
            <a:endParaRPr b="1" sz="1300">
              <a:solidFill>
                <a:schemeClr val="lt2"/>
              </a:solidFill>
            </a:endParaRPr>
          </a:p>
          <a:p>
            <a:pPr indent="-311150" lvl="0" marL="457200" rtl="0" algn="l">
              <a:spcBef>
                <a:spcPts val="1200"/>
              </a:spcBef>
              <a:spcAft>
                <a:spcPts val="0"/>
              </a:spcAft>
              <a:buClr>
                <a:schemeClr val="lt2"/>
              </a:buClr>
              <a:buSzPts val="1300"/>
              <a:buChar char="●"/>
            </a:pPr>
            <a:r>
              <a:rPr lang="en" sz="1300">
                <a:solidFill>
                  <a:schemeClr val="lt2"/>
                </a:solidFill>
              </a:rPr>
              <a:t>Train to deceive the Discriminator, maximizing adversarial loss.</a:t>
            </a:r>
            <a:endParaRPr sz="1300">
              <a:solidFill>
                <a:schemeClr val="lt2"/>
              </a:solidFill>
            </a:endParaRPr>
          </a:p>
          <a:p>
            <a:pPr indent="0" lvl="0" marL="0" rtl="0" algn="l">
              <a:spcBef>
                <a:spcPts val="1200"/>
              </a:spcBef>
              <a:spcAft>
                <a:spcPts val="0"/>
              </a:spcAft>
              <a:buClr>
                <a:schemeClr val="dk1"/>
              </a:buClr>
              <a:buSzPts val="1100"/>
              <a:buFont typeface="Arial"/>
              <a:buNone/>
            </a:pPr>
            <a:r>
              <a:rPr b="1" lang="en" sz="1300">
                <a:solidFill>
                  <a:schemeClr val="lt2"/>
                </a:solidFill>
              </a:rPr>
              <a:t>Stabilization Techniques:</a:t>
            </a:r>
            <a:endParaRPr b="1" sz="1300">
              <a:solidFill>
                <a:schemeClr val="lt2"/>
              </a:solidFill>
            </a:endParaRPr>
          </a:p>
          <a:p>
            <a:pPr indent="-311150" lvl="0" marL="457200" rtl="0" algn="l">
              <a:spcBef>
                <a:spcPts val="1200"/>
              </a:spcBef>
              <a:spcAft>
                <a:spcPts val="0"/>
              </a:spcAft>
              <a:buClr>
                <a:schemeClr val="lt2"/>
              </a:buClr>
              <a:buSzPts val="1300"/>
              <a:buChar char="●"/>
            </a:pPr>
            <a:r>
              <a:rPr lang="en" sz="1300">
                <a:solidFill>
                  <a:schemeClr val="lt2"/>
                </a:solidFill>
              </a:rPr>
              <a:t>Implement label smoothing and gradient clipping to enhance training stability.</a:t>
            </a:r>
            <a:endParaRPr sz="1300">
              <a:solidFill>
                <a:schemeClr val="lt2"/>
              </a:solidFill>
            </a:endParaRPr>
          </a:p>
          <a:p>
            <a:pPr indent="0" lvl="0" marL="0" rtl="0" algn="l">
              <a:spcBef>
                <a:spcPts val="1200"/>
              </a:spcBef>
              <a:spcAft>
                <a:spcPts val="1200"/>
              </a:spcAft>
              <a:buNone/>
            </a:pPr>
            <a:r>
              <a:t/>
            </a:r>
            <a:endParaRPr b="1" sz="1689">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352575" y="117972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49644"/>
              <a:buFont typeface="Arial"/>
              <a:buNone/>
            </a:pPr>
            <a:r>
              <a:rPr b="1" lang="en" sz="2215">
                <a:solidFill>
                  <a:schemeClr val="lt2"/>
                </a:solidFill>
              </a:rPr>
              <a:t>Framework Used:</a:t>
            </a:r>
            <a:endParaRPr b="1" sz="2215">
              <a:solidFill>
                <a:schemeClr val="lt2"/>
              </a:solidFill>
            </a:endParaRPr>
          </a:p>
          <a:p>
            <a:pPr indent="-305985" lvl="0" marL="457200" rtl="0" algn="l">
              <a:spcBef>
                <a:spcPts val="1200"/>
              </a:spcBef>
              <a:spcAft>
                <a:spcPts val="0"/>
              </a:spcAft>
              <a:buClr>
                <a:schemeClr val="lt2"/>
              </a:buClr>
              <a:buSzPct val="100000"/>
              <a:buChar char="●"/>
            </a:pPr>
            <a:r>
              <a:rPr lang="en" sz="2215">
                <a:solidFill>
                  <a:schemeClr val="lt2"/>
                </a:solidFill>
              </a:rPr>
              <a:t>Colab</a:t>
            </a:r>
            <a:endParaRPr sz="2215">
              <a:solidFill>
                <a:schemeClr val="lt2"/>
              </a:solidFill>
            </a:endParaRPr>
          </a:p>
          <a:p>
            <a:pPr indent="-305985" lvl="0" marL="457200" rtl="0" algn="l">
              <a:spcBef>
                <a:spcPts val="0"/>
              </a:spcBef>
              <a:spcAft>
                <a:spcPts val="0"/>
              </a:spcAft>
              <a:buClr>
                <a:schemeClr val="lt2"/>
              </a:buClr>
              <a:buSzPct val="100000"/>
              <a:buChar char="●"/>
            </a:pPr>
            <a:r>
              <a:rPr lang="en" sz="2215">
                <a:solidFill>
                  <a:schemeClr val="lt2"/>
                </a:solidFill>
              </a:rPr>
              <a:t>Tensorflow</a:t>
            </a:r>
            <a:endParaRPr sz="2215">
              <a:solidFill>
                <a:schemeClr val="lt2"/>
              </a:solidFill>
            </a:endParaRPr>
          </a:p>
          <a:p>
            <a:pPr indent="-305985" lvl="0" marL="457200" rtl="0" algn="l">
              <a:spcBef>
                <a:spcPts val="0"/>
              </a:spcBef>
              <a:spcAft>
                <a:spcPts val="0"/>
              </a:spcAft>
              <a:buClr>
                <a:schemeClr val="lt2"/>
              </a:buClr>
              <a:buSzPct val="100000"/>
              <a:buChar char="●"/>
            </a:pPr>
            <a:r>
              <a:rPr lang="en" sz="2215">
                <a:solidFill>
                  <a:schemeClr val="lt2"/>
                </a:solidFill>
              </a:rPr>
              <a:t>NumPy</a:t>
            </a:r>
            <a:endParaRPr sz="2215">
              <a:solidFill>
                <a:schemeClr val="lt2"/>
              </a:solidFill>
            </a:endParaRPr>
          </a:p>
          <a:p>
            <a:pPr indent="-305985" lvl="0" marL="457200" rtl="0" algn="l">
              <a:spcBef>
                <a:spcPts val="0"/>
              </a:spcBef>
              <a:spcAft>
                <a:spcPts val="0"/>
              </a:spcAft>
              <a:buClr>
                <a:schemeClr val="lt2"/>
              </a:buClr>
              <a:buSzPct val="100000"/>
              <a:buChar char="●"/>
            </a:pPr>
            <a:r>
              <a:rPr lang="en" sz="2215">
                <a:solidFill>
                  <a:schemeClr val="lt2"/>
                </a:solidFill>
              </a:rPr>
              <a:t>PIL for images</a:t>
            </a:r>
            <a:endParaRPr sz="2215">
              <a:solidFill>
                <a:schemeClr val="lt2"/>
              </a:solidFill>
            </a:endParaRPr>
          </a:p>
          <a:p>
            <a:pPr indent="-305985" lvl="0" marL="457200" rtl="0" algn="l">
              <a:spcBef>
                <a:spcPts val="0"/>
              </a:spcBef>
              <a:spcAft>
                <a:spcPts val="0"/>
              </a:spcAft>
              <a:buClr>
                <a:schemeClr val="lt2"/>
              </a:buClr>
              <a:buSzPct val="100000"/>
              <a:buChar char="●"/>
            </a:pPr>
            <a:r>
              <a:rPr lang="en" sz="2215">
                <a:solidFill>
                  <a:schemeClr val="lt2"/>
                </a:solidFill>
              </a:rPr>
              <a:t>Tensorboard for metrics</a:t>
            </a:r>
            <a:endParaRPr sz="2215">
              <a:solidFill>
                <a:schemeClr val="lt2"/>
              </a:solidFill>
            </a:endParaRPr>
          </a:p>
          <a:p>
            <a:pPr indent="0" lvl="0" marL="0" rtl="0" algn="l">
              <a:spcBef>
                <a:spcPts val="1200"/>
              </a:spcBef>
              <a:spcAft>
                <a:spcPts val="0"/>
              </a:spcAft>
              <a:buNone/>
            </a:pPr>
            <a:r>
              <a:t/>
            </a:r>
            <a:endParaRPr sz="1100">
              <a:solidFill>
                <a:schemeClr val="lt2"/>
              </a:solidFill>
            </a:endParaRPr>
          </a:p>
          <a:p>
            <a:pPr indent="0" lvl="0" marL="0" rtl="0" algn="l">
              <a:spcBef>
                <a:spcPts val="1200"/>
              </a:spcBef>
              <a:spcAft>
                <a:spcPts val="0"/>
              </a:spcAft>
              <a:buNone/>
            </a:pPr>
            <a:r>
              <a:t/>
            </a:r>
            <a:endParaRPr sz="1100">
              <a:solidFill>
                <a:schemeClr val="lt2"/>
              </a:solidFill>
            </a:endParaRPr>
          </a:p>
          <a:p>
            <a:pPr indent="0" lvl="0" marL="0" rtl="0" algn="l">
              <a:spcBef>
                <a:spcPts val="1200"/>
              </a:spcBef>
              <a:spcAft>
                <a:spcPts val="0"/>
              </a:spcAft>
              <a:buNone/>
            </a:pPr>
            <a:br>
              <a:rPr lang="en" sz="2100">
                <a:solidFill>
                  <a:schemeClr val="lt2"/>
                </a:solidFill>
              </a:rPr>
            </a:br>
            <a:r>
              <a:rPr b="1" lang="en" sz="1933">
                <a:solidFill>
                  <a:schemeClr val="lt2"/>
                </a:solidFill>
              </a:rPr>
              <a:t>Hyperparameters:</a:t>
            </a:r>
            <a:endParaRPr b="1" sz="1933">
              <a:solidFill>
                <a:schemeClr val="lt2"/>
              </a:solidFill>
            </a:endParaRPr>
          </a:p>
          <a:p>
            <a:pPr indent="-296140" lvl="0" marL="457200" rtl="0" algn="l">
              <a:spcBef>
                <a:spcPts val="1200"/>
              </a:spcBef>
              <a:spcAft>
                <a:spcPts val="0"/>
              </a:spcAft>
              <a:buClr>
                <a:schemeClr val="lt2"/>
              </a:buClr>
              <a:buSzPct val="100000"/>
              <a:buChar char="●"/>
            </a:pPr>
            <a:r>
              <a:rPr lang="en" sz="1933">
                <a:solidFill>
                  <a:schemeClr val="lt2"/>
                </a:solidFill>
              </a:rPr>
              <a:t>Learning Rate: 0.0002</a:t>
            </a:r>
            <a:endParaRPr sz="1933">
              <a:solidFill>
                <a:schemeClr val="lt2"/>
              </a:solidFill>
            </a:endParaRPr>
          </a:p>
          <a:p>
            <a:pPr indent="-296140" lvl="0" marL="457200" rtl="0" algn="l">
              <a:spcBef>
                <a:spcPts val="0"/>
              </a:spcBef>
              <a:spcAft>
                <a:spcPts val="0"/>
              </a:spcAft>
              <a:buClr>
                <a:schemeClr val="lt2"/>
              </a:buClr>
              <a:buSzPct val="100000"/>
              <a:buChar char="●"/>
            </a:pPr>
            <a:r>
              <a:rPr lang="en" sz="1933">
                <a:solidFill>
                  <a:schemeClr val="lt2"/>
                </a:solidFill>
              </a:rPr>
              <a:t>Batch Size: 32</a:t>
            </a:r>
            <a:endParaRPr sz="1933">
              <a:solidFill>
                <a:schemeClr val="lt2"/>
              </a:solidFill>
            </a:endParaRPr>
          </a:p>
          <a:p>
            <a:pPr indent="-296140" lvl="0" marL="457200" rtl="0" algn="l">
              <a:spcBef>
                <a:spcPts val="0"/>
              </a:spcBef>
              <a:spcAft>
                <a:spcPts val="0"/>
              </a:spcAft>
              <a:buClr>
                <a:schemeClr val="lt2"/>
              </a:buClr>
              <a:buSzPct val="100000"/>
              <a:buChar char="●"/>
            </a:pPr>
            <a:r>
              <a:rPr lang="en" sz="1933">
                <a:solidFill>
                  <a:schemeClr val="lt2"/>
                </a:solidFill>
              </a:rPr>
              <a:t>Epochs: 50 - 100</a:t>
            </a:r>
            <a:endParaRPr sz="1933">
              <a:solidFill>
                <a:schemeClr val="lt2"/>
              </a:solidFill>
            </a:endParaRPr>
          </a:p>
          <a:p>
            <a:pPr indent="-296140" lvl="0" marL="457200" rtl="0" algn="l">
              <a:spcBef>
                <a:spcPts val="0"/>
              </a:spcBef>
              <a:spcAft>
                <a:spcPts val="0"/>
              </a:spcAft>
              <a:buClr>
                <a:schemeClr val="lt2"/>
              </a:buClr>
              <a:buSzPct val="100000"/>
              <a:buChar char="●"/>
            </a:pPr>
            <a:r>
              <a:rPr lang="en" sz="1933">
                <a:solidFill>
                  <a:schemeClr val="lt2"/>
                </a:solidFill>
              </a:rPr>
              <a:t>Optimizer: Adam</a:t>
            </a:r>
            <a:endParaRPr sz="1933">
              <a:solidFill>
                <a:schemeClr val="lt2"/>
              </a:solidFill>
            </a:endParaRPr>
          </a:p>
          <a:p>
            <a:pPr indent="0" lvl="0" marL="0" rtl="0" algn="l">
              <a:spcBef>
                <a:spcPts val="1200"/>
              </a:spcBef>
              <a:spcAft>
                <a:spcPts val="1200"/>
              </a:spcAft>
              <a:buNone/>
            </a:pPr>
            <a:r>
              <a:t/>
            </a:r>
            <a:endParaRPr>
              <a:solidFill>
                <a:schemeClr val="lt2"/>
              </a:solidFill>
            </a:endParaRPr>
          </a:p>
        </p:txBody>
      </p:sp>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Implementation Details</a:t>
            </a:r>
            <a:endParaRPr>
              <a:solidFill>
                <a:srgbClr val="CCCCCC"/>
              </a:solidFill>
            </a:endParaRPr>
          </a:p>
        </p:txBody>
      </p:sp>
      <p:pic>
        <p:nvPicPr>
          <p:cNvPr id="124" name="Google Shape;124;p24"/>
          <p:cNvPicPr preferRelativeResize="0"/>
          <p:nvPr/>
        </p:nvPicPr>
        <p:blipFill>
          <a:blip r:embed="rId3">
            <a:alphaModFix/>
          </a:blip>
          <a:stretch>
            <a:fillRect/>
          </a:stretch>
        </p:blipFill>
        <p:spPr>
          <a:xfrm>
            <a:off x="2804349" y="1253524"/>
            <a:ext cx="5690250" cy="1868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Original Model Implementation</a:t>
            </a:r>
            <a:endParaRPr>
              <a:solidFill>
                <a:srgbClr val="CCCCCC"/>
              </a:solidFill>
            </a:endParaRPr>
          </a:p>
        </p:txBody>
      </p:sp>
      <p:sp>
        <p:nvSpPr>
          <p:cNvPr id="130" name="Google Shape;130;p25"/>
          <p:cNvSpPr txBox="1"/>
          <p:nvPr>
            <p:ph idx="1" type="body"/>
          </p:nvPr>
        </p:nvSpPr>
        <p:spPr>
          <a:xfrm>
            <a:off x="277625" y="1145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lang="en">
                <a:solidFill>
                  <a:schemeClr val="lt2"/>
                </a:solidFill>
              </a:rPr>
              <a:t>Original model comes from Kaggle example.</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Dataset: CelebA Dataset</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Hyperparameters:</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Number of Images Used: 10,000</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Batch Size: 32</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Noise Dimension: 100</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Epochs: 150</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Generator Optimizer (Adam learning rate): 1e-4</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Discriminator Optimizer (Adam learning rate): 1e-4</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Dropout Rate: 0.3</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LANCZOS Image Resampling method.</a:t>
            </a:r>
            <a:endParaRPr>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Training Metrics - Loss Results After 1 Epoch</a:t>
            </a:r>
            <a:endParaRPr>
              <a:solidFill>
                <a:srgbClr val="CCCCCC"/>
              </a:solidFill>
            </a:endParaRPr>
          </a:p>
        </p:txBody>
      </p:sp>
      <p:pic>
        <p:nvPicPr>
          <p:cNvPr id="136" name="Google Shape;136;p26"/>
          <p:cNvPicPr preferRelativeResize="0"/>
          <p:nvPr/>
        </p:nvPicPr>
        <p:blipFill>
          <a:blip r:embed="rId3">
            <a:alphaModFix/>
          </a:blip>
          <a:stretch>
            <a:fillRect/>
          </a:stretch>
        </p:blipFill>
        <p:spPr>
          <a:xfrm>
            <a:off x="152400" y="1170125"/>
            <a:ext cx="7301536"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Training Metrics - Loss After 100 Epochs</a:t>
            </a:r>
            <a:endParaRPr>
              <a:solidFill>
                <a:srgbClr val="CCCCCC"/>
              </a:solidFill>
            </a:endParaRPr>
          </a:p>
        </p:txBody>
      </p:sp>
      <p:pic>
        <p:nvPicPr>
          <p:cNvPr id="142" name="Google Shape;142;p27"/>
          <p:cNvPicPr preferRelativeResize="0"/>
          <p:nvPr/>
        </p:nvPicPr>
        <p:blipFill>
          <a:blip r:embed="rId3">
            <a:alphaModFix/>
          </a:blip>
          <a:stretch>
            <a:fillRect/>
          </a:stretch>
        </p:blipFill>
        <p:spPr>
          <a:xfrm>
            <a:off x="152400" y="1170125"/>
            <a:ext cx="7135348"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Image Output Generated After 150 Epochs</a:t>
            </a:r>
            <a:endParaRPr>
              <a:solidFill>
                <a:srgbClr val="CCCCCC"/>
              </a:solidFill>
            </a:endParaRPr>
          </a:p>
        </p:txBody>
      </p:sp>
      <p:pic>
        <p:nvPicPr>
          <p:cNvPr id="148" name="Google Shape;148;p28"/>
          <p:cNvPicPr preferRelativeResize="0"/>
          <p:nvPr/>
        </p:nvPicPr>
        <p:blipFill>
          <a:blip r:embed="rId3">
            <a:alphaModFix/>
          </a:blip>
          <a:stretch>
            <a:fillRect/>
          </a:stretch>
        </p:blipFill>
        <p:spPr>
          <a:xfrm>
            <a:off x="195875" y="1194850"/>
            <a:ext cx="5125698"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Image Generation Using New Model</a:t>
            </a:r>
            <a:endParaRPr>
              <a:solidFill>
                <a:srgbClr val="CCCCCC"/>
              </a:solidFill>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lang="en">
                <a:solidFill>
                  <a:schemeClr val="lt2"/>
                </a:solidFill>
              </a:rPr>
              <a:t>New GAN model</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Hyperparameters:</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Number of Images Used: 7,500</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Batch Size: 32</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Noise Dimension: 100</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Epochs: 50</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Generator Optimizer (Adam learning rate): 1e-4</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Discriminator Optimizer (Adam learning rate): 1e-4</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Dropout Rate: 0.3</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LANCZOS Image Resampling method.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Training - Epoch 25 (left) - Epoch 50 (right)</a:t>
            </a:r>
            <a:endParaRPr>
              <a:solidFill>
                <a:srgbClr val="CCCCCC"/>
              </a:solidFill>
            </a:endParaRPr>
          </a:p>
        </p:txBody>
      </p:sp>
      <p:pic>
        <p:nvPicPr>
          <p:cNvPr id="160" name="Google Shape;160;p30"/>
          <p:cNvPicPr preferRelativeResize="0"/>
          <p:nvPr/>
        </p:nvPicPr>
        <p:blipFill>
          <a:blip r:embed="rId3">
            <a:alphaModFix/>
          </a:blip>
          <a:stretch>
            <a:fillRect/>
          </a:stretch>
        </p:blipFill>
        <p:spPr>
          <a:xfrm>
            <a:off x="152400" y="1170125"/>
            <a:ext cx="3783515" cy="3820975"/>
          </a:xfrm>
          <a:prstGeom prst="rect">
            <a:avLst/>
          </a:prstGeom>
          <a:noFill/>
          <a:ln>
            <a:noFill/>
          </a:ln>
        </p:spPr>
      </p:pic>
      <p:pic>
        <p:nvPicPr>
          <p:cNvPr id="161" name="Google Shape;161;p30"/>
          <p:cNvPicPr preferRelativeResize="0"/>
          <p:nvPr/>
        </p:nvPicPr>
        <p:blipFill>
          <a:blip r:embed="rId4">
            <a:alphaModFix/>
          </a:blip>
          <a:stretch>
            <a:fillRect/>
          </a:stretch>
        </p:blipFill>
        <p:spPr>
          <a:xfrm>
            <a:off x="4483440" y="1170125"/>
            <a:ext cx="3839797"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CCCCCC"/>
                </a:solidFill>
              </a:rPr>
              <a:t>Training Metrics - Loss After 50 Epochs</a:t>
            </a:r>
            <a:endParaRPr>
              <a:solidFill>
                <a:srgbClr val="CCCCCC"/>
              </a:solidFill>
            </a:endParaRPr>
          </a:p>
          <a:p>
            <a:pPr indent="0" lvl="0" marL="0" rtl="0" algn="l">
              <a:spcBef>
                <a:spcPts val="0"/>
              </a:spcBef>
              <a:spcAft>
                <a:spcPts val="0"/>
              </a:spcAft>
              <a:buNone/>
            </a:pPr>
            <a:r>
              <a:t/>
            </a:r>
            <a:endParaRPr>
              <a:solidFill>
                <a:srgbClr val="CCCCCC"/>
              </a:solidFill>
            </a:endParaRPr>
          </a:p>
        </p:txBody>
      </p:sp>
      <p:pic>
        <p:nvPicPr>
          <p:cNvPr id="167" name="Google Shape;167;p31"/>
          <p:cNvPicPr preferRelativeResize="0"/>
          <p:nvPr/>
        </p:nvPicPr>
        <p:blipFill>
          <a:blip r:embed="rId3">
            <a:alphaModFix/>
          </a:blip>
          <a:stretch>
            <a:fillRect/>
          </a:stretch>
        </p:blipFill>
        <p:spPr>
          <a:xfrm>
            <a:off x="152400" y="1170125"/>
            <a:ext cx="7113599"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Project Roles</a:t>
            </a:r>
            <a:endParaRPr>
              <a:solidFill>
                <a:srgbClr val="CCCCCC"/>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Bradford Bush - Team lead, head programmer, in charge of metrics display.</a:t>
            </a:r>
            <a:endParaRPr>
              <a:solidFill>
                <a:schemeClr val="lt2"/>
              </a:solidFill>
            </a:endParaRPr>
          </a:p>
          <a:p>
            <a:pPr indent="0" lvl="0" marL="0" rtl="0" algn="l">
              <a:spcBef>
                <a:spcPts val="1200"/>
              </a:spcBef>
              <a:spcAft>
                <a:spcPts val="1200"/>
              </a:spcAft>
              <a:buNone/>
            </a:pPr>
            <a:r>
              <a:rPr lang="en">
                <a:solidFill>
                  <a:schemeClr val="lt2"/>
                </a:solidFill>
              </a:rPr>
              <a:t>Joe Kelly - Head of dataset research, found an original GAN model to use against our model (NewGAN), helped with debugging and testing hyperparameters.</a:t>
            </a:r>
            <a:endParaRPr>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Training Metrics Using Tensorboard (Discriminator)</a:t>
            </a:r>
            <a:endParaRPr>
              <a:solidFill>
                <a:srgbClr val="CCCCCC"/>
              </a:solidFill>
            </a:endParaRPr>
          </a:p>
        </p:txBody>
      </p:sp>
      <p:pic>
        <p:nvPicPr>
          <p:cNvPr id="173" name="Google Shape;173;p32"/>
          <p:cNvPicPr preferRelativeResize="0"/>
          <p:nvPr/>
        </p:nvPicPr>
        <p:blipFill>
          <a:blip r:embed="rId3">
            <a:alphaModFix/>
          </a:blip>
          <a:stretch>
            <a:fillRect/>
          </a:stretch>
        </p:blipFill>
        <p:spPr>
          <a:xfrm>
            <a:off x="152400" y="1170125"/>
            <a:ext cx="8839200" cy="36960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Training Metrics Using Tensorboard (Generator)</a:t>
            </a:r>
            <a:endParaRPr>
              <a:solidFill>
                <a:srgbClr val="CCCCCC"/>
              </a:solidFill>
            </a:endParaRPr>
          </a:p>
        </p:txBody>
      </p:sp>
      <p:pic>
        <p:nvPicPr>
          <p:cNvPr id="179" name="Google Shape;179;p33"/>
          <p:cNvPicPr preferRelativeResize="0"/>
          <p:nvPr/>
        </p:nvPicPr>
        <p:blipFill>
          <a:blip r:embed="rId3">
            <a:alphaModFix/>
          </a:blip>
          <a:stretch>
            <a:fillRect/>
          </a:stretch>
        </p:blipFill>
        <p:spPr>
          <a:xfrm>
            <a:off x="152400" y="1170125"/>
            <a:ext cx="8839199" cy="37182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CCCCCC"/>
                </a:solidFill>
              </a:rPr>
              <a:t>Image Output Generated After 50 Epochs</a:t>
            </a:r>
            <a:endParaRPr>
              <a:solidFill>
                <a:srgbClr val="CCCCCC"/>
              </a:solidFill>
            </a:endParaRPr>
          </a:p>
          <a:p>
            <a:pPr indent="0" lvl="0" marL="0" rtl="0" algn="l">
              <a:spcBef>
                <a:spcPts val="0"/>
              </a:spcBef>
              <a:spcAft>
                <a:spcPts val="0"/>
              </a:spcAft>
              <a:buNone/>
            </a:pPr>
            <a:r>
              <a:t/>
            </a:r>
            <a:endParaRPr/>
          </a:p>
        </p:txBody>
      </p:sp>
      <p:pic>
        <p:nvPicPr>
          <p:cNvPr id="185" name="Google Shape;185;p34"/>
          <p:cNvPicPr preferRelativeResize="0"/>
          <p:nvPr/>
        </p:nvPicPr>
        <p:blipFill>
          <a:blip r:embed="rId3">
            <a:alphaModFix/>
          </a:blip>
          <a:stretch>
            <a:fillRect/>
          </a:stretch>
        </p:blipFill>
        <p:spPr>
          <a:xfrm>
            <a:off x="152400" y="1170125"/>
            <a:ext cx="5101518"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86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Image Generation Using New Model With Adjusting </a:t>
            </a:r>
            <a:r>
              <a:rPr lang="en">
                <a:solidFill>
                  <a:srgbClr val="CCCCCC"/>
                </a:solidFill>
              </a:rPr>
              <a:t>Parameters</a:t>
            </a:r>
            <a:endParaRPr>
              <a:solidFill>
                <a:srgbClr val="CCCCCC"/>
              </a:solidFill>
            </a:endParaRPr>
          </a:p>
        </p:txBody>
      </p:sp>
      <p:sp>
        <p:nvSpPr>
          <p:cNvPr id="191" name="Google Shape;191;p35"/>
          <p:cNvSpPr txBox="1"/>
          <p:nvPr>
            <p:ph idx="1" type="body"/>
          </p:nvPr>
        </p:nvSpPr>
        <p:spPr>
          <a:xfrm>
            <a:off x="311700" y="1448350"/>
            <a:ext cx="8520600" cy="312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lang="en">
                <a:solidFill>
                  <a:schemeClr val="lt2"/>
                </a:solidFill>
              </a:rPr>
              <a:t>New GAN model</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Hyperparameters:</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Number of Images Used: 10,000 (Increased number of images to train)</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Batch Size: 32</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Noise Dimension: 100</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Epochs: 100 (Doubled the number of epochs)</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Generator Optimizer (Adam learning rate): 1e-4</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Discriminator Optimizer (Adam learning rate): 1e-4</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Dropout Rate: 0.3</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LANCZOS Image Resampling method.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Training - Epoch 50 (left) - Epoch 100 (right)</a:t>
            </a:r>
            <a:endParaRPr>
              <a:solidFill>
                <a:srgbClr val="CCCCCC"/>
              </a:solidFill>
            </a:endParaRPr>
          </a:p>
        </p:txBody>
      </p:sp>
      <p:pic>
        <p:nvPicPr>
          <p:cNvPr id="197" name="Google Shape;197;p36"/>
          <p:cNvPicPr preferRelativeResize="0"/>
          <p:nvPr/>
        </p:nvPicPr>
        <p:blipFill>
          <a:blip r:embed="rId3">
            <a:alphaModFix/>
          </a:blip>
          <a:stretch>
            <a:fillRect/>
          </a:stretch>
        </p:blipFill>
        <p:spPr>
          <a:xfrm>
            <a:off x="152400" y="1170125"/>
            <a:ext cx="3750499" cy="2743376"/>
          </a:xfrm>
          <a:prstGeom prst="rect">
            <a:avLst/>
          </a:prstGeom>
          <a:noFill/>
          <a:ln>
            <a:noFill/>
          </a:ln>
        </p:spPr>
      </p:pic>
      <p:pic>
        <p:nvPicPr>
          <p:cNvPr id="198" name="Google Shape;198;p36"/>
          <p:cNvPicPr preferRelativeResize="0"/>
          <p:nvPr/>
        </p:nvPicPr>
        <p:blipFill>
          <a:blip r:embed="rId4">
            <a:alphaModFix/>
          </a:blip>
          <a:stretch>
            <a:fillRect/>
          </a:stretch>
        </p:blipFill>
        <p:spPr>
          <a:xfrm>
            <a:off x="4216275" y="1170125"/>
            <a:ext cx="4775325" cy="2743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Training Metrics - Loss After 100 Epochs</a:t>
            </a:r>
            <a:endParaRPr>
              <a:solidFill>
                <a:srgbClr val="CCCCCC"/>
              </a:solidFill>
            </a:endParaRPr>
          </a:p>
          <a:p>
            <a:pPr indent="0" lvl="0" marL="0" rtl="0" algn="l">
              <a:spcBef>
                <a:spcPts val="0"/>
              </a:spcBef>
              <a:spcAft>
                <a:spcPts val="0"/>
              </a:spcAft>
              <a:buNone/>
            </a:pPr>
            <a:r>
              <a:t/>
            </a:r>
            <a:endParaRPr>
              <a:solidFill>
                <a:srgbClr val="CCCCCC"/>
              </a:solidFill>
            </a:endParaRPr>
          </a:p>
        </p:txBody>
      </p:sp>
      <p:pic>
        <p:nvPicPr>
          <p:cNvPr id="204" name="Google Shape;204;p37"/>
          <p:cNvPicPr preferRelativeResize="0"/>
          <p:nvPr/>
        </p:nvPicPr>
        <p:blipFill>
          <a:blip r:embed="rId3">
            <a:alphaModFix/>
          </a:blip>
          <a:stretch>
            <a:fillRect/>
          </a:stretch>
        </p:blipFill>
        <p:spPr>
          <a:xfrm>
            <a:off x="152400" y="1170125"/>
            <a:ext cx="7121530"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Training Metrics Using Tensorboard (Discriminator)</a:t>
            </a:r>
            <a:endParaRPr>
              <a:solidFill>
                <a:srgbClr val="CCCCCC"/>
              </a:solidFill>
            </a:endParaRPr>
          </a:p>
        </p:txBody>
      </p:sp>
      <p:pic>
        <p:nvPicPr>
          <p:cNvPr id="210" name="Google Shape;210;p38"/>
          <p:cNvPicPr preferRelativeResize="0"/>
          <p:nvPr/>
        </p:nvPicPr>
        <p:blipFill>
          <a:blip r:embed="rId3">
            <a:alphaModFix/>
          </a:blip>
          <a:stretch>
            <a:fillRect/>
          </a:stretch>
        </p:blipFill>
        <p:spPr>
          <a:xfrm>
            <a:off x="152400" y="1170125"/>
            <a:ext cx="7464574" cy="3820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Training Metrics Using Tensorboard (Generator)</a:t>
            </a:r>
            <a:endParaRPr>
              <a:solidFill>
                <a:srgbClr val="CCCCCC"/>
              </a:solidFill>
            </a:endParaRPr>
          </a:p>
        </p:txBody>
      </p:sp>
      <p:pic>
        <p:nvPicPr>
          <p:cNvPr id="216" name="Google Shape;216;p39"/>
          <p:cNvPicPr preferRelativeResize="0"/>
          <p:nvPr/>
        </p:nvPicPr>
        <p:blipFill>
          <a:blip r:embed="rId3">
            <a:alphaModFix/>
          </a:blip>
          <a:stretch>
            <a:fillRect/>
          </a:stretch>
        </p:blipFill>
        <p:spPr>
          <a:xfrm>
            <a:off x="152400" y="1170125"/>
            <a:ext cx="7112240"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CCCCCC"/>
                </a:solidFill>
              </a:rPr>
              <a:t>Image Output Generated After 100 Epochs</a:t>
            </a:r>
            <a:endParaRPr>
              <a:solidFill>
                <a:srgbClr val="CCCCCC"/>
              </a:solidFill>
            </a:endParaRPr>
          </a:p>
          <a:p>
            <a:pPr indent="0" lvl="0" marL="0" rtl="0" algn="l">
              <a:spcBef>
                <a:spcPts val="0"/>
              </a:spcBef>
              <a:spcAft>
                <a:spcPts val="0"/>
              </a:spcAft>
              <a:buNone/>
            </a:pPr>
            <a:r>
              <a:t/>
            </a:r>
            <a:endParaRPr>
              <a:solidFill>
                <a:srgbClr val="CCCCCC"/>
              </a:solidFill>
            </a:endParaRPr>
          </a:p>
        </p:txBody>
      </p:sp>
      <p:pic>
        <p:nvPicPr>
          <p:cNvPr id="222" name="Google Shape;222;p40"/>
          <p:cNvPicPr preferRelativeResize="0"/>
          <p:nvPr/>
        </p:nvPicPr>
        <p:blipFill>
          <a:blip r:embed="rId3">
            <a:alphaModFix/>
          </a:blip>
          <a:stretch>
            <a:fillRect/>
          </a:stretch>
        </p:blipFill>
        <p:spPr>
          <a:xfrm>
            <a:off x="152400" y="1170125"/>
            <a:ext cx="5096355" cy="382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Challenges </a:t>
            </a:r>
            <a:endParaRPr>
              <a:solidFill>
                <a:srgbClr val="CCCCCC"/>
              </a:solidFill>
            </a:endParaRPr>
          </a:p>
        </p:txBody>
      </p:sp>
      <p:sp>
        <p:nvSpPr>
          <p:cNvPr id="228" name="Google Shape;22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chemeClr val="lt2"/>
                </a:solidFill>
              </a:rPr>
              <a:t>Common Issues:</a:t>
            </a:r>
            <a:endParaRPr b="1" sz="1500">
              <a:solidFill>
                <a:schemeClr val="lt2"/>
              </a:solidFill>
            </a:endParaRPr>
          </a:p>
          <a:p>
            <a:pPr indent="-323850" lvl="0" marL="457200" rtl="0" algn="l">
              <a:spcBef>
                <a:spcPts val="1200"/>
              </a:spcBef>
              <a:spcAft>
                <a:spcPts val="0"/>
              </a:spcAft>
              <a:buClr>
                <a:schemeClr val="lt2"/>
              </a:buClr>
              <a:buSzPts val="1500"/>
              <a:buChar char="●"/>
            </a:pPr>
            <a:r>
              <a:rPr lang="en" sz="1500">
                <a:solidFill>
                  <a:schemeClr val="lt2"/>
                </a:solidFill>
              </a:rPr>
              <a:t>Mode collapse, vanishing gradients, and training instability.</a:t>
            </a:r>
            <a:endParaRPr sz="1500">
              <a:solidFill>
                <a:schemeClr val="lt2"/>
              </a:solidFill>
            </a:endParaRPr>
          </a:p>
          <a:p>
            <a:pPr indent="0" lvl="0" marL="0" rtl="0" algn="l">
              <a:spcBef>
                <a:spcPts val="1200"/>
              </a:spcBef>
              <a:spcAft>
                <a:spcPts val="0"/>
              </a:spcAft>
              <a:buClr>
                <a:schemeClr val="dk1"/>
              </a:buClr>
              <a:buSzPts val="1100"/>
              <a:buFont typeface="Arial"/>
              <a:buNone/>
            </a:pPr>
            <a:r>
              <a:rPr b="1" lang="en" sz="1500">
                <a:solidFill>
                  <a:schemeClr val="lt2"/>
                </a:solidFill>
              </a:rPr>
              <a:t>Solutions Implemented:</a:t>
            </a:r>
            <a:endParaRPr b="1" sz="1500">
              <a:solidFill>
                <a:schemeClr val="lt2"/>
              </a:solidFill>
            </a:endParaRPr>
          </a:p>
          <a:p>
            <a:pPr indent="-323850" lvl="0" marL="457200" rtl="0" algn="l">
              <a:spcBef>
                <a:spcPts val="1200"/>
              </a:spcBef>
              <a:spcAft>
                <a:spcPts val="0"/>
              </a:spcAft>
              <a:buClr>
                <a:schemeClr val="lt2"/>
              </a:buClr>
              <a:buSzPts val="1500"/>
              <a:buChar char="●"/>
            </a:pPr>
            <a:r>
              <a:rPr lang="en" sz="1500">
                <a:solidFill>
                  <a:schemeClr val="lt2"/>
                </a:solidFill>
              </a:rPr>
              <a:t>Techniques like minibatch discrimination, number of images reduced/increased, tweaking the hyperparameters for best result.</a:t>
            </a:r>
            <a:endParaRPr sz="1500">
              <a:solidFill>
                <a:schemeClr val="lt2"/>
              </a:solidFill>
            </a:endParaRPr>
          </a:p>
          <a:p>
            <a:pPr indent="0" lvl="0" marL="0" rtl="0" algn="l">
              <a:spcBef>
                <a:spcPts val="1200"/>
              </a:spcBef>
              <a:spcAft>
                <a:spcPts val="1200"/>
              </a:spcAft>
              <a:buNone/>
            </a:pPr>
            <a:r>
              <a:t/>
            </a:r>
            <a:endParaRPr sz="22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7B7B7"/>
                </a:solidFill>
              </a:rPr>
              <a:t>Project Objective</a:t>
            </a:r>
            <a:endParaRPr>
              <a:solidFill>
                <a:srgbClr val="B7B7B7"/>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l">
              <a:spcBef>
                <a:spcPts val="1200"/>
              </a:spcBef>
              <a:spcAft>
                <a:spcPts val="0"/>
              </a:spcAft>
              <a:buNone/>
            </a:pPr>
            <a:r>
              <a:rPr b="1" lang="en" sz="1600">
                <a:solidFill>
                  <a:schemeClr val="lt2"/>
                </a:solidFill>
              </a:rPr>
              <a:t>Goal:</a:t>
            </a:r>
            <a:endParaRPr b="1" sz="1600">
              <a:solidFill>
                <a:schemeClr val="lt2"/>
              </a:solidFill>
            </a:endParaRPr>
          </a:p>
          <a:p>
            <a:pPr indent="-330200" lvl="0" marL="457200" rtl="0" algn="l">
              <a:spcBef>
                <a:spcPts val="1200"/>
              </a:spcBef>
              <a:spcAft>
                <a:spcPts val="0"/>
              </a:spcAft>
              <a:buClr>
                <a:schemeClr val="lt2"/>
              </a:buClr>
              <a:buSzPts val="1600"/>
              <a:buChar char="●"/>
            </a:pPr>
            <a:r>
              <a:rPr lang="en" sz="1600">
                <a:solidFill>
                  <a:schemeClr val="lt2"/>
                </a:solidFill>
              </a:rPr>
              <a:t>Develop an advanced Generative Adversarial Network (GAN) capable of autonomously generating high-fidelity images.</a:t>
            </a:r>
            <a:endParaRPr sz="1600">
              <a:solidFill>
                <a:schemeClr val="lt2"/>
              </a:solidFill>
            </a:endParaRPr>
          </a:p>
          <a:p>
            <a:pPr indent="0" lvl="0" marL="0" rtl="0" algn="l">
              <a:spcBef>
                <a:spcPts val="1200"/>
              </a:spcBef>
              <a:spcAft>
                <a:spcPts val="0"/>
              </a:spcAft>
              <a:buNone/>
            </a:pPr>
            <a:r>
              <a:rPr b="1" lang="en" sz="1600">
                <a:solidFill>
                  <a:schemeClr val="lt2"/>
                </a:solidFill>
              </a:rPr>
              <a:t>Specific Tasks:</a:t>
            </a:r>
            <a:endParaRPr b="1" sz="1600">
              <a:solidFill>
                <a:schemeClr val="lt2"/>
              </a:solidFill>
            </a:endParaRPr>
          </a:p>
          <a:p>
            <a:pPr indent="-330200" lvl="0" marL="457200" rtl="0" algn="l">
              <a:spcBef>
                <a:spcPts val="1200"/>
              </a:spcBef>
              <a:spcAft>
                <a:spcPts val="0"/>
              </a:spcAft>
              <a:buClr>
                <a:schemeClr val="lt2"/>
              </a:buClr>
              <a:buSzPts val="1600"/>
              <a:buChar char="●"/>
            </a:pPr>
            <a:r>
              <a:rPr lang="en" sz="1600">
                <a:solidFill>
                  <a:schemeClr val="lt2"/>
                </a:solidFill>
              </a:rPr>
              <a:t>Implement a Deep Convolutional GAN (DCGAN) using Tensorflow.</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Train the model on a comprehensive dataset of images.</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Evaluate the quality and authenticity of generated images using qualitative and quantitative metrics.</a:t>
            </a:r>
            <a:endParaRPr b="1" sz="2100">
              <a:solidFill>
                <a:schemeClr val="lt2"/>
              </a:solidFill>
            </a:endParaRPr>
          </a:p>
          <a:p>
            <a:pPr indent="0" lvl="0" marL="0" rtl="0" algn="l">
              <a:spcBef>
                <a:spcPts val="1200"/>
              </a:spcBef>
              <a:spcAft>
                <a:spcPts val="1200"/>
              </a:spcAft>
              <a:buNone/>
            </a:pPr>
            <a:r>
              <a:t/>
            </a:r>
            <a:endParaRPr sz="2800">
              <a:solidFill>
                <a:schemeClr val="l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Evaluation</a:t>
            </a:r>
            <a:endParaRPr>
              <a:solidFill>
                <a:srgbClr val="CCCCCC"/>
              </a:solidFill>
            </a:endParaRPr>
          </a:p>
        </p:txBody>
      </p:sp>
      <p:sp>
        <p:nvSpPr>
          <p:cNvPr id="234" name="Google Shape;23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chemeClr val="lt2"/>
                </a:solidFill>
              </a:rPr>
              <a:t>Qualitative Assessment:</a:t>
            </a:r>
            <a:endParaRPr b="1" sz="1300">
              <a:solidFill>
                <a:schemeClr val="lt2"/>
              </a:solidFill>
            </a:endParaRPr>
          </a:p>
          <a:p>
            <a:pPr indent="-311150" lvl="0" marL="457200" rtl="0" algn="l">
              <a:spcBef>
                <a:spcPts val="1200"/>
              </a:spcBef>
              <a:spcAft>
                <a:spcPts val="0"/>
              </a:spcAft>
              <a:buClr>
                <a:schemeClr val="lt2"/>
              </a:buClr>
              <a:buSzPts val="1300"/>
              <a:buChar char="●"/>
            </a:pPr>
            <a:r>
              <a:rPr lang="en" sz="1300">
                <a:solidFill>
                  <a:schemeClr val="lt2"/>
                </a:solidFill>
              </a:rPr>
              <a:t>Visual inspection of generated images for realism and diversity.</a:t>
            </a:r>
            <a:endParaRPr sz="1300">
              <a:solidFill>
                <a:schemeClr val="lt2"/>
              </a:solidFill>
            </a:endParaRPr>
          </a:p>
          <a:p>
            <a:pPr indent="0" lvl="0" marL="0" rtl="0" algn="l">
              <a:spcBef>
                <a:spcPts val="1200"/>
              </a:spcBef>
              <a:spcAft>
                <a:spcPts val="0"/>
              </a:spcAft>
              <a:buNone/>
            </a:pPr>
            <a:r>
              <a:rPr b="1" lang="en" sz="1300">
                <a:solidFill>
                  <a:schemeClr val="lt2"/>
                </a:solidFill>
              </a:rPr>
              <a:t>Quantitative Metrics:</a:t>
            </a:r>
            <a:endParaRPr b="1" sz="1300">
              <a:solidFill>
                <a:schemeClr val="lt2"/>
              </a:solidFill>
            </a:endParaRPr>
          </a:p>
          <a:p>
            <a:pPr indent="-311150" lvl="0" marL="457200" rtl="0" algn="l">
              <a:spcBef>
                <a:spcPts val="1200"/>
              </a:spcBef>
              <a:spcAft>
                <a:spcPts val="0"/>
              </a:spcAft>
              <a:buClr>
                <a:schemeClr val="lt2"/>
              </a:buClr>
              <a:buSzPts val="1300"/>
              <a:buChar char="●"/>
            </a:pPr>
            <a:r>
              <a:rPr lang="en" sz="1300">
                <a:solidFill>
                  <a:schemeClr val="lt2"/>
                </a:solidFill>
              </a:rPr>
              <a:t>Loss from both the discriminator and the generator.</a:t>
            </a:r>
            <a:endParaRPr sz="1300">
              <a:solidFill>
                <a:schemeClr val="lt2"/>
              </a:solidFill>
            </a:endParaRPr>
          </a:p>
          <a:p>
            <a:pPr indent="0" lvl="0" marL="0" rtl="0" algn="l">
              <a:spcBef>
                <a:spcPts val="1200"/>
              </a:spcBef>
              <a:spcAft>
                <a:spcPts val="0"/>
              </a:spcAft>
              <a:buNone/>
            </a:pPr>
            <a:r>
              <a:rPr b="1" lang="en" sz="1300">
                <a:solidFill>
                  <a:schemeClr val="lt2"/>
                </a:solidFill>
              </a:rPr>
              <a:t>Discussion:</a:t>
            </a:r>
            <a:endParaRPr b="1" sz="1300">
              <a:solidFill>
                <a:schemeClr val="lt2"/>
              </a:solidFill>
            </a:endParaRPr>
          </a:p>
          <a:p>
            <a:pPr indent="-311150" lvl="0" marL="457200" rtl="0" algn="l">
              <a:spcBef>
                <a:spcPts val="1200"/>
              </a:spcBef>
              <a:spcAft>
                <a:spcPts val="0"/>
              </a:spcAft>
              <a:buClr>
                <a:schemeClr val="lt2"/>
              </a:buClr>
              <a:buSzPts val="1300"/>
              <a:buChar char="●"/>
            </a:pPr>
            <a:r>
              <a:rPr lang="en" sz="1300">
                <a:solidFill>
                  <a:schemeClr val="lt2"/>
                </a:solidFill>
              </a:rPr>
              <a:t>Analysis of strengths (e.g., image fidelity) and weaknesses (e.g., artifacts) based on evaluation metrics.</a:t>
            </a:r>
            <a:endParaRPr sz="1300">
              <a:solidFill>
                <a:schemeClr val="lt2"/>
              </a:solidFill>
            </a:endParaRPr>
          </a:p>
          <a:p>
            <a:pPr indent="0" lvl="0" marL="0" rtl="0" algn="l">
              <a:spcBef>
                <a:spcPts val="1200"/>
              </a:spcBef>
              <a:spcAft>
                <a:spcPts val="1200"/>
              </a:spcAft>
              <a:buNone/>
            </a:pPr>
            <a:r>
              <a:t/>
            </a:r>
            <a:endParaRPr b="1">
              <a:solidFill>
                <a:schemeClr val="l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Conclusions From Adjusting Parameters</a:t>
            </a:r>
            <a:endParaRPr>
              <a:solidFill>
                <a:srgbClr val="CCCCCC"/>
              </a:solidFill>
            </a:endParaRPr>
          </a:p>
        </p:txBody>
      </p:sp>
      <p:sp>
        <p:nvSpPr>
          <p:cNvPr id="240" name="Google Shape;240;p43"/>
          <p:cNvSpPr txBox="1"/>
          <p:nvPr>
            <p:ph idx="1" type="body"/>
          </p:nvPr>
        </p:nvSpPr>
        <p:spPr>
          <a:xfrm>
            <a:off x="311700" y="1134975"/>
            <a:ext cx="8520600" cy="336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lang="en">
                <a:solidFill>
                  <a:schemeClr val="lt2"/>
                </a:solidFill>
              </a:rPr>
              <a:t>The original model seemed to perform better than </a:t>
            </a:r>
            <a:r>
              <a:rPr lang="en">
                <a:solidFill>
                  <a:schemeClr val="lt2"/>
                </a:solidFill>
              </a:rPr>
              <a:t>our</a:t>
            </a:r>
            <a:r>
              <a:rPr lang="en">
                <a:solidFill>
                  <a:schemeClr val="lt2"/>
                </a:solidFill>
              </a:rPr>
              <a:t> GAN model initially, but after tuning the hyperparameters in our new model, the loss function seems to improve according to the metrics.</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Adjusting our new model (NewGAN) and increasing the images, doubling the number of epochs, our model seemed to outperform the original model we tested.</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With that being said, training is quite expensive resource-wise, so having a more rigorous GPU, we would be able to train it more rigorously.</a:t>
            </a:r>
            <a:endParaRPr>
              <a:solidFill>
                <a:schemeClr val="l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References</a:t>
            </a:r>
            <a:endParaRPr>
              <a:solidFill>
                <a:srgbClr val="CCCCCC"/>
              </a:solidFill>
            </a:endParaRPr>
          </a:p>
        </p:txBody>
      </p:sp>
      <p:sp>
        <p:nvSpPr>
          <p:cNvPr id="246" name="Google Shape;246;p44"/>
          <p:cNvSpPr txBox="1"/>
          <p:nvPr>
            <p:ph idx="1" type="body"/>
          </p:nvPr>
        </p:nvSpPr>
        <p:spPr>
          <a:xfrm>
            <a:off x="311700" y="1065975"/>
            <a:ext cx="8520600" cy="34164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Char char="-"/>
            </a:pPr>
            <a:r>
              <a:rPr lang="en" sz="2000" u="sng">
                <a:solidFill>
                  <a:schemeClr val="hlink"/>
                </a:solidFill>
                <a:hlinkClick r:id="rId3"/>
              </a:rPr>
              <a:t>https://carpedm20.github.io/faces/</a:t>
            </a:r>
            <a:endParaRPr sz="2000"/>
          </a:p>
          <a:p>
            <a:pPr indent="-346075" lvl="0" marL="457200" rtl="0" algn="l">
              <a:spcBef>
                <a:spcPts val="0"/>
              </a:spcBef>
              <a:spcAft>
                <a:spcPts val="0"/>
              </a:spcAft>
              <a:buSzPct val="100000"/>
              <a:buChar char="-"/>
            </a:pPr>
            <a:r>
              <a:rPr lang="en" sz="2000" u="sng">
                <a:solidFill>
                  <a:schemeClr val="hlink"/>
                </a:solidFill>
                <a:hlinkClick r:id="rId4"/>
              </a:rPr>
              <a:t>https://github.com/carpedm20/DCGAN-tensorflow</a:t>
            </a:r>
            <a:endParaRPr sz="2000"/>
          </a:p>
          <a:p>
            <a:pPr indent="-346075" lvl="0" marL="457200" rtl="0" algn="l">
              <a:spcBef>
                <a:spcPts val="0"/>
              </a:spcBef>
              <a:spcAft>
                <a:spcPts val="0"/>
              </a:spcAft>
              <a:buClr>
                <a:srgbClr val="CCCCCC"/>
              </a:buClr>
              <a:buSzPct val="100000"/>
              <a:buChar char="-"/>
            </a:pPr>
            <a:r>
              <a:rPr lang="en" sz="2000">
                <a:solidFill>
                  <a:srgbClr val="CCCCCC"/>
                </a:solidFill>
              </a:rPr>
              <a:t>Goodfellow ets al., “Generative Adversarial Net,” NIPS 2014.</a:t>
            </a:r>
            <a:endParaRPr sz="2000">
              <a:solidFill>
                <a:srgbClr val="CCCCCC"/>
              </a:solidFill>
            </a:endParaRPr>
          </a:p>
          <a:p>
            <a:pPr indent="-346075" lvl="0" marL="457200" rtl="0" algn="l">
              <a:spcBef>
                <a:spcPts val="0"/>
              </a:spcBef>
              <a:spcAft>
                <a:spcPts val="0"/>
              </a:spcAft>
              <a:buSzPct val="100000"/>
              <a:buChar char="-"/>
            </a:pPr>
            <a:r>
              <a:rPr lang="en" sz="2000" u="sng">
                <a:solidFill>
                  <a:schemeClr val="hlink"/>
                </a:solidFill>
                <a:hlinkClick r:id="rId5"/>
              </a:rPr>
              <a:t>https://github.com/pytorch/examples/tree/main/dcgan</a:t>
            </a:r>
            <a:endParaRPr sz="2000"/>
          </a:p>
          <a:p>
            <a:pPr indent="-346075" lvl="0" marL="457200" rtl="0" algn="l">
              <a:spcBef>
                <a:spcPts val="0"/>
              </a:spcBef>
              <a:spcAft>
                <a:spcPts val="0"/>
              </a:spcAft>
              <a:buSzPct val="100000"/>
              <a:buChar char="-"/>
            </a:pPr>
            <a:r>
              <a:rPr lang="en" sz="2000" u="sng">
                <a:solidFill>
                  <a:schemeClr val="hlink"/>
                </a:solidFill>
                <a:hlinkClick r:id="rId6"/>
              </a:rPr>
              <a:t>https://victorzhou.com/blog/intro-to-neural-networks/</a:t>
            </a:r>
            <a:endParaRPr sz="2000"/>
          </a:p>
          <a:p>
            <a:pPr indent="-346075" lvl="0" marL="457200" rtl="0" algn="l">
              <a:spcBef>
                <a:spcPts val="0"/>
              </a:spcBef>
              <a:spcAft>
                <a:spcPts val="0"/>
              </a:spcAft>
              <a:buSzPct val="100000"/>
              <a:buChar char="-"/>
            </a:pPr>
            <a:r>
              <a:rPr lang="en" sz="2000" u="sng">
                <a:solidFill>
                  <a:schemeClr val="hlink"/>
                </a:solidFill>
                <a:hlinkClick r:id="rId7"/>
              </a:rPr>
              <a:t>https://www.geeksforgeeks.org/cifar-10-image-classification-in-tensorflow/#</a:t>
            </a:r>
            <a:endParaRPr sz="2000"/>
          </a:p>
          <a:p>
            <a:pPr indent="-346075" lvl="0" marL="457200" rtl="0" algn="l">
              <a:spcBef>
                <a:spcPts val="0"/>
              </a:spcBef>
              <a:spcAft>
                <a:spcPts val="0"/>
              </a:spcAft>
              <a:buSzPct val="100000"/>
              <a:buChar char="-"/>
            </a:pPr>
            <a:r>
              <a:rPr lang="en" sz="2000" u="sng">
                <a:solidFill>
                  <a:schemeClr val="hlink"/>
                </a:solidFill>
                <a:hlinkClick r:id="rId8"/>
              </a:rPr>
              <a:t>https://medium.com/@rahulpant.me/fine-tuning-llms-basics-an-example-b9ea039751e8</a:t>
            </a:r>
            <a:endParaRPr sz="2000"/>
          </a:p>
          <a:p>
            <a:pPr indent="-346075" lvl="0" marL="457200" rtl="0" algn="l">
              <a:spcBef>
                <a:spcPts val="0"/>
              </a:spcBef>
              <a:spcAft>
                <a:spcPts val="0"/>
              </a:spcAft>
              <a:buSzPct val="100000"/>
              <a:buChar char="-"/>
            </a:pPr>
            <a:r>
              <a:rPr lang="en" sz="2000" u="sng">
                <a:solidFill>
                  <a:schemeClr val="hlink"/>
                </a:solidFill>
                <a:hlinkClick r:id="rId9"/>
              </a:rPr>
              <a:t>https://www.kaggle.com/datasets/jessicali9530/celeba-dataset</a:t>
            </a:r>
            <a:endParaRPr sz="2000"/>
          </a:p>
          <a:p>
            <a:pPr indent="-346075" lvl="0" marL="457200" rtl="0" algn="l">
              <a:spcBef>
                <a:spcPts val="0"/>
              </a:spcBef>
              <a:spcAft>
                <a:spcPts val="0"/>
              </a:spcAft>
              <a:buSzPct val="100000"/>
              <a:buChar char="-"/>
            </a:pPr>
            <a:r>
              <a:t/>
            </a:r>
            <a:endParaRPr sz="2000"/>
          </a:p>
          <a:p>
            <a:pPr indent="0" lvl="0" marL="0" rtl="0" algn="l">
              <a:spcBef>
                <a:spcPts val="1200"/>
              </a:spcBef>
              <a:spcAft>
                <a:spcPts val="12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Introduction to GANs</a:t>
            </a:r>
            <a:endParaRPr>
              <a:solidFill>
                <a:srgbClr val="CCCCCC"/>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600">
                <a:solidFill>
                  <a:schemeClr val="lt2"/>
                </a:solidFill>
              </a:rPr>
              <a:t>What are GANs?</a:t>
            </a:r>
            <a:endParaRPr b="1" sz="1600">
              <a:solidFill>
                <a:schemeClr val="lt2"/>
              </a:solidFill>
            </a:endParaRPr>
          </a:p>
          <a:p>
            <a:pPr indent="-330200" lvl="0" marL="457200" rtl="0" algn="l">
              <a:spcBef>
                <a:spcPts val="1200"/>
              </a:spcBef>
              <a:spcAft>
                <a:spcPts val="0"/>
              </a:spcAft>
              <a:buClr>
                <a:schemeClr val="lt2"/>
              </a:buClr>
              <a:buSzPts val="1600"/>
              <a:buChar char="●"/>
            </a:pPr>
            <a:r>
              <a:rPr lang="en" sz="1600">
                <a:solidFill>
                  <a:schemeClr val="lt2"/>
                </a:solidFill>
              </a:rPr>
              <a:t>Generative Adversarial Networks (GANs) are a class of machine learning frameworks comprising two neural networks: the Generator and the Discriminator.</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Generator: Creates synthetic data (images) from random noise.</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Discriminator: Evaluates the authenticity of images, distinguishing between real and generated ones.</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GANs operate through adversarial training, where the Generator aims to fool the Discriminator into mistaking its generated images for real ones.</a:t>
            </a:r>
            <a:endParaRPr sz="1600">
              <a:solidFill>
                <a:schemeClr val="lt2"/>
              </a:solidFill>
            </a:endParaRPr>
          </a:p>
          <a:p>
            <a:pPr indent="0" lvl="0" marL="0" rtl="0" algn="l">
              <a:spcBef>
                <a:spcPts val="1200"/>
              </a:spcBef>
              <a:spcAft>
                <a:spcPts val="1200"/>
              </a:spcAft>
              <a:buNone/>
            </a:pPr>
            <a:r>
              <a:t/>
            </a:r>
            <a:endParaRPr sz="23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How GANs Work</a:t>
            </a:r>
            <a:endParaRPr>
              <a:solidFill>
                <a:srgbClr val="CCCCCC"/>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1200"/>
              </a:spcBef>
              <a:spcAft>
                <a:spcPts val="0"/>
              </a:spcAft>
              <a:buClr>
                <a:schemeClr val="lt2"/>
              </a:buClr>
              <a:buSzPct val="100000"/>
              <a:buChar char="●"/>
            </a:pPr>
            <a:r>
              <a:rPr b="1" lang="en" sz="1600">
                <a:solidFill>
                  <a:schemeClr val="lt2"/>
                </a:solidFill>
              </a:rPr>
              <a:t>Training Process:</a:t>
            </a:r>
            <a:endParaRPr b="1" sz="1600">
              <a:solidFill>
                <a:schemeClr val="lt2"/>
              </a:solidFill>
            </a:endParaRPr>
          </a:p>
          <a:p>
            <a:pPr indent="0" lvl="0" marL="0" rtl="0" algn="l">
              <a:spcBef>
                <a:spcPts val="1200"/>
              </a:spcBef>
              <a:spcAft>
                <a:spcPts val="0"/>
              </a:spcAft>
              <a:buNone/>
            </a:pPr>
            <a:r>
              <a:rPr b="1" lang="en" sz="1600">
                <a:solidFill>
                  <a:schemeClr val="lt2"/>
                </a:solidFill>
              </a:rPr>
              <a:t>Step 1: Generator Creation</a:t>
            </a:r>
            <a:endParaRPr b="1" sz="1600">
              <a:solidFill>
                <a:schemeClr val="lt2"/>
              </a:solidFill>
            </a:endParaRPr>
          </a:p>
          <a:p>
            <a:pPr indent="-314960" lvl="0" marL="457200" rtl="0" algn="l">
              <a:spcBef>
                <a:spcPts val="1200"/>
              </a:spcBef>
              <a:spcAft>
                <a:spcPts val="0"/>
              </a:spcAft>
              <a:buClr>
                <a:schemeClr val="lt2"/>
              </a:buClr>
              <a:buSzPct val="100000"/>
              <a:buChar char="-"/>
            </a:pPr>
            <a:r>
              <a:rPr lang="en" sz="1600">
                <a:solidFill>
                  <a:schemeClr val="lt2"/>
                </a:solidFill>
              </a:rPr>
              <a:t>Begins with random noise input, generates an image resembling real data.</a:t>
            </a:r>
            <a:endParaRPr sz="1600">
              <a:solidFill>
                <a:schemeClr val="lt2"/>
              </a:solidFill>
            </a:endParaRPr>
          </a:p>
          <a:p>
            <a:pPr indent="0" lvl="0" marL="0" rtl="0" algn="l">
              <a:spcBef>
                <a:spcPts val="1200"/>
              </a:spcBef>
              <a:spcAft>
                <a:spcPts val="0"/>
              </a:spcAft>
              <a:buNone/>
            </a:pPr>
            <a:r>
              <a:rPr b="1" lang="en" sz="1600">
                <a:solidFill>
                  <a:schemeClr val="lt2"/>
                </a:solidFill>
              </a:rPr>
              <a:t>Step 2: Discriminator Evaluation</a:t>
            </a:r>
            <a:endParaRPr b="1" sz="1600">
              <a:solidFill>
                <a:schemeClr val="lt2"/>
              </a:solidFill>
            </a:endParaRPr>
          </a:p>
          <a:p>
            <a:pPr indent="-314960" lvl="0" marL="457200" rtl="0" algn="l">
              <a:spcBef>
                <a:spcPts val="1200"/>
              </a:spcBef>
              <a:spcAft>
                <a:spcPts val="0"/>
              </a:spcAft>
              <a:buClr>
                <a:schemeClr val="lt2"/>
              </a:buClr>
              <a:buSzPct val="100000"/>
              <a:buChar char="-"/>
            </a:pPr>
            <a:r>
              <a:rPr lang="en" sz="1600">
                <a:solidFill>
                  <a:schemeClr val="lt2"/>
                </a:solidFill>
              </a:rPr>
              <a:t>Discriminator assesses both real and generated images, refining its ability to differentiate between them.</a:t>
            </a:r>
            <a:endParaRPr sz="1600">
              <a:solidFill>
                <a:schemeClr val="lt2"/>
              </a:solidFill>
            </a:endParaRPr>
          </a:p>
          <a:p>
            <a:pPr indent="0" lvl="0" marL="0" rtl="0" algn="l">
              <a:spcBef>
                <a:spcPts val="1200"/>
              </a:spcBef>
              <a:spcAft>
                <a:spcPts val="0"/>
              </a:spcAft>
              <a:buNone/>
            </a:pPr>
            <a:r>
              <a:rPr b="1" lang="en" sz="1600">
                <a:solidFill>
                  <a:schemeClr val="lt2"/>
                </a:solidFill>
              </a:rPr>
              <a:t>Step 3: Feedback Loop</a:t>
            </a:r>
            <a:endParaRPr b="1" sz="1600">
              <a:solidFill>
                <a:schemeClr val="lt2"/>
              </a:solidFill>
            </a:endParaRPr>
          </a:p>
          <a:p>
            <a:pPr indent="-314960" lvl="0" marL="457200" rtl="0" algn="l">
              <a:spcBef>
                <a:spcPts val="1200"/>
              </a:spcBef>
              <a:spcAft>
                <a:spcPts val="0"/>
              </a:spcAft>
              <a:buClr>
                <a:schemeClr val="lt2"/>
              </a:buClr>
              <a:buSzPct val="100000"/>
              <a:buChar char="-"/>
            </a:pPr>
            <a:r>
              <a:rPr lang="en" sz="1600">
                <a:solidFill>
                  <a:schemeClr val="lt2"/>
                </a:solidFill>
              </a:rPr>
              <a:t>Generator adjusts based on Discriminator feedback to create more authentic images, while Discriminator improves its discrimination capabilities.</a:t>
            </a:r>
            <a:endParaRPr sz="1600">
              <a:solidFill>
                <a:schemeClr val="lt2"/>
              </a:solidFill>
            </a:endParaRPr>
          </a:p>
          <a:p>
            <a:pPr indent="-314960" lvl="1" marL="914400" rtl="0" algn="l">
              <a:spcBef>
                <a:spcPts val="0"/>
              </a:spcBef>
              <a:spcAft>
                <a:spcPts val="0"/>
              </a:spcAft>
              <a:buClr>
                <a:schemeClr val="lt2"/>
              </a:buClr>
              <a:buSzPct val="100000"/>
              <a:buAutoNum type="alphaLcPeriod"/>
            </a:pPr>
            <a:r>
              <a:rPr lang="en" sz="1600">
                <a:solidFill>
                  <a:schemeClr val="lt2"/>
                </a:solidFill>
              </a:rPr>
              <a:t>Over iterations, this adversarial process leads to the generation of high-quality, realistic images.</a:t>
            </a:r>
            <a:endParaRPr sz="2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DCGAN in Tensorflow</a:t>
            </a:r>
            <a:endParaRPr>
              <a:solidFill>
                <a:srgbClr val="CCCCCC"/>
              </a:solidFill>
            </a:endParaRPr>
          </a:p>
        </p:txBody>
      </p:sp>
      <p:sp>
        <p:nvSpPr>
          <p:cNvPr id="85" name="Google Shape;85;p18"/>
          <p:cNvSpPr txBox="1"/>
          <p:nvPr>
            <p:ph idx="1" type="body"/>
          </p:nvPr>
        </p:nvSpPr>
        <p:spPr>
          <a:xfrm>
            <a:off x="311700" y="1152475"/>
            <a:ext cx="8520600" cy="109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2"/>
                </a:solidFill>
              </a:rPr>
              <a:t>Tensorflow implementation of Deep Convolutional Generative Adversarial Networks which is a stabilize Generative Adversarial Networks. The referenced torch code can be found </a:t>
            </a:r>
            <a:r>
              <a:rPr lang="en" u="sng">
                <a:solidFill>
                  <a:schemeClr val="hlink"/>
                </a:solidFill>
                <a:hlinkClick r:id="rId3"/>
              </a:rPr>
              <a:t>here</a:t>
            </a:r>
            <a:r>
              <a:rPr lang="en">
                <a:solidFill>
                  <a:schemeClr val="lt2"/>
                </a:solidFill>
              </a:rPr>
              <a:t>.</a:t>
            </a:r>
            <a:endParaRPr>
              <a:solidFill>
                <a:schemeClr val="lt2"/>
              </a:solidFill>
            </a:endParaRPr>
          </a:p>
        </p:txBody>
      </p:sp>
      <p:pic>
        <p:nvPicPr>
          <p:cNvPr id="86" name="Google Shape;86;p18"/>
          <p:cNvPicPr preferRelativeResize="0"/>
          <p:nvPr/>
        </p:nvPicPr>
        <p:blipFill>
          <a:blip r:embed="rId4">
            <a:alphaModFix/>
          </a:blip>
          <a:stretch>
            <a:fillRect/>
          </a:stretch>
        </p:blipFill>
        <p:spPr>
          <a:xfrm>
            <a:off x="1447800" y="2249275"/>
            <a:ext cx="6248395" cy="2589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9D9D9"/>
                </a:solidFill>
              </a:rPr>
              <a:t>Visual Representation of GAN Model Logic</a:t>
            </a:r>
            <a:endParaRPr>
              <a:solidFill>
                <a:srgbClr val="D9D9D9"/>
              </a:solidFill>
            </a:endParaRPr>
          </a:p>
        </p:txBody>
      </p:sp>
      <p:pic>
        <p:nvPicPr>
          <p:cNvPr id="92" name="Google Shape;92;p19"/>
          <p:cNvPicPr preferRelativeResize="0"/>
          <p:nvPr/>
        </p:nvPicPr>
        <p:blipFill>
          <a:blip r:embed="rId3">
            <a:alphaModFix/>
          </a:blip>
          <a:stretch>
            <a:fillRect/>
          </a:stretch>
        </p:blipFill>
        <p:spPr>
          <a:xfrm>
            <a:off x="54350" y="1179050"/>
            <a:ext cx="4214675" cy="2867025"/>
          </a:xfrm>
          <a:prstGeom prst="rect">
            <a:avLst/>
          </a:prstGeom>
          <a:noFill/>
          <a:ln>
            <a:noFill/>
          </a:ln>
        </p:spPr>
      </p:pic>
      <p:pic>
        <p:nvPicPr>
          <p:cNvPr id="93" name="Google Shape;93;p19"/>
          <p:cNvPicPr preferRelativeResize="0"/>
          <p:nvPr/>
        </p:nvPicPr>
        <p:blipFill>
          <a:blip r:embed="rId4">
            <a:alphaModFix/>
          </a:blip>
          <a:stretch>
            <a:fillRect/>
          </a:stretch>
        </p:blipFill>
        <p:spPr>
          <a:xfrm>
            <a:off x="4367075" y="1179050"/>
            <a:ext cx="4737025" cy="286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Dataset Description</a:t>
            </a:r>
            <a:endParaRPr>
              <a:solidFill>
                <a:srgbClr val="CCCCCC"/>
              </a:solidFill>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600">
                <a:solidFill>
                  <a:schemeClr val="lt2"/>
                </a:solidFill>
              </a:rPr>
              <a:t>Dataset Used:</a:t>
            </a:r>
            <a:endParaRPr b="1" sz="1600">
              <a:solidFill>
                <a:schemeClr val="lt2"/>
              </a:solidFill>
            </a:endParaRPr>
          </a:p>
          <a:p>
            <a:pPr indent="-330200" lvl="0" marL="457200" rtl="0" algn="l">
              <a:spcBef>
                <a:spcPts val="1200"/>
              </a:spcBef>
              <a:spcAft>
                <a:spcPts val="0"/>
              </a:spcAft>
              <a:buClr>
                <a:schemeClr val="lt2"/>
              </a:buClr>
              <a:buSzPts val="1600"/>
              <a:buChar char="●"/>
            </a:pPr>
            <a:r>
              <a:rPr lang="en" sz="1600">
                <a:solidFill>
                  <a:schemeClr val="lt2"/>
                </a:solidFill>
              </a:rPr>
              <a:t>CelebA Dataset with over 200k images of celebrities with 40 binary attribute annotations (changed from the CIFAR-10 dataset).</a:t>
            </a:r>
            <a:endParaRPr sz="1600">
              <a:solidFill>
                <a:schemeClr val="lt2"/>
              </a:solidFill>
            </a:endParaRPr>
          </a:p>
          <a:p>
            <a:pPr indent="0" lvl="0" marL="0" rtl="0" algn="l">
              <a:spcBef>
                <a:spcPts val="1200"/>
              </a:spcBef>
              <a:spcAft>
                <a:spcPts val="0"/>
              </a:spcAft>
              <a:buClr>
                <a:schemeClr val="dk1"/>
              </a:buClr>
              <a:buSzPts val="1100"/>
              <a:buFont typeface="Arial"/>
              <a:buNone/>
            </a:pPr>
            <a:r>
              <a:rPr b="1" lang="en" sz="1600">
                <a:solidFill>
                  <a:schemeClr val="lt2"/>
                </a:solidFill>
              </a:rPr>
              <a:t>Dataset Characteristics:</a:t>
            </a:r>
            <a:endParaRPr b="1" sz="1600">
              <a:solidFill>
                <a:schemeClr val="lt2"/>
              </a:solidFill>
            </a:endParaRPr>
          </a:p>
          <a:p>
            <a:pPr indent="-330200" lvl="0" marL="457200" rtl="0" algn="l">
              <a:spcBef>
                <a:spcPts val="1200"/>
              </a:spcBef>
              <a:spcAft>
                <a:spcPts val="0"/>
              </a:spcAft>
              <a:buClr>
                <a:schemeClr val="lt2"/>
              </a:buClr>
              <a:buSzPts val="1600"/>
              <a:buChar char="●"/>
            </a:pPr>
            <a:r>
              <a:rPr lang="en" sz="1600">
                <a:solidFill>
                  <a:schemeClr val="lt2"/>
                </a:solidFill>
              </a:rPr>
              <a:t>Images are 32x32 pixels in size, offering a diverse and challenging dataset for training image generation models.</a:t>
            </a:r>
            <a:endParaRPr sz="1600">
              <a:solidFill>
                <a:schemeClr val="lt2"/>
              </a:solidFill>
            </a:endParaRPr>
          </a:p>
          <a:p>
            <a:pPr indent="0" lvl="0" marL="457200" rtl="0" algn="l">
              <a:spcBef>
                <a:spcPts val="1200"/>
              </a:spcBef>
              <a:spcAft>
                <a:spcPts val="0"/>
              </a:spcAft>
              <a:buNone/>
            </a:pPr>
            <a:r>
              <a:t/>
            </a:r>
            <a:endParaRPr sz="1600">
              <a:solidFill>
                <a:schemeClr val="lt2"/>
              </a:solidFill>
            </a:endParaRPr>
          </a:p>
          <a:p>
            <a:pPr indent="0" lvl="0" marL="457200" rtl="0" algn="l">
              <a:spcBef>
                <a:spcPts val="1200"/>
              </a:spcBef>
              <a:spcAft>
                <a:spcPts val="1200"/>
              </a:spcAft>
              <a:buNone/>
            </a:pPr>
            <a:r>
              <a:t/>
            </a:r>
            <a:endParaRPr b="1" sz="21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7B7B7"/>
                </a:solidFill>
              </a:rPr>
              <a:t>Image Generation Process</a:t>
            </a:r>
            <a:endParaRPr>
              <a:solidFill>
                <a:srgbClr val="B7B7B7"/>
              </a:solidFill>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lt1"/>
                </a:solidFill>
              </a:rPr>
              <a:t>How It Works:</a:t>
            </a:r>
            <a:endParaRPr b="1" sz="1600">
              <a:solidFill>
                <a:schemeClr val="lt1"/>
              </a:solidFill>
            </a:endParaRPr>
          </a:p>
          <a:p>
            <a:pPr indent="-330200" lvl="0" marL="457200" rtl="0" algn="l">
              <a:spcBef>
                <a:spcPts val="1200"/>
              </a:spcBef>
              <a:spcAft>
                <a:spcPts val="0"/>
              </a:spcAft>
              <a:buClr>
                <a:schemeClr val="lt1"/>
              </a:buClr>
              <a:buSzPts val="1600"/>
              <a:buChar char="●"/>
            </a:pPr>
            <a:r>
              <a:rPr lang="en" sz="1600">
                <a:solidFill>
                  <a:schemeClr val="lt1"/>
                </a:solidFill>
              </a:rPr>
              <a:t>Utilizes a vector z with 100 real numbers (0 to 1).</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Generates images based on values in z.</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Training involves adjusting z to improve image realism.</a:t>
            </a:r>
            <a:endParaRPr sz="23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