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15"/>
  </p:notesMasterIdLst>
  <p:sldIdLst>
    <p:sldId id="256" r:id="rId4"/>
    <p:sldId id="679" r:id="rId5"/>
    <p:sldId id="676" r:id="rId6"/>
    <p:sldId id="656" r:id="rId7"/>
    <p:sldId id="678" r:id="rId8"/>
    <p:sldId id="680" r:id="rId9"/>
    <p:sldId id="681" r:id="rId10"/>
    <p:sldId id="683" r:id="rId11"/>
    <p:sldId id="677" r:id="rId12"/>
    <p:sldId id="682" r:id="rId13"/>
    <p:sldId id="6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291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pos="5246" userDrawn="1">
          <p15:clr>
            <a:srgbClr val="A4A3A4"/>
          </p15:clr>
        </p15:guide>
        <p15:guide id="8" orient="horz" pos="96" userDrawn="1">
          <p15:clr>
            <a:srgbClr val="A4A3A4"/>
          </p15:clr>
        </p15:guide>
        <p15:guide id="9" pos="7582" userDrawn="1">
          <p15:clr>
            <a:srgbClr val="A4A3A4"/>
          </p15:clr>
        </p15:guide>
        <p15:guide id="10" pos="2638" userDrawn="1">
          <p15:clr>
            <a:srgbClr val="A4A3A4"/>
          </p15:clr>
        </p15:guide>
        <p15:guide id="11" pos="279" userDrawn="1">
          <p15:clr>
            <a:srgbClr val="A4A3A4"/>
          </p15:clr>
        </p15:guide>
        <p15:guide id="13" orient="horz" pos="1139" userDrawn="1">
          <p15:clr>
            <a:srgbClr val="A4A3A4"/>
          </p15:clr>
        </p15:guide>
        <p15:guide id="14" orient="horz" pos="2273" userDrawn="1">
          <p15:clr>
            <a:srgbClr val="A4A3A4"/>
          </p15:clr>
        </p15:guide>
        <p15:guide id="15" pos="2411" userDrawn="1">
          <p15:clr>
            <a:srgbClr val="A4A3A4"/>
          </p15:clr>
        </p15:guide>
        <p15:guide id="16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D1D1D1"/>
    <a:srgbClr val="4A7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91" autoAdjust="0"/>
    <p:restoredTop sz="95337"/>
  </p:normalViewPr>
  <p:slideViewPr>
    <p:cSldViewPr snapToGrid="0">
      <p:cViewPr varScale="1">
        <p:scale>
          <a:sx n="115" d="100"/>
          <a:sy n="115" d="100"/>
        </p:scale>
        <p:origin x="224" y="384"/>
      </p:cViewPr>
      <p:guideLst>
        <p:guide orient="horz" pos="4110"/>
        <p:guide pos="2910"/>
        <p:guide pos="597"/>
        <p:guide pos="7129"/>
        <p:guide orient="horz" pos="799"/>
        <p:guide orient="horz" pos="1525"/>
        <p:guide pos="5246"/>
        <p:guide orient="horz" pos="96"/>
        <p:guide pos="7582"/>
        <p:guide pos="2638"/>
        <p:guide pos="279"/>
        <p:guide orient="horz" pos="1139"/>
        <p:guide orient="horz" pos="2273"/>
        <p:guide pos="2411"/>
        <p:guide orient="horz" pos="17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2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1DEA-B2D1-4649-B1D7-6F71EB65C123}" type="datetimeFigureOut">
              <a:rPr lang="en-GB" smtClean="0"/>
              <a:t>23/01/2024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2EFD-0297-4E1F-ABC3-1572DC3ED0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77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C47D-E688-4C78-B002-2E31D868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F0EA-5BE3-4764-982F-654E7EE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04C0-A9D5-414E-B73F-C4F507D7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68383"/>
            <a:ext cx="6202017" cy="365125"/>
          </a:xfrm>
        </p:spPr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23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9D99-27B4-4D85-9AF0-F84D9E04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EE82-EB19-4301-A817-6D935B37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B6A9-ECE3-4594-A264-F68C8F2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BCA2-DD9E-4B62-99D4-47438E65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A44A-D562-489D-B466-FE2C3D60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FBD19-9727-A04D-82AB-E66CD8684EB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DD6E7-A2FB-4AED-8FE0-11053D9D8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9749-C523-4D8F-B8B7-AD07C4B6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8EC1-AE1D-44F9-9B1B-FC5C26B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D26B-98DE-4CF0-9A42-8F721A1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F8DE-8F54-4B8C-8367-3DE4BBF2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02FB1-E8B9-E344-B211-A8B79718BB0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4D5-DA56-462F-94BE-08F250F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B76F-62FE-4D6D-B95D-16CF708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93C8-E0B6-442E-BE76-6A287E82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6987"/>
            <a:ext cx="4114800" cy="365125"/>
          </a:xfrm>
        </p:spPr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B9E5-3745-4443-BACD-2664161B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624" y="6491814"/>
            <a:ext cx="68249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BF3A7518-6ADE-4535-B96C-9DB547781C0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80221-A778-0344-AD00-8976B9F53FA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E0F-0C19-48AC-96FE-42A7678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AC88-CEDB-4E99-8055-8F8F9484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097A-4667-42EC-90E1-5580CFF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3E3E-BD3C-486E-9E32-BEBB4ED4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AC02-B631-495C-A8C2-8BB121B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C749-85F7-0D48-84F4-39479B8D9014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A6D9-FE64-4895-A240-A372185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E0D9-7EE4-4F0A-B76D-4B6BBA0B0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20D1-D334-455B-8607-F888DE16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906BA-1AD0-474A-98D6-3B865110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0C0F-8C73-4CD2-8B53-1F76EF2C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D147-2B76-4135-AD13-B22D531E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4F274-8F11-7B45-8392-65A495E1DDD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FCFC-14A4-43D7-BB58-C124964D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558E-010B-4F55-A04F-96EC188B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5093-1B61-4C65-9A3E-6011241C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A35E0-C266-4052-8273-27D022B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63EE5-6205-4154-BAD0-CA4E9E797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EC17-384E-4AAE-AD2C-B67451B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0A8B7-8352-4B13-95EB-93185AE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865D-BD70-489B-9FB9-57B063EC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CB1B-C680-4841-AB0E-83C60ADAF19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2409-8C28-4E2A-AF85-3C43386A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DE509-A2DA-45F4-99F7-52AA19BE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701D-71D8-4E3A-88F0-01D9FF93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B81E4-2294-44D5-BEA7-5C68F4E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90687-BF91-7344-B34B-B7249A671710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64344-C191-4BAB-B133-F20703F5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F53F8-325C-4FC2-924E-2BD2C7E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DA603-128C-4A0B-86A9-EB24C772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C4E73-B8BA-C145-B6B5-4FB0EB9A110C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7932-C4B5-4C01-ACE9-BDE9D15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3BAF-C407-42D7-AB33-E0EA9822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13AF-975D-4EEF-A724-1EC88B9C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F289-BE87-473E-BF63-1D42978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2B8C-05EA-4462-A50F-1AAD6016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C7A1-B90C-4F47-9291-E94380B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62FE9-76DA-1C46-8527-7B8C5591C792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A740-F7D8-4447-A1D9-595F3227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638B6-C687-4774-8564-DE8DEC33C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A2B2-C2D6-49A3-B854-020A96C87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F896C-189A-4E56-9AA2-0BD529A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4C8A-C7A1-4DBC-91A9-3ECF5845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493F-CA24-44CE-A82C-2F2A0D89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85676-7D21-AA44-9F1D-78895B815453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053CF-6F9E-49E7-B2CF-2C38D59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572E-4986-4678-AD21-E1325928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1F56-82C8-4566-A590-A4F09F8FB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1999-B371-480F-B0A6-A2FE8D6D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B379-D56F-4BB8-A9CA-3990130D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7518-6ADE-4535-B96C-9DB547781C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77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-toolkits.mtcserver17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67520"/>
            <a:ext cx="12192000" cy="1754310"/>
          </a:xfrm>
        </p:spPr>
        <p:txBody>
          <a:bodyPr>
            <a:normAutofit fontScale="90000"/>
          </a:bodyPr>
          <a:lstStyle/>
          <a:p>
            <a:r>
              <a:rPr lang="en-US" dirty="0"/>
              <a:t>SE Business Toolkit Site</a:t>
            </a:r>
            <a:br>
              <a:rPr lang="en-US" dirty="0"/>
            </a:br>
            <a:r>
              <a:rPr lang="en-US" dirty="0"/>
              <a:t>Innovation Readiness Toolkit</a:t>
            </a:r>
            <a:br>
              <a:rPr lang="en-US" dirty="0"/>
            </a:br>
            <a:r>
              <a:rPr lang="en-US" dirty="0"/>
              <a:t>Alpha Testing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0542"/>
            <a:ext cx="12192000" cy="3447458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Jan 24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&amp; 25th</a:t>
            </a:r>
            <a:r>
              <a:rPr lang="en-US" baseline="300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52911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662400"/>
            <a:ext cx="3731338" cy="6060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400" dirty="0"/>
              <a:t>Action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808163"/>
            <a:ext cx="3384550" cy="4716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 headings were vague and did not communicate well to users</a:t>
            </a: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 meaning of the graphs were not quickly obvious to most. Their intention was not clear to users.</a:t>
            </a:r>
            <a:endParaRPr lang="en-US" sz="2000" b="1" dirty="0">
              <a:cs typeface="Calibri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E1A4-020C-46B6-91F7-0D7C7229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99" y="-1"/>
            <a:ext cx="5928902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037DC-CFB1-4E50-B593-DE74972C86EB}"/>
              </a:ext>
            </a:extLst>
          </p:cNvPr>
          <p:cNvCxnSpPr>
            <a:cxnSpLocks/>
          </p:cNvCxnSpPr>
          <p:nvPr/>
        </p:nvCxnSpPr>
        <p:spPr>
          <a:xfrm flipV="1">
            <a:off x="3947886" y="2612571"/>
            <a:ext cx="2315213" cy="595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4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1300"/>
            <a:ext cx="12192000" cy="1075174"/>
          </a:xfrm>
        </p:spPr>
        <p:txBody>
          <a:bodyPr>
            <a:normAutofit/>
          </a:bodyPr>
          <a:lstStyle/>
          <a:p>
            <a:r>
              <a:rPr lang="en-US" dirty="0"/>
              <a:t>fin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47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2D7E9-8F55-4C2F-9733-D35395E31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r="30445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51" y="662400"/>
            <a:ext cx="34092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What we tested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051" y="2286000"/>
            <a:ext cx="3632288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We tested the SE Business Toolkit site 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  <a:hlinkClick r:id="rId3"/>
              </a:rPr>
              <a:t>https://se-toolkits.mtcserver17.com</a:t>
            </a: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Customers fill in a questionnaire and get an action plan based on their answers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5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Who we tested with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874375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We tested with: 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6 potential customers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Using Video calls (Microsoft Teams)</a:t>
            </a:r>
            <a:br>
              <a:rPr lang="en-GB" sz="3200" dirty="0"/>
            </a:br>
            <a:endParaRPr lang="en-GB" sz="24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6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Results 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The site is nice and clear, but the initial toolkit view is a little bit vague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The questionnaire is good, but some questions could have the option text tweaked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The initial views of the Action Plan was:  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Too vague for users and did not lead them deeper into the detail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Once people clicked through to detailed content, (after being prompted), they appreciated the level of detail. </a:t>
            </a:r>
            <a:endParaRPr lang="en-GB" sz="2800" b="1" dirty="0">
              <a:cs typeface="Calibri"/>
            </a:endParaRP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237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17EDD-09BA-4B26-A249-4EFB046E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40" y="1086365"/>
            <a:ext cx="8155459" cy="4808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662400"/>
            <a:ext cx="3731338" cy="6060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400" dirty="0"/>
              <a:t>Toolkit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808163"/>
            <a:ext cx="3384550" cy="47164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Nice and clear</a:t>
            </a: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Hero banner text (Customer Centered-Innovation….) was too wordy and most people would rather not have this section</a:t>
            </a: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 Bullet points are too vague</a:t>
            </a: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 “Open Toolkit” button is below the fold for most users.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0B83ED-8BBB-48EC-9DF2-3B0E9895982D}"/>
              </a:ext>
            </a:extLst>
          </p:cNvPr>
          <p:cNvCxnSpPr/>
          <p:nvPr/>
        </p:nvCxnSpPr>
        <p:spPr>
          <a:xfrm>
            <a:off x="3827463" y="5225143"/>
            <a:ext cx="4910137" cy="50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3DB7AA-F5F7-4322-B243-597D771AE0CB}"/>
              </a:ext>
            </a:extLst>
          </p:cNvPr>
          <p:cNvCxnSpPr>
            <a:cxnSpLocks/>
          </p:cNvCxnSpPr>
          <p:nvPr/>
        </p:nvCxnSpPr>
        <p:spPr>
          <a:xfrm flipV="1">
            <a:off x="3827463" y="3885132"/>
            <a:ext cx="2718480" cy="376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E56361-864E-4BFC-B19C-AB2D95D72AF9}"/>
              </a:ext>
            </a:extLst>
          </p:cNvPr>
          <p:cNvCxnSpPr>
            <a:cxnSpLocks/>
          </p:cNvCxnSpPr>
          <p:nvPr/>
        </p:nvCxnSpPr>
        <p:spPr>
          <a:xfrm flipV="1">
            <a:off x="3827462" y="2420938"/>
            <a:ext cx="2602366" cy="715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6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662400"/>
            <a:ext cx="3731338" cy="6060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4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808163"/>
            <a:ext cx="3384550" cy="4716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Questions are mostly good</a:t>
            </a: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 progress indicator, </a:t>
            </a:r>
            <a:br>
              <a:rPr lang="en-US" sz="2000" b="1" dirty="0"/>
            </a:br>
            <a:r>
              <a:rPr lang="en-US" sz="2000" b="1" dirty="0"/>
              <a:t>(3 of 14 etc.…), </a:t>
            </a:r>
            <a:br>
              <a:rPr lang="en-US" sz="2000" b="1" dirty="0"/>
            </a:br>
            <a:r>
              <a:rPr lang="en-US" sz="2000" b="1" dirty="0"/>
              <a:t>was expected</a:t>
            </a:r>
            <a:endParaRPr lang="en-US" sz="2000" b="1" dirty="0">
              <a:cs typeface="Calibri"/>
            </a:endParaRPr>
          </a:p>
          <a:p>
            <a:pPr marL="342900" indent="-228600" algn="l">
              <a:spcAft>
                <a:spcPts val="600"/>
              </a:spcAft>
              <a:buChar char="•"/>
            </a:pPr>
            <a:r>
              <a:rPr lang="en-US" sz="2000" b="1" dirty="0">
                <a:cs typeface="Calibri"/>
              </a:rPr>
              <a:t>Some options might not be relevant to all users (like IP), but there was no 'does not apply' option</a:t>
            </a:r>
          </a:p>
          <a:p>
            <a:pPr marL="114300" algn="l">
              <a:spcAft>
                <a:spcPts val="600"/>
              </a:spcAft>
            </a:pPr>
            <a:endParaRPr lang="en-US" sz="2000" b="1" dirty="0">
              <a:solidFill>
                <a:srgbClr val="000000">
                  <a:alpha val="60000"/>
                </a:srgbClr>
              </a:solidFill>
              <a:cs typeface="Calibri"/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>
                  <a:alpha val="60000"/>
                </a:srgbClr>
              </a:solidFill>
              <a:cs typeface="Calibri" panose="020F0502020204030204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>
                  <a:alpha val="60000"/>
                </a:srgbClr>
              </a:solidFill>
              <a:cs typeface="Calibri" panose="020F0502020204030204"/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>
                  <a:alpha val="60000"/>
                </a:srgbClr>
              </a:solidFill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6C262-BEC3-4271-A954-125D87F8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51" y="965406"/>
            <a:ext cx="8131245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662400"/>
            <a:ext cx="4802188" cy="6060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400" dirty="0"/>
              <a:t>Overview /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808163"/>
            <a:ext cx="3384550" cy="47164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 Activity plan DID NOT leap off the page at users. </a:t>
            </a:r>
            <a:br>
              <a:rPr lang="en-US" sz="2000" b="1" dirty="0"/>
            </a:br>
            <a:r>
              <a:rPr lang="en-US" sz="2000" b="1" dirty="0"/>
              <a:t>It was not appealing enough to make them want to click on it. </a:t>
            </a:r>
            <a:br>
              <a:rPr lang="en-US" sz="2000" b="1" dirty="0"/>
            </a:br>
            <a:r>
              <a:rPr lang="en-US" sz="2000" b="1" dirty="0"/>
              <a:t>The graphics were too blocky and lacked meaning for many.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559E9-2790-4483-83F6-2DF5D868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86" y="32364"/>
            <a:ext cx="5704114" cy="68280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09670E-5E95-4404-A7B0-8409D05589B3}"/>
              </a:ext>
            </a:extLst>
          </p:cNvPr>
          <p:cNvCxnSpPr>
            <a:cxnSpLocks/>
          </p:cNvCxnSpPr>
          <p:nvPr/>
        </p:nvCxnSpPr>
        <p:spPr>
          <a:xfrm>
            <a:off x="3827463" y="2781300"/>
            <a:ext cx="3103335" cy="647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662400"/>
            <a:ext cx="3731338" cy="6060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400" dirty="0"/>
              <a:t>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808163"/>
            <a:ext cx="3384550" cy="47164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Most people found the detail pages quite good and welcomed the text and the links. 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39492-7369-41F1-A50A-EF8D686B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41" y="-10887"/>
            <a:ext cx="6959259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31B8A1-BED4-482C-A921-49850CF21472}"/>
              </a:ext>
            </a:extLst>
          </p:cNvPr>
          <p:cNvCxnSpPr>
            <a:cxnSpLocks/>
          </p:cNvCxnSpPr>
          <p:nvPr/>
        </p:nvCxnSpPr>
        <p:spPr>
          <a:xfrm flipV="1">
            <a:off x="3462018" y="1808163"/>
            <a:ext cx="1783084" cy="420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0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Concentrate on improving the Action Plan design, to communicate more information to customers, so they click into it.</a:t>
            </a:r>
            <a:endParaRPr lang="en-GB" sz="2800" b="1" dirty="0">
              <a:cs typeface="Calibri"/>
            </a:endParaRPr>
          </a:p>
          <a:p>
            <a:pPr algn="l">
              <a:spcAft>
                <a:spcPts val="600"/>
              </a:spcAft>
            </a:pPr>
            <a:endParaRPr lang="en-GB" sz="2800" b="1" dirty="0">
              <a:cs typeface="Calibri"/>
            </a:endParaRPr>
          </a:p>
          <a:p>
            <a:pPr marL="342900" indent="-342900" algn="l">
              <a:spcAft>
                <a:spcPts val="600"/>
              </a:spcAft>
              <a:buChar char="•"/>
            </a:pPr>
            <a:endParaRPr lang="en-GB" sz="2800" dirty="0">
              <a:cs typeface="Calibri"/>
            </a:endParaRP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B3C22-D97B-4CA2-BAA8-50C9B2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3326424"/>
            <a:ext cx="2591025" cy="2674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794F8-80BA-4456-A46E-89F2ED26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3363278"/>
            <a:ext cx="2819644" cy="32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32" ma:contentTypeDescription="Create a new document." ma:contentTypeScope="" ma:versionID="7aa0e9a385e3d022fa5657b2f1c0622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1041ab661911aa2a5b9f9a678a151f9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Location" minOccurs="0"/>
                <xsd:element ref="ns1:59ff4ce9-1e78-434d-a330-b226ce440f55CountryOrRegion" minOccurs="0"/>
                <xsd:element ref="ns1:59ff4ce9-1e78-434d-a330-b226ce440f55State" minOccurs="0"/>
                <xsd:element ref="ns1:59ff4ce9-1e78-434d-a330-b226ce440f55City" minOccurs="0"/>
                <xsd:element ref="ns1:59ff4ce9-1e78-434d-a330-b226ce440f55PostalCode" minOccurs="0"/>
                <xsd:element ref="ns1:59ff4ce9-1e78-434d-a330-b226ce440f55Street" minOccurs="0"/>
                <xsd:element ref="ns1:59ff4ce9-1e78-434d-a330-b226ce440f55GeoLoc" minOccurs="0"/>
                <xsd:element ref="ns1:59ff4ce9-1e78-434d-a330-b226ce440f55DispName" minOccurs="0"/>
                <xsd:element ref="ns1:MediaServiceAutoKeyPoints" minOccurs="0"/>
                <xsd:element ref="ns1:MediaServiceKeyPoints" minOccurs="0"/>
                <xsd:element ref="ns1:ResearchType" minOccurs="0"/>
                <xsd:element ref="ns1:Who" minOccurs="0"/>
                <xsd:element ref="ns1:Year" minOccurs="0"/>
                <xsd:element ref="ns1:Area" minOccurs="0"/>
                <xsd:element ref="ns3:TaxKeywordTaxHTFiel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Location" ma:index="22" nillable="true" ma:displayName="Location" ma:format="Dropdown" ma:internalName="Location">
      <xsd:simpleType>
        <xsd:restriction base="dms:Unknown"/>
      </xsd:simpleType>
    </xsd:element>
    <xsd:element name="59ff4ce9-1e78-434d-a330-b226ce440f55CountryOrRegion" ma:index="23" nillable="true" ma:displayName="Location: Country/Region" ma:internalName="CountryOrRegion" ma:readOnly="true">
      <xsd:simpleType>
        <xsd:restriction base="dms:Text"/>
      </xsd:simpleType>
    </xsd:element>
    <xsd:element name="59ff4ce9-1e78-434d-a330-b226ce440f55State" ma:index="24" nillable="true" ma:displayName="Location: State" ma:internalName="State" ma:readOnly="true">
      <xsd:simpleType>
        <xsd:restriction base="dms:Text"/>
      </xsd:simpleType>
    </xsd:element>
    <xsd:element name="59ff4ce9-1e78-434d-a330-b226ce440f55City" ma:index="25" nillable="true" ma:displayName="Location: City" ma:internalName="City" ma:readOnly="true">
      <xsd:simpleType>
        <xsd:restriction base="dms:Text"/>
      </xsd:simpleType>
    </xsd:element>
    <xsd:element name="59ff4ce9-1e78-434d-a330-b226ce440f55PostalCode" ma:index="26" nillable="true" ma:displayName="Location: Postal Code" ma:internalName="PostalCode" ma:readOnly="true">
      <xsd:simpleType>
        <xsd:restriction base="dms:Text"/>
      </xsd:simpleType>
    </xsd:element>
    <xsd:element name="59ff4ce9-1e78-434d-a330-b226ce440f55Street" ma:index="27" nillable="true" ma:displayName="Location: Street" ma:internalName="Street" ma:readOnly="true">
      <xsd:simpleType>
        <xsd:restriction base="dms:Text"/>
      </xsd:simpleType>
    </xsd:element>
    <xsd:element name="59ff4ce9-1e78-434d-a330-b226ce440f55GeoLoc" ma:index="28" nillable="true" ma:displayName="Location: Coordinates" ma:internalName="GeoLoc" ma:readOnly="true">
      <xsd:simpleType>
        <xsd:restriction base="dms:Unknown"/>
      </xsd:simpleType>
    </xsd:element>
    <xsd:element name="59ff4ce9-1e78-434d-a330-b226ce440f55DispName" ma:index="29" nillable="true" ma:displayName="Location: Name" ma:internalName="DispNam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ResearchType" ma:index="32" nillable="true" ma:displayName="Research" ma:format="Dropdown" ma:internalName="Research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layback"/>
                    <xsd:enumeration value="Notes"/>
                    <xsd:enumeration value="Other"/>
                    <xsd:enumeration value="Summary (Crib)"/>
                  </xsd:restriction>
                </xsd:simpleType>
              </xsd:element>
            </xsd:sequence>
          </xsd:extension>
        </xsd:complexContent>
      </xsd:complexType>
    </xsd:element>
    <xsd:element name="Who" ma:index="33" nillable="true" ma:displayName="Who" ma:format="Dropdown" ma:internalName="Who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ustomer"/>
                    <xsd:enumeration value="Staff"/>
                    <xsd:enumeration value="Stakeholder"/>
                    <xsd:enumeration value="Team"/>
                  </xsd:restriction>
                </xsd:simpleType>
              </xsd:element>
            </xsd:sequence>
          </xsd:extension>
        </xsd:complexContent>
      </xsd:complexType>
    </xsd:element>
    <xsd:element name="Year" ma:index="34" nillable="true" ma:displayName="Year" ma:format="Dropdown" ma:indexed="true" ma:internalName="Year">
      <xsd:simpleType>
        <xsd:restriction base="dms:Choice">
          <xsd:enumeration value="2022"/>
          <xsd:enumeration value="20201"/>
          <xsd:enumeration value="2020"/>
          <xsd:enumeration value="2019"/>
          <xsd:enumeration value="2018"/>
          <xsd:enumeration value="2017"/>
          <xsd:enumeration value="2016 and older"/>
        </xsd:restriction>
      </xsd:simpleType>
    </xsd:element>
    <xsd:element name="Area" ma:index="35" nillable="true" ma:displayName="Area" ma:format="Dropdown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xport"/>
                    <xsd:enumeration value="Trade"/>
                    <xsd:enumeration value="Inward"/>
                    <xsd:enumeration value="Funding"/>
                    <xsd:enumeration value="SEP"/>
                    <xsd:enumeration value="GlobalScot"/>
                    <xsd:enumeration value="SIB"/>
                    <xsd:enumeration value="CRM"/>
                    <xsd:enumeration value="Marketing_Brand"/>
                    <xsd:enumeration value="BREXIT"/>
                    <xsd:enumeration value="COVID"/>
                    <xsd:enumeration value="SMAS"/>
                    <xsd:enumeration value="SDI"/>
                    <xsd:enumeration value="GDL"/>
                    <xsd:enumeration value="SE"/>
                    <xsd:enumeration value="Innovation"/>
                    <xsd:enumeration value="Advantage Lab"/>
                    <xsd:enumeration value="Accessibility"/>
                    <xsd:enumeration value="Usability"/>
                    <xsd:enumeration value="Generic"/>
                    <xsd:enumeration value="SOS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37" nillable="true" ma:taxonomy="true" ma:internalName="TaxKeywordTaxHTField" ma:taxonomyFieldName="TaxKeyword" ma:displayName="Enterprise Keywords" ma:fieldId="{23f27201-bee3-471e-b2e7-b64fd8b7ca38}" ma:taxonomyMulti="true" ma:sspId="0434b960-ae4c-4e49-acf7-3c16af5f55c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38" nillable="true" ma:displayName="Taxonomy Catch All Column" ma:hidden="true" ma:list="{56ba8d2e-47b1-45c4-b792-87d59a52de1a}" ma:internalName="TaxCatchAll" ma:showField="CatchAllData" ma:web="5c0236c5-800f-4186-8dff-7b2f080b9d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28C058-75FC-4939-9AE4-ADC80C90C5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7019AF-8BA7-4487-A917-BA522AC2D8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SE Business Toolkit Site Innovation Readiness Toolkit Alpha Testing</vt:lpstr>
      <vt:lpstr>What we tested</vt:lpstr>
      <vt:lpstr>Who we tested with</vt:lpstr>
      <vt:lpstr>Results Summary</vt:lpstr>
      <vt:lpstr>Toolkit Page</vt:lpstr>
      <vt:lpstr>Questions</vt:lpstr>
      <vt:lpstr>Overview / Dashboard</vt:lpstr>
      <vt:lpstr>Details</vt:lpstr>
      <vt:lpstr>Recommendations</vt:lpstr>
      <vt:lpstr>Action Plan</vt:lpstr>
      <vt:lpstr>fin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Toolkit Diagnostic Tool Testing Playback</dc:title>
  <dc:subject/>
  <dc:creator/>
  <cp:keywords/>
  <dc:description/>
  <cp:lastModifiedBy/>
  <cp:revision>43</cp:revision>
  <dcterms:created xsi:type="dcterms:W3CDTF">2020-12-01T15:43:33Z</dcterms:created>
  <dcterms:modified xsi:type="dcterms:W3CDTF">2024-01-23T16:55:34Z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</Properties>
</file>