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1"/>
  </p:notesMasterIdLst>
  <p:sldIdLst>
    <p:sldId id="256" r:id="rId4"/>
    <p:sldId id="270" r:id="rId5"/>
    <p:sldId id="676" r:id="rId6"/>
    <p:sldId id="656" r:id="rId7"/>
    <p:sldId id="677" r:id="rId8"/>
    <p:sldId id="678" r:id="rId9"/>
    <p:sldId id="679" r:id="rId10"/>
    <p:sldId id="680" r:id="rId11"/>
    <p:sldId id="681" r:id="rId12"/>
    <p:sldId id="682" r:id="rId13"/>
    <p:sldId id="684" r:id="rId14"/>
    <p:sldId id="673" r:id="rId15"/>
    <p:sldId id="687" r:id="rId16"/>
    <p:sldId id="688" r:id="rId17"/>
    <p:sldId id="689" r:id="rId18"/>
    <p:sldId id="690" r:id="rId19"/>
    <p:sldId id="6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pos="5246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  <p15:guide id="9" pos="7582" userDrawn="1">
          <p15:clr>
            <a:srgbClr val="A4A3A4"/>
          </p15:clr>
        </p15:guide>
        <p15:guide id="10" pos="2638" userDrawn="1">
          <p15:clr>
            <a:srgbClr val="A4A3A4"/>
          </p15:clr>
        </p15:guide>
        <p15:guide id="11" pos="279" userDrawn="1">
          <p15:clr>
            <a:srgbClr val="A4A3A4"/>
          </p15:clr>
        </p15:guide>
        <p15:guide id="13" orient="horz" pos="1162" userDrawn="1">
          <p15:clr>
            <a:srgbClr val="A4A3A4"/>
          </p15:clr>
        </p15:guide>
        <p15:guide id="14" orient="horz" pos="2273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4A7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CA21B-85DA-40D6-A390-AB3366A1C6AB}" v="11" dt="2021-02-22T21:16:55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4" autoAdjust="0"/>
    <p:restoredTop sz="95337"/>
  </p:normalViewPr>
  <p:slideViewPr>
    <p:cSldViewPr snapToGrid="0">
      <p:cViewPr varScale="1">
        <p:scale>
          <a:sx n="122" d="100"/>
          <a:sy n="122" d="100"/>
        </p:scale>
        <p:origin x="108" y="300"/>
      </p:cViewPr>
      <p:guideLst>
        <p:guide orient="horz" pos="4133"/>
        <p:guide pos="2910"/>
        <p:guide pos="597"/>
        <p:guide pos="7129"/>
        <p:guide orient="horz" pos="799"/>
        <p:guide orient="horz" pos="1525"/>
        <p:guide pos="5246"/>
        <p:guide orient="horz" pos="96"/>
        <p:guide pos="7582"/>
        <p:guide pos="2638"/>
        <p:guide pos="279"/>
        <p:guide orient="horz" pos="1162"/>
        <p:guide orient="horz" pos="2273"/>
        <p:guide pos="2411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1DEA-B2D1-4649-B1D7-6F71EB65C123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2EFD-0297-4E1F-ABC3-1572DC3ED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C47D-E688-4C78-B002-2E31D868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0EA-5BE3-4764-982F-654E7EE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04C0-A9D5-414E-B73F-C4F507D7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8383"/>
            <a:ext cx="6202017" cy="365125"/>
          </a:xfrm>
        </p:spPr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D99-27B4-4D85-9AF0-F84D9E0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EE82-EB19-4301-A817-6D935B37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B6A9-ECE3-4594-A264-F68C8F2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BCA2-DD9E-4B62-99D4-47438E6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A44A-D562-489D-B466-FE2C3D6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BD19-9727-A04D-82AB-E66CD8684EB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D6E7-A2FB-4AED-8FE0-11053D9D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9749-C523-4D8F-B8B7-AD07C4B6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EC1-AE1D-44F9-9B1B-FC5C26B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26B-98DE-4CF0-9A42-8F721A1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8DE-8F54-4B8C-8367-3DE4BBF2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02FB1-E8B9-E344-B211-A8B79718BB0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D5-DA56-462F-94BE-08F250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76F-62FE-4D6D-B95D-16CF708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C8-E0B6-442E-BE76-6A287E8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6987"/>
            <a:ext cx="4114800" cy="365125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9E5-3745-4443-BACD-2664161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624" y="6491814"/>
            <a:ext cx="68249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BF3A7518-6ADE-4535-B96C-9DB547781C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0221-A778-0344-AD00-8976B9F53FA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E0F-0C19-48AC-96FE-42A7678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AC88-CEDB-4E99-8055-8F8F9484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97A-4667-42EC-90E1-5580CFF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3E3E-BD3C-486E-9E32-BEBB4ED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02-B631-495C-A8C2-8BB121B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C749-85F7-0D48-84F4-39479B8D9014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6D9-FE64-4895-A240-A372185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0D9-7EE4-4F0A-B76D-4B6BBA0B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0D1-D334-455B-8607-F888DE16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06BA-1AD0-474A-98D6-3B86511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0C0F-8C73-4CD2-8B53-1F76EF2C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147-2B76-4135-AD13-B22D531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274-8F11-7B45-8392-65A495E1DDD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CFC-14A4-43D7-BB58-C124964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558E-010B-4F55-A04F-96EC188B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5093-1B61-4C65-9A3E-6011241C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A35E0-C266-4052-8273-27D022B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3EE5-6205-4154-BAD0-CA4E9E79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C17-384E-4AAE-AD2C-B67451B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A8B7-8352-4B13-95EB-93185AE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865D-BD70-489B-9FB9-57B063E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CB1B-C680-4841-AB0E-83C60ADAF19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409-8C28-4E2A-AF85-3C43386A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E509-A2DA-45F4-99F7-52AA19B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701D-71D8-4E3A-88F0-01D9FF9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81E4-2294-44D5-BEA7-5C68F4E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0687-BF91-7344-B34B-B7249A671710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4344-C191-4BAB-B133-F20703F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53F8-325C-4FC2-924E-2BD2C7E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A603-128C-4A0B-86A9-EB24C77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4E73-B8BA-C145-B6B5-4FB0EB9A110C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932-C4B5-4C01-ACE9-BDE9D15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3BAF-C407-42D7-AB33-E0EA982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AF-975D-4EEF-A724-1EC88B9C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F289-BE87-473E-BF63-1D42978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2B8C-05EA-4462-A50F-1AAD601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7A1-B90C-4F47-9291-E94380B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2FE9-76DA-1C46-8527-7B8C5591C792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740-F7D8-4447-A1D9-595F322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8B6-C687-4774-8564-DE8DEC33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A2B2-C2D6-49A3-B854-020A96C8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F896C-189A-4E56-9AA2-0BD529A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C8A-C7A1-4DBC-91A9-3ECF5845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93F-CA24-44CE-A82C-2F2A0D8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85676-7D21-AA44-9F1D-78895B815453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53CF-6F9E-49E7-B2CF-2C38D59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72E-4986-4678-AD21-E1325928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1F56-82C8-4566-A590-A4F09F8F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1999-B371-480F-B0A6-A2FE8D6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B379-D56F-4BB8-A9CA-3990130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4jd442.axshar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7520"/>
            <a:ext cx="12192000" cy="1754310"/>
          </a:xfrm>
        </p:spPr>
        <p:txBody>
          <a:bodyPr>
            <a:normAutofit fontScale="90000"/>
          </a:bodyPr>
          <a:lstStyle/>
          <a:p>
            <a:r>
              <a:rPr lang="en-US" dirty="0"/>
              <a:t>FUND</a:t>
            </a:r>
            <a:br>
              <a:rPr lang="en-US" dirty="0"/>
            </a:br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Wireframe Testing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0542"/>
            <a:ext cx="12192000" cy="34474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Feb 16</a:t>
            </a:r>
            <a:r>
              <a:rPr lang="en-US" baseline="30000" dirty="0">
                <a:sym typeface="Wingdings" panose="05000000000000000000" pitchFamily="2" charset="2"/>
              </a:rPr>
              <a:t>th &amp; </a:t>
            </a:r>
            <a:r>
              <a:rPr lang="en-US" dirty="0">
                <a:sym typeface="Wingdings" panose="05000000000000000000" pitchFamily="2" charset="2"/>
              </a:rPr>
              <a:t>18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2021</a:t>
            </a:r>
          </a:p>
          <a:p>
            <a:r>
              <a:rPr lang="en-US" dirty="0">
                <a:sym typeface="Wingdings" panose="05000000000000000000" pitchFamily="2" charset="2"/>
              </a:rPr>
              <a:t>Martin Kerr</a:t>
            </a:r>
          </a:p>
          <a:p>
            <a:r>
              <a:rPr lang="en-US" dirty="0">
                <a:sym typeface="Wingdings" panose="05000000000000000000" pitchFamily="2" charset="2"/>
              </a:rPr>
              <a:t>Anubhav Mittal</a:t>
            </a:r>
          </a:p>
          <a:p>
            <a:r>
              <a:rPr lang="en-US" dirty="0">
                <a:sym typeface="Wingdings" panose="05000000000000000000" pitchFamily="2" charset="2"/>
              </a:rPr>
              <a:t>Lorna Hayton</a:t>
            </a:r>
          </a:p>
          <a:p>
            <a:r>
              <a:rPr lang="en-US" dirty="0">
                <a:sym typeface="Wingdings" panose="05000000000000000000" pitchFamily="2" charset="2"/>
              </a:rPr>
              <a:t>Katie Dickerson</a:t>
            </a:r>
          </a:p>
        </p:txBody>
      </p:sp>
    </p:spTree>
    <p:extLst>
      <p:ext uri="{BB962C8B-B14F-4D97-AF65-F5344CB8AC3E}">
        <p14:creationId xmlns:p14="http://schemas.microsoft.com/office/powerpoint/2010/main" val="352911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1"/>
            <a:ext cx="5410810" cy="95966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Business Details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268413"/>
            <a:ext cx="4786895" cy="3225433"/>
          </a:xfrm>
          <a:noFill/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It would be handy to know that having SIC code would be helpful (Evidence Requirements)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1000 Word limit on Text Box’s also suggests that you have to write “A Lot”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5883C9-BA48-49E5-B31B-4FD696D1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0250" y="4425696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416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1163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E938B9-BF68-4FCD-9509-EF712573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" r="3" b="5983"/>
          <a:stretch/>
        </p:blipFill>
        <p:spPr>
          <a:xfrm>
            <a:off x="7205119" y="1112060"/>
            <a:ext cx="3861262" cy="4633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2226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0"/>
            <a:ext cx="5383421" cy="738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your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268413"/>
            <a:ext cx="538342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“Project Cost” was viewed as a vague term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were surprised that they needed to provide a business/project plan at short notice (Evidence Requirements)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 words…</a:t>
            </a:r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5821" y="0"/>
            <a:ext cx="556617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0453" y="484632"/>
            <a:ext cx="462036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email&#10;&#10;Description automatically generated">
            <a:extLst>
              <a:ext uri="{FF2B5EF4-FFF2-40B4-BE49-F238E27FC236}">
                <a16:creationId xmlns:a16="http://schemas.microsoft.com/office/drawing/2014/main" id="{1897302F-244B-4A62-BC52-434F77D94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5" r="-1" b="46599"/>
          <a:stretch/>
        </p:blipFill>
        <p:spPr>
          <a:xfrm>
            <a:off x="7430490" y="803050"/>
            <a:ext cx="3992260" cy="2015490"/>
          </a:xfrm>
          <a:prstGeom prst="rect">
            <a:avLst/>
          </a:prstGeom>
          <a:effectLst/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AE5D67-50A6-406E-9A9C-D70A391C1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" r="11512" b="-2"/>
          <a:stretch/>
        </p:blipFill>
        <p:spPr>
          <a:xfrm>
            <a:off x="7430494" y="3006092"/>
            <a:ext cx="3992259" cy="28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57E78-55CD-4649-97D9-A09805AB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08" y="176340"/>
            <a:ext cx="3494341" cy="6283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De Minimis</a:t>
            </a:r>
            <a:endParaRPr lang="en-GB" sz="4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505ED6-DE38-443B-877B-6B3EEB07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608" y="1268413"/>
            <a:ext cx="3978486" cy="5256212"/>
          </a:xfrm>
          <a:noFill/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Nobody knows what this is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It is not mentioned in the Eligibility Requirements (i.e. don’t proceed if you are at  your limit)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The descriptive text is not in user friendly language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The term itself might not be the best way into this section (Have you reached your State Aid Limits…)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7FD795D3-6BBC-4292-8890-8C0CF8717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1" b="-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047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08" y="176340"/>
            <a:ext cx="3494341" cy="6283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Evidence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268413"/>
            <a:ext cx="3744912" cy="5256212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/>
              <a:t>Security concerns were expressed around this sensitive information. “If I  am not a Public Company then I don’t might not want my information to be Public”.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/>
              <a:t>Lots of Evidence that I could have been warned about before starting.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/>
              <a:t>I already uploaded a Business Plan and</a:t>
            </a:r>
            <a:br>
              <a:rPr lang="en-GB"/>
            </a:br>
            <a:r>
              <a:rPr lang="en-GB"/>
              <a:t>”NOW” you are giving me a template? </a:t>
            </a:r>
            <a:br>
              <a:rPr lang="en-GB"/>
            </a:br>
            <a:r>
              <a:rPr lang="en-GB"/>
              <a:t>Confusing.</a:t>
            </a:r>
          </a:p>
          <a:p>
            <a:pPr algn="l">
              <a:spcAft>
                <a:spcPts val="600"/>
              </a:spcAft>
            </a:pPr>
            <a:endParaRPr lang="en-GB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7C6B08-AA24-48BF-9C5C-E6CD9047E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66" y="804672"/>
            <a:ext cx="4120193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0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08" y="156972"/>
            <a:ext cx="3494341" cy="6477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Declarations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608" y="1268413"/>
            <a:ext cx="3494342" cy="1645921"/>
          </a:xfrm>
          <a:noFill/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People like </a:t>
            </a:r>
            <a:r>
              <a:rPr lang="en-GB" dirty="0" err="1"/>
              <a:t>TickBox’s</a:t>
            </a: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DFA7F2-6D7B-4A38-9E22-052260FE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13" y="804672"/>
            <a:ext cx="4002100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44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0"/>
            <a:ext cx="3494341" cy="6283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Review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7BDDDD7-3175-4DDD-A76A-BD8945CD6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2"/>
          <a:stretch/>
        </p:blipFill>
        <p:spPr>
          <a:xfrm>
            <a:off x="6760700" y="804672"/>
            <a:ext cx="3296525" cy="5248656"/>
          </a:xfrm>
          <a:prstGeom prst="rect">
            <a:avLst/>
          </a:prstGeom>
          <a:effectLst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5CB6E9B-DCC5-4F94-B22F-D3C5C86874C9}"/>
              </a:ext>
            </a:extLst>
          </p:cNvPr>
          <p:cNvSpPr txBox="1">
            <a:spLocks/>
          </p:cNvSpPr>
          <p:nvPr/>
        </p:nvSpPr>
        <p:spPr>
          <a:xfrm>
            <a:off x="490411" y="1267501"/>
            <a:ext cx="3805236" cy="525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People asked for the option to download the summary BEFORE Submitting.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“What if I want </a:t>
            </a:r>
            <a:r>
              <a:rPr lang="en-GB" b="1" dirty="0"/>
              <a:t>Email AND Phone</a:t>
            </a:r>
            <a:r>
              <a:rPr lang="en-GB" dirty="0"/>
              <a:t>”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6638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Results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De Minimis is still an unhelpful term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De Minimis is not mentioned in the eligibility section, even though it is an “absolute requirement”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Customers needs to be told in advance, what information documents &amp; evidence will be “needed to successfully complete the application”, to avoid unpleasant surprises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Private documents make people nervous about security and liability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Business Plan’s are referenced confusingly (Repeatedly and with/without a template).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1022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1300"/>
            <a:ext cx="12192000" cy="1075174"/>
          </a:xfrm>
        </p:spPr>
        <p:txBody>
          <a:bodyPr>
            <a:normAutofit/>
          </a:bodyPr>
          <a:lstStyle/>
          <a:p>
            <a:r>
              <a:rPr lang="en-US" dirty="0"/>
              <a:t>fin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8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57369"/>
            <a:ext cx="4517707" cy="1436531"/>
          </a:xfrm>
        </p:spPr>
        <p:txBody>
          <a:bodyPr>
            <a:normAutofit/>
          </a:bodyPr>
          <a:lstStyle/>
          <a:p>
            <a:pPr algn="l"/>
            <a:r>
              <a:rPr lang="en-US" sz="5200" dirty="0"/>
              <a:t>What we tested</a:t>
            </a:r>
            <a:endParaRPr lang="en-GB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44675"/>
            <a:ext cx="3976496" cy="15216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700" b="1" dirty="0"/>
              <a:t>We tested the latest wireframe prototype of: applying for Green Jobs Funding </a:t>
            </a:r>
            <a:r>
              <a:rPr lang="en-GB" sz="1700" dirty="0"/>
              <a:t>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700" dirty="0">
              <a:hlinkClick r:id="rId2"/>
            </a:endParaRPr>
          </a:p>
          <a:p>
            <a:pPr algn="l">
              <a:spcAft>
                <a:spcPts val="600"/>
              </a:spcAft>
            </a:pPr>
            <a:r>
              <a:rPr lang="en-GB" sz="1700" dirty="0">
                <a:hlinkClick r:id="rId2"/>
              </a:rPr>
              <a:t>https://4jd442.axshare.com</a:t>
            </a:r>
            <a:r>
              <a:rPr lang="en-GB" sz="1700" dirty="0"/>
              <a:t>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E70C-38A0-4742-B41E-60E81805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15" y="557189"/>
            <a:ext cx="5367677" cy="5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Who we tested with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874375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We tested: 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6 potential customers</a:t>
            </a:r>
          </a:p>
          <a:p>
            <a:pPr marL="1257300" lvl="2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800" b="1" dirty="0"/>
              <a:t>SME’s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000" b="1" dirty="0"/>
              <a:t>Using Video calls (Microsoft Teams)</a:t>
            </a:r>
            <a:br>
              <a:rPr lang="en-GB" sz="3200" dirty="0"/>
            </a:br>
            <a:endParaRPr lang="en-GB" sz="24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6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Results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612490"/>
            <a:ext cx="10225087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De Minimis is still an unhelpful term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De Minimis is not mentioned in the eligibility section, even though it is an “absolute requirement”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Customers needs to be told in advance, what information documents &amp; evidence will be “needed to successfully complete the application”, to avoid unpleasant surprises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Private documents make people nervous about security and liability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Business Plan’s are referenced confusingly (Repeatedly and with/without a template).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3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73355"/>
            <a:ext cx="3494341" cy="12045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Starting the application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44675"/>
            <a:ext cx="3744912" cy="4679950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Makes sense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Clean and Clear</a:t>
            </a:r>
          </a:p>
          <a:p>
            <a:pPr algn="l">
              <a:spcAft>
                <a:spcPts val="600"/>
              </a:spcAft>
            </a:pPr>
            <a:r>
              <a:rPr lang="en-GB" dirty="0"/>
              <a:t>BUT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COMPLETED was not understood as SAVED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De-Minimis should be earlier as it is a potential show stopper. Should it be in Eligibility.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And nobody knows what De-Minimis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2CDC5B-4B86-4C3E-AA81-AA4AC92D2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3" b="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33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3988"/>
            <a:ext cx="3494341" cy="6283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Eligibility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1" y="1268413"/>
            <a:ext cx="3744913" cy="5256212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Nice and Clear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Questions make sense</a:t>
            </a:r>
          </a:p>
          <a:p>
            <a:pPr algn="l">
              <a:spcAft>
                <a:spcPts val="600"/>
              </a:spcAft>
            </a:pPr>
            <a:r>
              <a:rPr lang="en-GB" dirty="0"/>
              <a:t>BUT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The term </a:t>
            </a:r>
            <a:r>
              <a:rPr lang="en-GB" b="1" dirty="0"/>
              <a:t>Tax Haven </a:t>
            </a:r>
            <a:r>
              <a:rPr lang="en-GB" dirty="0"/>
              <a:t>surprised one Finance Director, who said he “</a:t>
            </a:r>
            <a:r>
              <a:rPr lang="en-GB" i="1" dirty="0"/>
              <a:t>would not expect to see such an emotive term on a Government Website</a:t>
            </a:r>
            <a:r>
              <a:rPr lang="en-GB" dirty="0"/>
              <a:t>”. It made him suspect the site.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De-Minimis is not mentioned here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16C3F5-8915-459E-B5D4-C3CD283E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25" y="804672"/>
            <a:ext cx="477627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434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0"/>
            <a:ext cx="3744912" cy="12045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Before you apply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1" y="1844675"/>
            <a:ext cx="3744913" cy="1645921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Some customers wanted the linked “</a:t>
            </a:r>
            <a:r>
              <a:rPr lang="en-GB" i="1" dirty="0"/>
              <a:t>Full application Guidance</a:t>
            </a:r>
            <a:r>
              <a:rPr lang="en-GB" dirty="0"/>
              <a:t>”, to be part of the page content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0B7717-8C47-43A0-B031-35E069ED3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7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877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7925"/>
            <a:ext cx="3494341" cy="12934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Create an Account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844675"/>
            <a:ext cx="3744912" cy="1645921"/>
          </a:xfrm>
          <a:noFill/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Fairly low friction </a:t>
            </a:r>
            <a:r>
              <a:rPr lang="en-GB" sz="2200" b="1" dirty="0">
                <a:sym typeface="Wingdings" panose="05000000000000000000" pitchFamily="2" charset="2"/>
              </a:rPr>
              <a:t>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ym typeface="Wingdings" panose="05000000000000000000" pitchFamily="2" charset="2"/>
              </a:rPr>
              <a:t>Some people would expect this code via Mobile Phone</a:t>
            </a:r>
            <a:endParaRPr lang="en-GB" sz="22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3B01D0-D5FC-4CD4-BA54-2D4BF8A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18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0"/>
            <a:ext cx="3494341" cy="6283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600" dirty="0"/>
              <a:t>Personal Details</a:t>
            </a:r>
            <a:endParaRPr lang="en-GB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1268413"/>
            <a:ext cx="3900487" cy="5256212"/>
          </a:xfrm>
          <a:noFill/>
        </p:spPr>
        <p:txBody>
          <a:bodyPr>
            <a:normAutofit fontScale="925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“Scanned passport &amp; driving license” were understood and supported as Personal Photo ID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Driving License was the more popular choice. </a:t>
            </a:r>
          </a:p>
          <a:p>
            <a:pPr algn="l">
              <a:spcAft>
                <a:spcPts val="600"/>
              </a:spcAft>
            </a:pPr>
            <a:r>
              <a:rPr lang="en-GB" dirty="0"/>
              <a:t>BUT</a:t>
            </a:r>
          </a:p>
          <a:p>
            <a:pPr marL="457200" indent="-457200" algn="l">
              <a:spcAft>
                <a:spcPts val="600"/>
              </a:spcAft>
              <a:buFontTx/>
              <a:buChar char="-"/>
            </a:pPr>
            <a:r>
              <a:rPr lang="en-GB" dirty="0"/>
              <a:t>People expressed concerns of data privacy/security</a:t>
            </a:r>
          </a:p>
          <a:p>
            <a:pPr marL="457200" indent="-457200" algn="l">
              <a:spcAft>
                <a:spcPts val="600"/>
              </a:spcAft>
              <a:buFontTx/>
              <a:buChar char="-"/>
            </a:pPr>
            <a:r>
              <a:rPr lang="en-GB" dirty="0"/>
              <a:t>They were also concerned about any  perceived Personal Liability that using Personal Documents suggests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016495-EE76-473F-A334-7C481C6BA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7" y="804672"/>
            <a:ext cx="3779031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48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32" ma:contentTypeDescription="Create a new document." ma:contentTypeScope="" ma:versionID="7aa0e9a385e3d022fa5657b2f1c0622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1041ab661911aa2a5b9f9a678a151f9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Location" minOccurs="0"/>
                <xsd:element ref="ns1:59ff4ce9-1e78-434d-a330-b226ce440f55CountryOrRegion" minOccurs="0"/>
                <xsd:element ref="ns1:59ff4ce9-1e78-434d-a330-b226ce440f55State" minOccurs="0"/>
                <xsd:element ref="ns1:59ff4ce9-1e78-434d-a330-b226ce440f55City" minOccurs="0"/>
                <xsd:element ref="ns1:59ff4ce9-1e78-434d-a330-b226ce440f55PostalCode" minOccurs="0"/>
                <xsd:element ref="ns1:59ff4ce9-1e78-434d-a330-b226ce440f55Street" minOccurs="0"/>
                <xsd:element ref="ns1:59ff4ce9-1e78-434d-a330-b226ce440f55GeoLoc" minOccurs="0"/>
                <xsd:element ref="ns1:59ff4ce9-1e78-434d-a330-b226ce440f55DispName" minOccurs="0"/>
                <xsd:element ref="ns1:MediaServiceAutoKeyPoints" minOccurs="0"/>
                <xsd:element ref="ns1:MediaServiceKeyPoints" minOccurs="0"/>
                <xsd:element ref="ns1:ResearchType" minOccurs="0"/>
                <xsd:element ref="ns1:Who" minOccurs="0"/>
                <xsd:element ref="ns1:Year" minOccurs="0"/>
                <xsd:element ref="ns1:Area" minOccurs="0"/>
                <xsd:element ref="ns3:TaxKeywordTaxHTFiel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22" nillable="true" ma:displayName="Location" ma:format="Dropdown" ma:internalName="Location">
      <xsd:simpleType>
        <xsd:restriction base="dms:Unknown"/>
      </xsd:simpleType>
    </xsd:element>
    <xsd:element name="59ff4ce9-1e78-434d-a330-b226ce440f55CountryOrRegion" ma:index="23" nillable="true" ma:displayName="Location: Country/Region" ma:internalName="CountryOrRegion" ma:readOnly="true">
      <xsd:simpleType>
        <xsd:restriction base="dms:Text"/>
      </xsd:simpleType>
    </xsd:element>
    <xsd:element name="59ff4ce9-1e78-434d-a330-b226ce440f55State" ma:index="24" nillable="true" ma:displayName="Location: State" ma:internalName="State" ma:readOnly="true">
      <xsd:simpleType>
        <xsd:restriction base="dms:Text"/>
      </xsd:simpleType>
    </xsd:element>
    <xsd:element name="59ff4ce9-1e78-434d-a330-b226ce440f55City" ma:index="25" nillable="true" ma:displayName="Location: City" ma:internalName="City" ma:readOnly="true">
      <xsd:simpleType>
        <xsd:restriction base="dms:Text"/>
      </xsd:simpleType>
    </xsd:element>
    <xsd:element name="59ff4ce9-1e78-434d-a330-b226ce440f55PostalCode" ma:index="26" nillable="true" ma:displayName="Location: Postal Code" ma:internalName="PostalCode" ma:readOnly="true">
      <xsd:simpleType>
        <xsd:restriction base="dms:Text"/>
      </xsd:simpleType>
    </xsd:element>
    <xsd:element name="59ff4ce9-1e78-434d-a330-b226ce440f55Street" ma:index="27" nillable="true" ma:displayName="Location: Street" ma:internalName="Street" ma:readOnly="true">
      <xsd:simpleType>
        <xsd:restriction base="dms:Text"/>
      </xsd:simpleType>
    </xsd:element>
    <xsd:element name="59ff4ce9-1e78-434d-a330-b226ce440f55GeoLoc" ma:index="28" nillable="true" ma:displayName="Location: Coordinates" ma:internalName="GeoLoc" ma:readOnly="true">
      <xsd:simpleType>
        <xsd:restriction base="dms:Unknown"/>
      </xsd:simpleType>
    </xsd:element>
    <xsd:element name="59ff4ce9-1e78-434d-a330-b226ce440f55DispName" ma:index="29" nillable="true" ma:displayName="Location: Name" ma:internalName="DispNam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esearchType" ma:index="32" nillable="true" ma:displayName="Research" ma:format="Dropdown" ma:internalName="Research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ayback"/>
                    <xsd:enumeration value="Notes"/>
                    <xsd:enumeration value="Other"/>
                    <xsd:enumeration value="Summary (Crib)"/>
                  </xsd:restriction>
                </xsd:simpleType>
              </xsd:element>
            </xsd:sequence>
          </xsd:extension>
        </xsd:complexContent>
      </xsd:complexType>
    </xsd:element>
    <xsd:element name="Who" ma:index="33" nillable="true" ma:displayName="Who" ma:format="Dropdown" ma:internalName="Who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stomer"/>
                    <xsd:enumeration value="Staff"/>
                    <xsd:enumeration value="Stakeholder"/>
                    <xsd:enumeration value="Team"/>
                  </xsd:restriction>
                </xsd:simpleType>
              </xsd:element>
            </xsd:sequence>
          </xsd:extension>
        </xsd:complexContent>
      </xsd:complexType>
    </xsd:element>
    <xsd:element name="Year" ma:index="34" nillable="true" ma:displayName="Year" ma:format="Dropdown" ma:indexed="true" ma:internalName="Year">
      <xsd:simpleType>
        <xsd:restriction base="dms:Choice">
          <xsd:enumeration value="2022"/>
          <xsd:enumeration value="20201"/>
          <xsd:enumeration value="2020"/>
          <xsd:enumeration value="2019"/>
          <xsd:enumeration value="2018"/>
          <xsd:enumeration value="2017"/>
          <xsd:enumeration value="2016 and older"/>
        </xsd:restriction>
      </xsd:simpleType>
    </xsd:element>
    <xsd:element name="Area" ma:index="35" nillable="true" ma:displayName="Area" ma:format="Dropdown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xport"/>
                    <xsd:enumeration value="Trade"/>
                    <xsd:enumeration value="Inward"/>
                    <xsd:enumeration value="Funding"/>
                    <xsd:enumeration value="SEP"/>
                    <xsd:enumeration value="GlobalScot"/>
                    <xsd:enumeration value="SIB"/>
                    <xsd:enumeration value="CRM"/>
                    <xsd:enumeration value="Marketing_Brand"/>
                    <xsd:enumeration value="BREXIT"/>
                    <xsd:enumeration value="COVID"/>
                    <xsd:enumeration value="SMAS"/>
                    <xsd:enumeration value="SDI"/>
                    <xsd:enumeration value="GDL"/>
                    <xsd:enumeration value="SE"/>
                    <xsd:enumeration value="Innovation"/>
                    <xsd:enumeration value="Advantage Lab"/>
                    <xsd:enumeration value="Accessibility"/>
                    <xsd:enumeration value="Usability"/>
                    <xsd:enumeration value="Generic"/>
                    <xsd:enumeration value="SOS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37" nillable="true" ma:taxonomy="true" ma:internalName="TaxKeywordTaxHTField" ma:taxonomyFieldName="TaxKeyword" ma:displayName="Enterprise Keywords" ma:fieldId="{23f27201-bee3-471e-b2e7-b64fd8b7ca38}" ma:taxonomyMulti="true" ma:sspId="0434b960-ae4c-4e49-acf7-3c16af5f55c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38" nillable="true" ma:displayName="Taxonomy Catch All Column" ma:hidden="true" ma:list="{56ba8d2e-47b1-45c4-b792-87d59a52de1a}" ma:internalName="TaxCatchAll" ma:showField="CatchAllData" ma:web="5c0236c5-800f-4186-8dff-7b2f080b9d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019AF-8BA7-4487-A917-BA522AC2D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8C058-75FC-4939-9AE4-ADC80C90C5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FUND Application Wireframe Testing</vt:lpstr>
      <vt:lpstr>What we tested</vt:lpstr>
      <vt:lpstr>Who we tested with</vt:lpstr>
      <vt:lpstr>Results Summary</vt:lpstr>
      <vt:lpstr>Starting the application</vt:lpstr>
      <vt:lpstr>Eligibility</vt:lpstr>
      <vt:lpstr>Before you apply</vt:lpstr>
      <vt:lpstr>Create an Account</vt:lpstr>
      <vt:lpstr>Personal Details</vt:lpstr>
      <vt:lpstr>Business Details</vt:lpstr>
      <vt:lpstr>About your Project</vt:lpstr>
      <vt:lpstr>De Minimis</vt:lpstr>
      <vt:lpstr>Evidence</vt:lpstr>
      <vt:lpstr>Declarations</vt:lpstr>
      <vt:lpstr>Review</vt:lpstr>
      <vt:lpstr>Results 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2021-02-22T21:21:10Z</dcterms:created>
  <dcterms:modified xsi:type="dcterms:W3CDTF">2021-02-22T21:27:55Z</dcterms:modified>
</cp:coreProperties>
</file>