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23"/>
  </p:notesMasterIdLst>
  <p:sldIdLst>
    <p:sldId id="454" r:id="rId8"/>
    <p:sldId id="583" r:id="rId9"/>
    <p:sldId id="510" r:id="rId10"/>
    <p:sldId id="540" r:id="rId11"/>
    <p:sldId id="579" r:id="rId12"/>
    <p:sldId id="576" r:id="rId13"/>
    <p:sldId id="577" r:id="rId14"/>
    <p:sldId id="563" r:id="rId15"/>
    <p:sldId id="552" r:id="rId16"/>
    <p:sldId id="578" r:id="rId17"/>
    <p:sldId id="584" r:id="rId18"/>
    <p:sldId id="581" r:id="rId19"/>
    <p:sldId id="582" r:id="rId20"/>
    <p:sldId id="580" r:id="rId21"/>
    <p:sldId id="561" r:id="rId22"/>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906B2-527A-F97E-8CC4-DA5BACE7115C}" v="37" dt="2021-08-06T11:00:56.438"/>
    <p1510:client id="{795BC054-8FFD-A865-E476-01F4E5ABCA99}" v="11" dt="2021-08-06T09:41:20.514"/>
    <p1510:client id="{7DE8ADE3-41DC-472E-A38E-821C7CAE3F23}" v="4" dt="2021-08-06T10:43:48.196"/>
    <p1510:client id="{DDC0F66B-4953-4D3F-8F91-DC2D645F38BE}" v="32" dt="2021-08-06T09:14:32.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1398" autoAdjust="0"/>
  </p:normalViewPr>
  <p:slideViewPr>
    <p:cSldViewPr>
      <p:cViewPr varScale="1">
        <p:scale>
          <a:sx n="61" d="100"/>
          <a:sy n="61" d="100"/>
        </p:scale>
        <p:origin x="1328" y="48"/>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06/08/2021</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521931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181469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a:p>
        </p:txBody>
      </p:sp>
    </p:spTree>
    <p:extLst>
      <p:ext uri="{BB962C8B-B14F-4D97-AF65-F5344CB8AC3E}">
        <p14:creationId xmlns:p14="http://schemas.microsoft.com/office/powerpoint/2010/main" val="2979637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a:p>
        </p:txBody>
      </p:sp>
    </p:spTree>
    <p:extLst>
      <p:ext uri="{BB962C8B-B14F-4D97-AF65-F5344CB8AC3E}">
        <p14:creationId xmlns:p14="http://schemas.microsoft.com/office/powerpoint/2010/main" val="44733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12</a:t>
            </a:fld>
            <a:endParaRPr lang="en-GB"/>
          </a:p>
        </p:txBody>
      </p:sp>
    </p:spTree>
    <p:extLst>
      <p:ext uri="{BB962C8B-B14F-4D97-AF65-F5344CB8AC3E}">
        <p14:creationId xmlns:p14="http://schemas.microsoft.com/office/powerpoint/2010/main" val="62370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13</a:t>
            </a:fld>
            <a:endParaRPr lang="en-GB"/>
          </a:p>
        </p:txBody>
      </p:sp>
    </p:spTree>
    <p:extLst>
      <p:ext uri="{BB962C8B-B14F-4D97-AF65-F5344CB8AC3E}">
        <p14:creationId xmlns:p14="http://schemas.microsoft.com/office/powerpoint/2010/main" val="2136115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15</a:t>
            </a:fld>
            <a:endParaRPr lang="en-GB" dirty="0"/>
          </a:p>
        </p:txBody>
      </p:sp>
    </p:spTree>
    <p:extLst>
      <p:ext uri="{BB962C8B-B14F-4D97-AF65-F5344CB8AC3E}">
        <p14:creationId xmlns:p14="http://schemas.microsoft.com/office/powerpoint/2010/main" val="147510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scotent.sharepoint.com/sites/Marketing-and-Service-Transformation/User%20Research/1_Research/SEP/Analysis/2020%20Testing/Filters-CardSort-Aug202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cotent.sharepoint.com/sites/Marketing-and-Service-Transformation/User%20Research/1_Research/SEP/Analysis/2020%20Testing/Filters-CardSort-Aug202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Find Business Support (FBS)</a:t>
            </a:r>
          </a:p>
          <a:p>
            <a:pPr marL="0" indent="0" algn="ctr">
              <a:buNone/>
            </a:pPr>
            <a:r>
              <a:rPr lang="en-GB" sz="4000" b="1" dirty="0"/>
              <a:t>User Research</a:t>
            </a:r>
          </a:p>
          <a:p>
            <a:pPr marL="0" indent="0" algn="ctr">
              <a:buNone/>
            </a:pPr>
            <a:r>
              <a:rPr lang="en-GB" sz="2800" b="1" dirty="0"/>
              <a:t>Closed Card Sort – New Filters</a:t>
            </a:r>
          </a:p>
          <a:p>
            <a:pPr marL="0" indent="0" algn="ctr">
              <a:buNone/>
            </a:pPr>
            <a:r>
              <a:rPr lang="en-GB" sz="2800" b="1" dirty="0"/>
              <a:t>&amp;</a:t>
            </a:r>
          </a:p>
          <a:p>
            <a:pPr marL="0" indent="0" algn="ctr">
              <a:buNone/>
            </a:pPr>
            <a:r>
              <a:rPr lang="en-GB" sz="2800" b="1" dirty="0"/>
              <a:t> Open Card Sort – New Filters</a:t>
            </a:r>
          </a:p>
          <a:p>
            <a:pPr marL="0" indent="0" algn="ctr">
              <a:buNone/>
            </a:pPr>
            <a:endParaRPr lang="en-GB" sz="2800" b="1" dirty="0"/>
          </a:p>
          <a:p>
            <a:pPr marL="0" indent="0" algn="ctr">
              <a:buNone/>
            </a:pPr>
            <a:r>
              <a:rPr lang="en-GB" sz="2800" b="1" dirty="0"/>
              <a:t>Aug 2021</a:t>
            </a:r>
          </a:p>
          <a:p>
            <a:pPr algn="ctr"/>
            <a:endParaRPr lang="en-GB" b="1" dirty="0"/>
          </a:p>
          <a:p>
            <a:pPr marL="0" indent="0" algn="ctr">
              <a:buNone/>
            </a:pPr>
            <a:r>
              <a:rPr lang="en-GB" b="1" dirty="0"/>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75722" y="44624"/>
            <a:ext cx="8915400" cy="1143000"/>
          </a:xfrm>
        </p:spPr>
        <p:txBody>
          <a:bodyPr/>
          <a:lstStyle/>
          <a:p>
            <a:r>
              <a:rPr lang="en-GB" sz="3200" dirty="0">
                <a:solidFill>
                  <a:schemeClr val="tx1"/>
                </a:solidFill>
              </a:rPr>
              <a:t>FBS New filters – language </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616124"/>
            <a:ext cx="8915400" cy="5458618"/>
          </a:xfrm>
        </p:spPr>
        <p:txBody>
          <a:bodyPr/>
          <a:lstStyle/>
          <a:p>
            <a:pPr marL="11113"/>
            <a:r>
              <a:rPr lang="en-GB" sz="2000" dirty="0"/>
              <a:t>Things users mentioned when asked about the language used during the card sort exercise:</a:t>
            </a:r>
          </a:p>
          <a:p>
            <a:pPr marL="11113"/>
            <a:r>
              <a:rPr lang="en-GB" sz="2000" dirty="0"/>
              <a:t>				Dislikes</a:t>
            </a:r>
          </a:p>
          <a:p>
            <a:pPr marL="354013" indent="-342900">
              <a:buFont typeface="Arial" panose="020B0604020202020204" pitchFamily="34" charset="0"/>
              <a:buChar char="•"/>
            </a:pPr>
            <a:r>
              <a:rPr lang="en-US" b="0" i="0" dirty="0">
                <a:solidFill>
                  <a:schemeClr val="tx1">
                    <a:lumMod val="65000"/>
                    <a:lumOff val="35000"/>
                  </a:schemeClr>
                </a:solidFill>
                <a:effectLst/>
                <a:latin typeface="+mj-lt"/>
              </a:rPr>
              <a:t>The titles are a bit too ambiguous and there is more context needed for both the titles and many of the options, e.g., transport and storage could apply to three of the categories.</a:t>
            </a:r>
          </a:p>
          <a:p>
            <a:pPr marL="354013" indent="-342900">
              <a:buFont typeface="Arial" panose="020B0604020202020204" pitchFamily="34" charset="0"/>
              <a:buChar char="•"/>
            </a:pPr>
            <a:r>
              <a:rPr lang="en-US" dirty="0">
                <a:solidFill>
                  <a:schemeClr val="tx1">
                    <a:lumMod val="65000"/>
                    <a:lumOff val="35000"/>
                  </a:schemeClr>
                </a:solidFill>
                <a:latin typeface="+mj-lt"/>
              </a:rPr>
              <a:t>I would have to say that some of these were a bit vague but overall, It wasn't that difficult for me to sort them in groups once I started working on this task</a:t>
            </a:r>
          </a:p>
          <a:p>
            <a:pPr marL="354013" indent="-342900">
              <a:buFont typeface="Arial" panose="020B0604020202020204" pitchFamily="34" charset="0"/>
              <a:buChar char="•"/>
            </a:pPr>
            <a:r>
              <a:rPr lang="en-US" dirty="0">
                <a:solidFill>
                  <a:schemeClr val="tx1">
                    <a:lumMod val="65000"/>
                    <a:lumOff val="35000"/>
                  </a:schemeClr>
                </a:solidFill>
                <a:latin typeface="+mj-lt"/>
              </a:rPr>
              <a:t>There's a lot of things that could go under both "looking for support with" and "I operate in" but other than that it all makes sense.</a:t>
            </a:r>
          </a:p>
          <a:p>
            <a:pPr marL="354013" indent="-342900">
              <a:buFont typeface="Arial" panose="020B0604020202020204" pitchFamily="34" charset="0"/>
              <a:buChar char="•"/>
            </a:pPr>
            <a:r>
              <a:rPr lang="en-US" dirty="0">
                <a:solidFill>
                  <a:schemeClr val="tx1">
                    <a:lumMod val="65000"/>
                    <a:lumOff val="35000"/>
                  </a:schemeClr>
                </a:solidFill>
                <a:latin typeface="+mj-lt"/>
              </a:rPr>
              <a:t>Some cards are ambiguous for people with limited English skills, e.g., the "I am looking for" is very similar to "I am looking for support with" and if it's presented as that it could confuse people (I don't know how it's going to be displayed). Overall, the language is straightforward, otherwise - I think most people would understand everything on the cards.</a:t>
            </a:r>
          </a:p>
          <a:p>
            <a:pPr marL="354013" indent="-342900">
              <a:buFont typeface="Arial" panose="020B0604020202020204" pitchFamily="34" charset="0"/>
              <a:buChar char="•"/>
            </a:pPr>
            <a:r>
              <a:rPr lang="en-US" dirty="0">
                <a:solidFill>
                  <a:schemeClr val="tx1">
                    <a:lumMod val="65000"/>
                    <a:lumOff val="35000"/>
                  </a:schemeClr>
                </a:solidFill>
                <a:latin typeface="+mj-lt"/>
              </a:rPr>
              <a:t>Everything was clear but I was unsure about the ‘</a:t>
            </a:r>
            <a:r>
              <a:rPr lang="en-US" dirty="0" err="1">
                <a:solidFill>
                  <a:schemeClr val="tx1">
                    <a:lumMod val="65000"/>
                    <a:lumOff val="35000"/>
                  </a:schemeClr>
                </a:solidFill>
                <a:latin typeface="+mj-lt"/>
              </a:rPr>
              <a:t>Outwith</a:t>
            </a:r>
            <a:r>
              <a:rPr lang="en-US" dirty="0">
                <a:solidFill>
                  <a:schemeClr val="tx1">
                    <a:lumMod val="65000"/>
                    <a:lumOff val="35000"/>
                  </a:schemeClr>
                </a:solidFill>
                <a:latin typeface="+mj-lt"/>
              </a:rPr>
              <a:t> Scotland' card</a:t>
            </a:r>
          </a:p>
          <a:p>
            <a:pPr marL="354013" indent="-342900">
              <a:buFont typeface="Arial" panose="020B0604020202020204" pitchFamily="34" charset="0"/>
              <a:buChar char="•"/>
            </a:pPr>
            <a:r>
              <a:rPr lang="en-US" dirty="0">
                <a:solidFill>
                  <a:schemeClr val="tx1">
                    <a:lumMod val="65000"/>
                    <a:lumOff val="35000"/>
                  </a:schemeClr>
                </a:solidFill>
                <a:latin typeface="+mj-lt"/>
              </a:rPr>
              <a:t>The titles are a bit too ambiguous and there is more context needed for both the titles and many of the options, e.g., transport and storage could apply to three of the categories.</a:t>
            </a:r>
          </a:p>
          <a:p>
            <a:pPr marL="354013" indent="-342900">
              <a:buFont typeface="Arial" panose="020B0604020202020204" pitchFamily="34" charset="0"/>
              <a:buChar char="•"/>
            </a:pPr>
            <a:endParaRPr lang="en-US" sz="300" dirty="0">
              <a:solidFill>
                <a:schemeClr val="tx1">
                  <a:lumMod val="65000"/>
                  <a:lumOff val="35000"/>
                </a:schemeClr>
              </a:solidFill>
              <a:latin typeface="+mj-lt"/>
            </a:endParaRPr>
          </a:p>
          <a:p>
            <a:pPr marL="11113"/>
            <a:r>
              <a:rPr lang="en-US" sz="2000" dirty="0">
                <a:solidFill>
                  <a:schemeClr val="tx1">
                    <a:lumMod val="65000"/>
                    <a:lumOff val="35000"/>
                  </a:schemeClr>
                </a:solidFill>
                <a:latin typeface="+mj-lt"/>
              </a:rPr>
              <a:t>				</a:t>
            </a:r>
            <a:r>
              <a:rPr lang="en-GB" sz="2000" dirty="0"/>
              <a:t> Suggestions</a:t>
            </a:r>
            <a:endParaRPr lang="en-US" sz="2000" dirty="0">
              <a:solidFill>
                <a:schemeClr val="tx1">
                  <a:lumMod val="65000"/>
                  <a:lumOff val="35000"/>
                </a:schemeClr>
              </a:solidFill>
              <a:latin typeface="+mj-lt"/>
            </a:endParaRPr>
          </a:p>
          <a:p>
            <a:pPr marL="354013" indent="-342900">
              <a:buFont typeface="Arial" panose="020B0604020202020204" pitchFamily="34" charset="0"/>
              <a:buChar char="•"/>
            </a:pPr>
            <a:r>
              <a:rPr lang="en-US" dirty="0">
                <a:solidFill>
                  <a:schemeClr val="tx1">
                    <a:lumMod val="65000"/>
                    <a:lumOff val="35000"/>
                  </a:schemeClr>
                </a:solidFill>
                <a:latin typeface="+mj-lt"/>
              </a:rPr>
              <a:t>Brexit is missing if businesses are still wanting support with Brexit.</a:t>
            </a:r>
          </a:p>
          <a:p>
            <a:pPr marL="354013" indent="-342900">
              <a:buFont typeface="Arial" panose="020B0604020202020204" pitchFamily="34" charset="0"/>
              <a:buChar char="•"/>
            </a:pPr>
            <a:r>
              <a:rPr lang="en-US" dirty="0">
                <a:solidFill>
                  <a:schemeClr val="tx1">
                    <a:lumMod val="65000"/>
                    <a:lumOff val="35000"/>
                  </a:schemeClr>
                </a:solidFill>
                <a:latin typeface="+mj-lt"/>
              </a:rPr>
              <a:t>I think "OTHER" could go in all categories and some have cards that could go in other categories too such as "digital" for example or "finance" which are industries and services</a:t>
            </a:r>
          </a:p>
          <a:p>
            <a:pPr marL="354013" indent="-342900">
              <a:buFont typeface="Arial" panose="020B0604020202020204" pitchFamily="34" charset="0"/>
              <a:buChar char="•"/>
            </a:pPr>
            <a:r>
              <a:rPr lang="en-US" dirty="0">
                <a:solidFill>
                  <a:schemeClr val="tx1">
                    <a:lumMod val="65000"/>
                    <a:lumOff val="35000"/>
                  </a:schemeClr>
                </a:solidFill>
                <a:latin typeface="+mj-lt"/>
              </a:rPr>
              <a:t>Where items can be placed in to two categories: Education, training as an example, give the option for them to sit within both.</a:t>
            </a:r>
          </a:p>
          <a:p>
            <a:pPr marL="354013" indent="-342900">
              <a:buFont typeface="Arial" panose="020B0604020202020204" pitchFamily="34" charset="0"/>
              <a:buChar char="•"/>
            </a:pPr>
            <a:endParaRPr lang="en-GB" dirty="0">
              <a:solidFill>
                <a:schemeClr val="tx1">
                  <a:lumMod val="65000"/>
                  <a:lumOff val="35000"/>
                </a:schemeClr>
              </a:solidFill>
              <a:latin typeface="+mj-lt"/>
            </a:endParaRPr>
          </a:p>
        </p:txBody>
      </p:sp>
    </p:spTree>
    <p:extLst>
      <p:ext uri="{BB962C8B-B14F-4D97-AF65-F5344CB8AC3E}">
        <p14:creationId xmlns:p14="http://schemas.microsoft.com/office/powerpoint/2010/main" val="361959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Open Card Sort – New Filters</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953117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15 </a:t>
            </a:r>
            <a:r>
              <a:rPr lang="en-GB" sz="3200"/>
              <a:t>Online open </a:t>
            </a:r>
            <a:r>
              <a:rPr lang="en-GB" sz="3200" dirty="0"/>
              <a:t>card sort sessions, with </a:t>
            </a:r>
            <a:r>
              <a:rPr lang="en-GB" sz="3200" dirty="0" err="1"/>
              <a:t>UserTesting</a:t>
            </a:r>
            <a:r>
              <a:rPr lang="en-GB" sz="3200" dirty="0"/>
              <a:t> panel</a:t>
            </a:r>
          </a:p>
          <a:p>
            <a:pPr marL="571500" indent="-571500">
              <a:buFont typeface="Arial" panose="020B0604020202020204" pitchFamily="34" charset="0"/>
              <a:buChar char="•"/>
            </a:pPr>
            <a:endParaRPr lang="en-GB" sz="3200" dirty="0"/>
          </a:p>
          <a:p>
            <a:pPr marL="571500" indent="-571500">
              <a:buFont typeface="Arial" panose="020B0604020202020204" pitchFamily="34" charset="0"/>
              <a:buChar char="•"/>
            </a:pPr>
            <a:r>
              <a:rPr lang="en-GB" sz="3200" dirty="0"/>
              <a:t>Male – 10 / Female – 5</a:t>
            </a:r>
          </a:p>
          <a:p>
            <a:endParaRPr lang="en-GB" sz="3200" dirty="0"/>
          </a:p>
          <a:p>
            <a:pPr marL="571500" indent="-571500">
              <a:buFont typeface="Arial" panose="020B0604020202020204" pitchFamily="34" charset="0"/>
              <a:buChar char="•"/>
            </a:pPr>
            <a:r>
              <a:rPr lang="en-GB" sz="3200" dirty="0"/>
              <a:t>UK wide</a:t>
            </a:r>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418809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4108817"/>
          </a:xfrm>
          <a:prstGeom prst="rect">
            <a:avLst/>
          </a:prstGeom>
          <a:noFill/>
        </p:spPr>
        <p:txBody>
          <a:bodyPr wrap="square" rtlCol="0">
            <a:spAutoFit/>
          </a:bodyPr>
          <a:lstStyle/>
          <a:p>
            <a:r>
              <a:rPr lang="en-US" dirty="0"/>
              <a:t>Validate (or invalidate), groupings suggested by the Closed Card Sort</a:t>
            </a:r>
          </a:p>
          <a:p>
            <a:endParaRPr lang="en-US" dirty="0"/>
          </a:p>
          <a:p>
            <a:r>
              <a:rPr lang="en-US" dirty="0"/>
              <a:t>The Open  Card Sort gives people freedom to create their own categories and then place items into them.</a:t>
            </a:r>
          </a:p>
          <a:p>
            <a:endParaRPr lang="en-GB" dirty="0"/>
          </a:p>
          <a:p>
            <a:r>
              <a:rPr lang="en-GB" dirty="0"/>
              <a:t>We explored the following things: </a:t>
            </a:r>
          </a:p>
          <a:p>
            <a:endParaRPr lang="en-GB" dirty="0"/>
          </a:p>
          <a:p>
            <a:pPr marL="285750" indent="-285750">
              <a:lnSpc>
                <a:spcPct val="150000"/>
              </a:lnSpc>
              <a:buFont typeface="Arial" panose="020B0604020202020204" pitchFamily="34" charset="0"/>
              <a:buChar char="•"/>
            </a:pPr>
            <a:r>
              <a:rPr lang="en-US" dirty="0"/>
              <a:t>What Categories people would create? </a:t>
            </a:r>
          </a:p>
          <a:p>
            <a:pPr marL="285750" indent="-285750">
              <a:lnSpc>
                <a:spcPct val="150000"/>
              </a:lnSpc>
              <a:buFont typeface="Arial" panose="020B0604020202020204" pitchFamily="34" charset="0"/>
              <a:buChar char="•"/>
            </a:pPr>
            <a:r>
              <a:rPr lang="en-US" dirty="0"/>
              <a:t>How these merge into main Categories</a:t>
            </a:r>
          </a:p>
          <a:p>
            <a:pPr marL="285750" indent="-285750">
              <a:lnSpc>
                <a:spcPct val="150000"/>
              </a:lnSpc>
              <a:buFont typeface="Arial" panose="020B0604020202020204" pitchFamily="34" charset="0"/>
              <a:buChar char="•"/>
            </a:pPr>
            <a:r>
              <a:rPr lang="en-US" dirty="0"/>
              <a:t>If there was anything that just does not really fit the main categories suggested</a:t>
            </a:r>
            <a:endParaRPr lang="en-GB" dirty="0"/>
          </a:p>
          <a:p>
            <a:endParaRPr lang="en-GB" dirty="0"/>
          </a:p>
          <a:p>
            <a:pPr marL="285750" indent="-285750">
              <a:buFont typeface="Arial" panose="020B0604020202020204" pitchFamily="34" charset="0"/>
              <a:buChar char="•"/>
            </a:pPr>
            <a:endParaRPr lang="en-US" sz="2000" dirty="0"/>
          </a:p>
          <a:p>
            <a:pPr marL="285750" indent="-285750">
              <a:buFontTx/>
              <a:buChar char="-"/>
            </a:pPr>
            <a:endParaRPr lang="en-US" sz="1600" dirty="0"/>
          </a:p>
        </p:txBody>
      </p:sp>
    </p:spTree>
    <p:extLst>
      <p:ext uri="{BB962C8B-B14F-4D97-AF65-F5344CB8AC3E}">
        <p14:creationId xmlns:p14="http://schemas.microsoft.com/office/powerpoint/2010/main" val="2304677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3421B7-0A98-4A30-AC50-A94BF2E7E1AC}"/>
              </a:ext>
            </a:extLst>
          </p:cNvPr>
          <p:cNvSpPr>
            <a:spLocks noGrp="1"/>
          </p:cNvSpPr>
          <p:nvPr>
            <p:ph type="title"/>
          </p:nvPr>
        </p:nvSpPr>
        <p:spPr>
          <a:xfrm>
            <a:off x="495300" y="274638"/>
            <a:ext cx="2945532" cy="1498178"/>
          </a:xfrm>
        </p:spPr>
        <p:txBody>
          <a:bodyPr/>
          <a:lstStyle/>
          <a:p>
            <a:r>
              <a:rPr lang="en-GB" sz="3200" dirty="0">
                <a:solidFill>
                  <a:schemeClr val="tx1"/>
                </a:solidFill>
              </a:rPr>
              <a:t>Open card sort results (15 users)</a:t>
            </a:r>
          </a:p>
        </p:txBody>
      </p:sp>
      <p:sp>
        <p:nvSpPr>
          <p:cNvPr id="4" name="Content Placeholder 2">
            <a:extLst>
              <a:ext uri="{FF2B5EF4-FFF2-40B4-BE49-F238E27FC236}">
                <a16:creationId xmlns:a16="http://schemas.microsoft.com/office/drawing/2014/main" id="{696D065C-800A-42C0-BB96-C5B31CE7629E}"/>
              </a:ext>
            </a:extLst>
          </p:cNvPr>
          <p:cNvSpPr>
            <a:spLocks noGrp="1"/>
          </p:cNvSpPr>
          <p:nvPr>
            <p:ph idx="1"/>
          </p:nvPr>
        </p:nvSpPr>
        <p:spPr>
          <a:xfrm>
            <a:off x="495300" y="1806218"/>
            <a:ext cx="3196670" cy="4935150"/>
          </a:xfrm>
        </p:spPr>
        <p:txBody>
          <a:bodyPr lIns="91440" tIns="45720" rIns="91440" bIns="45720" anchor="t"/>
          <a:lstStyle/>
          <a:p>
            <a:pPr marL="182563" indent="-182563"/>
            <a:r>
              <a:rPr lang="en-GB" sz="1800" dirty="0"/>
              <a:t>All users were able to successfully complete the card sort exercise with ease.</a:t>
            </a:r>
          </a:p>
          <a:p>
            <a:pPr marL="182563" indent="-182563"/>
            <a:r>
              <a:rPr lang="en-GB" sz="1800" dirty="0"/>
              <a:t>3 main categories emerged</a:t>
            </a:r>
          </a:p>
          <a:p>
            <a:pPr marL="582613" lvl="1" indent="-182563"/>
            <a:r>
              <a:rPr lang="en-GB" sz="1600" b="1" dirty="0">
                <a:solidFill>
                  <a:schemeClr val="accent4">
                    <a:lumMod val="85000"/>
                    <a:lumOff val="15000"/>
                  </a:schemeClr>
                </a:solidFill>
              </a:rPr>
              <a:t>Region</a:t>
            </a:r>
          </a:p>
          <a:p>
            <a:pPr marL="582613" lvl="1" indent="-182563"/>
            <a:r>
              <a:rPr lang="en-GB" sz="1600" b="1" dirty="0">
                <a:solidFill>
                  <a:schemeClr val="accent4">
                    <a:lumMod val="85000"/>
                    <a:lumOff val="15000"/>
                  </a:schemeClr>
                </a:solidFill>
              </a:rPr>
              <a:t>Support</a:t>
            </a:r>
          </a:p>
          <a:p>
            <a:pPr marL="582613" lvl="1" indent="-182563"/>
            <a:r>
              <a:rPr lang="en-GB" sz="1600" b="1" dirty="0">
                <a:solidFill>
                  <a:schemeClr val="accent4">
                    <a:lumMod val="85000"/>
                    <a:lumOff val="15000"/>
                  </a:schemeClr>
                </a:solidFill>
              </a:rPr>
              <a:t>Sector or Business Type</a:t>
            </a:r>
          </a:p>
          <a:p>
            <a:pPr marL="182563" indent="-182563"/>
            <a:r>
              <a:rPr lang="en-GB" sz="1800" dirty="0"/>
              <a:t>This confirms the confusion in the closed sort exercise above – users prefer 3 categories</a:t>
            </a:r>
          </a:p>
          <a:p>
            <a:pPr marL="0" indent="0">
              <a:buNone/>
            </a:pPr>
            <a:endParaRPr lang="en-GB" sz="1800" dirty="0">
              <a:solidFill>
                <a:schemeClr val="tx1">
                  <a:lumMod val="65000"/>
                  <a:lumOff val="35000"/>
                </a:schemeClr>
              </a:solidFill>
              <a:latin typeface="+mj-lt"/>
            </a:endParaRPr>
          </a:p>
          <a:p>
            <a:pPr marL="0" indent="0">
              <a:buNone/>
            </a:pPr>
            <a:r>
              <a:rPr lang="en-GB" sz="1050" dirty="0">
                <a:solidFill>
                  <a:schemeClr val="tx1">
                    <a:lumMod val="65000"/>
                    <a:lumOff val="35000"/>
                  </a:schemeClr>
                </a:solidFill>
                <a:latin typeface="+mj-lt"/>
              </a:rPr>
              <a:t>Raw data link: </a:t>
            </a:r>
            <a:r>
              <a:rPr lang="en-GB" sz="1050" dirty="0">
                <a:solidFill>
                  <a:schemeClr val="tx1">
                    <a:lumMod val="65000"/>
                    <a:lumOff val="35000"/>
                  </a:schemeClr>
                </a:solidFill>
                <a:latin typeface="+mj-lt"/>
                <a:hlinkClick r:id="rId2"/>
              </a:rPr>
              <a:t>https://scotent.sharepoint.com/sites/Marketing-and-Service-Transformation/User%20Research/1_Research/SEP/Analysis/2020%20Testing/Filters-CardSort-Aug2021</a:t>
            </a:r>
            <a:r>
              <a:rPr lang="en-GB" sz="1050" dirty="0">
                <a:solidFill>
                  <a:schemeClr val="tx1">
                    <a:lumMod val="65000"/>
                    <a:lumOff val="35000"/>
                  </a:schemeClr>
                </a:solidFill>
                <a:latin typeface="+mj-lt"/>
              </a:rPr>
              <a:t> </a:t>
            </a:r>
          </a:p>
        </p:txBody>
      </p:sp>
      <p:graphicFrame>
        <p:nvGraphicFramePr>
          <p:cNvPr id="2" name="Table 1">
            <a:extLst>
              <a:ext uri="{FF2B5EF4-FFF2-40B4-BE49-F238E27FC236}">
                <a16:creationId xmlns:a16="http://schemas.microsoft.com/office/drawing/2014/main" id="{7DF1A7F6-B477-430F-A627-D9FD914CA7D0}"/>
              </a:ext>
            </a:extLst>
          </p:cNvPr>
          <p:cNvGraphicFramePr>
            <a:graphicFrameLocks noGrp="1"/>
          </p:cNvGraphicFramePr>
          <p:nvPr>
            <p:extLst>
              <p:ext uri="{D42A27DB-BD31-4B8C-83A1-F6EECF244321}">
                <p14:modId xmlns:p14="http://schemas.microsoft.com/office/powerpoint/2010/main" val="3988917549"/>
              </p:ext>
            </p:extLst>
          </p:nvPr>
        </p:nvGraphicFramePr>
        <p:xfrm>
          <a:off x="4232920" y="548680"/>
          <a:ext cx="5177781" cy="5959308"/>
        </p:xfrm>
        <a:graphic>
          <a:graphicData uri="http://schemas.openxmlformats.org/drawingml/2006/table">
            <a:tbl>
              <a:tblPr>
                <a:tableStyleId>{5C22544A-7EE6-4342-B048-85BDC9FD1C3A}</a:tableStyleId>
              </a:tblPr>
              <a:tblGrid>
                <a:gridCol w="622890">
                  <a:extLst>
                    <a:ext uri="{9D8B030D-6E8A-4147-A177-3AD203B41FA5}">
                      <a16:colId xmlns:a16="http://schemas.microsoft.com/office/drawing/2014/main" val="235130418"/>
                    </a:ext>
                  </a:extLst>
                </a:gridCol>
                <a:gridCol w="622890">
                  <a:extLst>
                    <a:ext uri="{9D8B030D-6E8A-4147-A177-3AD203B41FA5}">
                      <a16:colId xmlns:a16="http://schemas.microsoft.com/office/drawing/2014/main" val="2409698831"/>
                    </a:ext>
                  </a:extLst>
                </a:gridCol>
                <a:gridCol w="700753">
                  <a:extLst>
                    <a:ext uri="{9D8B030D-6E8A-4147-A177-3AD203B41FA5}">
                      <a16:colId xmlns:a16="http://schemas.microsoft.com/office/drawing/2014/main" val="1641443035"/>
                    </a:ext>
                  </a:extLst>
                </a:gridCol>
                <a:gridCol w="1596160">
                  <a:extLst>
                    <a:ext uri="{9D8B030D-6E8A-4147-A177-3AD203B41FA5}">
                      <a16:colId xmlns:a16="http://schemas.microsoft.com/office/drawing/2014/main" val="1379109981"/>
                    </a:ext>
                  </a:extLst>
                </a:gridCol>
                <a:gridCol w="1012198">
                  <a:extLst>
                    <a:ext uri="{9D8B030D-6E8A-4147-A177-3AD203B41FA5}">
                      <a16:colId xmlns:a16="http://schemas.microsoft.com/office/drawing/2014/main" val="491821876"/>
                    </a:ext>
                  </a:extLst>
                </a:gridCol>
                <a:gridCol w="622890">
                  <a:extLst>
                    <a:ext uri="{9D8B030D-6E8A-4147-A177-3AD203B41FA5}">
                      <a16:colId xmlns:a16="http://schemas.microsoft.com/office/drawing/2014/main" val="3102130943"/>
                    </a:ext>
                  </a:extLst>
                </a:gridCol>
              </a:tblGrid>
              <a:tr h="0">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r>
                        <a:rPr lang="en-GB" sz="200" u="none" strike="noStrike">
                          <a:effectLst/>
                        </a:rPr>
                        <a:t>Region</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r>
                        <a:rPr lang="en-GB" sz="200" u="none" strike="noStrike">
                          <a:effectLst/>
                        </a:rPr>
                        <a:t>Support</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r>
                        <a:rPr lang="en-GB" sz="200" u="none" strike="noStrike">
                          <a:effectLst/>
                        </a:rPr>
                        <a:t>Sector &amp; Business Type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r>
                        <a:rPr lang="en-GB" sz="200" u="none" strike="noStrike">
                          <a:effectLst/>
                        </a:rPr>
                        <a:t>Using the site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r>
                        <a:rPr lang="en-GB" sz="200" u="none" strike="noStrike">
                          <a:effectLst/>
                        </a:rPr>
                        <a:t>Other</a:t>
                      </a:r>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823632153"/>
                  </a:ext>
                </a:extLst>
              </a:tr>
              <a:tr h="91021">
                <a:tc>
                  <a:txBody>
                    <a:bodyPr/>
                    <a:lstStyle/>
                    <a:p>
                      <a:pPr algn="l" fontAlgn="b"/>
                      <a:r>
                        <a:rPr lang="en-GB" sz="200" u="none" strike="noStrike">
                          <a:effectLst/>
                        </a:rPr>
                        <a:t>Aberdeen City</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84%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261756224"/>
                  </a:ext>
                </a:extLst>
              </a:tr>
              <a:tr h="91021">
                <a:tc>
                  <a:txBody>
                    <a:bodyPr/>
                    <a:lstStyle/>
                    <a:p>
                      <a:pPr algn="l" fontAlgn="b"/>
                      <a:r>
                        <a:rPr lang="en-GB" sz="200" u="none" strike="noStrike">
                          <a:effectLst/>
                        </a:rPr>
                        <a:t>Dundee City</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84%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147578028"/>
                  </a:ext>
                </a:extLst>
              </a:tr>
              <a:tr h="84483">
                <a:tc>
                  <a:txBody>
                    <a:bodyPr/>
                    <a:lstStyle/>
                    <a:p>
                      <a:pPr algn="l" fontAlgn="b"/>
                      <a:r>
                        <a:rPr lang="en-GB" sz="200" u="none" strike="noStrike">
                          <a:effectLst/>
                        </a:rPr>
                        <a:t>Edinburgh</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84%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990875829"/>
                  </a:ext>
                </a:extLst>
              </a:tr>
              <a:tr h="49064">
                <a:tc>
                  <a:txBody>
                    <a:bodyPr/>
                    <a:lstStyle/>
                    <a:p>
                      <a:pPr algn="l" fontAlgn="b"/>
                      <a:r>
                        <a:rPr lang="en-GB" sz="200" u="none" strike="noStrike">
                          <a:effectLst/>
                        </a:rPr>
                        <a:t>Falkirk</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84%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722144529"/>
                  </a:ext>
                </a:extLst>
              </a:tr>
              <a:tr h="49064">
                <a:tc>
                  <a:txBody>
                    <a:bodyPr/>
                    <a:lstStyle/>
                    <a:p>
                      <a:pPr algn="l" fontAlgn="b"/>
                      <a:r>
                        <a:rPr lang="en-GB" sz="200" u="none" strike="noStrike">
                          <a:effectLst/>
                        </a:rPr>
                        <a:t>Glasgow</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84%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454952817"/>
                  </a:ext>
                </a:extLst>
              </a:tr>
              <a:tr h="91021">
                <a:tc>
                  <a:txBody>
                    <a:bodyPr/>
                    <a:lstStyle/>
                    <a:p>
                      <a:pPr algn="l" fontAlgn="b"/>
                      <a:r>
                        <a:rPr lang="en-GB" sz="200" u="none" strike="noStrike">
                          <a:effectLst/>
                        </a:rPr>
                        <a:t>Shetland Islands</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84%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4189744835"/>
                  </a:ext>
                </a:extLst>
              </a:tr>
              <a:tr h="91021">
                <a:tc>
                  <a:txBody>
                    <a:bodyPr/>
                    <a:lstStyle/>
                    <a:p>
                      <a:pPr algn="l" fontAlgn="b"/>
                      <a:r>
                        <a:rPr lang="en-GB" sz="200" u="none" strike="noStrike">
                          <a:effectLst/>
                        </a:rPr>
                        <a:t>Aberdeenshire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79%</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823813199"/>
                  </a:ext>
                </a:extLst>
              </a:tr>
              <a:tr h="49064">
                <a:tc>
                  <a:txBody>
                    <a:bodyPr/>
                    <a:lstStyle/>
                    <a:p>
                      <a:pPr algn="l" fontAlgn="b"/>
                      <a:r>
                        <a:rPr lang="en-GB" sz="200" u="none" strike="noStrike">
                          <a:effectLst/>
                        </a:rPr>
                        <a:t>Angus</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79%</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235683185"/>
                  </a:ext>
                </a:extLst>
              </a:tr>
              <a:tr h="91021">
                <a:tc>
                  <a:txBody>
                    <a:bodyPr/>
                    <a:lstStyle/>
                    <a:p>
                      <a:pPr algn="l" fontAlgn="b"/>
                      <a:r>
                        <a:rPr lang="en-GB" sz="200" u="none" strike="noStrike">
                          <a:effectLst/>
                        </a:rPr>
                        <a:t>East Lothian</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79%</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470479726"/>
                  </a:ext>
                </a:extLst>
              </a:tr>
              <a:tr h="91021">
                <a:tc>
                  <a:txBody>
                    <a:bodyPr/>
                    <a:lstStyle/>
                    <a:p>
                      <a:pPr algn="l" fontAlgn="b"/>
                      <a:r>
                        <a:rPr lang="en-GB" sz="200" u="none" strike="noStrike">
                          <a:effectLst/>
                        </a:rPr>
                        <a:t>North Ayrshire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79%</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374504879"/>
                  </a:ext>
                </a:extLst>
              </a:tr>
              <a:tr h="91021">
                <a:tc>
                  <a:txBody>
                    <a:bodyPr/>
                    <a:lstStyle/>
                    <a:p>
                      <a:pPr algn="l" fontAlgn="b"/>
                      <a:r>
                        <a:rPr lang="en-GB" sz="200" u="none" strike="noStrike">
                          <a:effectLst/>
                        </a:rPr>
                        <a:t>Orkney Islands</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79%</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644018831"/>
                  </a:ext>
                </a:extLst>
              </a:tr>
              <a:tr h="91021">
                <a:tc>
                  <a:txBody>
                    <a:bodyPr/>
                    <a:lstStyle/>
                    <a:p>
                      <a:pPr algn="l" fontAlgn="b"/>
                      <a:r>
                        <a:rPr lang="en-GB" sz="200" u="none" strike="noStrike">
                          <a:effectLst/>
                        </a:rPr>
                        <a:t>Perth and Kinross</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79%</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871089126"/>
                  </a:ext>
                </a:extLst>
              </a:tr>
              <a:tr h="91021">
                <a:tc>
                  <a:txBody>
                    <a:bodyPr/>
                    <a:lstStyle/>
                    <a:p>
                      <a:pPr algn="l" fontAlgn="b"/>
                      <a:r>
                        <a:rPr lang="en-GB" sz="200" u="none" strike="noStrike">
                          <a:effectLst/>
                        </a:rPr>
                        <a:t>South Ayrshire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79%</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419539924"/>
                  </a:ext>
                </a:extLst>
              </a:tr>
              <a:tr h="135687">
                <a:tc>
                  <a:txBody>
                    <a:bodyPr/>
                    <a:lstStyle/>
                    <a:p>
                      <a:pPr algn="l" fontAlgn="b"/>
                      <a:r>
                        <a:rPr lang="en-GB" sz="200" u="none" strike="noStrike">
                          <a:effectLst/>
                        </a:rPr>
                        <a:t>South Lanarkshire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79%</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73723810"/>
                  </a:ext>
                </a:extLst>
              </a:tr>
              <a:tr h="91021">
                <a:tc>
                  <a:txBody>
                    <a:bodyPr/>
                    <a:lstStyle/>
                    <a:p>
                      <a:pPr algn="l" fontAlgn="b"/>
                      <a:r>
                        <a:rPr lang="en-GB" sz="200" u="none" strike="noStrike">
                          <a:effectLst/>
                        </a:rPr>
                        <a:t>Argyll and Bute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257129464"/>
                  </a:ext>
                </a:extLst>
              </a:tr>
              <a:tr h="91021">
                <a:tc>
                  <a:txBody>
                    <a:bodyPr/>
                    <a:lstStyle/>
                    <a:p>
                      <a:pPr algn="l" fontAlgn="b"/>
                      <a:r>
                        <a:rPr lang="en-GB" sz="200" u="none" strike="noStrike">
                          <a:effectLst/>
                        </a:rPr>
                        <a:t>Clackmannanshire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667492586"/>
                  </a:ext>
                </a:extLst>
              </a:tr>
              <a:tr h="135687">
                <a:tc>
                  <a:txBody>
                    <a:bodyPr/>
                    <a:lstStyle/>
                    <a:p>
                      <a:pPr algn="l" fontAlgn="b"/>
                      <a:r>
                        <a:rPr lang="en-GB" sz="200" u="none" strike="noStrike">
                          <a:effectLst/>
                        </a:rPr>
                        <a:t>Dumfries and Galloway</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714648711"/>
                  </a:ext>
                </a:extLst>
              </a:tr>
              <a:tr h="91021">
                <a:tc>
                  <a:txBody>
                    <a:bodyPr/>
                    <a:lstStyle/>
                    <a:p>
                      <a:pPr algn="l" fontAlgn="b"/>
                      <a:r>
                        <a:rPr lang="en-GB" sz="200" u="none" strike="noStrike">
                          <a:effectLst/>
                        </a:rPr>
                        <a:t>East Ayrshire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951647068"/>
                  </a:ext>
                </a:extLst>
              </a:tr>
              <a:tr h="135687">
                <a:tc>
                  <a:txBody>
                    <a:bodyPr/>
                    <a:lstStyle/>
                    <a:p>
                      <a:pPr algn="l" fontAlgn="b"/>
                      <a:r>
                        <a:rPr lang="en-GB" sz="200" u="none" strike="noStrike">
                          <a:effectLst/>
                        </a:rPr>
                        <a:t>East Dunbartonshire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420986720"/>
                  </a:ext>
                </a:extLst>
              </a:tr>
              <a:tr h="49064">
                <a:tc>
                  <a:txBody>
                    <a:bodyPr/>
                    <a:lstStyle/>
                    <a:p>
                      <a:pPr algn="l" fontAlgn="b"/>
                      <a:r>
                        <a:rPr lang="en-GB" sz="200" u="none" strike="noStrike">
                          <a:effectLst/>
                        </a:rPr>
                        <a:t>Inverclyde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865134955"/>
                  </a:ext>
                </a:extLst>
              </a:tr>
              <a:tr h="91021">
                <a:tc>
                  <a:txBody>
                    <a:bodyPr/>
                    <a:lstStyle/>
                    <a:p>
                      <a:pPr algn="l" fontAlgn="b"/>
                      <a:r>
                        <a:rPr lang="en-GB" sz="200" u="none" strike="noStrike">
                          <a:effectLst/>
                        </a:rPr>
                        <a:t>Midlothian</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541835527"/>
                  </a:ext>
                </a:extLst>
              </a:tr>
              <a:tr h="49064">
                <a:tc>
                  <a:txBody>
                    <a:bodyPr/>
                    <a:lstStyle/>
                    <a:p>
                      <a:pPr algn="l" fontAlgn="b"/>
                      <a:r>
                        <a:rPr lang="en-GB" sz="200" u="none" strike="noStrike">
                          <a:effectLst/>
                        </a:rPr>
                        <a:t>Moray</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107336769"/>
                  </a:ext>
                </a:extLst>
              </a:tr>
              <a:tr h="135687">
                <a:tc>
                  <a:txBody>
                    <a:bodyPr/>
                    <a:lstStyle/>
                    <a:p>
                      <a:pPr algn="l" fontAlgn="b"/>
                      <a:r>
                        <a:rPr lang="en-GB" sz="200" u="none" strike="noStrike">
                          <a:effectLst/>
                        </a:rPr>
                        <a:t>North Lanarkshire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881798177"/>
                  </a:ext>
                </a:extLst>
              </a:tr>
              <a:tr h="91021">
                <a:tc>
                  <a:txBody>
                    <a:bodyPr/>
                    <a:lstStyle/>
                    <a:p>
                      <a:pPr algn="l" fontAlgn="b"/>
                      <a:r>
                        <a:rPr lang="en-GB" sz="200" u="none" strike="noStrike">
                          <a:effectLst/>
                        </a:rPr>
                        <a:t>Scottish Borders</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94209357"/>
                  </a:ext>
                </a:extLst>
              </a:tr>
              <a:tr h="135687">
                <a:tc>
                  <a:txBody>
                    <a:bodyPr/>
                    <a:lstStyle/>
                    <a:p>
                      <a:pPr algn="l" fontAlgn="b"/>
                      <a:r>
                        <a:rPr lang="en-GB" sz="200" u="none" strike="noStrike">
                          <a:effectLst/>
                        </a:rPr>
                        <a:t>West Dunbartonshire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18826840"/>
                  </a:ext>
                </a:extLst>
              </a:tr>
              <a:tr h="91021">
                <a:tc>
                  <a:txBody>
                    <a:bodyPr/>
                    <a:lstStyle/>
                    <a:p>
                      <a:pPr algn="l" fontAlgn="b"/>
                      <a:r>
                        <a:rPr lang="en-GB" sz="200" u="none" strike="noStrike">
                          <a:effectLst/>
                        </a:rPr>
                        <a:t>West Lothian</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74%</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457517244"/>
                  </a:ext>
                </a:extLst>
              </a:tr>
              <a:tr h="135687">
                <a:tc>
                  <a:txBody>
                    <a:bodyPr/>
                    <a:lstStyle/>
                    <a:p>
                      <a:pPr algn="l" fontAlgn="b"/>
                      <a:r>
                        <a:rPr lang="en-GB" sz="200" u="none" strike="noStrike">
                          <a:effectLst/>
                        </a:rPr>
                        <a:t>East Renfrewshire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68%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458645557"/>
                  </a:ext>
                </a:extLst>
              </a:tr>
              <a:tr h="49064">
                <a:tc>
                  <a:txBody>
                    <a:bodyPr/>
                    <a:lstStyle/>
                    <a:p>
                      <a:pPr algn="l" fontAlgn="b"/>
                      <a:r>
                        <a:rPr lang="en-GB" sz="200" u="none" strike="noStrike">
                          <a:effectLst/>
                        </a:rPr>
                        <a:t>Fife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68%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174394390"/>
                  </a:ext>
                </a:extLst>
              </a:tr>
              <a:tr h="49064">
                <a:tc>
                  <a:txBody>
                    <a:bodyPr/>
                    <a:lstStyle/>
                    <a:p>
                      <a:pPr algn="l" fontAlgn="b"/>
                      <a:r>
                        <a:rPr lang="en-GB" sz="200" u="none" strike="noStrike">
                          <a:effectLst/>
                        </a:rPr>
                        <a:t>Highlands</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68%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944961569"/>
                  </a:ext>
                </a:extLst>
              </a:tr>
              <a:tr h="91021">
                <a:tc>
                  <a:txBody>
                    <a:bodyPr/>
                    <a:lstStyle/>
                    <a:p>
                      <a:pPr algn="l" fontAlgn="b"/>
                      <a:r>
                        <a:rPr lang="en-GB" sz="200" u="none" strike="noStrike">
                          <a:effectLst/>
                        </a:rPr>
                        <a:t>Renfrewshire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68%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458780934"/>
                  </a:ext>
                </a:extLst>
              </a:tr>
              <a:tr h="49064">
                <a:tc>
                  <a:txBody>
                    <a:bodyPr/>
                    <a:lstStyle/>
                    <a:p>
                      <a:pPr algn="l" fontAlgn="b"/>
                      <a:r>
                        <a:rPr lang="en-GB" sz="200" u="none" strike="noStrike">
                          <a:effectLst/>
                        </a:rPr>
                        <a:t>Stirling</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68%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666592895"/>
                  </a:ext>
                </a:extLst>
              </a:tr>
              <a:tr h="91021">
                <a:tc>
                  <a:txBody>
                    <a:bodyPr/>
                    <a:lstStyle/>
                    <a:p>
                      <a:pPr algn="l" fontAlgn="b"/>
                      <a:r>
                        <a:rPr lang="en-GB" sz="200" u="none" strike="noStrike">
                          <a:effectLst/>
                        </a:rPr>
                        <a:t>I am located in</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53%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509242148"/>
                  </a:ext>
                </a:extLst>
              </a:tr>
              <a:tr h="167274">
                <a:tc>
                  <a:txBody>
                    <a:bodyPr/>
                    <a:lstStyle/>
                    <a:p>
                      <a:pPr algn="l" fontAlgn="b"/>
                      <a:r>
                        <a:rPr lang="en-GB" sz="200" u="none" strike="noStrike">
                          <a:effectLst/>
                        </a:rPr>
                        <a:t>Comhairle nan Eilean Siar</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949261066"/>
                  </a:ext>
                </a:extLst>
              </a:tr>
              <a:tr h="91021">
                <a:tc>
                  <a:txBody>
                    <a:bodyPr/>
                    <a:lstStyle/>
                    <a:p>
                      <a:pPr algn="l" fontAlgn="b"/>
                      <a:r>
                        <a:rPr lang="en-GB" sz="200" u="none" strike="noStrike">
                          <a:effectLst/>
                        </a:rPr>
                        <a:t>Outwith Scotland</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157864218"/>
                  </a:ext>
                </a:extLst>
              </a:tr>
              <a:tr h="91021">
                <a:tc gridSpan="2">
                  <a:txBody>
                    <a:bodyPr/>
                    <a:lstStyle/>
                    <a:p>
                      <a:pPr algn="l" fontAlgn="b"/>
                      <a:r>
                        <a:rPr lang="en-US" sz="200" u="none" strike="noStrike">
                          <a:effectLst/>
                        </a:rPr>
                        <a:t>I am looking for support with</a:t>
                      </a:r>
                      <a:endParaRPr lang="en-US"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63%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986631962"/>
                  </a:ext>
                </a:extLst>
              </a:tr>
              <a:tr h="49064">
                <a:tc>
                  <a:txBody>
                    <a:bodyPr/>
                    <a:lstStyle/>
                    <a:p>
                      <a:pPr algn="l" fontAlgn="b"/>
                      <a:r>
                        <a:rPr lang="en-GB" sz="200" u="none" strike="noStrike">
                          <a:effectLst/>
                        </a:rPr>
                        <a:t>Skills</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63%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54876286"/>
                  </a:ext>
                </a:extLst>
              </a:tr>
              <a:tr h="49064">
                <a:tc gridSpan="2">
                  <a:txBody>
                    <a:bodyPr/>
                    <a:lstStyle/>
                    <a:p>
                      <a:pPr algn="l" fontAlgn="b"/>
                      <a:r>
                        <a:rPr lang="en-GB" sz="200" u="none" strike="noStrike">
                          <a:effectLst/>
                        </a:rPr>
                        <a:t>Working practices</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63%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265275054"/>
                  </a:ext>
                </a:extLst>
              </a:tr>
              <a:tr h="49064">
                <a:tc gridSpan="2">
                  <a:txBody>
                    <a:bodyPr/>
                    <a:lstStyle/>
                    <a:p>
                      <a:pPr algn="l" fontAlgn="b"/>
                      <a:r>
                        <a:rPr lang="en-GB" sz="200" u="none" strike="noStrike">
                          <a:effectLst/>
                        </a:rPr>
                        <a:t>I am looking for</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63%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405073333"/>
                  </a:ext>
                </a:extLst>
              </a:tr>
              <a:tr h="49064">
                <a:tc gridSpan="2">
                  <a:txBody>
                    <a:bodyPr/>
                    <a:lstStyle/>
                    <a:p>
                      <a:pPr algn="l" fontAlgn="b"/>
                      <a:r>
                        <a:rPr lang="en-GB" sz="200" u="none" strike="noStrike">
                          <a:effectLst/>
                        </a:rPr>
                        <a:t>Programmes</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63%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52099980"/>
                  </a:ext>
                </a:extLst>
              </a:tr>
              <a:tr h="49064">
                <a:tc gridSpan="2">
                  <a:txBody>
                    <a:bodyPr/>
                    <a:lstStyle/>
                    <a:p>
                      <a:pPr algn="l" fontAlgn="b"/>
                      <a:r>
                        <a:rPr lang="en-GB" sz="200" u="none" strike="noStrike">
                          <a:effectLst/>
                        </a:rPr>
                        <a:t>Self-help guides</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63%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658960902"/>
                  </a:ext>
                </a:extLst>
              </a:tr>
              <a:tr h="49064">
                <a:tc gridSpan="2">
                  <a:txBody>
                    <a:bodyPr/>
                    <a:lstStyle/>
                    <a:p>
                      <a:pPr algn="l" fontAlgn="b"/>
                      <a:r>
                        <a:rPr lang="en-GB" sz="200" u="none" strike="noStrike">
                          <a:effectLst/>
                        </a:rPr>
                        <a:t>Coronavirus</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53%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268869722"/>
                  </a:ext>
                </a:extLst>
              </a:tr>
              <a:tr h="49064">
                <a:tc gridSpan="2">
                  <a:txBody>
                    <a:bodyPr/>
                    <a:lstStyle/>
                    <a:p>
                      <a:pPr algn="l" fontAlgn="b"/>
                      <a:r>
                        <a:rPr lang="en-GB" sz="200" u="none" strike="noStrike">
                          <a:effectLst/>
                        </a:rPr>
                        <a:t>Starting a business</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53%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025206045"/>
                  </a:ext>
                </a:extLst>
              </a:tr>
              <a:tr h="49064">
                <a:tc>
                  <a:txBody>
                    <a:bodyPr/>
                    <a:lstStyle/>
                    <a:p>
                      <a:pPr algn="l" fontAlgn="b"/>
                      <a:r>
                        <a:rPr lang="en-GB" sz="200" u="none" strike="noStrike">
                          <a:effectLst/>
                        </a:rPr>
                        <a:t>Funding</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53%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523885947"/>
                  </a:ext>
                </a:extLst>
              </a:tr>
              <a:tr h="49064">
                <a:tc>
                  <a:txBody>
                    <a:bodyPr/>
                    <a:lstStyle/>
                    <a:p>
                      <a:pPr algn="l" fontAlgn="b"/>
                      <a:r>
                        <a:rPr lang="en-GB" sz="200" u="none" strike="noStrike">
                          <a:effectLst/>
                        </a:rPr>
                        <a:t>Training</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53%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579635601"/>
                  </a:ext>
                </a:extLst>
              </a:tr>
              <a:tr h="49064">
                <a:tc gridSpan="2">
                  <a:txBody>
                    <a:bodyPr/>
                    <a:lstStyle/>
                    <a:p>
                      <a:pPr algn="l" fontAlgn="b"/>
                      <a:r>
                        <a:rPr lang="en-GB" sz="200" u="none" strike="noStrike">
                          <a:effectLst/>
                        </a:rPr>
                        <a:t>International trade</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47%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26%</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947981034"/>
                  </a:ext>
                </a:extLst>
              </a:tr>
              <a:tr h="49064">
                <a:tc>
                  <a:txBody>
                    <a:bodyPr/>
                    <a:lstStyle/>
                    <a:p>
                      <a:pPr algn="l" fontAlgn="b"/>
                      <a:r>
                        <a:rPr lang="en-GB" sz="200" u="none" strike="noStrike">
                          <a:effectLst/>
                        </a:rPr>
                        <a:t>Net zero</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094310539"/>
                  </a:ext>
                </a:extLst>
              </a:tr>
              <a:tr h="91021">
                <a:tc gridSpan="2">
                  <a:txBody>
                    <a:bodyPr/>
                    <a:lstStyle/>
                    <a:p>
                      <a:pPr algn="l" fontAlgn="b"/>
                      <a:r>
                        <a:rPr lang="en-GB" sz="200" u="none" strike="noStrike">
                          <a:effectLst/>
                        </a:rPr>
                        <a:t>Financial and business services</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37%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42%</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065466793"/>
                  </a:ext>
                </a:extLst>
              </a:tr>
              <a:tr h="49064">
                <a:tc>
                  <a:txBody>
                    <a:bodyPr/>
                    <a:lstStyle/>
                    <a:p>
                      <a:pPr algn="l" fontAlgn="b"/>
                      <a:r>
                        <a:rPr lang="en-GB" sz="200" u="none" strike="noStrike">
                          <a:effectLst/>
                        </a:rPr>
                        <a:t>Digital</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37%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42%</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062401641"/>
                  </a:ext>
                </a:extLst>
              </a:tr>
              <a:tr h="49064">
                <a:tc gridSpan="2">
                  <a:txBody>
                    <a:bodyPr/>
                    <a:lstStyle/>
                    <a:p>
                      <a:pPr algn="l" fontAlgn="b"/>
                      <a:r>
                        <a:rPr lang="en-GB" sz="200" u="none" strike="noStrike">
                          <a:effectLst/>
                        </a:rPr>
                        <a:t>Domestic services</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37%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37%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160803430"/>
                  </a:ext>
                </a:extLst>
              </a:tr>
              <a:tr h="91021">
                <a:tc gridSpan="2">
                  <a:txBody>
                    <a:bodyPr/>
                    <a:lstStyle/>
                    <a:p>
                      <a:pPr algn="l" fontAlgn="b"/>
                      <a:r>
                        <a:rPr lang="en-GB" sz="200" u="none" strike="noStrike">
                          <a:effectLst/>
                        </a:rPr>
                        <a:t>Consultancy and advice</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37%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37%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309390725"/>
                  </a:ext>
                </a:extLst>
              </a:tr>
              <a:tr h="91021">
                <a:tc gridSpan="2">
                  <a:txBody>
                    <a:bodyPr/>
                    <a:lstStyle/>
                    <a:p>
                      <a:pPr algn="l" fontAlgn="b"/>
                      <a:r>
                        <a:rPr lang="en-GB" sz="200" u="none" strike="noStrike">
                          <a:effectLst/>
                        </a:rPr>
                        <a:t>Research and information</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37%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37%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960863003"/>
                  </a:ext>
                </a:extLst>
              </a:tr>
              <a:tr h="49064">
                <a:tc>
                  <a:txBody>
                    <a:bodyPr/>
                    <a:lstStyle/>
                    <a:p>
                      <a:pPr algn="l" fontAlgn="b"/>
                      <a:r>
                        <a:rPr lang="en-GB" sz="200" u="none" strike="noStrike">
                          <a:effectLst/>
                        </a:rPr>
                        <a:t>Finance</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32%</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42%</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848200156"/>
                  </a:ext>
                </a:extLst>
              </a:tr>
              <a:tr h="91021">
                <a:tc gridSpan="2">
                  <a:txBody>
                    <a:bodyPr/>
                    <a:lstStyle/>
                    <a:p>
                      <a:pPr algn="l" fontAlgn="b"/>
                      <a:r>
                        <a:rPr lang="en-US" sz="200" u="none" strike="noStrike">
                          <a:effectLst/>
                        </a:rPr>
                        <a:t>Real estate and property services</a:t>
                      </a:r>
                      <a:endParaRPr lang="en-US"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26%</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53%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195567397"/>
                  </a:ext>
                </a:extLst>
              </a:tr>
              <a:tr h="49064">
                <a:tc gridSpan="2">
                  <a:txBody>
                    <a:bodyPr/>
                    <a:lstStyle/>
                    <a:p>
                      <a:pPr algn="l" fontAlgn="b"/>
                      <a:r>
                        <a:rPr lang="en-GB" sz="200" u="none" strike="noStrike">
                          <a:effectLst/>
                        </a:rPr>
                        <a:t>Animal services</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26%</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441039392"/>
                  </a:ext>
                </a:extLst>
              </a:tr>
              <a:tr h="91021">
                <a:tc gridSpan="2">
                  <a:txBody>
                    <a:bodyPr/>
                    <a:lstStyle/>
                    <a:p>
                      <a:pPr algn="l" fontAlgn="b"/>
                      <a:r>
                        <a:rPr lang="en-GB" sz="200" u="none" strike="noStrike">
                          <a:effectLst/>
                        </a:rPr>
                        <a:t>Education, training and HR</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26%</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442589237"/>
                  </a:ext>
                </a:extLst>
              </a:tr>
              <a:tr h="49064">
                <a:tc gridSpan="2">
                  <a:txBody>
                    <a:bodyPr/>
                    <a:lstStyle/>
                    <a:p>
                      <a:pPr algn="l" fontAlgn="b"/>
                      <a:r>
                        <a:rPr lang="en-GB" sz="200" u="none" strike="noStrike">
                          <a:effectLst/>
                        </a:rPr>
                        <a:t>Innovation/R&amp;D</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26%</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514384191"/>
                  </a:ext>
                </a:extLst>
              </a:tr>
              <a:tr h="49064">
                <a:tc gridSpan="2">
                  <a:txBody>
                    <a:bodyPr/>
                    <a:lstStyle/>
                    <a:p>
                      <a:pPr algn="l" fontAlgn="b"/>
                      <a:r>
                        <a:rPr lang="en-GB" sz="200" u="none" strike="noStrike">
                          <a:effectLst/>
                        </a:rPr>
                        <a:t>Co-operative</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26%</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994910728"/>
                  </a:ext>
                </a:extLst>
              </a:tr>
              <a:tr h="49064">
                <a:tc gridSpan="2">
                  <a:txBody>
                    <a:bodyPr/>
                    <a:lstStyle/>
                    <a:p>
                      <a:pPr algn="l" fontAlgn="b"/>
                      <a:r>
                        <a:rPr lang="en-GB" sz="200" u="none" strike="noStrike">
                          <a:effectLst/>
                        </a:rPr>
                        <a:t>Partnership</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26%</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262099172"/>
                  </a:ext>
                </a:extLst>
              </a:tr>
              <a:tr h="91021">
                <a:tc gridSpan="2">
                  <a:txBody>
                    <a:bodyPr/>
                    <a:lstStyle/>
                    <a:p>
                      <a:pPr algn="l" fontAlgn="b"/>
                      <a:r>
                        <a:rPr lang="en-GB" sz="200" u="none" strike="noStrike">
                          <a:effectLst/>
                        </a:rPr>
                        <a:t>Hair and beauty services</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r" fontAlgn="b"/>
                      <a:r>
                        <a:rPr lang="en-GB" sz="200" u="none" strike="noStrike">
                          <a:effectLst/>
                        </a:rPr>
                        <a:t>26%</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42%</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926667503"/>
                  </a:ext>
                </a:extLst>
              </a:tr>
              <a:tr h="49064">
                <a:tc gridSpan="2">
                  <a:txBody>
                    <a:bodyPr/>
                    <a:lstStyle/>
                    <a:p>
                      <a:pPr algn="l" fontAlgn="b"/>
                      <a:r>
                        <a:rPr lang="en-GB" sz="200" u="none" strike="noStrike">
                          <a:effectLst/>
                        </a:rPr>
                        <a:t>Creative industries</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68%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037057463"/>
                  </a:ext>
                </a:extLst>
              </a:tr>
              <a:tr h="49064">
                <a:tc gridSpan="3">
                  <a:txBody>
                    <a:bodyPr/>
                    <a:lstStyle/>
                    <a:p>
                      <a:pPr algn="l" fontAlgn="b"/>
                      <a:r>
                        <a:rPr lang="en-GB" sz="200" u="none" strike="noStrike">
                          <a:effectLst/>
                        </a:rPr>
                        <a:t>Technology and engineering</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hMerge="1">
                  <a:txBody>
                    <a:bodyPr/>
                    <a:lstStyle/>
                    <a:p>
                      <a:endParaRPr lang="en-GB"/>
                    </a:p>
                  </a:txBody>
                  <a:tcPr/>
                </a:tc>
                <a:tc>
                  <a:txBody>
                    <a:bodyPr/>
                    <a:lstStyle/>
                    <a:p>
                      <a:pPr algn="r" fontAlgn="b"/>
                      <a:r>
                        <a:rPr lang="en-GB" sz="200" u="none" strike="noStrike">
                          <a:effectLst/>
                        </a:rPr>
                        <a:t>68%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783960402"/>
                  </a:ext>
                </a:extLst>
              </a:tr>
              <a:tr h="49064">
                <a:tc gridSpan="3">
                  <a:txBody>
                    <a:bodyPr/>
                    <a:lstStyle/>
                    <a:p>
                      <a:pPr algn="l" fontAlgn="b"/>
                      <a:r>
                        <a:rPr lang="en-GB" sz="200" u="none" strike="noStrike">
                          <a:effectLst/>
                        </a:rPr>
                        <a:t>Agriculture, forestry and fishing</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hMerge="1">
                  <a:txBody>
                    <a:bodyPr/>
                    <a:lstStyle/>
                    <a:p>
                      <a:endParaRPr lang="en-GB"/>
                    </a:p>
                  </a:txBody>
                  <a:tcPr/>
                </a:tc>
                <a:tc>
                  <a:txBody>
                    <a:bodyPr/>
                    <a:lstStyle/>
                    <a:p>
                      <a:pPr algn="r" fontAlgn="b"/>
                      <a:r>
                        <a:rPr lang="en-GB" sz="200" u="none" strike="noStrike">
                          <a:effectLst/>
                        </a:rPr>
                        <a:t>63%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125830907"/>
                  </a:ext>
                </a:extLst>
              </a:tr>
              <a:tr h="49064">
                <a:tc gridSpan="2">
                  <a:txBody>
                    <a:bodyPr/>
                    <a:lstStyle/>
                    <a:p>
                      <a:pPr algn="l" fontAlgn="b"/>
                      <a:r>
                        <a:rPr lang="en-GB" sz="200" u="none" strike="noStrike">
                          <a:effectLst/>
                        </a:rPr>
                        <a:t>Construction</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63%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426991184"/>
                  </a:ext>
                </a:extLst>
              </a:tr>
              <a:tr h="49064">
                <a:tc gridSpan="3">
                  <a:txBody>
                    <a:bodyPr/>
                    <a:lstStyle/>
                    <a:p>
                      <a:pPr algn="l" fontAlgn="b"/>
                      <a:r>
                        <a:rPr lang="en-GB" sz="200" u="none" strike="noStrike">
                          <a:effectLst/>
                        </a:rPr>
                        <a:t>Energy and environment</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hMerge="1">
                  <a:txBody>
                    <a:bodyPr/>
                    <a:lstStyle/>
                    <a:p>
                      <a:endParaRPr lang="en-GB"/>
                    </a:p>
                  </a:txBody>
                  <a:tcPr/>
                </a:tc>
                <a:tc>
                  <a:txBody>
                    <a:bodyPr/>
                    <a:lstStyle/>
                    <a:p>
                      <a:pPr algn="r" fontAlgn="b"/>
                      <a:r>
                        <a:rPr lang="en-GB" sz="200" u="none" strike="noStrike">
                          <a:effectLst/>
                        </a:rPr>
                        <a:t>63%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189415532"/>
                  </a:ext>
                </a:extLst>
              </a:tr>
              <a:tr h="49064">
                <a:tc gridSpan="2">
                  <a:txBody>
                    <a:bodyPr/>
                    <a:lstStyle/>
                    <a:p>
                      <a:pPr algn="l" fontAlgn="b"/>
                      <a:r>
                        <a:rPr lang="en-GB" sz="200" u="none" strike="noStrike">
                          <a:effectLst/>
                        </a:rPr>
                        <a:t>Leisure and sport</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63%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718099866"/>
                  </a:ext>
                </a:extLst>
              </a:tr>
              <a:tr h="49064">
                <a:tc gridSpan="2">
                  <a:txBody>
                    <a:bodyPr/>
                    <a:lstStyle/>
                    <a:p>
                      <a:pPr algn="l" fontAlgn="b"/>
                      <a:r>
                        <a:rPr lang="en-GB" sz="200" u="none" strike="noStrike">
                          <a:effectLst/>
                        </a:rPr>
                        <a:t>All sectors</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63%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690376538"/>
                  </a:ext>
                </a:extLst>
              </a:tr>
              <a:tr h="49064">
                <a:tc gridSpan="3">
                  <a:txBody>
                    <a:bodyPr/>
                    <a:lstStyle/>
                    <a:p>
                      <a:pPr algn="l" fontAlgn="b"/>
                      <a:r>
                        <a:rPr lang="en-GB" sz="200" u="none" strike="noStrike">
                          <a:effectLst/>
                        </a:rPr>
                        <a:t>Chemical and life sciences</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hMerge="1">
                  <a:txBody>
                    <a:bodyPr/>
                    <a:lstStyle/>
                    <a:p>
                      <a:endParaRPr lang="en-GB"/>
                    </a:p>
                  </a:txBody>
                  <a:tcPr/>
                </a:tc>
                <a:tc>
                  <a:txBody>
                    <a:bodyPr/>
                    <a:lstStyle/>
                    <a:p>
                      <a:pPr algn="r" fontAlgn="b"/>
                      <a:r>
                        <a:rPr lang="en-GB" sz="200" u="none" strike="noStrike">
                          <a:effectLst/>
                        </a:rPr>
                        <a:t>58%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230995082"/>
                  </a:ext>
                </a:extLst>
              </a:tr>
              <a:tr h="49064">
                <a:tc gridSpan="2">
                  <a:txBody>
                    <a:bodyPr/>
                    <a:lstStyle/>
                    <a:p>
                      <a:pPr algn="l" fontAlgn="b"/>
                      <a:r>
                        <a:rPr lang="en-GB" sz="200" u="none" strike="noStrike">
                          <a:effectLst/>
                        </a:rPr>
                        <a:t>Food and drink</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58%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4128664238"/>
                  </a:ext>
                </a:extLst>
              </a:tr>
              <a:tr h="49064">
                <a:tc gridSpan="2">
                  <a:txBody>
                    <a:bodyPr/>
                    <a:lstStyle/>
                    <a:p>
                      <a:pPr algn="l" fontAlgn="b"/>
                      <a:r>
                        <a:rPr lang="en-GB" sz="200" u="none" strike="noStrike">
                          <a:effectLst/>
                        </a:rPr>
                        <a:t>Horticulture</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58%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998934449"/>
                  </a:ext>
                </a:extLst>
              </a:tr>
              <a:tr h="49064">
                <a:tc gridSpan="3">
                  <a:txBody>
                    <a:bodyPr/>
                    <a:lstStyle/>
                    <a:p>
                      <a:pPr algn="l" fontAlgn="b"/>
                      <a:r>
                        <a:rPr lang="en-US" sz="200" u="none" strike="noStrike">
                          <a:effectLst/>
                        </a:rPr>
                        <a:t>Human health and social work</a:t>
                      </a:r>
                      <a:endParaRPr lang="en-US"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hMerge="1">
                  <a:txBody>
                    <a:bodyPr/>
                    <a:lstStyle/>
                    <a:p>
                      <a:endParaRPr lang="en-GB"/>
                    </a:p>
                  </a:txBody>
                  <a:tcPr/>
                </a:tc>
                <a:tc>
                  <a:txBody>
                    <a:bodyPr/>
                    <a:lstStyle/>
                    <a:p>
                      <a:pPr algn="r" fontAlgn="b"/>
                      <a:r>
                        <a:rPr lang="en-GB" sz="200" u="none" strike="noStrike">
                          <a:effectLst/>
                        </a:rPr>
                        <a:t>58%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198899808"/>
                  </a:ext>
                </a:extLst>
              </a:tr>
              <a:tr h="49064">
                <a:tc gridSpan="3">
                  <a:txBody>
                    <a:bodyPr/>
                    <a:lstStyle/>
                    <a:p>
                      <a:pPr algn="l" fontAlgn="b"/>
                      <a:r>
                        <a:rPr lang="en-GB" sz="200" u="none" strike="noStrike">
                          <a:effectLst/>
                        </a:rPr>
                        <a:t>Industrial manufacturing</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hMerge="1">
                  <a:txBody>
                    <a:bodyPr/>
                    <a:lstStyle/>
                    <a:p>
                      <a:endParaRPr lang="en-GB"/>
                    </a:p>
                  </a:txBody>
                  <a:tcPr/>
                </a:tc>
                <a:tc>
                  <a:txBody>
                    <a:bodyPr/>
                    <a:lstStyle/>
                    <a:p>
                      <a:pPr algn="r" fontAlgn="b"/>
                      <a:r>
                        <a:rPr lang="en-GB" sz="200" u="none" strike="noStrike">
                          <a:effectLst/>
                        </a:rPr>
                        <a:t>58%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535651275"/>
                  </a:ext>
                </a:extLst>
              </a:tr>
              <a:tr h="49064">
                <a:tc gridSpan="3">
                  <a:txBody>
                    <a:bodyPr/>
                    <a:lstStyle/>
                    <a:p>
                      <a:pPr algn="l" fontAlgn="b"/>
                      <a:r>
                        <a:rPr lang="en-GB" sz="200" u="none" strike="noStrike">
                          <a:effectLst/>
                        </a:rPr>
                        <a:t>Retail and wholesale</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hMerge="1">
                  <a:txBody>
                    <a:bodyPr/>
                    <a:lstStyle/>
                    <a:p>
                      <a:endParaRPr lang="en-GB"/>
                    </a:p>
                  </a:txBody>
                  <a:tcPr/>
                </a:tc>
                <a:tc>
                  <a:txBody>
                    <a:bodyPr/>
                    <a:lstStyle/>
                    <a:p>
                      <a:pPr algn="r" fontAlgn="b"/>
                      <a:r>
                        <a:rPr lang="en-GB" sz="200" u="none" strike="noStrike">
                          <a:effectLst/>
                        </a:rPr>
                        <a:t>58%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430742773"/>
                  </a:ext>
                </a:extLst>
              </a:tr>
              <a:tr h="49064">
                <a:tc>
                  <a:txBody>
                    <a:bodyPr/>
                    <a:lstStyle/>
                    <a:p>
                      <a:pPr algn="l" fontAlgn="b"/>
                      <a:r>
                        <a:rPr lang="en-GB" sz="200" u="none" strike="noStrike">
                          <a:effectLst/>
                        </a:rPr>
                        <a:t>Tourism</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58%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75885317"/>
                  </a:ext>
                </a:extLst>
              </a:tr>
              <a:tr h="49064">
                <a:tc gridSpan="3">
                  <a:txBody>
                    <a:bodyPr/>
                    <a:lstStyle/>
                    <a:p>
                      <a:pPr algn="l" fontAlgn="b"/>
                      <a:r>
                        <a:rPr lang="en-GB" sz="200" u="none" strike="noStrike">
                          <a:effectLst/>
                        </a:rPr>
                        <a:t>Transport and storage</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hMerge="1">
                  <a:txBody>
                    <a:bodyPr/>
                    <a:lstStyle/>
                    <a:p>
                      <a:endParaRPr lang="en-GB"/>
                    </a:p>
                  </a:txBody>
                  <a:tcPr/>
                </a:tc>
                <a:tc>
                  <a:txBody>
                    <a:bodyPr/>
                    <a:lstStyle/>
                    <a:p>
                      <a:pPr algn="r" fontAlgn="b"/>
                      <a:r>
                        <a:rPr lang="en-GB" sz="200" u="none" strike="noStrike">
                          <a:effectLst/>
                        </a:rPr>
                        <a:t>58%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72150071"/>
                  </a:ext>
                </a:extLst>
              </a:tr>
              <a:tr h="49064">
                <a:tc>
                  <a:txBody>
                    <a:bodyPr/>
                    <a:lstStyle/>
                    <a:p>
                      <a:pPr algn="l" fontAlgn="b"/>
                      <a:r>
                        <a:rPr lang="en-GB" sz="200" u="none" strike="noStrike">
                          <a:effectLst/>
                        </a:rPr>
                        <a:t>Charity</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58%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889466590"/>
                  </a:ext>
                </a:extLst>
              </a:tr>
              <a:tr h="49064">
                <a:tc gridSpan="3">
                  <a:txBody>
                    <a:bodyPr/>
                    <a:lstStyle/>
                    <a:p>
                      <a:pPr algn="l" fontAlgn="b"/>
                      <a:r>
                        <a:rPr lang="en-GB" sz="200" u="none" strike="noStrike">
                          <a:effectLst/>
                        </a:rPr>
                        <a:t>Community organisation</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hMerge="1">
                  <a:txBody>
                    <a:bodyPr/>
                    <a:lstStyle/>
                    <a:p>
                      <a:endParaRPr lang="en-GB"/>
                    </a:p>
                  </a:txBody>
                  <a:tcPr/>
                </a:tc>
                <a:tc>
                  <a:txBody>
                    <a:bodyPr/>
                    <a:lstStyle/>
                    <a:p>
                      <a:pPr algn="r" fontAlgn="b"/>
                      <a:r>
                        <a:rPr lang="en-GB" sz="200" u="none" strike="noStrike">
                          <a:effectLst/>
                        </a:rPr>
                        <a:t>58%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1244442763"/>
                  </a:ext>
                </a:extLst>
              </a:tr>
              <a:tr h="49064">
                <a:tc gridSpan="2">
                  <a:txBody>
                    <a:bodyPr/>
                    <a:lstStyle/>
                    <a:p>
                      <a:pPr algn="l" fontAlgn="b"/>
                      <a:r>
                        <a:rPr lang="en-GB" sz="200" u="none" strike="noStrike">
                          <a:effectLst/>
                        </a:rPr>
                        <a:t>Sole trader</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58%</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905933513"/>
                  </a:ext>
                </a:extLst>
              </a:tr>
              <a:tr h="91021">
                <a:tc gridSpan="3">
                  <a:txBody>
                    <a:bodyPr/>
                    <a:lstStyle/>
                    <a:p>
                      <a:pPr algn="l" fontAlgn="b"/>
                      <a:r>
                        <a:rPr lang="en-US" sz="200" u="none" strike="noStrike">
                          <a:effectLst/>
                        </a:rPr>
                        <a:t>Hospitality, catering and event management</a:t>
                      </a:r>
                      <a:endParaRPr lang="en-US"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hMerge="1">
                  <a:txBody>
                    <a:bodyPr/>
                    <a:lstStyle/>
                    <a:p>
                      <a:endParaRPr lang="en-GB"/>
                    </a:p>
                  </a:txBody>
                  <a:tcPr/>
                </a:tc>
                <a:tc>
                  <a:txBody>
                    <a:bodyPr/>
                    <a:lstStyle/>
                    <a:p>
                      <a:pPr algn="r" fontAlgn="b"/>
                      <a:r>
                        <a:rPr lang="en-GB" sz="200" u="none" strike="noStrike">
                          <a:effectLst/>
                        </a:rPr>
                        <a:t>53%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789675166"/>
                  </a:ext>
                </a:extLst>
              </a:tr>
              <a:tr h="91021">
                <a:tc gridSpan="3">
                  <a:txBody>
                    <a:bodyPr/>
                    <a:lstStyle/>
                    <a:p>
                      <a:pPr algn="l" fontAlgn="b"/>
                      <a:r>
                        <a:rPr lang="en-GB" sz="200" u="none" strike="noStrike">
                          <a:effectLst/>
                        </a:rPr>
                        <a:t>Information and communication services</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hMerge="1">
                  <a:txBody>
                    <a:bodyPr/>
                    <a:lstStyle/>
                    <a:p>
                      <a:endParaRPr lang="en-GB"/>
                    </a:p>
                  </a:txBody>
                  <a:tcPr/>
                </a:tc>
                <a:tc>
                  <a:txBody>
                    <a:bodyPr/>
                    <a:lstStyle/>
                    <a:p>
                      <a:pPr algn="r" fontAlgn="b"/>
                      <a:r>
                        <a:rPr lang="en-GB" sz="200" u="none" strike="noStrike">
                          <a:effectLst/>
                        </a:rPr>
                        <a:t>53%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917270487"/>
                  </a:ext>
                </a:extLst>
              </a:tr>
              <a:tr h="49064">
                <a:tc gridSpan="2">
                  <a:txBody>
                    <a:bodyPr/>
                    <a:lstStyle/>
                    <a:p>
                      <a:pPr algn="l" fontAlgn="b"/>
                      <a:r>
                        <a:rPr lang="en-GB" sz="200" u="none" strike="noStrike">
                          <a:effectLst/>
                        </a:rPr>
                        <a:t>Limited company</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53%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21501159"/>
                  </a:ext>
                </a:extLst>
              </a:tr>
              <a:tr h="49064">
                <a:tc gridSpan="2">
                  <a:txBody>
                    <a:bodyPr/>
                    <a:lstStyle/>
                    <a:p>
                      <a:pPr algn="l" fontAlgn="b"/>
                      <a:r>
                        <a:rPr lang="en-GB" sz="200" u="none" strike="noStrike">
                          <a:effectLst/>
                        </a:rPr>
                        <a:t>Social organisation</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53%</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391680288"/>
                  </a:ext>
                </a:extLst>
              </a:tr>
              <a:tr h="49064">
                <a:tc gridSpan="2">
                  <a:txBody>
                    <a:bodyPr/>
                    <a:lstStyle/>
                    <a:p>
                      <a:pPr algn="l" fontAlgn="b"/>
                      <a:r>
                        <a:rPr lang="en-GB" sz="200" u="none" strike="noStrike">
                          <a:effectLst/>
                        </a:rPr>
                        <a:t>I operate in</a:t>
                      </a:r>
                      <a:endParaRPr lang="en-GB" sz="200" b="0" i="0" u="none" strike="noStrike">
                        <a:solidFill>
                          <a:srgbClr val="000000"/>
                        </a:solidFill>
                        <a:effectLst/>
                        <a:latin typeface="Calibri" panose="020F0502020204030204" pitchFamily="34" charset="0"/>
                      </a:endParaRPr>
                    </a:p>
                  </a:txBody>
                  <a:tcPr marL="1246" marR="1246" marT="1246" marB="0" anchor="b"/>
                </a:tc>
                <a:tc hMerge="1">
                  <a:txBody>
                    <a:bodyPr/>
                    <a:lstStyle/>
                    <a:p>
                      <a:endParaRPr lang="en-GB"/>
                    </a:p>
                  </a:txBody>
                  <a:tcPr/>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47%</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305934744"/>
                  </a:ext>
                </a:extLst>
              </a:tr>
              <a:tr h="49064">
                <a:tc>
                  <a:txBody>
                    <a:bodyPr/>
                    <a:lstStyle/>
                    <a:p>
                      <a:pPr algn="l" fontAlgn="b"/>
                      <a:r>
                        <a:rPr lang="en-GB" sz="200" u="none" strike="noStrike">
                          <a:effectLst/>
                        </a:rPr>
                        <a:t>I am a</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42%</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4244957178"/>
                  </a:ext>
                </a:extLst>
              </a:tr>
              <a:tr h="49064">
                <a:tc>
                  <a:txBody>
                    <a:bodyPr/>
                    <a:lstStyle/>
                    <a:p>
                      <a:pPr algn="l" fontAlgn="b"/>
                      <a:r>
                        <a:rPr lang="en-GB" sz="200" u="none" strike="noStrike">
                          <a:effectLst/>
                        </a:rPr>
                        <a:t>Other</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r" fontAlgn="b"/>
                      <a:r>
                        <a:rPr lang="en-GB" sz="200" u="none" strike="noStrike">
                          <a:effectLst/>
                        </a:rPr>
                        <a:t>32%</a:t>
                      </a:r>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a:solidFill>
                          <a:srgbClr val="000000"/>
                        </a:solidFill>
                        <a:effectLst/>
                        <a:latin typeface="Calibri" panose="020F0502020204030204" pitchFamily="34" charset="0"/>
                      </a:endParaRPr>
                    </a:p>
                  </a:txBody>
                  <a:tcPr marL="1246" marR="1246" marT="1246" marB="0" anchor="b"/>
                </a:tc>
                <a:tc>
                  <a:txBody>
                    <a:bodyPr/>
                    <a:lstStyle/>
                    <a:p>
                      <a:pPr algn="l" fontAlgn="b"/>
                      <a:endParaRPr lang="en-GB" sz="200" b="0" i="0" u="none" strike="noStrike" dirty="0">
                        <a:solidFill>
                          <a:srgbClr val="000000"/>
                        </a:solidFill>
                        <a:effectLst/>
                        <a:latin typeface="Calibri" panose="020F0502020204030204" pitchFamily="34" charset="0"/>
                      </a:endParaRPr>
                    </a:p>
                  </a:txBody>
                  <a:tcPr marL="1246" marR="1246" marT="1246" marB="0" anchor="b"/>
                </a:tc>
                <a:extLst>
                  <a:ext uri="{0D108BD9-81ED-4DB2-BD59-A6C34878D82A}">
                    <a16:rowId xmlns:a16="http://schemas.microsoft.com/office/drawing/2014/main" val="2335449243"/>
                  </a:ext>
                </a:extLst>
              </a:tr>
            </a:tbl>
          </a:graphicData>
        </a:graphic>
      </p:graphicFrame>
    </p:spTree>
    <p:extLst>
      <p:ext uri="{BB962C8B-B14F-4D97-AF65-F5344CB8AC3E}">
        <p14:creationId xmlns:p14="http://schemas.microsoft.com/office/powerpoint/2010/main" val="210535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Closed Card Sort – New Filters</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2781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15 Online closed card sort sessions, with UserTesting panel</a:t>
            </a:r>
          </a:p>
          <a:p>
            <a:pPr marL="571500" indent="-571500">
              <a:buFont typeface="Arial" panose="020B0604020202020204" pitchFamily="34" charset="0"/>
              <a:buChar char="•"/>
            </a:pPr>
            <a:r>
              <a:rPr lang="en-GB" sz="3200" dirty="0"/>
              <a:t>Male – 10 / Female – 5</a:t>
            </a:r>
          </a:p>
          <a:p>
            <a:pPr marL="571500" indent="-571500">
              <a:buFont typeface="Arial" panose="020B0604020202020204" pitchFamily="34" charset="0"/>
              <a:buChar char="•"/>
            </a:pPr>
            <a:r>
              <a:rPr lang="en-GB" sz="3200" dirty="0"/>
              <a:t>UK wide</a:t>
            </a:r>
          </a:p>
          <a:p>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5355312"/>
          </a:xfrm>
          <a:prstGeom prst="rect">
            <a:avLst/>
          </a:prstGeom>
          <a:noFill/>
        </p:spPr>
        <p:txBody>
          <a:bodyPr wrap="square" rtlCol="0">
            <a:spAutoFit/>
          </a:bodyPr>
          <a:lstStyle/>
          <a:p>
            <a:r>
              <a:rPr lang="en-US" dirty="0"/>
              <a:t>Test new filter types and categories with the users and understand if these will work for them. </a:t>
            </a:r>
          </a:p>
          <a:p>
            <a:endParaRPr lang="en-US" dirty="0"/>
          </a:p>
          <a:p>
            <a:r>
              <a:rPr lang="en-US" dirty="0"/>
              <a:t>The Closed Card Sort gives people categories and asks them to place items into them </a:t>
            </a:r>
            <a:endParaRPr lang="en-GB" dirty="0"/>
          </a:p>
          <a:p>
            <a:endParaRPr lang="en-GB" dirty="0"/>
          </a:p>
          <a:p>
            <a:r>
              <a:rPr lang="en-GB" dirty="0"/>
              <a:t>We explored the following things: </a:t>
            </a:r>
          </a:p>
          <a:p>
            <a:endParaRPr lang="en-GB" dirty="0"/>
          </a:p>
          <a:p>
            <a:pPr marL="285750" indent="-285750">
              <a:lnSpc>
                <a:spcPct val="150000"/>
              </a:lnSpc>
              <a:buFont typeface="Arial" panose="020B0604020202020204" pitchFamily="34" charset="0"/>
              <a:buChar char="•"/>
            </a:pPr>
            <a:r>
              <a:rPr lang="en-US" dirty="0"/>
              <a:t>If the 5 filter category's make sense? </a:t>
            </a:r>
          </a:p>
          <a:p>
            <a:pPr marL="285750" indent="-285750">
              <a:lnSpc>
                <a:spcPct val="150000"/>
              </a:lnSpc>
              <a:buFont typeface="Arial" panose="020B0604020202020204" pitchFamily="34" charset="0"/>
              <a:buChar char="•"/>
            </a:pPr>
            <a:r>
              <a:rPr lang="en-US" dirty="0"/>
              <a:t>If the items listed under each of the 5 filter category's make sense? </a:t>
            </a:r>
          </a:p>
          <a:p>
            <a:pPr marL="285750" indent="-285750">
              <a:lnSpc>
                <a:spcPct val="150000"/>
              </a:lnSpc>
              <a:buFont typeface="Arial" panose="020B0604020202020204" pitchFamily="34" charset="0"/>
              <a:buChar char="•"/>
            </a:pPr>
            <a:r>
              <a:rPr lang="en-US" dirty="0"/>
              <a:t>If users want an "All Scotland“ as an option under the "I am located in" category? </a:t>
            </a:r>
          </a:p>
          <a:p>
            <a:pPr marL="285750" indent="-285750">
              <a:lnSpc>
                <a:spcPct val="150000"/>
              </a:lnSpc>
              <a:buFont typeface="Arial" panose="020B0604020202020204" pitchFamily="34" charset="0"/>
              <a:buChar char="•"/>
            </a:pPr>
            <a:r>
              <a:rPr lang="en-US" dirty="0"/>
              <a:t>Thoughts on the language used for categories </a:t>
            </a:r>
          </a:p>
          <a:p>
            <a:pPr marL="285750" indent="-285750">
              <a:lnSpc>
                <a:spcPct val="150000"/>
              </a:lnSpc>
              <a:buFont typeface="Arial" panose="020B0604020202020204" pitchFamily="34" charset="0"/>
              <a:buChar char="•"/>
            </a:pPr>
            <a:r>
              <a:rPr lang="en-US" dirty="0"/>
              <a:t>If there was anything missing from the filter categories or the items under the categories.</a:t>
            </a:r>
            <a:endParaRPr lang="en-GB" dirty="0"/>
          </a:p>
          <a:p>
            <a:endParaRPr lang="en-GB" dirty="0"/>
          </a:p>
          <a:p>
            <a:pPr marL="285750" indent="-285750">
              <a:buFont typeface="Arial" panose="020B0604020202020204" pitchFamily="34" charset="0"/>
              <a:buChar char="•"/>
            </a:pPr>
            <a:endParaRPr lang="en-US" sz="2000" dirty="0"/>
          </a:p>
          <a:p>
            <a:pPr marL="285750" indent="-285750">
              <a:buFontTx/>
              <a:buChar char="-"/>
            </a:pPr>
            <a:endParaRPr lang="en-US" sz="1600" dirty="0"/>
          </a:p>
        </p:txBody>
      </p:sp>
    </p:spTree>
    <p:extLst>
      <p:ext uri="{BB962C8B-B14F-4D97-AF65-F5344CB8AC3E}">
        <p14:creationId xmlns:p14="http://schemas.microsoft.com/office/powerpoint/2010/main" val="152086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87560" y="0"/>
            <a:ext cx="9906000" cy="548679"/>
          </a:xfrm>
        </p:spPr>
        <p:txBody>
          <a:bodyPr/>
          <a:lstStyle/>
          <a:p>
            <a:r>
              <a:rPr lang="en-GB" sz="3200" dirty="0">
                <a:solidFill>
                  <a:schemeClr val="tx1"/>
                </a:solidFill>
              </a:rPr>
              <a:t>Results summary</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548679"/>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549860" y="548679"/>
            <a:ext cx="9361040" cy="6417141"/>
          </a:xfrm>
          <a:prstGeom prst="rect">
            <a:avLst/>
          </a:prstGeom>
          <a:noFill/>
        </p:spPr>
        <p:txBody>
          <a:bodyPr wrap="square" lIns="91440" tIns="45720" rIns="91440" bIns="45720" rtlCol="0" anchor="t">
            <a:spAutoFit/>
          </a:bodyPr>
          <a:lstStyle/>
          <a:p>
            <a:r>
              <a:rPr lang="en-US" sz="1400" dirty="0"/>
              <a:t>-All users were able to successfully complete the card sort exercise with ease.</a:t>
            </a:r>
          </a:p>
          <a:p>
            <a:endParaRPr lang="en-US" sz="500" dirty="0"/>
          </a:p>
          <a:p>
            <a:r>
              <a:rPr lang="en-US" sz="1400" dirty="0">
                <a:latin typeface="Arial"/>
              </a:rPr>
              <a:t>-They categorized the items in the same way as the proposed solution (mostly, but with some overlap)</a:t>
            </a:r>
            <a:endParaRPr lang="en-US" sz="1400" dirty="0"/>
          </a:p>
          <a:p>
            <a:endParaRPr lang="en-US" sz="500" dirty="0"/>
          </a:p>
          <a:p>
            <a:r>
              <a:rPr lang="en-US" sz="1400" dirty="0"/>
              <a:t>-“I am looking for” category is a bit confusing and overlapping with other groups</a:t>
            </a:r>
          </a:p>
          <a:p>
            <a:endParaRPr lang="en-US" sz="600" dirty="0"/>
          </a:p>
          <a:p>
            <a:r>
              <a:rPr lang="en-US" sz="1400" dirty="0"/>
              <a:t>-Filter categories and the items within them made sense to all the users</a:t>
            </a:r>
          </a:p>
          <a:p>
            <a:endParaRPr lang="en-US" sz="600" dirty="0"/>
          </a:p>
          <a:p>
            <a:r>
              <a:rPr lang="en-US" sz="1400" dirty="0"/>
              <a:t>-14 out of the 15 users would like an “All Scotland” option under the “I am located in” category</a:t>
            </a:r>
          </a:p>
          <a:p>
            <a:endParaRPr lang="en-GB" sz="900" dirty="0"/>
          </a:p>
          <a:p>
            <a:r>
              <a:rPr lang="en-GB" sz="1400" dirty="0"/>
              <a:t>-Overall, users found the language used for this exercise easy and straightforward:</a:t>
            </a:r>
          </a:p>
          <a:p>
            <a:endParaRPr lang="en-GB" sz="1400" dirty="0"/>
          </a:p>
          <a:p>
            <a:r>
              <a:rPr lang="en-US" sz="1400" i="1" dirty="0"/>
              <a:t>	It is very straightforward to me. I understand what it is saying, and I have a good grasp of what each 	category and term is saying.</a:t>
            </a:r>
          </a:p>
          <a:p>
            <a:endParaRPr lang="en-GB" sz="800" dirty="0"/>
          </a:p>
          <a:p>
            <a:r>
              <a:rPr lang="en-US" sz="1400" i="1" dirty="0"/>
              <a:t>	Simple and easy to understand, could clearly identify and put them in categories.</a:t>
            </a:r>
          </a:p>
          <a:p>
            <a:endParaRPr lang="en-US" sz="1400" i="1" dirty="0"/>
          </a:p>
          <a:p>
            <a:r>
              <a:rPr lang="en-US" sz="1400" dirty="0"/>
              <a:t>-However, there were some dislikes mainly around items being categorized under more than one category:</a:t>
            </a:r>
          </a:p>
          <a:p>
            <a:endParaRPr lang="en-US" sz="1050" dirty="0"/>
          </a:p>
          <a:p>
            <a:r>
              <a:rPr lang="en-US" sz="1400" i="1" dirty="0"/>
              <a:t>	There's a lot of things that could go under both "looking for support with" and "I operate in" but other than 	that it all makes sense.</a:t>
            </a:r>
          </a:p>
          <a:p>
            <a:endParaRPr lang="en-US" sz="700" i="1" dirty="0"/>
          </a:p>
          <a:p>
            <a:r>
              <a:rPr lang="en-US" sz="1400" i="1" dirty="0"/>
              <a:t>	The titles are a bit too ambiguous and there is more context needed for both the titles and many of the 	options, e.g., transport and storage could apply to three of the categories.</a:t>
            </a:r>
          </a:p>
          <a:p>
            <a:endParaRPr lang="en-US" sz="1400" i="1" dirty="0"/>
          </a:p>
          <a:p>
            <a:r>
              <a:rPr lang="en-US" sz="1400" dirty="0"/>
              <a:t>-Few suggestions included: </a:t>
            </a:r>
          </a:p>
          <a:p>
            <a:endParaRPr lang="en-US" sz="300" i="1" dirty="0"/>
          </a:p>
          <a:p>
            <a:endParaRPr lang="en-US" sz="300" i="1" dirty="0"/>
          </a:p>
          <a:p>
            <a:r>
              <a:rPr lang="en-US" sz="1400" i="1" dirty="0"/>
              <a:t>	Brexit is missing if businesses are still wanting support with Brexit.</a:t>
            </a:r>
          </a:p>
          <a:p>
            <a:endParaRPr lang="en-US" sz="200" i="1" dirty="0"/>
          </a:p>
          <a:p>
            <a:r>
              <a:rPr lang="en-US" sz="1400" i="1" dirty="0"/>
              <a:t>	I think "OTHER" could go in all categories and some have cards that could go in other categories too 	such as "digital" for example or "finance" which are industries and services</a:t>
            </a:r>
          </a:p>
          <a:p>
            <a:endParaRPr lang="en-US" sz="1400" i="1" dirty="0"/>
          </a:p>
          <a:p>
            <a:r>
              <a:rPr lang="en-US" sz="1400" i="1" dirty="0"/>
              <a:t>	Where items can be placed in to two categories: Education, training as an example, give the option for 		them to sit within both.</a:t>
            </a:r>
            <a:endParaRPr lang="en-US" sz="1600" dirty="0"/>
          </a:p>
        </p:txBody>
      </p:sp>
    </p:spTree>
    <p:extLst>
      <p:ext uri="{BB962C8B-B14F-4D97-AF65-F5344CB8AC3E}">
        <p14:creationId xmlns:p14="http://schemas.microsoft.com/office/powerpoint/2010/main" val="25976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3421B7-0A98-4A30-AC50-A94BF2E7E1AC}"/>
              </a:ext>
            </a:extLst>
          </p:cNvPr>
          <p:cNvSpPr>
            <a:spLocks noGrp="1"/>
          </p:cNvSpPr>
          <p:nvPr>
            <p:ph type="title"/>
          </p:nvPr>
        </p:nvSpPr>
        <p:spPr>
          <a:xfrm>
            <a:off x="495300" y="274638"/>
            <a:ext cx="2945532" cy="778098"/>
          </a:xfrm>
        </p:spPr>
        <p:txBody>
          <a:bodyPr/>
          <a:lstStyle/>
          <a:p>
            <a:r>
              <a:rPr lang="en-GB" sz="4000" dirty="0">
                <a:solidFill>
                  <a:schemeClr val="tx1"/>
                </a:solidFill>
              </a:rPr>
              <a:t>New filters</a:t>
            </a:r>
          </a:p>
        </p:txBody>
      </p:sp>
      <p:graphicFrame>
        <p:nvGraphicFramePr>
          <p:cNvPr id="9" name="Table 8">
            <a:extLst>
              <a:ext uri="{FF2B5EF4-FFF2-40B4-BE49-F238E27FC236}">
                <a16:creationId xmlns:a16="http://schemas.microsoft.com/office/drawing/2014/main" id="{FB893187-B19A-4761-903B-CADDD7D4A6EB}"/>
              </a:ext>
            </a:extLst>
          </p:cNvPr>
          <p:cNvGraphicFramePr>
            <a:graphicFrameLocks noGrp="1"/>
          </p:cNvGraphicFramePr>
          <p:nvPr>
            <p:extLst>
              <p:ext uri="{D42A27DB-BD31-4B8C-83A1-F6EECF244321}">
                <p14:modId xmlns:p14="http://schemas.microsoft.com/office/powerpoint/2010/main" val="2590090944"/>
              </p:ext>
            </p:extLst>
          </p:nvPr>
        </p:nvGraphicFramePr>
        <p:xfrm>
          <a:off x="760534" y="1412776"/>
          <a:ext cx="8384931" cy="4351354"/>
        </p:xfrm>
        <a:graphic>
          <a:graphicData uri="http://schemas.openxmlformats.org/drawingml/2006/table">
            <a:tbl>
              <a:tblPr/>
              <a:tblGrid>
                <a:gridCol w="2012383">
                  <a:extLst>
                    <a:ext uri="{9D8B030D-6E8A-4147-A177-3AD203B41FA5}">
                      <a16:colId xmlns:a16="http://schemas.microsoft.com/office/drawing/2014/main" val="574786134"/>
                    </a:ext>
                  </a:extLst>
                </a:gridCol>
                <a:gridCol w="1774075">
                  <a:extLst>
                    <a:ext uri="{9D8B030D-6E8A-4147-A177-3AD203B41FA5}">
                      <a16:colId xmlns:a16="http://schemas.microsoft.com/office/drawing/2014/main" val="560661265"/>
                    </a:ext>
                  </a:extLst>
                </a:gridCol>
                <a:gridCol w="1332763">
                  <a:extLst>
                    <a:ext uri="{9D8B030D-6E8A-4147-A177-3AD203B41FA5}">
                      <a16:colId xmlns:a16="http://schemas.microsoft.com/office/drawing/2014/main" val="3660437924"/>
                    </a:ext>
                  </a:extLst>
                </a:gridCol>
                <a:gridCol w="1676986">
                  <a:extLst>
                    <a:ext uri="{9D8B030D-6E8A-4147-A177-3AD203B41FA5}">
                      <a16:colId xmlns:a16="http://schemas.microsoft.com/office/drawing/2014/main" val="3389824235"/>
                    </a:ext>
                  </a:extLst>
                </a:gridCol>
                <a:gridCol w="1588724">
                  <a:extLst>
                    <a:ext uri="{9D8B030D-6E8A-4147-A177-3AD203B41FA5}">
                      <a16:colId xmlns:a16="http://schemas.microsoft.com/office/drawing/2014/main" val="3675733713"/>
                    </a:ext>
                  </a:extLst>
                </a:gridCol>
              </a:tblGrid>
              <a:tr h="127981">
                <a:tc>
                  <a:txBody>
                    <a:bodyPr/>
                    <a:lstStyle/>
                    <a:p>
                      <a:pPr algn="l" fontAlgn="b"/>
                      <a:r>
                        <a:rPr lang="en-GB" sz="800" b="1" i="0" u="none" strike="noStrike">
                          <a:solidFill>
                            <a:srgbClr val="000000"/>
                          </a:solidFill>
                          <a:effectLst/>
                          <a:latin typeface="Calibri" panose="020F0502020204030204" pitchFamily="34" charset="0"/>
                        </a:rPr>
                        <a:t>I operate in</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I am looking for support with</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000000"/>
                          </a:solidFill>
                          <a:effectLst/>
                          <a:latin typeface="Calibri" panose="020F0502020204030204" pitchFamily="34" charset="0"/>
                        </a:rPr>
                        <a:t>I am located in</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000000"/>
                          </a:solidFill>
                          <a:effectLst/>
                          <a:latin typeface="Calibri" panose="020F0502020204030204" pitchFamily="34" charset="0"/>
                        </a:rPr>
                        <a:t>I am a</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000000"/>
                          </a:solidFill>
                          <a:effectLst/>
                          <a:latin typeface="Calibri" panose="020F0502020204030204" pitchFamily="34" charset="0"/>
                        </a:rPr>
                        <a:t>I am looking for</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8092846"/>
                  </a:ext>
                </a:extLst>
              </a:tr>
              <a:tr h="127981">
                <a:tc>
                  <a:txBody>
                    <a:bodyPr/>
                    <a:lstStyle/>
                    <a:p>
                      <a:pPr algn="l" fontAlgn="b"/>
                      <a:r>
                        <a:rPr lang="en-GB" sz="800" b="0" i="0" u="none" strike="noStrike">
                          <a:solidFill>
                            <a:srgbClr val="000000"/>
                          </a:solidFill>
                          <a:effectLst/>
                          <a:latin typeface="Calibri" panose="020F0502020204030204" pitchFamily="34" charset="0"/>
                        </a:rPr>
                        <a:t>Agriculture, forestry and fishing</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Coronavirus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Aberdeen City</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Calibri" panose="020F0502020204030204" pitchFamily="34" charset="0"/>
                        </a:rPr>
                        <a:t>Charity</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Consultancy and advice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8304231"/>
                  </a:ext>
                </a:extLst>
              </a:tr>
              <a:tr h="127981">
                <a:tc>
                  <a:txBody>
                    <a:bodyPr/>
                    <a:lstStyle/>
                    <a:p>
                      <a:pPr algn="l" fontAlgn="b"/>
                      <a:r>
                        <a:rPr lang="en-GB" sz="800" b="0" i="0" u="none" strike="noStrike">
                          <a:solidFill>
                            <a:srgbClr val="000000"/>
                          </a:solidFill>
                          <a:effectLst/>
                          <a:latin typeface="Calibri" panose="020F0502020204030204" pitchFamily="34" charset="0"/>
                        </a:rPr>
                        <a:t>Animal services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Digital</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Aberdeenshire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Calibri" panose="020F0502020204030204" pitchFamily="34" charset="0"/>
                        </a:rPr>
                        <a:t>Community organisation</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Funding</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3543023"/>
                  </a:ext>
                </a:extLst>
              </a:tr>
              <a:tr h="127981">
                <a:tc>
                  <a:txBody>
                    <a:bodyPr/>
                    <a:lstStyle/>
                    <a:p>
                      <a:pPr algn="l" fontAlgn="b"/>
                      <a:r>
                        <a:rPr lang="en-GB" sz="800" b="0" i="0" u="none" strike="noStrike">
                          <a:solidFill>
                            <a:srgbClr val="000000"/>
                          </a:solidFill>
                          <a:effectLst/>
                          <a:latin typeface="Calibri" panose="020F0502020204030204" pitchFamily="34" charset="0"/>
                        </a:rPr>
                        <a:t>Chemical and life sciences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Innovation/R&amp;D</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Angus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Calibri" panose="020F0502020204030204" pitchFamily="34" charset="0"/>
                        </a:rPr>
                        <a:t>Co-operative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Programmes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9211953"/>
                  </a:ext>
                </a:extLst>
              </a:tr>
              <a:tr h="127981">
                <a:tc>
                  <a:txBody>
                    <a:bodyPr/>
                    <a:lstStyle/>
                    <a:p>
                      <a:pPr algn="l" fontAlgn="b"/>
                      <a:r>
                        <a:rPr lang="en-GB" sz="800" b="0" i="0" u="none" strike="noStrike">
                          <a:solidFill>
                            <a:srgbClr val="000000"/>
                          </a:solidFill>
                          <a:effectLst/>
                          <a:latin typeface="Calibri" panose="020F0502020204030204" pitchFamily="34" charset="0"/>
                        </a:rPr>
                        <a:t>Construction</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International trade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Argyll and Bute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Calibri" panose="020F0502020204030204" pitchFamily="34" charset="0"/>
                        </a:rPr>
                        <a:t>Limited company</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Research and information</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3725894"/>
                  </a:ext>
                </a:extLst>
              </a:tr>
              <a:tr h="127981">
                <a:tc>
                  <a:txBody>
                    <a:bodyPr/>
                    <a:lstStyle/>
                    <a:p>
                      <a:pPr algn="l" fontAlgn="b"/>
                      <a:r>
                        <a:rPr lang="en-GB" sz="800" b="0" i="0" u="none" strike="noStrike">
                          <a:solidFill>
                            <a:srgbClr val="000000"/>
                          </a:solidFill>
                          <a:effectLst/>
                          <a:latin typeface="Calibri" panose="020F0502020204030204" pitchFamily="34" charset="0"/>
                        </a:rPr>
                        <a:t>Creative industries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Net zero</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Clackmannanshire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Calibri" panose="020F0502020204030204" pitchFamily="34" charset="0"/>
                        </a:rPr>
                        <a:t>Partnership</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Self-help guides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7769770"/>
                  </a:ext>
                </a:extLst>
              </a:tr>
              <a:tr h="127981">
                <a:tc>
                  <a:txBody>
                    <a:bodyPr/>
                    <a:lstStyle/>
                    <a:p>
                      <a:pPr algn="l" fontAlgn="b"/>
                      <a:r>
                        <a:rPr lang="en-GB" sz="800" b="0" i="0" u="none" strike="noStrike">
                          <a:solidFill>
                            <a:srgbClr val="000000"/>
                          </a:solidFill>
                          <a:effectLst/>
                          <a:latin typeface="Calibri" panose="020F0502020204030204" pitchFamily="34" charset="0"/>
                        </a:rPr>
                        <a:t>Domestic services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Skills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Comhairle nan Eilean Siar</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Calibri" panose="020F0502020204030204" pitchFamily="34" charset="0"/>
                        </a:rPr>
                        <a:t>Social organisation</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Training</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1037154"/>
                  </a:ext>
                </a:extLst>
              </a:tr>
              <a:tr h="127981">
                <a:tc>
                  <a:txBody>
                    <a:bodyPr/>
                    <a:lstStyle/>
                    <a:p>
                      <a:pPr algn="l" fontAlgn="b"/>
                      <a:r>
                        <a:rPr lang="en-GB" sz="800" b="0" i="0" u="none" strike="noStrike">
                          <a:solidFill>
                            <a:srgbClr val="000000"/>
                          </a:solidFill>
                          <a:effectLst/>
                          <a:latin typeface="Calibri" panose="020F0502020204030204" pitchFamily="34" charset="0"/>
                        </a:rPr>
                        <a:t>Education, training and HR</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Starting a business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Dumfries and Galloway</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Calibri" panose="020F0502020204030204" pitchFamily="34" charset="0"/>
                        </a:rPr>
                        <a:t>Sole trader</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9051049"/>
                  </a:ext>
                </a:extLst>
              </a:tr>
              <a:tr h="127981">
                <a:tc>
                  <a:txBody>
                    <a:bodyPr/>
                    <a:lstStyle/>
                    <a:p>
                      <a:pPr algn="l" fontAlgn="b"/>
                      <a:r>
                        <a:rPr lang="en-GB" sz="800" b="0" i="0" u="none" strike="noStrike">
                          <a:solidFill>
                            <a:srgbClr val="000000"/>
                          </a:solidFill>
                          <a:effectLst/>
                          <a:latin typeface="Calibri" panose="020F0502020204030204" pitchFamily="34" charset="0"/>
                        </a:rPr>
                        <a:t>Energy and environment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Working practices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Dundee City</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Other</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286845"/>
                  </a:ext>
                </a:extLst>
              </a:tr>
              <a:tr h="127981">
                <a:tc>
                  <a:txBody>
                    <a:bodyPr/>
                    <a:lstStyle/>
                    <a:p>
                      <a:pPr algn="l" fontAlgn="b"/>
                      <a:r>
                        <a:rPr lang="en-GB" sz="800" b="0" i="0" u="none" strike="noStrike">
                          <a:solidFill>
                            <a:srgbClr val="000000"/>
                          </a:solidFill>
                          <a:effectLst/>
                          <a:latin typeface="Calibri" panose="020F0502020204030204" pitchFamily="34" charset="0"/>
                        </a:rPr>
                        <a:t>Financial and business services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Finance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East Ayrshire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6431104"/>
                  </a:ext>
                </a:extLst>
              </a:tr>
              <a:tr h="127981">
                <a:tc>
                  <a:txBody>
                    <a:bodyPr/>
                    <a:lstStyle/>
                    <a:p>
                      <a:pPr algn="l" fontAlgn="b"/>
                      <a:r>
                        <a:rPr lang="en-GB" sz="800" b="0" i="0" u="none" strike="noStrike">
                          <a:solidFill>
                            <a:srgbClr val="000000"/>
                          </a:solidFill>
                          <a:effectLst/>
                          <a:latin typeface="Calibri" panose="020F0502020204030204" pitchFamily="34" charset="0"/>
                        </a:rPr>
                        <a:t>Food and drink</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East Dunbartonshire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3502511"/>
                  </a:ext>
                </a:extLst>
              </a:tr>
              <a:tr h="127981">
                <a:tc>
                  <a:txBody>
                    <a:bodyPr/>
                    <a:lstStyle/>
                    <a:p>
                      <a:pPr algn="l" fontAlgn="b"/>
                      <a:r>
                        <a:rPr lang="en-GB" sz="800" b="0" i="0" u="none" strike="noStrike">
                          <a:solidFill>
                            <a:srgbClr val="000000"/>
                          </a:solidFill>
                          <a:effectLst/>
                          <a:latin typeface="Calibri" panose="020F0502020204030204" pitchFamily="34" charset="0"/>
                        </a:rPr>
                        <a:t>Hair and beauty services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East Lothian</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9024727"/>
                  </a:ext>
                </a:extLst>
              </a:tr>
              <a:tr h="127981">
                <a:tc>
                  <a:txBody>
                    <a:bodyPr/>
                    <a:lstStyle/>
                    <a:p>
                      <a:pPr algn="l" fontAlgn="b"/>
                      <a:r>
                        <a:rPr lang="en-GB" sz="800" b="0" i="0" u="none" strike="noStrike">
                          <a:solidFill>
                            <a:srgbClr val="000000"/>
                          </a:solidFill>
                          <a:effectLst/>
                          <a:latin typeface="Calibri" panose="020F0502020204030204" pitchFamily="34" charset="0"/>
                        </a:rPr>
                        <a:t>Horticulture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East Renfrewshire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9168223"/>
                  </a:ext>
                </a:extLst>
              </a:tr>
              <a:tr h="127981">
                <a:tc>
                  <a:txBody>
                    <a:bodyPr/>
                    <a:lstStyle/>
                    <a:p>
                      <a:pPr algn="l" fontAlgn="b"/>
                      <a:r>
                        <a:rPr lang="en-US" sz="800" b="0" i="0" u="none" strike="noStrike">
                          <a:solidFill>
                            <a:srgbClr val="000000"/>
                          </a:solidFill>
                          <a:effectLst/>
                          <a:latin typeface="Calibri" panose="020F0502020204030204" pitchFamily="34" charset="0"/>
                        </a:rPr>
                        <a:t>Hospitality, catering and event management</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Edinburgh</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013497"/>
                  </a:ext>
                </a:extLst>
              </a:tr>
              <a:tr h="127981">
                <a:tc>
                  <a:txBody>
                    <a:bodyPr/>
                    <a:lstStyle/>
                    <a:p>
                      <a:pPr algn="l" fontAlgn="b"/>
                      <a:r>
                        <a:rPr lang="en-US" sz="800" b="0" i="0" u="none" strike="noStrike">
                          <a:solidFill>
                            <a:srgbClr val="000000"/>
                          </a:solidFill>
                          <a:effectLst/>
                          <a:latin typeface="Calibri" panose="020F0502020204030204" pitchFamily="34" charset="0"/>
                        </a:rPr>
                        <a:t>Human health and social work</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Falkirk</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3182840"/>
                  </a:ext>
                </a:extLst>
              </a:tr>
              <a:tr h="127981">
                <a:tc>
                  <a:txBody>
                    <a:bodyPr/>
                    <a:lstStyle/>
                    <a:p>
                      <a:pPr algn="l" fontAlgn="b"/>
                      <a:r>
                        <a:rPr lang="en-GB" sz="800" b="0" i="0" u="none" strike="noStrike">
                          <a:solidFill>
                            <a:srgbClr val="000000"/>
                          </a:solidFill>
                          <a:effectLst/>
                          <a:latin typeface="Calibri" panose="020F0502020204030204" pitchFamily="34" charset="0"/>
                        </a:rPr>
                        <a:t>Industrial manufacturing</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Fife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872786"/>
                  </a:ext>
                </a:extLst>
              </a:tr>
              <a:tr h="127981">
                <a:tc>
                  <a:txBody>
                    <a:bodyPr/>
                    <a:lstStyle/>
                    <a:p>
                      <a:pPr algn="l" fontAlgn="b"/>
                      <a:r>
                        <a:rPr lang="en-GB" sz="800" b="0" i="0" u="none" strike="noStrike">
                          <a:solidFill>
                            <a:srgbClr val="000000"/>
                          </a:solidFill>
                          <a:effectLst/>
                          <a:latin typeface="Calibri" panose="020F0502020204030204" pitchFamily="34" charset="0"/>
                        </a:rPr>
                        <a:t>Information and communication services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Glasgow</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4081413"/>
                  </a:ext>
                </a:extLst>
              </a:tr>
              <a:tr h="127981">
                <a:tc>
                  <a:txBody>
                    <a:bodyPr/>
                    <a:lstStyle/>
                    <a:p>
                      <a:pPr algn="l" fontAlgn="b"/>
                      <a:r>
                        <a:rPr lang="en-GB" sz="800" b="0" i="0" u="none" strike="noStrike">
                          <a:solidFill>
                            <a:srgbClr val="000000"/>
                          </a:solidFill>
                          <a:effectLst/>
                          <a:latin typeface="Calibri" panose="020F0502020204030204" pitchFamily="34" charset="0"/>
                        </a:rPr>
                        <a:t>Leisure and sport</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Highlands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631133"/>
                  </a:ext>
                </a:extLst>
              </a:tr>
              <a:tr h="127981">
                <a:tc>
                  <a:txBody>
                    <a:bodyPr/>
                    <a:lstStyle/>
                    <a:p>
                      <a:pPr algn="l" fontAlgn="b"/>
                      <a:r>
                        <a:rPr lang="en-US" sz="800" b="0" i="0" u="none" strike="noStrike">
                          <a:solidFill>
                            <a:srgbClr val="000000"/>
                          </a:solidFill>
                          <a:effectLst/>
                          <a:latin typeface="Calibri" panose="020F0502020204030204" pitchFamily="34" charset="0"/>
                        </a:rPr>
                        <a:t>Real estate and property services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Inverclyde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9938552"/>
                  </a:ext>
                </a:extLst>
              </a:tr>
              <a:tr h="127981">
                <a:tc>
                  <a:txBody>
                    <a:bodyPr/>
                    <a:lstStyle/>
                    <a:p>
                      <a:pPr algn="l" fontAlgn="b"/>
                      <a:r>
                        <a:rPr lang="en-GB" sz="800" b="0" i="0" u="none" strike="noStrike">
                          <a:solidFill>
                            <a:srgbClr val="000000"/>
                          </a:solidFill>
                          <a:effectLst/>
                          <a:latin typeface="Calibri" panose="020F0502020204030204" pitchFamily="34" charset="0"/>
                        </a:rPr>
                        <a:t>Retail and wholesale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Midlothian</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347153"/>
                  </a:ext>
                </a:extLst>
              </a:tr>
              <a:tr h="127981">
                <a:tc>
                  <a:txBody>
                    <a:bodyPr/>
                    <a:lstStyle/>
                    <a:p>
                      <a:pPr algn="l" fontAlgn="b"/>
                      <a:r>
                        <a:rPr lang="en-GB" sz="800" b="0" i="0" u="none" strike="noStrike">
                          <a:solidFill>
                            <a:srgbClr val="000000"/>
                          </a:solidFill>
                          <a:effectLst/>
                          <a:latin typeface="Calibri" panose="020F0502020204030204" pitchFamily="34" charset="0"/>
                        </a:rPr>
                        <a:t>Technology and engineering</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Moray</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976736"/>
                  </a:ext>
                </a:extLst>
              </a:tr>
              <a:tr h="127981">
                <a:tc>
                  <a:txBody>
                    <a:bodyPr/>
                    <a:lstStyle/>
                    <a:p>
                      <a:pPr algn="l" fontAlgn="b"/>
                      <a:r>
                        <a:rPr lang="en-GB" sz="800" b="0" i="0" u="none" strike="noStrike">
                          <a:solidFill>
                            <a:srgbClr val="000000"/>
                          </a:solidFill>
                          <a:effectLst/>
                          <a:latin typeface="Calibri" panose="020F0502020204030204" pitchFamily="34" charset="0"/>
                        </a:rPr>
                        <a:t>Tourism</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North Ayrshire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4201789"/>
                  </a:ext>
                </a:extLst>
              </a:tr>
              <a:tr h="127981">
                <a:tc>
                  <a:txBody>
                    <a:bodyPr/>
                    <a:lstStyle/>
                    <a:p>
                      <a:pPr algn="l" fontAlgn="b"/>
                      <a:r>
                        <a:rPr lang="en-GB" sz="800" b="0" i="0" u="none" strike="noStrike">
                          <a:solidFill>
                            <a:srgbClr val="000000"/>
                          </a:solidFill>
                          <a:effectLst/>
                          <a:latin typeface="Calibri" panose="020F0502020204030204" pitchFamily="34" charset="0"/>
                        </a:rPr>
                        <a:t>Transport and storage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North Lanarkshire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270869"/>
                  </a:ext>
                </a:extLst>
              </a:tr>
              <a:tr h="127981">
                <a:tc>
                  <a:txBody>
                    <a:bodyPr/>
                    <a:lstStyle/>
                    <a:p>
                      <a:pPr algn="l" fontAlgn="b"/>
                      <a:r>
                        <a:rPr lang="en-GB" sz="800" b="0" i="0" u="none" strike="noStrike">
                          <a:solidFill>
                            <a:srgbClr val="000000"/>
                          </a:solidFill>
                          <a:effectLst/>
                          <a:latin typeface="Calibri" panose="020F0502020204030204" pitchFamily="34" charset="0"/>
                        </a:rPr>
                        <a:t>All sectors</a:t>
                      </a:r>
                    </a:p>
                  </a:txBody>
                  <a:tcPr marL="4413" marR="4413" marT="441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Orkney Islands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0667537"/>
                  </a:ext>
                </a:extLst>
              </a:tr>
              <a:tr h="127981">
                <a:tc>
                  <a:txBody>
                    <a:bodyPr/>
                    <a:lstStyle/>
                    <a:p>
                      <a:pPr algn="l" fontAlgn="b"/>
                      <a:r>
                        <a:rPr lang="en-GB" sz="800" b="0" i="0" u="none" strike="noStrike">
                          <a:solidFill>
                            <a:srgbClr val="000000"/>
                          </a:solidFill>
                          <a:effectLst/>
                          <a:latin typeface="Calibri" panose="020F0502020204030204" pitchFamily="34" charset="0"/>
                        </a:rPr>
                        <a:t>Other</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Perth and Kinross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0356250"/>
                  </a:ext>
                </a:extLst>
              </a:tr>
              <a:tr h="127981">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Renfrewshire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5640651"/>
                  </a:ext>
                </a:extLst>
              </a:tr>
              <a:tr h="127981">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Scottish Borders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9238052"/>
                  </a:ext>
                </a:extLst>
              </a:tr>
              <a:tr h="127981">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Shetland Islands</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9665380"/>
                  </a:ext>
                </a:extLst>
              </a:tr>
              <a:tr h="127981">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South Ayrshire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01046"/>
                  </a:ext>
                </a:extLst>
              </a:tr>
              <a:tr h="127981">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South Lanarkshire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5248482"/>
                  </a:ext>
                </a:extLst>
              </a:tr>
              <a:tr h="127981">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Stirling</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7324697"/>
                  </a:ext>
                </a:extLst>
              </a:tr>
              <a:tr h="127981">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West Dunbartonshire</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5210428"/>
                  </a:ext>
                </a:extLst>
              </a:tr>
              <a:tr h="127981">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West Lothian</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5904325"/>
                  </a:ext>
                </a:extLst>
              </a:tr>
              <a:tr h="127981">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Outwith Scotland</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Calibri" panose="020F0502020204030204" pitchFamily="34" charset="0"/>
                        </a:rPr>
                        <a:t> </a:t>
                      </a:r>
                    </a:p>
                  </a:txBody>
                  <a:tcPr marL="4413" marR="4413" marT="44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401721"/>
                  </a:ext>
                </a:extLst>
              </a:tr>
            </a:tbl>
          </a:graphicData>
        </a:graphic>
      </p:graphicFrame>
    </p:spTree>
    <p:extLst>
      <p:ext uri="{BB962C8B-B14F-4D97-AF65-F5344CB8AC3E}">
        <p14:creationId xmlns:p14="http://schemas.microsoft.com/office/powerpoint/2010/main" val="13791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5953E9A-D9C2-4B7B-9FEA-609A48BCE61B}"/>
              </a:ext>
            </a:extLst>
          </p:cNvPr>
          <p:cNvGraphicFramePr>
            <a:graphicFrameLocks noGrp="1"/>
          </p:cNvGraphicFramePr>
          <p:nvPr/>
        </p:nvGraphicFramePr>
        <p:xfrm>
          <a:off x="3800872" y="476680"/>
          <a:ext cx="4968552" cy="5904640"/>
        </p:xfrm>
        <a:graphic>
          <a:graphicData uri="http://schemas.openxmlformats.org/drawingml/2006/table">
            <a:tbl>
              <a:tblPr/>
              <a:tblGrid>
                <a:gridCol w="1597580">
                  <a:extLst>
                    <a:ext uri="{9D8B030D-6E8A-4147-A177-3AD203B41FA5}">
                      <a16:colId xmlns:a16="http://schemas.microsoft.com/office/drawing/2014/main" val="3432236179"/>
                    </a:ext>
                  </a:extLst>
                </a:gridCol>
                <a:gridCol w="535076">
                  <a:extLst>
                    <a:ext uri="{9D8B030D-6E8A-4147-A177-3AD203B41FA5}">
                      <a16:colId xmlns:a16="http://schemas.microsoft.com/office/drawing/2014/main" val="3571685775"/>
                    </a:ext>
                  </a:extLst>
                </a:gridCol>
                <a:gridCol w="649733">
                  <a:extLst>
                    <a:ext uri="{9D8B030D-6E8A-4147-A177-3AD203B41FA5}">
                      <a16:colId xmlns:a16="http://schemas.microsoft.com/office/drawing/2014/main" val="338454044"/>
                    </a:ext>
                  </a:extLst>
                </a:gridCol>
                <a:gridCol w="1161876">
                  <a:extLst>
                    <a:ext uri="{9D8B030D-6E8A-4147-A177-3AD203B41FA5}">
                      <a16:colId xmlns:a16="http://schemas.microsoft.com/office/drawing/2014/main" val="2545737081"/>
                    </a:ext>
                  </a:extLst>
                </a:gridCol>
                <a:gridCol w="343977">
                  <a:extLst>
                    <a:ext uri="{9D8B030D-6E8A-4147-A177-3AD203B41FA5}">
                      <a16:colId xmlns:a16="http://schemas.microsoft.com/office/drawing/2014/main" val="2430260711"/>
                    </a:ext>
                  </a:extLst>
                </a:gridCol>
                <a:gridCol w="680310">
                  <a:extLst>
                    <a:ext uri="{9D8B030D-6E8A-4147-A177-3AD203B41FA5}">
                      <a16:colId xmlns:a16="http://schemas.microsoft.com/office/drawing/2014/main" val="3541275435"/>
                    </a:ext>
                  </a:extLst>
                </a:gridCol>
              </a:tblGrid>
              <a:tr h="73808">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I operate in</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I am located in</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panose="020F0502020204030204" pitchFamily="34" charset="0"/>
                        </a:rPr>
                        <a:t>I am looking for support with</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I am a</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I am looking for</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761747"/>
                  </a:ext>
                </a:extLst>
              </a:tr>
              <a:tr h="73808">
                <a:tc>
                  <a:txBody>
                    <a:bodyPr/>
                    <a:lstStyle/>
                    <a:p>
                      <a:pPr algn="l" fontAlgn="b"/>
                      <a:r>
                        <a:rPr lang="en-GB" sz="300" b="0" i="0" u="none" strike="noStrike">
                          <a:solidFill>
                            <a:srgbClr val="000000"/>
                          </a:solidFill>
                          <a:effectLst/>
                          <a:latin typeface="Calibri" panose="020F0502020204030204" pitchFamily="34" charset="0"/>
                        </a:rPr>
                        <a:t>Chemical and life sciences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8800726"/>
                  </a:ext>
                </a:extLst>
              </a:tr>
              <a:tr h="73808">
                <a:tc>
                  <a:txBody>
                    <a:bodyPr/>
                    <a:lstStyle/>
                    <a:p>
                      <a:pPr algn="l" fontAlgn="b"/>
                      <a:r>
                        <a:rPr lang="en-GB" sz="300" b="0" i="0" u="none" strike="noStrike">
                          <a:solidFill>
                            <a:srgbClr val="000000"/>
                          </a:solidFill>
                          <a:effectLst/>
                          <a:latin typeface="Calibri" panose="020F0502020204030204" pitchFamily="34" charset="0"/>
                        </a:rPr>
                        <a:t>Construction</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0553396"/>
                  </a:ext>
                </a:extLst>
              </a:tr>
              <a:tr h="73808">
                <a:tc>
                  <a:txBody>
                    <a:bodyPr/>
                    <a:lstStyle/>
                    <a:p>
                      <a:pPr algn="l" fontAlgn="b"/>
                      <a:r>
                        <a:rPr lang="en-GB" sz="300" b="0" i="0" u="none" strike="noStrike">
                          <a:solidFill>
                            <a:srgbClr val="000000"/>
                          </a:solidFill>
                          <a:effectLst/>
                          <a:latin typeface="Calibri" panose="020F0502020204030204" pitchFamily="34" charset="0"/>
                        </a:rPr>
                        <a:t>Leisure and sport</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291562"/>
                  </a:ext>
                </a:extLst>
              </a:tr>
              <a:tr h="73808">
                <a:tc>
                  <a:txBody>
                    <a:bodyPr/>
                    <a:lstStyle/>
                    <a:p>
                      <a:pPr algn="l" fontAlgn="b"/>
                      <a:r>
                        <a:rPr lang="en-GB" sz="300" b="0" i="0" u="none" strike="noStrike">
                          <a:solidFill>
                            <a:srgbClr val="000000"/>
                          </a:solidFill>
                          <a:effectLst/>
                          <a:latin typeface="Calibri" panose="020F0502020204030204" pitchFamily="34" charset="0"/>
                        </a:rPr>
                        <a:t>Industrial manufacturing</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654017"/>
                  </a:ext>
                </a:extLst>
              </a:tr>
              <a:tr h="73808">
                <a:tc>
                  <a:txBody>
                    <a:bodyPr/>
                    <a:lstStyle/>
                    <a:p>
                      <a:pPr algn="l" fontAlgn="b"/>
                      <a:r>
                        <a:rPr lang="en-GB" sz="300" b="0" i="0" u="none" strike="noStrike">
                          <a:solidFill>
                            <a:srgbClr val="000000"/>
                          </a:solidFill>
                          <a:effectLst/>
                          <a:latin typeface="Calibri" panose="020F0502020204030204" pitchFamily="34" charset="0"/>
                        </a:rPr>
                        <a:t>Agriculture, forestry and fishing</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94 %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1784691"/>
                  </a:ext>
                </a:extLst>
              </a:tr>
              <a:tr h="73808">
                <a:tc>
                  <a:txBody>
                    <a:bodyPr/>
                    <a:lstStyle/>
                    <a:p>
                      <a:pPr algn="l" fontAlgn="b"/>
                      <a:r>
                        <a:rPr lang="en-US" sz="300" b="0" i="0" u="none" strike="noStrike">
                          <a:solidFill>
                            <a:srgbClr val="000000"/>
                          </a:solidFill>
                          <a:effectLst/>
                          <a:latin typeface="Calibri" panose="020F0502020204030204" pitchFamily="34" charset="0"/>
                        </a:rPr>
                        <a:t>Hospitality, catering and event management</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94 %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2750034"/>
                  </a:ext>
                </a:extLst>
              </a:tr>
              <a:tr h="73808">
                <a:tc>
                  <a:txBody>
                    <a:bodyPr/>
                    <a:lstStyle/>
                    <a:p>
                      <a:pPr algn="l" fontAlgn="b"/>
                      <a:r>
                        <a:rPr lang="en-GB" sz="300" b="0" i="0" u="none" strike="noStrike">
                          <a:solidFill>
                            <a:srgbClr val="000000"/>
                          </a:solidFill>
                          <a:effectLst/>
                          <a:latin typeface="Calibri" panose="020F0502020204030204" pitchFamily="34" charset="0"/>
                        </a:rPr>
                        <a:t>Creative industries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94 %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4044151"/>
                  </a:ext>
                </a:extLst>
              </a:tr>
              <a:tr h="73808">
                <a:tc>
                  <a:txBody>
                    <a:bodyPr/>
                    <a:lstStyle/>
                    <a:p>
                      <a:pPr algn="l" fontAlgn="b"/>
                      <a:r>
                        <a:rPr lang="en-GB" sz="300" b="0" i="0" u="none" strike="noStrike">
                          <a:solidFill>
                            <a:srgbClr val="000000"/>
                          </a:solidFill>
                          <a:effectLst/>
                          <a:latin typeface="Calibri" panose="020F0502020204030204" pitchFamily="34" charset="0"/>
                        </a:rPr>
                        <a:t>Technology and engineering</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94 %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5784719"/>
                  </a:ext>
                </a:extLst>
              </a:tr>
              <a:tr h="73808">
                <a:tc>
                  <a:txBody>
                    <a:bodyPr/>
                    <a:lstStyle/>
                    <a:p>
                      <a:pPr algn="l" fontAlgn="b"/>
                      <a:r>
                        <a:rPr lang="en-GB" sz="300" b="0" i="0" u="none" strike="noStrike">
                          <a:solidFill>
                            <a:srgbClr val="000000"/>
                          </a:solidFill>
                          <a:effectLst/>
                          <a:latin typeface="Calibri" panose="020F0502020204030204" pitchFamily="34" charset="0"/>
                        </a:rPr>
                        <a:t>Tourism</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94 %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7389974"/>
                  </a:ext>
                </a:extLst>
              </a:tr>
              <a:tr h="73808">
                <a:tc>
                  <a:txBody>
                    <a:bodyPr/>
                    <a:lstStyle/>
                    <a:p>
                      <a:pPr algn="l" fontAlgn="b"/>
                      <a:r>
                        <a:rPr lang="en-GB" sz="300" b="0" i="0" u="none" strike="noStrike">
                          <a:solidFill>
                            <a:srgbClr val="000000"/>
                          </a:solidFill>
                          <a:effectLst/>
                          <a:latin typeface="Calibri" panose="020F0502020204030204" pitchFamily="34" charset="0"/>
                        </a:rPr>
                        <a:t>Horticulture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94 %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8433248"/>
                  </a:ext>
                </a:extLst>
              </a:tr>
              <a:tr h="73808">
                <a:tc>
                  <a:txBody>
                    <a:bodyPr/>
                    <a:lstStyle/>
                    <a:p>
                      <a:pPr algn="l" fontAlgn="b"/>
                      <a:r>
                        <a:rPr lang="en-GB" sz="300" b="0" i="0" u="none" strike="noStrike">
                          <a:solidFill>
                            <a:srgbClr val="000000"/>
                          </a:solidFill>
                          <a:effectLst/>
                          <a:latin typeface="Calibri" panose="020F0502020204030204" pitchFamily="34" charset="0"/>
                        </a:rPr>
                        <a:t>Energy and environment</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88 %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764382"/>
                  </a:ext>
                </a:extLst>
              </a:tr>
              <a:tr h="73808">
                <a:tc>
                  <a:txBody>
                    <a:bodyPr/>
                    <a:lstStyle/>
                    <a:p>
                      <a:pPr algn="l" fontAlgn="b"/>
                      <a:r>
                        <a:rPr lang="en-US" sz="300" b="0" i="0" u="none" strike="noStrike">
                          <a:solidFill>
                            <a:srgbClr val="000000"/>
                          </a:solidFill>
                          <a:effectLst/>
                          <a:latin typeface="Calibri" panose="020F0502020204030204" pitchFamily="34" charset="0"/>
                        </a:rPr>
                        <a:t>Human health and social work</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88 %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6399687"/>
                  </a:ext>
                </a:extLst>
              </a:tr>
              <a:tr h="73808">
                <a:tc>
                  <a:txBody>
                    <a:bodyPr/>
                    <a:lstStyle/>
                    <a:p>
                      <a:pPr algn="l" fontAlgn="b"/>
                      <a:r>
                        <a:rPr lang="en-GB" sz="300" b="0" i="0" u="none" strike="noStrike">
                          <a:solidFill>
                            <a:srgbClr val="000000"/>
                          </a:solidFill>
                          <a:effectLst/>
                          <a:latin typeface="Calibri" panose="020F0502020204030204" pitchFamily="34" charset="0"/>
                        </a:rPr>
                        <a:t>Food and drink</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81 %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102593"/>
                  </a:ext>
                </a:extLst>
              </a:tr>
              <a:tr h="73808">
                <a:tc>
                  <a:txBody>
                    <a:bodyPr/>
                    <a:lstStyle/>
                    <a:p>
                      <a:pPr algn="l" fontAlgn="b"/>
                      <a:r>
                        <a:rPr lang="en-GB" sz="300" b="0" i="0" u="none" strike="noStrike">
                          <a:solidFill>
                            <a:srgbClr val="000000"/>
                          </a:solidFill>
                          <a:effectLst/>
                          <a:latin typeface="Calibri" panose="020F0502020204030204" pitchFamily="34" charset="0"/>
                        </a:rPr>
                        <a:t>Hair and beauty services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81 %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9032797"/>
                  </a:ext>
                </a:extLst>
              </a:tr>
              <a:tr h="73808">
                <a:tc>
                  <a:txBody>
                    <a:bodyPr/>
                    <a:lstStyle/>
                    <a:p>
                      <a:pPr algn="l" fontAlgn="b"/>
                      <a:r>
                        <a:rPr lang="en-GB" sz="300" b="0" i="0" u="none" strike="noStrike">
                          <a:solidFill>
                            <a:srgbClr val="000000"/>
                          </a:solidFill>
                          <a:effectLst/>
                          <a:latin typeface="Calibri" panose="020F0502020204030204" pitchFamily="34" charset="0"/>
                        </a:rPr>
                        <a:t>Retail and wholesale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81 %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8107879"/>
                  </a:ext>
                </a:extLst>
              </a:tr>
              <a:tr h="73808">
                <a:tc>
                  <a:txBody>
                    <a:bodyPr/>
                    <a:lstStyle/>
                    <a:p>
                      <a:pPr algn="l" fontAlgn="b"/>
                      <a:r>
                        <a:rPr lang="en-US" sz="300" b="0" i="0" u="none" strike="noStrike">
                          <a:solidFill>
                            <a:srgbClr val="000000"/>
                          </a:solidFill>
                          <a:effectLst/>
                          <a:latin typeface="Calibri" panose="020F0502020204030204" pitchFamily="34" charset="0"/>
                        </a:rPr>
                        <a:t>Real estate and property services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81 %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1875289"/>
                  </a:ext>
                </a:extLst>
              </a:tr>
              <a:tr h="73808">
                <a:tc>
                  <a:txBody>
                    <a:bodyPr/>
                    <a:lstStyle/>
                    <a:p>
                      <a:pPr algn="l" fontAlgn="b"/>
                      <a:r>
                        <a:rPr lang="en-GB" sz="300" b="0" i="0" u="none" strike="noStrike">
                          <a:solidFill>
                            <a:srgbClr val="000000"/>
                          </a:solidFill>
                          <a:effectLst/>
                          <a:latin typeface="Calibri" panose="020F0502020204030204" pitchFamily="34" charset="0"/>
                        </a:rPr>
                        <a:t>Transport and storage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75 %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9766812"/>
                  </a:ext>
                </a:extLst>
              </a:tr>
              <a:tr h="73808">
                <a:tc>
                  <a:txBody>
                    <a:bodyPr/>
                    <a:lstStyle/>
                    <a:p>
                      <a:pPr algn="l" fontAlgn="b"/>
                      <a:r>
                        <a:rPr lang="en-GB" sz="300" b="0" i="0" u="none" strike="noStrike">
                          <a:solidFill>
                            <a:srgbClr val="000000"/>
                          </a:solidFill>
                          <a:effectLst/>
                          <a:latin typeface="Calibri" panose="020F0502020204030204" pitchFamily="34" charset="0"/>
                        </a:rPr>
                        <a:t>Animal services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75 %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9166442"/>
                  </a:ext>
                </a:extLst>
              </a:tr>
              <a:tr h="73808">
                <a:tc>
                  <a:txBody>
                    <a:bodyPr/>
                    <a:lstStyle/>
                    <a:p>
                      <a:pPr algn="l" fontAlgn="b"/>
                      <a:r>
                        <a:rPr lang="en-GB" sz="300" b="0" i="0" u="none" strike="noStrike">
                          <a:solidFill>
                            <a:srgbClr val="000000"/>
                          </a:solidFill>
                          <a:effectLst/>
                          <a:latin typeface="Calibri" panose="020F0502020204030204" pitchFamily="34" charset="0"/>
                        </a:rPr>
                        <a:t>All sectors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63 %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25 %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900972"/>
                  </a:ext>
                </a:extLst>
              </a:tr>
              <a:tr h="73808">
                <a:tc>
                  <a:txBody>
                    <a:bodyPr/>
                    <a:lstStyle/>
                    <a:p>
                      <a:pPr algn="l" fontAlgn="b"/>
                      <a:r>
                        <a:rPr lang="en-GB" sz="300" b="0" i="0" u="none" strike="noStrike">
                          <a:solidFill>
                            <a:srgbClr val="000000"/>
                          </a:solidFill>
                          <a:effectLst/>
                          <a:latin typeface="Calibri" panose="020F0502020204030204" pitchFamily="34" charset="0"/>
                        </a:rPr>
                        <a:t>Information and communication services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63 %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31 %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593125"/>
                  </a:ext>
                </a:extLst>
              </a:tr>
              <a:tr h="73808">
                <a:tc>
                  <a:txBody>
                    <a:bodyPr/>
                    <a:lstStyle/>
                    <a:p>
                      <a:pPr algn="l" fontAlgn="b"/>
                      <a:r>
                        <a:rPr lang="en-GB" sz="300" b="0" i="0" u="none" strike="noStrike">
                          <a:solidFill>
                            <a:srgbClr val="000000"/>
                          </a:solidFill>
                          <a:effectLst/>
                          <a:latin typeface="Calibri" panose="020F0502020204030204" pitchFamily="34" charset="0"/>
                        </a:rPr>
                        <a:t>Financial and business services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63 %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31 %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2144084"/>
                  </a:ext>
                </a:extLst>
              </a:tr>
              <a:tr h="73808">
                <a:tc>
                  <a:txBody>
                    <a:bodyPr/>
                    <a:lstStyle/>
                    <a:p>
                      <a:pPr algn="l" fontAlgn="b"/>
                      <a:r>
                        <a:rPr lang="en-GB" sz="300" b="0" i="0" u="none" strike="noStrike">
                          <a:solidFill>
                            <a:srgbClr val="000000"/>
                          </a:solidFill>
                          <a:effectLst/>
                          <a:latin typeface="Calibri" panose="020F0502020204030204" pitchFamily="34" charset="0"/>
                        </a:rPr>
                        <a:t>Digital</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50 %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50 %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911328"/>
                  </a:ext>
                </a:extLst>
              </a:tr>
              <a:tr h="73808">
                <a:tc>
                  <a:txBody>
                    <a:bodyPr/>
                    <a:lstStyle/>
                    <a:p>
                      <a:pPr algn="l" fontAlgn="b"/>
                      <a:r>
                        <a:rPr lang="en-GB" sz="300" b="0" i="0" u="none" strike="noStrike">
                          <a:solidFill>
                            <a:srgbClr val="000000"/>
                          </a:solidFill>
                          <a:effectLst/>
                          <a:latin typeface="Calibri" panose="020F0502020204030204" pitchFamily="34" charset="0"/>
                        </a:rPr>
                        <a:t>Domestic services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50 %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31 %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3891625"/>
                  </a:ext>
                </a:extLst>
              </a:tr>
              <a:tr h="73808">
                <a:tc>
                  <a:txBody>
                    <a:bodyPr/>
                    <a:lstStyle/>
                    <a:p>
                      <a:pPr algn="l" fontAlgn="b"/>
                      <a:r>
                        <a:rPr lang="en-GB" sz="300" b="0" i="0" u="none" strike="noStrike">
                          <a:solidFill>
                            <a:srgbClr val="000000"/>
                          </a:solidFill>
                          <a:effectLst/>
                          <a:latin typeface="Calibri" panose="020F0502020204030204" pitchFamily="34" charset="0"/>
                        </a:rPr>
                        <a:t>Finance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50 %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31 %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6830802"/>
                  </a:ext>
                </a:extLst>
              </a:tr>
              <a:tr h="73808">
                <a:tc>
                  <a:txBody>
                    <a:bodyPr/>
                    <a:lstStyle/>
                    <a:p>
                      <a:pPr algn="l" fontAlgn="b"/>
                      <a:r>
                        <a:rPr lang="en-GB" sz="300" b="0" i="0" u="none" strike="noStrike">
                          <a:solidFill>
                            <a:srgbClr val="000000"/>
                          </a:solidFill>
                          <a:effectLst/>
                          <a:latin typeface="Calibri" panose="020F0502020204030204" pitchFamily="34" charset="0"/>
                        </a:rPr>
                        <a:t>Education, training and HR</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50 %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31 %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059785"/>
                  </a:ext>
                </a:extLst>
              </a:tr>
              <a:tr h="73808">
                <a:tc>
                  <a:txBody>
                    <a:bodyPr/>
                    <a:lstStyle/>
                    <a:p>
                      <a:pPr algn="l" fontAlgn="b"/>
                      <a:r>
                        <a:rPr lang="en-GB" sz="300" b="0" i="0" u="none" strike="noStrike">
                          <a:solidFill>
                            <a:srgbClr val="000000"/>
                          </a:solidFill>
                          <a:effectLst/>
                          <a:latin typeface="Calibri" panose="020F0502020204030204" pitchFamily="34" charset="0"/>
                        </a:rPr>
                        <a:t>Research and information</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38 %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25 %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38 %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493609"/>
                  </a:ext>
                </a:extLst>
              </a:tr>
              <a:tr h="73808">
                <a:tc>
                  <a:txBody>
                    <a:bodyPr/>
                    <a:lstStyle/>
                    <a:p>
                      <a:pPr algn="l" fontAlgn="b"/>
                      <a:r>
                        <a:rPr lang="en-GB" sz="300" b="0" i="0" u="none" strike="noStrike">
                          <a:solidFill>
                            <a:srgbClr val="000000"/>
                          </a:solidFill>
                          <a:effectLst/>
                          <a:latin typeface="Calibri" panose="020F0502020204030204" pitchFamily="34" charset="0"/>
                        </a:rPr>
                        <a:t>Other</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31 %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1023832"/>
                  </a:ext>
                </a:extLst>
              </a:tr>
              <a:tr h="73808">
                <a:tc>
                  <a:txBody>
                    <a:bodyPr/>
                    <a:lstStyle/>
                    <a:p>
                      <a:pPr algn="l" fontAlgn="b"/>
                      <a:r>
                        <a:rPr lang="en-GB" sz="300" b="0" i="0" u="none" strike="noStrike">
                          <a:solidFill>
                            <a:srgbClr val="000000"/>
                          </a:solidFill>
                          <a:effectLst/>
                          <a:latin typeface="Calibri" panose="020F0502020204030204" pitchFamily="34" charset="0"/>
                        </a:rPr>
                        <a:t>Glasgow</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6313917"/>
                  </a:ext>
                </a:extLst>
              </a:tr>
              <a:tr h="73808">
                <a:tc>
                  <a:txBody>
                    <a:bodyPr/>
                    <a:lstStyle/>
                    <a:p>
                      <a:pPr algn="l" fontAlgn="b"/>
                      <a:r>
                        <a:rPr lang="en-GB" sz="300" b="0" i="0" u="none" strike="noStrike">
                          <a:solidFill>
                            <a:srgbClr val="000000"/>
                          </a:solidFill>
                          <a:effectLst/>
                          <a:latin typeface="Calibri" panose="020F0502020204030204" pitchFamily="34" charset="0"/>
                        </a:rPr>
                        <a:t>Highlands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3313015"/>
                  </a:ext>
                </a:extLst>
              </a:tr>
              <a:tr h="73808">
                <a:tc>
                  <a:txBody>
                    <a:bodyPr/>
                    <a:lstStyle/>
                    <a:p>
                      <a:pPr algn="l" fontAlgn="b"/>
                      <a:r>
                        <a:rPr lang="en-GB" sz="300" b="0" i="0" u="none" strike="noStrike">
                          <a:solidFill>
                            <a:srgbClr val="000000"/>
                          </a:solidFill>
                          <a:effectLst/>
                          <a:latin typeface="Calibri" panose="020F0502020204030204" pitchFamily="34" charset="0"/>
                        </a:rPr>
                        <a:t>Inverclyde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798769"/>
                  </a:ext>
                </a:extLst>
              </a:tr>
              <a:tr h="73808">
                <a:tc>
                  <a:txBody>
                    <a:bodyPr/>
                    <a:lstStyle/>
                    <a:p>
                      <a:pPr algn="l" fontAlgn="b"/>
                      <a:r>
                        <a:rPr lang="en-GB" sz="300" b="0" i="0" u="none" strike="noStrike">
                          <a:solidFill>
                            <a:srgbClr val="000000"/>
                          </a:solidFill>
                          <a:effectLst/>
                          <a:latin typeface="Calibri" panose="020F0502020204030204" pitchFamily="34" charset="0"/>
                        </a:rPr>
                        <a:t>Midlothian</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9431199"/>
                  </a:ext>
                </a:extLst>
              </a:tr>
              <a:tr h="73808">
                <a:tc>
                  <a:txBody>
                    <a:bodyPr/>
                    <a:lstStyle/>
                    <a:p>
                      <a:pPr algn="l" fontAlgn="b"/>
                      <a:r>
                        <a:rPr lang="en-GB" sz="300" b="0" i="0" u="none" strike="noStrike">
                          <a:solidFill>
                            <a:srgbClr val="000000"/>
                          </a:solidFill>
                          <a:effectLst/>
                          <a:latin typeface="Calibri" panose="020F0502020204030204" pitchFamily="34" charset="0"/>
                        </a:rPr>
                        <a:t>Moray</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2957300"/>
                  </a:ext>
                </a:extLst>
              </a:tr>
              <a:tr h="73808">
                <a:tc>
                  <a:txBody>
                    <a:bodyPr/>
                    <a:lstStyle/>
                    <a:p>
                      <a:pPr algn="l" fontAlgn="b"/>
                      <a:r>
                        <a:rPr lang="en-GB" sz="300" b="0" i="0" u="none" strike="noStrike">
                          <a:solidFill>
                            <a:srgbClr val="000000"/>
                          </a:solidFill>
                          <a:effectLst/>
                          <a:latin typeface="Calibri" panose="020F0502020204030204" pitchFamily="34" charset="0"/>
                        </a:rPr>
                        <a:t>North Ayrshire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094063"/>
                  </a:ext>
                </a:extLst>
              </a:tr>
              <a:tr h="73808">
                <a:tc>
                  <a:txBody>
                    <a:bodyPr/>
                    <a:lstStyle/>
                    <a:p>
                      <a:pPr algn="l" fontAlgn="b"/>
                      <a:r>
                        <a:rPr lang="en-GB" sz="300" b="0" i="0" u="none" strike="noStrike">
                          <a:solidFill>
                            <a:srgbClr val="000000"/>
                          </a:solidFill>
                          <a:effectLst/>
                          <a:latin typeface="Calibri" panose="020F0502020204030204" pitchFamily="34" charset="0"/>
                        </a:rPr>
                        <a:t>North Lanarkshire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087383"/>
                  </a:ext>
                </a:extLst>
              </a:tr>
              <a:tr h="73808">
                <a:tc>
                  <a:txBody>
                    <a:bodyPr/>
                    <a:lstStyle/>
                    <a:p>
                      <a:pPr algn="l" fontAlgn="b"/>
                      <a:r>
                        <a:rPr lang="en-GB" sz="300" b="0" i="0" u="none" strike="noStrike">
                          <a:solidFill>
                            <a:srgbClr val="000000"/>
                          </a:solidFill>
                          <a:effectLst/>
                          <a:latin typeface="Calibri" panose="020F0502020204030204" pitchFamily="34" charset="0"/>
                        </a:rPr>
                        <a:t>Perth and Kinross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7102497"/>
                  </a:ext>
                </a:extLst>
              </a:tr>
              <a:tr h="73808">
                <a:tc>
                  <a:txBody>
                    <a:bodyPr/>
                    <a:lstStyle/>
                    <a:p>
                      <a:pPr algn="l" fontAlgn="b"/>
                      <a:r>
                        <a:rPr lang="en-GB" sz="300" b="0" i="0" u="none" strike="noStrike">
                          <a:solidFill>
                            <a:srgbClr val="000000"/>
                          </a:solidFill>
                          <a:effectLst/>
                          <a:latin typeface="Calibri" panose="020F0502020204030204" pitchFamily="34" charset="0"/>
                        </a:rPr>
                        <a:t>Orkney Islands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249962"/>
                  </a:ext>
                </a:extLst>
              </a:tr>
              <a:tr h="73808">
                <a:tc>
                  <a:txBody>
                    <a:bodyPr/>
                    <a:lstStyle/>
                    <a:p>
                      <a:pPr algn="l" fontAlgn="b"/>
                      <a:r>
                        <a:rPr lang="en-GB" sz="300" b="0" i="0" u="none" strike="noStrike">
                          <a:solidFill>
                            <a:srgbClr val="000000"/>
                          </a:solidFill>
                          <a:effectLst/>
                          <a:latin typeface="Calibri" panose="020F0502020204030204" pitchFamily="34" charset="0"/>
                        </a:rPr>
                        <a:t>Renfrewshire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5380708"/>
                  </a:ext>
                </a:extLst>
              </a:tr>
              <a:tr h="73808">
                <a:tc>
                  <a:txBody>
                    <a:bodyPr/>
                    <a:lstStyle/>
                    <a:p>
                      <a:pPr algn="l" fontAlgn="b"/>
                      <a:r>
                        <a:rPr lang="en-GB" sz="300" b="0" i="0" u="none" strike="noStrike">
                          <a:solidFill>
                            <a:srgbClr val="000000"/>
                          </a:solidFill>
                          <a:effectLst/>
                          <a:latin typeface="Calibri" panose="020F0502020204030204" pitchFamily="34" charset="0"/>
                        </a:rPr>
                        <a:t>Falkirk</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0833054"/>
                  </a:ext>
                </a:extLst>
              </a:tr>
              <a:tr h="73808">
                <a:tc>
                  <a:txBody>
                    <a:bodyPr/>
                    <a:lstStyle/>
                    <a:p>
                      <a:pPr algn="l" fontAlgn="b"/>
                      <a:r>
                        <a:rPr lang="en-GB" sz="300" b="0" i="0" u="none" strike="noStrike">
                          <a:solidFill>
                            <a:srgbClr val="000000"/>
                          </a:solidFill>
                          <a:effectLst/>
                          <a:latin typeface="Calibri" panose="020F0502020204030204" pitchFamily="34" charset="0"/>
                        </a:rPr>
                        <a:t>Shetland Islands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742819"/>
                  </a:ext>
                </a:extLst>
              </a:tr>
              <a:tr h="73808">
                <a:tc>
                  <a:txBody>
                    <a:bodyPr/>
                    <a:lstStyle/>
                    <a:p>
                      <a:pPr algn="l" fontAlgn="b"/>
                      <a:r>
                        <a:rPr lang="en-GB" sz="300" b="0" i="0" u="none" strike="noStrike">
                          <a:solidFill>
                            <a:srgbClr val="000000"/>
                          </a:solidFill>
                          <a:effectLst/>
                          <a:latin typeface="Calibri" panose="020F0502020204030204" pitchFamily="34" charset="0"/>
                        </a:rPr>
                        <a:t>South Ayrshire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4363255"/>
                  </a:ext>
                </a:extLst>
              </a:tr>
              <a:tr h="73808">
                <a:tc>
                  <a:txBody>
                    <a:bodyPr/>
                    <a:lstStyle/>
                    <a:p>
                      <a:pPr algn="l" fontAlgn="b"/>
                      <a:r>
                        <a:rPr lang="en-GB" sz="300" b="0" i="0" u="none" strike="noStrike">
                          <a:solidFill>
                            <a:srgbClr val="000000"/>
                          </a:solidFill>
                          <a:effectLst/>
                          <a:latin typeface="Calibri" panose="020F0502020204030204" pitchFamily="34" charset="0"/>
                        </a:rPr>
                        <a:t>South Lanarkshire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5182840"/>
                  </a:ext>
                </a:extLst>
              </a:tr>
              <a:tr h="73808">
                <a:tc>
                  <a:txBody>
                    <a:bodyPr/>
                    <a:lstStyle/>
                    <a:p>
                      <a:pPr algn="l" fontAlgn="b"/>
                      <a:r>
                        <a:rPr lang="en-GB" sz="300" b="0" i="0" u="none" strike="noStrike">
                          <a:solidFill>
                            <a:srgbClr val="000000"/>
                          </a:solidFill>
                          <a:effectLst/>
                          <a:latin typeface="Calibri" panose="020F0502020204030204" pitchFamily="34" charset="0"/>
                        </a:rPr>
                        <a:t>Stirling</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741234"/>
                  </a:ext>
                </a:extLst>
              </a:tr>
              <a:tr h="73808">
                <a:tc>
                  <a:txBody>
                    <a:bodyPr/>
                    <a:lstStyle/>
                    <a:p>
                      <a:pPr algn="l" fontAlgn="b"/>
                      <a:r>
                        <a:rPr lang="en-GB" sz="300" b="0" i="0" u="none" strike="noStrike">
                          <a:solidFill>
                            <a:srgbClr val="000000"/>
                          </a:solidFill>
                          <a:effectLst/>
                          <a:latin typeface="Calibri" panose="020F0502020204030204" pitchFamily="34" charset="0"/>
                        </a:rPr>
                        <a:t>West Dunbartonshire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137155"/>
                  </a:ext>
                </a:extLst>
              </a:tr>
              <a:tr h="73808">
                <a:tc>
                  <a:txBody>
                    <a:bodyPr/>
                    <a:lstStyle/>
                    <a:p>
                      <a:pPr algn="l" fontAlgn="b"/>
                      <a:r>
                        <a:rPr lang="en-GB" sz="300" b="0" i="0" u="none" strike="noStrike">
                          <a:solidFill>
                            <a:srgbClr val="000000"/>
                          </a:solidFill>
                          <a:effectLst/>
                          <a:latin typeface="Calibri" panose="020F0502020204030204" pitchFamily="34" charset="0"/>
                        </a:rPr>
                        <a:t>West Lothian</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8143215"/>
                  </a:ext>
                </a:extLst>
              </a:tr>
              <a:tr h="73808">
                <a:tc>
                  <a:txBody>
                    <a:bodyPr/>
                    <a:lstStyle/>
                    <a:p>
                      <a:pPr algn="l" fontAlgn="b"/>
                      <a:r>
                        <a:rPr lang="en-GB" sz="300" b="0" i="0" u="none" strike="noStrike">
                          <a:solidFill>
                            <a:srgbClr val="000000"/>
                          </a:solidFill>
                          <a:effectLst/>
                          <a:latin typeface="Calibri" panose="020F0502020204030204" pitchFamily="34" charset="0"/>
                        </a:rPr>
                        <a:t>Fife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525913"/>
                  </a:ext>
                </a:extLst>
              </a:tr>
              <a:tr h="73808">
                <a:tc>
                  <a:txBody>
                    <a:bodyPr/>
                    <a:lstStyle/>
                    <a:p>
                      <a:pPr algn="l" fontAlgn="b"/>
                      <a:r>
                        <a:rPr lang="en-GB" sz="300" b="0" i="0" u="none" strike="noStrike">
                          <a:solidFill>
                            <a:srgbClr val="000000"/>
                          </a:solidFill>
                          <a:effectLst/>
                          <a:latin typeface="Calibri" panose="020F0502020204030204" pitchFamily="34" charset="0"/>
                        </a:rPr>
                        <a:t>Dumfries and Galloway</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328994"/>
                  </a:ext>
                </a:extLst>
              </a:tr>
              <a:tr h="73808">
                <a:tc>
                  <a:txBody>
                    <a:bodyPr/>
                    <a:lstStyle/>
                    <a:p>
                      <a:pPr algn="l" fontAlgn="b"/>
                      <a:r>
                        <a:rPr lang="en-GB" sz="300" b="0" i="0" u="none" strike="noStrike">
                          <a:solidFill>
                            <a:srgbClr val="000000"/>
                          </a:solidFill>
                          <a:effectLst/>
                          <a:latin typeface="Calibri" panose="020F0502020204030204" pitchFamily="34" charset="0"/>
                        </a:rPr>
                        <a:t>Edinburgh</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5110203"/>
                  </a:ext>
                </a:extLst>
              </a:tr>
              <a:tr h="73808">
                <a:tc>
                  <a:txBody>
                    <a:bodyPr/>
                    <a:lstStyle/>
                    <a:p>
                      <a:pPr algn="l" fontAlgn="b"/>
                      <a:r>
                        <a:rPr lang="en-GB" sz="300" b="0" i="0" u="none" strike="noStrike">
                          <a:solidFill>
                            <a:srgbClr val="000000"/>
                          </a:solidFill>
                          <a:effectLst/>
                          <a:latin typeface="Calibri" panose="020F0502020204030204" pitchFamily="34" charset="0"/>
                        </a:rPr>
                        <a:t>East Renfrewshire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38076"/>
                  </a:ext>
                </a:extLst>
              </a:tr>
              <a:tr h="73808">
                <a:tc>
                  <a:txBody>
                    <a:bodyPr/>
                    <a:lstStyle/>
                    <a:p>
                      <a:pPr algn="l" fontAlgn="b"/>
                      <a:r>
                        <a:rPr lang="en-GB" sz="300" b="0" i="0" u="none" strike="noStrike">
                          <a:solidFill>
                            <a:srgbClr val="000000"/>
                          </a:solidFill>
                          <a:effectLst/>
                          <a:latin typeface="Calibri" panose="020F0502020204030204" pitchFamily="34" charset="0"/>
                        </a:rPr>
                        <a:t>East Lothian</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083065"/>
                  </a:ext>
                </a:extLst>
              </a:tr>
              <a:tr h="73808">
                <a:tc>
                  <a:txBody>
                    <a:bodyPr/>
                    <a:lstStyle/>
                    <a:p>
                      <a:pPr algn="l" fontAlgn="b"/>
                      <a:r>
                        <a:rPr lang="en-GB" sz="300" b="0" i="0" u="none" strike="noStrike">
                          <a:solidFill>
                            <a:srgbClr val="000000"/>
                          </a:solidFill>
                          <a:effectLst/>
                          <a:latin typeface="Calibri" panose="020F0502020204030204" pitchFamily="34" charset="0"/>
                        </a:rPr>
                        <a:t>East Dunbartonshire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7010406"/>
                  </a:ext>
                </a:extLst>
              </a:tr>
              <a:tr h="73808">
                <a:tc>
                  <a:txBody>
                    <a:bodyPr/>
                    <a:lstStyle/>
                    <a:p>
                      <a:pPr algn="l" fontAlgn="b"/>
                      <a:r>
                        <a:rPr lang="en-GB" sz="300" b="0" i="0" u="none" strike="noStrike">
                          <a:solidFill>
                            <a:srgbClr val="000000"/>
                          </a:solidFill>
                          <a:effectLst/>
                          <a:latin typeface="Calibri" panose="020F0502020204030204" pitchFamily="34" charset="0"/>
                        </a:rPr>
                        <a:t>East Ayrshire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648813"/>
                  </a:ext>
                </a:extLst>
              </a:tr>
              <a:tr h="73808">
                <a:tc>
                  <a:txBody>
                    <a:bodyPr/>
                    <a:lstStyle/>
                    <a:p>
                      <a:pPr algn="l" fontAlgn="b"/>
                      <a:r>
                        <a:rPr lang="en-GB" sz="300" b="0" i="0" u="none" strike="noStrike">
                          <a:solidFill>
                            <a:srgbClr val="000000"/>
                          </a:solidFill>
                          <a:effectLst/>
                          <a:latin typeface="Calibri" panose="020F0502020204030204" pitchFamily="34" charset="0"/>
                        </a:rPr>
                        <a:t>Dundee City</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3458004"/>
                  </a:ext>
                </a:extLst>
              </a:tr>
              <a:tr h="73808">
                <a:tc>
                  <a:txBody>
                    <a:bodyPr/>
                    <a:lstStyle/>
                    <a:p>
                      <a:pPr algn="l" fontAlgn="b"/>
                      <a:r>
                        <a:rPr lang="en-GB" sz="300" b="0" i="0" u="none" strike="noStrike">
                          <a:solidFill>
                            <a:srgbClr val="000000"/>
                          </a:solidFill>
                          <a:effectLst/>
                          <a:latin typeface="Calibri" panose="020F0502020204030204" pitchFamily="34" charset="0"/>
                        </a:rPr>
                        <a:t>Comhairle nan Eilean Siar</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8767853"/>
                  </a:ext>
                </a:extLst>
              </a:tr>
              <a:tr h="73808">
                <a:tc>
                  <a:txBody>
                    <a:bodyPr/>
                    <a:lstStyle/>
                    <a:p>
                      <a:pPr algn="l" fontAlgn="b"/>
                      <a:r>
                        <a:rPr lang="en-GB" sz="300" b="0" i="0" u="none" strike="noStrike">
                          <a:solidFill>
                            <a:srgbClr val="000000"/>
                          </a:solidFill>
                          <a:effectLst/>
                          <a:latin typeface="Calibri" panose="020F0502020204030204" pitchFamily="34" charset="0"/>
                        </a:rPr>
                        <a:t>Clackmannanshire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242241"/>
                  </a:ext>
                </a:extLst>
              </a:tr>
              <a:tr h="73808">
                <a:tc>
                  <a:txBody>
                    <a:bodyPr/>
                    <a:lstStyle/>
                    <a:p>
                      <a:pPr algn="l" fontAlgn="b"/>
                      <a:r>
                        <a:rPr lang="en-GB" sz="300" b="0" i="0" u="none" strike="noStrike">
                          <a:solidFill>
                            <a:srgbClr val="000000"/>
                          </a:solidFill>
                          <a:effectLst/>
                          <a:latin typeface="Calibri" panose="020F0502020204030204" pitchFamily="34" charset="0"/>
                        </a:rPr>
                        <a:t>Argyll and Bute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2421253"/>
                  </a:ext>
                </a:extLst>
              </a:tr>
              <a:tr h="73808">
                <a:tc>
                  <a:txBody>
                    <a:bodyPr/>
                    <a:lstStyle/>
                    <a:p>
                      <a:pPr algn="l" fontAlgn="b"/>
                      <a:r>
                        <a:rPr lang="en-GB" sz="300" b="0" i="0" u="none" strike="noStrike">
                          <a:solidFill>
                            <a:srgbClr val="000000"/>
                          </a:solidFill>
                          <a:effectLst/>
                          <a:latin typeface="Calibri" panose="020F0502020204030204" pitchFamily="34" charset="0"/>
                        </a:rPr>
                        <a:t>Angus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028441"/>
                  </a:ext>
                </a:extLst>
              </a:tr>
              <a:tr h="73808">
                <a:tc>
                  <a:txBody>
                    <a:bodyPr/>
                    <a:lstStyle/>
                    <a:p>
                      <a:pPr algn="l" fontAlgn="b"/>
                      <a:r>
                        <a:rPr lang="en-GB" sz="300" b="0" i="0" u="none" strike="noStrike">
                          <a:solidFill>
                            <a:srgbClr val="000000"/>
                          </a:solidFill>
                          <a:effectLst/>
                          <a:latin typeface="Calibri" panose="020F0502020204030204" pitchFamily="34" charset="0"/>
                        </a:rPr>
                        <a:t>Aberdeenshire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440467"/>
                  </a:ext>
                </a:extLst>
              </a:tr>
              <a:tr h="73808">
                <a:tc>
                  <a:txBody>
                    <a:bodyPr/>
                    <a:lstStyle/>
                    <a:p>
                      <a:pPr algn="l" fontAlgn="b"/>
                      <a:r>
                        <a:rPr lang="en-GB" sz="300" b="0" i="0" u="none" strike="noStrike">
                          <a:solidFill>
                            <a:srgbClr val="000000"/>
                          </a:solidFill>
                          <a:effectLst/>
                          <a:latin typeface="Calibri" panose="020F0502020204030204" pitchFamily="34" charset="0"/>
                        </a:rPr>
                        <a:t>Aberdeen City</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9449305"/>
                  </a:ext>
                </a:extLst>
              </a:tr>
              <a:tr h="73808">
                <a:tc>
                  <a:txBody>
                    <a:bodyPr/>
                    <a:lstStyle/>
                    <a:p>
                      <a:pPr algn="l" fontAlgn="b"/>
                      <a:r>
                        <a:rPr lang="en-GB" sz="300" b="0" i="0" u="none" strike="noStrike">
                          <a:solidFill>
                            <a:srgbClr val="000000"/>
                          </a:solidFill>
                          <a:effectLst/>
                          <a:latin typeface="Calibri" panose="020F0502020204030204" pitchFamily="34" charset="0"/>
                        </a:rPr>
                        <a:t>Scottish Borders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88 %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2961619"/>
                  </a:ext>
                </a:extLst>
              </a:tr>
              <a:tr h="73808">
                <a:tc>
                  <a:txBody>
                    <a:bodyPr/>
                    <a:lstStyle/>
                    <a:p>
                      <a:pPr algn="l" fontAlgn="b"/>
                      <a:r>
                        <a:rPr lang="en-GB" sz="300" b="0" i="0" u="none" strike="noStrike">
                          <a:solidFill>
                            <a:srgbClr val="000000"/>
                          </a:solidFill>
                          <a:effectLst/>
                          <a:latin typeface="Calibri" panose="020F0502020204030204" pitchFamily="34" charset="0"/>
                        </a:rPr>
                        <a:t>Outwith Scotland</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81 %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8972147"/>
                  </a:ext>
                </a:extLst>
              </a:tr>
              <a:tr h="73808">
                <a:tc>
                  <a:txBody>
                    <a:bodyPr/>
                    <a:lstStyle/>
                    <a:p>
                      <a:pPr algn="l" fontAlgn="b"/>
                      <a:r>
                        <a:rPr lang="en-GB" sz="300" b="0" i="0" u="none" strike="noStrike">
                          <a:solidFill>
                            <a:srgbClr val="000000"/>
                          </a:solidFill>
                          <a:effectLst/>
                          <a:latin typeface="Calibri" panose="020F0502020204030204" pitchFamily="34" charset="0"/>
                        </a:rPr>
                        <a:t>Starting a business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106 %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4374859"/>
                  </a:ext>
                </a:extLst>
              </a:tr>
              <a:tr h="73808">
                <a:tc>
                  <a:txBody>
                    <a:bodyPr/>
                    <a:lstStyle/>
                    <a:p>
                      <a:pPr algn="l" fontAlgn="b"/>
                      <a:r>
                        <a:rPr lang="en-GB" sz="300" b="0" i="0" u="none" strike="noStrike">
                          <a:solidFill>
                            <a:srgbClr val="000000"/>
                          </a:solidFill>
                          <a:effectLst/>
                          <a:latin typeface="Calibri" panose="020F0502020204030204" pitchFamily="34" charset="0"/>
                        </a:rPr>
                        <a:t>Coronavirus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4966009"/>
                  </a:ext>
                </a:extLst>
              </a:tr>
              <a:tr h="73808">
                <a:tc>
                  <a:txBody>
                    <a:bodyPr/>
                    <a:lstStyle/>
                    <a:p>
                      <a:pPr algn="l" fontAlgn="b"/>
                      <a:r>
                        <a:rPr lang="en-GB" sz="300" b="0" i="0" u="none" strike="noStrike">
                          <a:solidFill>
                            <a:srgbClr val="000000"/>
                          </a:solidFill>
                          <a:effectLst/>
                          <a:latin typeface="Calibri" panose="020F0502020204030204" pitchFamily="34" charset="0"/>
                        </a:rPr>
                        <a:t>Net zero</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75 %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3577469"/>
                  </a:ext>
                </a:extLst>
              </a:tr>
              <a:tr h="73808">
                <a:tc>
                  <a:txBody>
                    <a:bodyPr/>
                    <a:lstStyle/>
                    <a:p>
                      <a:pPr algn="l" fontAlgn="b"/>
                      <a:r>
                        <a:rPr lang="en-GB" sz="300" b="0" i="0" u="none" strike="noStrike">
                          <a:solidFill>
                            <a:srgbClr val="000000"/>
                          </a:solidFill>
                          <a:effectLst/>
                          <a:latin typeface="Calibri" panose="020F0502020204030204" pitchFamily="34" charset="0"/>
                        </a:rPr>
                        <a:t>International trade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31 %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69 %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3796104"/>
                  </a:ext>
                </a:extLst>
              </a:tr>
              <a:tr h="73808">
                <a:tc>
                  <a:txBody>
                    <a:bodyPr/>
                    <a:lstStyle/>
                    <a:p>
                      <a:pPr algn="l" fontAlgn="b"/>
                      <a:r>
                        <a:rPr lang="en-GB" sz="300" b="0" i="0" u="none" strike="noStrike">
                          <a:solidFill>
                            <a:srgbClr val="000000"/>
                          </a:solidFill>
                          <a:effectLst/>
                          <a:latin typeface="Calibri" panose="020F0502020204030204" pitchFamily="34" charset="0"/>
                        </a:rPr>
                        <a:t>Innovation/R&amp;D</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25 %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69 %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60664"/>
                  </a:ext>
                </a:extLst>
              </a:tr>
              <a:tr h="73808">
                <a:tc>
                  <a:txBody>
                    <a:bodyPr/>
                    <a:lstStyle/>
                    <a:p>
                      <a:pPr algn="l" fontAlgn="b"/>
                      <a:r>
                        <a:rPr lang="en-GB" sz="300" b="0" i="0" u="none" strike="noStrike">
                          <a:solidFill>
                            <a:srgbClr val="000000"/>
                          </a:solidFill>
                          <a:effectLst/>
                          <a:latin typeface="Calibri" panose="020F0502020204030204" pitchFamily="34" charset="0"/>
                        </a:rPr>
                        <a:t>Working practices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63 %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38 %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453023"/>
                  </a:ext>
                </a:extLst>
              </a:tr>
              <a:tr h="73808">
                <a:tc>
                  <a:txBody>
                    <a:bodyPr/>
                    <a:lstStyle/>
                    <a:p>
                      <a:pPr algn="l" fontAlgn="b"/>
                      <a:r>
                        <a:rPr lang="en-GB" sz="300" b="0" i="0" u="none" strike="noStrike">
                          <a:solidFill>
                            <a:srgbClr val="000000"/>
                          </a:solidFill>
                          <a:effectLst/>
                          <a:latin typeface="Calibri" panose="020F0502020204030204" pitchFamily="34" charset="0"/>
                        </a:rPr>
                        <a:t>Limited company</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153190"/>
                  </a:ext>
                </a:extLst>
              </a:tr>
              <a:tr h="73808">
                <a:tc>
                  <a:txBody>
                    <a:bodyPr/>
                    <a:lstStyle/>
                    <a:p>
                      <a:pPr algn="l" fontAlgn="b"/>
                      <a:r>
                        <a:rPr lang="en-GB" sz="300" b="0" i="0" u="none" strike="noStrike">
                          <a:solidFill>
                            <a:srgbClr val="000000"/>
                          </a:solidFill>
                          <a:effectLst/>
                          <a:latin typeface="Calibri" panose="020F0502020204030204" pitchFamily="34" charset="0"/>
                        </a:rPr>
                        <a:t>Sole trader</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100 %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9557768"/>
                  </a:ext>
                </a:extLst>
              </a:tr>
              <a:tr h="73808">
                <a:tc>
                  <a:txBody>
                    <a:bodyPr/>
                    <a:lstStyle/>
                    <a:p>
                      <a:pPr algn="l" fontAlgn="b"/>
                      <a:r>
                        <a:rPr lang="en-GB" sz="300" b="0" i="0" u="none" strike="noStrike">
                          <a:solidFill>
                            <a:srgbClr val="000000"/>
                          </a:solidFill>
                          <a:effectLst/>
                          <a:latin typeface="Calibri" panose="020F0502020204030204" pitchFamily="34" charset="0"/>
                        </a:rPr>
                        <a:t>Charity</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81 %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261883"/>
                  </a:ext>
                </a:extLst>
              </a:tr>
              <a:tr h="73808">
                <a:tc>
                  <a:txBody>
                    <a:bodyPr/>
                    <a:lstStyle/>
                    <a:p>
                      <a:pPr algn="l" fontAlgn="b"/>
                      <a:r>
                        <a:rPr lang="en-GB" sz="300" b="0" i="0" u="none" strike="noStrike">
                          <a:solidFill>
                            <a:srgbClr val="000000"/>
                          </a:solidFill>
                          <a:effectLst/>
                          <a:latin typeface="Calibri" panose="020F0502020204030204" pitchFamily="34" charset="0"/>
                        </a:rPr>
                        <a:t>Co-operative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75 %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en-GB" sz="300" b="0" i="0" u="none" strike="noStrike">
                          <a:solidFill>
                            <a:srgbClr val="000000"/>
                          </a:solidFill>
                          <a:effectLst/>
                          <a:latin typeface="Calibri" panose="020F0502020204030204" pitchFamily="34" charset="0"/>
                        </a:rPr>
                        <a:t>19 %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7957689"/>
                  </a:ext>
                </a:extLst>
              </a:tr>
              <a:tr h="73808">
                <a:tc>
                  <a:txBody>
                    <a:bodyPr/>
                    <a:lstStyle/>
                    <a:p>
                      <a:pPr algn="l" fontAlgn="b"/>
                      <a:r>
                        <a:rPr lang="en-GB" sz="300" b="0" i="0" u="none" strike="noStrike">
                          <a:solidFill>
                            <a:srgbClr val="000000"/>
                          </a:solidFill>
                          <a:effectLst/>
                          <a:latin typeface="Calibri" panose="020F0502020204030204" pitchFamily="34" charset="0"/>
                        </a:rPr>
                        <a:t>Community organisation</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63 %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4531560"/>
                  </a:ext>
                </a:extLst>
              </a:tr>
              <a:tr h="73808">
                <a:tc>
                  <a:txBody>
                    <a:bodyPr/>
                    <a:lstStyle/>
                    <a:p>
                      <a:pPr algn="l" fontAlgn="b"/>
                      <a:r>
                        <a:rPr lang="en-GB" sz="300" b="0" i="0" u="none" strike="noStrike">
                          <a:solidFill>
                            <a:srgbClr val="000000"/>
                          </a:solidFill>
                          <a:effectLst/>
                          <a:latin typeface="Calibri" panose="020F0502020204030204" pitchFamily="34" charset="0"/>
                        </a:rPr>
                        <a:t>Partnership</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63 %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en-GB" sz="300" b="0" i="0" u="none" strike="noStrike">
                          <a:solidFill>
                            <a:srgbClr val="000000"/>
                          </a:solidFill>
                          <a:effectLst/>
                          <a:latin typeface="Calibri" panose="020F0502020204030204" pitchFamily="34" charset="0"/>
                        </a:rPr>
                        <a:t>19 %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4018133"/>
                  </a:ext>
                </a:extLst>
              </a:tr>
              <a:tr h="73808">
                <a:tc>
                  <a:txBody>
                    <a:bodyPr/>
                    <a:lstStyle/>
                    <a:p>
                      <a:pPr algn="l" fontAlgn="b"/>
                      <a:r>
                        <a:rPr lang="en-GB" sz="300" b="0" i="0" u="none" strike="noStrike">
                          <a:solidFill>
                            <a:srgbClr val="000000"/>
                          </a:solidFill>
                          <a:effectLst/>
                          <a:latin typeface="Calibri" panose="020F0502020204030204" pitchFamily="34" charset="0"/>
                        </a:rPr>
                        <a:t>Social organisation</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56 %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9133176"/>
                  </a:ext>
                </a:extLst>
              </a:tr>
              <a:tr h="73808">
                <a:tc>
                  <a:txBody>
                    <a:bodyPr/>
                    <a:lstStyle/>
                    <a:p>
                      <a:pPr algn="l" fontAlgn="b"/>
                      <a:r>
                        <a:rPr lang="en-GB" sz="300" b="0" i="0" u="none" strike="noStrike">
                          <a:solidFill>
                            <a:srgbClr val="000000"/>
                          </a:solidFill>
                          <a:effectLst/>
                          <a:latin typeface="Calibri" panose="020F0502020204030204" pitchFamily="34" charset="0"/>
                        </a:rPr>
                        <a:t>Consultancy and advice</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19 %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75 %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725890883"/>
                  </a:ext>
                </a:extLst>
              </a:tr>
              <a:tr h="73808">
                <a:tc>
                  <a:txBody>
                    <a:bodyPr/>
                    <a:lstStyle/>
                    <a:p>
                      <a:pPr algn="l" fontAlgn="b"/>
                      <a:r>
                        <a:rPr lang="en-GB" sz="300" b="0" i="0" u="none" strike="noStrike">
                          <a:solidFill>
                            <a:srgbClr val="000000"/>
                          </a:solidFill>
                          <a:effectLst/>
                          <a:latin typeface="Calibri" panose="020F0502020204030204" pitchFamily="34" charset="0"/>
                        </a:rPr>
                        <a:t>Self-help guides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25 %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75 %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835655660"/>
                  </a:ext>
                </a:extLst>
              </a:tr>
              <a:tr h="73808">
                <a:tc>
                  <a:txBody>
                    <a:bodyPr/>
                    <a:lstStyle/>
                    <a:p>
                      <a:pPr algn="l" fontAlgn="b"/>
                      <a:r>
                        <a:rPr lang="en-GB" sz="300" b="0" i="0" u="none" strike="noStrike">
                          <a:solidFill>
                            <a:srgbClr val="000000"/>
                          </a:solidFill>
                          <a:effectLst/>
                          <a:latin typeface="Calibri" panose="020F0502020204030204" pitchFamily="34" charset="0"/>
                        </a:rPr>
                        <a:t>Programmes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31 %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69 %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4118908922"/>
                  </a:ext>
                </a:extLst>
              </a:tr>
              <a:tr h="73808">
                <a:tc>
                  <a:txBody>
                    <a:bodyPr/>
                    <a:lstStyle/>
                    <a:p>
                      <a:pPr algn="l" fontAlgn="b"/>
                      <a:r>
                        <a:rPr lang="en-GB" sz="300" b="0" i="0" u="none" strike="noStrike">
                          <a:solidFill>
                            <a:srgbClr val="000000"/>
                          </a:solidFill>
                          <a:effectLst/>
                          <a:latin typeface="Calibri" panose="020F0502020204030204" pitchFamily="34" charset="0"/>
                        </a:rPr>
                        <a:t>Funding</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38 %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63 %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670517013"/>
                  </a:ext>
                </a:extLst>
              </a:tr>
              <a:tr h="73808">
                <a:tc>
                  <a:txBody>
                    <a:bodyPr/>
                    <a:lstStyle/>
                    <a:p>
                      <a:pPr algn="l" fontAlgn="b"/>
                      <a:r>
                        <a:rPr lang="en-GB" sz="300" b="0" i="0" u="none" strike="noStrike">
                          <a:solidFill>
                            <a:srgbClr val="000000"/>
                          </a:solidFill>
                          <a:effectLst/>
                          <a:latin typeface="Calibri" panose="020F0502020204030204" pitchFamily="34" charset="0"/>
                        </a:rPr>
                        <a:t>Training</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31 %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63 %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146117311"/>
                  </a:ext>
                </a:extLst>
              </a:tr>
              <a:tr h="73808">
                <a:tc>
                  <a:txBody>
                    <a:bodyPr/>
                    <a:lstStyle/>
                    <a:p>
                      <a:pPr algn="l" fontAlgn="b"/>
                      <a:r>
                        <a:rPr lang="en-GB" sz="300" b="0" i="0" u="none" strike="noStrike">
                          <a:solidFill>
                            <a:srgbClr val="000000"/>
                          </a:solidFill>
                          <a:effectLst/>
                          <a:latin typeface="Calibri" panose="020F0502020204030204" pitchFamily="34" charset="0"/>
                        </a:rPr>
                        <a:t>Skills</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44 %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a:solidFill>
                            <a:srgbClr val="000000"/>
                          </a:solidFill>
                          <a:effectLst/>
                          <a:latin typeface="Calibri" panose="020F0502020204030204" pitchFamily="34" charset="0"/>
                        </a:rPr>
                        <a:t>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300" b="0" i="0" u="none" strike="noStrike" dirty="0">
                          <a:solidFill>
                            <a:srgbClr val="000000"/>
                          </a:solidFill>
                          <a:effectLst/>
                          <a:latin typeface="Calibri" panose="020F0502020204030204" pitchFamily="34" charset="0"/>
                        </a:rPr>
                        <a:t>56 %</a:t>
                      </a:r>
                    </a:p>
                  </a:txBody>
                  <a:tcPr marL="1876" marR="1876" marT="1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385999412"/>
                  </a:ext>
                </a:extLst>
              </a:tr>
            </a:tbl>
          </a:graphicData>
        </a:graphic>
      </p:graphicFrame>
      <p:sp>
        <p:nvSpPr>
          <p:cNvPr id="8" name="Title 1">
            <a:extLst>
              <a:ext uri="{FF2B5EF4-FFF2-40B4-BE49-F238E27FC236}">
                <a16:creationId xmlns:a16="http://schemas.microsoft.com/office/drawing/2014/main" id="{D73421B7-0A98-4A30-AC50-A94BF2E7E1AC}"/>
              </a:ext>
            </a:extLst>
          </p:cNvPr>
          <p:cNvSpPr>
            <a:spLocks noGrp="1"/>
          </p:cNvSpPr>
          <p:nvPr>
            <p:ph type="title"/>
          </p:nvPr>
        </p:nvSpPr>
        <p:spPr>
          <a:xfrm>
            <a:off x="495300" y="112104"/>
            <a:ext cx="2945532" cy="1498178"/>
          </a:xfrm>
        </p:spPr>
        <p:txBody>
          <a:bodyPr/>
          <a:lstStyle/>
          <a:p>
            <a:r>
              <a:rPr lang="en-GB" sz="3200" dirty="0">
                <a:solidFill>
                  <a:schemeClr val="tx1"/>
                </a:solidFill>
              </a:rPr>
              <a:t>Closed card sort results (15 users)</a:t>
            </a:r>
          </a:p>
        </p:txBody>
      </p:sp>
      <p:sp>
        <p:nvSpPr>
          <p:cNvPr id="4" name="Content Placeholder 2">
            <a:extLst>
              <a:ext uri="{FF2B5EF4-FFF2-40B4-BE49-F238E27FC236}">
                <a16:creationId xmlns:a16="http://schemas.microsoft.com/office/drawing/2014/main" id="{696D065C-800A-42C0-BB96-C5B31CE7629E}"/>
              </a:ext>
            </a:extLst>
          </p:cNvPr>
          <p:cNvSpPr>
            <a:spLocks noGrp="1"/>
          </p:cNvSpPr>
          <p:nvPr>
            <p:ph idx="1"/>
          </p:nvPr>
        </p:nvSpPr>
        <p:spPr>
          <a:xfrm>
            <a:off x="344488" y="1610282"/>
            <a:ext cx="3312368" cy="5135614"/>
          </a:xfrm>
        </p:spPr>
        <p:txBody>
          <a:bodyPr/>
          <a:lstStyle/>
          <a:p>
            <a:pPr marL="182563" indent="-182563"/>
            <a:r>
              <a:rPr lang="en-GB" sz="1600" dirty="0"/>
              <a:t>Users categorised the items in the same way as the proposed solution</a:t>
            </a:r>
          </a:p>
          <a:p>
            <a:pPr marL="182563" indent="-182563"/>
            <a:r>
              <a:rPr lang="en-GB" sz="1600" dirty="0"/>
              <a:t>“I am looking for” category is a bit confusing and overlapping with other groups</a:t>
            </a:r>
            <a:endParaRPr lang="en-GB" sz="1400" b="1" dirty="0"/>
          </a:p>
          <a:p>
            <a:pPr marL="0" indent="0" algn="ctr">
              <a:buNone/>
            </a:pPr>
            <a:endParaRPr lang="en-GB" sz="1600" b="1" dirty="0"/>
          </a:p>
          <a:p>
            <a:pPr marL="0" indent="0" algn="ctr">
              <a:buNone/>
            </a:pPr>
            <a:r>
              <a:rPr lang="en-GB" sz="1600" b="1" dirty="0"/>
              <a:t>Recommendation:</a:t>
            </a:r>
            <a:endParaRPr lang="en-GB" sz="2000" dirty="0"/>
          </a:p>
          <a:p>
            <a:pPr marL="182563" indent="-182563"/>
            <a:r>
              <a:rPr lang="en-GB" sz="1800" dirty="0"/>
              <a:t>Merge </a:t>
            </a:r>
          </a:p>
          <a:p>
            <a:pPr marL="582613" lvl="1" indent="-182563">
              <a:spcAft>
                <a:spcPts val="0"/>
              </a:spcAft>
            </a:pPr>
            <a:r>
              <a:rPr lang="en-GB" sz="1400" dirty="0"/>
              <a:t>I am looking for </a:t>
            </a:r>
            <a:br>
              <a:rPr lang="en-GB" sz="1400" dirty="0"/>
            </a:br>
            <a:r>
              <a:rPr lang="en-GB" sz="1400" dirty="0"/>
              <a:t>and </a:t>
            </a:r>
          </a:p>
          <a:p>
            <a:pPr marL="582613" lvl="1" indent="-182563"/>
            <a:r>
              <a:rPr lang="en-GB" sz="1400" dirty="0"/>
              <a:t>I am looking for support with</a:t>
            </a:r>
            <a:endParaRPr lang="en-GB" sz="1200" dirty="0"/>
          </a:p>
          <a:p>
            <a:pPr marL="11113" indent="0">
              <a:buNone/>
            </a:pPr>
            <a:endParaRPr lang="en-GB" sz="1050" dirty="0">
              <a:solidFill>
                <a:schemeClr val="tx1">
                  <a:lumMod val="65000"/>
                  <a:lumOff val="35000"/>
                </a:schemeClr>
              </a:solidFill>
              <a:latin typeface="+mj-lt"/>
            </a:endParaRPr>
          </a:p>
          <a:p>
            <a:pPr marL="11113" indent="0">
              <a:buNone/>
            </a:pPr>
            <a:r>
              <a:rPr lang="en-GB" sz="1050" dirty="0">
                <a:solidFill>
                  <a:schemeClr val="tx1">
                    <a:lumMod val="65000"/>
                    <a:lumOff val="35000"/>
                  </a:schemeClr>
                </a:solidFill>
                <a:latin typeface="+mj-lt"/>
              </a:rPr>
              <a:t>Raw data link: </a:t>
            </a:r>
            <a:r>
              <a:rPr lang="en-GB" sz="900" dirty="0">
                <a:solidFill>
                  <a:schemeClr val="tx1">
                    <a:lumMod val="65000"/>
                    <a:lumOff val="35000"/>
                  </a:schemeClr>
                </a:solidFill>
                <a:latin typeface="+mj-lt"/>
                <a:hlinkClick r:id="rId2"/>
              </a:rPr>
              <a:t>https://scotent.sharepoint.com/sites/Marketing-and-Service-Transformation/User%20Research/1_Research/SEP/Analysis/2020%20Testing/Filters-CardSort-Aug2021</a:t>
            </a:r>
            <a:r>
              <a:rPr lang="en-GB" sz="900" dirty="0">
                <a:solidFill>
                  <a:schemeClr val="tx1">
                    <a:lumMod val="65000"/>
                    <a:lumOff val="35000"/>
                  </a:schemeClr>
                </a:solidFill>
                <a:latin typeface="+mj-lt"/>
              </a:rPr>
              <a:t> </a:t>
            </a:r>
          </a:p>
          <a:p>
            <a:pPr marL="354013" indent="-342900">
              <a:buFont typeface="Arial" panose="020B0604020202020204" pitchFamily="34" charset="0"/>
              <a:buChar char="•"/>
            </a:pPr>
            <a:endParaRPr lang="en-GB" dirty="0">
              <a:solidFill>
                <a:schemeClr val="tx1">
                  <a:lumMod val="65000"/>
                  <a:lumOff val="35000"/>
                </a:schemeClr>
              </a:solidFill>
              <a:latin typeface="+mj-lt"/>
            </a:endParaRPr>
          </a:p>
        </p:txBody>
      </p:sp>
    </p:spTree>
    <p:extLst>
      <p:ext uri="{BB962C8B-B14F-4D97-AF65-F5344CB8AC3E}">
        <p14:creationId xmlns:p14="http://schemas.microsoft.com/office/powerpoint/2010/main" val="416381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New filters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354013" indent="-342900">
              <a:buFont typeface="Arial" panose="020B0604020202020204" pitchFamily="34" charset="0"/>
              <a:buChar char="•"/>
            </a:pPr>
            <a:endParaRPr lang="en-US" sz="1400" i="1" dirty="0"/>
          </a:p>
          <a:p>
            <a:pPr marL="354013" indent="-342900">
              <a:buFont typeface="Arial" panose="020B0604020202020204" pitchFamily="34" charset="0"/>
              <a:buChar char="•"/>
            </a:pPr>
            <a:endParaRPr lang="en-GB" sz="1400" dirty="0"/>
          </a:p>
          <a:p>
            <a:pPr marL="354013" indent="-342900">
              <a:buFont typeface="Arial" panose="020B0604020202020204" pitchFamily="34" charset="0"/>
              <a:buChar char="•"/>
            </a:pPr>
            <a:endParaRPr lang="en-GB" sz="1400" dirty="0"/>
          </a:p>
          <a:p>
            <a:pPr marL="342900" indent="-342900">
              <a:buFont typeface="+mj-lt"/>
              <a:buAutoNum type="arabicPeriod"/>
            </a:pPr>
            <a:endParaRPr lang="en-GB" sz="1400" dirty="0"/>
          </a:p>
          <a:p>
            <a:pPr marL="342900" indent="-342900">
              <a:buFont typeface="+mj-lt"/>
              <a:buAutoNum type="arabicPeriod"/>
            </a:pPr>
            <a:endParaRPr lang="en-GB" sz="1400" dirty="0"/>
          </a:p>
        </p:txBody>
      </p:sp>
      <p:pic>
        <p:nvPicPr>
          <p:cNvPr id="5" name="Picture 4">
            <a:extLst>
              <a:ext uri="{FF2B5EF4-FFF2-40B4-BE49-F238E27FC236}">
                <a16:creationId xmlns:a16="http://schemas.microsoft.com/office/drawing/2014/main" id="{316890F2-DB97-4392-8333-3284E032ACC3}"/>
              </a:ext>
            </a:extLst>
          </p:cNvPr>
          <p:cNvPicPr>
            <a:picLocks noChangeAspect="1"/>
          </p:cNvPicPr>
          <p:nvPr/>
        </p:nvPicPr>
        <p:blipFill>
          <a:blip r:embed="rId3"/>
          <a:stretch>
            <a:fillRect/>
          </a:stretch>
        </p:blipFill>
        <p:spPr>
          <a:xfrm>
            <a:off x="416496" y="1196752"/>
            <a:ext cx="3664138" cy="2133710"/>
          </a:xfrm>
          <a:prstGeom prst="rect">
            <a:avLst/>
          </a:prstGeom>
        </p:spPr>
      </p:pic>
      <p:pic>
        <p:nvPicPr>
          <p:cNvPr id="9" name="Picture 8">
            <a:extLst>
              <a:ext uri="{FF2B5EF4-FFF2-40B4-BE49-F238E27FC236}">
                <a16:creationId xmlns:a16="http://schemas.microsoft.com/office/drawing/2014/main" id="{D313703E-8FBC-413F-B1C9-569DB1B412F6}"/>
              </a:ext>
            </a:extLst>
          </p:cNvPr>
          <p:cNvPicPr>
            <a:picLocks noChangeAspect="1"/>
          </p:cNvPicPr>
          <p:nvPr/>
        </p:nvPicPr>
        <p:blipFill>
          <a:blip r:embed="rId4"/>
          <a:stretch>
            <a:fillRect/>
          </a:stretch>
        </p:blipFill>
        <p:spPr>
          <a:xfrm>
            <a:off x="495300" y="3862764"/>
            <a:ext cx="3930852" cy="2254366"/>
          </a:xfrm>
          <a:prstGeom prst="rect">
            <a:avLst/>
          </a:prstGeom>
        </p:spPr>
      </p:pic>
      <p:pic>
        <p:nvPicPr>
          <p:cNvPr id="11" name="Picture 10">
            <a:extLst>
              <a:ext uri="{FF2B5EF4-FFF2-40B4-BE49-F238E27FC236}">
                <a16:creationId xmlns:a16="http://schemas.microsoft.com/office/drawing/2014/main" id="{20AA2788-E040-4E40-B417-97F464369359}"/>
              </a:ext>
            </a:extLst>
          </p:cNvPr>
          <p:cNvPicPr>
            <a:picLocks noChangeAspect="1"/>
          </p:cNvPicPr>
          <p:nvPr/>
        </p:nvPicPr>
        <p:blipFill>
          <a:blip r:embed="rId5"/>
          <a:stretch>
            <a:fillRect/>
          </a:stretch>
        </p:blipFill>
        <p:spPr>
          <a:xfrm>
            <a:off x="5097016" y="2564904"/>
            <a:ext cx="3968954" cy="2114659"/>
          </a:xfrm>
          <a:prstGeom prst="rect">
            <a:avLst/>
          </a:prstGeom>
        </p:spPr>
      </p:pic>
    </p:spTree>
    <p:extLst>
      <p:ext uri="{BB962C8B-B14F-4D97-AF65-F5344CB8AC3E}">
        <p14:creationId xmlns:p14="http://schemas.microsoft.com/office/powerpoint/2010/main" val="201519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200" dirty="0">
                <a:solidFill>
                  <a:schemeClr val="tx1"/>
                </a:solidFill>
              </a:rPr>
              <a:t>FBS New filters – language </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Things users mentioned when asked about the language used during the card sort exercise:</a:t>
            </a:r>
          </a:p>
          <a:p>
            <a:pPr marL="11113"/>
            <a:r>
              <a:rPr lang="en-GB" sz="2000" dirty="0"/>
              <a:t>				Likes </a:t>
            </a:r>
          </a:p>
          <a:p>
            <a:pPr marL="11113"/>
            <a:endParaRPr lang="en-GB" sz="2000" dirty="0"/>
          </a:p>
          <a:p>
            <a:pPr marL="354013" indent="-342900">
              <a:buFont typeface="Arial" panose="020B0604020202020204" pitchFamily="34" charset="0"/>
              <a:buChar char="•"/>
            </a:pPr>
            <a:r>
              <a:rPr lang="en-US" b="0" i="0" dirty="0">
                <a:solidFill>
                  <a:schemeClr val="tx1">
                    <a:lumMod val="65000"/>
                    <a:lumOff val="35000"/>
                  </a:schemeClr>
                </a:solidFill>
                <a:effectLst/>
                <a:latin typeface="+mj-lt"/>
              </a:rPr>
              <a:t>It is very straightforward to me. I understand what it is saying, and I have a good grasp of what each category and term is saying.</a:t>
            </a:r>
          </a:p>
          <a:p>
            <a:pPr marL="354013" indent="-342900">
              <a:buFont typeface="Arial" panose="020B0604020202020204" pitchFamily="34" charset="0"/>
              <a:buChar char="•"/>
            </a:pPr>
            <a:r>
              <a:rPr lang="en-US" b="0" i="0" dirty="0">
                <a:solidFill>
                  <a:schemeClr val="tx1">
                    <a:lumMod val="65000"/>
                    <a:lumOff val="35000"/>
                  </a:schemeClr>
                </a:solidFill>
                <a:effectLst/>
                <a:latin typeface="+mj-lt"/>
              </a:rPr>
              <a:t>The exercise was very easy to understand, I found that the categories made sense straight away and I liked the naming of the categories. It helped me to visualize the process of filtering/searching on the website. The language was relevant in the context of the business support sector, and I thought it made the necessary steps towards narrowing down a search.</a:t>
            </a:r>
          </a:p>
          <a:p>
            <a:pPr marL="354013" indent="-342900">
              <a:buFont typeface="Arial" panose="020B0604020202020204" pitchFamily="34" charset="0"/>
              <a:buChar char="•"/>
            </a:pPr>
            <a:r>
              <a:rPr lang="en-US" dirty="0">
                <a:solidFill>
                  <a:schemeClr val="tx1">
                    <a:lumMod val="65000"/>
                    <a:lumOff val="35000"/>
                  </a:schemeClr>
                </a:solidFill>
                <a:latin typeface="+mj-lt"/>
              </a:rPr>
              <a:t>I am located in makes perfect sense. - I am a makes sense. - I operate in could be confusing and may need a more info tab or example. - I am looking for seems straight forward. - I am looking for support with could have a cross over with I am looking for on some topics maybe.</a:t>
            </a:r>
          </a:p>
          <a:p>
            <a:pPr marL="354013" indent="-342900">
              <a:buFont typeface="Arial" panose="020B0604020202020204" pitchFamily="34" charset="0"/>
              <a:buChar char="•"/>
            </a:pPr>
            <a:r>
              <a:rPr lang="en-US" dirty="0">
                <a:solidFill>
                  <a:schemeClr val="tx1">
                    <a:lumMod val="65000"/>
                    <a:lumOff val="35000"/>
                  </a:schemeClr>
                </a:solidFill>
                <a:latin typeface="+mj-lt"/>
              </a:rPr>
              <a:t>simple and easy to understand, could clearly identify and put them in categories.</a:t>
            </a:r>
          </a:p>
          <a:p>
            <a:pPr marL="354013" indent="-342900">
              <a:buFont typeface="Arial" panose="020B0604020202020204" pitchFamily="34" charset="0"/>
              <a:buChar char="•"/>
            </a:pPr>
            <a:endParaRPr lang="en-US" dirty="0">
              <a:solidFill>
                <a:schemeClr val="tx1">
                  <a:lumMod val="65000"/>
                  <a:lumOff val="35000"/>
                </a:schemeClr>
              </a:solidFill>
              <a:latin typeface="+mj-lt"/>
            </a:endParaRPr>
          </a:p>
          <a:p>
            <a:pPr marL="354013" indent="-342900">
              <a:buFont typeface="Arial" panose="020B0604020202020204" pitchFamily="34" charset="0"/>
              <a:buChar char="•"/>
            </a:pPr>
            <a:endParaRPr lang="en-GB" dirty="0">
              <a:solidFill>
                <a:schemeClr val="tx1">
                  <a:lumMod val="65000"/>
                  <a:lumOff val="35000"/>
                </a:schemeClr>
              </a:solidFill>
              <a:latin typeface="+mj-lt"/>
            </a:endParaRPr>
          </a:p>
        </p:txBody>
      </p:sp>
    </p:spTree>
    <p:extLst>
      <p:ext uri="{BB962C8B-B14F-4D97-AF65-F5344CB8AC3E}">
        <p14:creationId xmlns:p14="http://schemas.microsoft.com/office/powerpoint/2010/main" val="2025797868"/>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AB62A5-AAD1-4550-96C4-2C9637686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94AF57-505B-43E7-8B2B-F88E875D2B2E}">
  <ds:schemaRefs>
    <ds:schemaRef ds:uri="5c0236c5-800f-4186-8dff-7b2f080b9de5"/>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dcmitype/"/>
    <ds:schemaRef ds:uri="6db2c8f2-fe83-4eb7-aef3-51a35d5deb60"/>
    <ds:schemaRef ds:uri="http://www.w3.org/XML/1998/namespace"/>
  </ds:schemaRefs>
</ds:datastoreItem>
</file>

<file path=customXml/itemProps3.xml><?xml version="1.0" encoding="utf-8"?>
<ds:datastoreItem xmlns:ds="http://schemas.openxmlformats.org/officeDocument/2006/customXml" ds:itemID="{936BBD3D-5952-4429-8E4B-D240C2B837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45410</TotalTime>
  <Words>2707</Words>
  <Application>Microsoft Office PowerPoint</Application>
  <PresentationFormat>A4 Paper (210x297 mm)</PresentationFormat>
  <Paragraphs>982</Paragraphs>
  <Slides>15</Slides>
  <Notes>9</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15</vt:i4>
      </vt:variant>
    </vt:vector>
  </HeadingPairs>
  <TitlesOfParts>
    <vt:vector size="21" baseType="lpstr">
      <vt:lpstr>Arial</vt:lpstr>
      <vt:lpstr>Calibri</vt:lpstr>
      <vt:lpstr>1_sdi template</vt:lpstr>
      <vt:lpstr>sdi template</vt:lpstr>
      <vt:lpstr>2_sdi template</vt:lpstr>
      <vt:lpstr>2_Customer Research 2017 - Screenshot only</vt:lpstr>
      <vt:lpstr>PowerPoint Presentation</vt:lpstr>
      <vt:lpstr>PowerPoint Presentation</vt:lpstr>
      <vt:lpstr>Who we tested with</vt:lpstr>
      <vt:lpstr>What we were trying to find out</vt:lpstr>
      <vt:lpstr>Results summary</vt:lpstr>
      <vt:lpstr>New filters</vt:lpstr>
      <vt:lpstr>Closed card sort results (15 users)</vt:lpstr>
      <vt:lpstr>FBS New filters</vt:lpstr>
      <vt:lpstr>FBS New filters – language </vt:lpstr>
      <vt:lpstr>FBS New filters – language </vt:lpstr>
      <vt:lpstr>PowerPoint Presentation</vt:lpstr>
      <vt:lpstr>Who we tested with</vt:lpstr>
      <vt:lpstr>What we were trying to find out</vt:lpstr>
      <vt:lpstr>Open card sort results (15 users)</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 </dc:subject>
  <dc:creator>Martin Kerr</dc:creator>
  <cp:keywords>SEP</cp:keywords>
  <dc:description/>
  <cp:lastModifiedBy>Anubhav Mittal</cp:lastModifiedBy>
  <cp:revision>2270</cp:revision>
  <dcterms:created xsi:type="dcterms:W3CDTF">2013-05-29T15:18:42Z</dcterms:created>
  <dcterms:modified xsi:type="dcterms:W3CDTF">2021-08-06T14:33:19Z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