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22"/>
  </p:notesMasterIdLst>
  <p:sldIdLst>
    <p:sldId id="454" r:id="rId8"/>
    <p:sldId id="583" r:id="rId9"/>
    <p:sldId id="510" r:id="rId10"/>
    <p:sldId id="540" r:id="rId11"/>
    <p:sldId id="579" r:id="rId12"/>
    <p:sldId id="576" r:id="rId13"/>
    <p:sldId id="577" r:id="rId14"/>
    <p:sldId id="563" r:id="rId15"/>
    <p:sldId id="584" r:id="rId16"/>
    <p:sldId id="581" r:id="rId17"/>
    <p:sldId id="585" r:id="rId18"/>
    <p:sldId id="580" r:id="rId19"/>
    <p:sldId id="586" r:id="rId20"/>
    <p:sldId id="561" r:id="rId21"/>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7B7ED-7993-4D51-9156-7F226528FB27}" v="24" dt="2021-08-19T08:45:11.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1398" autoAdjust="0"/>
  </p:normalViewPr>
  <p:slideViewPr>
    <p:cSldViewPr>
      <p:cViewPr varScale="1">
        <p:scale>
          <a:sx n="61" d="100"/>
          <a:sy n="61" d="100"/>
        </p:scale>
        <p:origin x="1328" y="48"/>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18/08/2021</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521931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181469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623700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a:p>
        </p:txBody>
      </p:sp>
    </p:spTree>
    <p:extLst>
      <p:ext uri="{BB962C8B-B14F-4D97-AF65-F5344CB8AC3E}">
        <p14:creationId xmlns:p14="http://schemas.microsoft.com/office/powerpoint/2010/main" val="323930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14</a:t>
            </a:fld>
            <a:endParaRPr lang="en-GB" dirty="0"/>
          </a:p>
        </p:txBody>
      </p:sp>
    </p:spTree>
    <p:extLst>
      <p:ext uri="{BB962C8B-B14F-4D97-AF65-F5344CB8AC3E}">
        <p14:creationId xmlns:p14="http://schemas.microsoft.com/office/powerpoint/2010/main" val="147510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file:///\\scotent.sharepoint.com@SSL\DavWWWRoot\sites\Marketing-and-Service-Transformation\User%20Research\1_Research\SEP\FBS%20Research%202021\Filters-CardSort-Aug2021-V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file:///\\scotent.sharepoint.com@SSL\DavWWWRoot\sites\Marketing-and-Service-Transformation\User%20Research\1_Research\SEP\FBS%20Research%202021\Filters-CardSort-Aug2021-V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Find Business Support (FBS)</a:t>
            </a:r>
          </a:p>
          <a:p>
            <a:pPr marL="0" indent="0" algn="ctr">
              <a:buNone/>
            </a:pPr>
            <a:r>
              <a:rPr lang="en-GB" sz="4000" b="1" dirty="0"/>
              <a:t>User Research</a:t>
            </a:r>
          </a:p>
          <a:p>
            <a:pPr marL="0" indent="0" algn="ctr">
              <a:buNone/>
            </a:pPr>
            <a:endParaRPr lang="en-GB" sz="2800" b="1" dirty="0"/>
          </a:p>
          <a:p>
            <a:pPr marL="0" indent="0" algn="ctr">
              <a:buNone/>
            </a:pPr>
            <a:r>
              <a:rPr lang="en-GB" sz="2800" b="1" dirty="0"/>
              <a:t> Open Card Sort – New Filters (v2)</a:t>
            </a:r>
          </a:p>
          <a:p>
            <a:pPr marL="0" indent="0" algn="ctr">
              <a:buNone/>
            </a:pPr>
            <a:endParaRPr lang="en-GB" sz="2800" b="1" dirty="0"/>
          </a:p>
          <a:p>
            <a:pPr marL="0" indent="0" algn="ctr">
              <a:buNone/>
            </a:pPr>
            <a:r>
              <a:rPr lang="en-GB" sz="2800" b="1" dirty="0"/>
              <a:t>Aug 2021</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15 Online open card sort sessions, with </a:t>
            </a:r>
            <a:r>
              <a:rPr lang="en-GB" sz="3200" dirty="0" err="1"/>
              <a:t>UserTesting</a:t>
            </a:r>
            <a:r>
              <a:rPr lang="en-GB" sz="3200" dirty="0"/>
              <a:t> panel</a:t>
            </a:r>
          </a:p>
          <a:p>
            <a:pPr marL="571500" indent="-571500">
              <a:buFont typeface="Arial" panose="020B0604020202020204" pitchFamily="34" charset="0"/>
              <a:buChar char="•"/>
            </a:pPr>
            <a:endParaRPr lang="en-GB" sz="3200" dirty="0"/>
          </a:p>
          <a:p>
            <a:pPr marL="571500" indent="-571500">
              <a:buFont typeface="Arial" panose="020B0604020202020204" pitchFamily="34" charset="0"/>
              <a:buChar char="•"/>
            </a:pPr>
            <a:r>
              <a:rPr lang="en-GB" sz="3200" dirty="0"/>
              <a:t>Male – 9 / Female – 6</a:t>
            </a:r>
          </a:p>
          <a:p>
            <a:endParaRPr lang="en-GB" sz="3200" dirty="0"/>
          </a:p>
          <a:p>
            <a:pPr marL="571500" indent="-571500">
              <a:buFont typeface="Arial" panose="020B0604020202020204" pitchFamily="34" charset="0"/>
              <a:buChar char="•"/>
            </a:pPr>
            <a:r>
              <a:rPr lang="en-GB" sz="3200" dirty="0"/>
              <a:t>UK wide</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418809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3421B7-0A98-4A30-AC50-A94BF2E7E1AC}"/>
              </a:ext>
            </a:extLst>
          </p:cNvPr>
          <p:cNvSpPr>
            <a:spLocks noGrp="1"/>
          </p:cNvSpPr>
          <p:nvPr>
            <p:ph type="title"/>
          </p:nvPr>
        </p:nvSpPr>
        <p:spPr>
          <a:xfrm>
            <a:off x="495300" y="274638"/>
            <a:ext cx="4025652" cy="778098"/>
          </a:xfrm>
        </p:spPr>
        <p:txBody>
          <a:bodyPr/>
          <a:lstStyle/>
          <a:p>
            <a:r>
              <a:rPr lang="en-GB" sz="4000" dirty="0">
                <a:solidFill>
                  <a:schemeClr val="tx1"/>
                </a:solidFill>
              </a:rPr>
              <a:t>New filters v2.1</a:t>
            </a:r>
          </a:p>
        </p:txBody>
      </p:sp>
      <p:graphicFrame>
        <p:nvGraphicFramePr>
          <p:cNvPr id="3" name="Table 2">
            <a:extLst>
              <a:ext uri="{FF2B5EF4-FFF2-40B4-BE49-F238E27FC236}">
                <a16:creationId xmlns:a16="http://schemas.microsoft.com/office/drawing/2014/main" id="{4F3174D1-6656-4CBF-96CE-6906D33E9F22}"/>
              </a:ext>
            </a:extLst>
          </p:cNvPr>
          <p:cNvGraphicFramePr>
            <a:graphicFrameLocks noGrp="1"/>
          </p:cNvGraphicFramePr>
          <p:nvPr>
            <p:extLst>
              <p:ext uri="{D42A27DB-BD31-4B8C-83A1-F6EECF244321}">
                <p14:modId xmlns:p14="http://schemas.microsoft.com/office/powerpoint/2010/main" val="3885561956"/>
              </p:ext>
            </p:extLst>
          </p:nvPr>
        </p:nvGraphicFramePr>
        <p:xfrm>
          <a:off x="760534" y="1340768"/>
          <a:ext cx="8384931" cy="4351354"/>
        </p:xfrm>
        <a:graphic>
          <a:graphicData uri="http://schemas.openxmlformats.org/drawingml/2006/table">
            <a:tbl>
              <a:tblPr>
                <a:tableStyleId>{5C22544A-7EE6-4342-B048-85BDC9FD1C3A}</a:tableStyleId>
              </a:tblPr>
              <a:tblGrid>
                <a:gridCol w="2012383">
                  <a:extLst>
                    <a:ext uri="{9D8B030D-6E8A-4147-A177-3AD203B41FA5}">
                      <a16:colId xmlns:a16="http://schemas.microsoft.com/office/drawing/2014/main" val="1781811350"/>
                    </a:ext>
                  </a:extLst>
                </a:gridCol>
                <a:gridCol w="1774075">
                  <a:extLst>
                    <a:ext uri="{9D8B030D-6E8A-4147-A177-3AD203B41FA5}">
                      <a16:colId xmlns:a16="http://schemas.microsoft.com/office/drawing/2014/main" val="1935627532"/>
                    </a:ext>
                  </a:extLst>
                </a:gridCol>
                <a:gridCol w="1332763">
                  <a:extLst>
                    <a:ext uri="{9D8B030D-6E8A-4147-A177-3AD203B41FA5}">
                      <a16:colId xmlns:a16="http://schemas.microsoft.com/office/drawing/2014/main" val="3470358080"/>
                    </a:ext>
                  </a:extLst>
                </a:gridCol>
                <a:gridCol w="1676986">
                  <a:extLst>
                    <a:ext uri="{9D8B030D-6E8A-4147-A177-3AD203B41FA5}">
                      <a16:colId xmlns:a16="http://schemas.microsoft.com/office/drawing/2014/main" val="2270545467"/>
                    </a:ext>
                  </a:extLst>
                </a:gridCol>
                <a:gridCol w="1588724">
                  <a:extLst>
                    <a:ext uri="{9D8B030D-6E8A-4147-A177-3AD203B41FA5}">
                      <a16:colId xmlns:a16="http://schemas.microsoft.com/office/drawing/2014/main" val="3965485356"/>
                    </a:ext>
                  </a:extLst>
                </a:gridCol>
              </a:tblGrid>
              <a:tr h="127981">
                <a:tc>
                  <a:txBody>
                    <a:bodyPr/>
                    <a:lstStyle/>
                    <a:p>
                      <a:pPr algn="l" fontAlgn="b"/>
                      <a:r>
                        <a:rPr lang="en-GB" sz="800" u="none" strike="noStrike">
                          <a:effectLst/>
                        </a:rPr>
                        <a:t>Industry/Sector</a:t>
                      </a:r>
                      <a:endParaRPr lang="en-GB" sz="800" b="1"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Topic</a:t>
                      </a:r>
                      <a:endParaRPr lang="en-GB" sz="800" b="1"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Location</a:t>
                      </a:r>
                      <a:endParaRPr lang="en-GB" sz="800" b="1"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Type of business</a:t>
                      </a:r>
                      <a:endParaRPr lang="en-GB" sz="800" b="1"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Type of support</a:t>
                      </a:r>
                      <a:endParaRPr lang="en-GB" sz="800" b="1"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448241282"/>
                  </a:ext>
                </a:extLst>
              </a:tr>
              <a:tr h="127981">
                <a:tc>
                  <a:txBody>
                    <a:bodyPr/>
                    <a:lstStyle/>
                    <a:p>
                      <a:pPr algn="l" fontAlgn="b"/>
                      <a:r>
                        <a:rPr lang="en-GB" sz="800" u="none" strike="noStrike">
                          <a:effectLst/>
                        </a:rPr>
                        <a:t>Agriculture, forestry and fishing</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Coronavirus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Aberdeen City</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Charity</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Consultancy and advice</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089427120"/>
                  </a:ext>
                </a:extLst>
              </a:tr>
              <a:tr h="127981">
                <a:tc>
                  <a:txBody>
                    <a:bodyPr/>
                    <a:lstStyle/>
                    <a:p>
                      <a:pPr algn="l" fontAlgn="b"/>
                      <a:r>
                        <a:rPr lang="en-GB" sz="800" u="none" strike="noStrike">
                          <a:effectLst/>
                        </a:rPr>
                        <a:t>Animal services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Digital</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Aberdeenshire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Community organisation</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Funding</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142689667"/>
                  </a:ext>
                </a:extLst>
              </a:tr>
              <a:tr h="127981">
                <a:tc>
                  <a:txBody>
                    <a:bodyPr/>
                    <a:lstStyle/>
                    <a:p>
                      <a:pPr algn="l" fontAlgn="b"/>
                      <a:r>
                        <a:rPr lang="en-GB" sz="800" u="none" strike="noStrike">
                          <a:effectLst/>
                        </a:rPr>
                        <a:t>Chemical and life sciences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Innovation/R&amp;D</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Angus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Co-operative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Programmes</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888736781"/>
                  </a:ext>
                </a:extLst>
              </a:tr>
              <a:tr h="127981">
                <a:tc>
                  <a:txBody>
                    <a:bodyPr/>
                    <a:lstStyle/>
                    <a:p>
                      <a:pPr algn="l" fontAlgn="b"/>
                      <a:r>
                        <a:rPr lang="en-GB" sz="800" u="none" strike="noStrike">
                          <a:effectLst/>
                        </a:rPr>
                        <a:t>Construction</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International trade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Argyll and Bute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Limited company</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Research and information</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296600413"/>
                  </a:ext>
                </a:extLst>
              </a:tr>
              <a:tr h="127981">
                <a:tc>
                  <a:txBody>
                    <a:bodyPr/>
                    <a:lstStyle/>
                    <a:p>
                      <a:pPr algn="l" fontAlgn="b"/>
                      <a:r>
                        <a:rPr lang="en-GB" sz="800" u="none" strike="noStrike">
                          <a:effectLst/>
                        </a:rPr>
                        <a:t>Creative industries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Net zero</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Clackmannanshire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Partnership</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Self-help guides</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079877595"/>
                  </a:ext>
                </a:extLst>
              </a:tr>
              <a:tr h="127981">
                <a:tc>
                  <a:txBody>
                    <a:bodyPr/>
                    <a:lstStyle/>
                    <a:p>
                      <a:pPr algn="l" fontAlgn="b"/>
                      <a:r>
                        <a:rPr lang="en-GB" sz="800" u="none" strike="noStrike">
                          <a:effectLst/>
                        </a:rPr>
                        <a:t>Domestic services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Skills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Comhairle nan Eilean Siar</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Social organisation</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Training</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432350284"/>
                  </a:ext>
                </a:extLst>
              </a:tr>
              <a:tr h="127981">
                <a:tc>
                  <a:txBody>
                    <a:bodyPr/>
                    <a:lstStyle/>
                    <a:p>
                      <a:pPr algn="l" fontAlgn="b"/>
                      <a:r>
                        <a:rPr lang="en-GB" sz="800" u="none" strike="noStrike">
                          <a:effectLst/>
                        </a:rPr>
                        <a:t>Education, training and HR</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Starting a business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Dumfries and Galloway</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Sole trader</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534907583"/>
                  </a:ext>
                </a:extLst>
              </a:tr>
              <a:tr h="127981">
                <a:tc>
                  <a:txBody>
                    <a:bodyPr/>
                    <a:lstStyle/>
                    <a:p>
                      <a:pPr algn="l" fontAlgn="b"/>
                      <a:r>
                        <a:rPr lang="en-GB" sz="800" u="none" strike="noStrike">
                          <a:effectLst/>
                        </a:rPr>
                        <a:t>Energy and environment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Working practices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Dundee City</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Other</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274367880"/>
                  </a:ext>
                </a:extLst>
              </a:tr>
              <a:tr h="127981">
                <a:tc>
                  <a:txBody>
                    <a:bodyPr/>
                    <a:lstStyle/>
                    <a:p>
                      <a:pPr algn="l" fontAlgn="b"/>
                      <a:r>
                        <a:rPr lang="en-GB" sz="800" u="none" strike="noStrike">
                          <a:effectLst/>
                        </a:rPr>
                        <a:t>Financial and business services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Finance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East Ayrshire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508616662"/>
                  </a:ext>
                </a:extLst>
              </a:tr>
              <a:tr h="127981">
                <a:tc>
                  <a:txBody>
                    <a:bodyPr/>
                    <a:lstStyle/>
                    <a:p>
                      <a:pPr algn="l" fontAlgn="b"/>
                      <a:r>
                        <a:rPr lang="en-GB" sz="800" u="none" strike="noStrike">
                          <a:effectLst/>
                        </a:rPr>
                        <a:t>Food and drink</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East Dunbartonshire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946713532"/>
                  </a:ext>
                </a:extLst>
              </a:tr>
              <a:tr h="127981">
                <a:tc>
                  <a:txBody>
                    <a:bodyPr/>
                    <a:lstStyle/>
                    <a:p>
                      <a:pPr algn="l" fontAlgn="b"/>
                      <a:r>
                        <a:rPr lang="en-GB" sz="800" u="none" strike="noStrike">
                          <a:effectLst/>
                        </a:rPr>
                        <a:t>Hair and beauty services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East Lothian</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765032705"/>
                  </a:ext>
                </a:extLst>
              </a:tr>
              <a:tr h="127981">
                <a:tc>
                  <a:txBody>
                    <a:bodyPr/>
                    <a:lstStyle/>
                    <a:p>
                      <a:pPr algn="l" fontAlgn="b"/>
                      <a:r>
                        <a:rPr lang="en-GB" sz="800" u="none" strike="noStrike">
                          <a:effectLst/>
                        </a:rPr>
                        <a:t>Horticulture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East Renfrewshire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876696897"/>
                  </a:ext>
                </a:extLst>
              </a:tr>
              <a:tr h="127981">
                <a:tc>
                  <a:txBody>
                    <a:bodyPr/>
                    <a:lstStyle/>
                    <a:p>
                      <a:pPr algn="l" fontAlgn="b"/>
                      <a:r>
                        <a:rPr lang="en-US" sz="800" u="none" strike="noStrike">
                          <a:effectLst/>
                        </a:rPr>
                        <a:t>Hospitality, catering and event management</a:t>
                      </a:r>
                      <a:endParaRPr lang="en-US"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Edinburgh</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967979330"/>
                  </a:ext>
                </a:extLst>
              </a:tr>
              <a:tr h="127981">
                <a:tc>
                  <a:txBody>
                    <a:bodyPr/>
                    <a:lstStyle/>
                    <a:p>
                      <a:pPr algn="l" fontAlgn="b"/>
                      <a:r>
                        <a:rPr lang="en-US" sz="800" u="none" strike="noStrike">
                          <a:effectLst/>
                        </a:rPr>
                        <a:t>Human health and social work</a:t>
                      </a:r>
                      <a:endParaRPr lang="en-US"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Falkirk</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51340037"/>
                  </a:ext>
                </a:extLst>
              </a:tr>
              <a:tr h="127981">
                <a:tc>
                  <a:txBody>
                    <a:bodyPr/>
                    <a:lstStyle/>
                    <a:p>
                      <a:pPr algn="l" fontAlgn="b"/>
                      <a:r>
                        <a:rPr lang="en-GB" sz="800" u="none" strike="noStrike">
                          <a:effectLst/>
                        </a:rPr>
                        <a:t>Industrial manufacturing</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Fife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727191529"/>
                  </a:ext>
                </a:extLst>
              </a:tr>
              <a:tr h="127981">
                <a:tc>
                  <a:txBody>
                    <a:bodyPr/>
                    <a:lstStyle/>
                    <a:p>
                      <a:pPr algn="l" fontAlgn="b"/>
                      <a:r>
                        <a:rPr lang="en-GB" sz="800" u="none" strike="noStrike">
                          <a:effectLst/>
                        </a:rPr>
                        <a:t>Information and communication services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Glasgow</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3533148"/>
                  </a:ext>
                </a:extLst>
              </a:tr>
              <a:tr h="127981">
                <a:tc>
                  <a:txBody>
                    <a:bodyPr/>
                    <a:lstStyle/>
                    <a:p>
                      <a:pPr algn="l" fontAlgn="b"/>
                      <a:r>
                        <a:rPr lang="en-GB" sz="800" u="none" strike="noStrike">
                          <a:effectLst/>
                        </a:rPr>
                        <a:t>Leisure and sport</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Highlands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91801222"/>
                  </a:ext>
                </a:extLst>
              </a:tr>
              <a:tr h="127981">
                <a:tc>
                  <a:txBody>
                    <a:bodyPr/>
                    <a:lstStyle/>
                    <a:p>
                      <a:pPr algn="l" fontAlgn="b"/>
                      <a:r>
                        <a:rPr lang="en-US" sz="800" u="none" strike="noStrike">
                          <a:effectLst/>
                        </a:rPr>
                        <a:t>Real estate and property services</a:t>
                      </a:r>
                      <a:endParaRPr lang="en-US"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Inverclyde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033078531"/>
                  </a:ext>
                </a:extLst>
              </a:tr>
              <a:tr h="127981">
                <a:tc>
                  <a:txBody>
                    <a:bodyPr/>
                    <a:lstStyle/>
                    <a:p>
                      <a:pPr algn="l" fontAlgn="b"/>
                      <a:r>
                        <a:rPr lang="en-GB" sz="800" u="none" strike="noStrike">
                          <a:effectLst/>
                        </a:rPr>
                        <a:t>Retail and wholesale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Midlothian</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69113474"/>
                  </a:ext>
                </a:extLst>
              </a:tr>
              <a:tr h="127981">
                <a:tc>
                  <a:txBody>
                    <a:bodyPr/>
                    <a:lstStyle/>
                    <a:p>
                      <a:pPr algn="l" fontAlgn="b"/>
                      <a:r>
                        <a:rPr lang="en-GB" sz="800" u="none" strike="noStrike">
                          <a:effectLst/>
                        </a:rPr>
                        <a:t>Technology and engineering</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Moray</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363641933"/>
                  </a:ext>
                </a:extLst>
              </a:tr>
              <a:tr h="127981">
                <a:tc>
                  <a:txBody>
                    <a:bodyPr/>
                    <a:lstStyle/>
                    <a:p>
                      <a:pPr algn="l" fontAlgn="b"/>
                      <a:r>
                        <a:rPr lang="en-GB" sz="800" u="none" strike="noStrike">
                          <a:effectLst/>
                        </a:rPr>
                        <a:t>Tourism</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North Ayrshire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288657113"/>
                  </a:ext>
                </a:extLst>
              </a:tr>
              <a:tr h="127981">
                <a:tc>
                  <a:txBody>
                    <a:bodyPr/>
                    <a:lstStyle/>
                    <a:p>
                      <a:pPr algn="l" fontAlgn="b"/>
                      <a:r>
                        <a:rPr lang="en-GB" sz="800" u="none" strike="noStrike">
                          <a:effectLst/>
                        </a:rPr>
                        <a:t>Transport and storage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North Lanarkshire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100832448"/>
                  </a:ext>
                </a:extLst>
              </a:tr>
              <a:tr h="127981">
                <a:tc>
                  <a:txBody>
                    <a:bodyPr/>
                    <a:lstStyle/>
                    <a:p>
                      <a:pPr algn="l" fontAlgn="b"/>
                      <a:r>
                        <a:rPr lang="en-GB" sz="800" u="none" strike="noStrike">
                          <a:effectLst/>
                        </a:rPr>
                        <a:t>All sectors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Orkney Islands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159663083"/>
                  </a:ext>
                </a:extLst>
              </a:tr>
              <a:tr h="127981">
                <a:tc>
                  <a:txBody>
                    <a:bodyPr/>
                    <a:lstStyle/>
                    <a:p>
                      <a:pPr algn="l" fontAlgn="b"/>
                      <a:r>
                        <a:rPr lang="en-GB" sz="800" u="none" strike="noStrike">
                          <a:effectLst/>
                        </a:rPr>
                        <a:t>Other</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Perth and Kinross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066901744"/>
                  </a:ext>
                </a:extLst>
              </a:tr>
              <a:tr h="127981">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Renfrewshire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083919083"/>
                  </a:ext>
                </a:extLst>
              </a:tr>
              <a:tr h="127981">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Scottish Borders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877927548"/>
                  </a:ext>
                </a:extLst>
              </a:tr>
              <a:tr h="127981">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Shetland Islands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254935742"/>
                  </a:ext>
                </a:extLst>
              </a:tr>
              <a:tr h="127981">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South Ayrshire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25557849"/>
                  </a:ext>
                </a:extLst>
              </a:tr>
              <a:tr h="127981">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South Lanarkshire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199275806"/>
                  </a:ext>
                </a:extLst>
              </a:tr>
              <a:tr h="127981">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Stirling</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554026001"/>
                  </a:ext>
                </a:extLst>
              </a:tr>
              <a:tr h="127981">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West Dunbartonshire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244117628"/>
                  </a:ext>
                </a:extLst>
              </a:tr>
              <a:tr h="127981">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West Lothian</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419748860"/>
                  </a:ext>
                </a:extLst>
              </a:tr>
              <a:tr h="127981">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Outside Scotland</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dirty="0">
                          <a:effectLst/>
                        </a:rPr>
                        <a:t> </a:t>
                      </a:r>
                      <a:endParaRPr lang="en-GB" sz="800" b="0" i="0" u="none" strike="noStrike" dirty="0">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089979383"/>
                  </a:ext>
                </a:extLst>
              </a:tr>
            </a:tbl>
          </a:graphicData>
        </a:graphic>
      </p:graphicFrame>
    </p:spTree>
    <p:extLst>
      <p:ext uri="{BB962C8B-B14F-4D97-AF65-F5344CB8AC3E}">
        <p14:creationId xmlns:p14="http://schemas.microsoft.com/office/powerpoint/2010/main" val="174686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3421B7-0A98-4A30-AC50-A94BF2E7E1AC}"/>
              </a:ext>
            </a:extLst>
          </p:cNvPr>
          <p:cNvSpPr>
            <a:spLocks noGrp="1"/>
          </p:cNvSpPr>
          <p:nvPr>
            <p:ph type="title"/>
          </p:nvPr>
        </p:nvSpPr>
        <p:spPr>
          <a:xfrm>
            <a:off x="495300" y="260648"/>
            <a:ext cx="4021910" cy="1512168"/>
          </a:xfrm>
        </p:spPr>
        <p:txBody>
          <a:bodyPr/>
          <a:lstStyle/>
          <a:p>
            <a:r>
              <a:rPr lang="en-GB" sz="3200" dirty="0">
                <a:solidFill>
                  <a:schemeClr val="tx1"/>
                </a:solidFill>
              </a:rPr>
              <a:t>Closed card sort V2.1 results (15 users)</a:t>
            </a:r>
          </a:p>
        </p:txBody>
      </p:sp>
      <p:sp>
        <p:nvSpPr>
          <p:cNvPr id="4" name="Content Placeholder 2">
            <a:extLst>
              <a:ext uri="{FF2B5EF4-FFF2-40B4-BE49-F238E27FC236}">
                <a16:creationId xmlns:a16="http://schemas.microsoft.com/office/drawing/2014/main" id="{696D065C-800A-42C0-BB96-C5B31CE7629E}"/>
              </a:ext>
            </a:extLst>
          </p:cNvPr>
          <p:cNvSpPr>
            <a:spLocks noGrp="1"/>
          </p:cNvSpPr>
          <p:nvPr>
            <p:ph idx="1"/>
          </p:nvPr>
        </p:nvSpPr>
        <p:spPr>
          <a:xfrm>
            <a:off x="495300" y="1806218"/>
            <a:ext cx="3196670" cy="4935150"/>
          </a:xfrm>
        </p:spPr>
        <p:txBody>
          <a:bodyPr lIns="91440" tIns="45720" rIns="91440" bIns="45720" anchor="t"/>
          <a:lstStyle/>
          <a:p>
            <a:pPr marL="182563" indent="-182563"/>
            <a:r>
              <a:rPr lang="en-GB" sz="1800" dirty="0"/>
              <a:t>All users were able to successfully complete the card sort exercise with ease.</a:t>
            </a:r>
          </a:p>
          <a:p>
            <a:pPr marL="182563" indent="-182563"/>
            <a:r>
              <a:rPr lang="en-GB" sz="1800" dirty="0"/>
              <a:t>The areas that overlap are “Topics” and “Type of support”</a:t>
            </a:r>
          </a:p>
          <a:p>
            <a:pPr marL="0" indent="0">
              <a:buNone/>
            </a:pPr>
            <a:endParaRPr lang="en-GB" sz="1800" dirty="0">
              <a:solidFill>
                <a:schemeClr val="tx1">
                  <a:lumMod val="65000"/>
                  <a:lumOff val="35000"/>
                </a:schemeClr>
              </a:solidFill>
              <a:latin typeface="+mj-lt"/>
            </a:endParaRPr>
          </a:p>
          <a:p>
            <a:pPr marL="0" indent="0">
              <a:buNone/>
            </a:pPr>
            <a:r>
              <a:rPr lang="en-US" sz="1200" b="0" i="1" dirty="0">
                <a:solidFill>
                  <a:srgbClr val="1B314B"/>
                </a:solidFill>
                <a:effectLst/>
                <a:latin typeface="proxima-nova"/>
              </a:rPr>
              <a:t>“Topic and type of support are a bit vague to me. I did not understand the real difference between the two”</a:t>
            </a:r>
          </a:p>
          <a:p>
            <a:pPr marL="0" indent="0">
              <a:buNone/>
            </a:pPr>
            <a:endParaRPr lang="en-GB" sz="1800" dirty="0">
              <a:solidFill>
                <a:schemeClr val="tx1">
                  <a:lumMod val="65000"/>
                  <a:lumOff val="35000"/>
                </a:schemeClr>
              </a:solidFill>
              <a:latin typeface="+mj-lt"/>
            </a:endParaRPr>
          </a:p>
          <a:p>
            <a:pPr marL="0" indent="0">
              <a:buNone/>
            </a:pPr>
            <a:r>
              <a:rPr lang="en-GB" sz="1050" dirty="0">
                <a:solidFill>
                  <a:schemeClr val="tx1">
                    <a:lumMod val="65000"/>
                    <a:lumOff val="35000"/>
                  </a:schemeClr>
                </a:solidFill>
                <a:latin typeface="+mj-lt"/>
              </a:rPr>
              <a:t>Raw data link:</a:t>
            </a:r>
          </a:p>
          <a:p>
            <a:pPr marL="0" indent="0">
              <a:buNone/>
            </a:pPr>
            <a:r>
              <a:rPr lang="en-US" sz="1050" dirty="0">
                <a:solidFill>
                  <a:schemeClr val="tx1">
                    <a:lumMod val="65000"/>
                    <a:lumOff val="35000"/>
                  </a:schemeClr>
                </a:solidFill>
                <a:latin typeface="+mj-lt"/>
                <a:hlinkClick r:id="rId2" action="ppaction://hlinkfile"/>
              </a:rPr>
              <a:t>\\scotent.sharepoint.com@SSL\DavWWWRoot\sites\Marketing-and-Service-Transformation\User Research\1_Research\SEP\FBS Research 2021\Filters-CardSort-Aug2021-V2</a:t>
            </a:r>
            <a:r>
              <a:rPr lang="en-US" sz="1050" dirty="0">
                <a:solidFill>
                  <a:schemeClr val="tx1">
                    <a:lumMod val="65000"/>
                    <a:lumOff val="35000"/>
                  </a:schemeClr>
                </a:solidFill>
                <a:latin typeface="+mj-lt"/>
              </a:rPr>
              <a:t> </a:t>
            </a:r>
            <a:r>
              <a:rPr lang="en-GB" sz="1050" dirty="0">
                <a:solidFill>
                  <a:schemeClr val="tx1">
                    <a:lumMod val="65000"/>
                    <a:lumOff val="35000"/>
                  </a:schemeClr>
                </a:solidFill>
                <a:latin typeface="+mj-lt"/>
              </a:rPr>
              <a:t> </a:t>
            </a:r>
          </a:p>
        </p:txBody>
      </p:sp>
      <p:pic>
        <p:nvPicPr>
          <p:cNvPr id="5" name="Picture 4">
            <a:extLst>
              <a:ext uri="{FF2B5EF4-FFF2-40B4-BE49-F238E27FC236}">
                <a16:creationId xmlns:a16="http://schemas.microsoft.com/office/drawing/2014/main" id="{1A460721-F149-4AC9-B6C9-CB2154263189}"/>
              </a:ext>
            </a:extLst>
          </p:cNvPr>
          <p:cNvPicPr>
            <a:picLocks noChangeAspect="1"/>
          </p:cNvPicPr>
          <p:nvPr/>
        </p:nvPicPr>
        <p:blipFill>
          <a:blip r:embed="rId3"/>
          <a:stretch>
            <a:fillRect/>
          </a:stretch>
        </p:blipFill>
        <p:spPr>
          <a:xfrm>
            <a:off x="4926146" y="-17710"/>
            <a:ext cx="3953511" cy="6741368"/>
          </a:xfrm>
          <a:prstGeom prst="rect">
            <a:avLst/>
          </a:prstGeom>
        </p:spPr>
      </p:pic>
    </p:spTree>
    <p:extLst>
      <p:ext uri="{BB962C8B-B14F-4D97-AF65-F5344CB8AC3E}">
        <p14:creationId xmlns:p14="http://schemas.microsoft.com/office/powerpoint/2010/main" val="2105355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New filters v2.1</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endParaRPr lang="en-GB" sz="1400" dirty="0"/>
          </a:p>
          <a:p>
            <a:pPr marL="354013" indent="-342900">
              <a:buFont typeface="Arial" panose="020B0604020202020204" pitchFamily="34" charset="0"/>
              <a:buChar char="•"/>
            </a:pPr>
            <a:endParaRPr lang="en-GB" sz="1400" dirty="0"/>
          </a:p>
          <a:p>
            <a:pPr marL="342900" indent="-342900">
              <a:buFont typeface="+mj-lt"/>
              <a:buAutoNum type="arabicPeriod"/>
            </a:pPr>
            <a:endParaRPr lang="en-GB" sz="1400" dirty="0"/>
          </a:p>
          <a:p>
            <a:pPr marL="342900" indent="-342900">
              <a:buFont typeface="+mj-lt"/>
              <a:buAutoNum type="arabicPeriod"/>
            </a:pPr>
            <a:endParaRPr lang="en-GB" sz="1400" dirty="0"/>
          </a:p>
        </p:txBody>
      </p:sp>
      <p:pic>
        <p:nvPicPr>
          <p:cNvPr id="5" name="Picture 4" descr="A picture containing shape&#10;&#10;Description automatically generated">
            <a:extLst>
              <a:ext uri="{FF2B5EF4-FFF2-40B4-BE49-F238E27FC236}">
                <a16:creationId xmlns:a16="http://schemas.microsoft.com/office/drawing/2014/main" id="{F542FB69-3020-4719-8167-B1A3E6166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28" y="1352443"/>
            <a:ext cx="3619686" cy="2076557"/>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E52DA3F-0349-4764-9470-9DECD5033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1918" y="1307161"/>
            <a:ext cx="3949903" cy="2101958"/>
          </a:xfrm>
          <a:prstGeom prst="rect">
            <a:avLst/>
          </a:prstGeom>
        </p:spPr>
      </p:pic>
      <p:pic>
        <p:nvPicPr>
          <p:cNvPr id="10" name="Picture 9" descr="A picture containing shape&#10;&#10;Description automatically generated">
            <a:extLst>
              <a:ext uri="{FF2B5EF4-FFF2-40B4-BE49-F238E27FC236}">
                <a16:creationId xmlns:a16="http://schemas.microsoft.com/office/drawing/2014/main" id="{33469F3A-2C2E-459C-83F0-B6E93D2BD9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8048" y="4174884"/>
            <a:ext cx="3949903" cy="2101958"/>
          </a:xfrm>
          <a:prstGeom prst="rect">
            <a:avLst/>
          </a:prstGeom>
        </p:spPr>
      </p:pic>
    </p:spTree>
    <p:extLst>
      <p:ext uri="{BB962C8B-B14F-4D97-AF65-F5344CB8AC3E}">
        <p14:creationId xmlns:p14="http://schemas.microsoft.com/office/powerpoint/2010/main" val="429255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Closed Card Sort – New Filters (v2)</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2781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15 Online closed card sort sessions, with UserTesting panel</a:t>
            </a:r>
          </a:p>
          <a:p>
            <a:pPr marL="571500" indent="-571500">
              <a:buFont typeface="Arial" panose="020B0604020202020204" pitchFamily="34" charset="0"/>
              <a:buChar char="•"/>
            </a:pPr>
            <a:r>
              <a:rPr lang="en-GB" sz="3200" dirty="0"/>
              <a:t>Male – 9 / Female – 6</a:t>
            </a:r>
          </a:p>
          <a:p>
            <a:pPr marL="571500" indent="-571500">
              <a:buFont typeface="Arial" panose="020B0604020202020204" pitchFamily="34" charset="0"/>
              <a:buChar char="•"/>
            </a:pPr>
            <a:r>
              <a:rPr lang="en-GB" sz="3200" dirty="0"/>
              <a:t>UK wide</a:t>
            </a:r>
          </a:p>
          <a:p>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5355312"/>
          </a:xfrm>
          <a:prstGeom prst="rect">
            <a:avLst/>
          </a:prstGeom>
          <a:noFill/>
        </p:spPr>
        <p:txBody>
          <a:bodyPr wrap="square" rtlCol="0">
            <a:spAutoFit/>
          </a:bodyPr>
          <a:lstStyle/>
          <a:p>
            <a:r>
              <a:rPr lang="en-US" dirty="0"/>
              <a:t>Test new filter types and categories with the users and understand if these will work for them. </a:t>
            </a:r>
          </a:p>
          <a:p>
            <a:endParaRPr lang="en-US" dirty="0"/>
          </a:p>
          <a:p>
            <a:r>
              <a:rPr lang="en-US" dirty="0"/>
              <a:t>The Closed Card Sort gives people categories and asks them to place items into them </a:t>
            </a:r>
            <a:endParaRPr lang="en-GB" dirty="0"/>
          </a:p>
          <a:p>
            <a:endParaRPr lang="en-GB" dirty="0"/>
          </a:p>
          <a:p>
            <a:r>
              <a:rPr lang="en-GB" dirty="0"/>
              <a:t>We explored the following things: </a:t>
            </a:r>
          </a:p>
          <a:p>
            <a:endParaRPr lang="en-GB" dirty="0"/>
          </a:p>
          <a:p>
            <a:pPr marL="285750" indent="-285750">
              <a:lnSpc>
                <a:spcPct val="150000"/>
              </a:lnSpc>
              <a:buFont typeface="Arial" panose="020B0604020202020204" pitchFamily="34" charset="0"/>
              <a:buChar char="•"/>
            </a:pPr>
            <a:r>
              <a:rPr lang="en-US" dirty="0"/>
              <a:t>If the filter category's make sense? </a:t>
            </a:r>
          </a:p>
          <a:p>
            <a:pPr marL="285750" indent="-285750">
              <a:lnSpc>
                <a:spcPct val="150000"/>
              </a:lnSpc>
              <a:buFont typeface="Arial" panose="020B0604020202020204" pitchFamily="34" charset="0"/>
              <a:buChar char="•"/>
            </a:pPr>
            <a:r>
              <a:rPr lang="en-US" dirty="0"/>
              <a:t>If the items listed under each of the filter category's make sense? </a:t>
            </a:r>
          </a:p>
          <a:p>
            <a:pPr marL="285750" indent="-285750">
              <a:lnSpc>
                <a:spcPct val="150000"/>
              </a:lnSpc>
              <a:buFont typeface="Arial" panose="020B0604020202020204" pitchFamily="34" charset="0"/>
              <a:buChar char="•"/>
            </a:pPr>
            <a:r>
              <a:rPr lang="en-US" dirty="0"/>
              <a:t>If users want an "All Scotland“ as an option under the "I am located in" category? </a:t>
            </a:r>
          </a:p>
          <a:p>
            <a:pPr marL="285750" indent="-285750">
              <a:lnSpc>
                <a:spcPct val="150000"/>
              </a:lnSpc>
              <a:buFont typeface="Arial" panose="020B0604020202020204" pitchFamily="34" charset="0"/>
              <a:buChar char="•"/>
            </a:pPr>
            <a:r>
              <a:rPr lang="en-US" dirty="0"/>
              <a:t>Thoughts on the language used for categories </a:t>
            </a:r>
          </a:p>
          <a:p>
            <a:pPr marL="285750" indent="-285750">
              <a:lnSpc>
                <a:spcPct val="150000"/>
              </a:lnSpc>
              <a:buFont typeface="Arial" panose="020B0604020202020204" pitchFamily="34" charset="0"/>
              <a:buChar char="•"/>
            </a:pPr>
            <a:r>
              <a:rPr lang="en-US" dirty="0"/>
              <a:t>If there was anything missing from the filter categories or the items under the categories.</a:t>
            </a:r>
            <a:endParaRPr lang="en-GB" dirty="0"/>
          </a:p>
          <a:p>
            <a:endParaRPr lang="en-GB" dirty="0"/>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87560" y="0"/>
            <a:ext cx="9906000" cy="548679"/>
          </a:xfrm>
        </p:spPr>
        <p:txBody>
          <a:bodyPr/>
          <a:lstStyle/>
          <a:p>
            <a:r>
              <a:rPr lang="en-GB" sz="3200" dirty="0">
                <a:solidFill>
                  <a:schemeClr val="tx1"/>
                </a:solidFill>
              </a:rPr>
              <a:t>Results summary</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548679"/>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058584"/>
            <a:ext cx="9361040" cy="2808461"/>
          </a:xfrm>
          <a:prstGeom prst="rect">
            <a:avLst/>
          </a:prstGeom>
          <a:noFill/>
        </p:spPr>
        <p:txBody>
          <a:bodyPr wrap="square" lIns="91440" tIns="45720" rIns="91440" bIns="45720" rtlCol="0" anchor="t">
            <a:spAutoFit/>
          </a:bodyPr>
          <a:lstStyle/>
          <a:p>
            <a:r>
              <a:rPr lang="en-US" dirty="0"/>
              <a:t>-All users were able to successfully complete the card sort exercises with ease.</a:t>
            </a:r>
          </a:p>
          <a:p>
            <a:endParaRPr lang="en-US" sz="700" dirty="0"/>
          </a:p>
          <a:p>
            <a:r>
              <a:rPr lang="en-US" dirty="0">
                <a:latin typeface="Arial"/>
              </a:rPr>
              <a:t>-They categorized the items in the same way as the proposed solution (mostly, but with some overlap)</a:t>
            </a:r>
            <a:endParaRPr lang="en-US" dirty="0"/>
          </a:p>
          <a:p>
            <a:endParaRPr lang="en-US" sz="700" dirty="0"/>
          </a:p>
          <a:p>
            <a:endParaRPr lang="en-US" sz="800" dirty="0"/>
          </a:p>
          <a:p>
            <a:r>
              <a:rPr lang="en-US" dirty="0"/>
              <a:t>-Filter categories and the items within them made sense to all the users</a:t>
            </a:r>
          </a:p>
          <a:p>
            <a:endParaRPr lang="en-US" sz="800" dirty="0"/>
          </a:p>
          <a:p>
            <a:r>
              <a:rPr lang="en-US" dirty="0"/>
              <a:t>-Majority users would like an “All Scotland” option under the “I am located in” category</a:t>
            </a:r>
          </a:p>
          <a:p>
            <a:endParaRPr lang="en-GB" sz="1050" dirty="0"/>
          </a:p>
          <a:p>
            <a:r>
              <a:rPr lang="en-GB" dirty="0"/>
              <a:t>-Overall, users found the language used for this exercise easy and straightforward</a:t>
            </a:r>
          </a:p>
          <a:p>
            <a:endParaRPr lang="en-GB" sz="1400" dirty="0"/>
          </a:p>
          <a:p>
            <a:r>
              <a:rPr lang="en-US" sz="1400" i="1" dirty="0"/>
              <a:t>	</a:t>
            </a:r>
            <a:endParaRPr lang="en-US" sz="1600" dirty="0"/>
          </a:p>
        </p:txBody>
      </p:sp>
    </p:spTree>
    <p:extLst>
      <p:ext uri="{BB962C8B-B14F-4D97-AF65-F5344CB8AC3E}">
        <p14:creationId xmlns:p14="http://schemas.microsoft.com/office/powerpoint/2010/main" val="25976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3421B7-0A98-4A30-AC50-A94BF2E7E1AC}"/>
              </a:ext>
            </a:extLst>
          </p:cNvPr>
          <p:cNvSpPr>
            <a:spLocks noGrp="1"/>
          </p:cNvSpPr>
          <p:nvPr>
            <p:ph type="title"/>
          </p:nvPr>
        </p:nvSpPr>
        <p:spPr>
          <a:xfrm>
            <a:off x="495300" y="274638"/>
            <a:ext cx="4025652" cy="778098"/>
          </a:xfrm>
        </p:spPr>
        <p:txBody>
          <a:bodyPr/>
          <a:lstStyle/>
          <a:p>
            <a:r>
              <a:rPr lang="en-GB" sz="4000" dirty="0">
                <a:solidFill>
                  <a:schemeClr val="tx1"/>
                </a:solidFill>
              </a:rPr>
              <a:t>New filters v2</a:t>
            </a:r>
          </a:p>
        </p:txBody>
      </p:sp>
      <p:graphicFrame>
        <p:nvGraphicFramePr>
          <p:cNvPr id="2" name="Table 1">
            <a:extLst>
              <a:ext uri="{FF2B5EF4-FFF2-40B4-BE49-F238E27FC236}">
                <a16:creationId xmlns:a16="http://schemas.microsoft.com/office/drawing/2014/main" id="{6E8E2DC8-6644-4CA2-BFC2-FD6AEC710EAC}"/>
              </a:ext>
            </a:extLst>
          </p:cNvPr>
          <p:cNvGraphicFramePr>
            <a:graphicFrameLocks noGrp="1"/>
          </p:cNvGraphicFramePr>
          <p:nvPr>
            <p:extLst>
              <p:ext uri="{D42A27DB-BD31-4B8C-83A1-F6EECF244321}">
                <p14:modId xmlns:p14="http://schemas.microsoft.com/office/powerpoint/2010/main" val="3483407449"/>
              </p:ext>
            </p:extLst>
          </p:nvPr>
        </p:nvGraphicFramePr>
        <p:xfrm>
          <a:off x="1021333" y="1268760"/>
          <a:ext cx="7863333" cy="5127200"/>
        </p:xfrm>
        <a:graphic>
          <a:graphicData uri="http://schemas.openxmlformats.org/drawingml/2006/table">
            <a:tbl>
              <a:tblPr>
                <a:tableStyleId>{5C22544A-7EE6-4342-B048-85BDC9FD1C3A}</a:tableStyleId>
              </a:tblPr>
              <a:tblGrid>
                <a:gridCol w="2328363">
                  <a:extLst>
                    <a:ext uri="{9D8B030D-6E8A-4147-A177-3AD203B41FA5}">
                      <a16:colId xmlns:a16="http://schemas.microsoft.com/office/drawing/2014/main" val="2302173158"/>
                    </a:ext>
                  </a:extLst>
                </a:gridCol>
                <a:gridCol w="2052636">
                  <a:extLst>
                    <a:ext uri="{9D8B030D-6E8A-4147-A177-3AD203B41FA5}">
                      <a16:colId xmlns:a16="http://schemas.microsoft.com/office/drawing/2014/main" val="447740214"/>
                    </a:ext>
                  </a:extLst>
                </a:gridCol>
                <a:gridCol w="1542031">
                  <a:extLst>
                    <a:ext uri="{9D8B030D-6E8A-4147-A177-3AD203B41FA5}">
                      <a16:colId xmlns:a16="http://schemas.microsoft.com/office/drawing/2014/main" val="1830809805"/>
                    </a:ext>
                  </a:extLst>
                </a:gridCol>
                <a:gridCol w="1940303">
                  <a:extLst>
                    <a:ext uri="{9D8B030D-6E8A-4147-A177-3AD203B41FA5}">
                      <a16:colId xmlns:a16="http://schemas.microsoft.com/office/drawing/2014/main" val="2377867507"/>
                    </a:ext>
                  </a:extLst>
                </a:gridCol>
              </a:tblGrid>
              <a:tr h="150800">
                <a:tc>
                  <a:txBody>
                    <a:bodyPr/>
                    <a:lstStyle/>
                    <a:p>
                      <a:pPr algn="l" fontAlgn="b"/>
                      <a:r>
                        <a:rPr lang="en-GB" sz="800" u="none" strike="noStrike">
                          <a:effectLst/>
                        </a:rPr>
                        <a:t>I operate in</a:t>
                      </a:r>
                      <a:endParaRPr lang="en-GB" sz="800" b="1"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US" sz="800" u="none" strike="noStrike">
                          <a:effectLst/>
                        </a:rPr>
                        <a:t>I am looking for support with</a:t>
                      </a:r>
                      <a:endParaRPr lang="en-US" sz="800" b="1"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I am located in</a:t>
                      </a:r>
                      <a:endParaRPr lang="en-GB" sz="800" b="1"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I am a</a:t>
                      </a:r>
                      <a:endParaRPr lang="en-GB" sz="800" b="1"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4124019503"/>
                  </a:ext>
                </a:extLst>
              </a:tr>
              <a:tr h="150800">
                <a:tc>
                  <a:txBody>
                    <a:bodyPr/>
                    <a:lstStyle/>
                    <a:p>
                      <a:pPr algn="l" fontAlgn="b"/>
                      <a:r>
                        <a:rPr lang="en-GB" sz="800" u="none" strike="noStrike">
                          <a:effectLst/>
                        </a:rPr>
                        <a:t>Agriculture, forestry and fishing</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Consultancy and advice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Aberdeen City</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Charity</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963542209"/>
                  </a:ext>
                </a:extLst>
              </a:tr>
              <a:tr h="150800">
                <a:tc>
                  <a:txBody>
                    <a:bodyPr/>
                    <a:lstStyle/>
                    <a:p>
                      <a:pPr algn="l" fontAlgn="b"/>
                      <a:r>
                        <a:rPr lang="en-GB" sz="800" u="none" strike="noStrike">
                          <a:effectLst/>
                        </a:rPr>
                        <a:t>Animal services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Coronavirus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Aberdeenshire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Community organisation</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217197816"/>
                  </a:ext>
                </a:extLst>
              </a:tr>
              <a:tr h="150800">
                <a:tc>
                  <a:txBody>
                    <a:bodyPr/>
                    <a:lstStyle/>
                    <a:p>
                      <a:pPr algn="l" fontAlgn="b"/>
                      <a:r>
                        <a:rPr lang="en-GB" sz="800" u="none" strike="noStrike">
                          <a:effectLst/>
                        </a:rPr>
                        <a:t>Chemical and life sciences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Digital</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Angus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Co-operative</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576990914"/>
                  </a:ext>
                </a:extLst>
              </a:tr>
              <a:tr h="150800">
                <a:tc>
                  <a:txBody>
                    <a:bodyPr/>
                    <a:lstStyle/>
                    <a:p>
                      <a:pPr algn="l" fontAlgn="b"/>
                      <a:r>
                        <a:rPr lang="en-GB" sz="800" u="none" strike="noStrike">
                          <a:effectLst/>
                        </a:rPr>
                        <a:t>Construction</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Finance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Argyll and Bute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Limited company</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980292032"/>
                  </a:ext>
                </a:extLst>
              </a:tr>
              <a:tr h="150800">
                <a:tc>
                  <a:txBody>
                    <a:bodyPr/>
                    <a:lstStyle/>
                    <a:p>
                      <a:pPr algn="l" fontAlgn="b"/>
                      <a:r>
                        <a:rPr lang="en-GB" sz="800" u="none" strike="noStrike">
                          <a:effectLst/>
                        </a:rPr>
                        <a:t>Creative industries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Funding</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Clackmannanshire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Partnership</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406635096"/>
                  </a:ext>
                </a:extLst>
              </a:tr>
              <a:tr h="150800">
                <a:tc>
                  <a:txBody>
                    <a:bodyPr/>
                    <a:lstStyle/>
                    <a:p>
                      <a:pPr algn="l" fontAlgn="b"/>
                      <a:r>
                        <a:rPr lang="en-GB" sz="800" u="none" strike="noStrike">
                          <a:effectLst/>
                        </a:rPr>
                        <a:t>Domestic services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Innovation/R&amp;D</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Comhairle nan Eilean Siar</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Social organisation</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059924438"/>
                  </a:ext>
                </a:extLst>
              </a:tr>
              <a:tr h="150800">
                <a:tc>
                  <a:txBody>
                    <a:bodyPr/>
                    <a:lstStyle/>
                    <a:p>
                      <a:pPr algn="l" fontAlgn="b"/>
                      <a:r>
                        <a:rPr lang="en-GB" sz="800" u="none" strike="noStrike">
                          <a:effectLst/>
                        </a:rPr>
                        <a:t>Education, training and HR</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International trade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Dumfries and Galloway</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Sole trader</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257796490"/>
                  </a:ext>
                </a:extLst>
              </a:tr>
              <a:tr h="150800">
                <a:tc>
                  <a:txBody>
                    <a:bodyPr/>
                    <a:lstStyle/>
                    <a:p>
                      <a:pPr algn="l" fontAlgn="b"/>
                      <a:r>
                        <a:rPr lang="en-GB" sz="800" u="none" strike="noStrike">
                          <a:effectLst/>
                        </a:rPr>
                        <a:t>Energy and environment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Net zero</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Dundee City</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Other</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965193608"/>
                  </a:ext>
                </a:extLst>
              </a:tr>
              <a:tr h="150800">
                <a:tc>
                  <a:txBody>
                    <a:bodyPr/>
                    <a:lstStyle/>
                    <a:p>
                      <a:pPr algn="l" fontAlgn="b"/>
                      <a:r>
                        <a:rPr lang="en-GB" sz="800" u="none" strike="noStrike">
                          <a:effectLst/>
                        </a:rPr>
                        <a:t>Financial and business services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Programmes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East Ayrshire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16400419"/>
                  </a:ext>
                </a:extLst>
              </a:tr>
              <a:tr h="150800">
                <a:tc>
                  <a:txBody>
                    <a:bodyPr/>
                    <a:lstStyle/>
                    <a:p>
                      <a:pPr algn="l" fontAlgn="b"/>
                      <a:r>
                        <a:rPr lang="en-GB" sz="800" u="none" strike="noStrike">
                          <a:effectLst/>
                        </a:rPr>
                        <a:t>Food and drink</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Research and information</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East Dunbartonshire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17949601"/>
                  </a:ext>
                </a:extLst>
              </a:tr>
              <a:tr h="150800">
                <a:tc>
                  <a:txBody>
                    <a:bodyPr/>
                    <a:lstStyle/>
                    <a:p>
                      <a:pPr algn="l" fontAlgn="b"/>
                      <a:r>
                        <a:rPr lang="en-GB" sz="800" u="none" strike="noStrike">
                          <a:effectLst/>
                        </a:rPr>
                        <a:t>Hair and beauty services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Self-help guides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East Lothian</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288372479"/>
                  </a:ext>
                </a:extLst>
              </a:tr>
              <a:tr h="150800">
                <a:tc>
                  <a:txBody>
                    <a:bodyPr/>
                    <a:lstStyle/>
                    <a:p>
                      <a:pPr algn="l" fontAlgn="b"/>
                      <a:r>
                        <a:rPr lang="en-GB" sz="800" u="none" strike="noStrike">
                          <a:effectLst/>
                        </a:rPr>
                        <a:t>Horticulture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Skills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East Renfrewshire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827743685"/>
                  </a:ext>
                </a:extLst>
              </a:tr>
              <a:tr h="150800">
                <a:tc>
                  <a:txBody>
                    <a:bodyPr/>
                    <a:lstStyle/>
                    <a:p>
                      <a:pPr algn="l" fontAlgn="b"/>
                      <a:r>
                        <a:rPr lang="en-US" sz="800" u="none" strike="noStrike">
                          <a:effectLst/>
                        </a:rPr>
                        <a:t>Hospitality, catering and event management</a:t>
                      </a:r>
                      <a:endParaRPr lang="en-US"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Starting a business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Edinburgh</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405482998"/>
                  </a:ext>
                </a:extLst>
              </a:tr>
              <a:tr h="150800">
                <a:tc>
                  <a:txBody>
                    <a:bodyPr/>
                    <a:lstStyle/>
                    <a:p>
                      <a:pPr algn="l" fontAlgn="b"/>
                      <a:r>
                        <a:rPr lang="en-US" sz="800" u="none" strike="noStrike">
                          <a:effectLst/>
                        </a:rPr>
                        <a:t>Human health and social work</a:t>
                      </a:r>
                      <a:endParaRPr lang="en-US"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Training</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Falkirk</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171054972"/>
                  </a:ext>
                </a:extLst>
              </a:tr>
              <a:tr h="150800">
                <a:tc>
                  <a:txBody>
                    <a:bodyPr/>
                    <a:lstStyle/>
                    <a:p>
                      <a:pPr algn="l" fontAlgn="b"/>
                      <a:r>
                        <a:rPr lang="en-GB" sz="800" u="none" strike="noStrike">
                          <a:effectLst/>
                        </a:rPr>
                        <a:t>Industrial manufacturing</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Working practices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Fife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836567367"/>
                  </a:ext>
                </a:extLst>
              </a:tr>
              <a:tr h="150800">
                <a:tc>
                  <a:txBody>
                    <a:bodyPr/>
                    <a:lstStyle/>
                    <a:p>
                      <a:pPr algn="l" fontAlgn="b"/>
                      <a:r>
                        <a:rPr lang="en-GB" sz="800" u="none" strike="noStrike">
                          <a:effectLst/>
                        </a:rPr>
                        <a:t>Information and communication services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Glasgow</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758727683"/>
                  </a:ext>
                </a:extLst>
              </a:tr>
              <a:tr h="150800">
                <a:tc>
                  <a:txBody>
                    <a:bodyPr/>
                    <a:lstStyle/>
                    <a:p>
                      <a:pPr algn="l" fontAlgn="b"/>
                      <a:r>
                        <a:rPr lang="en-GB" sz="800" u="none" strike="noStrike">
                          <a:effectLst/>
                        </a:rPr>
                        <a:t>Leisure and sport</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Highlands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4021196188"/>
                  </a:ext>
                </a:extLst>
              </a:tr>
              <a:tr h="150800">
                <a:tc>
                  <a:txBody>
                    <a:bodyPr/>
                    <a:lstStyle/>
                    <a:p>
                      <a:pPr algn="l" fontAlgn="b"/>
                      <a:r>
                        <a:rPr lang="en-US" sz="800" u="none" strike="noStrike">
                          <a:effectLst/>
                        </a:rPr>
                        <a:t>Real estate and property services</a:t>
                      </a:r>
                      <a:endParaRPr lang="en-US"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Inverclyde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816508793"/>
                  </a:ext>
                </a:extLst>
              </a:tr>
              <a:tr h="150800">
                <a:tc>
                  <a:txBody>
                    <a:bodyPr/>
                    <a:lstStyle/>
                    <a:p>
                      <a:pPr algn="l" fontAlgn="b"/>
                      <a:r>
                        <a:rPr lang="en-GB" sz="800" u="none" strike="noStrike">
                          <a:effectLst/>
                        </a:rPr>
                        <a:t>Retail and wholesale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Midlothian</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491995931"/>
                  </a:ext>
                </a:extLst>
              </a:tr>
              <a:tr h="150800">
                <a:tc>
                  <a:txBody>
                    <a:bodyPr/>
                    <a:lstStyle/>
                    <a:p>
                      <a:pPr algn="l" fontAlgn="b"/>
                      <a:r>
                        <a:rPr lang="en-GB" sz="800" u="none" strike="noStrike">
                          <a:effectLst/>
                        </a:rPr>
                        <a:t>Technology and engineering</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Moray</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7678671"/>
                  </a:ext>
                </a:extLst>
              </a:tr>
              <a:tr h="150800">
                <a:tc>
                  <a:txBody>
                    <a:bodyPr/>
                    <a:lstStyle/>
                    <a:p>
                      <a:pPr algn="l" fontAlgn="b"/>
                      <a:r>
                        <a:rPr lang="en-GB" sz="800" u="none" strike="noStrike">
                          <a:effectLst/>
                        </a:rPr>
                        <a:t>Tourism</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North Ayrshire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95627297"/>
                  </a:ext>
                </a:extLst>
              </a:tr>
              <a:tr h="150800">
                <a:tc>
                  <a:txBody>
                    <a:bodyPr/>
                    <a:lstStyle/>
                    <a:p>
                      <a:pPr algn="l" fontAlgn="b"/>
                      <a:r>
                        <a:rPr lang="en-GB" sz="800" u="none" strike="noStrike">
                          <a:effectLst/>
                        </a:rPr>
                        <a:t>Transport and storage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North Lanarkshire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564424651"/>
                  </a:ext>
                </a:extLst>
              </a:tr>
              <a:tr h="150800">
                <a:tc>
                  <a:txBody>
                    <a:bodyPr/>
                    <a:lstStyle/>
                    <a:p>
                      <a:pPr algn="l" fontAlgn="b"/>
                      <a:r>
                        <a:rPr lang="en-GB" sz="800" u="none" strike="noStrike">
                          <a:effectLst/>
                        </a:rPr>
                        <a:t>All sectors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Orkney Islands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853821227"/>
                  </a:ext>
                </a:extLst>
              </a:tr>
              <a:tr h="150800">
                <a:tc>
                  <a:txBody>
                    <a:bodyPr/>
                    <a:lstStyle/>
                    <a:p>
                      <a:pPr algn="l" fontAlgn="b"/>
                      <a:r>
                        <a:rPr lang="en-GB" sz="800" u="none" strike="noStrike">
                          <a:effectLst/>
                        </a:rPr>
                        <a:t>Other</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Perth and Kinross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632017485"/>
                  </a:ext>
                </a:extLst>
              </a:tr>
              <a:tr h="150800">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Renfrewshire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826963796"/>
                  </a:ext>
                </a:extLst>
              </a:tr>
              <a:tr h="150800">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Scottish Borders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075032507"/>
                  </a:ext>
                </a:extLst>
              </a:tr>
              <a:tr h="150800">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Shetland Islands</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411336259"/>
                  </a:ext>
                </a:extLst>
              </a:tr>
              <a:tr h="150800">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South Ayrshire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560945076"/>
                  </a:ext>
                </a:extLst>
              </a:tr>
              <a:tr h="150800">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South Lanarkshire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144096361"/>
                  </a:ext>
                </a:extLst>
              </a:tr>
              <a:tr h="150800">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Stirling</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3861378083"/>
                  </a:ext>
                </a:extLst>
              </a:tr>
              <a:tr h="150800">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West Dunbartonshire</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1618436742"/>
                  </a:ext>
                </a:extLst>
              </a:tr>
              <a:tr h="150800">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West Lothian</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932280486"/>
                  </a:ext>
                </a:extLst>
              </a:tr>
              <a:tr h="150800">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 </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a:effectLst/>
                        </a:rPr>
                        <a:t>Outside Scotland</a:t>
                      </a:r>
                      <a:endParaRPr lang="en-GB" sz="800" b="0" i="0" u="none" strike="noStrike">
                        <a:solidFill>
                          <a:srgbClr val="000000"/>
                        </a:solidFill>
                        <a:effectLst/>
                        <a:latin typeface="Calibri" panose="020F0502020204030204" pitchFamily="34" charset="0"/>
                      </a:endParaRPr>
                    </a:p>
                  </a:txBody>
                  <a:tcPr marL="4413" marR="4413" marT="4413" marB="0" anchor="b"/>
                </a:tc>
                <a:tc>
                  <a:txBody>
                    <a:bodyPr/>
                    <a:lstStyle/>
                    <a:p>
                      <a:pPr algn="l" fontAlgn="b"/>
                      <a:r>
                        <a:rPr lang="en-GB" sz="800" u="none" strike="noStrike" dirty="0">
                          <a:effectLst/>
                        </a:rPr>
                        <a:t> </a:t>
                      </a:r>
                      <a:endParaRPr lang="en-GB" sz="800" b="0" i="0" u="none" strike="noStrike" dirty="0">
                        <a:solidFill>
                          <a:srgbClr val="000000"/>
                        </a:solidFill>
                        <a:effectLst/>
                        <a:latin typeface="Calibri" panose="020F0502020204030204" pitchFamily="34" charset="0"/>
                      </a:endParaRPr>
                    </a:p>
                  </a:txBody>
                  <a:tcPr marL="4413" marR="4413" marT="4413" marB="0" anchor="b"/>
                </a:tc>
                <a:extLst>
                  <a:ext uri="{0D108BD9-81ED-4DB2-BD59-A6C34878D82A}">
                    <a16:rowId xmlns:a16="http://schemas.microsoft.com/office/drawing/2014/main" val="2414198177"/>
                  </a:ext>
                </a:extLst>
              </a:tr>
            </a:tbl>
          </a:graphicData>
        </a:graphic>
      </p:graphicFrame>
    </p:spTree>
    <p:extLst>
      <p:ext uri="{BB962C8B-B14F-4D97-AF65-F5344CB8AC3E}">
        <p14:creationId xmlns:p14="http://schemas.microsoft.com/office/powerpoint/2010/main" val="13791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3421B7-0A98-4A30-AC50-A94BF2E7E1AC}"/>
              </a:ext>
            </a:extLst>
          </p:cNvPr>
          <p:cNvSpPr>
            <a:spLocks noGrp="1"/>
          </p:cNvSpPr>
          <p:nvPr>
            <p:ph type="title"/>
          </p:nvPr>
        </p:nvSpPr>
        <p:spPr>
          <a:xfrm>
            <a:off x="495300" y="112104"/>
            <a:ext cx="2945532" cy="1498178"/>
          </a:xfrm>
        </p:spPr>
        <p:txBody>
          <a:bodyPr/>
          <a:lstStyle/>
          <a:p>
            <a:r>
              <a:rPr lang="en-GB" sz="3200" dirty="0">
                <a:solidFill>
                  <a:schemeClr val="tx1"/>
                </a:solidFill>
              </a:rPr>
              <a:t>Closed card sort results v2 (15 users)</a:t>
            </a:r>
          </a:p>
        </p:txBody>
      </p:sp>
      <p:sp>
        <p:nvSpPr>
          <p:cNvPr id="4" name="Content Placeholder 2">
            <a:extLst>
              <a:ext uri="{FF2B5EF4-FFF2-40B4-BE49-F238E27FC236}">
                <a16:creationId xmlns:a16="http://schemas.microsoft.com/office/drawing/2014/main" id="{696D065C-800A-42C0-BB96-C5B31CE7629E}"/>
              </a:ext>
            </a:extLst>
          </p:cNvPr>
          <p:cNvSpPr>
            <a:spLocks noGrp="1"/>
          </p:cNvSpPr>
          <p:nvPr>
            <p:ph idx="1"/>
          </p:nvPr>
        </p:nvSpPr>
        <p:spPr>
          <a:xfrm>
            <a:off x="344488" y="1610282"/>
            <a:ext cx="3312368" cy="5135614"/>
          </a:xfrm>
        </p:spPr>
        <p:txBody>
          <a:bodyPr/>
          <a:lstStyle/>
          <a:p>
            <a:pPr marL="182563" indent="-182563"/>
            <a:r>
              <a:rPr lang="en-GB" sz="1600" dirty="0"/>
              <a:t>Users categorised the items in the same way as the proposed solution</a:t>
            </a:r>
          </a:p>
          <a:p>
            <a:pPr marL="182563" indent="-182563"/>
            <a:r>
              <a:rPr lang="en-GB" sz="1600" dirty="0"/>
              <a:t>“I am looking for support with” category is mildly ambiguous with some overlap with “I operate in”</a:t>
            </a:r>
          </a:p>
          <a:p>
            <a:pPr marL="0" indent="0">
              <a:buNone/>
            </a:pPr>
            <a:endParaRPr lang="en-GB" sz="1600" dirty="0"/>
          </a:p>
          <a:p>
            <a:pPr marL="0" indent="0">
              <a:buNone/>
            </a:pPr>
            <a:r>
              <a:rPr lang="en-US" sz="1100" i="1" dirty="0">
                <a:solidFill>
                  <a:srgbClr val="1B314B"/>
                </a:solidFill>
                <a:latin typeface="proxima-nova"/>
              </a:rPr>
              <a:t>“Th</a:t>
            </a:r>
            <a:r>
              <a:rPr lang="en-US" sz="1100" b="0" i="1" dirty="0">
                <a:solidFill>
                  <a:srgbClr val="1B314B"/>
                </a:solidFill>
                <a:effectLst/>
                <a:latin typeface="proxima-nova"/>
              </a:rPr>
              <a:t>ere was an ambiguity when matching certain cards to certain filter. Namely between the "</a:t>
            </a:r>
            <a:r>
              <a:rPr lang="en-US" sz="1100" b="0" i="1" dirty="0" err="1">
                <a:solidFill>
                  <a:srgbClr val="1B314B"/>
                </a:solidFill>
                <a:effectLst/>
                <a:latin typeface="proxima-nova"/>
              </a:rPr>
              <a:t>i</a:t>
            </a:r>
            <a:r>
              <a:rPr lang="en-US" sz="1100" b="0" i="1" dirty="0">
                <a:solidFill>
                  <a:srgbClr val="1B314B"/>
                </a:solidFill>
                <a:effectLst/>
                <a:latin typeface="proxima-nova"/>
              </a:rPr>
              <a:t> operate in" and "</a:t>
            </a:r>
            <a:r>
              <a:rPr lang="en-US" sz="1100" b="0" i="1" dirty="0" err="1">
                <a:solidFill>
                  <a:srgbClr val="1B314B"/>
                </a:solidFill>
                <a:effectLst/>
                <a:latin typeface="proxima-nova"/>
              </a:rPr>
              <a:t>i</a:t>
            </a:r>
            <a:r>
              <a:rPr lang="en-US" sz="1100" b="0" i="1" dirty="0">
                <a:solidFill>
                  <a:srgbClr val="1B314B"/>
                </a:solidFill>
                <a:effectLst/>
                <a:latin typeface="proxima-nova"/>
              </a:rPr>
              <a:t> am looking for support with" sections where for example you could operate in training but also be looking for support in training. Or you operate in international trade and looking for support there”</a:t>
            </a:r>
            <a:endParaRPr lang="en-GB" sz="1600" i="1" dirty="0"/>
          </a:p>
          <a:p>
            <a:pPr marL="182563" indent="-182563"/>
            <a:endParaRPr lang="en-GB" sz="1200" dirty="0"/>
          </a:p>
          <a:p>
            <a:pPr marL="11113" indent="0">
              <a:buNone/>
            </a:pPr>
            <a:endParaRPr lang="en-GB" sz="1050" dirty="0">
              <a:solidFill>
                <a:schemeClr val="tx1">
                  <a:lumMod val="65000"/>
                  <a:lumOff val="35000"/>
                </a:schemeClr>
              </a:solidFill>
              <a:latin typeface="+mj-lt"/>
            </a:endParaRPr>
          </a:p>
          <a:p>
            <a:pPr marL="11113" indent="0">
              <a:buNone/>
            </a:pPr>
            <a:r>
              <a:rPr lang="en-GB" sz="1050" dirty="0">
                <a:solidFill>
                  <a:schemeClr val="tx1">
                    <a:lumMod val="65000"/>
                    <a:lumOff val="35000"/>
                  </a:schemeClr>
                </a:solidFill>
                <a:latin typeface="+mj-lt"/>
              </a:rPr>
              <a:t>Raw data link:</a:t>
            </a:r>
          </a:p>
          <a:p>
            <a:pPr marL="11113" indent="0">
              <a:buNone/>
            </a:pPr>
            <a:r>
              <a:rPr lang="en-US" sz="1200" dirty="0">
                <a:solidFill>
                  <a:schemeClr val="tx1">
                    <a:lumMod val="65000"/>
                    <a:lumOff val="35000"/>
                  </a:schemeClr>
                </a:solidFill>
                <a:latin typeface="+mj-lt"/>
                <a:hlinkClick r:id="rId2" action="ppaction://hlinkfile"/>
              </a:rPr>
              <a:t>\\scotent.sharepoint.com@SSL\DavWWWRoot\sites\Marketing-and-Service-Transformation\User Research\1_Research\SEP\FBS Research 2021\Filters-CardSort-Aug2021-V2</a:t>
            </a:r>
            <a:r>
              <a:rPr lang="en-US" sz="1200" dirty="0">
                <a:solidFill>
                  <a:schemeClr val="tx1">
                    <a:lumMod val="65000"/>
                    <a:lumOff val="35000"/>
                  </a:schemeClr>
                </a:solidFill>
                <a:latin typeface="+mj-lt"/>
              </a:rPr>
              <a:t> </a:t>
            </a:r>
            <a:endParaRPr lang="en-GB" sz="1200" dirty="0">
              <a:solidFill>
                <a:schemeClr val="tx1">
                  <a:lumMod val="65000"/>
                  <a:lumOff val="35000"/>
                </a:schemeClr>
              </a:solidFill>
              <a:latin typeface="+mj-lt"/>
            </a:endParaRPr>
          </a:p>
        </p:txBody>
      </p:sp>
      <p:pic>
        <p:nvPicPr>
          <p:cNvPr id="3" name="Picture 2">
            <a:extLst>
              <a:ext uri="{FF2B5EF4-FFF2-40B4-BE49-F238E27FC236}">
                <a16:creationId xmlns:a16="http://schemas.microsoft.com/office/drawing/2014/main" id="{9121CC62-57DD-4C61-B4AF-CB3D9945804B}"/>
              </a:ext>
            </a:extLst>
          </p:cNvPr>
          <p:cNvPicPr>
            <a:picLocks noChangeAspect="1"/>
          </p:cNvPicPr>
          <p:nvPr/>
        </p:nvPicPr>
        <p:blipFill>
          <a:blip r:embed="rId3"/>
          <a:stretch>
            <a:fillRect/>
          </a:stretch>
        </p:blipFill>
        <p:spPr>
          <a:xfrm>
            <a:off x="5025008" y="-88258"/>
            <a:ext cx="3340395" cy="6858000"/>
          </a:xfrm>
          <a:prstGeom prst="rect">
            <a:avLst/>
          </a:prstGeom>
        </p:spPr>
      </p:pic>
    </p:spTree>
    <p:extLst>
      <p:ext uri="{BB962C8B-B14F-4D97-AF65-F5344CB8AC3E}">
        <p14:creationId xmlns:p14="http://schemas.microsoft.com/office/powerpoint/2010/main" val="416381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New filters v2</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354013" indent="-342900">
              <a:buFont typeface="Arial" panose="020B0604020202020204" pitchFamily="34" charset="0"/>
              <a:buChar char="•"/>
            </a:pPr>
            <a:endParaRPr lang="en-US" sz="1400" i="1" dirty="0"/>
          </a:p>
          <a:p>
            <a:pPr marL="354013" indent="-342900">
              <a:buFont typeface="Arial" panose="020B0604020202020204" pitchFamily="34" charset="0"/>
              <a:buChar char="•"/>
            </a:pPr>
            <a:endParaRPr lang="en-GB" sz="1400" dirty="0"/>
          </a:p>
          <a:p>
            <a:pPr marL="354013" indent="-342900">
              <a:buFont typeface="Arial" panose="020B0604020202020204" pitchFamily="34" charset="0"/>
              <a:buChar char="•"/>
            </a:pPr>
            <a:endParaRPr lang="en-GB" sz="1400" dirty="0"/>
          </a:p>
          <a:p>
            <a:pPr marL="342900" indent="-342900">
              <a:buFont typeface="+mj-lt"/>
              <a:buAutoNum type="arabicPeriod"/>
            </a:pPr>
            <a:endParaRPr lang="en-GB" sz="1400" dirty="0"/>
          </a:p>
          <a:p>
            <a:pPr marL="342900" indent="-342900">
              <a:buFont typeface="+mj-lt"/>
              <a:buAutoNum type="arabicPeriod"/>
            </a:pPr>
            <a:endParaRPr lang="en-GB" sz="1400" dirty="0"/>
          </a:p>
        </p:txBody>
      </p:sp>
      <p:pic>
        <p:nvPicPr>
          <p:cNvPr id="6" name="Picture 5" descr="A picture containing shape&#10;&#10;Description automatically generated">
            <a:extLst>
              <a:ext uri="{FF2B5EF4-FFF2-40B4-BE49-F238E27FC236}">
                <a16:creationId xmlns:a16="http://schemas.microsoft.com/office/drawing/2014/main" id="{811B2DD1-FE51-4166-96B4-BF945F665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55" y="1180268"/>
            <a:ext cx="3772094" cy="2216264"/>
          </a:xfrm>
          <a:prstGeom prst="rect">
            <a:avLst/>
          </a:prstGeom>
        </p:spPr>
      </p:pic>
      <p:pic>
        <p:nvPicPr>
          <p:cNvPr id="14" name="Picture 13" descr="A picture containing shape&#10;&#10;Description automatically generated">
            <a:extLst>
              <a:ext uri="{FF2B5EF4-FFF2-40B4-BE49-F238E27FC236}">
                <a16:creationId xmlns:a16="http://schemas.microsoft.com/office/drawing/2014/main" id="{720EA132-4330-4EA0-9A32-66CF82611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171261"/>
            <a:ext cx="4076910" cy="2197213"/>
          </a:xfrm>
          <a:prstGeom prst="rect">
            <a:avLst/>
          </a:prstGeom>
        </p:spPr>
      </p:pic>
      <p:pic>
        <p:nvPicPr>
          <p:cNvPr id="16" name="Picture 15" descr="A picture containing shape&#10;&#10;Description automatically generated">
            <a:extLst>
              <a:ext uri="{FF2B5EF4-FFF2-40B4-BE49-F238E27FC236}">
                <a16:creationId xmlns:a16="http://schemas.microsoft.com/office/drawing/2014/main" id="{1C668607-A0AC-40CB-AE95-1D06044685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6788" y="3875464"/>
            <a:ext cx="4064209" cy="2228965"/>
          </a:xfrm>
          <a:prstGeom prst="rect">
            <a:avLst/>
          </a:prstGeom>
        </p:spPr>
      </p:pic>
    </p:spTree>
    <p:extLst>
      <p:ext uri="{BB962C8B-B14F-4D97-AF65-F5344CB8AC3E}">
        <p14:creationId xmlns:p14="http://schemas.microsoft.com/office/powerpoint/2010/main" val="201519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Closed Card Sort – New Filters (v2.1)</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953117544"/>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6BBD3D-5952-4429-8E4B-D240C2B83775}">
  <ds:schemaRefs>
    <ds:schemaRef ds:uri="http://schemas.microsoft.com/sharepoint/v3/contenttype/forms"/>
  </ds:schemaRefs>
</ds:datastoreItem>
</file>

<file path=customXml/itemProps2.xml><?xml version="1.0" encoding="utf-8"?>
<ds:datastoreItem xmlns:ds="http://schemas.openxmlformats.org/officeDocument/2006/customXml" ds:itemID="{F194AF57-505B-43E7-8B2B-F88E875D2B2E}">
  <ds:schemaRefs>
    <ds:schemaRef ds:uri="5c0236c5-800f-4186-8dff-7b2f080b9de5"/>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 ds:uri="6db2c8f2-fe83-4eb7-aef3-51a35d5deb60"/>
    <ds:schemaRef ds:uri="http://www.w3.org/XML/1998/namespace"/>
  </ds:schemaRefs>
</ds:datastoreItem>
</file>

<file path=customXml/itemProps3.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46891</TotalTime>
  <Words>1055</Words>
  <Application>Microsoft Office PowerPoint</Application>
  <PresentationFormat>A4 Paper (210x297 mm)</PresentationFormat>
  <Paragraphs>400</Paragraphs>
  <Slides>14</Slides>
  <Notes>7</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14</vt:i4>
      </vt:variant>
    </vt:vector>
  </HeadingPairs>
  <TitlesOfParts>
    <vt:vector size="21" baseType="lpstr">
      <vt:lpstr>Arial</vt:lpstr>
      <vt:lpstr>Calibri</vt:lpstr>
      <vt:lpstr>proxima-nova</vt:lpstr>
      <vt:lpstr>1_sdi template</vt:lpstr>
      <vt:lpstr>sdi template</vt:lpstr>
      <vt:lpstr>2_sdi template</vt:lpstr>
      <vt:lpstr>2_Customer Research 2017 - Screenshot only</vt:lpstr>
      <vt:lpstr>PowerPoint Presentation</vt:lpstr>
      <vt:lpstr>PowerPoint Presentation</vt:lpstr>
      <vt:lpstr>Who we tested with</vt:lpstr>
      <vt:lpstr>What we were trying to find out</vt:lpstr>
      <vt:lpstr>Results summary</vt:lpstr>
      <vt:lpstr>New filters v2</vt:lpstr>
      <vt:lpstr>Closed card sort results v2 (15 users)</vt:lpstr>
      <vt:lpstr>FBS New filters v2</vt:lpstr>
      <vt:lpstr>PowerPoint Presentation</vt:lpstr>
      <vt:lpstr>Who we tested with</vt:lpstr>
      <vt:lpstr>New filters v2.1</vt:lpstr>
      <vt:lpstr>Closed card sort V2.1 results (15 users)</vt:lpstr>
      <vt:lpstr>FBS New filters v2.1</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2271</cp:revision>
  <dcterms:created xsi:type="dcterms:W3CDTF">2013-05-29T15:18:42Z</dcterms:created>
  <dcterms:modified xsi:type="dcterms:W3CDTF">2021-08-19T10:25:11Z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