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4"/>
    <p:sldMasterId id="2147483710" r:id="rId5"/>
    <p:sldMasterId id="2147483728" r:id="rId6"/>
    <p:sldMasterId id="2147483720" r:id="rId7"/>
  </p:sldMasterIdLst>
  <p:notesMasterIdLst>
    <p:notesMasterId r:id="rId22"/>
  </p:notesMasterIdLst>
  <p:sldIdLst>
    <p:sldId id="454" r:id="rId8"/>
    <p:sldId id="583" r:id="rId9"/>
    <p:sldId id="510" r:id="rId10"/>
    <p:sldId id="540" r:id="rId11"/>
    <p:sldId id="579" r:id="rId12"/>
    <p:sldId id="576" r:id="rId13"/>
    <p:sldId id="577" r:id="rId14"/>
    <p:sldId id="563" r:id="rId15"/>
    <p:sldId id="589" r:id="rId16"/>
    <p:sldId id="590" r:id="rId17"/>
    <p:sldId id="586" r:id="rId18"/>
    <p:sldId id="588" r:id="rId19"/>
    <p:sldId id="587" r:id="rId20"/>
    <p:sldId id="561" r:id="rId21"/>
  </p:sldIdLst>
  <p:sldSz cx="9906000" cy="6858000" type="A4"/>
  <p:notesSz cx="6797675" cy="9926638"/>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890" userDrawn="1">
          <p15:clr>
            <a:srgbClr val="A4A3A4"/>
          </p15:clr>
        </p15:guide>
        <p15:guide id="2" pos="3120">
          <p15:clr>
            <a:srgbClr val="A4A3A4"/>
          </p15:clr>
        </p15:guide>
        <p15:guide id="4" pos="3347" userDrawn="1">
          <p15:clr>
            <a:srgbClr val="A4A3A4"/>
          </p15:clr>
        </p15:guide>
        <p15:guide id="5" pos="289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5811"/>
    <a:srgbClr val="2CB431"/>
    <a:srgbClr val="36434D"/>
    <a:srgbClr val="2CB4D2"/>
    <a:srgbClr val="D0BB7E"/>
    <a:srgbClr val="00427F"/>
    <a:srgbClr val="610E6C"/>
    <a:srgbClr val="5EBE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778767-F613-4B93-AD92-D61EC87E268F}" v="16" dt="2021-08-23T09:40:15.0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34" autoAdjust="0"/>
    <p:restoredTop sz="91398" autoAdjust="0"/>
  </p:normalViewPr>
  <p:slideViewPr>
    <p:cSldViewPr>
      <p:cViewPr>
        <p:scale>
          <a:sx n="60" d="100"/>
          <a:sy n="60" d="100"/>
        </p:scale>
        <p:origin x="1348" y="64"/>
      </p:cViewPr>
      <p:guideLst>
        <p:guide orient="horz" pos="890"/>
        <p:guide pos="3120"/>
        <p:guide pos="3347"/>
        <p:guide pos="2893"/>
      </p:guideLst>
    </p:cSldViewPr>
  </p:slideViewPr>
  <p:outlineViewPr>
    <p:cViewPr>
      <p:scale>
        <a:sx n="33" d="100"/>
        <a:sy n="33" d="100"/>
      </p:scale>
      <p:origin x="0" y="0"/>
    </p:cViewPr>
  </p:outlineViewPr>
  <p:notesTextViewPr>
    <p:cViewPr>
      <p:scale>
        <a:sx n="185" d="100"/>
        <a:sy n="185" d="100"/>
      </p:scale>
      <p:origin x="0" y="0"/>
    </p:cViewPr>
  </p:notesTextViewPr>
  <p:sorterViewPr>
    <p:cViewPr>
      <p:scale>
        <a:sx n="100" d="100"/>
        <a:sy n="100" d="100"/>
      </p:scale>
      <p:origin x="0" y="1200"/>
    </p:cViewPr>
  </p:sorterViewPr>
  <p:notesViewPr>
    <p:cSldViewPr>
      <p:cViewPr varScale="1">
        <p:scale>
          <a:sx n="77" d="100"/>
          <a:sy n="77" d="100"/>
        </p:scale>
        <p:origin x="3488"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bhav Mittal" userId="0cec1447-ad5f-47c4-bef3-8ff0c5c26bca" providerId="ADAL" clId="{19778767-F613-4B93-AD92-D61EC87E268F}"/>
    <pc:docChg chg="undo custSel addSld delSld modSld sldOrd">
      <pc:chgData name="Anubhav Mittal" userId="0cec1447-ad5f-47c4-bef3-8ff0c5c26bca" providerId="ADAL" clId="{19778767-F613-4B93-AD92-D61EC87E268F}" dt="2021-08-24T13:37:06.893" v="1527" actId="313"/>
      <pc:docMkLst>
        <pc:docMk/>
      </pc:docMkLst>
      <pc:sldChg chg="modSp mod">
        <pc:chgData name="Anubhav Mittal" userId="0cec1447-ad5f-47c4-bef3-8ff0c5c26bca" providerId="ADAL" clId="{19778767-F613-4B93-AD92-D61EC87E268F}" dt="2021-08-23T08:18:05.957" v="1" actId="20577"/>
        <pc:sldMkLst>
          <pc:docMk/>
          <pc:sldMk cId="0" sldId="454"/>
        </pc:sldMkLst>
        <pc:spChg chg="mod">
          <ac:chgData name="Anubhav Mittal" userId="0cec1447-ad5f-47c4-bef3-8ff0c5c26bca" providerId="ADAL" clId="{19778767-F613-4B93-AD92-D61EC87E268F}" dt="2021-08-23T08:18:05.957" v="1" actId="20577"/>
          <ac:spMkLst>
            <pc:docMk/>
            <pc:sldMk cId="0" sldId="454"/>
            <ac:spMk id="4" creationId="{00000000-0000-0000-0000-000000000000}"/>
          </ac:spMkLst>
        </pc:spChg>
      </pc:sldChg>
      <pc:sldChg chg="modSp mod">
        <pc:chgData name="Anubhav Mittal" userId="0cec1447-ad5f-47c4-bef3-8ff0c5c26bca" providerId="ADAL" clId="{19778767-F613-4B93-AD92-D61EC87E268F}" dt="2021-08-23T08:45:41.762" v="543" actId="6549"/>
        <pc:sldMkLst>
          <pc:docMk/>
          <pc:sldMk cId="1520860431" sldId="540"/>
        </pc:sldMkLst>
        <pc:spChg chg="mod">
          <ac:chgData name="Anubhav Mittal" userId="0cec1447-ad5f-47c4-bef3-8ff0c5c26bca" providerId="ADAL" clId="{19778767-F613-4B93-AD92-D61EC87E268F}" dt="2021-08-23T08:45:41.762" v="543" actId="6549"/>
          <ac:spMkLst>
            <pc:docMk/>
            <pc:sldMk cId="1520860431" sldId="540"/>
            <ac:spMk id="6" creationId="{9048AE22-045D-5D48-B6B1-7A6473B1CF37}"/>
          </ac:spMkLst>
        </pc:spChg>
      </pc:sldChg>
      <pc:sldChg chg="addSp delSp modSp mod">
        <pc:chgData name="Anubhav Mittal" userId="0cec1447-ad5f-47c4-bef3-8ff0c5c26bca" providerId="ADAL" clId="{19778767-F613-4B93-AD92-D61EC87E268F}" dt="2021-08-23T08:34:01.079" v="119" actId="1076"/>
        <pc:sldMkLst>
          <pc:docMk/>
          <pc:sldMk cId="2015197526" sldId="563"/>
        </pc:sldMkLst>
        <pc:spChg chg="mod">
          <ac:chgData name="Anubhav Mittal" userId="0cec1447-ad5f-47c4-bef3-8ff0c5c26bca" providerId="ADAL" clId="{19778767-F613-4B93-AD92-D61EC87E268F}" dt="2021-08-23T08:33:43.413" v="113" actId="20577"/>
          <ac:spMkLst>
            <pc:docMk/>
            <pc:sldMk cId="2015197526" sldId="563"/>
            <ac:spMk id="2" creationId="{8E03E6A4-DAE7-4962-8E6B-B7D70EB215C7}"/>
          </ac:spMkLst>
        </pc:spChg>
        <pc:picChg chg="add mod">
          <ac:chgData name="Anubhav Mittal" userId="0cec1447-ad5f-47c4-bef3-8ff0c5c26bca" providerId="ADAL" clId="{19778767-F613-4B93-AD92-D61EC87E268F}" dt="2021-08-23T08:33:57.408" v="118" actId="1076"/>
          <ac:picMkLst>
            <pc:docMk/>
            <pc:sldMk cId="2015197526" sldId="563"/>
            <ac:picMk id="5" creationId="{11AE9B8A-B67F-4429-968D-825128E623E0}"/>
          </ac:picMkLst>
        </pc:picChg>
        <pc:picChg chg="del">
          <ac:chgData name="Anubhav Mittal" userId="0cec1447-ad5f-47c4-bef3-8ff0c5c26bca" providerId="ADAL" clId="{19778767-F613-4B93-AD92-D61EC87E268F}" dt="2021-08-23T08:33:33.110" v="105" actId="478"/>
          <ac:picMkLst>
            <pc:docMk/>
            <pc:sldMk cId="2015197526" sldId="563"/>
            <ac:picMk id="6" creationId="{811B2DD1-FE51-4166-96B4-BF945F6652E8}"/>
          </ac:picMkLst>
        </pc:picChg>
        <pc:picChg chg="add mod">
          <ac:chgData name="Anubhav Mittal" userId="0cec1447-ad5f-47c4-bef3-8ff0c5c26bca" providerId="ADAL" clId="{19778767-F613-4B93-AD92-D61EC87E268F}" dt="2021-08-23T08:34:01.079" v="119" actId="1076"/>
          <ac:picMkLst>
            <pc:docMk/>
            <pc:sldMk cId="2015197526" sldId="563"/>
            <ac:picMk id="8" creationId="{A0509151-DC3B-440C-8357-F2E4531FBDA5}"/>
          </ac:picMkLst>
        </pc:picChg>
        <pc:picChg chg="del">
          <ac:chgData name="Anubhav Mittal" userId="0cec1447-ad5f-47c4-bef3-8ff0c5c26bca" providerId="ADAL" clId="{19778767-F613-4B93-AD92-D61EC87E268F}" dt="2021-08-23T08:33:34.499" v="106" actId="478"/>
          <ac:picMkLst>
            <pc:docMk/>
            <pc:sldMk cId="2015197526" sldId="563"/>
            <ac:picMk id="14" creationId="{720EA132-4330-4EA0-9A32-66CF82611A9E}"/>
          </ac:picMkLst>
        </pc:picChg>
        <pc:picChg chg="del">
          <ac:chgData name="Anubhav Mittal" userId="0cec1447-ad5f-47c4-bef3-8ff0c5c26bca" providerId="ADAL" clId="{19778767-F613-4B93-AD92-D61EC87E268F}" dt="2021-08-23T08:33:35.625" v="107" actId="478"/>
          <ac:picMkLst>
            <pc:docMk/>
            <pc:sldMk cId="2015197526" sldId="563"/>
            <ac:picMk id="16" creationId="{1C668607-A0AC-40CB-AE95-1D0604468536}"/>
          </ac:picMkLst>
        </pc:picChg>
      </pc:sldChg>
      <pc:sldChg chg="addSp delSp modSp mod">
        <pc:chgData name="Anubhav Mittal" userId="0cec1447-ad5f-47c4-bef3-8ff0c5c26bca" providerId="ADAL" clId="{19778767-F613-4B93-AD92-D61EC87E268F}" dt="2021-08-23T08:24:51.568" v="89" actId="20577"/>
        <pc:sldMkLst>
          <pc:docMk/>
          <pc:sldMk cId="137913465" sldId="576"/>
        </pc:sldMkLst>
        <pc:spChg chg="mod">
          <ac:chgData name="Anubhav Mittal" userId="0cec1447-ad5f-47c4-bef3-8ff0c5c26bca" providerId="ADAL" clId="{19778767-F613-4B93-AD92-D61EC87E268F}" dt="2021-08-23T08:24:51.568" v="89" actId="20577"/>
          <ac:spMkLst>
            <pc:docMk/>
            <pc:sldMk cId="137913465" sldId="576"/>
            <ac:spMk id="8" creationId="{D73421B7-0A98-4A30-AC50-A94BF2E7E1AC}"/>
          </ac:spMkLst>
        </pc:spChg>
        <pc:graphicFrameChg chg="del">
          <ac:chgData name="Anubhav Mittal" userId="0cec1447-ad5f-47c4-bef3-8ff0c5c26bca" providerId="ADAL" clId="{19778767-F613-4B93-AD92-D61EC87E268F}" dt="2021-08-23T08:20:09.345" v="84" actId="478"/>
          <ac:graphicFrameMkLst>
            <pc:docMk/>
            <pc:sldMk cId="137913465" sldId="576"/>
            <ac:graphicFrameMk id="2" creationId="{6E8E2DC8-6644-4CA2-BFC2-FD6AEC710EAC}"/>
          </ac:graphicFrameMkLst>
        </pc:graphicFrameChg>
        <pc:graphicFrameChg chg="add mod modGraphic">
          <ac:chgData name="Anubhav Mittal" userId="0cec1447-ad5f-47c4-bef3-8ff0c5c26bca" providerId="ADAL" clId="{19778767-F613-4B93-AD92-D61EC87E268F}" dt="2021-08-23T08:20:41.365" v="87" actId="14100"/>
          <ac:graphicFrameMkLst>
            <pc:docMk/>
            <pc:sldMk cId="137913465" sldId="576"/>
            <ac:graphicFrameMk id="3" creationId="{B7B20414-BE0B-4A18-B6C0-5C346802C36D}"/>
          </ac:graphicFrameMkLst>
        </pc:graphicFrameChg>
      </pc:sldChg>
      <pc:sldChg chg="addSp delSp modSp mod">
        <pc:chgData name="Anubhav Mittal" userId="0cec1447-ad5f-47c4-bef3-8ff0c5c26bca" providerId="ADAL" clId="{19778767-F613-4B93-AD92-D61EC87E268F}" dt="2021-08-24T13:37:06.893" v="1527" actId="313"/>
        <pc:sldMkLst>
          <pc:docMk/>
          <pc:sldMk cId="4163817360" sldId="577"/>
        </pc:sldMkLst>
        <pc:spChg chg="mod">
          <ac:chgData name="Anubhav Mittal" userId="0cec1447-ad5f-47c4-bef3-8ff0c5c26bca" providerId="ADAL" clId="{19778767-F613-4B93-AD92-D61EC87E268F}" dt="2021-08-24T13:37:06.893" v="1527" actId="313"/>
          <ac:spMkLst>
            <pc:docMk/>
            <pc:sldMk cId="4163817360" sldId="577"/>
            <ac:spMk id="4" creationId="{696D065C-800A-42C0-BB96-C5B31CE7629E}"/>
          </ac:spMkLst>
        </pc:spChg>
        <pc:spChg chg="mod">
          <ac:chgData name="Anubhav Mittal" userId="0cec1447-ad5f-47c4-bef3-8ff0c5c26bca" providerId="ADAL" clId="{19778767-F613-4B93-AD92-D61EC87E268F}" dt="2021-08-24T13:36:56.761" v="1526" actId="20577"/>
          <ac:spMkLst>
            <pc:docMk/>
            <pc:sldMk cId="4163817360" sldId="577"/>
            <ac:spMk id="8" creationId="{D73421B7-0A98-4A30-AC50-A94BF2E7E1AC}"/>
          </ac:spMkLst>
        </pc:spChg>
        <pc:graphicFrameChg chg="add del mod modGraphic">
          <ac:chgData name="Anubhav Mittal" userId="0cec1447-ad5f-47c4-bef3-8ff0c5c26bca" providerId="ADAL" clId="{19778767-F613-4B93-AD92-D61EC87E268F}" dt="2021-08-23T08:30:15.175" v="95"/>
          <ac:graphicFrameMkLst>
            <pc:docMk/>
            <pc:sldMk cId="4163817360" sldId="577"/>
            <ac:graphicFrameMk id="2" creationId="{28D83059-3E4F-4983-A0F9-5729AC31E59D}"/>
          </ac:graphicFrameMkLst>
        </pc:graphicFrameChg>
        <pc:picChg chg="del mod">
          <ac:chgData name="Anubhav Mittal" userId="0cec1447-ad5f-47c4-bef3-8ff0c5c26bca" providerId="ADAL" clId="{19778767-F613-4B93-AD92-D61EC87E268F}" dt="2021-08-23T08:24:56.229" v="91" actId="478"/>
          <ac:picMkLst>
            <pc:docMk/>
            <pc:sldMk cId="4163817360" sldId="577"/>
            <ac:picMk id="3" creationId="{9121CC62-57DD-4C61-B4AF-CB3D9945804B}"/>
          </ac:picMkLst>
        </pc:picChg>
        <pc:picChg chg="add mod">
          <ac:chgData name="Anubhav Mittal" userId="0cec1447-ad5f-47c4-bef3-8ff0c5c26bca" providerId="ADAL" clId="{19778767-F613-4B93-AD92-D61EC87E268F}" dt="2021-08-23T08:30:33.631" v="99" actId="1076"/>
          <ac:picMkLst>
            <pc:docMk/>
            <pc:sldMk cId="4163817360" sldId="577"/>
            <ac:picMk id="5" creationId="{FFB9DD75-7EF5-4985-A069-59CE03398D8D}"/>
          </ac:picMkLst>
        </pc:picChg>
      </pc:sldChg>
      <pc:sldChg chg="modSp mod">
        <pc:chgData name="Anubhav Mittal" userId="0cec1447-ad5f-47c4-bef3-8ff0c5c26bca" providerId="ADAL" clId="{19778767-F613-4B93-AD92-D61EC87E268F}" dt="2021-08-23T09:26:50.531" v="1515" actId="20577"/>
        <pc:sldMkLst>
          <pc:docMk/>
          <pc:sldMk cId="259761374" sldId="579"/>
        </pc:sldMkLst>
        <pc:spChg chg="mod">
          <ac:chgData name="Anubhav Mittal" userId="0cec1447-ad5f-47c4-bef3-8ff0c5c26bca" providerId="ADAL" clId="{19778767-F613-4B93-AD92-D61EC87E268F}" dt="2021-08-23T09:26:50.531" v="1515" actId="20577"/>
          <ac:spMkLst>
            <pc:docMk/>
            <pc:sldMk cId="259761374" sldId="579"/>
            <ac:spMk id="6" creationId="{9048AE22-045D-5D48-B6B1-7A6473B1CF37}"/>
          </ac:spMkLst>
        </pc:spChg>
      </pc:sldChg>
      <pc:sldChg chg="del">
        <pc:chgData name="Anubhav Mittal" userId="0cec1447-ad5f-47c4-bef3-8ff0c5c26bca" providerId="ADAL" clId="{19778767-F613-4B93-AD92-D61EC87E268F}" dt="2021-08-23T08:30:45.845" v="103" actId="47"/>
        <pc:sldMkLst>
          <pc:docMk/>
          <pc:sldMk cId="2105355447" sldId="580"/>
        </pc:sldMkLst>
      </pc:sldChg>
      <pc:sldChg chg="del">
        <pc:chgData name="Anubhav Mittal" userId="0cec1447-ad5f-47c4-bef3-8ff0c5c26bca" providerId="ADAL" clId="{19778767-F613-4B93-AD92-D61EC87E268F}" dt="2021-08-23T08:30:44.047" v="101" actId="47"/>
        <pc:sldMkLst>
          <pc:docMk/>
          <pc:sldMk cId="4188098850" sldId="581"/>
        </pc:sldMkLst>
      </pc:sldChg>
      <pc:sldChg chg="modSp mod">
        <pc:chgData name="Anubhav Mittal" userId="0cec1447-ad5f-47c4-bef3-8ff0c5c26bca" providerId="ADAL" clId="{19778767-F613-4B93-AD92-D61EC87E268F}" dt="2021-08-23T08:18:10.370" v="3" actId="20577"/>
        <pc:sldMkLst>
          <pc:docMk/>
          <pc:sldMk cId="827810800" sldId="583"/>
        </pc:sldMkLst>
        <pc:spChg chg="mod">
          <ac:chgData name="Anubhav Mittal" userId="0cec1447-ad5f-47c4-bef3-8ff0c5c26bca" providerId="ADAL" clId="{19778767-F613-4B93-AD92-D61EC87E268F}" dt="2021-08-23T08:18:10.370" v="3" actId="20577"/>
          <ac:spMkLst>
            <pc:docMk/>
            <pc:sldMk cId="827810800" sldId="583"/>
            <ac:spMk id="4" creationId="{00000000-0000-0000-0000-000000000000}"/>
          </ac:spMkLst>
        </pc:spChg>
      </pc:sldChg>
      <pc:sldChg chg="del">
        <pc:chgData name="Anubhav Mittal" userId="0cec1447-ad5f-47c4-bef3-8ff0c5c26bca" providerId="ADAL" clId="{19778767-F613-4B93-AD92-D61EC87E268F}" dt="2021-08-23T08:30:41.797" v="100" actId="47"/>
        <pc:sldMkLst>
          <pc:docMk/>
          <pc:sldMk cId="953117544" sldId="584"/>
        </pc:sldMkLst>
      </pc:sldChg>
      <pc:sldChg chg="del">
        <pc:chgData name="Anubhav Mittal" userId="0cec1447-ad5f-47c4-bef3-8ff0c5c26bca" providerId="ADAL" clId="{19778767-F613-4B93-AD92-D61EC87E268F}" dt="2021-08-23T08:30:45.153" v="102" actId="47"/>
        <pc:sldMkLst>
          <pc:docMk/>
          <pc:sldMk cId="1746862567" sldId="585"/>
        </pc:sldMkLst>
      </pc:sldChg>
      <pc:sldChg chg="addSp delSp modSp mod ord">
        <pc:chgData name="Anubhav Mittal" userId="0cec1447-ad5f-47c4-bef3-8ff0c5c26bca" providerId="ADAL" clId="{19778767-F613-4B93-AD92-D61EC87E268F}" dt="2021-08-23T08:59:24.494" v="810" actId="33524"/>
        <pc:sldMkLst>
          <pc:docMk/>
          <pc:sldMk cId="4292554879" sldId="586"/>
        </pc:sldMkLst>
        <pc:spChg chg="mod">
          <ac:chgData name="Anubhav Mittal" userId="0cec1447-ad5f-47c4-bef3-8ff0c5c26bca" providerId="ADAL" clId="{19778767-F613-4B93-AD92-D61EC87E268F}" dt="2021-08-23T08:37:09.747" v="210" actId="20577"/>
          <ac:spMkLst>
            <pc:docMk/>
            <pc:sldMk cId="4292554879" sldId="586"/>
            <ac:spMk id="2" creationId="{8E03E6A4-DAE7-4962-8E6B-B7D70EB215C7}"/>
          </ac:spMkLst>
        </pc:spChg>
        <pc:spChg chg="mod">
          <ac:chgData name="Anubhav Mittal" userId="0cec1447-ad5f-47c4-bef3-8ff0c5c26bca" providerId="ADAL" clId="{19778767-F613-4B93-AD92-D61EC87E268F}" dt="2021-08-23T08:59:24.494" v="810" actId="33524"/>
          <ac:spMkLst>
            <pc:docMk/>
            <pc:sldMk cId="4292554879" sldId="586"/>
            <ac:spMk id="3" creationId="{5FBEDDCC-E332-42C6-850C-19EA35A8C1E1}"/>
          </ac:spMkLst>
        </pc:spChg>
        <pc:spChg chg="add del">
          <ac:chgData name="Anubhav Mittal" userId="0cec1447-ad5f-47c4-bef3-8ff0c5c26bca" providerId="ADAL" clId="{19778767-F613-4B93-AD92-D61EC87E268F}" dt="2021-08-23T08:34:31.105" v="124" actId="22"/>
          <ac:spMkLst>
            <pc:docMk/>
            <pc:sldMk cId="4292554879" sldId="586"/>
            <ac:spMk id="9" creationId="{27511507-B76E-4E40-8699-41EDD8541AB4}"/>
          </ac:spMkLst>
        </pc:spChg>
        <pc:spChg chg="add del mod">
          <ac:chgData name="Anubhav Mittal" userId="0cec1447-ad5f-47c4-bef3-8ff0c5c26bca" providerId="ADAL" clId="{19778767-F613-4B93-AD92-D61EC87E268F}" dt="2021-08-23T08:36:44.535" v="200" actId="478"/>
          <ac:spMkLst>
            <pc:docMk/>
            <pc:sldMk cId="4292554879" sldId="586"/>
            <ac:spMk id="11" creationId="{C3F86739-2F6C-4E7D-BAE9-7A923F35F1F1}"/>
          </ac:spMkLst>
        </pc:spChg>
        <pc:picChg chg="del">
          <ac:chgData name="Anubhav Mittal" userId="0cec1447-ad5f-47c4-bef3-8ff0c5c26bca" providerId="ADAL" clId="{19778767-F613-4B93-AD92-D61EC87E268F}" dt="2021-08-23T08:34:12.895" v="120" actId="478"/>
          <ac:picMkLst>
            <pc:docMk/>
            <pc:sldMk cId="4292554879" sldId="586"/>
            <ac:picMk id="5" creationId="{F542FB69-3020-4719-8167-B1A3E61664ED}"/>
          </ac:picMkLst>
        </pc:picChg>
        <pc:picChg chg="del">
          <ac:chgData name="Anubhav Mittal" userId="0cec1447-ad5f-47c4-bef3-8ff0c5c26bca" providerId="ADAL" clId="{19778767-F613-4B93-AD92-D61EC87E268F}" dt="2021-08-23T08:34:14.602" v="121" actId="478"/>
          <ac:picMkLst>
            <pc:docMk/>
            <pc:sldMk cId="4292554879" sldId="586"/>
            <ac:picMk id="8" creationId="{4E52DA3F-0349-4764-9470-9DECD50339BC}"/>
          </ac:picMkLst>
        </pc:picChg>
        <pc:picChg chg="del">
          <ac:chgData name="Anubhav Mittal" userId="0cec1447-ad5f-47c4-bef3-8ff0c5c26bca" providerId="ADAL" clId="{19778767-F613-4B93-AD92-D61EC87E268F}" dt="2021-08-23T08:34:15.661" v="122" actId="478"/>
          <ac:picMkLst>
            <pc:docMk/>
            <pc:sldMk cId="4292554879" sldId="586"/>
            <ac:picMk id="10" creationId="{33469F3A-2C2E-459C-83F0-B6E93D2BD912}"/>
          </ac:picMkLst>
        </pc:picChg>
      </pc:sldChg>
      <pc:sldChg chg="add">
        <pc:chgData name="Anubhav Mittal" userId="0cec1447-ad5f-47c4-bef3-8ff0c5c26bca" providerId="ADAL" clId="{19778767-F613-4B93-AD92-D61EC87E268F}" dt="2021-08-23T08:37:56.173" v="228"/>
        <pc:sldMkLst>
          <pc:docMk/>
          <pc:sldMk cId="1640393391" sldId="587"/>
        </pc:sldMkLst>
      </pc:sldChg>
      <pc:sldChg chg="add del ord">
        <pc:chgData name="Anubhav Mittal" userId="0cec1447-ad5f-47c4-bef3-8ff0c5c26bca" providerId="ADAL" clId="{19778767-F613-4B93-AD92-D61EC87E268F}" dt="2021-08-23T08:37:53.044" v="227" actId="47"/>
        <pc:sldMkLst>
          <pc:docMk/>
          <pc:sldMk cId="2500762398" sldId="587"/>
        </pc:sldMkLst>
      </pc:sldChg>
      <pc:sldChg chg="add">
        <pc:chgData name="Anubhav Mittal" userId="0cec1447-ad5f-47c4-bef3-8ff0c5c26bca" providerId="ADAL" clId="{19778767-F613-4B93-AD92-D61EC87E268F}" dt="2021-08-23T08:40:01.854" v="416"/>
        <pc:sldMkLst>
          <pc:docMk/>
          <pc:sldMk cId="403973579" sldId="588"/>
        </pc:sldMkLst>
      </pc:sldChg>
      <pc:sldChg chg="addSp delSp modSp add mod">
        <pc:chgData name="Anubhav Mittal" userId="0cec1447-ad5f-47c4-bef3-8ff0c5c26bca" providerId="ADAL" clId="{19778767-F613-4B93-AD92-D61EC87E268F}" dt="2021-08-23T09:35:22.938" v="1517" actId="22"/>
        <pc:sldMkLst>
          <pc:docMk/>
          <pc:sldMk cId="1082080053" sldId="589"/>
        </pc:sldMkLst>
        <pc:spChg chg="mod">
          <ac:chgData name="Anubhav Mittal" userId="0cec1447-ad5f-47c4-bef3-8ff0c5c26bca" providerId="ADAL" clId="{19778767-F613-4B93-AD92-D61EC87E268F}" dt="2021-08-23T09:02:24.264" v="843" actId="33524"/>
          <ac:spMkLst>
            <pc:docMk/>
            <pc:sldMk cId="1082080053" sldId="589"/>
            <ac:spMk id="3" creationId="{5FBEDDCC-E332-42C6-850C-19EA35A8C1E1}"/>
          </ac:spMkLst>
        </pc:spChg>
        <pc:spChg chg="add del">
          <ac:chgData name="Anubhav Mittal" userId="0cec1447-ad5f-47c4-bef3-8ff0c5c26bca" providerId="ADAL" clId="{19778767-F613-4B93-AD92-D61EC87E268F}" dt="2021-08-23T09:35:22.938" v="1517" actId="22"/>
          <ac:spMkLst>
            <pc:docMk/>
            <pc:sldMk cId="1082080053" sldId="589"/>
            <ac:spMk id="5" creationId="{EB9437BE-00D2-4E7A-B8D1-4048E583BE31}"/>
          </ac:spMkLst>
        </pc:spChg>
      </pc:sldChg>
      <pc:sldChg chg="addSp delSp modSp add mod">
        <pc:chgData name="Anubhav Mittal" userId="0cec1447-ad5f-47c4-bef3-8ff0c5c26bca" providerId="ADAL" clId="{19778767-F613-4B93-AD92-D61EC87E268F}" dt="2021-08-23T09:40:37.062" v="1524" actId="1076"/>
        <pc:sldMkLst>
          <pc:docMk/>
          <pc:sldMk cId="1532641813" sldId="590"/>
        </pc:sldMkLst>
        <pc:spChg chg="mod">
          <ac:chgData name="Anubhav Mittal" userId="0cec1447-ad5f-47c4-bef3-8ff0c5c26bca" providerId="ADAL" clId="{19778767-F613-4B93-AD92-D61EC87E268F}" dt="2021-08-23T09:40:02.171" v="1521" actId="26606"/>
          <ac:spMkLst>
            <pc:docMk/>
            <pc:sldMk cId="1532641813" sldId="590"/>
            <ac:spMk id="2" creationId="{8E03E6A4-DAE7-4962-8E6B-B7D70EB215C7}"/>
          </ac:spMkLst>
        </pc:spChg>
        <pc:spChg chg="del">
          <ac:chgData name="Anubhav Mittal" userId="0cec1447-ad5f-47c4-bef3-8ff0c5c26bca" providerId="ADAL" clId="{19778767-F613-4B93-AD92-D61EC87E268F}" dt="2021-08-23T09:35:34.071" v="1519" actId="478"/>
          <ac:spMkLst>
            <pc:docMk/>
            <pc:sldMk cId="1532641813" sldId="590"/>
            <ac:spMk id="3" creationId="{5FBEDDCC-E332-42C6-850C-19EA35A8C1E1}"/>
          </ac:spMkLst>
        </pc:spChg>
        <pc:spChg chg="add del mod">
          <ac:chgData name="Anubhav Mittal" userId="0cec1447-ad5f-47c4-bef3-8ff0c5c26bca" providerId="ADAL" clId="{19778767-F613-4B93-AD92-D61EC87E268F}" dt="2021-08-23T09:39:55.568" v="1520"/>
          <ac:spMkLst>
            <pc:docMk/>
            <pc:sldMk cId="1532641813" sldId="590"/>
            <ac:spMk id="5" creationId="{07EF94D5-8915-424B-8EE4-20D4537051D7}"/>
          </ac:spMkLst>
        </pc:spChg>
        <pc:spChg chg="add mod">
          <ac:chgData name="Anubhav Mittal" userId="0cec1447-ad5f-47c4-bef3-8ff0c5c26bca" providerId="ADAL" clId="{19778767-F613-4B93-AD92-D61EC87E268F}" dt="2021-08-23T09:40:15.085" v="1522"/>
          <ac:spMkLst>
            <pc:docMk/>
            <pc:sldMk cId="1532641813" sldId="590"/>
            <ac:spMk id="8" creationId="{16064325-38D7-48B6-90A1-020C6A3D29E7}"/>
          </ac:spMkLst>
        </pc:spChg>
        <pc:picChg chg="add mod">
          <ac:chgData name="Anubhav Mittal" userId="0cec1447-ad5f-47c4-bef3-8ff0c5c26bca" providerId="ADAL" clId="{19778767-F613-4B93-AD92-D61EC87E268F}" dt="2021-08-23T09:40:37.062" v="1524" actId="1076"/>
          <ac:picMkLst>
            <pc:docMk/>
            <pc:sldMk cId="1532641813" sldId="590"/>
            <ac:picMk id="7" creationId="{069E419F-1A69-4EC8-80E6-4CA6C81BE193}"/>
          </ac:picMkLst>
        </pc:picChg>
      </pc:sldChg>
      <pc:sldChg chg="add del">
        <pc:chgData name="Anubhav Mittal" userId="0cec1447-ad5f-47c4-bef3-8ff0c5c26bca" providerId="ADAL" clId="{19778767-F613-4B93-AD92-D61EC87E268F}" dt="2021-08-23T08:44:18.603" v="441"/>
        <pc:sldMkLst>
          <pc:docMk/>
          <pc:sldMk cId="3279602221" sldId="59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4FD778BC-D3A7-4949-A09A-9357A970C10F}" type="datetimeFigureOut">
              <a:rPr lang="en-GB"/>
              <a:pPr>
                <a:defRPr/>
              </a:pPr>
              <a:t>23/08/2021</a:t>
            </a:fld>
            <a:endParaRPr lang="en-GB"/>
          </a:p>
        </p:txBody>
      </p:sp>
      <p:sp>
        <p:nvSpPr>
          <p:cNvPr id="4" name="Slide Image Placeholder 3"/>
          <p:cNvSpPr>
            <a:spLocks noGrp="1" noRot="1" noChangeAspect="1"/>
          </p:cNvSpPr>
          <p:nvPr>
            <p:ph type="sldImg" idx="2"/>
          </p:nvPr>
        </p:nvSpPr>
        <p:spPr>
          <a:xfrm>
            <a:off x="711200" y="744538"/>
            <a:ext cx="5375275" cy="3722687"/>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79450" y="4714875"/>
            <a:ext cx="5438775" cy="4467225"/>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49688" y="9428163"/>
            <a:ext cx="2946400" cy="496887"/>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CA998410-66B9-46FC-8898-E1B0EAEDC3E6}" type="slidenum">
              <a:rPr lang="en-GB"/>
              <a:pPr>
                <a:defRPr/>
              </a:pPr>
              <a:t>‹#›</a:t>
            </a:fld>
            <a:endParaRPr lang="en-GB"/>
          </a:p>
        </p:txBody>
      </p:sp>
    </p:spTree>
    <p:extLst>
      <p:ext uri="{BB962C8B-B14F-4D97-AF65-F5344CB8AC3E}">
        <p14:creationId xmlns:p14="http://schemas.microsoft.com/office/powerpoint/2010/main" val="39487145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3</a:t>
            </a:fld>
            <a:endParaRPr lang="en-GB"/>
          </a:p>
        </p:txBody>
      </p:sp>
    </p:spTree>
    <p:extLst>
      <p:ext uri="{BB962C8B-B14F-4D97-AF65-F5344CB8AC3E}">
        <p14:creationId xmlns:p14="http://schemas.microsoft.com/office/powerpoint/2010/main" val="2247894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14</a:t>
            </a:fld>
            <a:endParaRPr lang="en-GB" dirty="0"/>
          </a:p>
        </p:txBody>
      </p:sp>
    </p:spTree>
    <p:extLst>
      <p:ext uri="{BB962C8B-B14F-4D97-AF65-F5344CB8AC3E}">
        <p14:creationId xmlns:p14="http://schemas.microsoft.com/office/powerpoint/2010/main" val="1475104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4</a:t>
            </a:fld>
            <a:endParaRPr lang="en-GB"/>
          </a:p>
        </p:txBody>
      </p:sp>
    </p:spTree>
    <p:extLst>
      <p:ext uri="{BB962C8B-B14F-4D97-AF65-F5344CB8AC3E}">
        <p14:creationId xmlns:p14="http://schemas.microsoft.com/office/powerpoint/2010/main" val="4050438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5</a:t>
            </a:fld>
            <a:endParaRPr lang="en-GB"/>
          </a:p>
        </p:txBody>
      </p:sp>
    </p:spTree>
    <p:extLst>
      <p:ext uri="{BB962C8B-B14F-4D97-AF65-F5344CB8AC3E}">
        <p14:creationId xmlns:p14="http://schemas.microsoft.com/office/powerpoint/2010/main" val="521931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8</a:t>
            </a:fld>
            <a:endParaRPr lang="en-GB"/>
          </a:p>
        </p:txBody>
      </p:sp>
    </p:spTree>
    <p:extLst>
      <p:ext uri="{BB962C8B-B14F-4D97-AF65-F5344CB8AC3E}">
        <p14:creationId xmlns:p14="http://schemas.microsoft.com/office/powerpoint/2010/main" val="1814692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9</a:t>
            </a:fld>
            <a:endParaRPr lang="en-GB"/>
          </a:p>
        </p:txBody>
      </p:sp>
    </p:spTree>
    <p:extLst>
      <p:ext uri="{BB962C8B-B14F-4D97-AF65-F5344CB8AC3E}">
        <p14:creationId xmlns:p14="http://schemas.microsoft.com/office/powerpoint/2010/main" val="4057189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10</a:t>
            </a:fld>
            <a:endParaRPr lang="en-GB"/>
          </a:p>
        </p:txBody>
      </p:sp>
    </p:spTree>
    <p:extLst>
      <p:ext uri="{BB962C8B-B14F-4D97-AF65-F5344CB8AC3E}">
        <p14:creationId xmlns:p14="http://schemas.microsoft.com/office/powerpoint/2010/main" val="588161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11</a:t>
            </a:fld>
            <a:endParaRPr lang="en-GB"/>
          </a:p>
        </p:txBody>
      </p:sp>
    </p:spTree>
    <p:extLst>
      <p:ext uri="{BB962C8B-B14F-4D97-AF65-F5344CB8AC3E}">
        <p14:creationId xmlns:p14="http://schemas.microsoft.com/office/powerpoint/2010/main" val="3239301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12</a:t>
            </a:fld>
            <a:endParaRPr lang="en-GB"/>
          </a:p>
        </p:txBody>
      </p:sp>
    </p:spTree>
    <p:extLst>
      <p:ext uri="{BB962C8B-B14F-4D97-AF65-F5344CB8AC3E}">
        <p14:creationId xmlns:p14="http://schemas.microsoft.com/office/powerpoint/2010/main" val="8389796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13</a:t>
            </a:fld>
            <a:endParaRPr lang="en-GB"/>
          </a:p>
        </p:txBody>
      </p:sp>
    </p:spTree>
    <p:extLst>
      <p:ext uri="{BB962C8B-B14F-4D97-AF65-F5344CB8AC3E}">
        <p14:creationId xmlns:p14="http://schemas.microsoft.com/office/powerpoint/2010/main" val="1015119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dirty="0"/>
              <a:t>Click to edit Master title style</a:t>
            </a:r>
            <a:endParaRPr lang="en-GB" dirty="0"/>
          </a:p>
        </p:txBody>
      </p:sp>
      <p:sp>
        <p:nvSpPr>
          <p:cNvPr id="3" name="Content Placeholder 2"/>
          <p:cNvSpPr>
            <a:spLocks noGrp="1"/>
          </p:cNvSpPr>
          <p:nvPr>
            <p:ph idx="1" hasCustomPrompt="1"/>
          </p:nvPr>
        </p:nvSpPr>
        <p:spPr>
          <a:xfrm>
            <a:off x="495300" y="1600200"/>
            <a:ext cx="8915400" cy="4525963"/>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cSld>
  <p:clrMapOvr>
    <a:masterClrMapping/>
  </p:clrMapOvr>
  <p:extLst>
    <p:ext uri="{DCECCB84-F9BA-43D5-87BE-67443E8EF086}">
      <p15:sldGuideLst xmlns:p15="http://schemas.microsoft.com/office/powerpoint/2012/main">
        <p15:guide id="1" orient="horz" pos="890" userDrawn="1">
          <p15:clr>
            <a:srgbClr val="FBAE40"/>
          </p15:clr>
        </p15:guide>
        <p15:guide id="2" pos="312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endParaRPr lang="en-GB"/>
          </a:p>
        </p:txBody>
      </p:sp>
      <p:sp>
        <p:nvSpPr>
          <p:cNvPr id="3" name="Content Placeholder 2"/>
          <p:cNvSpPr>
            <a:spLocks noGrp="1"/>
          </p:cNvSpPr>
          <p:nvPr>
            <p:ph sz="half" idx="1"/>
          </p:nvPr>
        </p:nvSpPr>
        <p:spPr>
          <a:xfrm>
            <a:off x="495300" y="1600200"/>
            <a:ext cx="43815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029200" y="1600200"/>
            <a:ext cx="43815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C46112A-4B7F-7A47-97DF-61781BDD4651}"/>
              </a:ext>
            </a:extLst>
          </p:cNvPr>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1856425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a:prstGeom prst="rect">
            <a:avLst/>
          </a:prstGeom>
        </p:spPr>
        <p:txBody>
          <a:bodyPr anchor="b"/>
          <a:lstStyle>
            <a:lvl1pPr algn="l">
              <a:defRPr sz="2000" b="1"/>
            </a:lvl1pPr>
          </a:lstStyle>
          <a:p>
            <a:r>
              <a:rPr lang="en-US" dirty="0"/>
              <a:t>Click to edit Master title style</a:t>
            </a:r>
            <a:endParaRPr lang="en-GB" dirty="0"/>
          </a:p>
        </p:txBody>
      </p:sp>
      <p:sp>
        <p:nvSpPr>
          <p:cNvPr id="3" name="Content Placeholder 2"/>
          <p:cNvSpPr>
            <a:spLocks noGrp="1"/>
          </p:cNvSpPr>
          <p:nvPr>
            <p:ph idx="1"/>
          </p:nvPr>
        </p:nvSpPr>
        <p:spPr>
          <a:xfrm>
            <a:off x="3873500" y="273050"/>
            <a:ext cx="553720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95300" y="1435100"/>
            <a:ext cx="3259138"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128464" y="980728"/>
            <a:ext cx="9649072" cy="5256584"/>
          </a:xfrm>
          <a:prstGeom prst="rect">
            <a:avLst/>
          </a:prstGeom>
        </p:spPr>
        <p:txBody>
          <a:bodyPr/>
          <a:lstStyle>
            <a:lvl1pPr marL="0" indent="0">
              <a:buNone/>
              <a:defRPr sz="1600" baseline="0">
                <a:latin typeface="Arial" pitchFamily="34" charset="0"/>
                <a:cs typeface="Arial" pitchFamily="34" charset="0"/>
              </a:defRPr>
            </a:lvl1pPr>
          </a:lstStyle>
          <a:p>
            <a:pPr lvl="0"/>
            <a:r>
              <a:rPr lang="en-GB"/>
              <a:t>Click to edit Master text styles</a:t>
            </a:r>
          </a:p>
        </p:txBody>
      </p:sp>
      <p:sp>
        <p:nvSpPr>
          <p:cNvPr id="11" name="Text Placeholder 10"/>
          <p:cNvSpPr>
            <a:spLocks noGrp="1"/>
          </p:cNvSpPr>
          <p:nvPr>
            <p:ph type="body" sz="quarter" idx="11"/>
          </p:nvPr>
        </p:nvSpPr>
        <p:spPr>
          <a:xfrm>
            <a:off x="992560" y="260648"/>
            <a:ext cx="7920880" cy="576064"/>
          </a:xfrm>
          <a:prstGeom prst="rect">
            <a:avLst/>
          </a:prstGeom>
          <a:noFill/>
        </p:spPr>
        <p:txBody>
          <a:bodyPr/>
          <a:lstStyle>
            <a:lvl1pPr marL="0" indent="0" algn="ctr">
              <a:buNone/>
              <a:defRPr sz="2400" b="1">
                <a:solidFill>
                  <a:schemeClr val="bg1"/>
                </a:solidFill>
                <a:latin typeface="Arial" pitchFamily="34" charset="0"/>
                <a:cs typeface="Arial" pitchFamily="34" charset="0"/>
              </a:defRPr>
            </a:lvl1pPr>
          </a:lstStyle>
          <a:p>
            <a:pPr lvl="0"/>
            <a:r>
              <a:rPr lang="en-GB"/>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128464" y="980728"/>
            <a:ext cx="9649072" cy="5256584"/>
          </a:xfrm>
          <a:prstGeom prst="rect">
            <a:avLst/>
          </a:prstGeom>
        </p:spPr>
        <p:txBody>
          <a:bodyPr/>
          <a:lstStyle>
            <a:lvl1pPr marL="0" indent="0">
              <a:buNone/>
              <a:defRPr sz="1600" baseline="0">
                <a:latin typeface="Arial" pitchFamily="34" charset="0"/>
                <a:cs typeface="Arial" pitchFamily="34" charset="0"/>
              </a:defRPr>
            </a:lvl1pPr>
          </a:lstStyle>
          <a:p>
            <a:pPr lvl="0"/>
            <a:r>
              <a:rPr lang="en-GB"/>
              <a:t>Click to edit Master text styles</a:t>
            </a:r>
          </a:p>
        </p:txBody>
      </p:sp>
      <p:sp>
        <p:nvSpPr>
          <p:cNvPr id="11" name="Text Placeholder 10"/>
          <p:cNvSpPr>
            <a:spLocks noGrp="1"/>
          </p:cNvSpPr>
          <p:nvPr>
            <p:ph type="body" sz="quarter" idx="11"/>
          </p:nvPr>
        </p:nvSpPr>
        <p:spPr>
          <a:xfrm>
            <a:off x="992560" y="260648"/>
            <a:ext cx="7920880" cy="576064"/>
          </a:xfrm>
          <a:prstGeom prst="rect">
            <a:avLst/>
          </a:prstGeom>
          <a:noFill/>
        </p:spPr>
        <p:txBody>
          <a:bodyPr/>
          <a:lstStyle>
            <a:lvl1pPr marL="0" indent="0" algn="ctr">
              <a:buNone/>
              <a:defRPr sz="2400" b="1">
                <a:solidFill>
                  <a:schemeClr val="bg1"/>
                </a:solidFill>
                <a:latin typeface="Arial" pitchFamily="34" charset="0"/>
                <a:cs typeface="Arial" pitchFamily="34" charset="0"/>
              </a:defRPr>
            </a:lvl1pPr>
          </a:lstStyle>
          <a:p>
            <a:pPr lvl="0"/>
            <a:r>
              <a:rPr lang="en-GB"/>
              <a:t>Click to edit Master text styles</a:t>
            </a:r>
          </a:p>
        </p:txBody>
      </p:sp>
    </p:spTree>
    <p:extLst>
      <p:ext uri="{BB962C8B-B14F-4D97-AF65-F5344CB8AC3E}">
        <p14:creationId xmlns:p14="http://schemas.microsoft.com/office/powerpoint/2010/main" val="1682823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er Research 2017 - Task Skide 2">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0227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_Customer Research 2017 - Task Slide Screenshot Only">
    <p:spTree>
      <p:nvGrpSpPr>
        <p:cNvPr id="1" name=""/>
        <p:cNvGrpSpPr/>
        <p:nvPr/>
      </p:nvGrpSpPr>
      <p:grpSpPr>
        <a:xfrm>
          <a:off x="0" y="0"/>
          <a:ext cx="0" cy="0"/>
          <a:chOff x="0" y="0"/>
          <a:chExt cx="0" cy="0"/>
        </a:xfrm>
      </p:grpSpPr>
      <p:sp>
        <p:nvSpPr>
          <p:cNvPr id="2" name="Title 1"/>
          <p:cNvSpPr>
            <a:spLocks noGrp="1"/>
          </p:cNvSpPr>
          <p:nvPr>
            <p:ph type="title"/>
          </p:nvPr>
        </p:nvSpPr>
        <p:spPr>
          <a:xfrm>
            <a:off x="128464" y="44624"/>
            <a:ext cx="9649072" cy="864096"/>
          </a:xfrm>
          <a:prstGeom prst="rect">
            <a:avLst/>
          </a:prstGeom>
        </p:spPr>
        <p:txBody>
          <a:bodyPr/>
          <a:lstStyle>
            <a:lvl1pPr>
              <a:defRPr baseline="0">
                <a:solidFill>
                  <a:schemeClr val="bg1">
                    <a:lumMod val="95000"/>
                  </a:schemeClr>
                </a:solidFill>
              </a:defRPr>
            </a:lvl1pPr>
          </a:lstStyle>
          <a:p>
            <a:r>
              <a:rPr lang="en-US" dirty="0"/>
              <a:t>Click to edit Master title style</a:t>
            </a:r>
          </a:p>
        </p:txBody>
      </p:sp>
      <p:sp>
        <p:nvSpPr>
          <p:cNvPr id="3" name="Content Placeholder 2"/>
          <p:cNvSpPr>
            <a:spLocks noGrp="1"/>
          </p:cNvSpPr>
          <p:nvPr>
            <p:ph idx="1"/>
          </p:nvPr>
        </p:nvSpPr>
        <p:spPr>
          <a:xfrm>
            <a:off x="128464" y="1052736"/>
            <a:ext cx="9649072" cy="5616624"/>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648932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7.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AFB38B4-86B5-FD4F-B8C3-A8CDDEEF88C2}"/>
              </a:ext>
            </a:extLst>
          </p:cNvPr>
          <p:cNvSpPr>
            <a:spLocks noGrp="1"/>
          </p:cNvSpPr>
          <p:nvPr>
            <p:ph type="ftr" sz="quarter" idx="3"/>
          </p:nvPr>
        </p:nvSpPr>
        <p:spPr>
          <a:xfrm>
            <a:off x="3281363" y="6356350"/>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cSld>
  <p:clrMap bg1="lt1" tx1="dk1" bg2="lt2" tx2="dk2" accent1="accent1" accent2="accent2" accent3="accent3" accent4="accent4" accent5="accent5" accent6="accent6" hlink="hlink" folHlink="folHlink"/>
  <p:sldLayoutIdLst>
    <p:sldLayoutId id="2147483684" r:id="rId1"/>
    <p:sldLayoutId id="2147483686" r:id="rId2"/>
    <p:sldLayoutId id="2147483685" r:id="rId3"/>
    <p:sldLayoutId id="2147483730" r:id="rId4"/>
    <p:sldLayoutId id="2147483690" r:id="rId5"/>
  </p:sldLayoutIdLst>
  <p:txStyles>
    <p:titleStyle>
      <a:lvl1pPr algn="ctr" rtl="0" eaLnBrk="0" fontAlgn="base" hangingPunct="0">
        <a:spcBef>
          <a:spcPct val="0"/>
        </a:spcBef>
        <a:spcAft>
          <a:spcPct val="0"/>
        </a:spcAft>
        <a:defRPr sz="2400">
          <a:solidFill>
            <a:schemeClr val="bg1"/>
          </a:solidFill>
          <a:latin typeface="+mj-lt"/>
          <a:ea typeface="+mj-ea"/>
          <a:cs typeface="+mj-cs"/>
        </a:defRPr>
      </a:lvl1pPr>
      <a:lvl2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2pPr>
      <a:lvl3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3pPr>
      <a:lvl4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4pPr>
      <a:lvl5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5pPr>
      <a:lvl6pPr marL="4572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6pPr>
      <a:lvl7pPr marL="9144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7pPr>
      <a:lvl8pPr marL="13716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8pPr>
      <a:lvl9pPr marL="18288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9pPr>
    </p:titleStyle>
    <p:bodyStyle>
      <a:lvl1pPr marL="342900" indent="-342900" algn="l" rtl="0" eaLnBrk="0" fontAlgn="base" hangingPunct="0">
        <a:spcBef>
          <a:spcPct val="20000"/>
        </a:spcBef>
        <a:spcAft>
          <a:spcPct val="0"/>
        </a:spcAft>
        <a:buFont typeface="Arial" charset="0"/>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14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0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800">
          <a:solidFill>
            <a:schemeClr val="tx1"/>
          </a:solidFill>
          <a:latin typeface="+mn-lt"/>
          <a:ea typeface="+mn-ea"/>
          <a:cs typeface="+mn-cs"/>
        </a:defRPr>
      </a:lvl5pPr>
      <a:lvl6pPr marL="2514600" indent="-228600" algn="l" rtl="0" fontAlgn="base">
        <a:spcBef>
          <a:spcPct val="20000"/>
        </a:spcBef>
        <a:spcAft>
          <a:spcPct val="0"/>
        </a:spcAft>
        <a:buFont typeface="Arial" pitchFamily="34" charset="0"/>
        <a:buChar char="»"/>
        <a:defRPr sz="800">
          <a:solidFill>
            <a:schemeClr val="tx1"/>
          </a:solidFill>
          <a:latin typeface="+mn-lt"/>
          <a:ea typeface="+mn-ea"/>
          <a:cs typeface="+mn-cs"/>
        </a:defRPr>
      </a:lvl6pPr>
      <a:lvl7pPr marL="2971800" indent="-228600" algn="l" rtl="0" fontAlgn="base">
        <a:spcBef>
          <a:spcPct val="20000"/>
        </a:spcBef>
        <a:spcAft>
          <a:spcPct val="0"/>
        </a:spcAft>
        <a:buFont typeface="Arial" pitchFamily="34" charset="0"/>
        <a:buChar char="»"/>
        <a:defRPr sz="800">
          <a:solidFill>
            <a:schemeClr val="tx1"/>
          </a:solidFill>
          <a:latin typeface="+mn-lt"/>
          <a:ea typeface="+mn-ea"/>
          <a:cs typeface="+mn-cs"/>
        </a:defRPr>
      </a:lvl7pPr>
      <a:lvl8pPr marL="3429000" indent="-228600" algn="l" rtl="0" fontAlgn="base">
        <a:spcBef>
          <a:spcPct val="20000"/>
        </a:spcBef>
        <a:spcAft>
          <a:spcPct val="0"/>
        </a:spcAft>
        <a:buFont typeface="Arial" pitchFamily="34" charset="0"/>
        <a:buChar char="»"/>
        <a:defRPr sz="800">
          <a:solidFill>
            <a:schemeClr val="tx1"/>
          </a:solidFill>
          <a:latin typeface="+mn-lt"/>
          <a:ea typeface="+mn-ea"/>
          <a:cs typeface="+mn-cs"/>
        </a:defRPr>
      </a:lvl8pPr>
      <a:lvl9pPr marL="3886200" indent="-228600" algn="l" rtl="0" fontAlgn="base">
        <a:spcBef>
          <a:spcPct val="20000"/>
        </a:spcBef>
        <a:spcAft>
          <a:spcPct val="0"/>
        </a:spcAft>
        <a:buFont typeface="Arial" pitchFamily="34" charset="0"/>
        <a:buChar char="»"/>
        <a:defRPr sz="8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ounded Rectangle 10"/>
          <p:cNvSpPr/>
          <p:nvPr/>
        </p:nvSpPr>
        <p:spPr>
          <a:xfrm>
            <a:off x="128464" y="116632"/>
            <a:ext cx="9649071" cy="792163"/>
          </a:xfrm>
          <a:prstGeom prst="roundRect">
            <a:avLst/>
          </a:prstGeom>
          <a:solidFill>
            <a:srgbClr val="0042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sz="2400" b="1" dirty="0">
              <a:solidFill>
                <a:prstClr val="white"/>
              </a:solidFill>
              <a:latin typeface="Arial" pitchFamily="34" charset="0"/>
              <a:cs typeface="Arial" pitchFamily="34" charset="0"/>
            </a:endParaRPr>
          </a:p>
        </p:txBody>
      </p:sp>
      <p:sp>
        <p:nvSpPr>
          <p:cNvPr id="1027" name="Rectangle 9"/>
          <p:cNvSpPr>
            <a:spLocks noGrp="1" noChangeArrowheads="1"/>
          </p:cNvSpPr>
          <p:nvPr>
            <p:ph type="title"/>
          </p:nvPr>
        </p:nvSpPr>
        <p:spPr bwMode="auto">
          <a:xfrm>
            <a:off x="785813" y="188640"/>
            <a:ext cx="8280400" cy="647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10"/>
          <p:cNvSpPr>
            <a:spLocks noGrp="1" noChangeArrowheads="1"/>
          </p:cNvSpPr>
          <p:nvPr>
            <p:ph type="body" idx="1"/>
          </p:nvPr>
        </p:nvSpPr>
        <p:spPr bwMode="auto">
          <a:xfrm>
            <a:off x="128464" y="980804"/>
            <a:ext cx="9649071" cy="53275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Box 17">
            <a:extLst>
              <a:ext uri="{FF2B5EF4-FFF2-40B4-BE49-F238E27FC236}">
                <a16:creationId xmlns:a16="http://schemas.microsoft.com/office/drawing/2014/main" id="{3BB1D2C7-9A25-DE4B-8177-AD357945EC80}"/>
              </a:ext>
            </a:extLst>
          </p:cNvPr>
          <p:cNvSpPr txBox="1">
            <a:spLocks noChangeArrowheads="1"/>
          </p:cNvSpPr>
          <p:nvPr userDrawn="1"/>
        </p:nvSpPr>
        <p:spPr bwMode="auto">
          <a:xfrm>
            <a:off x="416496" y="6475239"/>
            <a:ext cx="4319588" cy="338137"/>
          </a:xfrm>
          <a:prstGeom prst="rect">
            <a:avLst/>
          </a:prstGeom>
          <a:noFill/>
          <a:ln>
            <a:noFill/>
          </a:ln>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1600" dirty="0" err="1">
                <a:solidFill>
                  <a:srgbClr val="00427F"/>
                </a:solidFill>
                <a:latin typeface="Arial" charset="0"/>
                <a:cs typeface="Arial" charset="0"/>
              </a:rPr>
              <a:t>www.scottish-enterprise.com</a:t>
            </a:r>
            <a:endParaRPr lang="en-GB" sz="1600" dirty="0">
              <a:solidFill>
                <a:srgbClr val="00427F"/>
              </a:solidFill>
              <a:latin typeface="Arial" charset="0"/>
              <a:cs typeface="Arial" charset="0"/>
            </a:endParaRPr>
          </a:p>
        </p:txBody>
      </p:sp>
      <p:pic>
        <p:nvPicPr>
          <p:cNvPr id="10" name="Picture 2" descr="SE landscape logo (cmyk).jpg">
            <a:extLst>
              <a:ext uri="{FF2B5EF4-FFF2-40B4-BE49-F238E27FC236}">
                <a16:creationId xmlns:a16="http://schemas.microsoft.com/office/drawing/2014/main" id="{ABEBAB7E-13D1-A148-8C9F-0865B3F8B149}"/>
              </a:ext>
            </a:extLst>
          </p:cNvPr>
          <p:cNvPicPr>
            <a:picLocks noChangeAspect="1"/>
          </p:cNvPicPr>
          <p:nvPr userDrawn="1"/>
        </p:nvPicPr>
        <p:blipFill>
          <a:blip r:embed="rId3" cstate="print"/>
          <a:srcRect/>
          <a:stretch>
            <a:fillRect/>
          </a:stretch>
        </p:blipFill>
        <p:spPr bwMode="auto">
          <a:xfrm>
            <a:off x="7202488" y="6448251"/>
            <a:ext cx="2214562" cy="3651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11" r:id="rId1"/>
  </p:sldLayoutIdLst>
  <p:txStyles>
    <p:titleStyle>
      <a:lvl1pPr algn="ctr" rtl="0" eaLnBrk="0" fontAlgn="base" hangingPunct="0">
        <a:spcBef>
          <a:spcPct val="0"/>
        </a:spcBef>
        <a:spcAft>
          <a:spcPct val="0"/>
        </a:spcAft>
        <a:defRPr sz="2400" kern="1200">
          <a:solidFill>
            <a:schemeClr val="bg1"/>
          </a:solidFill>
          <a:latin typeface="Arial" charset="0"/>
          <a:ea typeface="MS PGothic" pitchFamily="34" charset="-128"/>
          <a:cs typeface="ＭＳ Ｐゴシック" charset="0"/>
        </a:defRPr>
      </a:lvl1pPr>
      <a:lvl2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2pPr>
      <a:lvl3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3pPr>
      <a:lvl4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4pPr>
      <a:lvl5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5pPr>
      <a:lvl6pPr marL="4572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rtl="0" eaLnBrk="0" fontAlgn="base" hangingPunct="0">
        <a:spcBef>
          <a:spcPct val="20000"/>
        </a:spcBef>
        <a:spcAft>
          <a:spcPct val="0"/>
        </a:spcAft>
        <a:buFont typeface="Arial" charset="0"/>
        <a:buChar char="•"/>
        <a:defRPr sz="1600" kern="1200">
          <a:solidFill>
            <a:schemeClr val="tx1"/>
          </a:solidFill>
          <a:latin typeface="Arial" charset="0"/>
          <a:ea typeface="MS PGothic" pitchFamily="34" charset="-128"/>
          <a:cs typeface="ＭＳ Ｐゴシック" charset="0"/>
        </a:defRPr>
      </a:lvl1pPr>
      <a:lvl2pPr marL="742950" indent="-285750" algn="l" rtl="0" eaLnBrk="0" fontAlgn="base" hangingPunct="0">
        <a:spcBef>
          <a:spcPct val="20000"/>
        </a:spcBef>
        <a:spcAft>
          <a:spcPct val="0"/>
        </a:spcAft>
        <a:buFont typeface="Arial" charset="0"/>
        <a:buChar char="–"/>
        <a:defRPr sz="1400" kern="1200">
          <a:solidFill>
            <a:schemeClr val="tx1"/>
          </a:solidFill>
          <a:latin typeface="Arial" charset="0"/>
          <a:ea typeface="MS PGothic" pitchFamily="34" charset="-128"/>
          <a:cs typeface="+mn-cs"/>
        </a:defRPr>
      </a:lvl2pPr>
      <a:lvl3pPr marL="1143000" indent="-228600" algn="l" rtl="0" eaLnBrk="0" fontAlgn="base" hangingPunct="0">
        <a:spcBef>
          <a:spcPct val="20000"/>
        </a:spcBef>
        <a:spcAft>
          <a:spcPct val="0"/>
        </a:spcAft>
        <a:buFont typeface="Arial" charset="0"/>
        <a:buChar char="•"/>
        <a:defRPr sz="1200" kern="1200">
          <a:solidFill>
            <a:schemeClr val="tx1"/>
          </a:solidFill>
          <a:latin typeface="Arial" charset="0"/>
          <a:ea typeface="MS PGothic" pitchFamily="34" charset="-128"/>
          <a:cs typeface="+mn-cs"/>
        </a:defRPr>
      </a:lvl3pPr>
      <a:lvl4pPr marL="1600200" indent="-228600" algn="l" rtl="0" eaLnBrk="0" fontAlgn="base" hangingPunct="0">
        <a:spcBef>
          <a:spcPct val="20000"/>
        </a:spcBef>
        <a:spcAft>
          <a:spcPct val="0"/>
        </a:spcAft>
        <a:buFont typeface="Arial" charset="0"/>
        <a:buChar char="–"/>
        <a:defRPr sz="1000" kern="1200">
          <a:solidFill>
            <a:schemeClr val="tx1"/>
          </a:solidFill>
          <a:latin typeface="Arial" charset="0"/>
          <a:ea typeface="MS PGothic" pitchFamily="34" charset="-128"/>
          <a:cs typeface="+mn-cs"/>
        </a:defRPr>
      </a:lvl4pPr>
      <a:lvl5pPr marL="2057400" indent="-228600" algn="l" rtl="0" eaLnBrk="0" fontAlgn="base" hangingPunct="0">
        <a:spcBef>
          <a:spcPct val="20000"/>
        </a:spcBef>
        <a:spcAft>
          <a:spcPct val="0"/>
        </a:spcAft>
        <a:buFont typeface="Arial" charset="0"/>
        <a:buChar char="»"/>
        <a:defRPr sz="800" kern="1200">
          <a:solidFill>
            <a:schemeClr val="tx1"/>
          </a:solidFill>
          <a:latin typeface="Arial" charset="0"/>
          <a:ea typeface="MS PGothic" pitchFamily="3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ounded Rectangle 10"/>
          <p:cNvSpPr/>
          <p:nvPr/>
        </p:nvSpPr>
        <p:spPr>
          <a:xfrm>
            <a:off x="128464" y="116632"/>
            <a:ext cx="9649071" cy="792163"/>
          </a:xfrm>
          <a:prstGeom prst="roundRect">
            <a:avLst/>
          </a:prstGeom>
          <a:solidFill>
            <a:srgbClr val="0042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sz="2400" b="1">
              <a:solidFill>
                <a:prstClr val="white"/>
              </a:solidFill>
              <a:latin typeface="Arial" pitchFamily="34" charset="0"/>
              <a:cs typeface="Arial" pitchFamily="34" charset="0"/>
            </a:endParaRPr>
          </a:p>
        </p:txBody>
      </p:sp>
      <p:sp>
        <p:nvSpPr>
          <p:cNvPr id="1027" name="Rectangle 9"/>
          <p:cNvSpPr>
            <a:spLocks noGrp="1" noChangeArrowheads="1"/>
          </p:cNvSpPr>
          <p:nvPr>
            <p:ph type="title"/>
          </p:nvPr>
        </p:nvSpPr>
        <p:spPr bwMode="auto">
          <a:xfrm>
            <a:off x="785813" y="188640"/>
            <a:ext cx="8280400" cy="647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10"/>
          <p:cNvSpPr>
            <a:spLocks noGrp="1" noChangeArrowheads="1"/>
          </p:cNvSpPr>
          <p:nvPr>
            <p:ph type="body" idx="1"/>
          </p:nvPr>
        </p:nvSpPr>
        <p:spPr bwMode="auto">
          <a:xfrm>
            <a:off x="128464" y="980804"/>
            <a:ext cx="9649071" cy="56885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60901551"/>
      </p:ext>
    </p:extLst>
  </p:cSld>
  <p:clrMap bg1="lt1" tx1="dk1" bg2="lt2" tx2="dk2" accent1="accent1" accent2="accent2" accent3="accent3" accent4="accent4" accent5="accent5" accent6="accent6" hlink="hlink" folHlink="folHlink"/>
  <p:sldLayoutIdLst>
    <p:sldLayoutId id="2147483729" r:id="rId1"/>
  </p:sldLayoutIdLst>
  <p:txStyles>
    <p:titleStyle>
      <a:lvl1pPr algn="ctr" rtl="0" eaLnBrk="0" fontAlgn="base" hangingPunct="0">
        <a:spcBef>
          <a:spcPct val="0"/>
        </a:spcBef>
        <a:spcAft>
          <a:spcPct val="0"/>
        </a:spcAft>
        <a:defRPr sz="2400" kern="1200">
          <a:solidFill>
            <a:schemeClr val="bg1"/>
          </a:solidFill>
          <a:latin typeface="Arial" charset="0"/>
          <a:ea typeface="MS PGothic" pitchFamily="34" charset="-128"/>
          <a:cs typeface="ＭＳ Ｐゴシック" charset="0"/>
        </a:defRPr>
      </a:lvl1pPr>
      <a:lvl2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2pPr>
      <a:lvl3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3pPr>
      <a:lvl4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4pPr>
      <a:lvl5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5pPr>
      <a:lvl6pPr marL="4572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rtl="0" eaLnBrk="0" fontAlgn="base" hangingPunct="0">
        <a:spcBef>
          <a:spcPct val="20000"/>
        </a:spcBef>
        <a:spcAft>
          <a:spcPct val="0"/>
        </a:spcAft>
        <a:buFont typeface="Arial" charset="0"/>
        <a:buChar char="•"/>
        <a:defRPr sz="1600" kern="1200">
          <a:solidFill>
            <a:schemeClr val="tx1"/>
          </a:solidFill>
          <a:latin typeface="Arial" charset="0"/>
          <a:ea typeface="MS PGothic" pitchFamily="34" charset="-128"/>
          <a:cs typeface="ＭＳ Ｐゴシック" charset="0"/>
        </a:defRPr>
      </a:lvl1pPr>
      <a:lvl2pPr marL="742950" indent="-285750" algn="l" rtl="0" eaLnBrk="0" fontAlgn="base" hangingPunct="0">
        <a:spcBef>
          <a:spcPct val="20000"/>
        </a:spcBef>
        <a:spcAft>
          <a:spcPct val="0"/>
        </a:spcAft>
        <a:buFont typeface="Arial" charset="0"/>
        <a:buChar char="–"/>
        <a:defRPr sz="1400" kern="1200">
          <a:solidFill>
            <a:schemeClr val="tx1"/>
          </a:solidFill>
          <a:latin typeface="Arial" charset="0"/>
          <a:ea typeface="MS PGothic" pitchFamily="34" charset="-128"/>
          <a:cs typeface="+mn-cs"/>
        </a:defRPr>
      </a:lvl2pPr>
      <a:lvl3pPr marL="1143000" indent="-228600" algn="l" rtl="0" eaLnBrk="0" fontAlgn="base" hangingPunct="0">
        <a:spcBef>
          <a:spcPct val="20000"/>
        </a:spcBef>
        <a:spcAft>
          <a:spcPct val="0"/>
        </a:spcAft>
        <a:buFont typeface="Arial" charset="0"/>
        <a:buChar char="•"/>
        <a:defRPr sz="1200" kern="1200">
          <a:solidFill>
            <a:schemeClr val="tx1"/>
          </a:solidFill>
          <a:latin typeface="Arial" charset="0"/>
          <a:ea typeface="MS PGothic" pitchFamily="34" charset="-128"/>
          <a:cs typeface="+mn-cs"/>
        </a:defRPr>
      </a:lvl3pPr>
      <a:lvl4pPr marL="1600200" indent="-228600" algn="l" rtl="0" eaLnBrk="0" fontAlgn="base" hangingPunct="0">
        <a:spcBef>
          <a:spcPct val="20000"/>
        </a:spcBef>
        <a:spcAft>
          <a:spcPct val="0"/>
        </a:spcAft>
        <a:buFont typeface="Arial" charset="0"/>
        <a:buChar char="–"/>
        <a:defRPr sz="1000" kern="1200">
          <a:solidFill>
            <a:schemeClr val="tx1"/>
          </a:solidFill>
          <a:latin typeface="Arial" charset="0"/>
          <a:ea typeface="MS PGothic" pitchFamily="34" charset="-128"/>
          <a:cs typeface="+mn-cs"/>
        </a:defRPr>
      </a:lvl4pPr>
      <a:lvl5pPr marL="2057400" indent="-228600" algn="l" rtl="0" eaLnBrk="0" fontAlgn="base" hangingPunct="0">
        <a:spcBef>
          <a:spcPct val="20000"/>
        </a:spcBef>
        <a:spcAft>
          <a:spcPct val="0"/>
        </a:spcAft>
        <a:buFont typeface="Arial" charset="0"/>
        <a:buChar char="»"/>
        <a:defRPr sz="800" kern="1200">
          <a:solidFill>
            <a:schemeClr val="tx1"/>
          </a:solidFill>
          <a:latin typeface="Arial" charset="0"/>
          <a:ea typeface="MS PGothic" pitchFamily="3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55237"/>
      </p:ext>
    </p:extLst>
  </p:cSld>
  <p:clrMap bg1="lt1" tx1="dk1" bg2="lt2" tx2="dk2" accent1="accent1" accent2="accent2" accent3="accent3" accent4="accent4" accent5="accent5" accent6="accent6" hlink="hlink" folHlink="folHlink"/>
  <p:sldLayoutIdLst>
    <p:sldLayoutId id="2147483722" r:id="rId1"/>
    <p:sldLayoutId id="2147483726" r:id="rId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hyperlink" Target="https://scotent.sharepoint.com/sites/Marketing-and-Service-Transformation/User%20Research/1_Research/SEP/FBS%20Research%202021/Filters-CardSort-Aug2021-V3"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2480" y="6237312"/>
            <a:ext cx="3744416"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 Placeholder 3"/>
          <p:cNvSpPr>
            <a:spLocks noGrp="1"/>
          </p:cNvSpPr>
          <p:nvPr>
            <p:ph type="body" idx="4294967295"/>
          </p:nvPr>
        </p:nvSpPr>
        <p:spPr>
          <a:xfrm>
            <a:off x="704528" y="764704"/>
            <a:ext cx="8420100" cy="4752528"/>
          </a:xfrm>
          <a:prstGeom prst="rect">
            <a:avLst/>
          </a:prstGeom>
        </p:spPr>
        <p:txBody>
          <a:bodyPr/>
          <a:lstStyle/>
          <a:p>
            <a:pPr marL="0" indent="0" algn="ctr">
              <a:buNone/>
            </a:pPr>
            <a:r>
              <a:rPr lang="en-GB" sz="4000" b="1" dirty="0"/>
              <a:t>Find Business Support (FBS)</a:t>
            </a:r>
          </a:p>
          <a:p>
            <a:pPr marL="0" indent="0" algn="ctr">
              <a:buNone/>
            </a:pPr>
            <a:r>
              <a:rPr lang="en-GB" sz="4000" b="1" dirty="0"/>
              <a:t>User Research</a:t>
            </a:r>
          </a:p>
          <a:p>
            <a:pPr marL="0" indent="0" algn="ctr">
              <a:buNone/>
            </a:pPr>
            <a:endParaRPr lang="en-GB" sz="2800" b="1" dirty="0"/>
          </a:p>
          <a:p>
            <a:pPr marL="0" indent="0" algn="ctr">
              <a:buNone/>
            </a:pPr>
            <a:r>
              <a:rPr lang="en-GB" sz="2800" b="1" dirty="0"/>
              <a:t> Open Card Sort – New Filters (v3)</a:t>
            </a:r>
          </a:p>
          <a:p>
            <a:pPr marL="0" indent="0" algn="ctr">
              <a:buNone/>
            </a:pPr>
            <a:endParaRPr lang="en-GB" sz="2800" b="1" dirty="0"/>
          </a:p>
          <a:p>
            <a:pPr marL="0" indent="0" algn="ctr">
              <a:buNone/>
            </a:pPr>
            <a:r>
              <a:rPr lang="en-GB" sz="2800" b="1" dirty="0"/>
              <a:t>Aug 2021</a:t>
            </a:r>
          </a:p>
          <a:p>
            <a:pPr algn="ctr"/>
            <a:endParaRPr lang="en-GB" b="1" dirty="0"/>
          </a:p>
          <a:p>
            <a:pPr marL="0" indent="0" algn="ctr">
              <a:buNone/>
            </a:pPr>
            <a:r>
              <a:rPr lang="en-GB" b="1" dirty="0"/>
              <a:t>Anubhav Mittal </a:t>
            </a:r>
          </a:p>
        </p:txBody>
      </p:sp>
      <p:sp>
        <p:nvSpPr>
          <p:cNvPr id="55298" name="AutoShape 2" descr="Image result for sdi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495300" y="274638"/>
            <a:ext cx="8915400" cy="1143000"/>
          </a:xfrm>
        </p:spPr>
        <p:txBody>
          <a:bodyPr>
            <a:normAutofit/>
          </a:bodyPr>
          <a:lstStyle/>
          <a:p>
            <a:r>
              <a:rPr lang="en-GB"/>
              <a:t>FBS New filters v3</a:t>
            </a:r>
          </a:p>
        </p:txBody>
      </p:sp>
      <p:pic>
        <p:nvPicPr>
          <p:cNvPr id="7" name="Content Placeholder 6">
            <a:extLst>
              <a:ext uri="{FF2B5EF4-FFF2-40B4-BE49-F238E27FC236}">
                <a16:creationId xmlns:a16="http://schemas.microsoft.com/office/drawing/2014/main" id="{069E419F-1A69-4EC8-80E6-4CA6C81BE19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01668" y="831217"/>
            <a:ext cx="8502663" cy="5505475"/>
          </a:xfrm>
          <a:noFill/>
        </p:spPr>
      </p:pic>
      <p:sp>
        <p:nvSpPr>
          <p:cNvPr id="8" name="Title 1">
            <a:extLst>
              <a:ext uri="{FF2B5EF4-FFF2-40B4-BE49-F238E27FC236}">
                <a16:creationId xmlns:a16="http://schemas.microsoft.com/office/drawing/2014/main" id="{16064325-38D7-48B6-90A1-020C6A3D29E7}"/>
              </a:ext>
            </a:extLst>
          </p:cNvPr>
          <p:cNvSpPr txBox="1">
            <a:spLocks/>
          </p:cNvSpPr>
          <p:nvPr/>
        </p:nvSpPr>
        <p:spPr>
          <a:xfrm>
            <a:off x="647700" y="427038"/>
            <a:ext cx="8915400" cy="1143000"/>
          </a:xfrm>
          <a:prstGeom prst="rect">
            <a:avLst/>
          </a:prstGeom>
        </p:spPr>
        <p:txBody>
          <a:bodyPr/>
          <a:lstStyle>
            <a:lvl1pPr algn="ctr" rtl="0" eaLnBrk="0" fontAlgn="base" hangingPunct="0">
              <a:spcBef>
                <a:spcPct val="0"/>
              </a:spcBef>
              <a:spcAft>
                <a:spcPct val="0"/>
              </a:spcAft>
              <a:defRPr sz="2400">
                <a:solidFill>
                  <a:schemeClr val="bg1"/>
                </a:solidFill>
                <a:latin typeface="+mj-lt"/>
                <a:ea typeface="+mj-ea"/>
                <a:cs typeface="+mj-cs"/>
              </a:defRPr>
            </a:lvl1pPr>
            <a:lvl2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2pPr>
            <a:lvl3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3pPr>
            <a:lvl4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4pPr>
            <a:lvl5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5pPr>
            <a:lvl6pPr marL="4572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6pPr>
            <a:lvl7pPr marL="9144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7pPr>
            <a:lvl8pPr marL="13716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8pPr>
            <a:lvl9pPr marL="18288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9pPr>
          </a:lstStyle>
          <a:p>
            <a:r>
              <a:rPr lang="en-GB" sz="4000" kern="0">
                <a:solidFill>
                  <a:schemeClr val="tx1"/>
                </a:solidFill>
              </a:rPr>
              <a:t>FBS New filters v3</a:t>
            </a:r>
            <a:endParaRPr lang="en-GB" sz="4000" kern="0" dirty="0">
              <a:solidFill>
                <a:schemeClr val="tx1"/>
              </a:solidFill>
            </a:endParaRPr>
          </a:p>
        </p:txBody>
      </p:sp>
    </p:spTree>
    <p:extLst>
      <p:ext uri="{BB962C8B-B14F-4D97-AF65-F5344CB8AC3E}">
        <p14:creationId xmlns:p14="http://schemas.microsoft.com/office/powerpoint/2010/main" val="1532641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4000" dirty="0">
                <a:solidFill>
                  <a:schemeClr val="tx1"/>
                </a:solidFill>
              </a:rPr>
              <a:t>FBS New filters v3</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1052736"/>
            <a:ext cx="8915400" cy="5530626"/>
          </a:xfrm>
        </p:spPr>
        <p:txBody>
          <a:bodyPr/>
          <a:lstStyle/>
          <a:p>
            <a:pPr marL="354013" indent="-342900">
              <a:buFont typeface="Arial" panose="020B0604020202020204" pitchFamily="34" charset="0"/>
              <a:buChar char="•"/>
            </a:pPr>
            <a:endParaRPr lang="en-US" sz="1400" i="1" dirty="0"/>
          </a:p>
          <a:p>
            <a:pPr marL="354013" indent="-342900">
              <a:buFont typeface="Arial" panose="020B0604020202020204" pitchFamily="34" charset="0"/>
              <a:buChar char="•"/>
            </a:pPr>
            <a:endParaRPr lang="en-GB" sz="1400" dirty="0"/>
          </a:p>
          <a:p>
            <a:pPr marL="11113"/>
            <a:r>
              <a:rPr lang="en-US" sz="1400" dirty="0"/>
              <a:t>Please share your thoughts on the language used in this exercise:</a:t>
            </a:r>
          </a:p>
          <a:p>
            <a:pPr marL="354013" indent="-342900">
              <a:buFont typeface="Arial" panose="020B0604020202020204" pitchFamily="34" charset="0"/>
              <a:buChar char="•"/>
            </a:pPr>
            <a:endParaRPr lang="en-US" sz="1400" dirty="0"/>
          </a:p>
          <a:p>
            <a:pPr marL="342900" indent="-342900">
              <a:buFont typeface="+mj-lt"/>
              <a:buAutoNum type="arabicPeriod"/>
            </a:pPr>
            <a:r>
              <a:rPr lang="en-US" b="0" i="0" dirty="0">
                <a:solidFill>
                  <a:srgbClr val="1B314B"/>
                </a:solidFill>
                <a:effectLst/>
                <a:latin typeface="proxima-nova"/>
              </a:rPr>
              <a:t>It is quite nice and clear, the easiest section was organization based, type of industry was also quite easy. Overall, I did not find any difficulty in locating each item in the category.</a:t>
            </a:r>
          </a:p>
          <a:p>
            <a:pPr marL="342900" indent="-342900">
              <a:buFont typeface="+mj-lt"/>
              <a:buAutoNum type="arabicPeriod"/>
            </a:pPr>
            <a:r>
              <a:rPr lang="en-US" b="0" i="0" dirty="0">
                <a:solidFill>
                  <a:srgbClr val="1B314B"/>
                </a:solidFill>
                <a:effectLst/>
                <a:latin typeface="proxima-nova"/>
              </a:rPr>
              <a:t>simple and straightforward regarding intended purpose of finding a support option which is viable and relating to your business needs.</a:t>
            </a:r>
            <a:endParaRPr lang="en-US" dirty="0">
              <a:solidFill>
                <a:srgbClr val="1B314B"/>
              </a:solidFill>
              <a:latin typeface="proxima-nova"/>
            </a:endParaRPr>
          </a:p>
          <a:p>
            <a:pPr marL="342900" indent="-342900">
              <a:buFont typeface="+mj-lt"/>
              <a:buAutoNum type="arabicPeriod"/>
            </a:pPr>
            <a:endParaRPr lang="en-US" dirty="0">
              <a:solidFill>
                <a:srgbClr val="1B314B"/>
              </a:solidFill>
              <a:latin typeface="proxima-nova"/>
            </a:endParaRPr>
          </a:p>
          <a:p>
            <a:pPr marL="342900" indent="-342900">
              <a:buFont typeface="+mj-lt"/>
              <a:buAutoNum type="arabicPeriod"/>
            </a:pPr>
            <a:r>
              <a:rPr lang="en-US" b="0" i="0" dirty="0">
                <a:solidFill>
                  <a:srgbClr val="1B314B"/>
                </a:solidFill>
                <a:effectLst/>
                <a:latin typeface="proxima-nova"/>
              </a:rPr>
              <a:t>I would say the language is simple but also confusing. For example, there is 'finance' and 'funding', both are simple terms on their own but yet when they are together it's hard to work out the differences between.</a:t>
            </a:r>
          </a:p>
          <a:p>
            <a:pPr marL="342900" indent="-342900">
              <a:buFont typeface="+mj-lt"/>
              <a:buAutoNum type="arabicPeriod"/>
            </a:pPr>
            <a:r>
              <a:rPr lang="en-US" b="0" i="0" dirty="0">
                <a:solidFill>
                  <a:srgbClr val="1B314B"/>
                </a:solidFill>
                <a:effectLst/>
                <a:latin typeface="proxima-nova"/>
              </a:rPr>
              <a:t>The language is basic, so it should make sense to most people. The only thing I would say is that some of the categories could be phrased better, particularly the one that says, 'what are you looking for support with'. I would expect to see something phrased like 'what support are you looking for' as it is more concise.</a:t>
            </a:r>
          </a:p>
          <a:p>
            <a:pPr marL="342900" indent="-342900">
              <a:buFont typeface="+mj-lt"/>
              <a:buAutoNum type="arabicPeriod"/>
            </a:pPr>
            <a:endParaRPr lang="en-US" b="0" i="0" dirty="0">
              <a:solidFill>
                <a:srgbClr val="1B314B"/>
              </a:solidFill>
              <a:effectLst/>
              <a:latin typeface="proxima-nova"/>
            </a:endParaRPr>
          </a:p>
          <a:p>
            <a:pPr marL="342900" indent="-342900">
              <a:buFont typeface="+mj-lt"/>
              <a:buAutoNum type="arabicPeriod"/>
            </a:pPr>
            <a:r>
              <a:rPr lang="en-US" dirty="0">
                <a:solidFill>
                  <a:srgbClr val="1B314B"/>
                </a:solidFill>
                <a:latin typeface="proxima-nova"/>
              </a:rPr>
              <a:t>I</a:t>
            </a:r>
            <a:r>
              <a:rPr lang="en-US" b="0" i="0" dirty="0">
                <a:solidFill>
                  <a:srgbClr val="1B314B"/>
                </a:solidFill>
                <a:effectLst/>
                <a:latin typeface="proxima-nova"/>
              </a:rPr>
              <a:t>n general, the language seems clear I just could not find a label that would fit into "How would you like your support to be delivered?"</a:t>
            </a:r>
            <a:endParaRPr lang="en-GB" dirty="0"/>
          </a:p>
        </p:txBody>
      </p:sp>
    </p:spTree>
    <p:extLst>
      <p:ext uri="{BB962C8B-B14F-4D97-AF65-F5344CB8AC3E}">
        <p14:creationId xmlns:p14="http://schemas.microsoft.com/office/powerpoint/2010/main" val="4292554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4000" dirty="0">
                <a:solidFill>
                  <a:schemeClr val="tx1"/>
                </a:solidFill>
              </a:rPr>
              <a:t>FBS New filters v3</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1052736"/>
            <a:ext cx="8915400" cy="5530626"/>
          </a:xfrm>
        </p:spPr>
        <p:txBody>
          <a:bodyPr/>
          <a:lstStyle/>
          <a:p>
            <a:pPr marL="354013" indent="-342900">
              <a:buFont typeface="Arial" panose="020B0604020202020204" pitchFamily="34" charset="0"/>
              <a:buChar char="•"/>
            </a:pPr>
            <a:endParaRPr lang="en-US" sz="1400" i="1" dirty="0"/>
          </a:p>
          <a:p>
            <a:pPr marL="354013" indent="-342900">
              <a:buFont typeface="Arial" panose="020B0604020202020204" pitchFamily="34" charset="0"/>
              <a:buChar char="•"/>
            </a:pPr>
            <a:endParaRPr lang="en-GB" sz="1400" dirty="0"/>
          </a:p>
          <a:p>
            <a:pPr marL="354013" indent="-342900">
              <a:buFont typeface="Arial" panose="020B0604020202020204" pitchFamily="34" charset="0"/>
              <a:buChar char="•"/>
            </a:pPr>
            <a:endParaRPr lang="en-GB" sz="1400" dirty="0"/>
          </a:p>
          <a:p>
            <a:r>
              <a:rPr lang="en-US" dirty="0"/>
              <a:t>When asked if anything was missing from the filter categories or the items under the category, following were mentioned: </a:t>
            </a:r>
          </a:p>
          <a:p>
            <a:pPr marL="342900" indent="-342900">
              <a:buFont typeface="+mj-lt"/>
              <a:buAutoNum type="arabicPeriod"/>
            </a:pPr>
            <a:endParaRPr lang="en-US" dirty="0"/>
          </a:p>
          <a:p>
            <a:r>
              <a:rPr lang="en-US" dirty="0"/>
              <a:t>	Age of Business </a:t>
            </a:r>
          </a:p>
          <a:p>
            <a:r>
              <a:rPr lang="en-US" dirty="0"/>
              <a:t>	Size of Business </a:t>
            </a:r>
          </a:p>
          <a:p>
            <a:r>
              <a:rPr lang="en-US" dirty="0"/>
              <a:t>	Brexit</a:t>
            </a:r>
          </a:p>
          <a:p>
            <a:r>
              <a:rPr lang="en-US" dirty="0"/>
              <a:t>	Covid</a:t>
            </a:r>
            <a:endParaRPr lang="en-GB" dirty="0"/>
          </a:p>
        </p:txBody>
      </p:sp>
    </p:spTree>
    <p:extLst>
      <p:ext uri="{BB962C8B-B14F-4D97-AF65-F5344CB8AC3E}">
        <p14:creationId xmlns:p14="http://schemas.microsoft.com/office/powerpoint/2010/main" val="403973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4000" dirty="0">
                <a:solidFill>
                  <a:schemeClr val="tx1"/>
                </a:solidFill>
              </a:rPr>
              <a:t>FBS New filters v3</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1052736"/>
            <a:ext cx="8915400" cy="5530626"/>
          </a:xfrm>
        </p:spPr>
        <p:txBody>
          <a:bodyPr/>
          <a:lstStyle/>
          <a:p>
            <a:pPr marL="354013" indent="-342900">
              <a:buFont typeface="Arial" panose="020B0604020202020204" pitchFamily="34" charset="0"/>
              <a:buChar char="•"/>
            </a:pPr>
            <a:endParaRPr lang="en-US" sz="1400" i="1" dirty="0"/>
          </a:p>
          <a:p>
            <a:pPr marL="354013" indent="-342900">
              <a:buFont typeface="Arial" panose="020B0604020202020204" pitchFamily="34" charset="0"/>
              <a:buChar char="•"/>
            </a:pPr>
            <a:endParaRPr lang="en-GB" sz="1400" dirty="0"/>
          </a:p>
          <a:p>
            <a:pPr marL="354013" indent="-342900">
              <a:buFont typeface="Arial" panose="020B0604020202020204" pitchFamily="34" charset="0"/>
              <a:buChar char="•"/>
            </a:pPr>
            <a:endParaRPr lang="en-GB" sz="1400" dirty="0"/>
          </a:p>
          <a:p>
            <a:r>
              <a:rPr lang="en-US" dirty="0"/>
              <a:t>What do you think would be the most important filter category, rank them in order of preference:</a:t>
            </a:r>
          </a:p>
          <a:p>
            <a:pPr marL="342900" indent="-342900">
              <a:buFont typeface="+mj-lt"/>
              <a:buAutoNum type="arabicPeriod"/>
            </a:pPr>
            <a:endParaRPr lang="en-US" dirty="0"/>
          </a:p>
          <a:p>
            <a:r>
              <a:rPr lang="en-US" dirty="0"/>
              <a:t>	1.What are you looking for support with? </a:t>
            </a:r>
          </a:p>
          <a:p>
            <a:r>
              <a:rPr lang="en-US" dirty="0"/>
              <a:t>	2.What type of organization are you?</a:t>
            </a:r>
            <a:br>
              <a:rPr lang="en-US" dirty="0"/>
            </a:br>
            <a:r>
              <a:rPr lang="en-US" dirty="0"/>
              <a:t>	3.Where is your organization based? </a:t>
            </a:r>
            <a:br>
              <a:rPr lang="en-US" dirty="0"/>
            </a:br>
            <a:r>
              <a:rPr lang="en-US" dirty="0"/>
              <a:t>	4.What industry are you in? </a:t>
            </a:r>
            <a:br>
              <a:rPr lang="en-US" dirty="0"/>
            </a:br>
            <a:r>
              <a:rPr lang="en-US" dirty="0"/>
              <a:t>	5.How would you like your support delivered?</a:t>
            </a:r>
            <a:endParaRPr lang="en-GB" dirty="0"/>
          </a:p>
        </p:txBody>
      </p:sp>
    </p:spTree>
    <p:extLst>
      <p:ext uri="{BB962C8B-B14F-4D97-AF65-F5344CB8AC3E}">
        <p14:creationId xmlns:p14="http://schemas.microsoft.com/office/powerpoint/2010/main" val="1640393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0" y="274638"/>
            <a:ext cx="9906000" cy="706090"/>
          </a:xfrm>
        </p:spPr>
        <p:txBody>
          <a:bodyPr/>
          <a:lstStyle/>
          <a:p>
            <a:br>
              <a:rPr lang="en-GB" sz="3200" dirty="0">
                <a:solidFill>
                  <a:schemeClr val="tx1"/>
                </a:solidFill>
              </a:rPr>
            </a:br>
            <a:br>
              <a:rPr lang="en-GB" sz="3200" dirty="0">
                <a:solidFill>
                  <a:schemeClr val="tx1"/>
                </a:solidFill>
              </a:rPr>
            </a:br>
            <a:br>
              <a:rPr lang="en-GB" sz="3200" dirty="0">
                <a:solidFill>
                  <a:schemeClr val="tx1"/>
                </a:solidFill>
              </a:rPr>
            </a:br>
            <a:br>
              <a:rPr lang="en-GB" sz="3200" dirty="0">
                <a:solidFill>
                  <a:schemeClr val="tx1"/>
                </a:solidFill>
              </a:rPr>
            </a:br>
            <a:br>
              <a:rPr lang="en-GB" sz="3200" dirty="0">
                <a:solidFill>
                  <a:schemeClr val="tx1"/>
                </a:solidFill>
              </a:rPr>
            </a:br>
            <a:br>
              <a:rPr lang="en-GB" sz="3200" dirty="0">
                <a:solidFill>
                  <a:schemeClr val="tx1"/>
                </a:solidFill>
              </a:rPr>
            </a:br>
            <a:r>
              <a:rPr lang="en-GB" sz="3200" dirty="0">
                <a:solidFill>
                  <a:schemeClr val="tx1"/>
                </a:solidFill>
              </a:rPr>
              <a:t>Thank you!</a:t>
            </a:r>
          </a:p>
        </p:txBody>
      </p:sp>
      <p:sp>
        <p:nvSpPr>
          <p:cNvPr id="6" name="TextBox 5">
            <a:extLst>
              <a:ext uri="{FF2B5EF4-FFF2-40B4-BE49-F238E27FC236}">
                <a16:creationId xmlns:a16="http://schemas.microsoft.com/office/drawing/2014/main" id="{9048AE22-045D-5D48-B6B1-7A6473B1CF37}"/>
              </a:ext>
            </a:extLst>
          </p:cNvPr>
          <p:cNvSpPr txBox="1"/>
          <p:nvPr/>
        </p:nvSpPr>
        <p:spPr>
          <a:xfrm>
            <a:off x="141383" y="1038532"/>
            <a:ext cx="9361040" cy="2308324"/>
          </a:xfrm>
          <a:prstGeom prst="rect">
            <a:avLst/>
          </a:prstGeom>
          <a:noFill/>
        </p:spPr>
        <p:txBody>
          <a:bodyPr wrap="square" rtlCol="0">
            <a:spAutoFit/>
          </a:bodyPr>
          <a:lstStyle/>
          <a:p>
            <a:r>
              <a:rPr lang="en-GB" sz="1200" dirty="0"/>
              <a:t> </a:t>
            </a:r>
          </a:p>
          <a:p>
            <a:endParaRPr lang="en-GB" sz="1200" dirty="0"/>
          </a:p>
          <a:p>
            <a:endParaRPr lang="en-GB" sz="1200" dirty="0"/>
          </a:p>
          <a:p>
            <a:endParaRPr lang="en-GB" sz="1200" dirty="0"/>
          </a:p>
          <a:p>
            <a:endParaRPr lang="en-GB" sz="1200" dirty="0"/>
          </a:p>
          <a:p>
            <a:endParaRPr lang="en-GB" sz="1200" dirty="0"/>
          </a:p>
          <a:p>
            <a:endParaRPr lang="en-GB" sz="1200" dirty="0"/>
          </a:p>
          <a:p>
            <a:endParaRPr lang="en-GB" sz="1200" dirty="0"/>
          </a:p>
          <a:p>
            <a:endParaRPr lang="en-GB" sz="1200" dirty="0"/>
          </a:p>
          <a:p>
            <a:endParaRPr lang="en-GB" sz="1200" dirty="0"/>
          </a:p>
          <a:p>
            <a:endParaRPr lang="en-GB" sz="1200" dirty="0"/>
          </a:p>
          <a:p>
            <a:endParaRPr lang="en-GB" sz="1200" dirty="0">
              <a:solidFill>
                <a:srgbClr val="FF0000"/>
              </a:solidFill>
            </a:endParaRPr>
          </a:p>
        </p:txBody>
      </p:sp>
    </p:spTree>
    <p:extLst>
      <p:ext uri="{BB962C8B-B14F-4D97-AF65-F5344CB8AC3E}">
        <p14:creationId xmlns:p14="http://schemas.microsoft.com/office/powerpoint/2010/main" val="2127991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2480" y="6237312"/>
            <a:ext cx="3744416"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 Placeholder 3"/>
          <p:cNvSpPr>
            <a:spLocks noGrp="1"/>
          </p:cNvSpPr>
          <p:nvPr>
            <p:ph type="body" idx="4294967295"/>
          </p:nvPr>
        </p:nvSpPr>
        <p:spPr>
          <a:xfrm>
            <a:off x="704528" y="764704"/>
            <a:ext cx="8420100" cy="4752528"/>
          </a:xfrm>
          <a:prstGeom prst="rect">
            <a:avLst/>
          </a:prstGeom>
        </p:spPr>
        <p:txBody>
          <a:bodyPr/>
          <a:lstStyle/>
          <a:p>
            <a:pPr marL="0" indent="0" algn="ctr">
              <a:buNone/>
            </a:pPr>
            <a:r>
              <a:rPr lang="en-GB" sz="4000" b="1" dirty="0"/>
              <a:t>Closed Card Sort – New Filters (v3)</a:t>
            </a:r>
          </a:p>
        </p:txBody>
      </p:sp>
      <p:sp>
        <p:nvSpPr>
          <p:cNvPr id="55298" name="AutoShape 2" descr="Image result for sdi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827810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4000" dirty="0">
                <a:solidFill>
                  <a:schemeClr val="tx1"/>
                </a:solidFill>
              </a:rPr>
              <a:t>Who we tested with</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1417638"/>
            <a:ext cx="8915400" cy="4708525"/>
          </a:xfrm>
        </p:spPr>
        <p:txBody>
          <a:bodyPr/>
          <a:lstStyle/>
          <a:p>
            <a:pPr marL="571500" indent="-571500">
              <a:buFont typeface="Arial" panose="020B0604020202020204" pitchFamily="34" charset="0"/>
              <a:buChar char="•"/>
            </a:pPr>
            <a:r>
              <a:rPr lang="en-GB" sz="3200" dirty="0"/>
              <a:t>15 Online closed card sort sessions, with UserTesting panel</a:t>
            </a:r>
          </a:p>
          <a:p>
            <a:pPr marL="571500" indent="-571500">
              <a:buFont typeface="Arial" panose="020B0604020202020204" pitchFamily="34" charset="0"/>
              <a:buChar char="•"/>
            </a:pPr>
            <a:r>
              <a:rPr lang="en-GB" sz="3200" dirty="0"/>
              <a:t>Male – 9 / Female – 6</a:t>
            </a:r>
          </a:p>
          <a:p>
            <a:pPr marL="571500" indent="-571500">
              <a:buFont typeface="Arial" panose="020B0604020202020204" pitchFamily="34" charset="0"/>
              <a:buChar char="•"/>
            </a:pPr>
            <a:r>
              <a:rPr lang="en-GB" sz="3200" dirty="0"/>
              <a:t>UK wide</a:t>
            </a:r>
          </a:p>
          <a:p>
            <a:br>
              <a:rPr lang="en-GB" sz="3200" dirty="0"/>
            </a:br>
            <a:endParaRPr lang="en-GB" sz="3200" dirty="0"/>
          </a:p>
          <a:p>
            <a:endParaRPr lang="en-GB" sz="2800" dirty="0"/>
          </a:p>
          <a:p>
            <a:endParaRPr lang="en-GB" sz="2800" dirty="0"/>
          </a:p>
          <a:p>
            <a:endParaRPr lang="en-GB" sz="2800" dirty="0"/>
          </a:p>
        </p:txBody>
      </p:sp>
    </p:spTree>
    <p:extLst>
      <p:ext uri="{BB962C8B-B14F-4D97-AF65-F5344CB8AC3E}">
        <p14:creationId xmlns:p14="http://schemas.microsoft.com/office/powerpoint/2010/main" val="2820795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0" y="274638"/>
            <a:ext cx="9906000" cy="1143000"/>
          </a:xfrm>
        </p:spPr>
        <p:txBody>
          <a:bodyPr/>
          <a:lstStyle/>
          <a:p>
            <a:r>
              <a:rPr lang="en-GB" sz="3200">
                <a:solidFill>
                  <a:schemeClr val="tx1"/>
                </a:solidFill>
              </a:rPr>
              <a:t>What we were trying to find out</a:t>
            </a:r>
          </a:p>
        </p:txBody>
      </p:sp>
      <p:cxnSp>
        <p:nvCxnSpPr>
          <p:cNvPr id="10" name="Straight Connector 9">
            <a:extLst>
              <a:ext uri="{FF2B5EF4-FFF2-40B4-BE49-F238E27FC236}">
                <a16:creationId xmlns:a16="http://schemas.microsoft.com/office/drawing/2014/main" id="{3BEFFC9E-026D-6540-8361-53FF8CDB64F9}"/>
              </a:ext>
            </a:extLst>
          </p:cNvPr>
          <p:cNvCxnSpPr/>
          <p:nvPr/>
        </p:nvCxnSpPr>
        <p:spPr>
          <a:xfrm>
            <a:off x="272480" y="908720"/>
            <a:ext cx="9361040" cy="0"/>
          </a:xfrm>
          <a:prstGeom prst="line">
            <a:avLst/>
          </a:prstGeom>
        </p:spPr>
        <p:style>
          <a:lnRef idx="3">
            <a:schemeClr val="dk1"/>
          </a:lnRef>
          <a:fillRef idx="0">
            <a:schemeClr val="dk1"/>
          </a:fillRef>
          <a:effectRef idx="2">
            <a:schemeClr val="dk1"/>
          </a:effectRef>
          <a:fontRef idx="minor">
            <a:schemeClr val="tx1"/>
          </a:fontRef>
        </p:style>
      </p:cxnSp>
      <p:sp>
        <p:nvSpPr>
          <p:cNvPr id="6" name="TextBox 5">
            <a:extLst>
              <a:ext uri="{FF2B5EF4-FFF2-40B4-BE49-F238E27FC236}">
                <a16:creationId xmlns:a16="http://schemas.microsoft.com/office/drawing/2014/main" id="{9048AE22-045D-5D48-B6B1-7A6473B1CF37}"/>
              </a:ext>
            </a:extLst>
          </p:cNvPr>
          <p:cNvSpPr txBox="1"/>
          <p:nvPr/>
        </p:nvSpPr>
        <p:spPr>
          <a:xfrm>
            <a:off x="272480" y="1514243"/>
            <a:ext cx="9361040" cy="5770811"/>
          </a:xfrm>
          <a:prstGeom prst="rect">
            <a:avLst/>
          </a:prstGeom>
          <a:noFill/>
        </p:spPr>
        <p:txBody>
          <a:bodyPr wrap="square" rtlCol="0">
            <a:spAutoFit/>
          </a:bodyPr>
          <a:lstStyle/>
          <a:p>
            <a:r>
              <a:rPr lang="en-US" dirty="0"/>
              <a:t>Test new filter types and categories with the users and understand if these will work for them. </a:t>
            </a:r>
          </a:p>
          <a:p>
            <a:endParaRPr lang="en-US" dirty="0"/>
          </a:p>
          <a:p>
            <a:r>
              <a:rPr lang="en-US" dirty="0"/>
              <a:t>The Closed Card Sort gives people categories and asks them to place items into them </a:t>
            </a:r>
            <a:endParaRPr lang="en-GB" dirty="0"/>
          </a:p>
          <a:p>
            <a:endParaRPr lang="en-GB" dirty="0"/>
          </a:p>
          <a:p>
            <a:r>
              <a:rPr lang="en-GB" dirty="0"/>
              <a:t>We explored the following things: </a:t>
            </a:r>
          </a:p>
          <a:p>
            <a:endParaRPr lang="en-GB" dirty="0"/>
          </a:p>
          <a:p>
            <a:pPr marL="285750" indent="-285750">
              <a:lnSpc>
                <a:spcPct val="150000"/>
              </a:lnSpc>
              <a:buFont typeface="Arial" panose="020B0604020202020204" pitchFamily="34" charset="0"/>
              <a:buChar char="•"/>
            </a:pPr>
            <a:r>
              <a:rPr lang="en-US" dirty="0"/>
              <a:t>What information would the users provide about their company in order to find support</a:t>
            </a:r>
          </a:p>
          <a:p>
            <a:pPr marL="285750" indent="-285750">
              <a:lnSpc>
                <a:spcPct val="150000"/>
              </a:lnSpc>
              <a:buFont typeface="Arial" panose="020B0604020202020204" pitchFamily="34" charset="0"/>
              <a:buChar char="•"/>
            </a:pPr>
            <a:r>
              <a:rPr lang="en-US" dirty="0"/>
              <a:t>If the filter category's make sense? </a:t>
            </a:r>
          </a:p>
          <a:p>
            <a:pPr marL="285750" indent="-285750">
              <a:lnSpc>
                <a:spcPct val="150000"/>
              </a:lnSpc>
              <a:buFont typeface="Arial" panose="020B0604020202020204" pitchFamily="34" charset="0"/>
              <a:buChar char="•"/>
            </a:pPr>
            <a:r>
              <a:rPr lang="en-US" dirty="0"/>
              <a:t>If the items listed under each of the filter category's make sense? </a:t>
            </a:r>
          </a:p>
          <a:p>
            <a:pPr marL="285750" indent="-285750">
              <a:lnSpc>
                <a:spcPct val="150000"/>
              </a:lnSpc>
              <a:buFont typeface="Arial" panose="020B0604020202020204" pitchFamily="34" charset="0"/>
              <a:buChar char="•"/>
            </a:pPr>
            <a:r>
              <a:rPr lang="en-US" dirty="0"/>
              <a:t>Thoughts on the language used for categories </a:t>
            </a:r>
          </a:p>
          <a:p>
            <a:pPr marL="285750" indent="-285750">
              <a:lnSpc>
                <a:spcPct val="150000"/>
              </a:lnSpc>
              <a:buFont typeface="Arial" panose="020B0604020202020204" pitchFamily="34" charset="0"/>
              <a:buChar char="•"/>
            </a:pPr>
            <a:r>
              <a:rPr lang="en-US" dirty="0"/>
              <a:t>If there was anything missing from the filter categories or the items under the categories.</a:t>
            </a:r>
          </a:p>
          <a:p>
            <a:pPr marL="285750" indent="-285750">
              <a:lnSpc>
                <a:spcPct val="150000"/>
              </a:lnSpc>
              <a:buFont typeface="Arial" panose="020B0604020202020204" pitchFamily="34" charset="0"/>
              <a:buChar char="•"/>
            </a:pPr>
            <a:r>
              <a:rPr lang="en-US" dirty="0"/>
              <a:t>The order of the filter categories that users would like to see when filtering</a:t>
            </a:r>
            <a:endParaRPr lang="en-GB" dirty="0"/>
          </a:p>
          <a:p>
            <a:endParaRPr lang="en-GB" dirty="0"/>
          </a:p>
          <a:p>
            <a:pPr marL="285750" indent="-285750">
              <a:buFont typeface="Arial" panose="020B0604020202020204" pitchFamily="34" charset="0"/>
              <a:buChar char="•"/>
            </a:pPr>
            <a:endParaRPr lang="en-US" sz="2000" dirty="0"/>
          </a:p>
          <a:p>
            <a:pPr marL="285750" indent="-285750">
              <a:buFontTx/>
              <a:buChar char="-"/>
            </a:pPr>
            <a:endParaRPr lang="en-US" sz="1600" dirty="0"/>
          </a:p>
        </p:txBody>
      </p:sp>
    </p:spTree>
    <p:extLst>
      <p:ext uri="{BB962C8B-B14F-4D97-AF65-F5344CB8AC3E}">
        <p14:creationId xmlns:p14="http://schemas.microsoft.com/office/powerpoint/2010/main" val="1520860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87560" y="0"/>
            <a:ext cx="9906000" cy="548679"/>
          </a:xfrm>
        </p:spPr>
        <p:txBody>
          <a:bodyPr/>
          <a:lstStyle/>
          <a:p>
            <a:r>
              <a:rPr lang="en-GB" sz="3200" dirty="0">
                <a:solidFill>
                  <a:schemeClr val="tx1"/>
                </a:solidFill>
              </a:rPr>
              <a:t>Results summary</a:t>
            </a:r>
          </a:p>
        </p:txBody>
      </p:sp>
      <p:cxnSp>
        <p:nvCxnSpPr>
          <p:cNvPr id="10" name="Straight Connector 9">
            <a:extLst>
              <a:ext uri="{FF2B5EF4-FFF2-40B4-BE49-F238E27FC236}">
                <a16:creationId xmlns:a16="http://schemas.microsoft.com/office/drawing/2014/main" id="{3BEFFC9E-026D-6540-8361-53FF8CDB64F9}"/>
              </a:ext>
            </a:extLst>
          </p:cNvPr>
          <p:cNvCxnSpPr/>
          <p:nvPr/>
        </p:nvCxnSpPr>
        <p:spPr>
          <a:xfrm>
            <a:off x="272480" y="548679"/>
            <a:ext cx="9361040" cy="0"/>
          </a:xfrm>
          <a:prstGeom prst="line">
            <a:avLst/>
          </a:prstGeom>
        </p:spPr>
        <p:style>
          <a:lnRef idx="3">
            <a:schemeClr val="dk1"/>
          </a:lnRef>
          <a:fillRef idx="0">
            <a:schemeClr val="dk1"/>
          </a:fillRef>
          <a:effectRef idx="2">
            <a:schemeClr val="dk1"/>
          </a:effectRef>
          <a:fontRef idx="minor">
            <a:schemeClr val="tx1"/>
          </a:fontRef>
        </p:style>
      </p:cxnSp>
      <p:sp>
        <p:nvSpPr>
          <p:cNvPr id="6" name="TextBox 5">
            <a:extLst>
              <a:ext uri="{FF2B5EF4-FFF2-40B4-BE49-F238E27FC236}">
                <a16:creationId xmlns:a16="http://schemas.microsoft.com/office/drawing/2014/main" id="{9048AE22-045D-5D48-B6B1-7A6473B1CF37}"/>
              </a:ext>
            </a:extLst>
          </p:cNvPr>
          <p:cNvSpPr txBox="1"/>
          <p:nvPr/>
        </p:nvSpPr>
        <p:spPr>
          <a:xfrm>
            <a:off x="272480" y="1058584"/>
            <a:ext cx="9361040" cy="5024452"/>
          </a:xfrm>
          <a:prstGeom prst="rect">
            <a:avLst/>
          </a:prstGeom>
          <a:noFill/>
        </p:spPr>
        <p:txBody>
          <a:bodyPr wrap="square" lIns="91440" tIns="45720" rIns="91440" bIns="45720" rtlCol="0" anchor="t">
            <a:spAutoFit/>
          </a:bodyPr>
          <a:lstStyle/>
          <a:p>
            <a:r>
              <a:rPr lang="en-US" dirty="0"/>
              <a:t>-All users were able to successfully complete the card sort exercises with ease.</a:t>
            </a:r>
          </a:p>
          <a:p>
            <a:endParaRPr lang="en-US" sz="700" dirty="0"/>
          </a:p>
          <a:p>
            <a:r>
              <a:rPr lang="en-US" dirty="0">
                <a:latin typeface="Arial"/>
              </a:rPr>
              <a:t>-They categorized the items in the same way as the proposed solution (mostly, but with some overlap)</a:t>
            </a:r>
            <a:endParaRPr lang="en-US" dirty="0"/>
          </a:p>
          <a:p>
            <a:endParaRPr lang="en-US" sz="700" dirty="0"/>
          </a:p>
          <a:p>
            <a:endParaRPr lang="en-US" sz="800" dirty="0"/>
          </a:p>
          <a:p>
            <a:r>
              <a:rPr lang="en-US" dirty="0"/>
              <a:t>-Filter categories and the items within them made sense to all the users</a:t>
            </a:r>
          </a:p>
          <a:p>
            <a:endParaRPr lang="en-US" sz="800" dirty="0"/>
          </a:p>
          <a:p>
            <a:r>
              <a:rPr lang="en-US" dirty="0"/>
              <a:t>-”How would you like your support delivered?” category was less clear to the users </a:t>
            </a:r>
          </a:p>
          <a:p>
            <a:endParaRPr lang="en-US" dirty="0"/>
          </a:p>
          <a:p>
            <a:r>
              <a:rPr lang="en-US" dirty="0"/>
              <a:t>-” What are you looking for support with?” filter category was the most important filter in terms of order of preference </a:t>
            </a:r>
          </a:p>
          <a:p>
            <a:endParaRPr lang="en-GB" sz="1050" dirty="0"/>
          </a:p>
          <a:p>
            <a:r>
              <a:rPr lang="en-GB" dirty="0"/>
              <a:t>-Overall, users found the language used for this exercise easy and straightforward</a:t>
            </a:r>
          </a:p>
          <a:p>
            <a:endParaRPr lang="en-GB" dirty="0"/>
          </a:p>
          <a:p>
            <a:r>
              <a:rPr lang="en-GB" dirty="0"/>
              <a:t>-When asked about the information the users would provide public sector to receive support  following things were shared: their company details such as name, vat no, size, turnover, company description to issues that they were facing and the help that they wanted such as loan.</a:t>
            </a:r>
          </a:p>
          <a:p>
            <a:endParaRPr lang="en-GB" sz="1400" dirty="0"/>
          </a:p>
          <a:p>
            <a:r>
              <a:rPr lang="en-US" sz="1400" i="1" dirty="0"/>
              <a:t>	</a:t>
            </a:r>
            <a:endParaRPr lang="en-US" sz="1600" dirty="0"/>
          </a:p>
        </p:txBody>
      </p:sp>
    </p:spTree>
    <p:extLst>
      <p:ext uri="{BB962C8B-B14F-4D97-AF65-F5344CB8AC3E}">
        <p14:creationId xmlns:p14="http://schemas.microsoft.com/office/powerpoint/2010/main" val="259761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73421B7-0A98-4A30-AC50-A94BF2E7E1AC}"/>
              </a:ext>
            </a:extLst>
          </p:cNvPr>
          <p:cNvSpPr>
            <a:spLocks noGrp="1"/>
          </p:cNvSpPr>
          <p:nvPr>
            <p:ph type="title"/>
          </p:nvPr>
        </p:nvSpPr>
        <p:spPr>
          <a:xfrm>
            <a:off x="495300" y="274638"/>
            <a:ext cx="4025652" cy="778098"/>
          </a:xfrm>
        </p:spPr>
        <p:txBody>
          <a:bodyPr/>
          <a:lstStyle/>
          <a:p>
            <a:r>
              <a:rPr lang="en-GB" sz="4000" dirty="0">
                <a:solidFill>
                  <a:schemeClr val="tx1"/>
                </a:solidFill>
              </a:rPr>
              <a:t>New filters v3</a:t>
            </a:r>
          </a:p>
        </p:txBody>
      </p:sp>
      <p:graphicFrame>
        <p:nvGraphicFramePr>
          <p:cNvPr id="3" name="Table 2">
            <a:extLst>
              <a:ext uri="{FF2B5EF4-FFF2-40B4-BE49-F238E27FC236}">
                <a16:creationId xmlns:a16="http://schemas.microsoft.com/office/drawing/2014/main" id="{B7B20414-BE0B-4A18-B6C0-5C346802C36D}"/>
              </a:ext>
            </a:extLst>
          </p:cNvPr>
          <p:cNvGraphicFramePr>
            <a:graphicFrameLocks noGrp="1"/>
          </p:cNvGraphicFramePr>
          <p:nvPr>
            <p:extLst>
              <p:ext uri="{D42A27DB-BD31-4B8C-83A1-F6EECF244321}">
                <p14:modId xmlns:p14="http://schemas.microsoft.com/office/powerpoint/2010/main" val="3151123500"/>
              </p:ext>
            </p:extLst>
          </p:nvPr>
        </p:nvGraphicFramePr>
        <p:xfrm>
          <a:off x="681038" y="1256637"/>
          <a:ext cx="8543924" cy="5124700"/>
        </p:xfrm>
        <a:graphic>
          <a:graphicData uri="http://schemas.openxmlformats.org/drawingml/2006/table">
            <a:tbl>
              <a:tblPr>
                <a:tableStyleId>{5C22544A-7EE6-4342-B048-85BDC9FD1C3A}</a:tableStyleId>
              </a:tblPr>
              <a:tblGrid>
                <a:gridCol w="1951919">
                  <a:extLst>
                    <a:ext uri="{9D8B030D-6E8A-4147-A177-3AD203B41FA5}">
                      <a16:colId xmlns:a16="http://schemas.microsoft.com/office/drawing/2014/main" val="1725556942"/>
                    </a:ext>
                  </a:extLst>
                </a:gridCol>
                <a:gridCol w="1506744">
                  <a:extLst>
                    <a:ext uri="{9D8B030D-6E8A-4147-A177-3AD203B41FA5}">
                      <a16:colId xmlns:a16="http://schemas.microsoft.com/office/drawing/2014/main" val="1437757227"/>
                    </a:ext>
                  </a:extLst>
                </a:gridCol>
                <a:gridCol w="1455378">
                  <a:extLst>
                    <a:ext uri="{9D8B030D-6E8A-4147-A177-3AD203B41FA5}">
                      <a16:colId xmlns:a16="http://schemas.microsoft.com/office/drawing/2014/main" val="2158689234"/>
                    </a:ext>
                  </a:extLst>
                </a:gridCol>
                <a:gridCol w="1720770">
                  <a:extLst>
                    <a:ext uri="{9D8B030D-6E8A-4147-A177-3AD203B41FA5}">
                      <a16:colId xmlns:a16="http://schemas.microsoft.com/office/drawing/2014/main" val="1013790162"/>
                    </a:ext>
                  </a:extLst>
                </a:gridCol>
                <a:gridCol w="1909113">
                  <a:extLst>
                    <a:ext uri="{9D8B030D-6E8A-4147-A177-3AD203B41FA5}">
                      <a16:colId xmlns:a16="http://schemas.microsoft.com/office/drawing/2014/main" val="3501529105"/>
                    </a:ext>
                  </a:extLst>
                </a:gridCol>
              </a:tblGrid>
              <a:tr h="146420">
                <a:tc>
                  <a:txBody>
                    <a:bodyPr/>
                    <a:lstStyle/>
                    <a:p>
                      <a:pPr algn="l" fontAlgn="b"/>
                      <a:r>
                        <a:rPr lang="en-US" sz="700" u="none" strike="noStrike">
                          <a:effectLst/>
                        </a:rPr>
                        <a:t>What industry are you in?</a:t>
                      </a:r>
                      <a:endParaRPr lang="en-US" sz="700" b="1"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US" sz="700" u="none" strike="noStrike">
                          <a:effectLst/>
                        </a:rPr>
                        <a:t>Where is your organisation based?</a:t>
                      </a:r>
                      <a:endParaRPr lang="en-US" sz="700" b="1"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US" sz="700" u="none" strike="noStrike">
                          <a:effectLst/>
                        </a:rPr>
                        <a:t>What type of organisation are you?</a:t>
                      </a:r>
                      <a:endParaRPr lang="en-US" sz="700" b="1"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US" sz="700" u="none" strike="noStrike">
                          <a:effectLst/>
                        </a:rPr>
                        <a:t>What are you looking for support with?</a:t>
                      </a:r>
                      <a:endParaRPr lang="en-US" sz="700" b="1"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US" sz="700" u="none" strike="noStrike">
                          <a:effectLst/>
                        </a:rPr>
                        <a:t>How would you like your support delivered?</a:t>
                      </a:r>
                      <a:endParaRPr lang="en-US" sz="700" b="1" i="0" u="none" strike="noStrike">
                        <a:solidFill>
                          <a:srgbClr val="000000"/>
                        </a:solidFill>
                        <a:effectLst/>
                        <a:latin typeface="Calibri" panose="020F0502020204030204" pitchFamily="34" charset="0"/>
                      </a:endParaRPr>
                    </a:p>
                  </a:txBody>
                  <a:tcPr marL="4281" marR="4281" marT="4281" marB="0" anchor="b"/>
                </a:tc>
                <a:extLst>
                  <a:ext uri="{0D108BD9-81ED-4DB2-BD59-A6C34878D82A}">
                    <a16:rowId xmlns:a16="http://schemas.microsoft.com/office/drawing/2014/main" val="3167867004"/>
                  </a:ext>
                </a:extLst>
              </a:tr>
              <a:tr h="146420">
                <a:tc>
                  <a:txBody>
                    <a:bodyPr/>
                    <a:lstStyle/>
                    <a:p>
                      <a:pPr algn="l" fontAlgn="b"/>
                      <a:r>
                        <a:rPr lang="en-GB" sz="700" u="none" strike="noStrike">
                          <a:effectLst/>
                        </a:rPr>
                        <a:t>Agriculture, forestry and fishing</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Aberdeen City</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Charity</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Coronavirus</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Consultancy and advice</a:t>
                      </a:r>
                      <a:endParaRPr lang="en-GB" sz="700" b="0" i="0" u="none" strike="noStrike">
                        <a:solidFill>
                          <a:srgbClr val="000000"/>
                        </a:solidFill>
                        <a:effectLst/>
                        <a:latin typeface="Calibri" panose="020F0502020204030204" pitchFamily="34" charset="0"/>
                      </a:endParaRPr>
                    </a:p>
                  </a:txBody>
                  <a:tcPr marL="4281" marR="4281" marT="4281" marB="0" anchor="b"/>
                </a:tc>
                <a:extLst>
                  <a:ext uri="{0D108BD9-81ED-4DB2-BD59-A6C34878D82A}">
                    <a16:rowId xmlns:a16="http://schemas.microsoft.com/office/drawing/2014/main" val="939571609"/>
                  </a:ext>
                </a:extLst>
              </a:tr>
              <a:tr h="146420">
                <a:tc>
                  <a:txBody>
                    <a:bodyPr/>
                    <a:lstStyle/>
                    <a:p>
                      <a:pPr algn="l" fontAlgn="b"/>
                      <a:r>
                        <a:rPr lang="en-GB" sz="700" u="none" strike="noStrike">
                          <a:effectLst/>
                        </a:rPr>
                        <a:t>Animal services</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Aberdeenshire</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Community organisation</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Digital</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Funding</a:t>
                      </a:r>
                      <a:endParaRPr lang="en-GB" sz="700" b="0" i="0" u="none" strike="noStrike">
                        <a:solidFill>
                          <a:srgbClr val="000000"/>
                        </a:solidFill>
                        <a:effectLst/>
                        <a:latin typeface="Calibri" panose="020F0502020204030204" pitchFamily="34" charset="0"/>
                      </a:endParaRPr>
                    </a:p>
                  </a:txBody>
                  <a:tcPr marL="4281" marR="4281" marT="4281" marB="0" anchor="b"/>
                </a:tc>
                <a:extLst>
                  <a:ext uri="{0D108BD9-81ED-4DB2-BD59-A6C34878D82A}">
                    <a16:rowId xmlns:a16="http://schemas.microsoft.com/office/drawing/2014/main" val="980983523"/>
                  </a:ext>
                </a:extLst>
              </a:tr>
              <a:tr h="146420">
                <a:tc>
                  <a:txBody>
                    <a:bodyPr/>
                    <a:lstStyle/>
                    <a:p>
                      <a:pPr algn="l" fontAlgn="b"/>
                      <a:r>
                        <a:rPr lang="en-GB" sz="700" u="none" strike="noStrike">
                          <a:effectLst/>
                        </a:rPr>
                        <a:t>Chemical and life sciences</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Angus</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Co-operative</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Innovation/R&amp;D</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Programmes</a:t>
                      </a:r>
                      <a:endParaRPr lang="en-GB" sz="700" b="0" i="0" u="none" strike="noStrike">
                        <a:solidFill>
                          <a:srgbClr val="000000"/>
                        </a:solidFill>
                        <a:effectLst/>
                        <a:latin typeface="Calibri" panose="020F0502020204030204" pitchFamily="34" charset="0"/>
                      </a:endParaRPr>
                    </a:p>
                  </a:txBody>
                  <a:tcPr marL="4281" marR="4281" marT="4281" marB="0" anchor="b"/>
                </a:tc>
                <a:extLst>
                  <a:ext uri="{0D108BD9-81ED-4DB2-BD59-A6C34878D82A}">
                    <a16:rowId xmlns:a16="http://schemas.microsoft.com/office/drawing/2014/main" val="988817589"/>
                  </a:ext>
                </a:extLst>
              </a:tr>
              <a:tr h="146420">
                <a:tc>
                  <a:txBody>
                    <a:bodyPr/>
                    <a:lstStyle/>
                    <a:p>
                      <a:pPr algn="l" fontAlgn="b"/>
                      <a:r>
                        <a:rPr lang="en-GB" sz="700" u="none" strike="noStrike">
                          <a:effectLst/>
                        </a:rPr>
                        <a:t>Construction</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Argyll and Bute</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Limited company</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International trade</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Research and information</a:t>
                      </a:r>
                      <a:endParaRPr lang="en-GB" sz="700" b="0" i="0" u="none" strike="noStrike">
                        <a:solidFill>
                          <a:srgbClr val="000000"/>
                        </a:solidFill>
                        <a:effectLst/>
                        <a:latin typeface="Calibri" panose="020F0502020204030204" pitchFamily="34" charset="0"/>
                      </a:endParaRPr>
                    </a:p>
                  </a:txBody>
                  <a:tcPr marL="4281" marR="4281" marT="4281" marB="0" anchor="b"/>
                </a:tc>
                <a:extLst>
                  <a:ext uri="{0D108BD9-81ED-4DB2-BD59-A6C34878D82A}">
                    <a16:rowId xmlns:a16="http://schemas.microsoft.com/office/drawing/2014/main" val="769430707"/>
                  </a:ext>
                </a:extLst>
              </a:tr>
              <a:tr h="146420">
                <a:tc>
                  <a:txBody>
                    <a:bodyPr/>
                    <a:lstStyle/>
                    <a:p>
                      <a:pPr algn="l" fontAlgn="b"/>
                      <a:r>
                        <a:rPr lang="en-GB" sz="700" u="none" strike="noStrike">
                          <a:effectLst/>
                        </a:rPr>
                        <a:t>Creative industries </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Clackmannanshire</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Partnership</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Net zero</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Self-help guides</a:t>
                      </a:r>
                      <a:endParaRPr lang="en-GB" sz="700" b="0" i="0" u="none" strike="noStrike">
                        <a:solidFill>
                          <a:srgbClr val="000000"/>
                        </a:solidFill>
                        <a:effectLst/>
                        <a:latin typeface="Calibri" panose="020F0502020204030204" pitchFamily="34" charset="0"/>
                      </a:endParaRPr>
                    </a:p>
                  </a:txBody>
                  <a:tcPr marL="4281" marR="4281" marT="4281" marB="0" anchor="b"/>
                </a:tc>
                <a:extLst>
                  <a:ext uri="{0D108BD9-81ED-4DB2-BD59-A6C34878D82A}">
                    <a16:rowId xmlns:a16="http://schemas.microsoft.com/office/drawing/2014/main" val="2965915779"/>
                  </a:ext>
                </a:extLst>
              </a:tr>
              <a:tr h="146420">
                <a:tc>
                  <a:txBody>
                    <a:bodyPr/>
                    <a:lstStyle/>
                    <a:p>
                      <a:pPr algn="l" fontAlgn="b"/>
                      <a:r>
                        <a:rPr lang="en-GB" sz="700" u="none" strike="noStrike">
                          <a:effectLst/>
                        </a:rPr>
                        <a:t>Domestic services</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Comhairle nan Eilean Siar</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Social organisation</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Skills</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Training</a:t>
                      </a:r>
                      <a:endParaRPr lang="en-GB" sz="700" b="0" i="0" u="none" strike="noStrike">
                        <a:solidFill>
                          <a:srgbClr val="000000"/>
                        </a:solidFill>
                        <a:effectLst/>
                        <a:latin typeface="Calibri" panose="020F0502020204030204" pitchFamily="34" charset="0"/>
                      </a:endParaRPr>
                    </a:p>
                  </a:txBody>
                  <a:tcPr marL="4281" marR="4281" marT="4281" marB="0" anchor="b"/>
                </a:tc>
                <a:extLst>
                  <a:ext uri="{0D108BD9-81ED-4DB2-BD59-A6C34878D82A}">
                    <a16:rowId xmlns:a16="http://schemas.microsoft.com/office/drawing/2014/main" val="3210883109"/>
                  </a:ext>
                </a:extLst>
              </a:tr>
              <a:tr h="146420">
                <a:tc>
                  <a:txBody>
                    <a:bodyPr/>
                    <a:lstStyle/>
                    <a:p>
                      <a:pPr algn="l" fontAlgn="b"/>
                      <a:r>
                        <a:rPr lang="en-GB" sz="700" u="none" strike="noStrike">
                          <a:effectLst/>
                        </a:rPr>
                        <a:t>Education, training and HR</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Dumfries and Galloway</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Sole trader</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Starting a business</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 </a:t>
                      </a:r>
                      <a:endParaRPr lang="en-GB" sz="700" b="0" i="0" u="none" strike="noStrike">
                        <a:solidFill>
                          <a:srgbClr val="000000"/>
                        </a:solidFill>
                        <a:effectLst/>
                        <a:latin typeface="Calibri" panose="020F0502020204030204" pitchFamily="34" charset="0"/>
                      </a:endParaRPr>
                    </a:p>
                  </a:txBody>
                  <a:tcPr marL="4281" marR="4281" marT="4281" marB="0" anchor="b"/>
                </a:tc>
                <a:extLst>
                  <a:ext uri="{0D108BD9-81ED-4DB2-BD59-A6C34878D82A}">
                    <a16:rowId xmlns:a16="http://schemas.microsoft.com/office/drawing/2014/main" val="3432632403"/>
                  </a:ext>
                </a:extLst>
              </a:tr>
              <a:tr h="146420">
                <a:tc>
                  <a:txBody>
                    <a:bodyPr/>
                    <a:lstStyle/>
                    <a:p>
                      <a:pPr algn="l" fontAlgn="b"/>
                      <a:r>
                        <a:rPr lang="en-GB" sz="700" u="none" strike="noStrike">
                          <a:effectLst/>
                        </a:rPr>
                        <a:t>Energy and environment </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Dundee City</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Other</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Working practices</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 </a:t>
                      </a:r>
                      <a:endParaRPr lang="en-GB" sz="700" b="0" i="0" u="none" strike="noStrike">
                        <a:solidFill>
                          <a:srgbClr val="000000"/>
                        </a:solidFill>
                        <a:effectLst/>
                        <a:latin typeface="Calibri" panose="020F0502020204030204" pitchFamily="34" charset="0"/>
                      </a:endParaRPr>
                    </a:p>
                  </a:txBody>
                  <a:tcPr marL="4281" marR="4281" marT="4281" marB="0" anchor="b"/>
                </a:tc>
                <a:extLst>
                  <a:ext uri="{0D108BD9-81ED-4DB2-BD59-A6C34878D82A}">
                    <a16:rowId xmlns:a16="http://schemas.microsoft.com/office/drawing/2014/main" val="3576601733"/>
                  </a:ext>
                </a:extLst>
              </a:tr>
              <a:tr h="146420">
                <a:tc>
                  <a:txBody>
                    <a:bodyPr/>
                    <a:lstStyle/>
                    <a:p>
                      <a:pPr algn="l" fontAlgn="b"/>
                      <a:r>
                        <a:rPr lang="en-GB" sz="700" u="none" strike="noStrike">
                          <a:effectLst/>
                        </a:rPr>
                        <a:t>Financial and business services</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East Ayrshire</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 </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Finance</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 </a:t>
                      </a:r>
                      <a:endParaRPr lang="en-GB" sz="700" b="0" i="0" u="none" strike="noStrike">
                        <a:solidFill>
                          <a:srgbClr val="000000"/>
                        </a:solidFill>
                        <a:effectLst/>
                        <a:latin typeface="Calibri" panose="020F0502020204030204" pitchFamily="34" charset="0"/>
                      </a:endParaRPr>
                    </a:p>
                  </a:txBody>
                  <a:tcPr marL="4281" marR="4281" marT="4281" marB="0" anchor="b"/>
                </a:tc>
                <a:extLst>
                  <a:ext uri="{0D108BD9-81ED-4DB2-BD59-A6C34878D82A}">
                    <a16:rowId xmlns:a16="http://schemas.microsoft.com/office/drawing/2014/main" val="3752696041"/>
                  </a:ext>
                </a:extLst>
              </a:tr>
              <a:tr h="146420">
                <a:tc>
                  <a:txBody>
                    <a:bodyPr/>
                    <a:lstStyle/>
                    <a:p>
                      <a:pPr algn="l" fontAlgn="b"/>
                      <a:r>
                        <a:rPr lang="en-GB" sz="700" u="none" strike="noStrike">
                          <a:effectLst/>
                        </a:rPr>
                        <a:t>Food and drink</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East Dunbartonshire</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 </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 </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 </a:t>
                      </a:r>
                      <a:endParaRPr lang="en-GB" sz="700" b="0" i="0" u="none" strike="noStrike">
                        <a:solidFill>
                          <a:srgbClr val="000000"/>
                        </a:solidFill>
                        <a:effectLst/>
                        <a:latin typeface="Calibri" panose="020F0502020204030204" pitchFamily="34" charset="0"/>
                      </a:endParaRPr>
                    </a:p>
                  </a:txBody>
                  <a:tcPr marL="4281" marR="4281" marT="4281" marB="0" anchor="b"/>
                </a:tc>
                <a:extLst>
                  <a:ext uri="{0D108BD9-81ED-4DB2-BD59-A6C34878D82A}">
                    <a16:rowId xmlns:a16="http://schemas.microsoft.com/office/drawing/2014/main" val="1839214760"/>
                  </a:ext>
                </a:extLst>
              </a:tr>
              <a:tr h="146420">
                <a:tc>
                  <a:txBody>
                    <a:bodyPr/>
                    <a:lstStyle/>
                    <a:p>
                      <a:pPr algn="l" fontAlgn="b"/>
                      <a:r>
                        <a:rPr lang="en-GB" sz="700" u="none" strike="noStrike">
                          <a:effectLst/>
                        </a:rPr>
                        <a:t>Hair and beauty services</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East Lothian</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 </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 </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 </a:t>
                      </a:r>
                      <a:endParaRPr lang="en-GB" sz="700" b="0" i="0" u="none" strike="noStrike">
                        <a:solidFill>
                          <a:srgbClr val="000000"/>
                        </a:solidFill>
                        <a:effectLst/>
                        <a:latin typeface="Calibri" panose="020F0502020204030204" pitchFamily="34" charset="0"/>
                      </a:endParaRPr>
                    </a:p>
                  </a:txBody>
                  <a:tcPr marL="4281" marR="4281" marT="4281" marB="0" anchor="b"/>
                </a:tc>
                <a:extLst>
                  <a:ext uri="{0D108BD9-81ED-4DB2-BD59-A6C34878D82A}">
                    <a16:rowId xmlns:a16="http://schemas.microsoft.com/office/drawing/2014/main" val="3079622751"/>
                  </a:ext>
                </a:extLst>
              </a:tr>
              <a:tr h="146420">
                <a:tc>
                  <a:txBody>
                    <a:bodyPr/>
                    <a:lstStyle/>
                    <a:p>
                      <a:pPr algn="l" fontAlgn="b"/>
                      <a:r>
                        <a:rPr lang="en-GB" sz="700" u="none" strike="noStrike">
                          <a:effectLst/>
                        </a:rPr>
                        <a:t>Horticulture</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East Renfrewshire</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 </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 </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 </a:t>
                      </a:r>
                      <a:endParaRPr lang="en-GB" sz="700" b="0" i="0" u="none" strike="noStrike">
                        <a:solidFill>
                          <a:srgbClr val="000000"/>
                        </a:solidFill>
                        <a:effectLst/>
                        <a:latin typeface="Calibri" panose="020F0502020204030204" pitchFamily="34" charset="0"/>
                      </a:endParaRPr>
                    </a:p>
                  </a:txBody>
                  <a:tcPr marL="4281" marR="4281" marT="4281" marB="0" anchor="b"/>
                </a:tc>
                <a:extLst>
                  <a:ext uri="{0D108BD9-81ED-4DB2-BD59-A6C34878D82A}">
                    <a16:rowId xmlns:a16="http://schemas.microsoft.com/office/drawing/2014/main" val="370629594"/>
                  </a:ext>
                </a:extLst>
              </a:tr>
              <a:tr h="146420">
                <a:tc>
                  <a:txBody>
                    <a:bodyPr/>
                    <a:lstStyle/>
                    <a:p>
                      <a:pPr algn="l" fontAlgn="b"/>
                      <a:r>
                        <a:rPr lang="en-US" sz="700" u="none" strike="noStrike">
                          <a:effectLst/>
                        </a:rPr>
                        <a:t>Hospitality, catering and event management</a:t>
                      </a:r>
                      <a:endParaRPr lang="en-US"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Edinburgh</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 </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 </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 </a:t>
                      </a:r>
                      <a:endParaRPr lang="en-GB" sz="700" b="0" i="0" u="none" strike="noStrike">
                        <a:solidFill>
                          <a:srgbClr val="000000"/>
                        </a:solidFill>
                        <a:effectLst/>
                        <a:latin typeface="Calibri" panose="020F0502020204030204" pitchFamily="34" charset="0"/>
                      </a:endParaRPr>
                    </a:p>
                  </a:txBody>
                  <a:tcPr marL="4281" marR="4281" marT="4281" marB="0" anchor="b"/>
                </a:tc>
                <a:extLst>
                  <a:ext uri="{0D108BD9-81ED-4DB2-BD59-A6C34878D82A}">
                    <a16:rowId xmlns:a16="http://schemas.microsoft.com/office/drawing/2014/main" val="81209645"/>
                  </a:ext>
                </a:extLst>
              </a:tr>
              <a:tr h="146420">
                <a:tc>
                  <a:txBody>
                    <a:bodyPr/>
                    <a:lstStyle/>
                    <a:p>
                      <a:pPr algn="l" fontAlgn="b"/>
                      <a:r>
                        <a:rPr lang="en-US" sz="700" u="none" strike="noStrike">
                          <a:effectLst/>
                        </a:rPr>
                        <a:t>Human health and social work</a:t>
                      </a:r>
                      <a:endParaRPr lang="en-US"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Falkirk</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 </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 </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 </a:t>
                      </a:r>
                      <a:endParaRPr lang="en-GB" sz="700" b="0" i="0" u="none" strike="noStrike">
                        <a:solidFill>
                          <a:srgbClr val="000000"/>
                        </a:solidFill>
                        <a:effectLst/>
                        <a:latin typeface="Calibri" panose="020F0502020204030204" pitchFamily="34" charset="0"/>
                      </a:endParaRPr>
                    </a:p>
                  </a:txBody>
                  <a:tcPr marL="4281" marR="4281" marT="4281" marB="0" anchor="b"/>
                </a:tc>
                <a:extLst>
                  <a:ext uri="{0D108BD9-81ED-4DB2-BD59-A6C34878D82A}">
                    <a16:rowId xmlns:a16="http://schemas.microsoft.com/office/drawing/2014/main" val="2674671811"/>
                  </a:ext>
                </a:extLst>
              </a:tr>
              <a:tr h="146420">
                <a:tc>
                  <a:txBody>
                    <a:bodyPr/>
                    <a:lstStyle/>
                    <a:p>
                      <a:pPr algn="l" fontAlgn="b"/>
                      <a:r>
                        <a:rPr lang="en-GB" sz="700" u="none" strike="noStrike">
                          <a:effectLst/>
                        </a:rPr>
                        <a:t>Industrial manufacturing</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Fife</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 </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 </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 </a:t>
                      </a:r>
                      <a:endParaRPr lang="en-GB" sz="700" b="0" i="0" u="none" strike="noStrike">
                        <a:solidFill>
                          <a:srgbClr val="000000"/>
                        </a:solidFill>
                        <a:effectLst/>
                        <a:latin typeface="Calibri" panose="020F0502020204030204" pitchFamily="34" charset="0"/>
                      </a:endParaRPr>
                    </a:p>
                  </a:txBody>
                  <a:tcPr marL="4281" marR="4281" marT="4281" marB="0" anchor="b"/>
                </a:tc>
                <a:extLst>
                  <a:ext uri="{0D108BD9-81ED-4DB2-BD59-A6C34878D82A}">
                    <a16:rowId xmlns:a16="http://schemas.microsoft.com/office/drawing/2014/main" val="3813226961"/>
                  </a:ext>
                </a:extLst>
              </a:tr>
              <a:tr h="146420">
                <a:tc>
                  <a:txBody>
                    <a:bodyPr/>
                    <a:lstStyle/>
                    <a:p>
                      <a:pPr algn="l" fontAlgn="b"/>
                      <a:r>
                        <a:rPr lang="en-GB" sz="700" u="none" strike="noStrike">
                          <a:effectLst/>
                        </a:rPr>
                        <a:t>Information and communication services</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Glasgow</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 </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 </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 </a:t>
                      </a:r>
                      <a:endParaRPr lang="en-GB" sz="700" b="0" i="0" u="none" strike="noStrike">
                        <a:solidFill>
                          <a:srgbClr val="000000"/>
                        </a:solidFill>
                        <a:effectLst/>
                        <a:latin typeface="Calibri" panose="020F0502020204030204" pitchFamily="34" charset="0"/>
                      </a:endParaRPr>
                    </a:p>
                  </a:txBody>
                  <a:tcPr marL="4281" marR="4281" marT="4281" marB="0" anchor="b"/>
                </a:tc>
                <a:extLst>
                  <a:ext uri="{0D108BD9-81ED-4DB2-BD59-A6C34878D82A}">
                    <a16:rowId xmlns:a16="http://schemas.microsoft.com/office/drawing/2014/main" val="398373025"/>
                  </a:ext>
                </a:extLst>
              </a:tr>
              <a:tr h="146420">
                <a:tc>
                  <a:txBody>
                    <a:bodyPr/>
                    <a:lstStyle/>
                    <a:p>
                      <a:pPr algn="l" fontAlgn="b"/>
                      <a:r>
                        <a:rPr lang="en-GB" sz="700" u="none" strike="noStrike">
                          <a:effectLst/>
                        </a:rPr>
                        <a:t>Leisure and sport</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Highlands</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 </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 </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 </a:t>
                      </a:r>
                      <a:endParaRPr lang="en-GB" sz="700" b="0" i="0" u="none" strike="noStrike">
                        <a:solidFill>
                          <a:srgbClr val="000000"/>
                        </a:solidFill>
                        <a:effectLst/>
                        <a:latin typeface="Calibri" panose="020F0502020204030204" pitchFamily="34" charset="0"/>
                      </a:endParaRPr>
                    </a:p>
                  </a:txBody>
                  <a:tcPr marL="4281" marR="4281" marT="4281" marB="0" anchor="b"/>
                </a:tc>
                <a:extLst>
                  <a:ext uri="{0D108BD9-81ED-4DB2-BD59-A6C34878D82A}">
                    <a16:rowId xmlns:a16="http://schemas.microsoft.com/office/drawing/2014/main" val="884502384"/>
                  </a:ext>
                </a:extLst>
              </a:tr>
              <a:tr h="146420">
                <a:tc>
                  <a:txBody>
                    <a:bodyPr/>
                    <a:lstStyle/>
                    <a:p>
                      <a:pPr algn="l" fontAlgn="b"/>
                      <a:r>
                        <a:rPr lang="en-US" sz="700" u="none" strike="noStrike">
                          <a:effectLst/>
                        </a:rPr>
                        <a:t>Real estate and property services</a:t>
                      </a:r>
                      <a:endParaRPr lang="en-US"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Inverclyde</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 </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 </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 </a:t>
                      </a:r>
                      <a:endParaRPr lang="en-GB" sz="700" b="0" i="0" u="none" strike="noStrike">
                        <a:solidFill>
                          <a:srgbClr val="000000"/>
                        </a:solidFill>
                        <a:effectLst/>
                        <a:latin typeface="Calibri" panose="020F0502020204030204" pitchFamily="34" charset="0"/>
                      </a:endParaRPr>
                    </a:p>
                  </a:txBody>
                  <a:tcPr marL="4281" marR="4281" marT="4281" marB="0" anchor="b"/>
                </a:tc>
                <a:extLst>
                  <a:ext uri="{0D108BD9-81ED-4DB2-BD59-A6C34878D82A}">
                    <a16:rowId xmlns:a16="http://schemas.microsoft.com/office/drawing/2014/main" val="3265603506"/>
                  </a:ext>
                </a:extLst>
              </a:tr>
              <a:tr h="146420">
                <a:tc>
                  <a:txBody>
                    <a:bodyPr/>
                    <a:lstStyle/>
                    <a:p>
                      <a:pPr algn="l" fontAlgn="b"/>
                      <a:r>
                        <a:rPr lang="en-GB" sz="700" u="none" strike="noStrike">
                          <a:effectLst/>
                        </a:rPr>
                        <a:t>Retail and wholesale</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Midlothian</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 </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 </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 </a:t>
                      </a:r>
                      <a:endParaRPr lang="en-GB" sz="700" b="0" i="0" u="none" strike="noStrike">
                        <a:solidFill>
                          <a:srgbClr val="000000"/>
                        </a:solidFill>
                        <a:effectLst/>
                        <a:latin typeface="Calibri" panose="020F0502020204030204" pitchFamily="34" charset="0"/>
                      </a:endParaRPr>
                    </a:p>
                  </a:txBody>
                  <a:tcPr marL="4281" marR="4281" marT="4281" marB="0" anchor="b"/>
                </a:tc>
                <a:extLst>
                  <a:ext uri="{0D108BD9-81ED-4DB2-BD59-A6C34878D82A}">
                    <a16:rowId xmlns:a16="http://schemas.microsoft.com/office/drawing/2014/main" val="3198593925"/>
                  </a:ext>
                </a:extLst>
              </a:tr>
              <a:tr h="146420">
                <a:tc>
                  <a:txBody>
                    <a:bodyPr/>
                    <a:lstStyle/>
                    <a:p>
                      <a:pPr algn="l" fontAlgn="b"/>
                      <a:r>
                        <a:rPr lang="en-GB" sz="700" u="none" strike="noStrike">
                          <a:effectLst/>
                        </a:rPr>
                        <a:t>Technology and engineering</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Moray</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 </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 </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 </a:t>
                      </a:r>
                      <a:endParaRPr lang="en-GB" sz="700" b="0" i="0" u="none" strike="noStrike">
                        <a:solidFill>
                          <a:srgbClr val="000000"/>
                        </a:solidFill>
                        <a:effectLst/>
                        <a:latin typeface="Calibri" panose="020F0502020204030204" pitchFamily="34" charset="0"/>
                      </a:endParaRPr>
                    </a:p>
                  </a:txBody>
                  <a:tcPr marL="4281" marR="4281" marT="4281" marB="0" anchor="b"/>
                </a:tc>
                <a:extLst>
                  <a:ext uri="{0D108BD9-81ED-4DB2-BD59-A6C34878D82A}">
                    <a16:rowId xmlns:a16="http://schemas.microsoft.com/office/drawing/2014/main" val="1204191545"/>
                  </a:ext>
                </a:extLst>
              </a:tr>
              <a:tr h="146420">
                <a:tc>
                  <a:txBody>
                    <a:bodyPr/>
                    <a:lstStyle/>
                    <a:p>
                      <a:pPr algn="l" fontAlgn="b"/>
                      <a:r>
                        <a:rPr lang="en-GB" sz="700" u="none" strike="noStrike">
                          <a:effectLst/>
                        </a:rPr>
                        <a:t>Tourism</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North Ayrshire</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 </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 </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 </a:t>
                      </a:r>
                      <a:endParaRPr lang="en-GB" sz="700" b="0" i="0" u="none" strike="noStrike">
                        <a:solidFill>
                          <a:srgbClr val="000000"/>
                        </a:solidFill>
                        <a:effectLst/>
                        <a:latin typeface="Calibri" panose="020F0502020204030204" pitchFamily="34" charset="0"/>
                      </a:endParaRPr>
                    </a:p>
                  </a:txBody>
                  <a:tcPr marL="4281" marR="4281" marT="4281" marB="0" anchor="b"/>
                </a:tc>
                <a:extLst>
                  <a:ext uri="{0D108BD9-81ED-4DB2-BD59-A6C34878D82A}">
                    <a16:rowId xmlns:a16="http://schemas.microsoft.com/office/drawing/2014/main" val="908763367"/>
                  </a:ext>
                </a:extLst>
              </a:tr>
              <a:tr h="146420">
                <a:tc>
                  <a:txBody>
                    <a:bodyPr/>
                    <a:lstStyle/>
                    <a:p>
                      <a:pPr algn="l" fontAlgn="b"/>
                      <a:r>
                        <a:rPr lang="en-GB" sz="700" u="none" strike="noStrike">
                          <a:effectLst/>
                        </a:rPr>
                        <a:t>Transport and storage</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North Lanarkshire</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 </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 </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 </a:t>
                      </a:r>
                      <a:endParaRPr lang="en-GB" sz="700" b="0" i="0" u="none" strike="noStrike">
                        <a:solidFill>
                          <a:srgbClr val="000000"/>
                        </a:solidFill>
                        <a:effectLst/>
                        <a:latin typeface="Calibri" panose="020F0502020204030204" pitchFamily="34" charset="0"/>
                      </a:endParaRPr>
                    </a:p>
                  </a:txBody>
                  <a:tcPr marL="4281" marR="4281" marT="4281" marB="0" anchor="b"/>
                </a:tc>
                <a:extLst>
                  <a:ext uri="{0D108BD9-81ED-4DB2-BD59-A6C34878D82A}">
                    <a16:rowId xmlns:a16="http://schemas.microsoft.com/office/drawing/2014/main" val="1890082038"/>
                  </a:ext>
                </a:extLst>
              </a:tr>
              <a:tr h="146420">
                <a:tc>
                  <a:txBody>
                    <a:bodyPr/>
                    <a:lstStyle/>
                    <a:p>
                      <a:pPr algn="l" fontAlgn="b"/>
                      <a:r>
                        <a:rPr lang="en-GB" sz="700" u="none" strike="noStrike">
                          <a:effectLst/>
                        </a:rPr>
                        <a:t>All sectors</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Orkney Islands</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 </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 </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 </a:t>
                      </a:r>
                      <a:endParaRPr lang="en-GB" sz="700" b="0" i="0" u="none" strike="noStrike">
                        <a:solidFill>
                          <a:srgbClr val="000000"/>
                        </a:solidFill>
                        <a:effectLst/>
                        <a:latin typeface="Calibri" panose="020F0502020204030204" pitchFamily="34" charset="0"/>
                      </a:endParaRPr>
                    </a:p>
                  </a:txBody>
                  <a:tcPr marL="4281" marR="4281" marT="4281" marB="0" anchor="b"/>
                </a:tc>
                <a:extLst>
                  <a:ext uri="{0D108BD9-81ED-4DB2-BD59-A6C34878D82A}">
                    <a16:rowId xmlns:a16="http://schemas.microsoft.com/office/drawing/2014/main" val="3298586937"/>
                  </a:ext>
                </a:extLst>
              </a:tr>
              <a:tr h="146420">
                <a:tc>
                  <a:txBody>
                    <a:bodyPr/>
                    <a:lstStyle/>
                    <a:p>
                      <a:pPr algn="l" fontAlgn="b"/>
                      <a:r>
                        <a:rPr lang="en-GB" sz="700" u="none" strike="noStrike">
                          <a:effectLst/>
                        </a:rPr>
                        <a:t>Other</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Perth and Kinross</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 </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 </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 </a:t>
                      </a:r>
                      <a:endParaRPr lang="en-GB" sz="700" b="0" i="0" u="none" strike="noStrike">
                        <a:solidFill>
                          <a:srgbClr val="000000"/>
                        </a:solidFill>
                        <a:effectLst/>
                        <a:latin typeface="Calibri" panose="020F0502020204030204" pitchFamily="34" charset="0"/>
                      </a:endParaRPr>
                    </a:p>
                  </a:txBody>
                  <a:tcPr marL="4281" marR="4281" marT="4281" marB="0" anchor="b"/>
                </a:tc>
                <a:extLst>
                  <a:ext uri="{0D108BD9-81ED-4DB2-BD59-A6C34878D82A}">
                    <a16:rowId xmlns:a16="http://schemas.microsoft.com/office/drawing/2014/main" val="160964134"/>
                  </a:ext>
                </a:extLst>
              </a:tr>
              <a:tr h="146420">
                <a:tc>
                  <a:txBody>
                    <a:bodyPr/>
                    <a:lstStyle/>
                    <a:p>
                      <a:pPr algn="l" fontAlgn="b"/>
                      <a:r>
                        <a:rPr lang="en-GB" sz="700" u="none" strike="noStrike">
                          <a:effectLst/>
                        </a:rPr>
                        <a:t> </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Renfrewshire</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 </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 </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 </a:t>
                      </a:r>
                      <a:endParaRPr lang="en-GB" sz="700" b="0" i="0" u="none" strike="noStrike">
                        <a:solidFill>
                          <a:srgbClr val="000000"/>
                        </a:solidFill>
                        <a:effectLst/>
                        <a:latin typeface="Calibri" panose="020F0502020204030204" pitchFamily="34" charset="0"/>
                      </a:endParaRPr>
                    </a:p>
                  </a:txBody>
                  <a:tcPr marL="4281" marR="4281" marT="4281" marB="0" anchor="b"/>
                </a:tc>
                <a:extLst>
                  <a:ext uri="{0D108BD9-81ED-4DB2-BD59-A6C34878D82A}">
                    <a16:rowId xmlns:a16="http://schemas.microsoft.com/office/drawing/2014/main" val="4164274418"/>
                  </a:ext>
                </a:extLst>
              </a:tr>
              <a:tr h="146420">
                <a:tc>
                  <a:txBody>
                    <a:bodyPr/>
                    <a:lstStyle/>
                    <a:p>
                      <a:pPr algn="l" fontAlgn="b"/>
                      <a:r>
                        <a:rPr lang="en-GB" sz="700" u="none" strike="noStrike">
                          <a:effectLst/>
                        </a:rPr>
                        <a:t> </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Scottish Borders</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 </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 </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 </a:t>
                      </a:r>
                      <a:endParaRPr lang="en-GB" sz="700" b="0" i="0" u="none" strike="noStrike">
                        <a:solidFill>
                          <a:srgbClr val="000000"/>
                        </a:solidFill>
                        <a:effectLst/>
                        <a:latin typeface="Calibri" panose="020F0502020204030204" pitchFamily="34" charset="0"/>
                      </a:endParaRPr>
                    </a:p>
                  </a:txBody>
                  <a:tcPr marL="4281" marR="4281" marT="4281" marB="0" anchor="b"/>
                </a:tc>
                <a:extLst>
                  <a:ext uri="{0D108BD9-81ED-4DB2-BD59-A6C34878D82A}">
                    <a16:rowId xmlns:a16="http://schemas.microsoft.com/office/drawing/2014/main" val="3838049185"/>
                  </a:ext>
                </a:extLst>
              </a:tr>
              <a:tr h="146420">
                <a:tc>
                  <a:txBody>
                    <a:bodyPr/>
                    <a:lstStyle/>
                    <a:p>
                      <a:pPr algn="l" fontAlgn="b"/>
                      <a:r>
                        <a:rPr lang="en-GB" sz="700" u="none" strike="noStrike">
                          <a:effectLst/>
                        </a:rPr>
                        <a:t> </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Shetland Islands</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 </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 </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 </a:t>
                      </a:r>
                      <a:endParaRPr lang="en-GB" sz="700" b="0" i="0" u="none" strike="noStrike">
                        <a:solidFill>
                          <a:srgbClr val="000000"/>
                        </a:solidFill>
                        <a:effectLst/>
                        <a:latin typeface="Calibri" panose="020F0502020204030204" pitchFamily="34" charset="0"/>
                      </a:endParaRPr>
                    </a:p>
                  </a:txBody>
                  <a:tcPr marL="4281" marR="4281" marT="4281" marB="0" anchor="b"/>
                </a:tc>
                <a:extLst>
                  <a:ext uri="{0D108BD9-81ED-4DB2-BD59-A6C34878D82A}">
                    <a16:rowId xmlns:a16="http://schemas.microsoft.com/office/drawing/2014/main" val="1848191852"/>
                  </a:ext>
                </a:extLst>
              </a:tr>
              <a:tr h="146420">
                <a:tc>
                  <a:txBody>
                    <a:bodyPr/>
                    <a:lstStyle/>
                    <a:p>
                      <a:pPr algn="l" fontAlgn="b"/>
                      <a:r>
                        <a:rPr lang="en-GB" sz="700" u="none" strike="noStrike">
                          <a:effectLst/>
                        </a:rPr>
                        <a:t> </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South Ayrshire</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 </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 </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 </a:t>
                      </a:r>
                      <a:endParaRPr lang="en-GB" sz="700" b="0" i="0" u="none" strike="noStrike">
                        <a:solidFill>
                          <a:srgbClr val="000000"/>
                        </a:solidFill>
                        <a:effectLst/>
                        <a:latin typeface="Calibri" panose="020F0502020204030204" pitchFamily="34" charset="0"/>
                      </a:endParaRPr>
                    </a:p>
                  </a:txBody>
                  <a:tcPr marL="4281" marR="4281" marT="4281" marB="0" anchor="b"/>
                </a:tc>
                <a:extLst>
                  <a:ext uri="{0D108BD9-81ED-4DB2-BD59-A6C34878D82A}">
                    <a16:rowId xmlns:a16="http://schemas.microsoft.com/office/drawing/2014/main" val="53092127"/>
                  </a:ext>
                </a:extLst>
              </a:tr>
              <a:tr h="146420">
                <a:tc>
                  <a:txBody>
                    <a:bodyPr/>
                    <a:lstStyle/>
                    <a:p>
                      <a:pPr algn="l" fontAlgn="b"/>
                      <a:r>
                        <a:rPr lang="en-GB" sz="700" u="none" strike="noStrike">
                          <a:effectLst/>
                        </a:rPr>
                        <a:t> </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South Lanarkshire</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 </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 </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 </a:t>
                      </a:r>
                      <a:endParaRPr lang="en-GB" sz="700" b="0" i="0" u="none" strike="noStrike">
                        <a:solidFill>
                          <a:srgbClr val="000000"/>
                        </a:solidFill>
                        <a:effectLst/>
                        <a:latin typeface="Calibri" panose="020F0502020204030204" pitchFamily="34" charset="0"/>
                      </a:endParaRPr>
                    </a:p>
                  </a:txBody>
                  <a:tcPr marL="4281" marR="4281" marT="4281" marB="0" anchor="b"/>
                </a:tc>
                <a:extLst>
                  <a:ext uri="{0D108BD9-81ED-4DB2-BD59-A6C34878D82A}">
                    <a16:rowId xmlns:a16="http://schemas.microsoft.com/office/drawing/2014/main" val="1937838839"/>
                  </a:ext>
                </a:extLst>
              </a:tr>
              <a:tr h="146420">
                <a:tc>
                  <a:txBody>
                    <a:bodyPr/>
                    <a:lstStyle/>
                    <a:p>
                      <a:pPr algn="l" fontAlgn="b"/>
                      <a:r>
                        <a:rPr lang="en-GB" sz="700" u="none" strike="noStrike">
                          <a:effectLst/>
                        </a:rPr>
                        <a:t> </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Stirling</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 </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 </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 </a:t>
                      </a:r>
                      <a:endParaRPr lang="en-GB" sz="700" b="0" i="0" u="none" strike="noStrike">
                        <a:solidFill>
                          <a:srgbClr val="000000"/>
                        </a:solidFill>
                        <a:effectLst/>
                        <a:latin typeface="Calibri" panose="020F0502020204030204" pitchFamily="34" charset="0"/>
                      </a:endParaRPr>
                    </a:p>
                  </a:txBody>
                  <a:tcPr marL="4281" marR="4281" marT="4281" marB="0" anchor="b"/>
                </a:tc>
                <a:extLst>
                  <a:ext uri="{0D108BD9-81ED-4DB2-BD59-A6C34878D82A}">
                    <a16:rowId xmlns:a16="http://schemas.microsoft.com/office/drawing/2014/main" val="3500501658"/>
                  </a:ext>
                </a:extLst>
              </a:tr>
              <a:tr h="146420">
                <a:tc>
                  <a:txBody>
                    <a:bodyPr/>
                    <a:lstStyle/>
                    <a:p>
                      <a:pPr algn="l" fontAlgn="b"/>
                      <a:r>
                        <a:rPr lang="en-GB" sz="700" u="none" strike="noStrike">
                          <a:effectLst/>
                        </a:rPr>
                        <a:t> </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West Dunbartonshire</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 </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 </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 </a:t>
                      </a:r>
                      <a:endParaRPr lang="en-GB" sz="700" b="0" i="0" u="none" strike="noStrike">
                        <a:solidFill>
                          <a:srgbClr val="000000"/>
                        </a:solidFill>
                        <a:effectLst/>
                        <a:latin typeface="Calibri" panose="020F0502020204030204" pitchFamily="34" charset="0"/>
                      </a:endParaRPr>
                    </a:p>
                  </a:txBody>
                  <a:tcPr marL="4281" marR="4281" marT="4281" marB="0" anchor="b"/>
                </a:tc>
                <a:extLst>
                  <a:ext uri="{0D108BD9-81ED-4DB2-BD59-A6C34878D82A}">
                    <a16:rowId xmlns:a16="http://schemas.microsoft.com/office/drawing/2014/main" val="1138077577"/>
                  </a:ext>
                </a:extLst>
              </a:tr>
              <a:tr h="146420">
                <a:tc>
                  <a:txBody>
                    <a:bodyPr/>
                    <a:lstStyle/>
                    <a:p>
                      <a:pPr algn="l" fontAlgn="b"/>
                      <a:r>
                        <a:rPr lang="en-GB" sz="700" u="none" strike="noStrike">
                          <a:effectLst/>
                        </a:rPr>
                        <a:t> </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West Lothian</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 </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 </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 </a:t>
                      </a:r>
                      <a:endParaRPr lang="en-GB" sz="700" b="0" i="0" u="none" strike="noStrike">
                        <a:solidFill>
                          <a:srgbClr val="000000"/>
                        </a:solidFill>
                        <a:effectLst/>
                        <a:latin typeface="Calibri" panose="020F0502020204030204" pitchFamily="34" charset="0"/>
                      </a:endParaRPr>
                    </a:p>
                  </a:txBody>
                  <a:tcPr marL="4281" marR="4281" marT="4281" marB="0" anchor="b"/>
                </a:tc>
                <a:extLst>
                  <a:ext uri="{0D108BD9-81ED-4DB2-BD59-A6C34878D82A}">
                    <a16:rowId xmlns:a16="http://schemas.microsoft.com/office/drawing/2014/main" val="1082516695"/>
                  </a:ext>
                </a:extLst>
              </a:tr>
              <a:tr h="146420">
                <a:tc>
                  <a:txBody>
                    <a:bodyPr/>
                    <a:lstStyle/>
                    <a:p>
                      <a:pPr algn="l" fontAlgn="b"/>
                      <a:r>
                        <a:rPr lang="en-GB" sz="700" u="none" strike="noStrike">
                          <a:effectLst/>
                        </a:rPr>
                        <a:t> </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All Scotland</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 </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 </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 </a:t>
                      </a:r>
                      <a:endParaRPr lang="en-GB" sz="700" b="0" i="0" u="none" strike="noStrike">
                        <a:solidFill>
                          <a:srgbClr val="000000"/>
                        </a:solidFill>
                        <a:effectLst/>
                        <a:latin typeface="Calibri" panose="020F0502020204030204" pitchFamily="34" charset="0"/>
                      </a:endParaRPr>
                    </a:p>
                  </a:txBody>
                  <a:tcPr marL="4281" marR="4281" marT="4281" marB="0" anchor="b"/>
                </a:tc>
                <a:extLst>
                  <a:ext uri="{0D108BD9-81ED-4DB2-BD59-A6C34878D82A}">
                    <a16:rowId xmlns:a16="http://schemas.microsoft.com/office/drawing/2014/main" val="3868466100"/>
                  </a:ext>
                </a:extLst>
              </a:tr>
              <a:tr h="146420">
                <a:tc>
                  <a:txBody>
                    <a:bodyPr/>
                    <a:lstStyle/>
                    <a:p>
                      <a:pPr algn="l" fontAlgn="b"/>
                      <a:r>
                        <a:rPr lang="en-GB" sz="700" u="none" strike="noStrike">
                          <a:effectLst/>
                        </a:rPr>
                        <a:t> </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Outside Scotland</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 </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a:effectLst/>
                        </a:rPr>
                        <a:t> </a:t>
                      </a:r>
                      <a:endParaRPr lang="en-GB" sz="700" b="0" i="0" u="none" strike="noStrike">
                        <a:solidFill>
                          <a:srgbClr val="000000"/>
                        </a:solidFill>
                        <a:effectLst/>
                        <a:latin typeface="Calibri" panose="020F0502020204030204" pitchFamily="34" charset="0"/>
                      </a:endParaRPr>
                    </a:p>
                  </a:txBody>
                  <a:tcPr marL="4281" marR="4281" marT="4281" marB="0" anchor="b"/>
                </a:tc>
                <a:tc>
                  <a:txBody>
                    <a:bodyPr/>
                    <a:lstStyle/>
                    <a:p>
                      <a:pPr algn="l"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281" marR="4281" marT="4281" marB="0" anchor="b"/>
                </a:tc>
                <a:extLst>
                  <a:ext uri="{0D108BD9-81ED-4DB2-BD59-A6C34878D82A}">
                    <a16:rowId xmlns:a16="http://schemas.microsoft.com/office/drawing/2014/main" val="2152839084"/>
                  </a:ext>
                </a:extLst>
              </a:tr>
            </a:tbl>
          </a:graphicData>
        </a:graphic>
      </p:graphicFrame>
    </p:spTree>
    <p:extLst>
      <p:ext uri="{BB962C8B-B14F-4D97-AF65-F5344CB8AC3E}">
        <p14:creationId xmlns:p14="http://schemas.microsoft.com/office/powerpoint/2010/main" val="137913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73421B7-0A98-4A30-AC50-A94BF2E7E1AC}"/>
              </a:ext>
            </a:extLst>
          </p:cNvPr>
          <p:cNvSpPr>
            <a:spLocks noGrp="1"/>
          </p:cNvSpPr>
          <p:nvPr>
            <p:ph type="title"/>
          </p:nvPr>
        </p:nvSpPr>
        <p:spPr>
          <a:xfrm>
            <a:off x="495300" y="112104"/>
            <a:ext cx="2945532" cy="1498178"/>
          </a:xfrm>
        </p:spPr>
        <p:txBody>
          <a:bodyPr/>
          <a:lstStyle/>
          <a:p>
            <a:r>
              <a:rPr lang="en-GB" sz="3200" dirty="0">
                <a:solidFill>
                  <a:schemeClr val="tx1"/>
                </a:solidFill>
              </a:rPr>
              <a:t>Closed card sort results v3 (15 users)</a:t>
            </a:r>
          </a:p>
        </p:txBody>
      </p:sp>
      <p:sp>
        <p:nvSpPr>
          <p:cNvPr id="4" name="Content Placeholder 2">
            <a:extLst>
              <a:ext uri="{FF2B5EF4-FFF2-40B4-BE49-F238E27FC236}">
                <a16:creationId xmlns:a16="http://schemas.microsoft.com/office/drawing/2014/main" id="{696D065C-800A-42C0-BB96-C5B31CE7629E}"/>
              </a:ext>
            </a:extLst>
          </p:cNvPr>
          <p:cNvSpPr>
            <a:spLocks noGrp="1"/>
          </p:cNvSpPr>
          <p:nvPr>
            <p:ph idx="1"/>
          </p:nvPr>
        </p:nvSpPr>
        <p:spPr>
          <a:xfrm>
            <a:off x="344488" y="1610282"/>
            <a:ext cx="3312368" cy="5135614"/>
          </a:xfrm>
        </p:spPr>
        <p:txBody>
          <a:bodyPr/>
          <a:lstStyle/>
          <a:p>
            <a:pPr marL="182563" indent="-182563"/>
            <a:r>
              <a:rPr lang="en-GB" sz="1600" dirty="0"/>
              <a:t>Users categorised the items in the same way as the proposed solution</a:t>
            </a:r>
          </a:p>
          <a:p>
            <a:pPr marL="182563" indent="-182563"/>
            <a:r>
              <a:rPr lang="en-GB" sz="1600" dirty="0"/>
              <a:t>First 4 categories made good sense but the last one was ambiguous</a:t>
            </a:r>
          </a:p>
          <a:p>
            <a:pPr marL="182563" indent="-182563"/>
            <a:r>
              <a:rPr lang="en-GB" sz="1600" dirty="0"/>
              <a:t>“</a:t>
            </a:r>
            <a:r>
              <a:rPr lang="en-US" sz="1600" dirty="0"/>
              <a:t>How would you like your support delivered?” was less clear to the users</a:t>
            </a:r>
          </a:p>
          <a:p>
            <a:pPr marL="0" indent="0">
              <a:buNone/>
            </a:pPr>
            <a:endParaRPr lang="en-GB" sz="1600" dirty="0"/>
          </a:p>
          <a:p>
            <a:pPr marL="0" indent="0">
              <a:buNone/>
            </a:pPr>
            <a:endParaRPr lang="en-GB" sz="1200" dirty="0"/>
          </a:p>
          <a:p>
            <a:pPr marL="11113" indent="0">
              <a:buNone/>
            </a:pPr>
            <a:endParaRPr lang="en-GB" sz="1050" dirty="0">
              <a:solidFill>
                <a:schemeClr val="tx1">
                  <a:lumMod val="65000"/>
                  <a:lumOff val="35000"/>
                </a:schemeClr>
              </a:solidFill>
              <a:latin typeface="+mj-lt"/>
            </a:endParaRPr>
          </a:p>
          <a:p>
            <a:pPr marL="11113" indent="0">
              <a:buNone/>
            </a:pPr>
            <a:r>
              <a:rPr lang="en-GB" sz="1050" dirty="0">
                <a:solidFill>
                  <a:schemeClr val="tx1">
                    <a:lumMod val="65000"/>
                    <a:lumOff val="35000"/>
                  </a:schemeClr>
                </a:solidFill>
                <a:latin typeface="+mj-lt"/>
              </a:rPr>
              <a:t>Raw data link:</a:t>
            </a:r>
          </a:p>
          <a:p>
            <a:pPr marL="11113" indent="0">
              <a:buNone/>
            </a:pPr>
            <a:r>
              <a:rPr lang="en-US" sz="1200" dirty="0">
                <a:solidFill>
                  <a:schemeClr val="tx1">
                    <a:lumMod val="65000"/>
                    <a:lumOff val="35000"/>
                  </a:schemeClr>
                </a:solidFill>
                <a:latin typeface="+mj-lt"/>
                <a:hlinkClick r:id="rId2"/>
              </a:rPr>
              <a:t>https://scotent.sharepoint.com/sites/Marketing-and-Service-Transformation/User%20Research/1_Research/SEP/FBS%20Research%202021/Filters-CardSort-Aug2021-V3</a:t>
            </a:r>
            <a:r>
              <a:rPr lang="en-US" sz="1200" dirty="0">
                <a:solidFill>
                  <a:schemeClr val="tx1">
                    <a:lumMod val="65000"/>
                    <a:lumOff val="35000"/>
                  </a:schemeClr>
                </a:solidFill>
                <a:latin typeface="+mj-lt"/>
              </a:rPr>
              <a:t> </a:t>
            </a:r>
            <a:endParaRPr lang="en-GB" sz="1200" dirty="0">
              <a:solidFill>
                <a:schemeClr val="tx1">
                  <a:lumMod val="65000"/>
                  <a:lumOff val="35000"/>
                </a:schemeClr>
              </a:solidFill>
              <a:latin typeface="+mj-lt"/>
            </a:endParaRPr>
          </a:p>
        </p:txBody>
      </p:sp>
      <p:pic>
        <p:nvPicPr>
          <p:cNvPr id="5" name="Picture 4">
            <a:extLst>
              <a:ext uri="{FF2B5EF4-FFF2-40B4-BE49-F238E27FC236}">
                <a16:creationId xmlns:a16="http://schemas.microsoft.com/office/drawing/2014/main" id="{FFB9DD75-7EF5-4985-A069-59CE03398D8D}"/>
              </a:ext>
            </a:extLst>
          </p:cNvPr>
          <p:cNvPicPr>
            <a:picLocks noChangeAspect="1"/>
          </p:cNvPicPr>
          <p:nvPr/>
        </p:nvPicPr>
        <p:blipFill>
          <a:blip r:embed="rId3"/>
          <a:stretch>
            <a:fillRect/>
          </a:stretch>
        </p:blipFill>
        <p:spPr>
          <a:xfrm>
            <a:off x="5313040" y="0"/>
            <a:ext cx="3058775" cy="6858000"/>
          </a:xfrm>
          <a:prstGeom prst="rect">
            <a:avLst/>
          </a:prstGeom>
        </p:spPr>
      </p:pic>
    </p:spTree>
    <p:extLst>
      <p:ext uri="{BB962C8B-B14F-4D97-AF65-F5344CB8AC3E}">
        <p14:creationId xmlns:p14="http://schemas.microsoft.com/office/powerpoint/2010/main" val="4163817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4000" dirty="0">
                <a:solidFill>
                  <a:schemeClr val="tx1"/>
                </a:solidFill>
              </a:rPr>
              <a:t>FBS New filters v3</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1052736"/>
            <a:ext cx="8915400" cy="5530626"/>
          </a:xfrm>
        </p:spPr>
        <p:txBody>
          <a:bodyPr/>
          <a:lstStyle/>
          <a:p>
            <a:pPr marL="354013" indent="-342900">
              <a:buFont typeface="Arial" panose="020B0604020202020204" pitchFamily="34" charset="0"/>
              <a:buChar char="•"/>
            </a:pPr>
            <a:endParaRPr lang="en-US" sz="1400" i="1" dirty="0"/>
          </a:p>
          <a:p>
            <a:pPr marL="354013" indent="-342900">
              <a:buFont typeface="Arial" panose="020B0604020202020204" pitchFamily="34" charset="0"/>
              <a:buChar char="•"/>
            </a:pPr>
            <a:endParaRPr lang="en-GB" sz="1400" dirty="0"/>
          </a:p>
          <a:p>
            <a:pPr marL="354013" indent="-342900">
              <a:buFont typeface="Arial" panose="020B0604020202020204" pitchFamily="34" charset="0"/>
              <a:buChar char="•"/>
            </a:pPr>
            <a:endParaRPr lang="en-GB" sz="1400" dirty="0"/>
          </a:p>
          <a:p>
            <a:pPr marL="342900" indent="-342900">
              <a:buFont typeface="+mj-lt"/>
              <a:buAutoNum type="arabicPeriod"/>
            </a:pPr>
            <a:endParaRPr lang="en-GB" sz="1400" dirty="0"/>
          </a:p>
          <a:p>
            <a:pPr marL="342900" indent="-342900">
              <a:buFont typeface="+mj-lt"/>
              <a:buAutoNum type="arabicPeriod"/>
            </a:pPr>
            <a:endParaRPr lang="en-GB" sz="1400" dirty="0"/>
          </a:p>
        </p:txBody>
      </p:sp>
      <p:pic>
        <p:nvPicPr>
          <p:cNvPr id="5" name="Picture 4" descr="A picture containing shape&#10;&#10;Description automatically generated">
            <a:extLst>
              <a:ext uri="{FF2B5EF4-FFF2-40B4-BE49-F238E27FC236}">
                <a16:creationId xmlns:a16="http://schemas.microsoft.com/office/drawing/2014/main" id="{11AE9B8A-B67F-4429-968D-825128E623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8944" y="3509464"/>
            <a:ext cx="4635738" cy="2381372"/>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A0509151-DC3B-440C-8357-F2E4531FBD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6576" y="1182930"/>
            <a:ext cx="4102311" cy="2463927"/>
          </a:xfrm>
          <a:prstGeom prst="rect">
            <a:avLst/>
          </a:prstGeom>
        </p:spPr>
      </p:pic>
    </p:spTree>
    <p:extLst>
      <p:ext uri="{BB962C8B-B14F-4D97-AF65-F5344CB8AC3E}">
        <p14:creationId xmlns:p14="http://schemas.microsoft.com/office/powerpoint/2010/main" val="2015197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4000" dirty="0">
                <a:solidFill>
                  <a:schemeClr val="tx1"/>
                </a:solidFill>
              </a:rPr>
              <a:t>FBS New filters v3</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1052736"/>
            <a:ext cx="8915400" cy="5530626"/>
          </a:xfrm>
        </p:spPr>
        <p:txBody>
          <a:bodyPr/>
          <a:lstStyle/>
          <a:p>
            <a:pPr marL="354013" indent="-342900">
              <a:buFont typeface="Arial" panose="020B0604020202020204" pitchFamily="34" charset="0"/>
              <a:buChar char="•"/>
            </a:pPr>
            <a:endParaRPr lang="en-US" sz="1400" i="1" dirty="0"/>
          </a:p>
          <a:p>
            <a:pPr marL="354013" indent="-342900">
              <a:buFont typeface="Arial" panose="020B0604020202020204" pitchFamily="34" charset="0"/>
              <a:buChar char="•"/>
            </a:pPr>
            <a:endParaRPr lang="en-GB" sz="1400" dirty="0"/>
          </a:p>
          <a:p>
            <a:pPr marL="11113"/>
            <a:r>
              <a:rPr lang="en-US" sz="1400" dirty="0"/>
              <a:t>If you were looking for support from the Public Sector, what information would you provide about your company, to find the relevant support:</a:t>
            </a:r>
          </a:p>
          <a:p>
            <a:pPr marL="354013" indent="-342900">
              <a:buFont typeface="Arial" panose="020B0604020202020204" pitchFamily="34" charset="0"/>
              <a:buChar char="•"/>
            </a:pPr>
            <a:endParaRPr lang="en-US" sz="1400" dirty="0"/>
          </a:p>
          <a:p>
            <a:pPr marL="342900" indent="-342900">
              <a:buFont typeface="+mj-lt"/>
              <a:buAutoNum type="arabicPeriod"/>
            </a:pPr>
            <a:r>
              <a:rPr lang="en-US" b="0" i="0" dirty="0">
                <a:solidFill>
                  <a:srgbClr val="1B314B"/>
                </a:solidFill>
                <a:effectLst/>
                <a:latin typeface="proxima-nova"/>
              </a:rPr>
              <a:t>I'd provide my sector, my revenue, my costs and my profits. Along with the age and size (number of employees) I have.</a:t>
            </a:r>
          </a:p>
          <a:p>
            <a:pPr marL="342900" indent="-342900">
              <a:buFont typeface="+mj-lt"/>
              <a:buAutoNum type="arabicPeriod"/>
            </a:pPr>
            <a:r>
              <a:rPr lang="en-US" b="0" i="0" dirty="0">
                <a:solidFill>
                  <a:srgbClr val="1B314B"/>
                </a:solidFill>
                <a:effectLst/>
                <a:latin typeface="proxima-nova"/>
              </a:rPr>
              <a:t>I will provide name of my company, what it does, bit of information about it size, so this kind of information. Without giving any secret or confidential information, just general information.</a:t>
            </a:r>
            <a:endParaRPr lang="en-US" dirty="0">
              <a:solidFill>
                <a:srgbClr val="1B314B"/>
              </a:solidFill>
              <a:latin typeface="proxima-nova"/>
            </a:endParaRPr>
          </a:p>
          <a:p>
            <a:pPr marL="342900" indent="-342900">
              <a:buFont typeface="+mj-lt"/>
              <a:buAutoNum type="arabicPeriod"/>
            </a:pPr>
            <a:r>
              <a:rPr lang="en-US" b="0" i="0" dirty="0">
                <a:solidFill>
                  <a:srgbClr val="1B314B"/>
                </a:solidFill>
                <a:effectLst/>
                <a:latin typeface="proxima-nova"/>
              </a:rPr>
              <a:t>I would give my company name, a short description of what the company does, the location, the problem with company</a:t>
            </a:r>
          </a:p>
          <a:p>
            <a:pPr marL="342900" indent="-342900">
              <a:buFont typeface="+mj-lt"/>
              <a:buAutoNum type="arabicPeriod"/>
            </a:pPr>
            <a:r>
              <a:rPr lang="en-US" b="0" i="0" dirty="0">
                <a:solidFill>
                  <a:srgbClr val="1B314B"/>
                </a:solidFill>
                <a:effectLst/>
                <a:latin typeface="proxima-nova"/>
              </a:rPr>
              <a:t>Business area Pain points summary Location of the business Size of the business</a:t>
            </a:r>
            <a:endParaRPr lang="en-US" dirty="0">
              <a:solidFill>
                <a:srgbClr val="1B314B"/>
              </a:solidFill>
              <a:latin typeface="proxima-nova"/>
            </a:endParaRPr>
          </a:p>
          <a:p>
            <a:pPr marL="342900" indent="-342900">
              <a:buFont typeface="+mj-lt"/>
              <a:buAutoNum type="arabicPeriod"/>
            </a:pPr>
            <a:r>
              <a:rPr lang="en-US" b="0" i="0" dirty="0">
                <a:solidFill>
                  <a:srgbClr val="1B314B"/>
                </a:solidFill>
                <a:effectLst/>
                <a:latin typeface="proxima-nova"/>
              </a:rPr>
              <a:t>I would give the size of the company, i.e.. no, of employees. What the company does, what sector it's in. Who our customers are. Any information relevant to financials that would help them determine what we needed, e.g., business loan</a:t>
            </a:r>
          </a:p>
          <a:p>
            <a:pPr marL="342900" indent="-342900">
              <a:buFont typeface="+mj-lt"/>
              <a:buAutoNum type="arabicPeriod"/>
            </a:pPr>
            <a:r>
              <a:rPr lang="en-US" b="0" i="0" dirty="0">
                <a:solidFill>
                  <a:srgbClr val="1B314B"/>
                </a:solidFill>
                <a:effectLst/>
                <a:latin typeface="proxima-nova"/>
              </a:rPr>
              <a:t>Industry, type of help I was looking for and why I was looking for help.</a:t>
            </a:r>
            <a:endParaRPr lang="en-US" dirty="0">
              <a:solidFill>
                <a:srgbClr val="1B314B"/>
              </a:solidFill>
              <a:latin typeface="proxima-nova"/>
            </a:endParaRPr>
          </a:p>
          <a:p>
            <a:pPr marL="342900" indent="-342900">
              <a:buFont typeface="+mj-lt"/>
              <a:buAutoNum type="arabicPeriod"/>
            </a:pPr>
            <a:r>
              <a:rPr lang="en-US" b="0" i="0" dirty="0">
                <a:solidFill>
                  <a:srgbClr val="1B314B"/>
                </a:solidFill>
                <a:effectLst/>
                <a:latin typeface="proxima-nova"/>
              </a:rPr>
              <a:t>Probably a brief overview of what the company does and what information I am looking for.</a:t>
            </a:r>
          </a:p>
          <a:p>
            <a:pPr marL="342900" indent="-342900">
              <a:buFont typeface="+mj-lt"/>
              <a:buAutoNum type="arabicPeriod"/>
            </a:pPr>
            <a:r>
              <a:rPr lang="en-US" b="0" i="0" dirty="0">
                <a:solidFill>
                  <a:srgbClr val="1B314B"/>
                </a:solidFill>
                <a:effectLst/>
                <a:latin typeface="proxima-nova"/>
              </a:rPr>
              <a:t>company name, vat number , turnover and accounts . products information, staff numbers</a:t>
            </a:r>
            <a:endParaRPr lang="en-US" dirty="0">
              <a:solidFill>
                <a:srgbClr val="1B314B"/>
              </a:solidFill>
              <a:latin typeface="proxima-nova"/>
            </a:endParaRPr>
          </a:p>
          <a:p>
            <a:pPr marL="342900" indent="-342900">
              <a:buFont typeface="+mj-lt"/>
              <a:buAutoNum type="arabicPeriod"/>
            </a:pPr>
            <a:r>
              <a:rPr lang="en-US" b="0" i="0" dirty="0">
                <a:solidFill>
                  <a:srgbClr val="1B314B"/>
                </a:solidFill>
                <a:effectLst/>
                <a:latin typeface="proxima-nova"/>
              </a:rPr>
              <a:t>Type of company, target customer, location, if its digital or physical products/services, our revenue, how many staff &amp; emp; profits</a:t>
            </a:r>
          </a:p>
        </p:txBody>
      </p:sp>
    </p:spTree>
    <p:extLst>
      <p:ext uri="{BB962C8B-B14F-4D97-AF65-F5344CB8AC3E}">
        <p14:creationId xmlns:p14="http://schemas.microsoft.com/office/powerpoint/2010/main" val="1082080053"/>
      </p:ext>
    </p:extLst>
  </p:cSld>
  <p:clrMapOvr>
    <a:masterClrMapping/>
  </p:clrMapOvr>
</p:sld>
</file>

<file path=ppt/theme/theme1.xml><?xml version="1.0" encoding="utf-8"?>
<a:theme xmlns:a="http://schemas.openxmlformats.org/drawingml/2006/main" name="1_sdi template">
  <a:themeElements>
    <a:clrScheme name="1_sdi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sdi template">
      <a:majorFont>
        <a:latin typeface="Arial"/>
        <a:ea typeface="MS PGothic"/>
        <a:cs typeface="Arial"/>
      </a:majorFont>
      <a:minorFont>
        <a:latin typeface="Arial"/>
        <a:ea typeface="MS PGothic"/>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sdi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di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sdi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Customer Research 2017 - Screenshot onl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DD45AEB09696B4EA516F306332D0663" ma:contentTypeVersion="15" ma:contentTypeDescription="Create a new document." ma:contentTypeScope="" ma:versionID="17c674f168b82a9c7784790953073d51">
  <xsd:schema xmlns:xsd="http://www.w3.org/2001/XMLSchema" xmlns:xs="http://www.w3.org/2001/XMLSchema" xmlns:p="http://schemas.microsoft.com/office/2006/metadata/properties" xmlns:ns1="6db2c8f2-fe83-4eb7-aef3-51a35d5deb60" xmlns:ns3="5c0236c5-800f-4186-8dff-7b2f080b9de5" targetNamespace="http://schemas.microsoft.com/office/2006/metadata/properties" ma:root="true" ma:fieldsID="dfc4c0cea19d9ecc23ed3b0ff38e7bce" ns1:_="" ns3:_="">
    <xsd:import namespace="6db2c8f2-fe83-4eb7-aef3-51a35d5deb60"/>
    <xsd:import namespace="5c0236c5-800f-4186-8dff-7b2f080b9de5"/>
    <xsd:element name="properties">
      <xsd:complexType>
        <xsd:sequence>
          <xsd:element name="documentManagement">
            <xsd:complexType>
              <xsd:all>
                <xsd:element ref="ns1:Research_x0020_Tags" minOccurs="0"/>
                <xsd:element ref="ns1:Presentation" minOccurs="0"/>
                <xsd:element ref="ns1:Link" minOccurs="0"/>
                <xsd:element ref="ns1:_Flow_SignoffStatus" minOccurs="0"/>
                <xsd:element ref="ns1:MediaServiceMetadata" minOccurs="0"/>
                <xsd:element ref="ns1:MediaServiceFastMetadata" minOccurs="0"/>
                <xsd:element ref="ns1:MediaServiceAutoTags" minOccurs="0"/>
                <xsd:element ref="ns1:MediaServiceOCR" minOccurs="0"/>
                <xsd:element ref="ns1:MediaServiceDateTaken" minOccurs="0"/>
                <xsd:element ref="ns1:MediaServiceLocation" minOccurs="0"/>
                <xsd:element ref="ns3:SharedWithUsers" minOccurs="0"/>
                <xsd:element ref="ns3:SharedWithDetails" minOccurs="0"/>
                <xsd:element ref="ns1:MediaServiceGenerationTime" minOccurs="0"/>
                <xsd:element ref="ns1:MediaServiceEventHashCode" minOccurs="0"/>
                <xsd:element ref="ns1:CR_DocTyp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b2c8f2-fe83-4eb7-aef3-51a35d5deb60" elementFormDefault="qualified">
    <xsd:import namespace="http://schemas.microsoft.com/office/2006/documentManagement/types"/>
    <xsd:import namespace="http://schemas.microsoft.com/office/infopath/2007/PartnerControls"/>
    <xsd:element name="Research_x0020_Tags" ma:index="0" nillable="true" ma:displayName="Tags" ma:indexed="true" ma:internalName="Research_x0020_Tags">
      <xsd:simpleType>
        <xsd:restriction base="dms:Text">
          <xsd:maxLength value="255"/>
        </xsd:restriction>
      </xsd:simpleType>
    </xsd:element>
    <xsd:element name="Presentation" ma:index="1" nillable="true" ma:displayName="Presentation" ma:default="0" ma:format="Dropdown" ma:indexed="true" ma:internalName="Presentation">
      <xsd:simpleType>
        <xsd:restriction base="dms:Boolean"/>
      </xsd:simpleType>
    </xsd:element>
    <xsd:element name="Link" ma:index="4" nillable="true" ma:displayName="Link" ma:description="Link" ma:format="Hyperlink" ma:internalName="Link">
      <xsd:complexType>
        <xsd:complexContent>
          <xsd:extension base="dms:URL">
            <xsd:sequence>
              <xsd:element name="Url" type="dms:ValidUrl" minOccurs="0" nillable="true"/>
              <xsd:element name="Description" type="xsd:string" nillable="true"/>
            </xsd:sequence>
          </xsd:extension>
        </xsd:complexContent>
      </xsd:complexType>
    </xsd:element>
    <xsd:element name="_Flow_SignoffStatus" ma:index="5" nillable="true" ma:displayName="Sign-off status" ma:internalName="_x0024_Resources_x003a_core_x002c_Signoff_Status_x003b_">
      <xsd:simpleType>
        <xsd:restriction base="dms:Text"/>
      </xsd:simple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MediaServiceLocation" ma:internalName="MediaServiceLocation"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CR_DocType" ma:index="22" nillable="true" ma:displayName="CR_DocType" ma:description="Type of file" ma:format="Dropdown" ma:internalName="CR_DocType">
      <xsd:simpleType>
        <xsd:restriction base="dms:Choice">
          <xsd:enumeration value="Results Presentation"/>
          <xsd:enumeration value="OneNote"/>
          <xsd:enumeration value="Test Session Docs"/>
          <xsd:enumeration value="Admin"/>
          <xsd:enumeration value="Other"/>
        </xsd:restriction>
      </xsd:simpleType>
    </xsd:element>
  </xsd:schema>
  <xsd:schema xmlns:xsd="http://www.w3.org/2001/XMLSchema" xmlns:xs="http://www.w3.org/2001/XMLSchema" xmlns:dms="http://schemas.microsoft.com/office/2006/documentManagement/types" xmlns:pc="http://schemas.microsoft.com/office/infopath/2007/PartnerControls" targetNamespace="5c0236c5-800f-4186-8dff-7b2f080b9de5"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7"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Flow_SignoffStatus xmlns="6db2c8f2-fe83-4eb7-aef3-51a35d5deb60" xsi:nil="true"/>
    <Research_x0020_Tags xmlns="6db2c8f2-fe83-4eb7-aef3-51a35d5deb60" xsi:nil="true"/>
    <Presentation xmlns="6db2c8f2-fe83-4eb7-aef3-51a35d5deb60">false</Presentation>
    <Link xmlns="6db2c8f2-fe83-4eb7-aef3-51a35d5deb60">
      <Url xsi:nil="true"/>
      <Description xsi:nil="true"/>
    </Link>
    <CR_DocType xmlns="6db2c8f2-fe83-4eb7-aef3-51a35d5deb60"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9AB62A5-AAD1-4550-96C4-2C96376866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b2c8f2-fe83-4eb7-aef3-51a35d5deb60"/>
    <ds:schemaRef ds:uri="5c0236c5-800f-4186-8dff-7b2f080b9d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194AF57-505B-43E7-8B2B-F88E875D2B2E}">
  <ds:schemaRefs>
    <ds:schemaRef ds:uri="5c0236c5-800f-4186-8dff-7b2f080b9de5"/>
    <ds:schemaRef ds:uri="http://purl.org/dc/elements/1.1/"/>
    <ds:schemaRef ds:uri="http://schemas.microsoft.com/office/2006/metadata/properties"/>
    <ds:schemaRef ds:uri="http://schemas.microsoft.com/office/2006/documentManagement/types"/>
    <ds:schemaRef ds:uri="http://schemas.microsoft.com/office/infopath/2007/PartnerControls"/>
    <ds:schemaRef ds:uri="http://purl.org/dc/terms/"/>
    <ds:schemaRef ds:uri="http://schemas.openxmlformats.org/package/2006/metadata/core-properties"/>
    <ds:schemaRef ds:uri="http://purl.org/dc/dcmitype/"/>
    <ds:schemaRef ds:uri="6db2c8f2-fe83-4eb7-aef3-51a35d5deb60"/>
    <ds:schemaRef ds:uri="http://www.w3.org/XML/1998/namespace"/>
  </ds:schemaRefs>
</ds:datastoreItem>
</file>

<file path=customXml/itemProps3.xml><?xml version="1.0" encoding="utf-8"?>
<ds:datastoreItem xmlns:ds="http://schemas.openxmlformats.org/officeDocument/2006/customXml" ds:itemID="{936BBD3D-5952-4429-8E4B-D240C2B8377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48650</TotalTime>
  <Words>1331</Words>
  <Application>Microsoft Office PowerPoint</Application>
  <PresentationFormat>A4 Paper (210x297 mm)</PresentationFormat>
  <Paragraphs>302</Paragraphs>
  <Slides>14</Slides>
  <Notes>10</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14</vt:i4>
      </vt:variant>
    </vt:vector>
  </HeadingPairs>
  <TitlesOfParts>
    <vt:vector size="21" baseType="lpstr">
      <vt:lpstr>Arial</vt:lpstr>
      <vt:lpstr>Calibri</vt:lpstr>
      <vt:lpstr>proxima-nova</vt:lpstr>
      <vt:lpstr>1_sdi template</vt:lpstr>
      <vt:lpstr>sdi template</vt:lpstr>
      <vt:lpstr>2_sdi template</vt:lpstr>
      <vt:lpstr>2_Customer Research 2017 - Screenshot only</vt:lpstr>
      <vt:lpstr>PowerPoint Presentation</vt:lpstr>
      <vt:lpstr>PowerPoint Presentation</vt:lpstr>
      <vt:lpstr>Who we tested with</vt:lpstr>
      <vt:lpstr>What we were trying to find out</vt:lpstr>
      <vt:lpstr>Results summary</vt:lpstr>
      <vt:lpstr>New filters v3</vt:lpstr>
      <vt:lpstr>Closed card sort results v3 (15 users)</vt:lpstr>
      <vt:lpstr>FBS New filters v3</vt:lpstr>
      <vt:lpstr>FBS New filters v3</vt:lpstr>
      <vt:lpstr>FBS New filters v3</vt:lpstr>
      <vt:lpstr>FBS New filters v3</vt:lpstr>
      <vt:lpstr>FBS New filters v3</vt:lpstr>
      <vt:lpstr>FBS New filters v3</vt:lpstr>
      <vt:lpstr>      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SEP Events Testing August 2019</dc:title>
  <dc:subject>User Research </dc:subject>
  <dc:creator>Martin Kerr</dc:creator>
  <cp:keywords>SEP</cp:keywords>
  <dc:description/>
  <cp:lastModifiedBy>Anubhav Mittal</cp:lastModifiedBy>
  <cp:revision>2271</cp:revision>
  <dcterms:created xsi:type="dcterms:W3CDTF">2013-05-29T15:18:42Z</dcterms:created>
  <dcterms:modified xsi:type="dcterms:W3CDTF">2021-08-24T13:37:09Z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0x010100CDD45AEB09696B4EA516F306332D0663</vt:lpwstr>
  </property>
  <property fmtid="{D5CDD505-2E9C-101B-9397-08002B2CF9AE}" pid="3" name="_dlc_DocIdItemGuid">
    <vt:lpwstr>10fc3092-07d6-4e2c-a95c-8e76faa055d0</vt:lpwstr>
  </property>
</Properties>
</file>