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4"/>
  </p:sldMasterIdLst>
  <p:notesMasterIdLst>
    <p:notesMasterId r:id="rId65"/>
  </p:notesMasterIdLst>
  <p:sldIdLst>
    <p:sldId id="256" r:id="rId5"/>
    <p:sldId id="270" r:id="rId6"/>
    <p:sldId id="530" r:id="rId7"/>
    <p:sldId id="542" r:id="rId8"/>
    <p:sldId id="543" r:id="rId9"/>
    <p:sldId id="286" r:id="rId10"/>
    <p:sldId id="546" r:id="rId11"/>
    <p:sldId id="573" r:id="rId12"/>
    <p:sldId id="574" r:id="rId13"/>
    <p:sldId id="576" r:id="rId14"/>
    <p:sldId id="577" r:id="rId15"/>
    <p:sldId id="579" r:id="rId16"/>
    <p:sldId id="578" r:id="rId17"/>
    <p:sldId id="580" r:id="rId18"/>
    <p:sldId id="569" r:id="rId19"/>
    <p:sldId id="582" r:id="rId20"/>
    <p:sldId id="583" r:id="rId21"/>
    <p:sldId id="584" r:id="rId22"/>
    <p:sldId id="597" r:id="rId23"/>
    <p:sldId id="586" r:id="rId24"/>
    <p:sldId id="598" r:id="rId25"/>
    <p:sldId id="588" r:id="rId26"/>
    <p:sldId id="581" r:id="rId27"/>
    <p:sldId id="590" r:id="rId28"/>
    <p:sldId id="600" r:id="rId29"/>
    <p:sldId id="599" r:id="rId30"/>
    <p:sldId id="601" r:id="rId31"/>
    <p:sldId id="564" r:id="rId32"/>
    <p:sldId id="602" r:id="rId33"/>
    <p:sldId id="603" r:id="rId34"/>
    <p:sldId id="604" r:id="rId35"/>
    <p:sldId id="605" r:id="rId36"/>
    <p:sldId id="565" r:id="rId37"/>
    <p:sldId id="606" r:id="rId38"/>
    <p:sldId id="607" r:id="rId39"/>
    <p:sldId id="608" r:id="rId40"/>
    <p:sldId id="609" r:id="rId41"/>
    <p:sldId id="566" r:id="rId42"/>
    <p:sldId id="610" r:id="rId43"/>
    <p:sldId id="611" r:id="rId44"/>
    <p:sldId id="612" r:id="rId45"/>
    <p:sldId id="613" r:id="rId46"/>
    <p:sldId id="567" r:id="rId47"/>
    <p:sldId id="614" r:id="rId48"/>
    <p:sldId id="615" r:id="rId49"/>
    <p:sldId id="616" r:id="rId50"/>
    <p:sldId id="617" r:id="rId51"/>
    <p:sldId id="568" r:id="rId52"/>
    <p:sldId id="618" r:id="rId53"/>
    <p:sldId id="619" r:id="rId54"/>
    <p:sldId id="620" r:id="rId55"/>
    <p:sldId id="621" r:id="rId56"/>
    <p:sldId id="622" r:id="rId57"/>
    <p:sldId id="623" r:id="rId58"/>
    <p:sldId id="624" r:id="rId59"/>
    <p:sldId id="625" r:id="rId60"/>
    <p:sldId id="626" r:id="rId61"/>
    <p:sldId id="596" r:id="rId62"/>
    <p:sldId id="548" r:id="rId63"/>
    <p:sldId id="26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910" userDrawn="1">
          <p15:clr>
            <a:srgbClr val="A4A3A4"/>
          </p15:clr>
        </p15:guide>
        <p15:guide id="3" pos="597" userDrawn="1">
          <p15:clr>
            <a:srgbClr val="A4A3A4"/>
          </p15:clr>
        </p15:guide>
        <p15:guide id="4" pos="7151" userDrawn="1">
          <p15:clr>
            <a:srgbClr val="A4A3A4"/>
          </p15:clr>
        </p15:guide>
        <p15:guide id="5" orient="horz" pos="799" userDrawn="1">
          <p15:clr>
            <a:srgbClr val="A4A3A4"/>
          </p15:clr>
        </p15:guide>
        <p15:guide id="6" orient="horz" pos="1525" userDrawn="1">
          <p15:clr>
            <a:srgbClr val="A4A3A4"/>
          </p15:clr>
        </p15:guide>
        <p15:guide id="7" pos="5360" userDrawn="1">
          <p15:clr>
            <a:srgbClr val="A4A3A4"/>
          </p15:clr>
        </p15:guide>
        <p15:guide id="8" orient="horz" pos="96" userDrawn="1">
          <p15:clr>
            <a:srgbClr val="A4A3A4"/>
          </p15:clr>
        </p15:guide>
        <p15:guide id="9" pos="7582" userDrawn="1">
          <p15:clr>
            <a:srgbClr val="A4A3A4"/>
          </p15:clr>
        </p15:guide>
        <p15:guide id="10" pos="2638" userDrawn="1">
          <p15:clr>
            <a:srgbClr val="A4A3A4"/>
          </p15:clr>
        </p15:guide>
        <p15:guide id="11" pos="279" userDrawn="1">
          <p15:clr>
            <a:srgbClr val="A4A3A4"/>
          </p15:clr>
        </p15:guide>
        <p15:guide id="13" orient="horz" pos="1185" userDrawn="1">
          <p15:clr>
            <a:srgbClr val="A4A3A4"/>
          </p15:clr>
        </p15:guide>
        <p15:guide id="14" orient="horz" pos="22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7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45ECF-7C9F-4BCA-8C4D-AAFD906F4F3D}" v="77" dt="2020-11-25T01:46:46.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94646"/>
  </p:normalViewPr>
  <p:slideViewPr>
    <p:cSldViewPr snapToGrid="0">
      <p:cViewPr varScale="1">
        <p:scale>
          <a:sx n="89" d="100"/>
          <a:sy n="89" d="100"/>
        </p:scale>
        <p:origin x="1256" y="176"/>
      </p:cViewPr>
      <p:guideLst>
        <p:guide orient="horz" pos="4133"/>
        <p:guide pos="2910"/>
        <p:guide pos="597"/>
        <p:guide pos="7151"/>
        <p:guide orient="horz" pos="799"/>
        <p:guide orient="horz" pos="1525"/>
        <p:guide pos="5360"/>
        <p:guide orient="horz" pos="96"/>
        <p:guide pos="7582"/>
        <p:guide pos="2638"/>
        <p:guide pos="279"/>
        <p:guide orient="horz" pos="1185"/>
        <p:guide orient="horz" pos="22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A1DEA-B2D1-4649-B1D7-6F71EB65C123}" type="datetimeFigureOut">
              <a:rPr lang="en-GB" smtClean="0"/>
              <a:t>01/12/2020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52EFD-0297-4E1F-ABC3-1572DC3ED0AB}" type="slidenum">
              <a:rPr lang="en-GB" smtClean="0"/>
              <a:t>‹#›</a:t>
            </a:fld>
            <a:endParaRPr lang="en-GB"/>
          </a:p>
        </p:txBody>
      </p:sp>
    </p:spTree>
    <p:extLst>
      <p:ext uri="{BB962C8B-B14F-4D97-AF65-F5344CB8AC3E}">
        <p14:creationId xmlns:p14="http://schemas.microsoft.com/office/powerpoint/2010/main" val="334477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dirty="0"/>
          </a:p>
        </p:txBody>
      </p:sp>
    </p:spTree>
    <p:extLst>
      <p:ext uri="{BB962C8B-B14F-4D97-AF65-F5344CB8AC3E}">
        <p14:creationId xmlns:p14="http://schemas.microsoft.com/office/powerpoint/2010/main" val="179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dirty="0"/>
          </a:p>
        </p:txBody>
      </p:sp>
    </p:spTree>
    <p:extLst>
      <p:ext uri="{BB962C8B-B14F-4D97-AF65-F5344CB8AC3E}">
        <p14:creationId xmlns:p14="http://schemas.microsoft.com/office/powerpoint/2010/main" val="413422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17</a:t>
            </a:fld>
            <a:endParaRPr lang="en-GB" dirty="0"/>
          </a:p>
        </p:txBody>
      </p:sp>
    </p:spTree>
    <p:extLst>
      <p:ext uri="{BB962C8B-B14F-4D97-AF65-F5344CB8AC3E}">
        <p14:creationId xmlns:p14="http://schemas.microsoft.com/office/powerpoint/2010/main" val="162314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18</a:t>
            </a:fld>
            <a:endParaRPr lang="en-GB" dirty="0"/>
          </a:p>
        </p:txBody>
      </p:sp>
    </p:spTree>
    <p:extLst>
      <p:ext uri="{BB962C8B-B14F-4D97-AF65-F5344CB8AC3E}">
        <p14:creationId xmlns:p14="http://schemas.microsoft.com/office/powerpoint/2010/main" val="19068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19</a:t>
            </a:fld>
            <a:endParaRPr lang="en-GB" dirty="0"/>
          </a:p>
        </p:txBody>
      </p:sp>
    </p:spTree>
    <p:extLst>
      <p:ext uri="{BB962C8B-B14F-4D97-AF65-F5344CB8AC3E}">
        <p14:creationId xmlns:p14="http://schemas.microsoft.com/office/powerpoint/2010/main" val="2349764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20</a:t>
            </a:fld>
            <a:endParaRPr lang="en-GB" dirty="0"/>
          </a:p>
        </p:txBody>
      </p:sp>
    </p:spTree>
    <p:extLst>
      <p:ext uri="{BB962C8B-B14F-4D97-AF65-F5344CB8AC3E}">
        <p14:creationId xmlns:p14="http://schemas.microsoft.com/office/powerpoint/2010/main" val="315637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21</a:t>
            </a:fld>
            <a:endParaRPr lang="en-GB" dirty="0"/>
          </a:p>
        </p:txBody>
      </p:sp>
    </p:spTree>
    <p:extLst>
      <p:ext uri="{BB962C8B-B14F-4D97-AF65-F5344CB8AC3E}">
        <p14:creationId xmlns:p14="http://schemas.microsoft.com/office/powerpoint/2010/main" val="229551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22</a:t>
            </a:fld>
            <a:endParaRPr lang="en-GB" dirty="0"/>
          </a:p>
        </p:txBody>
      </p:sp>
    </p:spTree>
    <p:extLst>
      <p:ext uri="{BB962C8B-B14F-4D97-AF65-F5344CB8AC3E}">
        <p14:creationId xmlns:p14="http://schemas.microsoft.com/office/powerpoint/2010/main" val="3855916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23</a:t>
            </a:fld>
            <a:endParaRPr lang="en-GB" dirty="0"/>
          </a:p>
        </p:txBody>
      </p:sp>
    </p:spTree>
    <p:extLst>
      <p:ext uri="{BB962C8B-B14F-4D97-AF65-F5344CB8AC3E}">
        <p14:creationId xmlns:p14="http://schemas.microsoft.com/office/powerpoint/2010/main" val="263307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25</a:t>
            </a:fld>
            <a:endParaRPr lang="en-GB" dirty="0"/>
          </a:p>
        </p:txBody>
      </p:sp>
    </p:spTree>
    <p:extLst>
      <p:ext uri="{BB962C8B-B14F-4D97-AF65-F5344CB8AC3E}">
        <p14:creationId xmlns:p14="http://schemas.microsoft.com/office/powerpoint/2010/main" val="3244789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26</a:t>
            </a:fld>
            <a:endParaRPr lang="en-GB" dirty="0"/>
          </a:p>
        </p:txBody>
      </p:sp>
    </p:spTree>
    <p:extLst>
      <p:ext uri="{BB962C8B-B14F-4D97-AF65-F5344CB8AC3E}">
        <p14:creationId xmlns:p14="http://schemas.microsoft.com/office/powerpoint/2010/main" val="166987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dirty="0"/>
          </a:p>
        </p:txBody>
      </p:sp>
    </p:spTree>
    <p:extLst>
      <p:ext uri="{BB962C8B-B14F-4D97-AF65-F5344CB8AC3E}">
        <p14:creationId xmlns:p14="http://schemas.microsoft.com/office/powerpoint/2010/main" val="2742126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27</a:t>
            </a:fld>
            <a:endParaRPr lang="en-GB" dirty="0"/>
          </a:p>
        </p:txBody>
      </p:sp>
    </p:spTree>
    <p:extLst>
      <p:ext uri="{BB962C8B-B14F-4D97-AF65-F5344CB8AC3E}">
        <p14:creationId xmlns:p14="http://schemas.microsoft.com/office/powerpoint/2010/main" val="48089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28</a:t>
            </a:fld>
            <a:endParaRPr lang="en-GB" dirty="0"/>
          </a:p>
        </p:txBody>
      </p:sp>
    </p:spTree>
    <p:extLst>
      <p:ext uri="{BB962C8B-B14F-4D97-AF65-F5344CB8AC3E}">
        <p14:creationId xmlns:p14="http://schemas.microsoft.com/office/powerpoint/2010/main" val="2498808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30</a:t>
            </a:fld>
            <a:endParaRPr lang="en-GB" dirty="0"/>
          </a:p>
        </p:txBody>
      </p:sp>
    </p:spTree>
    <p:extLst>
      <p:ext uri="{BB962C8B-B14F-4D97-AF65-F5344CB8AC3E}">
        <p14:creationId xmlns:p14="http://schemas.microsoft.com/office/powerpoint/2010/main" val="176822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31</a:t>
            </a:fld>
            <a:endParaRPr lang="en-GB" dirty="0"/>
          </a:p>
        </p:txBody>
      </p:sp>
    </p:spTree>
    <p:extLst>
      <p:ext uri="{BB962C8B-B14F-4D97-AF65-F5344CB8AC3E}">
        <p14:creationId xmlns:p14="http://schemas.microsoft.com/office/powerpoint/2010/main" val="2750812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32</a:t>
            </a:fld>
            <a:endParaRPr lang="en-GB" dirty="0"/>
          </a:p>
        </p:txBody>
      </p:sp>
    </p:spTree>
    <p:extLst>
      <p:ext uri="{BB962C8B-B14F-4D97-AF65-F5344CB8AC3E}">
        <p14:creationId xmlns:p14="http://schemas.microsoft.com/office/powerpoint/2010/main" val="2008219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33</a:t>
            </a:fld>
            <a:endParaRPr lang="en-GB" dirty="0"/>
          </a:p>
        </p:txBody>
      </p:sp>
    </p:spTree>
    <p:extLst>
      <p:ext uri="{BB962C8B-B14F-4D97-AF65-F5344CB8AC3E}">
        <p14:creationId xmlns:p14="http://schemas.microsoft.com/office/powerpoint/2010/main" val="70501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35</a:t>
            </a:fld>
            <a:endParaRPr lang="en-GB" dirty="0"/>
          </a:p>
        </p:txBody>
      </p:sp>
    </p:spTree>
    <p:extLst>
      <p:ext uri="{BB962C8B-B14F-4D97-AF65-F5344CB8AC3E}">
        <p14:creationId xmlns:p14="http://schemas.microsoft.com/office/powerpoint/2010/main" val="950094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36</a:t>
            </a:fld>
            <a:endParaRPr lang="en-GB" dirty="0"/>
          </a:p>
        </p:txBody>
      </p:sp>
    </p:spTree>
    <p:extLst>
      <p:ext uri="{BB962C8B-B14F-4D97-AF65-F5344CB8AC3E}">
        <p14:creationId xmlns:p14="http://schemas.microsoft.com/office/powerpoint/2010/main" val="3609432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37</a:t>
            </a:fld>
            <a:endParaRPr lang="en-GB" dirty="0"/>
          </a:p>
        </p:txBody>
      </p:sp>
    </p:spTree>
    <p:extLst>
      <p:ext uri="{BB962C8B-B14F-4D97-AF65-F5344CB8AC3E}">
        <p14:creationId xmlns:p14="http://schemas.microsoft.com/office/powerpoint/2010/main" val="784218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38</a:t>
            </a:fld>
            <a:endParaRPr lang="en-GB" dirty="0"/>
          </a:p>
        </p:txBody>
      </p:sp>
    </p:spTree>
    <p:extLst>
      <p:ext uri="{BB962C8B-B14F-4D97-AF65-F5344CB8AC3E}">
        <p14:creationId xmlns:p14="http://schemas.microsoft.com/office/powerpoint/2010/main" val="1575561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dirty="0"/>
          </a:p>
        </p:txBody>
      </p:sp>
    </p:spTree>
    <p:extLst>
      <p:ext uri="{BB962C8B-B14F-4D97-AF65-F5344CB8AC3E}">
        <p14:creationId xmlns:p14="http://schemas.microsoft.com/office/powerpoint/2010/main" val="505083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40</a:t>
            </a:fld>
            <a:endParaRPr lang="en-GB" dirty="0"/>
          </a:p>
        </p:txBody>
      </p:sp>
    </p:spTree>
    <p:extLst>
      <p:ext uri="{BB962C8B-B14F-4D97-AF65-F5344CB8AC3E}">
        <p14:creationId xmlns:p14="http://schemas.microsoft.com/office/powerpoint/2010/main" val="226563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41</a:t>
            </a:fld>
            <a:endParaRPr lang="en-GB" dirty="0"/>
          </a:p>
        </p:txBody>
      </p:sp>
    </p:spTree>
    <p:extLst>
      <p:ext uri="{BB962C8B-B14F-4D97-AF65-F5344CB8AC3E}">
        <p14:creationId xmlns:p14="http://schemas.microsoft.com/office/powerpoint/2010/main" val="287780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42</a:t>
            </a:fld>
            <a:endParaRPr lang="en-GB" dirty="0"/>
          </a:p>
        </p:txBody>
      </p:sp>
    </p:spTree>
    <p:extLst>
      <p:ext uri="{BB962C8B-B14F-4D97-AF65-F5344CB8AC3E}">
        <p14:creationId xmlns:p14="http://schemas.microsoft.com/office/powerpoint/2010/main" val="4163546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43</a:t>
            </a:fld>
            <a:endParaRPr lang="en-GB" dirty="0"/>
          </a:p>
        </p:txBody>
      </p:sp>
    </p:spTree>
    <p:extLst>
      <p:ext uri="{BB962C8B-B14F-4D97-AF65-F5344CB8AC3E}">
        <p14:creationId xmlns:p14="http://schemas.microsoft.com/office/powerpoint/2010/main" val="2968253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45</a:t>
            </a:fld>
            <a:endParaRPr lang="en-GB" dirty="0"/>
          </a:p>
        </p:txBody>
      </p:sp>
    </p:spTree>
    <p:extLst>
      <p:ext uri="{BB962C8B-B14F-4D97-AF65-F5344CB8AC3E}">
        <p14:creationId xmlns:p14="http://schemas.microsoft.com/office/powerpoint/2010/main" val="3194213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46</a:t>
            </a:fld>
            <a:endParaRPr lang="en-GB" dirty="0"/>
          </a:p>
        </p:txBody>
      </p:sp>
    </p:spTree>
    <p:extLst>
      <p:ext uri="{BB962C8B-B14F-4D97-AF65-F5344CB8AC3E}">
        <p14:creationId xmlns:p14="http://schemas.microsoft.com/office/powerpoint/2010/main" val="452793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47</a:t>
            </a:fld>
            <a:endParaRPr lang="en-GB" dirty="0"/>
          </a:p>
        </p:txBody>
      </p:sp>
    </p:spTree>
    <p:extLst>
      <p:ext uri="{BB962C8B-B14F-4D97-AF65-F5344CB8AC3E}">
        <p14:creationId xmlns:p14="http://schemas.microsoft.com/office/powerpoint/2010/main" val="8704970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48</a:t>
            </a:fld>
            <a:endParaRPr lang="en-GB" dirty="0"/>
          </a:p>
        </p:txBody>
      </p:sp>
    </p:spTree>
    <p:extLst>
      <p:ext uri="{BB962C8B-B14F-4D97-AF65-F5344CB8AC3E}">
        <p14:creationId xmlns:p14="http://schemas.microsoft.com/office/powerpoint/2010/main" val="3825549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50</a:t>
            </a:fld>
            <a:endParaRPr lang="en-GB" dirty="0"/>
          </a:p>
        </p:txBody>
      </p:sp>
    </p:spTree>
    <p:extLst>
      <p:ext uri="{BB962C8B-B14F-4D97-AF65-F5344CB8AC3E}">
        <p14:creationId xmlns:p14="http://schemas.microsoft.com/office/powerpoint/2010/main" val="1810705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51</a:t>
            </a:fld>
            <a:endParaRPr lang="en-GB" dirty="0"/>
          </a:p>
        </p:txBody>
      </p:sp>
    </p:spTree>
    <p:extLst>
      <p:ext uri="{BB962C8B-B14F-4D97-AF65-F5344CB8AC3E}">
        <p14:creationId xmlns:p14="http://schemas.microsoft.com/office/powerpoint/2010/main" val="226234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dirty="0"/>
          </a:p>
        </p:txBody>
      </p:sp>
    </p:spTree>
    <p:extLst>
      <p:ext uri="{BB962C8B-B14F-4D97-AF65-F5344CB8AC3E}">
        <p14:creationId xmlns:p14="http://schemas.microsoft.com/office/powerpoint/2010/main" val="31542998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52</a:t>
            </a:fld>
            <a:endParaRPr lang="en-GB" dirty="0"/>
          </a:p>
        </p:txBody>
      </p:sp>
    </p:spTree>
    <p:extLst>
      <p:ext uri="{BB962C8B-B14F-4D97-AF65-F5344CB8AC3E}">
        <p14:creationId xmlns:p14="http://schemas.microsoft.com/office/powerpoint/2010/main" val="3135410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53</a:t>
            </a:fld>
            <a:endParaRPr lang="en-GB" dirty="0"/>
          </a:p>
        </p:txBody>
      </p:sp>
    </p:spTree>
    <p:extLst>
      <p:ext uri="{BB962C8B-B14F-4D97-AF65-F5344CB8AC3E}">
        <p14:creationId xmlns:p14="http://schemas.microsoft.com/office/powerpoint/2010/main" val="7150117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54</a:t>
            </a:fld>
            <a:endParaRPr lang="en-GB" dirty="0"/>
          </a:p>
        </p:txBody>
      </p:sp>
    </p:spTree>
    <p:extLst>
      <p:ext uri="{BB962C8B-B14F-4D97-AF65-F5344CB8AC3E}">
        <p14:creationId xmlns:p14="http://schemas.microsoft.com/office/powerpoint/2010/main" val="7776938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55</a:t>
            </a:fld>
            <a:endParaRPr lang="en-GB" dirty="0"/>
          </a:p>
        </p:txBody>
      </p:sp>
    </p:spTree>
    <p:extLst>
      <p:ext uri="{BB962C8B-B14F-4D97-AF65-F5344CB8AC3E}">
        <p14:creationId xmlns:p14="http://schemas.microsoft.com/office/powerpoint/2010/main" val="3660651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56</a:t>
            </a:fld>
            <a:endParaRPr lang="en-GB" dirty="0"/>
          </a:p>
        </p:txBody>
      </p:sp>
    </p:spTree>
    <p:extLst>
      <p:ext uri="{BB962C8B-B14F-4D97-AF65-F5344CB8AC3E}">
        <p14:creationId xmlns:p14="http://schemas.microsoft.com/office/powerpoint/2010/main" val="424263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57</a:t>
            </a:fld>
            <a:endParaRPr lang="en-GB" dirty="0"/>
          </a:p>
        </p:txBody>
      </p:sp>
    </p:spTree>
    <p:extLst>
      <p:ext uri="{BB962C8B-B14F-4D97-AF65-F5344CB8AC3E}">
        <p14:creationId xmlns:p14="http://schemas.microsoft.com/office/powerpoint/2010/main" val="703631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58</a:t>
            </a:fld>
            <a:endParaRPr lang="en-GB" dirty="0"/>
          </a:p>
        </p:txBody>
      </p:sp>
    </p:spTree>
    <p:extLst>
      <p:ext uri="{BB962C8B-B14F-4D97-AF65-F5344CB8AC3E}">
        <p14:creationId xmlns:p14="http://schemas.microsoft.com/office/powerpoint/2010/main" val="2674871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59</a:t>
            </a:fld>
            <a:endParaRPr lang="en-GB" dirty="0"/>
          </a:p>
        </p:txBody>
      </p:sp>
    </p:spTree>
    <p:extLst>
      <p:ext uri="{BB962C8B-B14F-4D97-AF65-F5344CB8AC3E}">
        <p14:creationId xmlns:p14="http://schemas.microsoft.com/office/powerpoint/2010/main" val="322274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dirty="0"/>
          </a:p>
        </p:txBody>
      </p:sp>
    </p:spTree>
    <p:extLst>
      <p:ext uri="{BB962C8B-B14F-4D97-AF65-F5344CB8AC3E}">
        <p14:creationId xmlns:p14="http://schemas.microsoft.com/office/powerpoint/2010/main" val="379000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dirty="0"/>
          </a:p>
        </p:txBody>
      </p:sp>
    </p:spTree>
    <p:extLst>
      <p:ext uri="{BB962C8B-B14F-4D97-AF65-F5344CB8AC3E}">
        <p14:creationId xmlns:p14="http://schemas.microsoft.com/office/powerpoint/2010/main" val="224018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dirty="0"/>
          </a:p>
        </p:txBody>
      </p:sp>
    </p:spTree>
    <p:extLst>
      <p:ext uri="{BB962C8B-B14F-4D97-AF65-F5344CB8AC3E}">
        <p14:creationId xmlns:p14="http://schemas.microsoft.com/office/powerpoint/2010/main" val="3276029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dirty="0"/>
          </a:p>
        </p:txBody>
      </p:sp>
    </p:spTree>
    <p:extLst>
      <p:ext uri="{BB962C8B-B14F-4D97-AF65-F5344CB8AC3E}">
        <p14:creationId xmlns:p14="http://schemas.microsoft.com/office/powerpoint/2010/main" val="199493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dirty="0"/>
          </a:p>
        </p:txBody>
      </p:sp>
    </p:spTree>
    <p:extLst>
      <p:ext uri="{BB962C8B-B14F-4D97-AF65-F5344CB8AC3E}">
        <p14:creationId xmlns:p14="http://schemas.microsoft.com/office/powerpoint/2010/main" val="120130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C47D-E688-4C78-B002-2E31D868A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5B5F0EA-5BE3-4764-982F-654E7EE98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1DE7D30-04B7-4953-9271-31B881CCEB81}"/>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5" name="Footer Placeholder 4">
            <a:extLst>
              <a:ext uri="{FF2B5EF4-FFF2-40B4-BE49-F238E27FC236}">
                <a16:creationId xmlns:a16="http://schemas.microsoft.com/office/drawing/2014/main" id="{1AE030A4-F811-44BE-9DE3-986A4D4BC7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8D04C0-A9D5-414E-B73F-C4F507D71296}"/>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394323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9D99-27B4-4D85-9AF0-F84D9E0440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E5EE82-EB19-4301-A817-6D935B379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7EB6A9-ECE3-4594-A264-F68C8F2F634D}"/>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5" name="Footer Placeholder 4">
            <a:extLst>
              <a:ext uri="{FF2B5EF4-FFF2-40B4-BE49-F238E27FC236}">
                <a16:creationId xmlns:a16="http://schemas.microsoft.com/office/drawing/2014/main" id="{334CBCA2-DD9E-4B62-99D4-47438E653A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CBA44A-D562-489D-B466-FE2C3D608684}"/>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37512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2DD6E7-A2FB-4AED-8FE0-11053D9D8F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8E9749-C523-4D8F-B8B7-AD07C4B6B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B98EC1-AE1D-44F9-9B1B-FC5C26B7AAB7}"/>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5" name="Footer Placeholder 4">
            <a:extLst>
              <a:ext uri="{FF2B5EF4-FFF2-40B4-BE49-F238E27FC236}">
                <a16:creationId xmlns:a16="http://schemas.microsoft.com/office/drawing/2014/main" id="{0BE8D26B-98DE-4CF0-9A42-8F721A1CE7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3F8DE-8F54-4B8C-8367-3DE4BBF24797}"/>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184365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14D5-DA56-462F-94BE-08F250FFC6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BEB76F-62FE-4D6D-B95D-16CF708985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9CCD45-45B0-4B2F-82B4-7FD14F5AC1BC}"/>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5" name="Footer Placeholder 4">
            <a:extLst>
              <a:ext uri="{FF2B5EF4-FFF2-40B4-BE49-F238E27FC236}">
                <a16:creationId xmlns:a16="http://schemas.microsoft.com/office/drawing/2014/main" id="{F1FC93C8-E0B6-442E-BE76-6A287E8213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4AB9E5-3745-4443-BACD-2664161BA259}"/>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102031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E0F-0C19-48AC-96FE-42A7678B6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AC88-CEDB-4E99-8055-8F8F94841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97097A-4667-42EC-90E1-5580CFF64E7D}"/>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5" name="Footer Placeholder 4">
            <a:extLst>
              <a:ext uri="{FF2B5EF4-FFF2-40B4-BE49-F238E27FC236}">
                <a16:creationId xmlns:a16="http://schemas.microsoft.com/office/drawing/2014/main" id="{DF823E3E-BD3C-486E-9E32-BEBB4ED47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98AC02-B631-495C-A8C2-8BB121B3D24E}"/>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316632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A6D9-FE64-4895-A240-A372185B35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C1E0D9-7EE4-4F0A-B76D-4B6BBA0B05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3A120D1-D334-455B-8607-F888DE161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4906BA-1AD0-474A-98D6-3B865110B134}"/>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6" name="Footer Placeholder 5">
            <a:extLst>
              <a:ext uri="{FF2B5EF4-FFF2-40B4-BE49-F238E27FC236}">
                <a16:creationId xmlns:a16="http://schemas.microsoft.com/office/drawing/2014/main" id="{64F70C0F-8C73-4CD2-8B53-1F76EF2CCB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85D147-2B76-4135-AD13-B22D531E7F30}"/>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126723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FCFC-14A4-43D7-BB58-C124964DBA5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B5558E-010B-4F55-A04F-96EC188B5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45093-1B61-4C65-9A3E-6011241CE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82A35E0-C266-4052-8273-27D022B9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63EE5-6205-4154-BAD0-CA4E9E797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EE1EC17-384E-4AAE-AD2C-B67451B57303}"/>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8" name="Footer Placeholder 7">
            <a:extLst>
              <a:ext uri="{FF2B5EF4-FFF2-40B4-BE49-F238E27FC236}">
                <a16:creationId xmlns:a16="http://schemas.microsoft.com/office/drawing/2014/main" id="{CDC0A8B7-8352-4B13-95EB-93185AEE8B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7E865D-BD70-489B-9FB9-57B063EC4557}"/>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318090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2409-8C28-4E2A-AF85-3C43386A61A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D5DE509-A2DA-45F4-99F7-52AA19BE60E7}"/>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4" name="Footer Placeholder 3">
            <a:extLst>
              <a:ext uri="{FF2B5EF4-FFF2-40B4-BE49-F238E27FC236}">
                <a16:creationId xmlns:a16="http://schemas.microsoft.com/office/drawing/2014/main" id="{12D1701D-71D8-4E3A-88F0-01D9FF93B0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DB81E4-2294-44D5-BEA7-5C68F4ED7E8F}"/>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75123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64344-C191-4BAB-B133-F20703F52C8A}"/>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3" name="Footer Placeholder 2">
            <a:extLst>
              <a:ext uri="{FF2B5EF4-FFF2-40B4-BE49-F238E27FC236}">
                <a16:creationId xmlns:a16="http://schemas.microsoft.com/office/drawing/2014/main" id="{A09F53F8-325C-4FC2-924E-2BD2C7E2E7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1DA603-128C-4A0B-86A9-EB24C772D63F}"/>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101783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7932-C4B5-4C01-ACE9-BDE9D1508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FC3BAF-C407-42D7-AB33-E0EA98225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C4013AF-975D-4EEF-A724-1EC88B9CF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FF289-BE87-473E-BF63-1D42978751DC}"/>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6" name="Footer Placeholder 5">
            <a:extLst>
              <a:ext uri="{FF2B5EF4-FFF2-40B4-BE49-F238E27FC236}">
                <a16:creationId xmlns:a16="http://schemas.microsoft.com/office/drawing/2014/main" id="{E68B2B8C-05EA-4462-A50F-1AAD601620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2FC7A1-B90C-4F47-9291-E94380B9A569}"/>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34667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A740-F7D8-4447-A1D9-595F32277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D638B6-C687-4774-8564-DE8DEC33C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B0A2B2-C2D6-49A3-B854-020A96C87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F896C-189A-4E56-9AA2-0BD529A61F00}"/>
              </a:ext>
            </a:extLst>
          </p:cNvPr>
          <p:cNvSpPr>
            <a:spLocks noGrp="1"/>
          </p:cNvSpPr>
          <p:nvPr>
            <p:ph type="dt" sz="half" idx="10"/>
          </p:nvPr>
        </p:nvSpPr>
        <p:spPr/>
        <p:txBody>
          <a:bodyPr/>
          <a:lstStyle/>
          <a:p>
            <a:fld id="{6BE477F7-A3BF-4973-BC50-AABC0214C0D9}" type="datetimeFigureOut">
              <a:rPr lang="en-GB" smtClean="0"/>
              <a:t>01/12/2020</a:t>
            </a:fld>
            <a:endParaRPr lang="en-GB"/>
          </a:p>
        </p:txBody>
      </p:sp>
      <p:sp>
        <p:nvSpPr>
          <p:cNvPr id="6" name="Footer Placeholder 5">
            <a:extLst>
              <a:ext uri="{FF2B5EF4-FFF2-40B4-BE49-F238E27FC236}">
                <a16:creationId xmlns:a16="http://schemas.microsoft.com/office/drawing/2014/main" id="{105E4C8A-C7A1-4DBC-91A9-3ECF5845B6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C8493F-CA24-44CE-A82C-2F2A0D89F1A1}"/>
              </a:ext>
            </a:extLst>
          </p:cNvPr>
          <p:cNvSpPr>
            <a:spLocks noGrp="1"/>
          </p:cNvSpPr>
          <p:nvPr>
            <p:ph type="sldNum" sz="quarter" idx="12"/>
          </p:nvPr>
        </p:nvSpPr>
        <p:spPr/>
        <p:txBody>
          <a:bodyPr/>
          <a:lstStyle/>
          <a:p>
            <a:fld id="{BF3A7518-6ADE-4535-B96C-9DB547781C0E}" type="slidenum">
              <a:rPr lang="en-GB" smtClean="0"/>
              <a:t>‹#›</a:t>
            </a:fld>
            <a:endParaRPr lang="en-GB"/>
          </a:p>
        </p:txBody>
      </p:sp>
    </p:spTree>
    <p:extLst>
      <p:ext uri="{BB962C8B-B14F-4D97-AF65-F5344CB8AC3E}">
        <p14:creationId xmlns:p14="http://schemas.microsoft.com/office/powerpoint/2010/main" val="264385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053CF-6F9E-49E7-B2CF-2C38D59B7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A1572E-4986-4678-AD21-E1325928B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891F56-82C8-4566-A590-A4F09F8FB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477F7-A3BF-4973-BC50-AABC0214C0D9}" type="datetimeFigureOut">
              <a:rPr lang="en-GB" smtClean="0"/>
              <a:t>01/12/2020</a:t>
            </a:fld>
            <a:endParaRPr lang="en-GB"/>
          </a:p>
        </p:txBody>
      </p:sp>
      <p:sp>
        <p:nvSpPr>
          <p:cNvPr id="5" name="Footer Placeholder 4">
            <a:extLst>
              <a:ext uri="{FF2B5EF4-FFF2-40B4-BE49-F238E27FC236}">
                <a16:creationId xmlns:a16="http://schemas.microsoft.com/office/drawing/2014/main" id="{60781999-B371-480F-B0A6-A2FE8D6DF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DFB379-D56F-4BB8-A9CA-3990130DB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A7518-6ADE-4535-B96C-9DB547781C0E}" type="slidenum">
              <a:rPr lang="en-GB" smtClean="0"/>
              <a:t>‹#›</a:t>
            </a:fld>
            <a:endParaRPr lang="en-GB"/>
          </a:p>
        </p:txBody>
      </p:sp>
    </p:spTree>
    <p:extLst>
      <p:ext uri="{BB962C8B-B14F-4D97-AF65-F5344CB8AC3E}">
        <p14:creationId xmlns:p14="http://schemas.microsoft.com/office/powerpoint/2010/main" val="4067777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CC74-10F5-46B1-BF97-D0334FAA3D8D}"/>
              </a:ext>
            </a:extLst>
          </p:cNvPr>
          <p:cNvSpPr>
            <a:spLocks noGrp="1"/>
          </p:cNvSpPr>
          <p:nvPr>
            <p:ph type="ctrTitle"/>
          </p:nvPr>
        </p:nvSpPr>
        <p:spPr/>
        <p:txBody>
          <a:bodyPr/>
          <a:lstStyle/>
          <a:p>
            <a:r>
              <a:rPr lang="en-US" dirty="0"/>
              <a:t>Expression of Interest</a:t>
            </a:r>
            <a:endParaRPr lang="en-GB" dirty="0"/>
          </a:p>
        </p:txBody>
      </p:sp>
      <p:sp>
        <p:nvSpPr>
          <p:cNvPr id="3" name="Subtitle 2">
            <a:extLst>
              <a:ext uri="{FF2B5EF4-FFF2-40B4-BE49-F238E27FC236}">
                <a16:creationId xmlns:a16="http://schemas.microsoft.com/office/drawing/2014/main" id="{85F3FF0F-F37F-424D-83B2-B812A387F91C}"/>
              </a:ext>
            </a:extLst>
          </p:cNvPr>
          <p:cNvSpPr>
            <a:spLocks noGrp="1"/>
          </p:cNvSpPr>
          <p:nvPr>
            <p:ph type="subTitle" idx="1"/>
          </p:nvPr>
        </p:nvSpPr>
        <p:spPr/>
        <p:txBody>
          <a:bodyPr>
            <a:normAutofit fontScale="77500" lnSpcReduction="20000"/>
          </a:bodyPr>
          <a:lstStyle/>
          <a:p>
            <a:r>
              <a:rPr lang="en-US" dirty="0">
                <a:sym typeface="Wingdings" panose="05000000000000000000" pitchFamily="2" charset="2"/>
              </a:rPr>
              <a:t>Initial testing of EOI form</a:t>
            </a:r>
          </a:p>
          <a:p>
            <a:endParaRPr lang="en-US" dirty="0">
              <a:sym typeface="Wingdings" panose="05000000000000000000" pitchFamily="2" charset="2"/>
            </a:endParaRPr>
          </a:p>
          <a:p>
            <a:r>
              <a:rPr lang="en-US" dirty="0">
                <a:sym typeface="Wingdings" panose="05000000000000000000" pitchFamily="2" charset="2"/>
              </a:rPr>
              <a:t>Dec 1</a:t>
            </a:r>
            <a:r>
              <a:rPr lang="en-US" baseline="30000" dirty="0">
                <a:sym typeface="Wingdings" panose="05000000000000000000" pitchFamily="2" charset="2"/>
              </a:rPr>
              <a:t>st</a:t>
            </a:r>
            <a:r>
              <a:rPr lang="en-US" dirty="0">
                <a:sym typeface="Wingdings" panose="05000000000000000000" pitchFamily="2" charset="2"/>
              </a:rPr>
              <a:t> 2020</a:t>
            </a:r>
          </a:p>
          <a:p>
            <a:r>
              <a:rPr lang="en-US" dirty="0">
                <a:sym typeface="Wingdings" panose="05000000000000000000" pitchFamily="2" charset="2"/>
              </a:rPr>
              <a:t>Martin Kerr</a:t>
            </a:r>
          </a:p>
          <a:p>
            <a:r>
              <a:rPr lang="en-US" dirty="0">
                <a:sym typeface="Wingdings" panose="05000000000000000000" pitchFamily="2" charset="2"/>
              </a:rPr>
              <a:t>Anubhav Mittal</a:t>
            </a:r>
            <a:endParaRPr lang="en-GB" dirty="0"/>
          </a:p>
        </p:txBody>
      </p:sp>
    </p:spTree>
    <p:extLst>
      <p:ext uri="{BB962C8B-B14F-4D97-AF65-F5344CB8AC3E}">
        <p14:creationId xmlns:p14="http://schemas.microsoft.com/office/powerpoint/2010/main" val="352911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understand by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219576"/>
            <a:ext cx="7416800" cy="4601260"/>
          </a:xfrm>
          <a:prstGeom prst="rect">
            <a:avLst/>
          </a:prstGeom>
        </p:spPr>
        <p:txBody>
          <a:bodyPr wrap="square">
            <a:spAutoFit/>
          </a:bodyPr>
          <a:lstStyle/>
          <a:p>
            <a:r>
              <a:rPr lang="en-US" sz="3600" dirty="0"/>
              <a:t>These suggest:</a:t>
            </a:r>
          </a:p>
          <a:p>
            <a:endParaRPr lang="en-US" sz="1600" dirty="0"/>
          </a:p>
          <a:p>
            <a:pPr marL="285750" indent="-285750">
              <a:buFontTx/>
              <a:buChar char="-"/>
            </a:pPr>
            <a:r>
              <a:rPr lang="en-US" sz="3600" dirty="0"/>
              <a:t>Showing that you are interested</a:t>
            </a:r>
          </a:p>
          <a:p>
            <a:pPr marL="285750" indent="-285750">
              <a:buFontTx/>
              <a:buChar char="-"/>
            </a:pPr>
            <a:r>
              <a:rPr lang="en-US" sz="3600" dirty="0"/>
              <a:t>Collecting Data</a:t>
            </a:r>
          </a:p>
          <a:p>
            <a:pPr marL="285750" indent="-285750">
              <a:buFontTx/>
              <a:buChar char="-"/>
            </a:pPr>
            <a:r>
              <a:rPr lang="en-US" sz="3600" dirty="0"/>
              <a:t>Formal/Legal</a:t>
            </a:r>
          </a:p>
          <a:p>
            <a:pPr marL="285750" indent="-285750">
              <a:buFontTx/>
              <a:buChar char="-"/>
            </a:pPr>
            <a:r>
              <a:rPr lang="en-US" sz="3600" dirty="0"/>
              <a:t>First Step</a:t>
            </a:r>
          </a:p>
          <a:p>
            <a:pPr marL="285750" indent="-285750">
              <a:buFontTx/>
              <a:buChar char="-"/>
            </a:pPr>
            <a:r>
              <a:rPr lang="en-US" sz="3600" dirty="0"/>
              <a:t>Collecting Evidence</a:t>
            </a:r>
          </a:p>
          <a:p>
            <a:pPr marL="285750" indent="-285750">
              <a:buFontTx/>
              <a:buChar char="-"/>
            </a:pPr>
            <a:r>
              <a:rPr lang="en-US" sz="3600" dirty="0"/>
              <a:t>An initial decision to proceed (or not)</a:t>
            </a:r>
            <a:r>
              <a:rPr lang="en-US" sz="3200" dirty="0"/>
              <a:t> </a:t>
            </a:r>
          </a:p>
          <a:p>
            <a:pPr>
              <a:spcAft>
                <a:spcPts val="300"/>
              </a:spcAft>
            </a:pPr>
            <a:endParaRPr lang="en-US" sz="1700" dirty="0"/>
          </a:p>
        </p:txBody>
      </p:sp>
    </p:spTree>
    <p:extLst>
      <p:ext uri="{BB962C8B-B14F-4D97-AF65-F5344CB8AC3E}">
        <p14:creationId xmlns:p14="http://schemas.microsoft.com/office/powerpoint/2010/main" val="349271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Pros of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E1E0B952-5C32-B44A-8F91-D4113DCEA59C}"/>
              </a:ext>
            </a:extLst>
          </p:cNvPr>
          <p:cNvSpPr txBox="1"/>
          <p:nvPr/>
        </p:nvSpPr>
        <p:spPr>
          <a:xfrm>
            <a:off x="4619626" y="155229"/>
            <a:ext cx="7416800" cy="6463308"/>
          </a:xfrm>
          <a:prstGeom prst="rect">
            <a:avLst/>
          </a:prstGeom>
          <a:noFill/>
        </p:spPr>
        <p:txBody>
          <a:bodyPr wrap="square" rtlCol="0">
            <a:spAutoFit/>
          </a:bodyPr>
          <a:lstStyle/>
          <a:p>
            <a:pPr marL="285750" indent="-285750">
              <a:buFont typeface="Arial" panose="020B0604020202020204" pitchFamily="34" charset="0"/>
              <a:buChar char="•"/>
            </a:pPr>
            <a:r>
              <a:rPr lang="en-US" dirty="0"/>
              <a:t>You should be notified of any change</a:t>
            </a:r>
          </a:p>
          <a:p>
            <a:pPr marL="285750" indent="-285750">
              <a:buFont typeface="Arial" panose="020B0604020202020204" pitchFamily="34" charset="0"/>
              <a:buChar char="•"/>
            </a:pPr>
            <a:r>
              <a:rPr lang="en-US" dirty="0"/>
              <a:t>it gives options it provides feedback on prototypes</a:t>
            </a:r>
          </a:p>
          <a:p>
            <a:pPr marL="285750" indent="-285750">
              <a:buFont typeface="Arial" panose="020B0604020202020204" pitchFamily="34" charset="0"/>
              <a:buChar char="•"/>
            </a:pPr>
            <a:r>
              <a:rPr lang="en-US" dirty="0"/>
              <a:t>Not having to go through the full application process and perhaps being shortlisted in some way. Not wasting a lot of time being considered only to be let down ultimately in some way</a:t>
            </a:r>
          </a:p>
          <a:p>
            <a:pPr marL="285750" indent="-285750">
              <a:buFont typeface="Arial" panose="020B0604020202020204" pitchFamily="34" charset="0"/>
              <a:buChar char="•"/>
            </a:pPr>
            <a:r>
              <a:rPr lang="en-US" dirty="0"/>
              <a:t>information packs </a:t>
            </a:r>
            <a:r>
              <a:rPr lang="en-US" dirty="0" err="1"/>
              <a:t>etc</a:t>
            </a:r>
            <a:r>
              <a:rPr lang="en-US" dirty="0"/>
              <a:t> allow </a:t>
            </a:r>
            <a:r>
              <a:rPr lang="en-US" dirty="0" err="1"/>
              <a:t>buisness</a:t>
            </a:r>
            <a:r>
              <a:rPr lang="en-US" dirty="0"/>
              <a:t> owners make a clear </a:t>
            </a:r>
            <a:r>
              <a:rPr lang="en-US" dirty="0" err="1"/>
              <a:t>desicion</a:t>
            </a:r>
            <a:r>
              <a:rPr lang="en-US" dirty="0"/>
              <a:t> based on factual information</a:t>
            </a:r>
          </a:p>
          <a:p>
            <a:pPr marL="285750" indent="-285750">
              <a:buFont typeface="Arial" panose="020B0604020202020204" pitchFamily="34" charset="0"/>
              <a:buChar char="•"/>
            </a:pPr>
            <a:r>
              <a:rPr lang="en-US" dirty="0"/>
              <a:t>You don’t need to submit a full application until you know that you qualify for it</a:t>
            </a:r>
          </a:p>
          <a:p>
            <a:pPr marL="285750" indent="-285750">
              <a:buFont typeface="Arial" panose="020B0604020202020204" pitchFamily="34" charset="0"/>
              <a:buChar char="•"/>
            </a:pPr>
            <a:r>
              <a:rPr lang="en-US" dirty="0"/>
              <a:t>It is an opportunity to present yourself in the best light possible and to do it in a succinct and clear way. It does not have to take a lot of time to prepare and is usually fairly easy to tailor based on the different role descriptions. It is non-committal and does not take away from other potential opportunities - you are just registering your awareness of the role and your availability.</a:t>
            </a:r>
          </a:p>
          <a:p>
            <a:pPr marL="285750" indent="-285750">
              <a:buFont typeface="Arial" panose="020B0604020202020204" pitchFamily="34" charset="0"/>
              <a:buChar char="•"/>
            </a:pPr>
            <a:r>
              <a:rPr lang="en-US" dirty="0"/>
              <a:t>not confirmed / flexibility / not tied in</a:t>
            </a:r>
          </a:p>
          <a:p>
            <a:pPr marL="285750" indent="-285750">
              <a:buFont typeface="Arial" panose="020B0604020202020204" pitchFamily="34" charset="0"/>
              <a:buChar char="•"/>
            </a:pPr>
            <a:r>
              <a:rPr lang="en-US" dirty="0"/>
              <a:t>I think it means that you need to be engaged in </a:t>
            </a:r>
            <a:r>
              <a:rPr lang="en-US" dirty="0" err="1"/>
              <a:t>teh</a:t>
            </a:r>
            <a:r>
              <a:rPr lang="en-US" dirty="0"/>
              <a:t> process and so those competing for the same service won’t get an advantage as you need to be provided with the same information as them</a:t>
            </a:r>
          </a:p>
          <a:p>
            <a:pPr marL="285750" indent="-285750">
              <a:buFont typeface="Arial" panose="020B0604020202020204" pitchFamily="34" charset="0"/>
              <a:buChar char="•"/>
            </a:pPr>
            <a:r>
              <a:rPr lang="en-US" dirty="0"/>
              <a:t>taken the initiative to show interest in something rather than knowingly applying with many others.</a:t>
            </a:r>
          </a:p>
          <a:p>
            <a:pPr marL="285750" indent="-285750">
              <a:buFont typeface="Arial" panose="020B0604020202020204" pitchFamily="34" charset="0"/>
              <a:buChar char="•"/>
            </a:pPr>
            <a:r>
              <a:rPr lang="en-US" dirty="0"/>
              <a:t>you can se the initial reaction from the company you are trying to buy and the reaction from the general public</a:t>
            </a:r>
          </a:p>
        </p:txBody>
      </p:sp>
    </p:spTree>
    <p:extLst>
      <p:ext uri="{BB962C8B-B14F-4D97-AF65-F5344CB8AC3E}">
        <p14:creationId xmlns:p14="http://schemas.microsoft.com/office/powerpoint/2010/main" val="71130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Pros of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E1E0B952-5C32-B44A-8F91-D4113DCEA59C}"/>
              </a:ext>
            </a:extLst>
          </p:cNvPr>
          <p:cNvSpPr txBox="1"/>
          <p:nvPr/>
        </p:nvSpPr>
        <p:spPr>
          <a:xfrm>
            <a:off x="4619625" y="1286110"/>
            <a:ext cx="7416800" cy="5386090"/>
          </a:xfrm>
          <a:prstGeom prst="rect">
            <a:avLst/>
          </a:prstGeom>
          <a:noFill/>
        </p:spPr>
        <p:txBody>
          <a:bodyPr wrap="square" rtlCol="0">
            <a:spAutoFit/>
          </a:bodyPr>
          <a:lstStyle/>
          <a:p>
            <a:r>
              <a:rPr lang="en-US" sz="3600" dirty="0"/>
              <a:t>These suggest</a:t>
            </a:r>
          </a:p>
          <a:p>
            <a:endParaRPr lang="en-US" sz="1600" dirty="0"/>
          </a:p>
          <a:p>
            <a:pPr marL="285750" indent="-285750">
              <a:buFont typeface="Arial" panose="020B0604020202020204" pitchFamily="34" charset="0"/>
              <a:buChar char="•"/>
            </a:pPr>
            <a:r>
              <a:rPr lang="en-US" sz="3600" dirty="0"/>
              <a:t>More communication &amp; feedback</a:t>
            </a:r>
          </a:p>
          <a:p>
            <a:pPr marL="285750" indent="-285750">
              <a:buFont typeface="Arial" panose="020B0604020202020204" pitchFamily="34" charset="0"/>
              <a:buChar char="•"/>
            </a:pPr>
            <a:r>
              <a:rPr lang="en-US" sz="3600" dirty="0"/>
              <a:t>Shorter process before being shortlisted</a:t>
            </a:r>
          </a:p>
          <a:p>
            <a:pPr marL="285750" indent="-285750">
              <a:buFont typeface="Arial" panose="020B0604020202020204" pitchFamily="34" charset="0"/>
              <a:buChar char="•"/>
            </a:pPr>
            <a:r>
              <a:rPr lang="en-US" sz="3600" dirty="0"/>
              <a:t>Less wasted time</a:t>
            </a:r>
          </a:p>
          <a:p>
            <a:pPr marL="285750" indent="-285750">
              <a:buFont typeface="Arial" panose="020B0604020202020204" pitchFamily="34" charset="0"/>
              <a:buChar char="•"/>
            </a:pPr>
            <a:r>
              <a:rPr lang="en-US" sz="3600" dirty="0"/>
              <a:t>Clear decisions</a:t>
            </a:r>
          </a:p>
          <a:p>
            <a:pPr marL="285750" indent="-285750">
              <a:buFont typeface="Arial" panose="020B0604020202020204" pitchFamily="34" charset="0"/>
              <a:buChar char="•"/>
            </a:pPr>
            <a:r>
              <a:rPr lang="en-US" sz="3600" dirty="0"/>
              <a:t>An opportunity</a:t>
            </a:r>
          </a:p>
          <a:p>
            <a:pPr marL="285750" indent="-285750">
              <a:buFont typeface="Arial" panose="020B0604020202020204" pitchFamily="34" charset="0"/>
              <a:buChar char="•"/>
            </a:pPr>
            <a:r>
              <a:rPr lang="en-US" sz="3600" dirty="0"/>
              <a:t>Flexible</a:t>
            </a:r>
          </a:p>
          <a:p>
            <a:pPr marL="285750" indent="-285750">
              <a:buFont typeface="Arial" panose="020B0604020202020204" pitchFamily="34" charset="0"/>
              <a:buChar char="•"/>
            </a:pPr>
            <a:r>
              <a:rPr lang="en-US" sz="3600" dirty="0"/>
              <a:t>Fair</a:t>
            </a:r>
          </a:p>
        </p:txBody>
      </p:sp>
    </p:spTree>
    <p:extLst>
      <p:ext uri="{BB962C8B-B14F-4D97-AF65-F5344CB8AC3E}">
        <p14:creationId xmlns:p14="http://schemas.microsoft.com/office/powerpoint/2010/main" val="328063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(4)</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Cons of Expression of Interest?</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99668"/>
            <a:ext cx="7416800" cy="6286336"/>
          </a:xfrm>
          <a:prstGeom prst="rect">
            <a:avLst/>
          </a:prstGeom>
        </p:spPr>
        <p:txBody>
          <a:bodyPr wrap="square">
            <a:spAutoFit/>
          </a:bodyPr>
          <a:lstStyle/>
          <a:p>
            <a:pPr marL="285750" indent="-285750">
              <a:spcAft>
                <a:spcPts val="300"/>
              </a:spcAft>
              <a:buFont typeface="Arial" panose="020B0604020202020204" pitchFamily="34" charset="0"/>
              <a:buChar char="•"/>
            </a:pPr>
            <a:r>
              <a:rPr lang="en-US" sz="2000" dirty="0"/>
              <a:t>You have not reached a decision there and then</a:t>
            </a:r>
          </a:p>
          <a:p>
            <a:pPr marL="285750" indent="-285750">
              <a:spcAft>
                <a:spcPts val="300"/>
              </a:spcAft>
              <a:buFont typeface="Arial" panose="020B0604020202020204" pitchFamily="34" charset="0"/>
              <a:buChar char="•"/>
            </a:pPr>
            <a:r>
              <a:rPr lang="en-US" sz="2000" dirty="0"/>
              <a:t>they can be self serving and costly</a:t>
            </a:r>
          </a:p>
          <a:p>
            <a:pPr marL="285750" indent="-285750">
              <a:spcAft>
                <a:spcPts val="300"/>
              </a:spcAft>
              <a:buFont typeface="Arial" panose="020B0604020202020204" pitchFamily="34" charset="0"/>
              <a:buChar char="•"/>
            </a:pPr>
            <a:r>
              <a:rPr lang="en-US" sz="2000" dirty="0"/>
              <a:t>It may not work out and any time spend even completing initial checks may be wasted.</a:t>
            </a:r>
          </a:p>
          <a:p>
            <a:pPr marL="285750" indent="-285750">
              <a:spcAft>
                <a:spcPts val="300"/>
              </a:spcAft>
              <a:buFont typeface="Arial" panose="020B0604020202020204" pitchFamily="34" charset="0"/>
              <a:buChar char="•"/>
            </a:pPr>
            <a:r>
              <a:rPr lang="en-US" sz="2000" dirty="0"/>
              <a:t>sometimes the information packs are one sided and </a:t>
            </a:r>
            <a:r>
              <a:rPr lang="en-US" sz="2000" dirty="0" err="1"/>
              <a:t>arent</a:t>
            </a:r>
            <a:r>
              <a:rPr lang="en-US" sz="2000" dirty="0"/>
              <a:t> telling the truth</a:t>
            </a:r>
          </a:p>
          <a:p>
            <a:pPr marL="285750" indent="-285750">
              <a:spcAft>
                <a:spcPts val="300"/>
              </a:spcAft>
              <a:buFont typeface="Arial" panose="020B0604020202020204" pitchFamily="34" charset="0"/>
              <a:buChar char="•"/>
            </a:pPr>
            <a:r>
              <a:rPr lang="en-US" sz="2000" dirty="0"/>
              <a:t>waiting time before you get to receive the money</a:t>
            </a:r>
          </a:p>
          <a:p>
            <a:pPr marL="285750" indent="-285750">
              <a:spcAft>
                <a:spcPts val="300"/>
              </a:spcAft>
              <a:buFont typeface="Arial" panose="020B0604020202020204" pitchFamily="34" charset="0"/>
              <a:buChar char="•"/>
            </a:pPr>
            <a:r>
              <a:rPr lang="en-US" sz="2000" dirty="0"/>
              <a:t>It is one way communication, there is no onus on the other party to respond which is not helpful if there are questions or you would like further information. Other cons would be that it is just a summary of you and your skills when you may feel there is much more you would like to discuss about what you can bring to the table and your skills - you have to be selective.</a:t>
            </a:r>
          </a:p>
          <a:p>
            <a:pPr marL="285750" indent="-285750">
              <a:spcAft>
                <a:spcPts val="300"/>
              </a:spcAft>
              <a:buFont typeface="Arial" panose="020B0604020202020204" pitchFamily="34" charset="0"/>
              <a:buChar char="•"/>
            </a:pPr>
            <a:r>
              <a:rPr lang="en-US" sz="2000" dirty="0"/>
              <a:t>a little general / not guaranteed /  just in principle</a:t>
            </a:r>
          </a:p>
          <a:p>
            <a:pPr marL="285750" indent="-285750">
              <a:spcAft>
                <a:spcPts val="300"/>
              </a:spcAft>
              <a:buFont typeface="Arial" panose="020B0604020202020204" pitchFamily="34" charset="0"/>
              <a:buChar char="•"/>
            </a:pPr>
            <a:r>
              <a:rPr lang="en-US" sz="2000" dirty="0"/>
              <a:t>You may want to show interest in confidence and formally doing it might remove this.</a:t>
            </a:r>
          </a:p>
          <a:p>
            <a:pPr marL="285750" indent="-285750">
              <a:spcAft>
                <a:spcPts val="300"/>
              </a:spcAft>
              <a:buFont typeface="Arial" panose="020B0604020202020204" pitchFamily="34" charset="0"/>
              <a:buChar char="•"/>
            </a:pPr>
            <a:r>
              <a:rPr lang="en-US" sz="2000" dirty="0"/>
              <a:t>It can sometimes feel like a double procedure for an application</a:t>
            </a:r>
          </a:p>
          <a:p>
            <a:pPr marL="285750" indent="-285750">
              <a:spcAft>
                <a:spcPts val="300"/>
              </a:spcAft>
              <a:buFont typeface="Arial" panose="020B0604020202020204" pitchFamily="34" charset="0"/>
              <a:buChar char="•"/>
            </a:pPr>
            <a:r>
              <a:rPr lang="en-US" sz="2000" dirty="0"/>
              <a:t>it might expose your companies strategy and the expression of interest may lead to other parties blocking the move.</a:t>
            </a:r>
          </a:p>
        </p:txBody>
      </p:sp>
    </p:spTree>
    <p:extLst>
      <p:ext uri="{BB962C8B-B14F-4D97-AF65-F5344CB8AC3E}">
        <p14:creationId xmlns:p14="http://schemas.microsoft.com/office/powerpoint/2010/main" val="335977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(4)</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are the Cons of Expression of Interest?</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225966"/>
            <a:ext cx="7416800" cy="5655394"/>
          </a:xfrm>
          <a:prstGeom prst="rect">
            <a:avLst/>
          </a:prstGeom>
        </p:spPr>
        <p:txBody>
          <a:bodyPr wrap="square">
            <a:spAutoFit/>
          </a:bodyPr>
          <a:lstStyle/>
          <a:p>
            <a:pPr>
              <a:spcAft>
                <a:spcPts val="300"/>
              </a:spcAft>
            </a:pPr>
            <a:r>
              <a:rPr lang="en-US" sz="3600" dirty="0"/>
              <a:t>These suggest</a:t>
            </a:r>
          </a:p>
          <a:p>
            <a:pPr>
              <a:spcAft>
                <a:spcPts val="300"/>
              </a:spcAft>
            </a:pPr>
            <a:endParaRPr lang="en-US" sz="1600" dirty="0"/>
          </a:p>
          <a:p>
            <a:pPr marL="342900" indent="-342900">
              <a:spcAft>
                <a:spcPts val="300"/>
              </a:spcAft>
              <a:buFont typeface="Arial" panose="020B0604020202020204" pitchFamily="34" charset="0"/>
              <a:buChar char="•"/>
            </a:pPr>
            <a:r>
              <a:rPr lang="en-US" sz="3600" dirty="0"/>
              <a:t>Possible waste of time &amp; money</a:t>
            </a:r>
          </a:p>
          <a:p>
            <a:pPr marL="342900" indent="-342900">
              <a:spcAft>
                <a:spcPts val="300"/>
              </a:spcAft>
              <a:buFont typeface="Arial" panose="020B0604020202020204" pitchFamily="34" charset="0"/>
              <a:buChar char="•"/>
            </a:pPr>
            <a:r>
              <a:rPr lang="en-US" sz="3600" dirty="0"/>
              <a:t>Possibly not that realistic</a:t>
            </a:r>
          </a:p>
          <a:p>
            <a:pPr marL="342900" indent="-342900">
              <a:spcAft>
                <a:spcPts val="300"/>
              </a:spcAft>
              <a:buFont typeface="Arial" panose="020B0604020202020204" pitchFamily="34" charset="0"/>
              <a:buChar char="•"/>
            </a:pPr>
            <a:r>
              <a:rPr lang="en-US" sz="3600" dirty="0"/>
              <a:t>A bit generic</a:t>
            </a:r>
          </a:p>
          <a:p>
            <a:pPr marL="342900" indent="-342900">
              <a:spcAft>
                <a:spcPts val="300"/>
              </a:spcAft>
              <a:buFont typeface="Arial" panose="020B0604020202020204" pitchFamily="34" charset="0"/>
              <a:buChar char="•"/>
            </a:pPr>
            <a:r>
              <a:rPr lang="en-US" sz="3600" dirty="0"/>
              <a:t>Quite one way (Communication)</a:t>
            </a:r>
          </a:p>
          <a:p>
            <a:pPr marL="342900" indent="-342900">
              <a:spcAft>
                <a:spcPts val="300"/>
              </a:spcAft>
              <a:buFont typeface="Arial" panose="020B0604020202020204" pitchFamily="34" charset="0"/>
              <a:buChar char="•"/>
            </a:pPr>
            <a:r>
              <a:rPr lang="en-US" sz="3600" dirty="0"/>
              <a:t>Possibly extra effort required (Doubling up)</a:t>
            </a:r>
          </a:p>
          <a:p>
            <a:pPr marL="342900" indent="-342900">
              <a:spcAft>
                <a:spcPts val="300"/>
              </a:spcAft>
              <a:buFont typeface="Arial" panose="020B0604020202020204" pitchFamily="34" charset="0"/>
              <a:buChar char="•"/>
            </a:pPr>
            <a:r>
              <a:rPr lang="en-US" sz="3600" dirty="0"/>
              <a:t>Intellectual Property / Business Strategy leakage</a:t>
            </a:r>
          </a:p>
        </p:txBody>
      </p:sp>
    </p:spTree>
    <p:extLst>
      <p:ext uri="{BB962C8B-B14F-4D97-AF65-F5344CB8AC3E}">
        <p14:creationId xmlns:p14="http://schemas.microsoft.com/office/powerpoint/2010/main" val="116025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Initial response to EOI form</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870450"/>
          </a:xfrm>
        </p:spPr>
        <p:txBody>
          <a:bodyPr>
            <a:normAutofit fontScale="85000" lnSpcReduction="20000"/>
          </a:bodyPr>
          <a:lstStyle/>
          <a:p>
            <a:pPr marL="0" indent="0">
              <a:buNone/>
            </a:pPr>
            <a:endParaRPr lang="en-US" dirty="0">
              <a:latin typeface="Arial"/>
              <a:ea typeface="Segoe UI"/>
              <a:cs typeface="Segoe UI"/>
            </a:endParaRPr>
          </a:p>
          <a:p>
            <a:pPr marL="0" indent="0">
              <a:buNone/>
            </a:pPr>
            <a:r>
              <a:rPr lang="en-US" sz="2900" dirty="0">
                <a:latin typeface="Arial"/>
                <a:ea typeface="Segoe UI"/>
                <a:cs typeface="Segoe UI"/>
              </a:rPr>
              <a:t>We asked the following question about the EOI form:</a:t>
            </a:r>
          </a:p>
          <a:p>
            <a:pPr marL="0" indent="0">
              <a:buNone/>
            </a:pPr>
            <a:endParaRPr lang="en-US" sz="2900" dirty="0">
              <a:latin typeface="Arial"/>
              <a:ea typeface="Segoe UI"/>
              <a:cs typeface="Segoe UI"/>
            </a:endParaRPr>
          </a:p>
          <a:p>
            <a:pPr marL="514350" indent="-514350">
              <a:buFont typeface="+mj-lt"/>
              <a:buAutoNum type="arabicPeriod"/>
            </a:pPr>
            <a:r>
              <a:rPr lang="en-US" sz="2900" dirty="0">
                <a:latin typeface="Arial"/>
                <a:ea typeface="Segoe UI"/>
                <a:cs typeface="Segoe UI"/>
              </a:rPr>
              <a:t>Now that you have had a look at the "Expression of Interest form (EOI form)", what does it mean to you?</a:t>
            </a:r>
          </a:p>
          <a:p>
            <a:pPr marL="514350" indent="-514350">
              <a:buFont typeface="+mj-lt"/>
              <a:buAutoNum type="arabicPeriod"/>
            </a:pPr>
            <a:r>
              <a:rPr lang="en-US" sz="2900" dirty="0">
                <a:latin typeface="Arial"/>
                <a:ea typeface="Segoe UI"/>
                <a:cs typeface="Segoe UI"/>
              </a:rPr>
              <a:t>What do you expect as a result of completing this EOI form?</a:t>
            </a:r>
          </a:p>
          <a:p>
            <a:pPr marL="514350" indent="-514350">
              <a:buFont typeface="+mj-lt"/>
              <a:buAutoNum type="arabicPeriod"/>
            </a:pPr>
            <a:r>
              <a:rPr lang="en-US" sz="2900" dirty="0">
                <a:latin typeface="Arial"/>
                <a:ea typeface="Segoe UI"/>
                <a:cs typeface="Segoe UI"/>
              </a:rPr>
              <a:t>If you were using this EOI form, how do you feel about this way of accessing our products and services?</a:t>
            </a:r>
          </a:p>
          <a:p>
            <a:pPr marL="514350" indent="-514350">
              <a:buFont typeface="+mj-lt"/>
              <a:buAutoNum type="arabicPeriod"/>
            </a:pPr>
            <a:r>
              <a:rPr lang="en-US" sz="2900" dirty="0">
                <a:latin typeface="Arial"/>
                <a:ea typeface="Segoe UI"/>
                <a:cs typeface="Segoe UI"/>
              </a:rPr>
              <a:t>Is this what you were expecting to see when we mentioned "Expression of Interest form" (EOI form)?</a:t>
            </a:r>
            <a:endParaRPr lang="en-US" sz="2900"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839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fontScale="90000"/>
          </a:bodyPr>
          <a:lstStyle/>
          <a:p>
            <a:r>
              <a:rPr lang="en-US" sz="4000" b="1" dirty="0"/>
              <a:t>Initial Thoughts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Now that you have had a look at the "Expression of Interest form (EOI form)", what does it mean to you?</a:t>
            </a: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84566"/>
            <a:ext cx="7416800" cy="6324808"/>
          </a:xfrm>
          <a:prstGeom prst="rect">
            <a:avLst/>
          </a:prstGeom>
        </p:spPr>
        <p:txBody>
          <a:bodyPr wrap="square">
            <a:spAutoFit/>
          </a:bodyPr>
          <a:lstStyle/>
          <a:p>
            <a:pPr marL="285750" indent="-285750">
              <a:spcAft>
                <a:spcPts val="600"/>
              </a:spcAft>
              <a:buFont typeface="Arial" panose="020B0604020202020204" pitchFamily="34" charset="0"/>
              <a:buChar char="•"/>
            </a:pPr>
            <a:r>
              <a:rPr lang="en-US" sz="1500" dirty="0"/>
              <a:t>We as a company registering and expressing our interest in receiving help from </a:t>
            </a:r>
            <a:r>
              <a:rPr lang="en-US" sz="1500" dirty="0" err="1"/>
              <a:t>Scotttish</a:t>
            </a:r>
            <a:r>
              <a:rPr lang="en-US" sz="1500" dirty="0"/>
              <a:t> Enterprise</a:t>
            </a:r>
          </a:p>
          <a:p>
            <a:pPr marL="285750" indent="-285750">
              <a:spcAft>
                <a:spcPts val="600"/>
              </a:spcAft>
              <a:buFont typeface="Arial" panose="020B0604020202020204" pitchFamily="34" charset="0"/>
              <a:buChar char="•"/>
            </a:pPr>
            <a:r>
              <a:rPr lang="en-US" sz="1500" dirty="0"/>
              <a:t>it means a specific application to get sponsored mentored for a particular objective/ goal</a:t>
            </a:r>
          </a:p>
          <a:p>
            <a:pPr marL="285750" indent="-285750">
              <a:spcAft>
                <a:spcPts val="600"/>
              </a:spcAft>
              <a:buFont typeface="Arial" panose="020B0604020202020204" pitchFamily="34" charset="0"/>
              <a:buChar char="•"/>
            </a:pPr>
            <a:r>
              <a:rPr lang="en-US" sz="1500" dirty="0"/>
              <a:t>Outlines criteria for qualification. A short overview as to whether you will qualify depending on the business type and outcomes delivered. Once completed you will receive a quick response as to whether your business is eligible based on the criteria achieved and this will probably prompt a further more detailed application process.</a:t>
            </a:r>
          </a:p>
          <a:p>
            <a:pPr marL="285750" indent="-285750">
              <a:spcAft>
                <a:spcPts val="600"/>
              </a:spcAft>
              <a:buFont typeface="Arial" panose="020B0604020202020204" pitchFamily="34" charset="0"/>
              <a:buChar char="•"/>
            </a:pPr>
            <a:r>
              <a:rPr lang="en-US" sz="1500" dirty="0"/>
              <a:t>the same as before however this one seems as though it tailors it to each and every client</a:t>
            </a:r>
          </a:p>
          <a:p>
            <a:pPr marL="285750" indent="-285750">
              <a:spcAft>
                <a:spcPts val="600"/>
              </a:spcAft>
              <a:buFont typeface="Arial" panose="020B0604020202020204" pitchFamily="34" charset="0"/>
              <a:buChar char="•"/>
            </a:pPr>
            <a:r>
              <a:rPr lang="en-US" sz="1500" dirty="0"/>
              <a:t>As I said before, I let the agency know that I am interested in applying for the service/grant</a:t>
            </a:r>
          </a:p>
          <a:p>
            <a:pPr marL="285750" indent="-285750">
              <a:spcAft>
                <a:spcPts val="600"/>
              </a:spcAft>
              <a:buFont typeface="Arial" panose="020B0604020202020204" pitchFamily="34" charset="0"/>
              <a:buChar char="•"/>
            </a:pPr>
            <a:r>
              <a:rPr lang="en-US" sz="1500" dirty="0"/>
              <a:t>It is a description of what services / finances are on offer in a very broad sense and allows you to respond in kind, in a </a:t>
            </a:r>
            <a:r>
              <a:rPr lang="en-US" sz="1500" dirty="0" err="1"/>
              <a:t>summarised</a:t>
            </a:r>
            <a:r>
              <a:rPr lang="en-US" sz="1500" dirty="0"/>
              <a:t> format, what you would expect or need from these services and what your current position is in relation to the aforementioned business areas; costs, FTE </a:t>
            </a:r>
            <a:r>
              <a:rPr lang="en-US" sz="1500" dirty="0" err="1"/>
              <a:t>etc</a:t>
            </a:r>
            <a:endParaRPr lang="en-US" sz="1500" dirty="0"/>
          </a:p>
          <a:p>
            <a:pPr marL="285750" indent="-285750">
              <a:spcAft>
                <a:spcPts val="600"/>
              </a:spcAft>
              <a:buFont typeface="Arial" panose="020B0604020202020204" pitchFamily="34" charset="0"/>
              <a:buChar char="•"/>
            </a:pPr>
            <a:r>
              <a:rPr lang="en-US" sz="1500" dirty="0"/>
              <a:t>it seems to be the first part in the administrative process of getting support form  SE</a:t>
            </a:r>
          </a:p>
          <a:p>
            <a:pPr marL="285750" indent="-285750">
              <a:spcAft>
                <a:spcPts val="600"/>
              </a:spcAft>
              <a:buFont typeface="Arial" panose="020B0604020202020204" pitchFamily="34" charset="0"/>
              <a:buChar char="•"/>
            </a:pPr>
            <a:r>
              <a:rPr lang="en-US" sz="1500" dirty="0"/>
              <a:t>It’s a way of </a:t>
            </a:r>
            <a:r>
              <a:rPr lang="en-US" sz="1500" dirty="0" err="1"/>
              <a:t>SCottish</a:t>
            </a:r>
            <a:r>
              <a:rPr lang="en-US" sz="1500" dirty="0"/>
              <a:t> Enterprise assessing my business for suitability for support from them. The benefit to me is the help Scottish Enterprise can provide in supporting my involvement in the project I’m interested in. It makes clear that there are social and environmental elements as well as commercial ones that are important to Scottish Enterprise and the likelihood of them working with my company</a:t>
            </a:r>
          </a:p>
          <a:p>
            <a:pPr marL="285750" indent="-285750">
              <a:spcAft>
                <a:spcPts val="600"/>
              </a:spcAft>
              <a:buFont typeface="Arial" panose="020B0604020202020204" pitchFamily="34" charset="0"/>
              <a:buChar char="•"/>
            </a:pPr>
            <a:r>
              <a:rPr lang="en-US" sz="1500" dirty="0"/>
              <a:t>It means you can show an interest to apply for S.E. funding to support my business by filling out this form.</a:t>
            </a:r>
          </a:p>
          <a:p>
            <a:pPr marL="285750" indent="-285750">
              <a:spcAft>
                <a:spcPts val="600"/>
              </a:spcAft>
              <a:buFont typeface="Arial" panose="020B0604020202020204" pitchFamily="34" charset="0"/>
              <a:buChar char="•"/>
            </a:pPr>
            <a:r>
              <a:rPr lang="en-US" sz="1500" dirty="0"/>
              <a:t>it is a form that will give your company information to Scottish Enterprise and they will help your company to grow and reach new opportunities</a:t>
            </a:r>
          </a:p>
        </p:txBody>
      </p:sp>
    </p:spTree>
    <p:extLst>
      <p:ext uri="{BB962C8B-B14F-4D97-AF65-F5344CB8AC3E}">
        <p14:creationId xmlns:p14="http://schemas.microsoft.com/office/powerpoint/2010/main" val="4368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fontScale="90000"/>
          </a:bodyPr>
          <a:lstStyle/>
          <a:p>
            <a:r>
              <a:rPr lang="en-US" sz="4000" b="1" dirty="0"/>
              <a:t>Initial Thoughts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Now that you have had a look at the "Expression of Interest form (EOI form)", what does it mean to you?</a:t>
            </a: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281846"/>
            <a:ext cx="7416800" cy="4924425"/>
          </a:xfrm>
          <a:prstGeom prst="rect">
            <a:avLst/>
          </a:prstGeom>
        </p:spPr>
        <p:txBody>
          <a:bodyPr wrap="square">
            <a:spAutoFit/>
          </a:bodyPr>
          <a:lstStyle/>
          <a:p>
            <a:pPr>
              <a:spcAft>
                <a:spcPts val="600"/>
              </a:spcAft>
            </a:pPr>
            <a:r>
              <a:rPr lang="en-US" sz="3200" dirty="0"/>
              <a:t>These suggest: </a:t>
            </a:r>
          </a:p>
          <a:p>
            <a:pPr>
              <a:spcAft>
                <a:spcPts val="600"/>
              </a:spcAft>
            </a:pPr>
            <a:endParaRPr lang="en-US" sz="1600" dirty="0"/>
          </a:p>
          <a:p>
            <a:pPr marL="285750" indent="-285750">
              <a:spcAft>
                <a:spcPts val="600"/>
              </a:spcAft>
              <a:buFontTx/>
              <a:buChar char="-"/>
            </a:pPr>
            <a:r>
              <a:rPr lang="en-US" sz="3200" dirty="0"/>
              <a:t>Registering</a:t>
            </a:r>
          </a:p>
          <a:p>
            <a:pPr marL="285750" indent="-285750">
              <a:spcAft>
                <a:spcPts val="600"/>
              </a:spcAft>
              <a:buFontTx/>
              <a:buChar char="-"/>
            </a:pPr>
            <a:r>
              <a:rPr lang="en-US" sz="3200" dirty="0"/>
              <a:t>Specific</a:t>
            </a:r>
          </a:p>
          <a:p>
            <a:pPr marL="285750" indent="-285750">
              <a:spcAft>
                <a:spcPts val="600"/>
              </a:spcAft>
              <a:buFontTx/>
              <a:buChar char="-"/>
            </a:pPr>
            <a:r>
              <a:rPr lang="en-US" sz="3200" dirty="0"/>
              <a:t>Applying</a:t>
            </a:r>
          </a:p>
          <a:p>
            <a:pPr marL="285750" indent="-285750">
              <a:spcAft>
                <a:spcPts val="600"/>
              </a:spcAft>
              <a:buFontTx/>
              <a:buChar char="-"/>
            </a:pPr>
            <a:r>
              <a:rPr lang="en-US" sz="3200" dirty="0"/>
              <a:t>Lists services / grants</a:t>
            </a:r>
          </a:p>
          <a:p>
            <a:pPr marL="285750" indent="-285750">
              <a:spcAft>
                <a:spcPts val="600"/>
              </a:spcAft>
              <a:buFontTx/>
              <a:buChar char="-"/>
            </a:pPr>
            <a:r>
              <a:rPr lang="en-US" sz="3200" dirty="0" err="1"/>
              <a:t>Summarise</a:t>
            </a:r>
            <a:r>
              <a:rPr lang="en-US" sz="3200" dirty="0"/>
              <a:t> my needs &amp; commitments</a:t>
            </a:r>
          </a:p>
          <a:p>
            <a:pPr marL="285750" indent="-285750">
              <a:spcAft>
                <a:spcPts val="600"/>
              </a:spcAft>
              <a:buFontTx/>
              <a:buChar char="-"/>
            </a:pPr>
            <a:r>
              <a:rPr lang="en-US" sz="3200" dirty="0"/>
              <a:t>Registering</a:t>
            </a:r>
          </a:p>
          <a:p>
            <a:pPr marL="285750" indent="-285750">
              <a:spcAft>
                <a:spcPts val="600"/>
              </a:spcAft>
              <a:buFontTx/>
              <a:buChar char="-"/>
            </a:pPr>
            <a:r>
              <a:rPr lang="en-US" sz="3200" dirty="0"/>
              <a:t>Asking for Help</a:t>
            </a:r>
          </a:p>
        </p:txBody>
      </p:sp>
    </p:spTree>
    <p:extLst>
      <p:ext uri="{BB962C8B-B14F-4D97-AF65-F5344CB8AC3E}">
        <p14:creationId xmlns:p14="http://schemas.microsoft.com/office/powerpoint/2010/main" val="368703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fontScale="90000"/>
          </a:bodyPr>
          <a:lstStyle/>
          <a:p>
            <a:r>
              <a:rPr lang="en-US" sz="4000" b="1" dirty="0"/>
              <a:t>Initial Thoughts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expect as a result of completing this EOI form?</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84566"/>
            <a:ext cx="7416800" cy="5863144"/>
          </a:xfrm>
          <a:prstGeom prst="rect">
            <a:avLst/>
          </a:prstGeom>
        </p:spPr>
        <p:txBody>
          <a:bodyPr wrap="square">
            <a:spAutoFit/>
          </a:bodyPr>
          <a:lstStyle/>
          <a:p>
            <a:pPr marL="285750" indent="-285750">
              <a:spcAft>
                <a:spcPts val="600"/>
              </a:spcAft>
              <a:buFont typeface="Arial" panose="020B0604020202020204" pitchFamily="34" charset="0"/>
              <a:buChar char="•"/>
            </a:pPr>
            <a:r>
              <a:rPr lang="en-US" sz="1500" dirty="0"/>
              <a:t>We as a company registering and expressing our interest in receiving </a:t>
            </a:r>
            <a:r>
              <a:rPr lang="en-US" sz="1500" dirty="0" err="1"/>
              <a:t>helpTo</a:t>
            </a:r>
            <a:r>
              <a:rPr lang="en-US" sz="1500" dirty="0"/>
              <a:t> be contacted after three days for further discussions and whether we would receive assistance</a:t>
            </a:r>
          </a:p>
          <a:p>
            <a:pPr marL="285750" indent="-285750">
              <a:spcAft>
                <a:spcPts val="600"/>
              </a:spcAft>
              <a:buFont typeface="Arial" panose="020B0604020202020204" pitchFamily="34" charset="0"/>
              <a:buChar char="•"/>
            </a:pPr>
            <a:r>
              <a:rPr lang="en-US" sz="1500" dirty="0"/>
              <a:t>an acknowledgement email stating what to expect next. I would expect a time frame to receive an answer and potentially a point should </a:t>
            </a:r>
            <a:r>
              <a:rPr lang="en-US" sz="1500" dirty="0" err="1"/>
              <a:t>i</a:t>
            </a:r>
            <a:r>
              <a:rPr lang="en-US" sz="1500" dirty="0"/>
              <a:t> wish to update the information submitted</a:t>
            </a:r>
          </a:p>
          <a:p>
            <a:pPr marL="285750" indent="-285750">
              <a:spcAft>
                <a:spcPts val="600"/>
              </a:spcAft>
              <a:buFont typeface="Arial" panose="020B0604020202020204" pitchFamily="34" charset="0"/>
              <a:buChar char="•"/>
            </a:pPr>
            <a:r>
              <a:rPr lang="en-US" sz="1500" dirty="0"/>
              <a:t>A quick turnaround and decision as to whether you can proceed with the funding application and to enter a second stage of the process</a:t>
            </a:r>
          </a:p>
          <a:p>
            <a:pPr marL="285750" indent="-285750">
              <a:spcAft>
                <a:spcPts val="600"/>
              </a:spcAft>
              <a:buFont typeface="Arial" panose="020B0604020202020204" pitchFamily="34" charset="0"/>
              <a:buChar char="•"/>
            </a:pPr>
            <a:r>
              <a:rPr lang="en-US" sz="1500" dirty="0"/>
              <a:t>an information pack and </a:t>
            </a:r>
            <a:r>
              <a:rPr lang="en-US" sz="1500" dirty="0" err="1"/>
              <a:t>tailord</a:t>
            </a:r>
            <a:r>
              <a:rPr lang="en-US" sz="1500" dirty="0"/>
              <a:t> plan on how they can help</a:t>
            </a:r>
          </a:p>
          <a:p>
            <a:pPr marL="285750" indent="-285750">
              <a:spcAft>
                <a:spcPts val="600"/>
              </a:spcAft>
              <a:buFont typeface="Arial" panose="020B0604020202020204" pitchFamily="34" charset="0"/>
              <a:buChar char="•"/>
            </a:pPr>
            <a:r>
              <a:rPr lang="en-US" sz="1500" dirty="0"/>
              <a:t>Have a response of whether I am eligible for the grant/service. If it is the case I will be sent a full application form to </a:t>
            </a:r>
            <a:r>
              <a:rPr lang="en-US" sz="1500" dirty="0" err="1"/>
              <a:t>ouline</a:t>
            </a:r>
            <a:r>
              <a:rPr lang="en-US" sz="1500" dirty="0"/>
              <a:t> my project, business case, risk assessment, etc.</a:t>
            </a:r>
          </a:p>
          <a:p>
            <a:pPr marL="285750" indent="-285750">
              <a:spcAft>
                <a:spcPts val="600"/>
              </a:spcAft>
              <a:buFont typeface="Arial" panose="020B0604020202020204" pitchFamily="34" charset="0"/>
              <a:buChar char="•"/>
            </a:pPr>
            <a:r>
              <a:rPr lang="en-US" sz="1500" dirty="0"/>
              <a:t>Further communication would surely come whether by letter, email or telephone to discuss the eligibility for the scheme or not and, if so, what in particular the business could benefit from most. Down the line I would expect either managerial assistance/advice or financial assistance from the scheme.</a:t>
            </a:r>
          </a:p>
          <a:p>
            <a:pPr marL="285750" indent="-285750">
              <a:spcAft>
                <a:spcPts val="600"/>
              </a:spcAft>
              <a:buFont typeface="Arial" panose="020B0604020202020204" pitchFamily="34" charset="0"/>
              <a:buChar char="•"/>
            </a:pPr>
            <a:r>
              <a:rPr lang="en-US" sz="1500" dirty="0"/>
              <a:t>Contact from SE and guidance</a:t>
            </a:r>
          </a:p>
          <a:p>
            <a:pPr marL="285750" indent="-285750">
              <a:spcAft>
                <a:spcPts val="600"/>
              </a:spcAft>
              <a:buFont typeface="Arial" panose="020B0604020202020204" pitchFamily="34" charset="0"/>
              <a:buChar char="•"/>
            </a:pPr>
            <a:r>
              <a:rPr lang="en-US" sz="1500" dirty="0"/>
              <a:t>For </a:t>
            </a:r>
            <a:r>
              <a:rPr lang="en-US" sz="1500" dirty="0" err="1"/>
              <a:t>SCottish</a:t>
            </a:r>
            <a:r>
              <a:rPr lang="en-US" sz="1500" dirty="0"/>
              <a:t> Enterprise to contact me within 3 days of receiving this application to discuss my company’s </a:t>
            </a:r>
            <a:r>
              <a:rPr lang="en-US" sz="1500" dirty="0" err="1"/>
              <a:t>suitablility</a:t>
            </a:r>
            <a:r>
              <a:rPr lang="en-US" sz="1500" dirty="0"/>
              <a:t> and, if suitable, what they can do to support me</a:t>
            </a:r>
          </a:p>
          <a:p>
            <a:pPr marL="285750" indent="-285750">
              <a:spcAft>
                <a:spcPts val="600"/>
              </a:spcAft>
              <a:buFont typeface="Arial" panose="020B0604020202020204" pitchFamily="34" charset="0"/>
              <a:buChar char="•"/>
            </a:pPr>
            <a:r>
              <a:rPr lang="en-US" sz="1500" dirty="0"/>
              <a:t>To be contacted by S.E. to allow me to apply for funding, or to be told that I cannot apply for funding, or perhaps to ask further questions to see if I can meet their demands by giving more detailed information.</a:t>
            </a:r>
          </a:p>
          <a:p>
            <a:pPr marL="285750" indent="-285750">
              <a:spcAft>
                <a:spcPts val="600"/>
              </a:spcAft>
              <a:buFont typeface="Arial" panose="020B0604020202020204" pitchFamily="34" charset="0"/>
              <a:buChar char="•"/>
            </a:pPr>
            <a:r>
              <a:rPr lang="en-US" sz="1500" dirty="0"/>
              <a:t>I would expect assistance in growth and with new </a:t>
            </a:r>
            <a:r>
              <a:rPr lang="en-US" sz="1500" dirty="0" err="1"/>
              <a:t>productsyour</a:t>
            </a:r>
            <a:r>
              <a:rPr lang="en-US" sz="1500" dirty="0"/>
              <a:t> company to grow and reach new opportunities</a:t>
            </a:r>
          </a:p>
        </p:txBody>
      </p:sp>
    </p:spTree>
    <p:extLst>
      <p:ext uri="{BB962C8B-B14F-4D97-AF65-F5344CB8AC3E}">
        <p14:creationId xmlns:p14="http://schemas.microsoft.com/office/powerpoint/2010/main" val="284562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fontScale="90000"/>
          </a:bodyPr>
          <a:lstStyle/>
          <a:p>
            <a:r>
              <a:rPr lang="en-US" sz="4000" b="1" dirty="0"/>
              <a:t>Initial Thoughts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expect as a result of completing this EOI form?</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268413"/>
            <a:ext cx="7416800" cy="4385816"/>
          </a:xfrm>
          <a:prstGeom prst="rect">
            <a:avLst/>
          </a:prstGeom>
        </p:spPr>
        <p:txBody>
          <a:bodyPr wrap="square">
            <a:spAutoFit/>
          </a:bodyPr>
          <a:lstStyle/>
          <a:p>
            <a:pPr>
              <a:spcAft>
                <a:spcPts val="600"/>
              </a:spcAft>
            </a:pPr>
            <a:r>
              <a:rPr lang="en-US" sz="3200" dirty="0"/>
              <a:t>These suggest</a:t>
            </a:r>
          </a:p>
          <a:p>
            <a:pPr>
              <a:spcAft>
                <a:spcPts val="600"/>
              </a:spcAft>
            </a:pPr>
            <a:endParaRPr lang="en-US" sz="2000" dirty="0"/>
          </a:p>
          <a:p>
            <a:pPr marL="285750" indent="-285750">
              <a:spcAft>
                <a:spcPts val="600"/>
              </a:spcAft>
              <a:buFont typeface="Arial" panose="020B0604020202020204" pitchFamily="34" charset="0"/>
              <a:buChar char="•"/>
            </a:pPr>
            <a:r>
              <a:rPr lang="en-US" sz="3200" dirty="0"/>
              <a:t>Contact within 3 days</a:t>
            </a:r>
          </a:p>
          <a:p>
            <a:pPr marL="285750" indent="-285750">
              <a:spcAft>
                <a:spcPts val="600"/>
              </a:spcAft>
              <a:buFont typeface="Arial" panose="020B0604020202020204" pitchFamily="34" charset="0"/>
              <a:buChar char="•"/>
            </a:pPr>
            <a:r>
              <a:rPr lang="en-US" sz="3200" dirty="0"/>
              <a:t>Comms</a:t>
            </a:r>
          </a:p>
          <a:p>
            <a:pPr marL="285750" indent="-285750">
              <a:spcAft>
                <a:spcPts val="600"/>
              </a:spcAft>
              <a:buFont typeface="Arial" panose="020B0604020202020204" pitchFamily="34" charset="0"/>
              <a:buChar char="•"/>
            </a:pPr>
            <a:r>
              <a:rPr lang="en-US" sz="3200" dirty="0"/>
              <a:t>Quick Decision</a:t>
            </a:r>
          </a:p>
          <a:p>
            <a:pPr marL="285750" indent="-285750">
              <a:spcAft>
                <a:spcPts val="600"/>
              </a:spcAft>
              <a:buFont typeface="Arial" panose="020B0604020202020204" pitchFamily="34" charset="0"/>
              <a:buChar char="•"/>
            </a:pPr>
            <a:r>
              <a:rPr lang="en-US" sz="3200" dirty="0"/>
              <a:t>How SE can help / Tailored plan of help</a:t>
            </a:r>
          </a:p>
          <a:p>
            <a:pPr marL="285750" indent="-285750">
              <a:spcAft>
                <a:spcPts val="600"/>
              </a:spcAft>
              <a:buFont typeface="Arial" panose="020B0604020202020204" pitchFamily="34" charset="0"/>
              <a:buChar char="•"/>
            </a:pPr>
            <a:r>
              <a:rPr lang="en-US" sz="3200" dirty="0"/>
              <a:t>How to proceed</a:t>
            </a:r>
          </a:p>
          <a:p>
            <a:pPr marL="285750" indent="-285750">
              <a:spcAft>
                <a:spcPts val="600"/>
              </a:spcAft>
              <a:buFont typeface="Arial" panose="020B0604020202020204" pitchFamily="34" charset="0"/>
              <a:buChar char="•"/>
            </a:pPr>
            <a:r>
              <a:rPr lang="en-US" sz="3200" dirty="0"/>
              <a:t>Help</a:t>
            </a:r>
          </a:p>
        </p:txBody>
      </p:sp>
    </p:spTree>
    <p:extLst>
      <p:ext uri="{BB962C8B-B14F-4D97-AF65-F5344CB8AC3E}">
        <p14:creationId xmlns:p14="http://schemas.microsoft.com/office/powerpoint/2010/main" val="293274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CC74-10F5-46B1-BF97-D0334FAA3D8D}"/>
              </a:ext>
            </a:extLst>
          </p:cNvPr>
          <p:cNvSpPr>
            <a:spLocks noGrp="1"/>
          </p:cNvSpPr>
          <p:nvPr>
            <p:ph type="ctrTitle"/>
          </p:nvPr>
        </p:nvSpPr>
        <p:spPr>
          <a:xfrm>
            <a:off x="1524000" y="0"/>
            <a:ext cx="9144000" cy="1406013"/>
          </a:xfrm>
        </p:spPr>
        <p:txBody>
          <a:bodyPr/>
          <a:lstStyle/>
          <a:p>
            <a:r>
              <a:rPr lang="en-US" dirty="0"/>
              <a:t>Summary</a:t>
            </a:r>
            <a:endParaRPr lang="en-GB" dirty="0"/>
          </a:p>
        </p:txBody>
      </p:sp>
      <p:sp>
        <p:nvSpPr>
          <p:cNvPr id="3" name="Subtitle 2">
            <a:extLst>
              <a:ext uri="{FF2B5EF4-FFF2-40B4-BE49-F238E27FC236}">
                <a16:creationId xmlns:a16="http://schemas.microsoft.com/office/drawing/2014/main" id="{85F3FF0F-F37F-424D-83B2-B812A387F91C}"/>
              </a:ext>
            </a:extLst>
          </p:cNvPr>
          <p:cNvSpPr>
            <a:spLocks noGrp="1"/>
          </p:cNvSpPr>
          <p:nvPr>
            <p:ph type="subTitle" idx="1"/>
          </p:nvPr>
        </p:nvSpPr>
        <p:spPr>
          <a:xfrm>
            <a:off x="1524000" y="1612490"/>
            <a:ext cx="9144000" cy="5324168"/>
          </a:xfrm>
        </p:spPr>
        <p:txBody>
          <a:bodyPr>
            <a:normAutofit/>
          </a:bodyPr>
          <a:lstStyle/>
          <a:p>
            <a:pPr marL="342900" indent="-342900" algn="l">
              <a:spcAft>
                <a:spcPts val="600"/>
              </a:spcAft>
              <a:buFont typeface="Arial" panose="020B0604020202020204" pitchFamily="34" charset="0"/>
              <a:buChar char="•"/>
            </a:pPr>
            <a:r>
              <a:rPr lang="en-GB" sz="3200" dirty="0"/>
              <a:t>We put the form on </a:t>
            </a:r>
            <a:r>
              <a:rPr lang="en-GB" sz="3200" dirty="0" err="1"/>
              <a:t>UserZoom</a:t>
            </a:r>
            <a:r>
              <a:rPr lang="en-GB" sz="3200" dirty="0"/>
              <a:t> for online unmoderated testing with their panel</a:t>
            </a:r>
          </a:p>
          <a:p>
            <a:pPr marL="342900" indent="-342900" algn="l">
              <a:spcAft>
                <a:spcPts val="600"/>
              </a:spcAft>
              <a:buFont typeface="Arial" panose="020B0604020202020204" pitchFamily="34" charset="0"/>
              <a:buChar char="•"/>
            </a:pPr>
            <a:r>
              <a:rPr lang="en-GB" sz="3200" dirty="0"/>
              <a:t>We added a screener for Scottish Business Owners or Decision Makers</a:t>
            </a:r>
          </a:p>
          <a:p>
            <a:pPr marL="342900" indent="-342900" algn="l">
              <a:spcAft>
                <a:spcPts val="600"/>
              </a:spcAft>
              <a:buFont typeface="Arial" panose="020B0604020202020204" pitchFamily="34" charset="0"/>
              <a:buChar char="•"/>
            </a:pPr>
            <a:r>
              <a:rPr lang="en-GB" sz="3200" dirty="0"/>
              <a:t> </a:t>
            </a:r>
            <a:endParaRPr lang="en-GB" sz="4000" dirty="0"/>
          </a:p>
        </p:txBody>
      </p:sp>
      <p:sp>
        <p:nvSpPr>
          <p:cNvPr id="4" name="Slide Number Placeholder 3">
            <a:extLst>
              <a:ext uri="{FF2B5EF4-FFF2-40B4-BE49-F238E27FC236}">
                <a16:creationId xmlns:a16="http://schemas.microsoft.com/office/drawing/2014/main" id="{1CE8D47C-8F9A-6145-B174-1A27CC1398C7}"/>
              </a:ext>
            </a:extLst>
          </p:cNvPr>
          <p:cNvSpPr>
            <a:spLocks noGrp="1"/>
          </p:cNvSpPr>
          <p:nvPr>
            <p:ph type="sldNum" sz="quarter" idx="12"/>
          </p:nvPr>
        </p:nvSpPr>
        <p:spPr/>
        <p:txBody>
          <a:bodyPr/>
          <a:lstStyle/>
          <a:p>
            <a:fld id="{BF3A7518-6ADE-4535-B96C-9DB547781C0E}" type="slidenum">
              <a:rPr lang="en-GB" smtClean="0"/>
              <a:t>3</a:t>
            </a:fld>
            <a:endParaRPr lang="en-GB"/>
          </a:p>
        </p:txBody>
      </p:sp>
    </p:spTree>
    <p:extLst>
      <p:ext uri="{BB962C8B-B14F-4D97-AF65-F5344CB8AC3E}">
        <p14:creationId xmlns:p14="http://schemas.microsoft.com/office/powerpoint/2010/main" val="193839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fontScale="90000"/>
          </a:bodyPr>
          <a:lstStyle/>
          <a:p>
            <a:r>
              <a:rPr lang="en-US" sz="4000" b="1" dirty="0"/>
              <a:t>Initial Thoughts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If you were using this EOI form, how do you feel about this way of accessing our products and services?</a:t>
            </a: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6" name="TextBox 5">
            <a:extLst>
              <a:ext uri="{FF2B5EF4-FFF2-40B4-BE49-F238E27FC236}">
                <a16:creationId xmlns:a16="http://schemas.microsoft.com/office/drawing/2014/main" id="{7BF68C05-99EE-4640-8932-8073803D70E5}"/>
              </a:ext>
            </a:extLst>
          </p:cNvPr>
          <p:cNvSpPr txBox="1"/>
          <p:nvPr/>
        </p:nvSpPr>
        <p:spPr>
          <a:xfrm>
            <a:off x="4619625" y="176213"/>
            <a:ext cx="7416800" cy="6809556"/>
          </a:xfrm>
          <a:prstGeom prst="rect">
            <a:avLst/>
          </a:prstGeom>
          <a:noFill/>
        </p:spPr>
        <p:txBody>
          <a:bodyPr wrap="square" rtlCol="0">
            <a:spAutoFit/>
          </a:bodyPr>
          <a:lstStyle/>
          <a:p>
            <a:pPr marL="285750" indent="-285750">
              <a:spcAft>
                <a:spcPts val="300"/>
              </a:spcAft>
              <a:buFont typeface="Arial" panose="020B0604020202020204" pitchFamily="34" charset="0"/>
              <a:buChar char="•"/>
            </a:pPr>
            <a:r>
              <a:rPr lang="en-US" dirty="0"/>
              <a:t>A very good way, short and simple</a:t>
            </a:r>
          </a:p>
          <a:p>
            <a:pPr marL="285750" indent="-285750">
              <a:spcAft>
                <a:spcPts val="300"/>
              </a:spcAft>
              <a:buFont typeface="Arial" panose="020B0604020202020204" pitchFamily="34" charset="0"/>
              <a:buChar char="•"/>
            </a:pPr>
            <a:r>
              <a:rPr lang="en-US" dirty="0"/>
              <a:t>I feel this is quite a standard way to access products</a:t>
            </a:r>
          </a:p>
          <a:p>
            <a:pPr marL="285750" indent="-285750">
              <a:spcAft>
                <a:spcPts val="300"/>
              </a:spcAft>
              <a:buFont typeface="Arial" panose="020B0604020202020204" pitchFamily="34" charset="0"/>
              <a:buChar char="•"/>
            </a:pPr>
            <a:r>
              <a:rPr lang="en-US" dirty="0"/>
              <a:t>Fine. It suggests qualifying criteria and this allows a business to decide whether to proceed with the EOI ’application’ at this point. If you fail to meet the criteria at this early stage you can almost self declare that you will/wont qualify and proceed accordingly.</a:t>
            </a:r>
          </a:p>
          <a:p>
            <a:pPr marL="285750" indent="-285750">
              <a:spcAft>
                <a:spcPts val="300"/>
              </a:spcAft>
              <a:buFont typeface="Arial" panose="020B0604020202020204" pitchFamily="34" charset="0"/>
              <a:buChar char="•"/>
            </a:pPr>
            <a:r>
              <a:rPr lang="en-US" dirty="0"/>
              <a:t>fine, this is very clear information</a:t>
            </a:r>
          </a:p>
          <a:p>
            <a:pPr marL="285750" indent="-285750">
              <a:spcAft>
                <a:spcPts val="300"/>
              </a:spcAft>
              <a:buFont typeface="Arial" panose="020B0604020202020204" pitchFamily="34" charset="0"/>
              <a:buChar char="•"/>
            </a:pPr>
            <a:r>
              <a:rPr lang="en-US" dirty="0"/>
              <a:t>I don’t mind it, it is a documented process which is helpful for both the agency and me</a:t>
            </a:r>
          </a:p>
          <a:p>
            <a:pPr marL="285750" indent="-285750">
              <a:spcAft>
                <a:spcPts val="300"/>
              </a:spcAft>
              <a:buFont typeface="Arial" panose="020B0604020202020204" pitchFamily="34" charset="0"/>
              <a:buChar char="•"/>
            </a:pPr>
            <a:r>
              <a:rPr lang="en-US" dirty="0"/>
              <a:t>I would feel very positive, there is nothing restrictive or ’scary’ in the form in the sense that it is very clear that it is informative only i.e. information gathering so as to be as much help and to provide the best assistance possible. I would feel as though we are both laying our cards out on the table and that we are there to help each other.</a:t>
            </a:r>
          </a:p>
          <a:p>
            <a:pPr marL="285750" indent="-285750">
              <a:spcAft>
                <a:spcPts val="300"/>
              </a:spcAft>
              <a:buFont typeface="Arial" panose="020B0604020202020204" pitchFamily="34" charset="0"/>
              <a:buChar char="•"/>
            </a:pPr>
            <a:r>
              <a:rPr lang="en-US" dirty="0"/>
              <a:t>clear and fine - no issues - it would be an expected 1st part of the journey</a:t>
            </a:r>
          </a:p>
          <a:p>
            <a:pPr marL="285750" indent="-285750">
              <a:spcAft>
                <a:spcPts val="300"/>
              </a:spcAft>
              <a:buFont typeface="Arial" panose="020B0604020202020204" pitchFamily="34" charset="0"/>
              <a:buChar char="•"/>
            </a:pPr>
            <a:r>
              <a:rPr lang="en-US" dirty="0"/>
              <a:t>Form is clear. If my company doesn’t fit the social/environmental criteria then there’s little point in me spending time looking for their support. I like the form</a:t>
            </a:r>
          </a:p>
          <a:p>
            <a:pPr marL="285750" indent="-285750">
              <a:spcAft>
                <a:spcPts val="300"/>
              </a:spcAft>
              <a:buFont typeface="Arial" panose="020B0604020202020204" pitchFamily="34" charset="0"/>
              <a:buChar char="•"/>
            </a:pPr>
            <a:r>
              <a:rPr lang="en-US" dirty="0"/>
              <a:t>I would feel comfortable with it. It appears thorough and fair as well as informative.</a:t>
            </a:r>
          </a:p>
          <a:p>
            <a:pPr marL="285750" indent="-285750">
              <a:spcAft>
                <a:spcPts val="300"/>
              </a:spcAft>
              <a:buFont typeface="Arial" panose="020B0604020202020204" pitchFamily="34" charset="0"/>
              <a:buChar char="•"/>
            </a:pPr>
            <a:r>
              <a:rPr lang="en-US" dirty="0"/>
              <a:t>I would prefer that the questionnaire was an online survey and not a downloadable word document. It feels more professional if it is done all online.</a:t>
            </a:r>
          </a:p>
        </p:txBody>
      </p:sp>
    </p:spTree>
    <p:extLst>
      <p:ext uri="{BB962C8B-B14F-4D97-AF65-F5344CB8AC3E}">
        <p14:creationId xmlns:p14="http://schemas.microsoft.com/office/powerpoint/2010/main" val="124451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fontScale="90000"/>
          </a:bodyPr>
          <a:lstStyle/>
          <a:p>
            <a:r>
              <a:rPr lang="en-US" sz="4000" b="1" dirty="0"/>
              <a:t>Initial Thoughts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If you were using this EOI form, how do you feel about this way of accessing our products and services?</a:t>
            </a: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6" name="TextBox 5">
            <a:extLst>
              <a:ext uri="{FF2B5EF4-FFF2-40B4-BE49-F238E27FC236}">
                <a16:creationId xmlns:a16="http://schemas.microsoft.com/office/drawing/2014/main" id="{7BF68C05-99EE-4640-8932-8073803D70E5}"/>
              </a:ext>
            </a:extLst>
          </p:cNvPr>
          <p:cNvSpPr txBox="1"/>
          <p:nvPr/>
        </p:nvSpPr>
        <p:spPr>
          <a:xfrm>
            <a:off x="4619625" y="1289392"/>
            <a:ext cx="7416800" cy="5147563"/>
          </a:xfrm>
          <a:prstGeom prst="rect">
            <a:avLst/>
          </a:prstGeom>
          <a:noFill/>
        </p:spPr>
        <p:txBody>
          <a:bodyPr wrap="square" rtlCol="0">
            <a:spAutoFit/>
          </a:bodyPr>
          <a:lstStyle/>
          <a:p>
            <a:pPr>
              <a:spcAft>
                <a:spcPts val="300"/>
              </a:spcAft>
            </a:pPr>
            <a:r>
              <a:rPr lang="en-US" sz="3200" dirty="0"/>
              <a:t>These suggest</a:t>
            </a:r>
          </a:p>
          <a:p>
            <a:pPr>
              <a:spcAft>
                <a:spcPts val="300"/>
              </a:spcAft>
            </a:pPr>
            <a:endParaRPr lang="en-US" sz="1600" dirty="0"/>
          </a:p>
          <a:p>
            <a:pPr marL="285750" indent="-285750">
              <a:spcAft>
                <a:spcPts val="300"/>
              </a:spcAft>
              <a:buFont typeface="Arial" panose="020B0604020202020204" pitchFamily="34" charset="0"/>
              <a:buChar char="•"/>
            </a:pPr>
            <a:r>
              <a:rPr lang="en-US" sz="3200" dirty="0"/>
              <a:t>Good, short, simple, standard</a:t>
            </a:r>
          </a:p>
          <a:p>
            <a:pPr marL="285750" indent="-285750">
              <a:spcAft>
                <a:spcPts val="300"/>
              </a:spcAft>
              <a:buFont typeface="Arial" panose="020B0604020202020204" pitchFamily="34" charset="0"/>
              <a:buChar char="•"/>
            </a:pPr>
            <a:r>
              <a:rPr lang="en-US" sz="3200" dirty="0"/>
              <a:t>Suggests a nice quick fair decision</a:t>
            </a:r>
          </a:p>
          <a:p>
            <a:pPr marL="285750" indent="-285750">
              <a:spcAft>
                <a:spcPts val="300"/>
              </a:spcAft>
              <a:buFont typeface="Arial" panose="020B0604020202020204" pitchFamily="34" charset="0"/>
              <a:buChar char="•"/>
            </a:pPr>
            <a:r>
              <a:rPr lang="en-US" sz="3200" dirty="0"/>
              <a:t>Positive, clear, sensible</a:t>
            </a:r>
          </a:p>
          <a:p>
            <a:pPr marL="285750" indent="-285750">
              <a:spcAft>
                <a:spcPts val="300"/>
              </a:spcAft>
              <a:buFont typeface="Arial" panose="020B0604020202020204" pitchFamily="34" charset="0"/>
              <a:buChar char="•"/>
            </a:pPr>
            <a:r>
              <a:rPr lang="en-US" sz="3200" dirty="0"/>
              <a:t>As expected</a:t>
            </a:r>
          </a:p>
          <a:p>
            <a:pPr marL="285750" indent="-285750">
              <a:spcAft>
                <a:spcPts val="300"/>
              </a:spcAft>
              <a:buFont typeface="Arial" panose="020B0604020202020204" pitchFamily="34" charset="0"/>
              <a:buChar char="•"/>
            </a:pPr>
            <a:r>
              <a:rPr lang="en-US" sz="3200" dirty="0"/>
              <a:t>Obvious if it is worth me continuing</a:t>
            </a:r>
          </a:p>
          <a:p>
            <a:pPr marL="285750" indent="-285750">
              <a:spcAft>
                <a:spcPts val="300"/>
              </a:spcAft>
              <a:buFont typeface="Arial" panose="020B0604020202020204" pitchFamily="34" charset="0"/>
              <a:buChar char="•"/>
            </a:pPr>
            <a:r>
              <a:rPr lang="en-US" sz="3200" dirty="0"/>
              <a:t>Thorough, fair, informative</a:t>
            </a:r>
          </a:p>
          <a:p>
            <a:pPr>
              <a:spcAft>
                <a:spcPts val="300"/>
              </a:spcAft>
            </a:pPr>
            <a:r>
              <a:rPr lang="en-US" sz="3200" b="1" dirty="0"/>
              <a:t>BUT</a:t>
            </a:r>
          </a:p>
          <a:p>
            <a:pPr marL="285750" indent="-285750">
              <a:spcAft>
                <a:spcPts val="300"/>
              </a:spcAft>
              <a:buFont typeface="Arial" panose="020B0604020202020204" pitchFamily="34" charset="0"/>
              <a:buChar char="•"/>
            </a:pPr>
            <a:r>
              <a:rPr lang="en-US" sz="3200" dirty="0"/>
              <a:t>Would be better online</a:t>
            </a:r>
          </a:p>
        </p:txBody>
      </p:sp>
    </p:spTree>
    <p:extLst>
      <p:ext uri="{BB962C8B-B14F-4D97-AF65-F5344CB8AC3E}">
        <p14:creationId xmlns:p14="http://schemas.microsoft.com/office/powerpoint/2010/main" val="3167848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fontScale="90000"/>
          </a:bodyPr>
          <a:lstStyle/>
          <a:p>
            <a:r>
              <a:rPr lang="en-US" sz="4000" b="1" dirty="0"/>
              <a:t>Initial Thoughts (4)</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Is this what you were expecting to see when we mentioned "Expression of Interest form" (EOI form)?</a:t>
            </a:r>
            <a:endParaRPr lang="en-US" dirty="0">
              <a:latin typeface="Arial"/>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913976"/>
            <a:ext cx="7416800" cy="3323987"/>
          </a:xfrm>
          <a:prstGeom prst="rect">
            <a:avLst/>
          </a:prstGeom>
        </p:spPr>
        <p:txBody>
          <a:bodyPr wrap="square">
            <a:spAutoFit/>
          </a:bodyPr>
          <a:lstStyle/>
          <a:p>
            <a:pPr marL="285750" indent="-285750">
              <a:spcAft>
                <a:spcPts val="600"/>
              </a:spcAft>
              <a:buFont typeface="Arial" panose="020B0604020202020204" pitchFamily="34" charset="0"/>
              <a:buChar char="•"/>
            </a:pPr>
            <a:r>
              <a:rPr lang="en-US" sz="2000" dirty="0"/>
              <a:t>The form could be in a better format than word (although I’m not sure if this is how it would be presented in reality) - there are so many other interactive formats available .pdf or online interactive forms that may be really useful for people slightly more tech savvy or who don’t want to have things in paper format to complete.</a:t>
            </a:r>
          </a:p>
          <a:p>
            <a:pPr marL="285750" indent="-285750">
              <a:spcAft>
                <a:spcPts val="600"/>
              </a:spcAft>
              <a:buFont typeface="Arial" panose="020B0604020202020204" pitchFamily="34" charset="0"/>
              <a:buChar char="•"/>
            </a:pPr>
            <a:r>
              <a:rPr lang="en-US" sz="2000" dirty="0"/>
              <a:t>I thought EOI form would be simply a legal thing to benefit me rather than a way of Scottish Enterprise assessing my suitability. That could just be my ignorance of what EOI is rather than anything unusual about this form</a:t>
            </a:r>
          </a:p>
          <a:p>
            <a:pPr marL="285750" indent="-285750">
              <a:spcAft>
                <a:spcPts val="600"/>
              </a:spcAft>
              <a:buFont typeface="Arial" panose="020B0604020202020204" pitchFamily="34" charset="0"/>
              <a:buChar char="•"/>
            </a:pPr>
            <a:r>
              <a:rPr lang="en-US" sz="2000" dirty="0"/>
              <a:t>I think my definition of an EOI form was wrong..</a:t>
            </a:r>
          </a:p>
        </p:txBody>
      </p:sp>
      <p:sp>
        <p:nvSpPr>
          <p:cNvPr id="4" name="TextBox 3">
            <a:extLst>
              <a:ext uri="{FF2B5EF4-FFF2-40B4-BE49-F238E27FC236}">
                <a16:creationId xmlns:a16="http://schemas.microsoft.com/office/drawing/2014/main" id="{6EBB685E-B190-964C-964A-BAA9F071FA34}"/>
              </a:ext>
            </a:extLst>
          </p:cNvPr>
          <p:cNvSpPr txBox="1"/>
          <p:nvPr/>
        </p:nvSpPr>
        <p:spPr>
          <a:xfrm>
            <a:off x="4619625" y="496957"/>
            <a:ext cx="7416800" cy="1446550"/>
          </a:xfrm>
          <a:prstGeom prst="rect">
            <a:avLst/>
          </a:prstGeom>
          <a:noFill/>
        </p:spPr>
        <p:txBody>
          <a:bodyPr wrap="square" rtlCol="0">
            <a:spAutoFit/>
          </a:bodyPr>
          <a:lstStyle/>
          <a:p>
            <a:pPr algn="ctr"/>
            <a:r>
              <a:rPr lang="en-US" sz="4400" dirty="0">
                <a:solidFill>
                  <a:schemeClr val="accent5">
                    <a:lumMod val="75000"/>
                  </a:schemeClr>
                </a:solidFill>
              </a:rPr>
              <a:t>50% said it was as expected</a:t>
            </a:r>
          </a:p>
          <a:p>
            <a:pPr algn="ctr"/>
            <a:r>
              <a:rPr lang="en-US" sz="4400" dirty="0">
                <a:solidFill>
                  <a:schemeClr val="accent5">
                    <a:lumMod val="75000"/>
                  </a:schemeClr>
                </a:solidFill>
              </a:rPr>
              <a:t>the rest said:</a:t>
            </a:r>
          </a:p>
        </p:txBody>
      </p:sp>
    </p:spTree>
    <p:extLst>
      <p:ext uri="{BB962C8B-B14F-4D97-AF65-F5344CB8AC3E}">
        <p14:creationId xmlns:p14="http://schemas.microsoft.com/office/powerpoint/2010/main" val="299547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947738" y="365125"/>
            <a:ext cx="6396038" cy="1325563"/>
          </a:xfrm>
        </p:spPr>
        <p:txBody>
          <a:bodyPr>
            <a:normAutofit/>
          </a:bodyPr>
          <a:lstStyle/>
          <a:p>
            <a:r>
              <a:rPr lang="en-US" dirty="0"/>
              <a:t>Purpose Section</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947738" y="1690688"/>
            <a:ext cx="7561262" cy="4870450"/>
          </a:xfrm>
        </p:spPr>
        <p:txBody>
          <a:bodyPr>
            <a:normAutofit fontScale="92500" lnSpcReduction="20000"/>
          </a:bodyPr>
          <a:lstStyle/>
          <a:p>
            <a:pPr marL="0" indent="0">
              <a:buNone/>
            </a:pPr>
            <a:endParaRPr lang="en-US" sz="3000" dirty="0">
              <a:latin typeface="Arial"/>
              <a:ea typeface="Segoe UI"/>
              <a:cs typeface="Segoe UI"/>
            </a:endParaRPr>
          </a:p>
          <a:p>
            <a:pPr marL="0" indent="0">
              <a:buNone/>
            </a:pPr>
            <a:r>
              <a:rPr lang="en-US" sz="3000" dirty="0">
                <a:latin typeface="Arial"/>
                <a:ea typeface="Segoe UI"/>
                <a:cs typeface="Segoe UI"/>
              </a:rPr>
              <a:t>We asked the following question about the Purpose section:</a:t>
            </a:r>
          </a:p>
          <a:p>
            <a:pPr marL="0" indent="0">
              <a:buNone/>
            </a:pPr>
            <a:endParaRPr lang="en-US" sz="1700" dirty="0">
              <a:latin typeface="Arial"/>
              <a:ea typeface="Segoe UI"/>
              <a:cs typeface="Segoe UI"/>
            </a:endParaRPr>
          </a:p>
          <a:p>
            <a:pPr marL="0" indent="0">
              <a:spcAft>
                <a:spcPts val="1000"/>
              </a:spcAft>
              <a:buNone/>
            </a:pPr>
            <a:r>
              <a:rPr lang="en-US" sz="3000" dirty="0">
                <a:latin typeface="Arial"/>
                <a:ea typeface="Segoe UI"/>
                <a:cs typeface="Segoe UI"/>
              </a:rPr>
              <a:t>1. Understanding the the "Purpose" was:</a:t>
            </a:r>
          </a:p>
          <a:p>
            <a:pPr marL="0" indent="0">
              <a:spcAft>
                <a:spcPts val="1000"/>
              </a:spcAft>
              <a:buNone/>
            </a:pPr>
            <a:r>
              <a:rPr lang="en-US" sz="3000" dirty="0">
                <a:latin typeface="Arial"/>
                <a:ea typeface="Segoe UI"/>
                <a:cs typeface="Segoe UI"/>
              </a:rPr>
              <a:t>2. The "Purpose" paragraph was:</a:t>
            </a:r>
          </a:p>
          <a:p>
            <a:pPr marL="0" indent="0">
              <a:spcAft>
                <a:spcPts val="1000"/>
              </a:spcAft>
              <a:buNone/>
            </a:pPr>
            <a:r>
              <a:rPr lang="en-US" sz="3000" dirty="0">
                <a:latin typeface="Arial"/>
                <a:ea typeface="Segoe UI"/>
                <a:cs typeface="Segoe UI"/>
              </a:rPr>
              <a:t>3. Is this what you were expecting to see when we mentioned "Expression of Interest form" (EOI form)?</a:t>
            </a:r>
          </a:p>
          <a:p>
            <a:pPr marL="0" indent="0">
              <a:spcAft>
                <a:spcPts val="1000"/>
              </a:spcAft>
              <a:buNone/>
            </a:pPr>
            <a:r>
              <a:rPr lang="en-US" sz="3000" dirty="0">
                <a:latin typeface="Arial"/>
                <a:ea typeface="Segoe UI"/>
                <a:cs typeface="Segoe UI"/>
              </a:rPr>
              <a:t>4. Please suggest any changes that you would like to see in the "Purpose" paragraphs?  (please put n/a if no comment)</a:t>
            </a: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185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Purpose section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pic>
        <p:nvPicPr>
          <p:cNvPr id="6" name="Picture 5" descr="Chart&#10;&#10;Description automatically generated">
            <a:extLst>
              <a:ext uri="{FF2B5EF4-FFF2-40B4-BE49-F238E27FC236}">
                <a16:creationId xmlns:a16="http://schemas.microsoft.com/office/drawing/2014/main" id="{5BE8474F-71E5-D64F-BD07-FA3911D54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50" y="3255064"/>
            <a:ext cx="10955912" cy="2120499"/>
          </a:xfrm>
          <a:prstGeom prst="rect">
            <a:avLst/>
          </a:prstGeom>
        </p:spPr>
      </p:pic>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Understanding this section:</a:t>
            </a:r>
          </a:p>
        </p:txBody>
      </p:sp>
    </p:spTree>
    <p:extLst>
      <p:ext uri="{BB962C8B-B14F-4D97-AF65-F5344CB8AC3E}">
        <p14:creationId xmlns:p14="http://schemas.microsoft.com/office/powerpoint/2010/main" val="84940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Purpose section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The purpose was:</a:t>
            </a:r>
          </a:p>
        </p:txBody>
      </p:sp>
      <p:pic>
        <p:nvPicPr>
          <p:cNvPr id="5" name="Picture 4" descr="A picture containing chart&#10;&#10;Description automatically generated">
            <a:extLst>
              <a:ext uri="{FF2B5EF4-FFF2-40B4-BE49-F238E27FC236}">
                <a16:creationId xmlns:a16="http://schemas.microsoft.com/office/drawing/2014/main" id="{DD520CC0-DE3E-E247-AE65-B578BD58A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50" y="3222626"/>
            <a:ext cx="10914789" cy="2235559"/>
          </a:xfrm>
          <a:prstGeom prst="rect">
            <a:avLst/>
          </a:prstGeom>
        </p:spPr>
      </p:pic>
    </p:spTree>
    <p:extLst>
      <p:ext uri="{BB962C8B-B14F-4D97-AF65-F5344CB8AC3E}">
        <p14:creationId xmlns:p14="http://schemas.microsoft.com/office/powerpoint/2010/main" val="389759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Purpose section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As Expected?:</a:t>
            </a:r>
          </a:p>
        </p:txBody>
      </p:sp>
      <p:pic>
        <p:nvPicPr>
          <p:cNvPr id="9" name="Picture 8" descr="A picture containing icon&#10;&#10;Description automatically generated">
            <a:extLst>
              <a:ext uri="{FF2B5EF4-FFF2-40B4-BE49-F238E27FC236}">
                <a16:creationId xmlns:a16="http://schemas.microsoft.com/office/drawing/2014/main" id="{2F38F65D-DFDA-D047-BF9E-34B83A15C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1" y="3028010"/>
            <a:ext cx="10876828" cy="2429757"/>
          </a:xfrm>
          <a:prstGeom prst="rect">
            <a:avLst/>
          </a:prstGeom>
        </p:spPr>
      </p:pic>
    </p:spTree>
    <p:extLst>
      <p:ext uri="{BB962C8B-B14F-4D97-AF65-F5344CB8AC3E}">
        <p14:creationId xmlns:p14="http://schemas.microsoft.com/office/powerpoint/2010/main" val="3784566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Purpose section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Suggestions:</a:t>
            </a:r>
          </a:p>
        </p:txBody>
      </p:sp>
      <p:sp>
        <p:nvSpPr>
          <p:cNvPr id="4" name="TextBox 3">
            <a:extLst>
              <a:ext uri="{FF2B5EF4-FFF2-40B4-BE49-F238E27FC236}">
                <a16:creationId xmlns:a16="http://schemas.microsoft.com/office/drawing/2014/main" id="{F297F607-A68D-4247-8E80-EA33BF450E54}"/>
              </a:ext>
            </a:extLst>
          </p:cNvPr>
          <p:cNvSpPr txBox="1"/>
          <p:nvPr/>
        </p:nvSpPr>
        <p:spPr>
          <a:xfrm>
            <a:off x="442913" y="2438394"/>
            <a:ext cx="10909300" cy="42473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t>I feel there is adequate information in this and I cannot think of any suggestions at this time</a:t>
            </a:r>
          </a:p>
          <a:p>
            <a:pPr marL="285750" indent="-285750">
              <a:spcAft>
                <a:spcPts val="1200"/>
              </a:spcAft>
              <a:buFont typeface="Arial" panose="020B0604020202020204" pitchFamily="34" charset="0"/>
              <a:buChar char="•"/>
            </a:pPr>
            <a:r>
              <a:rPr lang="en-US" sz="2400" dirty="0"/>
              <a:t>Maybe add levels of funding/support available and what different aspects a business can apply for. Case studies would be useful as well. Not necessarily on the form but on the website so a business can see what types of thing are available and they can see how they might also benefit or draw suitable comparisons</a:t>
            </a:r>
          </a:p>
          <a:p>
            <a:pPr marL="285750" indent="-285750">
              <a:spcAft>
                <a:spcPts val="1200"/>
              </a:spcAft>
              <a:buFont typeface="Arial" panose="020B0604020202020204" pitchFamily="34" charset="0"/>
              <a:buChar char="•"/>
            </a:pPr>
            <a:r>
              <a:rPr lang="en-US" sz="2400" dirty="0"/>
              <a:t>Other than the format I don’t see anything much at all that could change. You could list the sectors that you do not work with by bullet point instead of within the sentence itself, which may be clearer</a:t>
            </a:r>
          </a:p>
          <a:p>
            <a:pPr marL="285750" indent="-285750">
              <a:spcAft>
                <a:spcPts val="1200"/>
              </a:spcAft>
              <a:buFont typeface="Arial" panose="020B0604020202020204" pitchFamily="34" charset="0"/>
              <a:buChar char="•"/>
            </a:pPr>
            <a:r>
              <a:rPr lang="en-US" sz="2400" dirty="0"/>
              <a:t>I think the use of word document is not very professional and it should all be online.</a:t>
            </a:r>
          </a:p>
        </p:txBody>
      </p:sp>
    </p:spTree>
    <p:extLst>
      <p:ext uri="{BB962C8B-B14F-4D97-AF65-F5344CB8AC3E}">
        <p14:creationId xmlns:p14="http://schemas.microsoft.com/office/powerpoint/2010/main" val="147668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Company Information</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351338"/>
          </a:xfrm>
        </p:spPr>
        <p:txBody>
          <a:bodyPr>
            <a:normAutofit fontScale="85000" lnSpcReduction="1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 following question about this section:</a:t>
            </a:r>
          </a:p>
          <a:p>
            <a:pPr marL="0" indent="0">
              <a:buNone/>
            </a:pPr>
            <a:endParaRPr lang="en-US" dirty="0">
              <a:latin typeface="Arial"/>
              <a:ea typeface="Segoe UI"/>
              <a:cs typeface="Segoe UI"/>
            </a:endParaRPr>
          </a:p>
          <a:p>
            <a:pPr marL="0" indent="0">
              <a:spcAft>
                <a:spcPts val="1000"/>
              </a:spcAft>
              <a:buNone/>
            </a:pPr>
            <a:r>
              <a:rPr lang="en-US" dirty="0">
                <a:latin typeface="Arial"/>
                <a:ea typeface="Segoe UI"/>
                <a:cs typeface="Segoe UI"/>
              </a:rPr>
              <a:t>1. Understanding the "Company information" section was:</a:t>
            </a:r>
          </a:p>
          <a:p>
            <a:pPr marL="0" indent="0">
              <a:spcAft>
                <a:spcPts val="1000"/>
              </a:spcAft>
              <a:buNone/>
            </a:pPr>
            <a:r>
              <a:rPr lang="en-US" dirty="0">
                <a:latin typeface="Arial"/>
                <a:ea typeface="Segoe UI"/>
                <a:cs typeface="Segoe UI"/>
              </a:rPr>
              <a:t>2. The questions were:</a:t>
            </a:r>
          </a:p>
          <a:p>
            <a:pPr marL="0" indent="0">
              <a:spcAft>
                <a:spcPts val="1000"/>
              </a:spcAft>
              <a:buNone/>
            </a:pPr>
            <a:r>
              <a:rPr lang="en-US" dirty="0">
                <a:latin typeface="Arial"/>
                <a:ea typeface="Segoe UI"/>
                <a:cs typeface="Segoe UI"/>
              </a:rPr>
              <a:t>3. Were the questions what you would expect from an EOI form?</a:t>
            </a:r>
          </a:p>
          <a:p>
            <a:pPr marL="0" indent="0">
              <a:spcAft>
                <a:spcPts val="1000"/>
              </a:spcAft>
              <a:buNone/>
            </a:pPr>
            <a:r>
              <a:rPr lang="en-US" dirty="0">
                <a:latin typeface="Arial"/>
                <a:ea typeface="Segoe UI"/>
                <a:cs typeface="Segoe UI"/>
              </a:rPr>
              <a:t>4. Are there any questions that you would not be able to answer?</a:t>
            </a: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3257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080104" cy="1109785"/>
          </a:xfrm>
        </p:spPr>
        <p:txBody>
          <a:bodyPr>
            <a:normAutofit/>
          </a:bodyPr>
          <a:lstStyle/>
          <a:p>
            <a:r>
              <a:rPr lang="en-US" sz="4000" b="1" dirty="0"/>
              <a:t>Company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Understanding this section was:</a:t>
            </a:r>
          </a:p>
        </p:txBody>
      </p:sp>
      <p:pic>
        <p:nvPicPr>
          <p:cNvPr id="5" name="Picture 4" descr="A picture containing chart&#10;&#10;Description automatically generated">
            <a:extLst>
              <a:ext uri="{FF2B5EF4-FFF2-40B4-BE49-F238E27FC236}">
                <a16:creationId xmlns:a16="http://schemas.microsoft.com/office/drawing/2014/main" id="{631B6EA3-67F3-0247-BC5B-B43C0AEEF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01" y="3248387"/>
            <a:ext cx="10681421" cy="2118092"/>
          </a:xfrm>
          <a:prstGeom prst="rect">
            <a:avLst/>
          </a:prstGeom>
        </p:spPr>
      </p:pic>
    </p:spTree>
    <p:extLst>
      <p:ext uri="{BB962C8B-B14F-4D97-AF65-F5344CB8AC3E}">
        <p14:creationId xmlns:p14="http://schemas.microsoft.com/office/powerpoint/2010/main" val="261631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947738" y="345461"/>
            <a:ext cx="10406062" cy="1325563"/>
          </a:xfrm>
        </p:spPr>
        <p:txBody>
          <a:bodyPr/>
          <a:lstStyle/>
          <a:p>
            <a:r>
              <a:rPr lang="en-US" sz="4000" dirty="0"/>
              <a:t>H</a:t>
            </a:r>
            <a:r>
              <a:rPr lang="en-GB" sz="4000" dirty="0" err="1"/>
              <a:t>ypotheses</a:t>
            </a:r>
            <a:endParaRPr lang="en-GB" sz="4000"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947738" y="1304925"/>
            <a:ext cx="9715500" cy="4708525"/>
          </a:xfrm>
        </p:spPr>
        <p:txBody>
          <a:bodyPr>
            <a:normAutofit/>
          </a:bodyPr>
          <a:lstStyle/>
          <a:p>
            <a:pPr marL="0" indent="0">
              <a:buNone/>
            </a:pPr>
            <a:r>
              <a:rPr lang="en-GB" sz="2400" dirty="0"/>
              <a:t>To structure testing, we applied 2 Hypotheses to the research:</a:t>
            </a:r>
            <a:br>
              <a:rPr lang="en-GB" sz="2000" dirty="0"/>
            </a:br>
            <a:endParaRPr lang="en-GB" sz="2000" dirty="0"/>
          </a:p>
          <a:p>
            <a:pPr marL="0" indent="0">
              <a:buNone/>
            </a:pPr>
            <a:r>
              <a:rPr lang="en-GB" sz="2000" b="1" dirty="0"/>
              <a:t>Hypothesis 1</a:t>
            </a:r>
          </a:p>
          <a:p>
            <a:pPr marL="11113"/>
            <a:r>
              <a:rPr lang="en-GB" sz="2000" dirty="0">
                <a:solidFill>
                  <a:srgbClr val="00B0F0"/>
                </a:solidFill>
                <a:effectLst>
                  <a:outerShdw blurRad="38100" dist="38100" dir="2700000" algn="tl">
                    <a:srgbClr val="000000">
                      <a:alpha val="43137"/>
                    </a:srgbClr>
                  </a:outerShdw>
                </a:effectLst>
              </a:rPr>
              <a:t>People will welcome the Expression of Interest approach</a:t>
            </a:r>
          </a:p>
          <a:p>
            <a:pPr marL="285750" indent="-285750">
              <a:buFontTx/>
              <a:buChar char="-"/>
            </a:pPr>
            <a:endParaRPr lang="en-GB" dirty="0"/>
          </a:p>
          <a:p>
            <a:pPr marL="0" indent="0">
              <a:buNone/>
            </a:pPr>
            <a:r>
              <a:rPr lang="en-GB" sz="2000" b="1" dirty="0"/>
              <a:t>Hypothesis 2</a:t>
            </a:r>
          </a:p>
          <a:p>
            <a:pPr marL="11113"/>
            <a:r>
              <a:rPr lang="en-GB" sz="2000" dirty="0">
                <a:solidFill>
                  <a:srgbClr val="00B0F0"/>
                </a:solidFill>
                <a:effectLst>
                  <a:outerShdw blurRad="38100" dist="38100" dir="2700000" algn="tl">
                    <a:srgbClr val="000000">
                      <a:alpha val="43137"/>
                    </a:srgbClr>
                  </a:outerShdw>
                </a:effectLst>
              </a:rPr>
              <a:t>The form will make sense and be easy to use</a:t>
            </a:r>
          </a:p>
          <a:p>
            <a:pPr marL="0" indent="0">
              <a:buNone/>
            </a:pPr>
            <a:endParaRPr lang="en-GB" sz="2000" i="1" dirty="0"/>
          </a:p>
          <a:p>
            <a:pPr marL="0" indent="0">
              <a:buNone/>
            </a:pPr>
            <a:r>
              <a:rPr lang="en-GB" sz="2000" i="1" dirty="0"/>
              <a:t>The test notes allow retrospective application of new Hypotheses up to a point</a:t>
            </a:r>
          </a:p>
        </p:txBody>
      </p:sp>
    </p:spTree>
    <p:extLst>
      <p:ext uri="{BB962C8B-B14F-4D97-AF65-F5344CB8AC3E}">
        <p14:creationId xmlns:p14="http://schemas.microsoft.com/office/powerpoint/2010/main" val="598834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675850" cy="1109785"/>
          </a:xfrm>
        </p:spPr>
        <p:txBody>
          <a:bodyPr>
            <a:normAutofit/>
          </a:bodyPr>
          <a:lstStyle/>
          <a:p>
            <a:r>
              <a:rPr lang="en-US" sz="4000" b="1" dirty="0"/>
              <a:t>Company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The questions were:</a:t>
            </a:r>
          </a:p>
        </p:txBody>
      </p:sp>
      <p:pic>
        <p:nvPicPr>
          <p:cNvPr id="5" name="Picture 4" descr="Chart&#10;&#10;Description automatically generated">
            <a:extLst>
              <a:ext uri="{FF2B5EF4-FFF2-40B4-BE49-F238E27FC236}">
                <a16:creationId xmlns:a16="http://schemas.microsoft.com/office/drawing/2014/main" id="{F9248BB6-06D9-624F-B573-66884CC85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297" y="3429000"/>
            <a:ext cx="10550425" cy="1971676"/>
          </a:xfrm>
          <a:prstGeom prst="rect">
            <a:avLst/>
          </a:prstGeom>
        </p:spPr>
      </p:pic>
    </p:spTree>
    <p:extLst>
      <p:ext uri="{BB962C8B-B14F-4D97-AF65-F5344CB8AC3E}">
        <p14:creationId xmlns:p14="http://schemas.microsoft.com/office/powerpoint/2010/main" val="663289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678322" cy="1109785"/>
          </a:xfrm>
        </p:spPr>
        <p:txBody>
          <a:bodyPr>
            <a:normAutofit/>
          </a:bodyPr>
          <a:lstStyle/>
          <a:p>
            <a:r>
              <a:rPr lang="en-US" sz="4000" b="1" dirty="0"/>
              <a:t>Company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As Expected?:</a:t>
            </a:r>
          </a:p>
        </p:txBody>
      </p:sp>
      <p:pic>
        <p:nvPicPr>
          <p:cNvPr id="5" name="Picture 4" descr="Icon&#10;&#10;Description automatically generated">
            <a:extLst>
              <a:ext uri="{FF2B5EF4-FFF2-40B4-BE49-F238E27FC236}">
                <a16:creationId xmlns:a16="http://schemas.microsoft.com/office/drawing/2014/main" id="{8CDCD051-20F5-8447-B534-EF5370BC5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80" y="2977525"/>
            <a:ext cx="10748465" cy="2433923"/>
          </a:xfrm>
          <a:prstGeom prst="rect">
            <a:avLst/>
          </a:prstGeom>
        </p:spPr>
      </p:pic>
    </p:spTree>
    <p:extLst>
      <p:ext uri="{BB962C8B-B14F-4D97-AF65-F5344CB8AC3E}">
        <p14:creationId xmlns:p14="http://schemas.microsoft.com/office/powerpoint/2010/main" val="333473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456650" cy="1109785"/>
          </a:xfrm>
        </p:spPr>
        <p:txBody>
          <a:bodyPr>
            <a:normAutofit/>
          </a:bodyPr>
          <a:lstStyle/>
          <a:p>
            <a:r>
              <a:rPr lang="en-US" sz="4000" b="1" dirty="0"/>
              <a:t>Company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Are there questions that could not be answered:</a:t>
            </a:r>
          </a:p>
        </p:txBody>
      </p:sp>
      <p:pic>
        <p:nvPicPr>
          <p:cNvPr id="9" name="Picture 8" descr="Icon&#10;&#10;Description automatically generated">
            <a:extLst>
              <a:ext uri="{FF2B5EF4-FFF2-40B4-BE49-F238E27FC236}">
                <a16:creationId xmlns:a16="http://schemas.microsoft.com/office/drawing/2014/main" id="{FD797153-7852-EE4B-8DAE-019EC2C4E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96" y="2795271"/>
            <a:ext cx="11012736" cy="3155823"/>
          </a:xfrm>
          <a:prstGeom prst="rect">
            <a:avLst/>
          </a:prstGeom>
        </p:spPr>
      </p:pic>
    </p:spTree>
    <p:extLst>
      <p:ext uri="{BB962C8B-B14F-4D97-AF65-F5344CB8AC3E}">
        <p14:creationId xmlns:p14="http://schemas.microsoft.com/office/powerpoint/2010/main" val="1045074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Project Information</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351338"/>
          </a:xfrm>
        </p:spPr>
        <p:txBody>
          <a:bodyPr>
            <a:normAutofit lnSpcReduction="1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 following question about the Project Information section:</a:t>
            </a:r>
          </a:p>
          <a:p>
            <a:pPr marL="0" indent="0">
              <a:buNone/>
            </a:pPr>
            <a:endParaRPr lang="en-US" dirty="0">
              <a:latin typeface="Arial"/>
              <a:ea typeface="Segoe UI"/>
              <a:cs typeface="Segoe UI"/>
            </a:endParaRPr>
          </a:p>
          <a:p>
            <a:pPr marL="0" indent="0">
              <a:buNone/>
            </a:pPr>
            <a:r>
              <a:rPr lang="en-US" dirty="0">
                <a:latin typeface="Arial"/>
                <a:cs typeface="Segoe UI"/>
              </a:rPr>
              <a:t>1. Understanding the questions were:</a:t>
            </a:r>
          </a:p>
          <a:p>
            <a:pPr marL="0" indent="0">
              <a:buNone/>
            </a:pPr>
            <a:r>
              <a:rPr lang="en-US" dirty="0">
                <a:latin typeface="Arial"/>
                <a:cs typeface="Segoe UI"/>
              </a:rPr>
              <a:t>2. The questions asked were:</a:t>
            </a:r>
          </a:p>
          <a:p>
            <a:pPr marL="0" indent="0">
              <a:buNone/>
            </a:pPr>
            <a:r>
              <a:rPr lang="en-US" dirty="0">
                <a:latin typeface="Arial"/>
                <a:cs typeface="Segoe UI"/>
              </a:rPr>
              <a:t>3. Were the questions what you would expect from an EOI form?</a:t>
            </a:r>
          </a:p>
          <a:p>
            <a:pPr marL="0" indent="0">
              <a:buNone/>
            </a:pPr>
            <a:r>
              <a:rPr lang="en-US" dirty="0">
                <a:latin typeface="Arial"/>
                <a:cs typeface="Segoe UI"/>
              </a:rPr>
              <a:t>4. Are there any questions that you would not be able to answer?</a:t>
            </a: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4047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080104" cy="1109785"/>
          </a:xfrm>
        </p:spPr>
        <p:txBody>
          <a:bodyPr>
            <a:normAutofit/>
          </a:bodyPr>
          <a:lstStyle/>
          <a:p>
            <a:r>
              <a:rPr lang="en-US" sz="4000" b="1" dirty="0"/>
              <a:t>Project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Understanding the questions were:</a:t>
            </a:r>
          </a:p>
        </p:txBody>
      </p:sp>
      <p:pic>
        <p:nvPicPr>
          <p:cNvPr id="6" name="Picture 5" descr="A picture containing timeline&#10;&#10;Description automatically generated">
            <a:extLst>
              <a:ext uri="{FF2B5EF4-FFF2-40B4-BE49-F238E27FC236}">
                <a16:creationId xmlns:a16="http://schemas.microsoft.com/office/drawing/2014/main" id="{07C91046-7154-3547-99B1-DBB8F49AD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00" y="3429000"/>
            <a:ext cx="10589058" cy="1862528"/>
          </a:xfrm>
          <a:prstGeom prst="rect">
            <a:avLst/>
          </a:prstGeom>
        </p:spPr>
      </p:pic>
    </p:spTree>
    <p:extLst>
      <p:ext uri="{BB962C8B-B14F-4D97-AF65-F5344CB8AC3E}">
        <p14:creationId xmlns:p14="http://schemas.microsoft.com/office/powerpoint/2010/main" val="3194400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675850" cy="1109785"/>
          </a:xfrm>
        </p:spPr>
        <p:txBody>
          <a:bodyPr>
            <a:normAutofit/>
          </a:bodyPr>
          <a:lstStyle/>
          <a:p>
            <a:r>
              <a:rPr lang="en-US" sz="4000" b="1" dirty="0"/>
              <a:t>Project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The questions were:</a:t>
            </a:r>
          </a:p>
        </p:txBody>
      </p:sp>
      <p:pic>
        <p:nvPicPr>
          <p:cNvPr id="6" name="Picture 5" descr="A picture containing timeline&#10;&#10;Description automatically generated">
            <a:extLst>
              <a:ext uri="{FF2B5EF4-FFF2-40B4-BE49-F238E27FC236}">
                <a16:creationId xmlns:a16="http://schemas.microsoft.com/office/drawing/2014/main" id="{B3A35DB3-7C8F-CF42-A6CE-0C2FED158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29" y="3430036"/>
            <a:ext cx="10567977" cy="2026384"/>
          </a:xfrm>
          <a:prstGeom prst="rect">
            <a:avLst/>
          </a:prstGeom>
        </p:spPr>
      </p:pic>
    </p:spTree>
    <p:extLst>
      <p:ext uri="{BB962C8B-B14F-4D97-AF65-F5344CB8AC3E}">
        <p14:creationId xmlns:p14="http://schemas.microsoft.com/office/powerpoint/2010/main" val="1018607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678322" cy="1109785"/>
          </a:xfrm>
        </p:spPr>
        <p:txBody>
          <a:bodyPr>
            <a:normAutofit/>
          </a:bodyPr>
          <a:lstStyle/>
          <a:p>
            <a:r>
              <a:rPr lang="en-US" sz="4000" b="1" dirty="0"/>
              <a:t>Project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As Expected?:</a:t>
            </a:r>
          </a:p>
        </p:txBody>
      </p:sp>
      <p:pic>
        <p:nvPicPr>
          <p:cNvPr id="6" name="Picture 5" descr="A picture containing text&#10;&#10;Description automatically generated">
            <a:extLst>
              <a:ext uri="{FF2B5EF4-FFF2-40B4-BE49-F238E27FC236}">
                <a16:creationId xmlns:a16="http://schemas.microsoft.com/office/drawing/2014/main" id="{AAAFBD86-7832-C744-BE48-B92FACA23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01" y="3131979"/>
            <a:ext cx="10168588" cy="3892529"/>
          </a:xfrm>
          <a:prstGeom prst="rect">
            <a:avLst/>
          </a:prstGeom>
        </p:spPr>
      </p:pic>
    </p:spTree>
    <p:extLst>
      <p:ext uri="{BB962C8B-B14F-4D97-AF65-F5344CB8AC3E}">
        <p14:creationId xmlns:p14="http://schemas.microsoft.com/office/powerpoint/2010/main" val="2269816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456650" cy="1109785"/>
          </a:xfrm>
        </p:spPr>
        <p:txBody>
          <a:bodyPr>
            <a:normAutofit/>
          </a:bodyPr>
          <a:lstStyle/>
          <a:p>
            <a:r>
              <a:rPr lang="en-US" sz="4000" b="1" dirty="0"/>
              <a:t>Project Information</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Are there questions that could not be answered:</a:t>
            </a:r>
          </a:p>
        </p:txBody>
      </p:sp>
      <p:pic>
        <p:nvPicPr>
          <p:cNvPr id="6" name="Picture 5" descr="A picture containing bar chart&#10;&#10;Description automatically generated">
            <a:extLst>
              <a:ext uri="{FF2B5EF4-FFF2-40B4-BE49-F238E27FC236}">
                <a16:creationId xmlns:a16="http://schemas.microsoft.com/office/drawing/2014/main" id="{D02E3B66-3F94-0844-9D43-7B41E718A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78" y="2982211"/>
            <a:ext cx="7663821" cy="3943519"/>
          </a:xfrm>
          <a:prstGeom prst="rect">
            <a:avLst/>
          </a:prstGeom>
        </p:spPr>
      </p:pic>
    </p:spTree>
    <p:extLst>
      <p:ext uri="{BB962C8B-B14F-4D97-AF65-F5344CB8AC3E}">
        <p14:creationId xmlns:p14="http://schemas.microsoft.com/office/powerpoint/2010/main" val="1030504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Outcomes</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351338"/>
          </a:xfrm>
        </p:spPr>
        <p:txBody>
          <a:bodyPr>
            <a:normAutofit lnSpcReduction="1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 following question about the Outcomes section:</a:t>
            </a:r>
          </a:p>
          <a:p>
            <a:pPr marL="0" indent="0">
              <a:buNone/>
            </a:pPr>
            <a:endParaRPr lang="en-US" dirty="0">
              <a:latin typeface="Arial"/>
              <a:ea typeface="Segoe UI"/>
              <a:cs typeface="Segoe UI"/>
            </a:endParaRPr>
          </a:p>
          <a:p>
            <a:pPr marL="0" indent="0">
              <a:buNone/>
            </a:pPr>
            <a:r>
              <a:rPr lang="en-US" dirty="0">
                <a:latin typeface="Arial"/>
                <a:cs typeface="Segoe UI"/>
              </a:rPr>
              <a:t>1. Understanding  the questions were:</a:t>
            </a:r>
          </a:p>
          <a:p>
            <a:pPr marL="0" indent="0">
              <a:buNone/>
            </a:pPr>
            <a:r>
              <a:rPr lang="en-US" dirty="0">
                <a:latin typeface="Arial"/>
                <a:cs typeface="Segoe UI"/>
              </a:rPr>
              <a:t>2. The questions asked were:</a:t>
            </a:r>
          </a:p>
          <a:p>
            <a:pPr marL="0" indent="0">
              <a:buNone/>
            </a:pPr>
            <a:r>
              <a:rPr lang="en-US" dirty="0">
                <a:latin typeface="Arial"/>
                <a:cs typeface="Segoe UI"/>
              </a:rPr>
              <a:t>3. Were the questions what you would expect from an EOI form?</a:t>
            </a:r>
          </a:p>
          <a:p>
            <a:pPr marL="0" indent="0">
              <a:buNone/>
            </a:pPr>
            <a:r>
              <a:rPr lang="en-US" dirty="0">
                <a:latin typeface="Arial"/>
                <a:cs typeface="Segoe UI"/>
              </a:rPr>
              <a:t>4. Are there any questions that you would not be able to answer?</a:t>
            </a: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6388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080104" cy="1109785"/>
          </a:xfrm>
        </p:spPr>
        <p:txBody>
          <a:bodyPr>
            <a:normAutofit/>
          </a:bodyPr>
          <a:lstStyle/>
          <a:p>
            <a:r>
              <a:rPr lang="en-US" sz="4000" b="1" dirty="0"/>
              <a:t>Outcomes</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Understanding the questions were:</a:t>
            </a:r>
          </a:p>
        </p:txBody>
      </p:sp>
      <p:pic>
        <p:nvPicPr>
          <p:cNvPr id="7" name="Picture 6" descr="Chart&#10;&#10;Description automatically generated">
            <a:extLst>
              <a:ext uri="{FF2B5EF4-FFF2-40B4-BE49-F238E27FC236}">
                <a16:creationId xmlns:a16="http://schemas.microsoft.com/office/drawing/2014/main" id="{7CD780B1-DA28-7148-B986-D32C790B2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59" y="3424937"/>
            <a:ext cx="10615695" cy="1926552"/>
          </a:xfrm>
          <a:prstGeom prst="rect">
            <a:avLst/>
          </a:prstGeom>
        </p:spPr>
      </p:pic>
    </p:spTree>
    <p:extLst>
      <p:ext uri="{BB962C8B-B14F-4D97-AF65-F5344CB8AC3E}">
        <p14:creationId xmlns:p14="http://schemas.microsoft.com/office/powerpoint/2010/main" val="136715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947738" y="335629"/>
            <a:ext cx="10515600" cy="1325563"/>
          </a:xfrm>
        </p:spPr>
        <p:txBody>
          <a:bodyPr/>
          <a:lstStyle/>
          <a:p>
            <a:r>
              <a:rPr lang="en-US" sz="4000" dirty="0"/>
              <a:t>H</a:t>
            </a:r>
            <a:r>
              <a:rPr lang="en-GB" sz="4000" dirty="0" err="1"/>
              <a:t>ypothesis</a:t>
            </a:r>
            <a:r>
              <a:rPr lang="en-GB" sz="4000" dirty="0"/>
              <a:t> 1:  </a:t>
            </a:r>
            <a:r>
              <a:rPr lang="en-GB" sz="4000" b="1" dirty="0">
                <a:solidFill>
                  <a:srgbClr val="FFC000"/>
                </a:solidFill>
              </a:rPr>
              <a:t>Partially supported</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947738" y="1304925"/>
            <a:ext cx="9605962" cy="4708525"/>
          </a:xfrm>
        </p:spPr>
        <p:txBody>
          <a:bodyPr>
            <a:normAutofit lnSpcReduction="10000"/>
          </a:bodyPr>
          <a:lstStyle/>
          <a:p>
            <a:pPr marL="0" indent="0">
              <a:buNone/>
            </a:pPr>
            <a:endParaRPr lang="en-GB" sz="2000" b="1" dirty="0"/>
          </a:p>
          <a:p>
            <a:pPr marL="0" indent="0">
              <a:buNone/>
            </a:pPr>
            <a:r>
              <a:rPr lang="en-GB" sz="2000" b="1" dirty="0"/>
              <a:t>Hypothesis: </a:t>
            </a:r>
            <a:r>
              <a:rPr lang="en-GB" sz="2000" dirty="0">
                <a:solidFill>
                  <a:srgbClr val="00B0F0"/>
                </a:solidFill>
                <a:effectLst>
                  <a:outerShdw blurRad="38100" dist="38100" dir="2700000" algn="tl">
                    <a:srgbClr val="000000">
                      <a:alpha val="43137"/>
                    </a:srgbClr>
                  </a:outerShdw>
                </a:effectLst>
              </a:rPr>
              <a:t>People will welcome the Expression of Interest approach</a:t>
            </a:r>
            <a:endParaRPr lang="en-GB" sz="2000" dirty="0"/>
          </a:p>
          <a:p>
            <a:pPr marL="0" indent="0">
              <a:buNone/>
            </a:pPr>
            <a:endParaRPr lang="en-GB" sz="2000" dirty="0">
              <a:solidFill>
                <a:schemeClr val="tx2">
                  <a:lumMod val="60000"/>
                  <a:lumOff val="40000"/>
                </a:schemeClr>
              </a:solidFill>
            </a:endParaRPr>
          </a:p>
          <a:p>
            <a:pPr marL="0" indent="0">
              <a:buNone/>
            </a:pPr>
            <a:r>
              <a:rPr lang="en-GB" sz="2000" b="1" dirty="0"/>
              <a:t>Findings: </a:t>
            </a:r>
          </a:p>
          <a:p>
            <a:pPr marL="354013" indent="-342900">
              <a:buFontTx/>
              <a:buChar char="-"/>
            </a:pPr>
            <a:r>
              <a:rPr lang="en-GB" sz="2000" dirty="0"/>
              <a:t>People understand the benefits of the approach</a:t>
            </a:r>
          </a:p>
          <a:p>
            <a:pPr marL="354013" indent="-342900">
              <a:buFontTx/>
              <a:buChar char="-"/>
            </a:pPr>
            <a:r>
              <a:rPr lang="en-GB" sz="2000" dirty="0"/>
              <a:t>They think it will save them time in the long run </a:t>
            </a:r>
          </a:p>
          <a:p>
            <a:pPr marL="354013" indent="-342900">
              <a:buFontTx/>
              <a:buChar char="-"/>
            </a:pPr>
            <a:r>
              <a:rPr lang="en-GB" sz="2000" dirty="0"/>
              <a:t>Expect to not have to resubmit the same information again</a:t>
            </a:r>
          </a:p>
          <a:p>
            <a:pPr marL="11113" indent="0">
              <a:buNone/>
            </a:pPr>
            <a:r>
              <a:rPr lang="en-GB" sz="2000" dirty="0"/>
              <a:t>BUT</a:t>
            </a:r>
          </a:p>
          <a:p>
            <a:pPr marL="354013" indent="-342900"/>
            <a:r>
              <a:rPr lang="en-GB" sz="2000" dirty="0"/>
              <a:t>Would rather have a quick online solution that gives an immediate answer </a:t>
            </a:r>
          </a:p>
          <a:p>
            <a:pPr marL="354013" indent="-342900"/>
            <a:r>
              <a:rPr lang="en-GB" sz="2000" dirty="0"/>
              <a:t>Have a solution that can be left and returned to with their data still saved</a:t>
            </a:r>
          </a:p>
          <a:p>
            <a:pPr marL="0" indent="0">
              <a:buNone/>
            </a:pPr>
            <a:r>
              <a:rPr lang="en-GB" sz="2000" b="1" dirty="0"/>
              <a:t>Recommendations: </a:t>
            </a:r>
          </a:p>
          <a:p>
            <a:pPr marL="354013" indent="-342900">
              <a:buFontTx/>
              <a:buChar char="-"/>
            </a:pPr>
            <a:r>
              <a:rPr lang="en-GB" sz="2000" dirty="0"/>
              <a:t>Clarify language around EOI vs Pre-qualification, and the exact purpose of this form</a:t>
            </a:r>
          </a:p>
          <a:p>
            <a:pPr marL="354013" indent="-342900">
              <a:buFontTx/>
              <a:buChar char="-"/>
            </a:pPr>
            <a:endParaRPr lang="en-GB" sz="2000" dirty="0">
              <a:solidFill>
                <a:schemeClr val="tx2">
                  <a:lumMod val="60000"/>
                  <a:lumOff val="40000"/>
                </a:schemeClr>
              </a:solidFill>
            </a:endParaRPr>
          </a:p>
          <a:p>
            <a:pPr marL="285750" indent="-285750">
              <a:buFontTx/>
              <a:buChar char="-"/>
            </a:pPr>
            <a:endParaRPr lang="en-GB" dirty="0"/>
          </a:p>
          <a:p>
            <a:endParaRPr lang="en-GB" dirty="0"/>
          </a:p>
        </p:txBody>
      </p:sp>
    </p:spTree>
    <p:extLst>
      <p:ext uri="{BB962C8B-B14F-4D97-AF65-F5344CB8AC3E}">
        <p14:creationId xmlns:p14="http://schemas.microsoft.com/office/powerpoint/2010/main" val="3430446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675850" cy="1109785"/>
          </a:xfrm>
        </p:spPr>
        <p:txBody>
          <a:bodyPr>
            <a:normAutofit/>
          </a:bodyPr>
          <a:lstStyle/>
          <a:p>
            <a:r>
              <a:rPr lang="en-US" sz="4000" b="1" dirty="0"/>
              <a:t>Outcomes</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The questions were:</a:t>
            </a:r>
          </a:p>
        </p:txBody>
      </p:sp>
      <p:pic>
        <p:nvPicPr>
          <p:cNvPr id="7" name="Picture 6" descr="Chart&#10;&#10;Description automatically generated">
            <a:extLst>
              <a:ext uri="{FF2B5EF4-FFF2-40B4-BE49-F238E27FC236}">
                <a16:creationId xmlns:a16="http://schemas.microsoft.com/office/drawing/2014/main" id="{67FC7653-EC47-0149-AA99-A6BDCB9C3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20" y="3348737"/>
            <a:ext cx="10702120" cy="2077701"/>
          </a:xfrm>
          <a:prstGeom prst="rect">
            <a:avLst/>
          </a:prstGeom>
        </p:spPr>
      </p:pic>
    </p:spTree>
    <p:extLst>
      <p:ext uri="{BB962C8B-B14F-4D97-AF65-F5344CB8AC3E}">
        <p14:creationId xmlns:p14="http://schemas.microsoft.com/office/powerpoint/2010/main" val="2496115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678322" cy="1109785"/>
          </a:xfrm>
        </p:spPr>
        <p:txBody>
          <a:bodyPr>
            <a:normAutofit/>
          </a:bodyPr>
          <a:lstStyle/>
          <a:p>
            <a:r>
              <a:rPr lang="en-US" sz="4000" b="1" dirty="0"/>
              <a:t>Outcomes</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As Expected?:</a:t>
            </a:r>
          </a:p>
        </p:txBody>
      </p:sp>
      <p:pic>
        <p:nvPicPr>
          <p:cNvPr id="5" name="Picture 4" descr="A picture containing graphical user interface&#10;&#10;Description automatically generated">
            <a:extLst>
              <a:ext uri="{FF2B5EF4-FFF2-40B4-BE49-F238E27FC236}">
                <a16:creationId xmlns:a16="http://schemas.microsoft.com/office/drawing/2014/main" id="{7E16C991-5C1A-CC49-B16C-E18A646F2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43" y="3147620"/>
            <a:ext cx="10114715" cy="3839034"/>
          </a:xfrm>
          <a:prstGeom prst="rect">
            <a:avLst/>
          </a:prstGeom>
        </p:spPr>
      </p:pic>
    </p:spTree>
    <p:extLst>
      <p:ext uri="{BB962C8B-B14F-4D97-AF65-F5344CB8AC3E}">
        <p14:creationId xmlns:p14="http://schemas.microsoft.com/office/powerpoint/2010/main" val="4111103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456650" cy="1109785"/>
          </a:xfrm>
        </p:spPr>
        <p:txBody>
          <a:bodyPr>
            <a:normAutofit/>
          </a:bodyPr>
          <a:lstStyle/>
          <a:p>
            <a:r>
              <a:rPr lang="en-US" sz="4000" b="1" dirty="0"/>
              <a:t>Outcomes</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Are there questions that could not be answered:</a:t>
            </a:r>
          </a:p>
        </p:txBody>
      </p:sp>
      <p:pic>
        <p:nvPicPr>
          <p:cNvPr id="7" name="Picture 6" descr="A picture containing bar chart&#10;&#10;Description automatically generated">
            <a:extLst>
              <a:ext uri="{FF2B5EF4-FFF2-40B4-BE49-F238E27FC236}">
                <a16:creationId xmlns:a16="http://schemas.microsoft.com/office/drawing/2014/main" id="{2ECB7500-83E8-5846-AD0C-B211E6A20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46" y="3130342"/>
            <a:ext cx="8887190" cy="3880322"/>
          </a:xfrm>
          <a:prstGeom prst="rect">
            <a:avLst/>
          </a:prstGeom>
        </p:spPr>
      </p:pic>
    </p:spTree>
    <p:extLst>
      <p:ext uri="{BB962C8B-B14F-4D97-AF65-F5344CB8AC3E}">
        <p14:creationId xmlns:p14="http://schemas.microsoft.com/office/powerpoint/2010/main" val="4105619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Consent</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351338"/>
          </a:xfrm>
        </p:spPr>
        <p:txBody>
          <a:bodyPr>
            <a:normAutofit fontScale="92500" lnSpcReduction="2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 following question about the Consent section:</a:t>
            </a:r>
          </a:p>
          <a:p>
            <a:pPr marL="0" indent="0">
              <a:buNone/>
            </a:pPr>
            <a:endParaRPr lang="en-US" dirty="0">
              <a:latin typeface="Arial"/>
              <a:ea typeface="Segoe UI"/>
              <a:cs typeface="Segoe UI"/>
            </a:endParaRPr>
          </a:p>
          <a:p>
            <a:pPr marL="0" indent="0">
              <a:buNone/>
            </a:pPr>
            <a:r>
              <a:rPr lang="en-US" dirty="0">
                <a:latin typeface="Arial"/>
                <a:cs typeface="Segoe UI"/>
              </a:rPr>
              <a:t>1. Understanding the "Consent" paragraph was:</a:t>
            </a:r>
          </a:p>
          <a:p>
            <a:pPr marL="0" indent="0">
              <a:buNone/>
            </a:pPr>
            <a:r>
              <a:rPr lang="en-US" dirty="0">
                <a:latin typeface="Arial"/>
                <a:cs typeface="Segoe UI"/>
              </a:rPr>
              <a:t>2. The "Consent " paragraph was:</a:t>
            </a:r>
          </a:p>
          <a:p>
            <a:pPr marL="0" indent="0">
              <a:buNone/>
            </a:pPr>
            <a:r>
              <a:rPr lang="en-US" dirty="0">
                <a:latin typeface="Arial"/>
                <a:cs typeface="Segoe UI"/>
              </a:rPr>
              <a:t>3. Is this what you expect the "Consent" paragraph to look like in the "Expression of Interest form" (EOI form)?</a:t>
            </a:r>
          </a:p>
          <a:p>
            <a:pPr marL="0" indent="0">
              <a:buNone/>
            </a:pPr>
            <a:r>
              <a:rPr lang="en-US" dirty="0">
                <a:latin typeface="Arial"/>
                <a:cs typeface="Segoe UI"/>
              </a:rPr>
              <a:t>4. Please suggest any changes that you would like to see in the "Consent" paragraphs?  (please put n/a if no comment)</a:t>
            </a: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7143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080104" cy="1109785"/>
          </a:xfrm>
        </p:spPr>
        <p:txBody>
          <a:bodyPr>
            <a:normAutofit/>
          </a:bodyPr>
          <a:lstStyle/>
          <a:p>
            <a:r>
              <a:rPr lang="en-US" sz="4000" b="1" dirty="0"/>
              <a:t>Consent</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Arial"/>
                <a:cs typeface="Segoe UI"/>
              </a:rPr>
              <a:t>Understanding the "Consent" paragraph was:</a:t>
            </a:r>
          </a:p>
          <a:p>
            <a:pPr marL="0" indent="0">
              <a:buNone/>
            </a:pPr>
            <a:endParaRPr lang="en-US" sz="3200" dirty="0">
              <a:latin typeface="Arial"/>
              <a:cs typeface="Segoe UI"/>
            </a:endParaRPr>
          </a:p>
        </p:txBody>
      </p:sp>
      <p:pic>
        <p:nvPicPr>
          <p:cNvPr id="5" name="Picture 4" descr="Chart&#10;&#10;Description automatically generated">
            <a:extLst>
              <a:ext uri="{FF2B5EF4-FFF2-40B4-BE49-F238E27FC236}">
                <a16:creationId xmlns:a16="http://schemas.microsoft.com/office/drawing/2014/main" id="{15D2CD4C-204D-F647-AD40-A0BB1EA12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59" y="3412237"/>
            <a:ext cx="10676195" cy="1954242"/>
          </a:xfrm>
          <a:prstGeom prst="rect">
            <a:avLst/>
          </a:prstGeom>
        </p:spPr>
      </p:pic>
    </p:spTree>
    <p:extLst>
      <p:ext uri="{BB962C8B-B14F-4D97-AF65-F5344CB8AC3E}">
        <p14:creationId xmlns:p14="http://schemas.microsoft.com/office/powerpoint/2010/main" val="1872371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7675850" cy="1109785"/>
          </a:xfrm>
        </p:spPr>
        <p:txBody>
          <a:bodyPr>
            <a:normAutofit/>
          </a:bodyPr>
          <a:lstStyle/>
          <a:p>
            <a:r>
              <a:rPr lang="en-US" sz="4000" b="1" dirty="0"/>
              <a:t>Consent</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8"/>
            <a:ext cx="10756899" cy="53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Arial"/>
                <a:cs typeface="Segoe UI"/>
              </a:rPr>
              <a:t>The "Consent " paragraph was:</a:t>
            </a:r>
          </a:p>
        </p:txBody>
      </p:sp>
      <p:pic>
        <p:nvPicPr>
          <p:cNvPr id="5" name="Picture 4" descr="A picture containing chart&#10;&#10;Description automatically generated">
            <a:extLst>
              <a:ext uri="{FF2B5EF4-FFF2-40B4-BE49-F238E27FC236}">
                <a16:creationId xmlns:a16="http://schemas.microsoft.com/office/drawing/2014/main" id="{DFED16A9-43AC-A042-9F6B-81BCBCFB8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49" y="3399537"/>
            <a:ext cx="10710303" cy="1981931"/>
          </a:xfrm>
          <a:prstGeom prst="rect">
            <a:avLst/>
          </a:prstGeom>
        </p:spPr>
      </p:pic>
    </p:spTree>
    <p:extLst>
      <p:ext uri="{BB962C8B-B14F-4D97-AF65-F5344CB8AC3E}">
        <p14:creationId xmlns:p14="http://schemas.microsoft.com/office/powerpoint/2010/main" val="2179319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678322" cy="1109785"/>
          </a:xfrm>
        </p:spPr>
        <p:txBody>
          <a:bodyPr>
            <a:normAutofit/>
          </a:bodyPr>
          <a:lstStyle/>
          <a:p>
            <a:r>
              <a:rPr lang="en-US" sz="4000" b="1" dirty="0"/>
              <a:t>Consent</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7"/>
            <a:ext cx="10756899" cy="1004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Arial"/>
                <a:cs typeface="Segoe UI"/>
              </a:rPr>
              <a:t>Is this what you expect the "Consent" paragraph to look like in the "Expression of Interest form" (EOI form)?</a:t>
            </a:r>
          </a:p>
        </p:txBody>
      </p:sp>
      <p:pic>
        <p:nvPicPr>
          <p:cNvPr id="6" name="Picture 5">
            <a:extLst>
              <a:ext uri="{FF2B5EF4-FFF2-40B4-BE49-F238E27FC236}">
                <a16:creationId xmlns:a16="http://schemas.microsoft.com/office/drawing/2014/main" id="{901CB8C7-937C-1040-ABFA-41B6822F5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1" y="3131861"/>
            <a:ext cx="10802525" cy="1004886"/>
          </a:xfrm>
          <a:prstGeom prst="rect">
            <a:avLst/>
          </a:prstGeom>
        </p:spPr>
      </p:pic>
    </p:spTree>
    <p:extLst>
      <p:ext uri="{BB962C8B-B14F-4D97-AF65-F5344CB8AC3E}">
        <p14:creationId xmlns:p14="http://schemas.microsoft.com/office/powerpoint/2010/main" val="1597422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6456650" cy="1109785"/>
          </a:xfrm>
        </p:spPr>
        <p:txBody>
          <a:bodyPr>
            <a:normAutofit/>
          </a:bodyPr>
          <a:lstStyle/>
          <a:p>
            <a:r>
              <a:rPr lang="en-US" sz="4000" b="1" dirty="0"/>
              <a:t>Outcomes</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8" name="TextBox 7">
            <a:extLst>
              <a:ext uri="{FF2B5EF4-FFF2-40B4-BE49-F238E27FC236}">
                <a16:creationId xmlns:a16="http://schemas.microsoft.com/office/drawing/2014/main" id="{A4A10AFF-9BDD-B846-88DC-2A90BBC36B00}"/>
              </a:ext>
            </a:extLst>
          </p:cNvPr>
          <p:cNvSpPr txBox="1"/>
          <p:nvPr/>
        </p:nvSpPr>
        <p:spPr>
          <a:xfrm>
            <a:off x="2822713" y="2126974"/>
            <a:ext cx="184731" cy="369332"/>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37AB51DA-EB26-6345-98B9-2AE6333DE704}"/>
              </a:ext>
            </a:extLst>
          </p:cNvPr>
          <p:cNvSpPr txBox="1">
            <a:spLocks/>
          </p:cNvSpPr>
          <p:nvPr/>
        </p:nvSpPr>
        <p:spPr>
          <a:xfrm>
            <a:off x="595313" y="1881187"/>
            <a:ext cx="10756899" cy="4679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Arial"/>
                <a:cs typeface="Segoe UI"/>
              </a:rPr>
              <a:t>Please suggest any changes that you would like to see in the "Consent" paragraphs?  (please put n/a if no comment)</a:t>
            </a:r>
          </a:p>
          <a:p>
            <a:pPr marL="0" indent="0">
              <a:buNone/>
            </a:pPr>
            <a:endParaRPr lang="en-US" sz="3200" dirty="0">
              <a:latin typeface="Arial"/>
              <a:cs typeface="Segoe UI"/>
            </a:endParaRPr>
          </a:p>
          <a:p>
            <a:pPr marL="0" indent="0">
              <a:buNone/>
            </a:pPr>
            <a:endParaRPr lang="en-US" sz="3200" dirty="0">
              <a:latin typeface="Arial"/>
              <a:cs typeface="Segoe UI"/>
            </a:endParaRPr>
          </a:p>
          <a:p>
            <a:r>
              <a:rPr lang="en-GB" dirty="0"/>
              <a:t>I think it should all be online and not in a word document. If it’s online it will be much more user friendly.</a:t>
            </a:r>
            <a:endParaRPr lang="en-US" sz="3200" dirty="0">
              <a:latin typeface="Arial"/>
              <a:cs typeface="Segoe UI"/>
            </a:endParaRPr>
          </a:p>
        </p:txBody>
      </p:sp>
    </p:spTree>
    <p:extLst>
      <p:ext uri="{BB962C8B-B14F-4D97-AF65-F5344CB8AC3E}">
        <p14:creationId xmlns:p14="http://schemas.microsoft.com/office/powerpoint/2010/main" val="12453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Follow Up Questions</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10454640" cy="5167312"/>
          </a:xfrm>
        </p:spPr>
        <p:txBody>
          <a:bodyPr>
            <a:normAutofit fontScale="85000" lnSpcReduction="2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these follow up questions:</a:t>
            </a:r>
          </a:p>
          <a:p>
            <a:pPr marL="0" indent="0">
              <a:buNone/>
            </a:pPr>
            <a:r>
              <a:rPr lang="en-US" dirty="0">
                <a:latin typeface="Arial"/>
                <a:ea typeface="Segoe UI"/>
                <a:cs typeface="Segoe UI"/>
              </a:rPr>
              <a:t>1. What do you expect to happen as a result of completing this EOI form and submitting in?</a:t>
            </a:r>
          </a:p>
          <a:p>
            <a:pPr marL="0" indent="0">
              <a:buNone/>
            </a:pPr>
            <a:r>
              <a:rPr lang="en-US" dirty="0">
                <a:latin typeface="Arial"/>
                <a:ea typeface="Segoe UI"/>
                <a:cs typeface="Segoe UI"/>
              </a:rPr>
              <a:t>2. Do you feel that the EOI form will get you the support required by you/your business?</a:t>
            </a:r>
          </a:p>
          <a:p>
            <a:pPr marL="0" indent="0">
              <a:buNone/>
            </a:pPr>
            <a:r>
              <a:rPr lang="en-US" dirty="0">
                <a:latin typeface="Arial"/>
                <a:ea typeface="Segoe UI"/>
                <a:cs typeface="Segoe UI"/>
              </a:rPr>
              <a:t>3. At any point while filling in the form did you notice the lack of any of these?</a:t>
            </a:r>
          </a:p>
          <a:p>
            <a:pPr marL="0" indent="0">
              <a:buNone/>
            </a:pPr>
            <a:r>
              <a:rPr lang="en-US" dirty="0">
                <a:latin typeface="Arial"/>
                <a:ea typeface="Segoe UI"/>
                <a:cs typeface="Segoe UI"/>
              </a:rPr>
              <a:t>4. Overall, how easy or difficult are the questions to understand?</a:t>
            </a:r>
          </a:p>
          <a:p>
            <a:pPr marL="0" indent="0">
              <a:buNone/>
            </a:pPr>
            <a:r>
              <a:rPr lang="en-US" dirty="0">
                <a:latin typeface="Arial"/>
                <a:ea typeface="Segoe UI"/>
                <a:cs typeface="Segoe UI"/>
              </a:rPr>
              <a:t>5. If you were filling in this form for your company how would you find it?</a:t>
            </a:r>
          </a:p>
          <a:p>
            <a:pPr marL="0" indent="0">
              <a:buNone/>
            </a:pPr>
            <a:r>
              <a:rPr lang="en-US" dirty="0">
                <a:latin typeface="Arial"/>
                <a:ea typeface="Segoe UI"/>
                <a:cs typeface="Segoe UI"/>
              </a:rPr>
              <a:t>6. Overall, the questions were:</a:t>
            </a:r>
          </a:p>
          <a:p>
            <a:pPr marL="0" indent="0">
              <a:buNone/>
            </a:pPr>
            <a:r>
              <a:rPr lang="en-US" dirty="0">
                <a:latin typeface="Arial"/>
                <a:ea typeface="Segoe UI"/>
                <a:cs typeface="Segoe UI"/>
              </a:rPr>
              <a:t>7. Please list top 3 benefits of this EOI form approach. (use n/a if no comment)</a:t>
            </a:r>
          </a:p>
          <a:p>
            <a:pPr marL="0" indent="0">
              <a:buNone/>
            </a:pPr>
            <a:r>
              <a:rPr lang="en-US" dirty="0">
                <a:latin typeface="Arial"/>
                <a:ea typeface="Segoe UI"/>
                <a:cs typeface="Segoe UI"/>
              </a:rPr>
              <a:t>8. Please list top 3 drawbacks of this EOI form approach. (use n/a if no comment)</a:t>
            </a: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4291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expect to happen as a result of completing this EOI form and submitting in?</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99668"/>
            <a:ext cx="7416800" cy="6686446"/>
          </a:xfrm>
          <a:prstGeom prst="rect">
            <a:avLst/>
          </a:prstGeom>
        </p:spPr>
        <p:txBody>
          <a:bodyPr wrap="square">
            <a:spAutoFit/>
          </a:bodyPr>
          <a:lstStyle/>
          <a:p>
            <a:pPr marL="285750" indent="-285750">
              <a:spcAft>
                <a:spcPts val="900"/>
              </a:spcAft>
              <a:buFont typeface="Arial" panose="020B0604020202020204" pitchFamily="34" charset="0"/>
              <a:buChar char="•"/>
            </a:pPr>
            <a:r>
              <a:rPr lang="en-US" sz="1900" dirty="0"/>
              <a:t>We would be contacted for further information</a:t>
            </a:r>
          </a:p>
          <a:p>
            <a:pPr marL="285750" indent="-285750">
              <a:spcAft>
                <a:spcPts val="900"/>
              </a:spcAft>
              <a:buFont typeface="Arial" panose="020B0604020202020204" pitchFamily="34" charset="0"/>
              <a:buChar char="•"/>
            </a:pPr>
            <a:r>
              <a:rPr lang="en-US" sz="1900" dirty="0"/>
              <a:t>I would expect a reply informing me that have received my application what time frame </a:t>
            </a:r>
            <a:r>
              <a:rPr lang="en-US" sz="1900" dirty="0" err="1"/>
              <a:t>i</a:t>
            </a:r>
            <a:r>
              <a:rPr lang="en-US" sz="1900" dirty="0"/>
              <a:t> could expect a reply in and who </a:t>
            </a:r>
            <a:r>
              <a:rPr lang="en-US" sz="1900" dirty="0" err="1"/>
              <a:t>i</a:t>
            </a:r>
            <a:r>
              <a:rPr lang="en-US" sz="1900" dirty="0"/>
              <a:t> can use as a point of contact for any further help </a:t>
            </a:r>
            <a:r>
              <a:rPr lang="en-US" sz="1900" dirty="0" err="1"/>
              <a:t>i</a:t>
            </a:r>
            <a:r>
              <a:rPr lang="en-US" sz="1900" dirty="0"/>
              <a:t> required</a:t>
            </a:r>
          </a:p>
          <a:p>
            <a:pPr marL="285750" indent="-285750">
              <a:spcAft>
                <a:spcPts val="900"/>
              </a:spcAft>
              <a:buFont typeface="Arial" panose="020B0604020202020204" pitchFamily="34" charset="0"/>
              <a:buChar char="•"/>
            </a:pPr>
            <a:r>
              <a:rPr lang="en-US" sz="1900" dirty="0"/>
              <a:t>A decision as to whether you qualify or a request for further clarification on some areas perhaps and then to initiate a full checking process with application that is more detailed or maybe interview process</a:t>
            </a:r>
          </a:p>
          <a:p>
            <a:pPr marL="285750" indent="-285750">
              <a:spcAft>
                <a:spcPts val="900"/>
              </a:spcAft>
              <a:buFont typeface="Arial" panose="020B0604020202020204" pitchFamily="34" charset="0"/>
              <a:buChar char="•"/>
            </a:pPr>
            <a:r>
              <a:rPr lang="en-US" sz="1900" dirty="0"/>
              <a:t>someone gets back in touch to discuss further</a:t>
            </a:r>
          </a:p>
          <a:p>
            <a:pPr marL="285750" indent="-285750">
              <a:spcAft>
                <a:spcPts val="900"/>
              </a:spcAft>
              <a:buFont typeface="Arial" panose="020B0604020202020204" pitchFamily="34" charset="0"/>
              <a:buChar char="•"/>
            </a:pPr>
            <a:r>
              <a:rPr lang="en-US" sz="1900" dirty="0"/>
              <a:t>receiving a reply within 3 working days</a:t>
            </a:r>
          </a:p>
          <a:p>
            <a:pPr marL="285750" indent="-285750">
              <a:spcAft>
                <a:spcPts val="900"/>
              </a:spcAft>
              <a:buFont typeface="Arial" panose="020B0604020202020204" pitchFamily="34" charset="0"/>
              <a:buChar char="•"/>
            </a:pPr>
            <a:r>
              <a:rPr lang="en-US" sz="1900" dirty="0"/>
              <a:t>To receive a response / confirmation of success (or not) in a respective period of time. Following this, further communication with SE regarding the most suitable assistance they can offer.</a:t>
            </a:r>
          </a:p>
          <a:p>
            <a:pPr marL="285750" indent="-285750">
              <a:spcAft>
                <a:spcPts val="900"/>
              </a:spcAft>
              <a:buFont typeface="Arial" panose="020B0604020202020204" pitchFamily="34" charset="0"/>
              <a:buChar char="•"/>
            </a:pPr>
            <a:r>
              <a:rPr lang="en-US" sz="1900" dirty="0"/>
              <a:t>journey started - I would be contacted by SE</a:t>
            </a:r>
          </a:p>
          <a:p>
            <a:pPr marL="285750" indent="-285750">
              <a:spcAft>
                <a:spcPts val="900"/>
              </a:spcAft>
              <a:buFont typeface="Arial" panose="020B0604020202020204" pitchFamily="34" charset="0"/>
              <a:buChar char="•"/>
            </a:pPr>
            <a:r>
              <a:rPr lang="en-US" sz="1900" dirty="0"/>
              <a:t>for Scottish Enterprise to contact me to discuss within 3 days</a:t>
            </a:r>
          </a:p>
          <a:p>
            <a:pPr marL="285750" indent="-285750">
              <a:spcAft>
                <a:spcPts val="900"/>
              </a:spcAft>
              <a:buFont typeface="Arial" panose="020B0604020202020204" pitchFamily="34" charset="0"/>
              <a:buChar char="•"/>
            </a:pPr>
            <a:r>
              <a:rPr lang="en-US" sz="1900" dirty="0"/>
              <a:t>receiving a reply from SE seeking more information, or to ask to apply for funding or perhaps hear we wouldn’t be eligible to apply on this </a:t>
            </a:r>
            <a:r>
              <a:rPr lang="en-US" sz="1900" dirty="0" err="1"/>
              <a:t>ocasion</a:t>
            </a:r>
            <a:r>
              <a:rPr lang="en-US" sz="1900" dirty="0"/>
              <a:t>.</a:t>
            </a:r>
          </a:p>
          <a:p>
            <a:pPr marL="285750" indent="-285750">
              <a:spcAft>
                <a:spcPts val="900"/>
              </a:spcAft>
              <a:buFont typeface="Arial" panose="020B0604020202020204" pitchFamily="34" charset="0"/>
              <a:buChar char="•"/>
            </a:pPr>
            <a:r>
              <a:rPr lang="en-US" sz="1900" dirty="0"/>
              <a:t>I would expect to be contacted by Scottish Enterprise within a few days</a:t>
            </a:r>
          </a:p>
        </p:txBody>
      </p:sp>
    </p:spTree>
    <p:extLst>
      <p:ext uri="{BB962C8B-B14F-4D97-AF65-F5344CB8AC3E}">
        <p14:creationId xmlns:p14="http://schemas.microsoft.com/office/powerpoint/2010/main" val="405902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947738" y="335629"/>
            <a:ext cx="10515600" cy="1325563"/>
          </a:xfrm>
        </p:spPr>
        <p:txBody>
          <a:bodyPr/>
          <a:lstStyle/>
          <a:p>
            <a:r>
              <a:rPr lang="en-US" sz="4000" dirty="0"/>
              <a:t>H</a:t>
            </a:r>
            <a:r>
              <a:rPr lang="en-GB" sz="4000" dirty="0" err="1"/>
              <a:t>ypothesis</a:t>
            </a:r>
            <a:r>
              <a:rPr lang="en-GB" sz="4000" dirty="0"/>
              <a:t> 2: </a:t>
            </a:r>
            <a:r>
              <a:rPr lang="en-GB" sz="4000" dirty="0">
                <a:solidFill>
                  <a:srgbClr val="00B050"/>
                </a:solidFill>
              </a:rPr>
              <a:t>XXX</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947737" y="1304925"/>
            <a:ext cx="10404475" cy="4708525"/>
          </a:xfrm>
        </p:spPr>
        <p:txBody>
          <a:bodyPr/>
          <a:lstStyle/>
          <a:p>
            <a:pPr marL="0" indent="0">
              <a:buNone/>
            </a:pPr>
            <a:endParaRPr lang="en-GB" sz="2000" b="1" dirty="0"/>
          </a:p>
          <a:p>
            <a:pPr marL="0" indent="0">
              <a:buNone/>
            </a:pPr>
            <a:r>
              <a:rPr lang="en-GB" sz="2000" b="1" dirty="0"/>
              <a:t>Hypothesis: </a:t>
            </a:r>
            <a:r>
              <a:rPr lang="en-GB" sz="2000" dirty="0">
                <a:solidFill>
                  <a:srgbClr val="00B0F0"/>
                </a:solidFill>
                <a:effectLst>
                  <a:outerShdw blurRad="38100" dist="38100" dir="2700000" algn="tl">
                    <a:srgbClr val="000000">
                      <a:alpha val="43137"/>
                    </a:srgbClr>
                  </a:outerShdw>
                </a:effectLst>
              </a:rPr>
              <a:t>The form will make sense and be easy to use</a:t>
            </a:r>
          </a:p>
          <a:p>
            <a:endParaRPr lang="en-GB" sz="2000" dirty="0">
              <a:solidFill>
                <a:schemeClr val="tx2">
                  <a:lumMod val="60000"/>
                  <a:lumOff val="40000"/>
                </a:schemeClr>
              </a:solidFill>
            </a:endParaRPr>
          </a:p>
          <a:p>
            <a:pPr marL="0" indent="0">
              <a:buNone/>
            </a:pPr>
            <a:r>
              <a:rPr lang="en-GB" sz="2000" b="1" dirty="0"/>
              <a:t>Findings: </a:t>
            </a:r>
          </a:p>
          <a:p>
            <a:pPr marL="354013" indent="-342900">
              <a:buFontTx/>
              <a:buChar char="-"/>
            </a:pPr>
            <a:r>
              <a:rPr lang="en-GB" sz="2000" dirty="0" err="1"/>
              <a:t>ooo</a:t>
            </a:r>
            <a:endParaRPr lang="en-GB" sz="2000" dirty="0"/>
          </a:p>
          <a:p>
            <a:pPr marL="0" indent="0">
              <a:buNone/>
            </a:pPr>
            <a:endParaRPr lang="en-GB" sz="2000" b="1" dirty="0"/>
          </a:p>
          <a:p>
            <a:pPr marL="0" indent="0">
              <a:buNone/>
            </a:pPr>
            <a:r>
              <a:rPr lang="en-GB" sz="2000" b="1" dirty="0"/>
              <a:t>Recommendations: </a:t>
            </a:r>
          </a:p>
          <a:p>
            <a:pPr marL="354013" indent="-342900">
              <a:buFontTx/>
              <a:buChar char="-"/>
            </a:pPr>
            <a:r>
              <a:rPr lang="en-GB" sz="2000" dirty="0" err="1"/>
              <a:t>ooo</a:t>
            </a:r>
            <a:endParaRPr lang="en-GB" sz="2000" dirty="0"/>
          </a:p>
          <a:p>
            <a:endParaRPr lang="en-GB" sz="2000" dirty="0">
              <a:solidFill>
                <a:schemeClr val="tx2">
                  <a:lumMod val="60000"/>
                  <a:lumOff val="40000"/>
                </a:schemeClr>
              </a:solidFill>
            </a:endParaRPr>
          </a:p>
          <a:p>
            <a:endParaRPr lang="en-GB" dirty="0"/>
          </a:p>
        </p:txBody>
      </p:sp>
    </p:spTree>
    <p:extLst>
      <p:ext uri="{BB962C8B-B14F-4D97-AF65-F5344CB8AC3E}">
        <p14:creationId xmlns:p14="http://schemas.microsoft.com/office/powerpoint/2010/main" val="394905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expect to happen as a result of completing this EOI form and submitting in?</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218998"/>
            <a:ext cx="7416800" cy="3624069"/>
          </a:xfrm>
          <a:prstGeom prst="rect">
            <a:avLst/>
          </a:prstGeom>
        </p:spPr>
        <p:txBody>
          <a:bodyPr wrap="square">
            <a:spAutoFit/>
          </a:bodyPr>
          <a:lstStyle/>
          <a:p>
            <a:pPr>
              <a:spcAft>
                <a:spcPts val="900"/>
              </a:spcAft>
            </a:pPr>
            <a:r>
              <a:rPr lang="en-US" sz="3200" dirty="0"/>
              <a:t>These suggests:</a:t>
            </a:r>
          </a:p>
          <a:p>
            <a:pPr marL="342900" indent="-342900">
              <a:spcAft>
                <a:spcPts val="900"/>
              </a:spcAft>
              <a:buFont typeface="Arial" panose="020B0604020202020204" pitchFamily="34" charset="0"/>
              <a:buChar char="•"/>
            </a:pPr>
            <a:r>
              <a:rPr lang="en-US" sz="3200" dirty="0"/>
              <a:t>Reply (3 working days)</a:t>
            </a:r>
          </a:p>
          <a:p>
            <a:pPr marL="342900" indent="-342900">
              <a:spcAft>
                <a:spcPts val="900"/>
              </a:spcAft>
              <a:buFont typeface="Arial" panose="020B0604020202020204" pitchFamily="34" charset="0"/>
              <a:buChar char="•"/>
            </a:pPr>
            <a:r>
              <a:rPr lang="en-US" sz="3200" dirty="0"/>
              <a:t>Contact</a:t>
            </a:r>
          </a:p>
          <a:p>
            <a:pPr marL="342900" indent="-342900">
              <a:spcAft>
                <a:spcPts val="900"/>
              </a:spcAft>
              <a:buFont typeface="Arial" panose="020B0604020202020204" pitchFamily="34" charset="0"/>
              <a:buChar char="•"/>
            </a:pPr>
            <a:r>
              <a:rPr lang="en-US" sz="3200" dirty="0"/>
              <a:t>Decision</a:t>
            </a:r>
          </a:p>
          <a:p>
            <a:pPr marL="342900" indent="-342900">
              <a:spcAft>
                <a:spcPts val="900"/>
              </a:spcAft>
              <a:buFont typeface="Arial" panose="020B0604020202020204" pitchFamily="34" charset="0"/>
              <a:buChar char="•"/>
            </a:pPr>
            <a:r>
              <a:rPr lang="en-US" sz="3200" dirty="0"/>
              <a:t>Success or Not</a:t>
            </a:r>
          </a:p>
          <a:p>
            <a:pPr marL="342900" indent="-342900">
              <a:spcAft>
                <a:spcPts val="900"/>
              </a:spcAft>
              <a:buFont typeface="Arial" panose="020B0604020202020204" pitchFamily="34" charset="0"/>
              <a:buChar char="•"/>
            </a:pPr>
            <a:r>
              <a:rPr lang="en-US" sz="3200" dirty="0"/>
              <a:t>Supply more information</a:t>
            </a:r>
          </a:p>
        </p:txBody>
      </p:sp>
    </p:spTree>
    <p:extLst>
      <p:ext uri="{BB962C8B-B14F-4D97-AF65-F5344CB8AC3E}">
        <p14:creationId xmlns:p14="http://schemas.microsoft.com/office/powerpoint/2010/main" val="2270083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Do you feel that the EOI form will get you the support required by you/your business?</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99668"/>
            <a:ext cx="7416800" cy="1077218"/>
          </a:xfrm>
          <a:prstGeom prst="rect">
            <a:avLst/>
          </a:prstGeom>
        </p:spPr>
        <p:txBody>
          <a:bodyPr wrap="square">
            <a:spAutoFit/>
          </a:bodyPr>
          <a:lstStyle/>
          <a:p>
            <a:pPr>
              <a:spcAft>
                <a:spcPts val="900"/>
              </a:spcAft>
            </a:pPr>
            <a:r>
              <a:rPr lang="en-US" sz="3200" dirty="0">
                <a:solidFill>
                  <a:schemeClr val="accent5">
                    <a:lumMod val="75000"/>
                  </a:schemeClr>
                </a:solidFill>
              </a:rPr>
              <a:t>70% think it will get them the needed support</a:t>
            </a:r>
            <a:endParaRPr lang="en-US" sz="1900" dirty="0">
              <a:solidFill>
                <a:schemeClr val="accent5">
                  <a:lumMod val="75000"/>
                </a:schemeClr>
              </a:solidFill>
            </a:endParaRPr>
          </a:p>
        </p:txBody>
      </p:sp>
      <p:sp>
        <p:nvSpPr>
          <p:cNvPr id="4" name="TextBox 3">
            <a:extLst>
              <a:ext uri="{FF2B5EF4-FFF2-40B4-BE49-F238E27FC236}">
                <a16:creationId xmlns:a16="http://schemas.microsoft.com/office/drawing/2014/main" id="{81E84F7C-3893-5946-940A-E6F7F52B997E}"/>
              </a:ext>
            </a:extLst>
          </p:cNvPr>
          <p:cNvSpPr txBox="1"/>
          <p:nvPr/>
        </p:nvSpPr>
        <p:spPr>
          <a:xfrm>
            <a:off x="4631961" y="1514013"/>
            <a:ext cx="7416801" cy="5078313"/>
          </a:xfrm>
          <a:prstGeom prst="rect">
            <a:avLst/>
          </a:prstGeom>
          <a:noFill/>
        </p:spPr>
        <p:txBody>
          <a:bodyPr wrap="square" rtlCol="0">
            <a:spAutoFit/>
          </a:bodyPr>
          <a:lstStyle/>
          <a:p>
            <a:r>
              <a:rPr lang="en-US" dirty="0"/>
              <a:t>Comments</a:t>
            </a:r>
          </a:p>
          <a:p>
            <a:pPr marL="285750" indent="-285750">
              <a:buFont typeface="Arial" panose="020B0604020202020204" pitchFamily="34" charset="0"/>
              <a:buChar char="•"/>
            </a:pPr>
            <a:r>
              <a:rPr lang="en-US" dirty="0"/>
              <a:t>We never get any support</a:t>
            </a:r>
          </a:p>
          <a:p>
            <a:pPr marL="285750" indent="-285750">
              <a:buFont typeface="Arial" panose="020B0604020202020204" pitchFamily="34" charset="0"/>
              <a:buChar char="•"/>
            </a:pPr>
            <a:r>
              <a:rPr lang="en-US" dirty="0"/>
              <a:t>its far too specific and frankly daunting</a:t>
            </a:r>
          </a:p>
          <a:p>
            <a:pPr marL="285750" indent="-285750">
              <a:buFont typeface="Arial" panose="020B0604020202020204" pitchFamily="34" charset="0"/>
              <a:buChar char="•"/>
            </a:pPr>
            <a:r>
              <a:rPr lang="en-US" dirty="0"/>
              <a:t>It depends on other applications I imagine, funding available for projects overall. It is probably a first step along a longer process however may take a long time to process</a:t>
            </a:r>
          </a:p>
          <a:p>
            <a:pPr marL="285750" indent="-285750">
              <a:buFont typeface="Arial" panose="020B0604020202020204" pitchFamily="34" charset="0"/>
              <a:buChar char="•"/>
            </a:pPr>
            <a:r>
              <a:rPr lang="en-US" dirty="0"/>
              <a:t>It is a first stage in explaining why I need support</a:t>
            </a:r>
          </a:p>
          <a:p>
            <a:pPr marL="285750" indent="-285750">
              <a:buFont typeface="Arial" panose="020B0604020202020204" pitchFamily="34" charset="0"/>
              <a:buChar char="•"/>
            </a:pPr>
            <a:r>
              <a:rPr lang="en-US" dirty="0"/>
              <a:t>If you have read the Purpose section of the form correctly and still felt as though it is correct to complete it and push for the assistance from SE then I believe there is a good case for believing you/your business would get the support. SE wants to help out businesses that meet their goals/aims and therefore there is a shared interest for both parties. The form made me feel very positive.</a:t>
            </a:r>
          </a:p>
          <a:p>
            <a:pPr marL="285750" indent="-285750">
              <a:buFont typeface="Arial" panose="020B0604020202020204" pitchFamily="34" charset="0"/>
              <a:buChar char="•"/>
            </a:pPr>
            <a:r>
              <a:rPr lang="en-US" dirty="0"/>
              <a:t>It seemed to have a founding principle of social responsibility - so providing I met the criteria for assistance and was requesting something which matched the ethos I don’t see any problems provided I meet the social/</a:t>
            </a:r>
            <a:r>
              <a:rPr lang="en-US" dirty="0" err="1"/>
              <a:t>envvironmental</a:t>
            </a:r>
            <a:r>
              <a:rPr lang="en-US" dirty="0"/>
              <a:t>/economic criteria</a:t>
            </a:r>
          </a:p>
          <a:p>
            <a:pPr marL="285750" indent="-285750">
              <a:buFont typeface="Arial" panose="020B0604020202020204" pitchFamily="34" charset="0"/>
              <a:buChar char="•"/>
            </a:pPr>
            <a:r>
              <a:rPr lang="en-US" dirty="0"/>
              <a:t>It feels fair, open and honest.</a:t>
            </a:r>
          </a:p>
        </p:txBody>
      </p:sp>
    </p:spTree>
    <p:extLst>
      <p:ext uri="{BB962C8B-B14F-4D97-AF65-F5344CB8AC3E}">
        <p14:creationId xmlns:p14="http://schemas.microsoft.com/office/powerpoint/2010/main" val="1538929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(3)</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824092"/>
          </a:xfrm>
        </p:spPr>
        <p:txBody>
          <a:bodyPr>
            <a:normAutofit/>
          </a:bodyPr>
          <a:lstStyle/>
          <a:p>
            <a:pPr marL="0" indent="0">
              <a:buNone/>
            </a:pPr>
            <a:r>
              <a:rPr lang="en-US" dirty="0">
                <a:latin typeface="Arial"/>
                <a:ea typeface="Segoe UI"/>
                <a:cs typeface="Segoe UI"/>
              </a:rPr>
              <a:t>At any point while filling in the form did you notice the lack of any of these?</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pic>
        <p:nvPicPr>
          <p:cNvPr id="6" name="Picture 5" descr="A picture containing graphical user interface&#10;&#10;Description automatically generated">
            <a:extLst>
              <a:ext uri="{FF2B5EF4-FFF2-40B4-BE49-F238E27FC236}">
                <a16:creationId xmlns:a16="http://schemas.microsoft.com/office/drawing/2014/main" id="{0DD24A0B-6C3C-E64F-9D51-C9E32B97A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79" y="3005162"/>
            <a:ext cx="11394472" cy="3510729"/>
          </a:xfrm>
          <a:prstGeom prst="rect">
            <a:avLst/>
          </a:prstGeom>
        </p:spPr>
      </p:pic>
    </p:spTree>
    <p:extLst>
      <p:ext uri="{BB962C8B-B14F-4D97-AF65-F5344CB8AC3E}">
        <p14:creationId xmlns:p14="http://schemas.microsoft.com/office/powerpoint/2010/main" val="3679782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(4)</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586913"/>
          </a:xfrm>
        </p:spPr>
        <p:txBody>
          <a:bodyPr>
            <a:normAutofit/>
          </a:bodyPr>
          <a:lstStyle/>
          <a:p>
            <a:pPr marL="0" indent="0">
              <a:buNone/>
            </a:pPr>
            <a:r>
              <a:rPr lang="en-US" dirty="0">
                <a:latin typeface="Arial"/>
                <a:ea typeface="Segoe UI"/>
                <a:cs typeface="Segoe UI"/>
              </a:rPr>
              <a:t>Overall, how easy or difficult are the questions to understand?</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pic>
        <p:nvPicPr>
          <p:cNvPr id="5" name="Picture 4" descr="Chart&#10;&#10;Description automatically generated">
            <a:extLst>
              <a:ext uri="{FF2B5EF4-FFF2-40B4-BE49-F238E27FC236}">
                <a16:creationId xmlns:a16="http://schemas.microsoft.com/office/drawing/2014/main" id="{AA507067-BC71-AA48-83CA-4D065E441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922" y="3428999"/>
            <a:ext cx="10632541" cy="1922489"/>
          </a:xfrm>
          <a:prstGeom prst="rect">
            <a:avLst/>
          </a:prstGeom>
        </p:spPr>
      </p:pic>
    </p:spTree>
    <p:extLst>
      <p:ext uri="{BB962C8B-B14F-4D97-AF65-F5344CB8AC3E}">
        <p14:creationId xmlns:p14="http://schemas.microsoft.com/office/powerpoint/2010/main" val="3994074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(5)</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586913"/>
          </a:xfrm>
        </p:spPr>
        <p:txBody>
          <a:bodyPr>
            <a:normAutofit/>
          </a:bodyPr>
          <a:lstStyle/>
          <a:p>
            <a:pPr marL="0" indent="0">
              <a:buNone/>
            </a:pPr>
            <a:r>
              <a:rPr lang="en-US" dirty="0">
                <a:latin typeface="Arial"/>
                <a:ea typeface="Segoe UI"/>
                <a:cs typeface="Segoe UI"/>
              </a:rPr>
              <a:t>If you were filling in this form for your company how would you find it?</a:t>
            </a:r>
          </a:p>
        </p:txBody>
      </p:sp>
      <p:pic>
        <p:nvPicPr>
          <p:cNvPr id="6" name="Picture 5" descr="Chart&#10;&#10;Description automatically generated">
            <a:extLst>
              <a:ext uri="{FF2B5EF4-FFF2-40B4-BE49-F238E27FC236}">
                <a16:creationId xmlns:a16="http://schemas.microsoft.com/office/drawing/2014/main" id="{00AFD85F-7B68-4348-846B-27F2816F9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75" y="3384030"/>
            <a:ext cx="10600154" cy="1877518"/>
          </a:xfrm>
          <a:prstGeom prst="rect">
            <a:avLst/>
          </a:prstGeom>
        </p:spPr>
      </p:pic>
    </p:spTree>
    <p:extLst>
      <p:ext uri="{BB962C8B-B14F-4D97-AF65-F5344CB8AC3E}">
        <p14:creationId xmlns:p14="http://schemas.microsoft.com/office/powerpoint/2010/main" val="1847906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(6)</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10909299" cy="1586913"/>
          </a:xfrm>
        </p:spPr>
        <p:txBody>
          <a:bodyPr>
            <a:normAutofit/>
          </a:bodyPr>
          <a:lstStyle/>
          <a:p>
            <a:pPr marL="0" indent="0">
              <a:buNone/>
            </a:pPr>
            <a:r>
              <a:rPr lang="en-US" dirty="0">
                <a:latin typeface="Arial"/>
                <a:ea typeface="Segoe UI"/>
                <a:cs typeface="Segoe UI"/>
              </a:rPr>
              <a:t>Overall the questions were?</a:t>
            </a:r>
          </a:p>
        </p:txBody>
      </p:sp>
      <p:pic>
        <p:nvPicPr>
          <p:cNvPr id="5" name="Picture 4" descr="Chart&#10;&#10;Description automatically generated">
            <a:extLst>
              <a:ext uri="{FF2B5EF4-FFF2-40B4-BE49-F238E27FC236}">
                <a16:creationId xmlns:a16="http://schemas.microsoft.com/office/drawing/2014/main" id="{2A13A521-3AE2-5943-A306-6C63B5A34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89" y="3365497"/>
            <a:ext cx="10840589" cy="2030962"/>
          </a:xfrm>
          <a:prstGeom prst="rect">
            <a:avLst/>
          </a:prstGeom>
        </p:spPr>
      </p:pic>
    </p:spTree>
    <p:extLst>
      <p:ext uri="{BB962C8B-B14F-4D97-AF65-F5344CB8AC3E}">
        <p14:creationId xmlns:p14="http://schemas.microsoft.com/office/powerpoint/2010/main" val="3212638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(7)</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44911" cy="3420911"/>
          </a:xfrm>
        </p:spPr>
        <p:txBody>
          <a:bodyPr>
            <a:normAutofit/>
          </a:bodyPr>
          <a:lstStyle/>
          <a:p>
            <a:pPr marL="0" indent="0">
              <a:buNone/>
            </a:pPr>
            <a:r>
              <a:rPr lang="en-US" dirty="0">
                <a:latin typeface="Arial"/>
                <a:ea typeface="Segoe UI"/>
                <a:cs typeface="Segoe UI"/>
              </a:rPr>
              <a:t>Please list top 3 benefits of this EOI form approach. (use n/a if no comment)</a:t>
            </a:r>
          </a:p>
        </p:txBody>
      </p:sp>
      <p:sp>
        <p:nvSpPr>
          <p:cNvPr id="4" name="TextBox 3">
            <a:extLst>
              <a:ext uri="{FF2B5EF4-FFF2-40B4-BE49-F238E27FC236}">
                <a16:creationId xmlns:a16="http://schemas.microsoft.com/office/drawing/2014/main" id="{663E14E5-CC6A-8842-8D6C-414FD2D8AB24}"/>
              </a:ext>
            </a:extLst>
          </p:cNvPr>
          <p:cNvSpPr txBox="1"/>
          <p:nvPr/>
        </p:nvSpPr>
        <p:spPr>
          <a:xfrm>
            <a:off x="4630741" y="176214"/>
            <a:ext cx="7405684" cy="6771084"/>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sz="2200" dirty="0"/>
              <a:t>Simple</a:t>
            </a:r>
          </a:p>
          <a:p>
            <a:pPr marL="285750" indent="-285750">
              <a:spcAft>
                <a:spcPts val="900"/>
              </a:spcAft>
              <a:buFont typeface="Arial" panose="020B0604020202020204" pitchFamily="34" charset="0"/>
              <a:buChar char="•"/>
            </a:pPr>
            <a:r>
              <a:rPr lang="en-US" sz="2200" dirty="0"/>
              <a:t>it weeds out people who are not committed it will make you do your research it might challenge you to think bigger for your business idea</a:t>
            </a:r>
          </a:p>
          <a:p>
            <a:pPr marL="285750" indent="-285750">
              <a:spcAft>
                <a:spcPts val="900"/>
              </a:spcAft>
              <a:buFont typeface="Arial" panose="020B0604020202020204" pitchFamily="34" charset="0"/>
              <a:buChar char="•"/>
            </a:pPr>
            <a:r>
              <a:rPr lang="en-US" sz="2200" dirty="0"/>
              <a:t>Brief. To the point. Get a quick decision (in theory)</a:t>
            </a:r>
          </a:p>
          <a:p>
            <a:pPr marL="285750" indent="-285750">
              <a:spcAft>
                <a:spcPts val="900"/>
              </a:spcAft>
              <a:buFont typeface="Arial" panose="020B0604020202020204" pitchFamily="34" charset="0"/>
              <a:buChar char="•"/>
            </a:pPr>
            <a:r>
              <a:rPr lang="en-US" sz="2200" dirty="0"/>
              <a:t>easy, </a:t>
            </a:r>
            <a:r>
              <a:rPr lang="en-US" sz="2200" dirty="0" err="1"/>
              <a:t>userfriendly</a:t>
            </a:r>
            <a:r>
              <a:rPr lang="en-US" sz="2200" dirty="0"/>
              <a:t> and fast approach</a:t>
            </a:r>
          </a:p>
          <a:p>
            <a:pPr marL="285750" indent="-285750">
              <a:spcAft>
                <a:spcPts val="900"/>
              </a:spcAft>
              <a:buFont typeface="Arial" panose="020B0604020202020204" pitchFamily="34" charset="0"/>
              <a:buChar char="•"/>
            </a:pPr>
            <a:r>
              <a:rPr lang="en-US" sz="2200" dirty="0"/>
              <a:t>Quick to complete. Clear to understand questions Clean layout</a:t>
            </a:r>
          </a:p>
          <a:p>
            <a:pPr marL="285750" indent="-285750">
              <a:spcAft>
                <a:spcPts val="900"/>
              </a:spcAft>
              <a:buFont typeface="Arial" panose="020B0604020202020204" pitchFamily="34" charset="0"/>
              <a:buChar char="•"/>
            </a:pPr>
            <a:r>
              <a:rPr lang="en-US" sz="2200" dirty="0"/>
              <a:t>clear  easy to understand functional</a:t>
            </a:r>
          </a:p>
          <a:p>
            <a:pPr marL="285750" indent="-285750">
              <a:spcAft>
                <a:spcPts val="900"/>
              </a:spcAft>
              <a:buFont typeface="Arial" panose="020B0604020202020204" pitchFamily="34" charset="0"/>
              <a:buChar char="•"/>
            </a:pPr>
            <a:r>
              <a:rPr lang="en-US" sz="2200" dirty="0"/>
              <a:t>Clear at the outset what Scottish Enterprise are looking for before they would support a company Quick to complete if you have the information. Once you know you will need this information then process nice and quick each time you apply as info will be the same Clearly laid out</a:t>
            </a:r>
          </a:p>
          <a:p>
            <a:pPr marL="285750" indent="-285750">
              <a:spcAft>
                <a:spcPts val="900"/>
              </a:spcAft>
              <a:buFont typeface="Arial" panose="020B0604020202020204" pitchFamily="34" charset="0"/>
              <a:buChar char="•"/>
            </a:pPr>
            <a:r>
              <a:rPr lang="en-US" sz="2200" dirty="0"/>
              <a:t>Clear. Well laid out. Open, fair, honest.</a:t>
            </a:r>
          </a:p>
          <a:p>
            <a:pPr marL="285750" indent="-285750">
              <a:spcAft>
                <a:spcPts val="900"/>
              </a:spcAft>
              <a:buFont typeface="Arial" panose="020B0604020202020204" pitchFamily="34" charset="0"/>
              <a:buChar char="•"/>
            </a:pPr>
            <a:r>
              <a:rPr lang="en-US" sz="2200" dirty="0"/>
              <a:t>Clear questions, easy to understand, not too much information</a:t>
            </a:r>
          </a:p>
        </p:txBody>
      </p:sp>
    </p:spTree>
    <p:extLst>
      <p:ext uri="{BB962C8B-B14F-4D97-AF65-F5344CB8AC3E}">
        <p14:creationId xmlns:p14="http://schemas.microsoft.com/office/powerpoint/2010/main" val="25108801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Follow up (8)</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44911" cy="3420911"/>
          </a:xfrm>
        </p:spPr>
        <p:txBody>
          <a:bodyPr>
            <a:normAutofit/>
          </a:bodyPr>
          <a:lstStyle/>
          <a:p>
            <a:pPr marL="0" indent="0">
              <a:buNone/>
            </a:pPr>
            <a:r>
              <a:rPr lang="en-US" dirty="0">
                <a:latin typeface="Arial"/>
                <a:ea typeface="Segoe UI"/>
                <a:cs typeface="Segoe UI"/>
              </a:rPr>
              <a:t>Please list top 3 drawbacks of this EOI form approach. (use n/a if no comment)</a:t>
            </a:r>
          </a:p>
        </p:txBody>
      </p:sp>
      <p:sp>
        <p:nvSpPr>
          <p:cNvPr id="4" name="TextBox 3">
            <a:extLst>
              <a:ext uri="{FF2B5EF4-FFF2-40B4-BE49-F238E27FC236}">
                <a16:creationId xmlns:a16="http://schemas.microsoft.com/office/drawing/2014/main" id="{663E14E5-CC6A-8842-8D6C-414FD2D8AB24}"/>
              </a:ext>
            </a:extLst>
          </p:cNvPr>
          <p:cNvSpPr txBox="1"/>
          <p:nvPr/>
        </p:nvSpPr>
        <p:spPr>
          <a:xfrm>
            <a:off x="4630741" y="176214"/>
            <a:ext cx="7405684" cy="6717223"/>
          </a:xfrm>
          <a:prstGeom prst="rect">
            <a:avLst/>
          </a:prstGeom>
          <a:noFill/>
        </p:spPr>
        <p:txBody>
          <a:bodyPr wrap="square" rtlCol="0">
            <a:spAutoFit/>
          </a:bodyPr>
          <a:lstStyle/>
          <a:p>
            <a:pPr marL="342900" indent="-342900">
              <a:spcAft>
                <a:spcPts val="900"/>
              </a:spcAft>
              <a:buFont typeface="Arial" panose="020B0604020202020204" pitchFamily="34" charset="0"/>
              <a:buChar char="•"/>
            </a:pPr>
            <a:r>
              <a:rPr lang="en-US" sz="2100" dirty="0"/>
              <a:t>Is it worth doing, we never get support, so why bother</a:t>
            </a:r>
          </a:p>
          <a:p>
            <a:pPr marL="342900" indent="-342900">
              <a:spcAft>
                <a:spcPts val="900"/>
              </a:spcAft>
              <a:buFont typeface="Arial" panose="020B0604020202020204" pitchFamily="34" charset="0"/>
              <a:buChar char="•"/>
            </a:pPr>
            <a:r>
              <a:rPr lang="en-US" sz="2100" dirty="0"/>
              <a:t>the language is very daunting, its incredibly condescending and they really have too high expectations</a:t>
            </a:r>
          </a:p>
          <a:p>
            <a:pPr marL="342900" indent="-342900">
              <a:spcAft>
                <a:spcPts val="900"/>
              </a:spcAft>
              <a:buFont typeface="Arial" panose="020B0604020202020204" pitchFamily="34" charset="0"/>
              <a:buChar char="•"/>
            </a:pPr>
            <a:r>
              <a:rPr lang="en-US" sz="2100" dirty="0"/>
              <a:t>Cannot give a lot of detail and show off my project</a:t>
            </a:r>
          </a:p>
          <a:p>
            <a:pPr marL="342900" indent="-342900">
              <a:spcAft>
                <a:spcPts val="900"/>
              </a:spcAft>
              <a:buFont typeface="Arial" panose="020B0604020202020204" pitchFamily="34" charset="0"/>
              <a:buChar char="•"/>
            </a:pPr>
            <a:r>
              <a:rPr lang="en-US" sz="2100" dirty="0"/>
              <a:t>Not the best format to complete online (without printing it out and completing manually) Not a better description of ’project’ and some terminology may be lost on some Would be nicer to have an expected response time on the form for when you would likely hear back about success/no success</a:t>
            </a:r>
          </a:p>
          <a:p>
            <a:pPr marL="342900" indent="-342900">
              <a:spcAft>
                <a:spcPts val="900"/>
              </a:spcAft>
              <a:buFont typeface="Arial" panose="020B0604020202020204" pitchFamily="34" charset="0"/>
              <a:buChar char="•"/>
            </a:pPr>
            <a:r>
              <a:rPr lang="en-US" sz="2100" dirty="0"/>
              <a:t>time consuming formulaic can’t think of 3rd</a:t>
            </a:r>
          </a:p>
          <a:p>
            <a:pPr marL="342900" indent="-342900">
              <a:spcAft>
                <a:spcPts val="900"/>
              </a:spcAft>
              <a:buFont typeface="Arial" panose="020B0604020202020204" pitchFamily="34" charset="0"/>
              <a:buChar char="•"/>
            </a:pPr>
            <a:r>
              <a:rPr lang="en-US" sz="2100" dirty="0"/>
              <a:t>Would be better as an online form that could be saved and reused no other drawbacks</a:t>
            </a:r>
          </a:p>
          <a:p>
            <a:pPr marL="342900" indent="-342900">
              <a:spcAft>
                <a:spcPts val="900"/>
              </a:spcAft>
              <a:buFont typeface="Arial" panose="020B0604020202020204" pitchFamily="34" charset="0"/>
              <a:buChar char="•"/>
            </a:pPr>
            <a:r>
              <a:rPr lang="en-US" sz="2100" dirty="0"/>
              <a:t>Not being able to start and save for later, but equally the form can be used as a guide to prepare details to then fill it in all together,</a:t>
            </a:r>
          </a:p>
          <a:p>
            <a:pPr marL="342900" indent="-342900">
              <a:spcAft>
                <a:spcPts val="900"/>
              </a:spcAft>
              <a:buFont typeface="Arial" panose="020B0604020202020204" pitchFamily="34" charset="0"/>
              <a:buChar char="•"/>
            </a:pPr>
            <a:r>
              <a:rPr lang="en-US" sz="2100" dirty="0"/>
              <a:t>use of word document instead of online, lack of save feature, lack of help section, easy to understand, not too much information</a:t>
            </a:r>
          </a:p>
        </p:txBody>
      </p:sp>
    </p:spTree>
    <p:extLst>
      <p:ext uri="{BB962C8B-B14F-4D97-AF65-F5344CB8AC3E}">
        <p14:creationId xmlns:p14="http://schemas.microsoft.com/office/powerpoint/2010/main" val="458503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err="1"/>
              <a:t>Recomendations</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 </a:t>
            </a: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5" y="184566"/>
            <a:ext cx="7416800" cy="323165"/>
          </a:xfrm>
          <a:prstGeom prst="rect">
            <a:avLst/>
          </a:prstGeom>
        </p:spPr>
        <p:txBody>
          <a:bodyPr wrap="square">
            <a:spAutoFit/>
          </a:bodyPr>
          <a:lstStyle/>
          <a:p>
            <a:pPr marL="285750" indent="-285750">
              <a:spcAft>
                <a:spcPts val="600"/>
              </a:spcAft>
              <a:buFont typeface="Arial" panose="020B0604020202020204" pitchFamily="34" charset="0"/>
              <a:buChar char="•"/>
            </a:pPr>
            <a:r>
              <a:rPr lang="en-US" sz="1500" dirty="0" err="1"/>
              <a:t>ooo</a:t>
            </a:r>
            <a:endParaRPr lang="en-US" sz="1500" dirty="0"/>
          </a:p>
        </p:txBody>
      </p:sp>
    </p:spTree>
    <p:extLst>
      <p:ext uri="{BB962C8B-B14F-4D97-AF65-F5344CB8AC3E}">
        <p14:creationId xmlns:p14="http://schemas.microsoft.com/office/powerpoint/2010/main" val="3935107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err="1"/>
              <a:t>ooo</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351338"/>
          </a:xfrm>
        </p:spPr>
        <p:txBody>
          <a:bodyPr>
            <a:normAutofit/>
          </a:bodyPr>
          <a:lstStyle/>
          <a:p>
            <a:pPr marL="0" indent="0">
              <a:buNone/>
            </a:pPr>
            <a:r>
              <a:rPr lang="en-US" dirty="0" err="1">
                <a:latin typeface="Arial"/>
                <a:ea typeface="Segoe UI"/>
                <a:cs typeface="Segoe UI"/>
              </a:rPr>
              <a:t>ooo</a:t>
            </a:r>
            <a:endParaRPr lang="en-US" dirty="0">
              <a:latin typeface="Arial"/>
              <a:ea typeface="Segoe UI"/>
              <a:cs typeface="Segoe UI"/>
            </a:endParaRP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797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a:t>The form</a:t>
            </a:r>
            <a:endParaRPr lang="en-GB"/>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6505575" cy="4351338"/>
          </a:xfrm>
        </p:spPr>
        <p:txBody>
          <a:bodyPr>
            <a:normAutofit/>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Has 5 main sections</a:t>
            </a:r>
          </a:p>
          <a:p>
            <a:pPr>
              <a:buFontTx/>
              <a:buChar char="-"/>
            </a:pPr>
            <a:r>
              <a:rPr lang="en-US" dirty="0">
                <a:latin typeface="Arial"/>
                <a:ea typeface="Segoe UI"/>
                <a:cs typeface="Segoe UI"/>
              </a:rPr>
              <a:t>Purpose</a:t>
            </a:r>
          </a:p>
          <a:p>
            <a:pPr>
              <a:buFontTx/>
              <a:buChar char="-"/>
            </a:pPr>
            <a:r>
              <a:rPr lang="en-US" dirty="0">
                <a:latin typeface="Arial"/>
                <a:ea typeface="Segoe UI"/>
                <a:cs typeface="Segoe UI"/>
              </a:rPr>
              <a:t>Company Information</a:t>
            </a:r>
          </a:p>
          <a:p>
            <a:pPr>
              <a:buFontTx/>
              <a:buChar char="-"/>
            </a:pPr>
            <a:r>
              <a:rPr lang="en-US" dirty="0">
                <a:latin typeface="Arial"/>
                <a:ea typeface="Segoe UI"/>
                <a:cs typeface="Segoe UI"/>
              </a:rPr>
              <a:t>Project Info</a:t>
            </a:r>
          </a:p>
          <a:p>
            <a:pPr>
              <a:buFontTx/>
              <a:buChar char="-"/>
            </a:pPr>
            <a:r>
              <a:rPr lang="en-US" dirty="0">
                <a:latin typeface="Arial"/>
                <a:ea typeface="Segoe UI"/>
                <a:cs typeface="Segoe UI"/>
              </a:rPr>
              <a:t>Outcomes</a:t>
            </a:r>
          </a:p>
          <a:p>
            <a:pPr>
              <a:buFontTx/>
              <a:buChar char="-"/>
            </a:pPr>
            <a:r>
              <a:rPr lang="en-US" dirty="0">
                <a:latin typeface="Arial"/>
                <a:ea typeface="Segoe UI"/>
                <a:cs typeface="Segoe UI"/>
              </a:rPr>
              <a:t>Consent </a:t>
            </a:r>
          </a:p>
          <a:p>
            <a:endParaRPr lang="en-US" dirty="0">
              <a:latin typeface="Arial"/>
              <a:ea typeface="Segoe UI"/>
              <a:cs typeface="Segoe UI"/>
            </a:endParaRP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Table&#10;&#10;Description automatically generated">
            <a:extLst>
              <a:ext uri="{FF2B5EF4-FFF2-40B4-BE49-F238E27FC236}">
                <a16:creationId xmlns:a16="http://schemas.microsoft.com/office/drawing/2014/main" id="{FF2E4C12-2F7C-574B-9A2A-EB379E2AE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636" y="-1"/>
            <a:ext cx="2508604" cy="6883729"/>
          </a:xfrm>
          <a:prstGeom prst="rect">
            <a:avLst/>
          </a:prstGeom>
        </p:spPr>
      </p:pic>
      <p:cxnSp>
        <p:nvCxnSpPr>
          <p:cNvPr id="18" name="Straight Arrow Connector 17">
            <a:extLst>
              <a:ext uri="{FF2B5EF4-FFF2-40B4-BE49-F238E27FC236}">
                <a16:creationId xmlns:a16="http://schemas.microsoft.com/office/drawing/2014/main" id="{5B343BD1-735B-F946-A1A4-C46184324C82}"/>
              </a:ext>
            </a:extLst>
          </p:cNvPr>
          <p:cNvCxnSpPr>
            <a:cxnSpLocks/>
          </p:cNvCxnSpPr>
          <p:nvPr/>
        </p:nvCxnSpPr>
        <p:spPr>
          <a:xfrm flipV="1">
            <a:off x="3852986" y="657226"/>
            <a:ext cx="5648202" cy="22574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EE712E-B89B-8145-AFA0-062A2594AC14}"/>
              </a:ext>
            </a:extLst>
          </p:cNvPr>
          <p:cNvCxnSpPr>
            <a:cxnSpLocks/>
          </p:cNvCxnSpPr>
          <p:nvPr/>
        </p:nvCxnSpPr>
        <p:spPr>
          <a:xfrm flipV="1">
            <a:off x="4643438" y="1982789"/>
            <a:ext cx="4865687" cy="14590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C172092-05F8-964E-BDD1-A17C561AA316}"/>
              </a:ext>
            </a:extLst>
          </p:cNvPr>
          <p:cNvCxnSpPr>
            <a:cxnSpLocks/>
          </p:cNvCxnSpPr>
          <p:nvPr/>
        </p:nvCxnSpPr>
        <p:spPr>
          <a:xfrm flipV="1">
            <a:off x="3822463" y="2914650"/>
            <a:ext cx="5678725" cy="10017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37F97FB-639A-5B4E-AFE5-CD97A8893C53}"/>
              </a:ext>
            </a:extLst>
          </p:cNvPr>
          <p:cNvCxnSpPr>
            <a:cxnSpLocks/>
          </p:cNvCxnSpPr>
          <p:nvPr/>
        </p:nvCxnSpPr>
        <p:spPr>
          <a:xfrm flipV="1">
            <a:off x="3852986" y="3845063"/>
            <a:ext cx="5648202" cy="63026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B4B4EE-388D-974D-8115-D4A5940C8FFD}"/>
              </a:ext>
            </a:extLst>
          </p:cNvPr>
          <p:cNvCxnSpPr>
            <a:cxnSpLocks/>
          </p:cNvCxnSpPr>
          <p:nvPr/>
        </p:nvCxnSpPr>
        <p:spPr>
          <a:xfrm>
            <a:off x="3852986" y="4903110"/>
            <a:ext cx="5656139" cy="113891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1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09BF-5218-452E-8966-DB92947930E2}"/>
              </a:ext>
            </a:extLst>
          </p:cNvPr>
          <p:cNvSpPr>
            <a:spLocks noGrp="1"/>
          </p:cNvSpPr>
          <p:nvPr>
            <p:ph type="title"/>
          </p:nvPr>
        </p:nvSpPr>
        <p:spPr>
          <a:xfrm>
            <a:off x="838200" y="365125"/>
            <a:ext cx="10515600" cy="6288594"/>
          </a:xfrm>
        </p:spPr>
        <p:txBody>
          <a:bodyPr/>
          <a:lstStyle/>
          <a:p>
            <a:pPr algn="ctr"/>
            <a:r>
              <a:rPr lang="en-US">
                <a:latin typeface="Blackadder ITC" panose="020B0604020202020204" pitchFamily="82" charset="0"/>
                <a:cs typeface="Aharoni" panose="020B0604020202020204" pitchFamily="2" charset="-79"/>
              </a:rPr>
              <a:t>fin</a:t>
            </a:r>
            <a:endParaRPr lang="en-GB">
              <a:latin typeface="Blackadder ITC" panose="020B0604020202020204" pitchFamily="82" charset="0"/>
              <a:cs typeface="Aharoni" panose="020B0604020202020204" pitchFamily="2" charset="-79"/>
            </a:endParaRPr>
          </a:p>
        </p:txBody>
      </p:sp>
    </p:spTree>
    <p:extLst>
      <p:ext uri="{BB962C8B-B14F-4D97-AF65-F5344CB8AC3E}">
        <p14:creationId xmlns:p14="http://schemas.microsoft.com/office/powerpoint/2010/main" val="263669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2CD-445A-4443-B681-D8C3E0A5174F}"/>
              </a:ext>
            </a:extLst>
          </p:cNvPr>
          <p:cNvSpPr>
            <a:spLocks noGrp="1"/>
          </p:cNvSpPr>
          <p:nvPr>
            <p:ph type="title"/>
          </p:nvPr>
        </p:nvSpPr>
        <p:spPr>
          <a:xfrm>
            <a:off x="838200" y="365125"/>
            <a:ext cx="6505575" cy="1325563"/>
          </a:xfrm>
        </p:spPr>
        <p:txBody>
          <a:bodyPr>
            <a:normAutofit/>
          </a:bodyPr>
          <a:lstStyle/>
          <a:p>
            <a:r>
              <a:rPr lang="en-US" dirty="0"/>
              <a:t>Pre-test questions</a:t>
            </a:r>
            <a:endParaRPr lang="en-GB" dirty="0"/>
          </a:p>
        </p:txBody>
      </p:sp>
      <p:sp>
        <p:nvSpPr>
          <p:cNvPr id="13" name="Content Placeholder 12">
            <a:extLst>
              <a:ext uri="{FF2B5EF4-FFF2-40B4-BE49-F238E27FC236}">
                <a16:creationId xmlns:a16="http://schemas.microsoft.com/office/drawing/2014/main" id="{F15841BA-2065-4AB5-BF6B-89951F8785C9}"/>
              </a:ext>
            </a:extLst>
          </p:cNvPr>
          <p:cNvSpPr>
            <a:spLocks noGrp="1"/>
          </p:cNvSpPr>
          <p:nvPr>
            <p:ph idx="1"/>
          </p:nvPr>
        </p:nvSpPr>
        <p:spPr>
          <a:xfrm>
            <a:off x="838200" y="1690688"/>
            <a:ext cx="7670800" cy="4351338"/>
          </a:xfrm>
        </p:spPr>
        <p:txBody>
          <a:bodyPr>
            <a:normAutofit fontScale="92500" lnSpcReduction="10000"/>
          </a:bodyPr>
          <a:lstStyle/>
          <a:p>
            <a:pPr marL="0" indent="0">
              <a:buNone/>
            </a:pPr>
            <a:endParaRPr lang="en-US" dirty="0">
              <a:latin typeface="Arial"/>
              <a:ea typeface="Segoe UI"/>
              <a:cs typeface="Segoe UI"/>
            </a:endParaRPr>
          </a:p>
          <a:p>
            <a:pPr marL="0" indent="0">
              <a:buNone/>
            </a:pPr>
            <a:r>
              <a:rPr lang="en-US" dirty="0">
                <a:latin typeface="Arial"/>
                <a:ea typeface="Segoe UI"/>
                <a:cs typeface="Segoe UI"/>
              </a:rPr>
              <a:t>We asked the following question before showing the form:</a:t>
            </a:r>
          </a:p>
          <a:p>
            <a:pPr marL="0" indent="0">
              <a:buNone/>
            </a:pPr>
            <a:endParaRPr lang="en-US" dirty="0">
              <a:latin typeface="Arial"/>
              <a:ea typeface="Segoe UI"/>
              <a:cs typeface="Segoe UI"/>
            </a:endParaRPr>
          </a:p>
          <a:p>
            <a:pPr marL="514350" indent="-514350">
              <a:buFont typeface="+mj-lt"/>
              <a:buAutoNum type="arabicPeriod"/>
            </a:pPr>
            <a:r>
              <a:rPr lang="en-US" dirty="0">
                <a:latin typeface="Arial"/>
                <a:ea typeface="Segoe UI"/>
                <a:cs typeface="Segoe UI"/>
              </a:rPr>
              <a:t>When applying to the government for business support, which approach would you prefer?</a:t>
            </a:r>
          </a:p>
          <a:p>
            <a:pPr marL="514350" indent="-514350">
              <a:buFont typeface="+mj-lt"/>
              <a:buAutoNum type="arabicPeriod"/>
            </a:pPr>
            <a:r>
              <a:rPr lang="en-US" dirty="0">
                <a:latin typeface="Arial"/>
                <a:ea typeface="Segoe UI"/>
                <a:cs typeface="Segoe UI"/>
              </a:rPr>
              <a:t>What do you understand by Expression of Interest?</a:t>
            </a:r>
          </a:p>
          <a:p>
            <a:pPr marL="514350" indent="-514350">
              <a:buFont typeface="+mj-lt"/>
              <a:buAutoNum type="arabicPeriod"/>
            </a:pPr>
            <a:r>
              <a:rPr lang="en-US" dirty="0">
                <a:latin typeface="Arial"/>
                <a:ea typeface="Segoe UI"/>
                <a:cs typeface="Segoe UI"/>
              </a:rPr>
              <a:t>What are the Pros of Expression of Interest?</a:t>
            </a:r>
          </a:p>
          <a:p>
            <a:pPr marL="514350" indent="-514350">
              <a:buFont typeface="+mj-lt"/>
              <a:buAutoNum type="arabicPeriod"/>
            </a:pPr>
            <a:r>
              <a:rPr lang="en-US" dirty="0">
                <a:latin typeface="Arial"/>
                <a:ea typeface="Segoe UI"/>
                <a:cs typeface="Segoe UI"/>
              </a:rPr>
              <a:t>What are the Cons of Expression of Interest?</a:t>
            </a:r>
          </a:p>
          <a:p>
            <a:pPr marL="0" indent="0">
              <a:buNone/>
            </a:pPr>
            <a:endParaRPr lang="en-US" dirty="0">
              <a:latin typeface="Arial"/>
              <a:cs typeface="Segoe UI"/>
            </a:endParaRPr>
          </a:p>
          <a:p>
            <a:pPr marL="742950" indent="-742950">
              <a:buFont typeface="+mj-lt"/>
              <a:buAutoNum type="arabicPeriod"/>
            </a:pPr>
            <a:endParaRPr lang="en-US" dirty="0"/>
          </a:p>
          <a:p>
            <a:endParaRPr lang="en-US" dirty="0"/>
          </a:p>
          <a:p>
            <a:endParaRPr lang="en-US" dirty="0"/>
          </a:p>
        </p:txBody>
      </p:sp>
      <p:sp>
        <p:nvSpPr>
          <p:cNvPr id="35" name="Rectangle 34">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00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(1)</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sz="2400" dirty="0">
                <a:latin typeface="Arial"/>
                <a:ea typeface="Segoe UI"/>
                <a:cs typeface="Segoe UI"/>
              </a:rPr>
              <a:t>When applying to the government for business support, which approach would you prefer?</a:t>
            </a:r>
          </a:p>
          <a:p>
            <a:pPr marL="0" indent="0">
              <a:buNone/>
            </a:pPr>
            <a:endParaRPr lang="en-US" sz="2400" dirty="0">
              <a:latin typeface="Arial"/>
              <a:ea typeface="Segoe UI"/>
              <a:cs typeface="Segoe UI"/>
            </a:endParaRPr>
          </a:p>
          <a:p>
            <a:pPr marL="0" indent="0">
              <a:buNone/>
            </a:pPr>
            <a:endParaRPr lang="en-US" sz="2400" dirty="0">
              <a:latin typeface="Arial"/>
              <a:ea typeface="Segoe UI"/>
              <a:cs typeface="Segoe UI"/>
            </a:endParaRPr>
          </a:p>
          <a:p>
            <a:pPr marL="0" indent="0">
              <a:buNone/>
            </a:pPr>
            <a:endParaRPr lang="en-US" sz="2400" dirty="0">
              <a:latin typeface="Arial"/>
              <a:ea typeface="Segoe UI"/>
              <a:cs typeface="Segoe UI"/>
            </a:endParaRPr>
          </a:p>
          <a:p>
            <a:pPr marL="0" indent="0">
              <a:buNone/>
            </a:pPr>
            <a:endParaRPr lang="en-US" sz="2400" dirty="0">
              <a:latin typeface="Arial"/>
              <a:ea typeface="Segoe UI"/>
              <a:cs typeface="Segoe UI"/>
            </a:endParaRPr>
          </a:p>
          <a:p>
            <a:pPr marL="0" indent="0">
              <a:buNone/>
            </a:pPr>
            <a:r>
              <a:rPr lang="en-US" sz="2400" dirty="0">
                <a:highlight>
                  <a:srgbClr val="FFFF00"/>
                </a:highlight>
                <a:latin typeface="Arial"/>
                <a:ea typeface="Segoe UI"/>
                <a:cs typeface="Segoe UI"/>
              </a:rPr>
              <a:t>Notes: This section raises the question of “Pre-</a:t>
            </a:r>
            <a:r>
              <a:rPr lang="en-US" sz="2400" dirty="0" err="1">
                <a:highlight>
                  <a:srgbClr val="FFFF00"/>
                </a:highlight>
                <a:latin typeface="Arial"/>
                <a:ea typeface="Segoe UI"/>
                <a:cs typeface="Segoe UI"/>
              </a:rPr>
              <a:t>qualifaction</a:t>
            </a:r>
            <a:r>
              <a:rPr lang="en-US" sz="2400" dirty="0">
                <a:highlight>
                  <a:srgbClr val="FFFF00"/>
                </a:highlight>
                <a:latin typeface="Arial"/>
                <a:ea typeface="Segoe UI"/>
                <a:cs typeface="Segoe UI"/>
              </a:rPr>
              <a:t>” vs “Expression of Interest”</a:t>
            </a:r>
          </a:p>
          <a:p>
            <a:pPr marL="0" indent="0">
              <a:buNone/>
            </a:pPr>
            <a:endParaRPr lang="en-US" sz="2000"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pic>
        <p:nvPicPr>
          <p:cNvPr id="6" name="Picture 5" descr="Chart, bar chart&#10;&#10;Description automatically generated">
            <a:extLst>
              <a:ext uri="{FF2B5EF4-FFF2-40B4-BE49-F238E27FC236}">
                <a16:creationId xmlns:a16="http://schemas.microsoft.com/office/drawing/2014/main" id="{E196053F-2905-4746-8A1D-D4E5E23721E8}"/>
              </a:ext>
            </a:extLst>
          </p:cNvPr>
          <p:cNvPicPr>
            <a:picLocks noChangeAspect="1"/>
          </p:cNvPicPr>
          <p:nvPr/>
        </p:nvPicPr>
        <p:blipFill rotWithShape="1">
          <a:blip r:embed="rId3">
            <a:extLst>
              <a:ext uri="{28A0092B-C50C-407E-A947-70E740481C1C}">
                <a14:useLocalDpi xmlns:a14="http://schemas.microsoft.com/office/drawing/2010/main" val="0"/>
              </a:ext>
            </a:extLst>
          </a:blip>
          <a:srcRect l="2731" t="29662" r="17598" b="4980"/>
          <a:stretch/>
        </p:blipFill>
        <p:spPr>
          <a:xfrm>
            <a:off x="4619625" y="1070952"/>
            <a:ext cx="7416800" cy="3817841"/>
          </a:xfrm>
          <a:prstGeom prst="rect">
            <a:avLst/>
          </a:prstGeom>
        </p:spPr>
      </p:pic>
    </p:spTree>
    <p:extLst>
      <p:ext uri="{BB962C8B-B14F-4D97-AF65-F5344CB8AC3E}">
        <p14:creationId xmlns:p14="http://schemas.microsoft.com/office/powerpoint/2010/main" val="257186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42914" y="176214"/>
            <a:ext cx="3708400" cy="1109785"/>
          </a:xfrm>
        </p:spPr>
        <p:txBody>
          <a:bodyPr>
            <a:normAutofit/>
          </a:bodyPr>
          <a:lstStyle/>
          <a:p>
            <a:r>
              <a:rPr lang="en-US" sz="4000" b="1" dirty="0"/>
              <a:t>Pre-test (2)</a:t>
            </a:r>
            <a:endParaRPr lang="en-GB" sz="4000" b="1" dirty="0"/>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42914" y="1286000"/>
            <a:ext cx="3708399" cy="4833810"/>
          </a:xfrm>
        </p:spPr>
        <p:txBody>
          <a:bodyPr>
            <a:normAutofit/>
          </a:bodyPr>
          <a:lstStyle/>
          <a:p>
            <a:pPr marL="0" indent="0">
              <a:buNone/>
            </a:pPr>
            <a:r>
              <a:rPr lang="en-US" dirty="0">
                <a:latin typeface="Arial"/>
                <a:ea typeface="Segoe UI"/>
                <a:cs typeface="Segoe UI"/>
              </a:rPr>
              <a:t>What do you understand by Expression of Interest?</a:t>
            </a:r>
          </a:p>
          <a:p>
            <a:pPr marL="0" indent="0">
              <a:buNone/>
            </a:pPr>
            <a:endParaRPr lang="en-US" dirty="0">
              <a:latin typeface="Arial"/>
              <a:ea typeface="Segoe UI"/>
              <a:cs typeface="Segoe UI"/>
            </a:endParaRPr>
          </a:p>
          <a:p>
            <a:pPr marL="0" indent="0">
              <a:buNone/>
            </a:pPr>
            <a:endParaRPr lang="en-US" sz="2000" dirty="0">
              <a:latin typeface="Arial"/>
              <a:cs typeface="Segoe UI"/>
            </a:endParaRPr>
          </a:p>
          <a:p>
            <a:pPr marL="742950" indent="-742950">
              <a:buFont typeface="+mj-lt"/>
              <a:buAutoNum type="arabicPeriod"/>
            </a:pPr>
            <a:endParaRPr lang="en-US" sz="2000" dirty="0"/>
          </a:p>
          <a:p>
            <a:endParaRPr lang="en-US" sz="2000" dirty="0"/>
          </a:p>
          <a:p>
            <a:endParaRPr lang="en-US" sz="2000" dirty="0"/>
          </a:p>
          <a:p>
            <a:endParaRPr lang="en-GB" sz="2000" dirty="0"/>
          </a:p>
          <a:p>
            <a:endParaRPr lang="en-GB" sz="2000" dirty="0"/>
          </a:p>
        </p:txBody>
      </p:sp>
      <p:sp>
        <p:nvSpPr>
          <p:cNvPr id="7" name="Rectangle 6">
            <a:extLst>
              <a:ext uri="{FF2B5EF4-FFF2-40B4-BE49-F238E27FC236}">
                <a16:creationId xmlns:a16="http://schemas.microsoft.com/office/drawing/2014/main" id="{61A11EDF-ED36-904C-81BA-77CF9F4E074F}"/>
              </a:ext>
            </a:extLst>
          </p:cNvPr>
          <p:cNvSpPr/>
          <p:nvPr/>
        </p:nvSpPr>
        <p:spPr>
          <a:xfrm>
            <a:off x="4619626" y="199668"/>
            <a:ext cx="7416800" cy="6455613"/>
          </a:xfrm>
          <a:prstGeom prst="rect">
            <a:avLst/>
          </a:prstGeom>
        </p:spPr>
        <p:txBody>
          <a:bodyPr wrap="square">
            <a:spAutoFit/>
          </a:bodyPr>
          <a:lstStyle/>
          <a:p>
            <a:pPr marL="285750" indent="-285750">
              <a:spcAft>
                <a:spcPts val="300"/>
              </a:spcAft>
              <a:buFont typeface="Arial" panose="020B0604020202020204" pitchFamily="34" charset="0"/>
              <a:buChar char="•"/>
            </a:pPr>
            <a:r>
              <a:rPr lang="en-US" sz="1700" dirty="0"/>
              <a:t>To register your interest in something, whether you take it up or not can be decided later.</a:t>
            </a:r>
          </a:p>
          <a:p>
            <a:pPr marL="285750" indent="-285750">
              <a:spcAft>
                <a:spcPts val="300"/>
              </a:spcAft>
              <a:buFont typeface="Arial" panose="020B0604020202020204" pitchFamily="34" charset="0"/>
              <a:buChar char="•"/>
            </a:pPr>
            <a:r>
              <a:rPr lang="en-US" sz="1700" dirty="0"/>
              <a:t>An expression of interest in my understanding is a person business or other has orated a desire to find out more about my business or willingness to consider furthering that relationship</a:t>
            </a:r>
          </a:p>
          <a:p>
            <a:pPr marL="285750" indent="-285750">
              <a:spcAft>
                <a:spcPts val="300"/>
              </a:spcAft>
              <a:buFont typeface="Arial" panose="020B0604020202020204" pitchFamily="34" charset="0"/>
              <a:buChar char="•"/>
            </a:pPr>
            <a:r>
              <a:rPr lang="en-US" sz="1700" dirty="0"/>
              <a:t>Confirming that you are keen to be involved and would undertake an exercise to evidence this if necessary such as an application or due diligence checks</a:t>
            </a:r>
          </a:p>
          <a:p>
            <a:pPr marL="285750" indent="-285750">
              <a:spcAft>
                <a:spcPts val="300"/>
              </a:spcAft>
              <a:buFont typeface="Arial" panose="020B0604020202020204" pitchFamily="34" charset="0"/>
              <a:buChar char="•"/>
            </a:pPr>
            <a:r>
              <a:rPr lang="en-US" sz="1700" dirty="0"/>
              <a:t>Expression of </a:t>
            </a:r>
            <a:r>
              <a:rPr lang="en-US" sz="1700" dirty="0" err="1"/>
              <a:t>intrest</a:t>
            </a:r>
            <a:r>
              <a:rPr lang="en-US" sz="1700" dirty="0"/>
              <a:t> is a gathering information tool to allow the perspective client decide if </a:t>
            </a:r>
            <a:r>
              <a:rPr lang="en-US" sz="1700" dirty="0" err="1"/>
              <a:t>thery</a:t>
            </a:r>
            <a:r>
              <a:rPr lang="en-US" sz="1700" dirty="0"/>
              <a:t> are looking to go ahead with the service</a:t>
            </a:r>
          </a:p>
          <a:p>
            <a:pPr marL="285750" indent="-285750">
              <a:spcAft>
                <a:spcPts val="300"/>
              </a:spcAft>
              <a:buFont typeface="Arial" panose="020B0604020202020204" pitchFamily="34" charset="0"/>
              <a:buChar char="•"/>
            </a:pPr>
            <a:r>
              <a:rPr lang="en-US" sz="1700" dirty="0"/>
              <a:t>Give details about my business and a short paragraph on why I want to submit an application</a:t>
            </a:r>
          </a:p>
          <a:p>
            <a:pPr marL="285750" indent="-285750">
              <a:spcAft>
                <a:spcPts val="300"/>
              </a:spcAft>
              <a:buFont typeface="Arial" panose="020B0604020202020204" pitchFamily="34" charset="0"/>
              <a:buChar char="•"/>
            </a:pPr>
            <a:r>
              <a:rPr lang="en-US" sz="1700" dirty="0"/>
              <a:t>I believe that an Expression of Interest is essentially the first step in understanding or applying for a position. It is an opportunity for you to put forward anything you deem to be key about yourself in relation to the particular role and what your skills, strengths and aims are based on the requirements/asks listed within the job description.</a:t>
            </a:r>
          </a:p>
          <a:p>
            <a:pPr marL="285750" indent="-285750">
              <a:spcAft>
                <a:spcPts val="300"/>
              </a:spcAft>
              <a:buFont typeface="Arial" panose="020B0604020202020204" pitchFamily="34" charset="0"/>
              <a:buChar char="•"/>
            </a:pPr>
            <a:r>
              <a:rPr lang="en-US" sz="1700" dirty="0"/>
              <a:t>Registering interest in a service / product </a:t>
            </a:r>
            <a:r>
              <a:rPr lang="en-US" sz="1700" dirty="0" err="1"/>
              <a:t>etc</a:t>
            </a:r>
            <a:r>
              <a:rPr lang="en-US" sz="1700" dirty="0"/>
              <a:t> - potential</a:t>
            </a:r>
          </a:p>
          <a:p>
            <a:pPr marL="285750" indent="-285750">
              <a:spcAft>
                <a:spcPts val="300"/>
              </a:spcAft>
              <a:buFont typeface="Arial" panose="020B0604020202020204" pitchFamily="34" charset="0"/>
              <a:buChar char="•"/>
            </a:pPr>
            <a:r>
              <a:rPr lang="en-US" sz="1700" dirty="0"/>
              <a:t>I think it means a formal/legal way of letting an </a:t>
            </a:r>
            <a:r>
              <a:rPr lang="en-US" sz="1700" dirty="0" err="1"/>
              <a:t>organisation</a:t>
            </a:r>
            <a:r>
              <a:rPr lang="en-US" sz="1700" dirty="0"/>
              <a:t> know you are interested in a service. Like when you buy a house</a:t>
            </a:r>
          </a:p>
          <a:p>
            <a:pPr marL="285750" indent="-285750">
              <a:spcAft>
                <a:spcPts val="300"/>
              </a:spcAft>
              <a:buFont typeface="Arial" panose="020B0604020202020204" pitchFamily="34" charset="0"/>
              <a:buChar char="•"/>
            </a:pPr>
            <a:r>
              <a:rPr lang="en-US" sz="1700" dirty="0"/>
              <a:t>Giving an initial note to be interested in something before actually applying through a set procedure.</a:t>
            </a:r>
          </a:p>
          <a:p>
            <a:pPr marL="285750" indent="-285750">
              <a:spcAft>
                <a:spcPts val="300"/>
              </a:spcAft>
              <a:buFont typeface="Arial" panose="020B0604020202020204" pitchFamily="34" charset="0"/>
              <a:buChar char="•"/>
            </a:pPr>
            <a:r>
              <a:rPr lang="en-US" sz="1700" dirty="0"/>
              <a:t>Expression of interest is a template that expresses a company’s interest in buying another company</a:t>
            </a:r>
          </a:p>
        </p:txBody>
      </p:sp>
    </p:spTree>
    <p:extLst>
      <p:ext uri="{BB962C8B-B14F-4D97-AF65-F5344CB8AC3E}">
        <p14:creationId xmlns:p14="http://schemas.microsoft.com/office/powerpoint/2010/main" val="226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32" ma:contentTypeDescription="Create a new document." ma:contentTypeScope="" ma:versionID="318957020261486f0e92d367fd48866d">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5475efa316bb20b88bd0b581c3897b7d"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Location" minOccurs="0"/>
                <xsd:element ref="ns1:59ff4ce9-1e78-434d-a330-b226ce440f55CountryOrRegion" minOccurs="0"/>
                <xsd:element ref="ns1:59ff4ce9-1e78-434d-a330-b226ce440f55State" minOccurs="0"/>
                <xsd:element ref="ns1:59ff4ce9-1e78-434d-a330-b226ce440f55City" minOccurs="0"/>
                <xsd:element ref="ns1:59ff4ce9-1e78-434d-a330-b226ce440f55PostalCode" minOccurs="0"/>
                <xsd:element ref="ns1:59ff4ce9-1e78-434d-a330-b226ce440f55Street" minOccurs="0"/>
                <xsd:element ref="ns1:59ff4ce9-1e78-434d-a330-b226ce440f55GeoLoc" minOccurs="0"/>
                <xsd:element ref="ns1:59ff4ce9-1e78-434d-a330-b226ce440f55DispName" minOccurs="0"/>
                <xsd:element ref="ns1:MediaServiceAutoKeyPoints" minOccurs="0"/>
                <xsd:element ref="ns1:MediaServiceKeyPoints" minOccurs="0"/>
                <xsd:element ref="ns1:ResearchType" minOccurs="0"/>
                <xsd:element ref="ns1:Who" minOccurs="0"/>
                <xsd:element ref="ns1:Year" minOccurs="0"/>
                <xsd:element ref="ns1:Area" minOccurs="0"/>
                <xsd:element ref="ns3:TaxKeywordTaxHTField"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ocation" ma:index="22" nillable="true" ma:displayName="Location" ma:format="Dropdown" ma:internalName="Location">
      <xsd:simpleType>
        <xsd:restriction base="dms:Unknown"/>
      </xsd:simpleType>
    </xsd:element>
    <xsd:element name="59ff4ce9-1e78-434d-a330-b226ce440f55CountryOrRegion" ma:index="23" nillable="true" ma:displayName="Location: Country/Region" ma:internalName="CountryOrRegion" ma:readOnly="true">
      <xsd:simpleType>
        <xsd:restriction base="dms:Text"/>
      </xsd:simpleType>
    </xsd:element>
    <xsd:element name="59ff4ce9-1e78-434d-a330-b226ce440f55State" ma:index="24" nillable="true" ma:displayName="Location: State" ma:internalName="State" ma:readOnly="true">
      <xsd:simpleType>
        <xsd:restriction base="dms:Text"/>
      </xsd:simpleType>
    </xsd:element>
    <xsd:element name="59ff4ce9-1e78-434d-a330-b226ce440f55City" ma:index="25" nillable="true" ma:displayName="Location: City" ma:internalName="City" ma:readOnly="true">
      <xsd:simpleType>
        <xsd:restriction base="dms:Text"/>
      </xsd:simpleType>
    </xsd:element>
    <xsd:element name="59ff4ce9-1e78-434d-a330-b226ce440f55PostalCode" ma:index="26" nillable="true" ma:displayName="Location: Postal Code" ma:internalName="PostalCode" ma:readOnly="true">
      <xsd:simpleType>
        <xsd:restriction base="dms:Text"/>
      </xsd:simpleType>
    </xsd:element>
    <xsd:element name="59ff4ce9-1e78-434d-a330-b226ce440f55Street" ma:index="27" nillable="true" ma:displayName="Location: Street" ma:internalName="Street" ma:readOnly="true">
      <xsd:simpleType>
        <xsd:restriction base="dms:Text"/>
      </xsd:simpleType>
    </xsd:element>
    <xsd:element name="59ff4ce9-1e78-434d-a330-b226ce440f55GeoLoc" ma:index="28" nillable="true" ma:displayName="Location: Coordinates" ma:internalName="GeoLoc" ma:readOnly="true">
      <xsd:simpleType>
        <xsd:restriction base="dms:Unknown"/>
      </xsd:simpleType>
    </xsd:element>
    <xsd:element name="59ff4ce9-1e78-434d-a330-b226ce440f55DispName" ma:index="29" nillable="true" ma:displayName="Location: Name" ma:internalName="DispName" ma:readOnly="true">
      <xsd:simpleType>
        <xsd:restriction base="dms:Text"/>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element name="ResearchType" ma:index="32" nillable="true" ma:displayName="Research" ma:format="Dropdown" ma:internalName="ResearchType">
      <xsd:complexType>
        <xsd:complexContent>
          <xsd:extension base="dms:MultiChoice">
            <xsd:sequence>
              <xsd:element name="Value" maxOccurs="unbounded" minOccurs="0" nillable="true">
                <xsd:simpleType>
                  <xsd:restriction base="dms:Choice">
                    <xsd:enumeration value="Playback"/>
                    <xsd:enumeration value="Notes"/>
                    <xsd:enumeration value="Other"/>
                    <xsd:enumeration value="Summary (Crib)"/>
                  </xsd:restriction>
                </xsd:simpleType>
              </xsd:element>
            </xsd:sequence>
          </xsd:extension>
        </xsd:complexContent>
      </xsd:complexType>
    </xsd:element>
    <xsd:element name="Who" ma:index="33" nillable="true" ma:displayName="Who" ma:format="Dropdown" ma:internalName="Who">
      <xsd:complexType>
        <xsd:complexContent>
          <xsd:extension base="dms:MultiChoice">
            <xsd:sequence>
              <xsd:element name="Value" maxOccurs="unbounded" minOccurs="0" nillable="true">
                <xsd:simpleType>
                  <xsd:restriction base="dms:Choice">
                    <xsd:enumeration value="Customer"/>
                    <xsd:enumeration value="Staff"/>
                    <xsd:enumeration value="Stakeholder"/>
                    <xsd:enumeration value="Team"/>
                  </xsd:restriction>
                </xsd:simpleType>
              </xsd:element>
            </xsd:sequence>
          </xsd:extension>
        </xsd:complexContent>
      </xsd:complexType>
    </xsd:element>
    <xsd:element name="Year" ma:index="34" nillable="true" ma:displayName="Year" ma:format="Dropdown" ma:indexed="true" ma:internalName="Year">
      <xsd:simpleType>
        <xsd:restriction base="dms:Choice">
          <xsd:enumeration value="2022"/>
          <xsd:enumeration value="20201"/>
          <xsd:enumeration value="2020"/>
          <xsd:enumeration value="2019"/>
          <xsd:enumeration value="2018"/>
          <xsd:enumeration value="2017"/>
          <xsd:enumeration value="2016 and older"/>
        </xsd:restriction>
      </xsd:simpleType>
    </xsd:element>
    <xsd:element name="Area" ma:index="35" nillable="true" ma:displayName="Area" ma:format="Dropdown" ma:internalName="Area">
      <xsd:complexType>
        <xsd:complexContent>
          <xsd:extension base="dms:MultiChoice">
            <xsd:sequence>
              <xsd:element name="Value" maxOccurs="unbounded" minOccurs="0" nillable="true">
                <xsd:simpleType>
                  <xsd:restriction base="dms:Choice">
                    <xsd:enumeration value="Export"/>
                    <xsd:enumeration value="Trade"/>
                    <xsd:enumeration value="Inward"/>
                    <xsd:enumeration value="Funding"/>
                    <xsd:enumeration value="SEP"/>
                    <xsd:enumeration value="GlobalScot"/>
                    <xsd:enumeration value="SIB"/>
                    <xsd:enumeration value="CRM"/>
                    <xsd:enumeration value="Marketing_Brand"/>
                    <xsd:enumeration value="BREXIT"/>
                    <xsd:enumeration value="COVID"/>
                    <xsd:enumeration value="SMAS"/>
                    <xsd:enumeration value="SDI"/>
                    <xsd:enumeration value="GDL"/>
                    <xsd:enumeration value="SE"/>
                    <xsd:enumeration value="Innovation"/>
                    <xsd:enumeration value="Advantage Lab"/>
                    <xsd:enumeration value="Accessibility"/>
                    <xsd:enumeration value="Usability"/>
                    <xsd:enumeration value="Generic"/>
                    <xsd:enumeration value="SOS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KeywordTaxHTField" ma:index="37" nillable="true" ma:taxonomy="true" ma:internalName="TaxKeywordTaxHTField" ma:taxonomyFieldName="TaxKeyword" ma:displayName="Enterprise Keywords" ma:fieldId="{23f27201-bee3-471e-b2e7-b64fd8b7ca38}" ma:taxonomyMulti="true" ma:sspId="0434b960-ae4c-4e49-acf7-3c16af5f55cb" ma:termSetId="00000000-0000-0000-0000-000000000000" ma:anchorId="00000000-0000-0000-0000-000000000000" ma:open="true" ma:isKeyword="true">
      <xsd:complexType>
        <xsd:sequence>
          <xsd:element ref="pc:Terms" minOccurs="0" maxOccurs="1"/>
        </xsd:sequence>
      </xsd:complexType>
    </xsd:element>
    <xsd:element name="TaxCatchAll" ma:index="38" nillable="true" ma:displayName="Taxonomy Catch All Column" ma:hidden="true" ma:list="{56ba8d2e-47b1-45c4-b792-87d59a52de1a}" ma:internalName="TaxCatchAll" ma:showField="CatchAllData" ma:web="5c0236c5-800f-4186-8dff-7b2f080b9de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E1FBE-9521-46B6-B255-2D705C9F0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5E89B-577A-452E-99D9-BBE90E37FDC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16B60C8-5242-42DE-B7BD-71647EBCC9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178</TotalTime>
  <Words>4294</Words>
  <Application>Microsoft Macintosh PowerPoint</Application>
  <PresentationFormat>Widescreen</PresentationFormat>
  <Paragraphs>658</Paragraphs>
  <Slides>60</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Blackadder ITC</vt:lpstr>
      <vt:lpstr>Calibri</vt:lpstr>
      <vt:lpstr>Calibri Light</vt:lpstr>
      <vt:lpstr>Office Theme</vt:lpstr>
      <vt:lpstr>Expression of Interest</vt:lpstr>
      <vt:lpstr>Summary</vt:lpstr>
      <vt:lpstr>Hypotheses</vt:lpstr>
      <vt:lpstr>Hypothesis 1:  Partially supported</vt:lpstr>
      <vt:lpstr>Hypothesis 2: XXX</vt:lpstr>
      <vt:lpstr>The form</vt:lpstr>
      <vt:lpstr>Pre-test questions</vt:lpstr>
      <vt:lpstr>Pre-test (1)</vt:lpstr>
      <vt:lpstr>Pre-test (2)</vt:lpstr>
      <vt:lpstr>Pre-test (2)</vt:lpstr>
      <vt:lpstr>Pre-test (3)</vt:lpstr>
      <vt:lpstr>Pre-test (3)</vt:lpstr>
      <vt:lpstr>Pre-test (4)</vt:lpstr>
      <vt:lpstr>Pre-test (4)</vt:lpstr>
      <vt:lpstr>Initial response to EOI form</vt:lpstr>
      <vt:lpstr>Initial Thoughts (1)</vt:lpstr>
      <vt:lpstr>Initial Thoughts (1)</vt:lpstr>
      <vt:lpstr>Initial Thoughts (2)</vt:lpstr>
      <vt:lpstr>Initial Thoughts (2)</vt:lpstr>
      <vt:lpstr>Initial Thoughts (3)</vt:lpstr>
      <vt:lpstr>Initial Thoughts (3)</vt:lpstr>
      <vt:lpstr>Initial Thoughts (4)</vt:lpstr>
      <vt:lpstr>Purpose Section</vt:lpstr>
      <vt:lpstr>Purpose section</vt:lpstr>
      <vt:lpstr>Purpose section</vt:lpstr>
      <vt:lpstr>Purpose section</vt:lpstr>
      <vt:lpstr>Purpose section</vt:lpstr>
      <vt:lpstr>Company Information</vt:lpstr>
      <vt:lpstr>Company Information</vt:lpstr>
      <vt:lpstr>Company Information</vt:lpstr>
      <vt:lpstr>Company Information</vt:lpstr>
      <vt:lpstr>Company Information</vt:lpstr>
      <vt:lpstr>Project Information</vt:lpstr>
      <vt:lpstr>Project Information</vt:lpstr>
      <vt:lpstr>Project Information</vt:lpstr>
      <vt:lpstr>Project Information</vt:lpstr>
      <vt:lpstr>Project Information</vt:lpstr>
      <vt:lpstr>Outcomes</vt:lpstr>
      <vt:lpstr>Outcomes</vt:lpstr>
      <vt:lpstr>Outcomes</vt:lpstr>
      <vt:lpstr>Outcomes</vt:lpstr>
      <vt:lpstr>Outcomes</vt:lpstr>
      <vt:lpstr>Consent</vt:lpstr>
      <vt:lpstr>Consent</vt:lpstr>
      <vt:lpstr>Consent</vt:lpstr>
      <vt:lpstr>Consent</vt:lpstr>
      <vt:lpstr>Outcomes</vt:lpstr>
      <vt:lpstr>Follow Up Questions</vt:lpstr>
      <vt:lpstr>Follow up (1)</vt:lpstr>
      <vt:lpstr>Follow up (1)</vt:lpstr>
      <vt:lpstr>Follow up (2)</vt:lpstr>
      <vt:lpstr>Follow up (3)</vt:lpstr>
      <vt:lpstr>Follow up (4)</vt:lpstr>
      <vt:lpstr>Follow up (5)</vt:lpstr>
      <vt:lpstr>Follow up (6)</vt:lpstr>
      <vt:lpstr>Follow up (7)</vt:lpstr>
      <vt:lpstr>Follow up (8)</vt:lpstr>
      <vt:lpstr>Recomendations</vt:lpstr>
      <vt:lpstr>ooo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 of Interest</dc:title>
  <dc:creator>Martin Kerr</dc:creator>
  <cp:lastModifiedBy>Martin Kerr</cp:lastModifiedBy>
  <cp:revision>19</cp:revision>
  <dcterms:created xsi:type="dcterms:W3CDTF">2020-11-30T13:43:23Z</dcterms:created>
  <dcterms:modified xsi:type="dcterms:W3CDTF">2020-12-01T09:53:24Z</dcterms:modified>
</cp:coreProperties>
</file>