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41"/>
  </p:notesMasterIdLst>
  <p:sldIdLst>
    <p:sldId id="256" r:id="rId2"/>
    <p:sldId id="270" r:id="rId3"/>
    <p:sldId id="530" r:id="rId4"/>
    <p:sldId id="542" r:id="rId5"/>
    <p:sldId id="543" r:id="rId6"/>
    <p:sldId id="628" r:id="rId7"/>
    <p:sldId id="641" r:id="rId8"/>
    <p:sldId id="640" r:id="rId9"/>
    <p:sldId id="546" r:id="rId10"/>
    <p:sldId id="573" r:id="rId11"/>
    <p:sldId id="574" r:id="rId12"/>
    <p:sldId id="576" r:id="rId13"/>
    <p:sldId id="577" r:id="rId14"/>
    <p:sldId id="579" r:id="rId15"/>
    <p:sldId id="578" r:id="rId16"/>
    <p:sldId id="580" r:id="rId17"/>
    <p:sldId id="569" r:id="rId18"/>
    <p:sldId id="582" r:id="rId19"/>
    <p:sldId id="642" r:id="rId20"/>
    <p:sldId id="644" r:id="rId21"/>
    <p:sldId id="645" r:id="rId22"/>
    <p:sldId id="646" r:id="rId23"/>
    <p:sldId id="647" r:id="rId24"/>
    <p:sldId id="648" r:id="rId25"/>
    <p:sldId id="649" r:id="rId26"/>
    <p:sldId id="650" r:id="rId27"/>
    <p:sldId id="568" r:id="rId28"/>
    <p:sldId id="618" r:id="rId29"/>
    <p:sldId id="619" r:id="rId30"/>
    <p:sldId id="651" r:id="rId31"/>
    <p:sldId id="621" r:id="rId32"/>
    <p:sldId id="622" r:id="rId33"/>
    <p:sldId id="623" r:id="rId34"/>
    <p:sldId id="624" r:id="rId35"/>
    <p:sldId id="625" r:id="rId36"/>
    <p:sldId id="652" r:id="rId37"/>
    <p:sldId id="627" r:id="rId38"/>
    <p:sldId id="653" r:id="rId39"/>
    <p:sldId id="2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910" userDrawn="1">
          <p15:clr>
            <a:srgbClr val="A4A3A4"/>
          </p15:clr>
        </p15:guide>
        <p15:guide id="3" pos="597" userDrawn="1">
          <p15:clr>
            <a:srgbClr val="A4A3A4"/>
          </p15:clr>
        </p15:guide>
        <p15:guide id="4" pos="7129" userDrawn="1">
          <p15:clr>
            <a:srgbClr val="A4A3A4"/>
          </p15:clr>
        </p15:guide>
        <p15:guide id="5" orient="horz" pos="799" userDrawn="1">
          <p15:clr>
            <a:srgbClr val="A4A3A4"/>
          </p15:clr>
        </p15:guide>
        <p15:guide id="6" orient="horz" pos="1525" userDrawn="1">
          <p15:clr>
            <a:srgbClr val="A4A3A4"/>
          </p15:clr>
        </p15:guide>
        <p15:guide id="7" pos="5269" userDrawn="1">
          <p15:clr>
            <a:srgbClr val="A4A3A4"/>
          </p15:clr>
        </p15:guide>
        <p15:guide id="8" orient="horz" pos="96" userDrawn="1">
          <p15:clr>
            <a:srgbClr val="A4A3A4"/>
          </p15:clr>
        </p15:guide>
        <p15:guide id="9" pos="7582" userDrawn="1">
          <p15:clr>
            <a:srgbClr val="A4A3A4"/>
          </p15:clr>
        </p15:guide>
        <p15:guide id="10" pos="2638" userDrawn="1">
          <p15:clr>
            <a:srgbClr val="A4A3A4"/>
          </p15:clr>
        </p15:guide>
        <p15:guide id="11" pos="279" userDrawn="1">
          <p15:clr>
            <a:srgbClr val="A4A3A4"/>
          </p15:clr>
        </p15:guide>
        <p15:guide id="13" orient="horz" pos="1185" userDrawn="1">
          <p15:clr>
            <a:srgbClr val="A4A3A4"/>
          </p15:clr>
        </p15:guide>
        <p15:guide id="14" orient="horz" pos="2273" userDrawn="1">
          <p15:clr>
            <a:srgbClr val="A4A3A4"/>
          </p15:clr>
        </p15:guide>
        <p15:guide id="15" pos="24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4A77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4" autoAdjust="0"/>
    <p:restoredTop sz="95337"/>
  </p:normalViewPr>
  <p:slideViewPr>
    <p:cSldViewPr snapToGrid="0">
      <p:cViewPr>
        <p:scale>
          <a:sx n="75" d="100"/>
          <a:sy n="75" d="100"/>
        </p:scale>
        <p:origin x="786" y="846"/>
      </p:cViewPr>
      <p:guideLst>
        <p:guide orient="horz" pos="4133"/>
        <p:guide pos="2910"/>
        <p:guide pos="597"/>
        <p:guide pos="7129"/>
        <p:guide orient="horz" pos="799"/>
        <p:guide orient="horz" pos="1525"/>
        <p:guide pos="5269"/>
        <p:guide orient="horz" pos="96"/>
        <p:guide pos="7582"/>
        <p:guide pos="2638"/>
        <p:guide pos="279"/>
        <p:guide orient="horz" pos="1185"/>
        <p:guide orient="horz" pos="2273"/>
        <p:guide pos="2411"/>
      </p:guideLst>
    </p:cSldViewPr>
  </p:slideViewPr>
  <p:notesTextViewPr>
    <p:cViewPr>
      <p:scale>
        <a:sx n="1" d="1"/>
        <a:sy n="1" d="1"/>
      </p:scale>
      <p:origin x="0" y="0"/>
    </p:cViewPr>
  </p:notesTextViewPr>
  <p:notesViewPr>
    <p:cSldViewPr snapToGrid="0" showGuides="1">
      <p:cViewPr varScale="1">
        <p:scale>
          <a:sx n="75" d="100"/>
          <a:sy n="75" d="100"/>
        </p:scale>
        <p:origin x="229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rrma\Downloads\C1022S278_EOI_form_and_process_V2_Condensed_Al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rrma\Downloads\C1022S278_EOI_form_and_process_V2_Condensed_Al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A5A-498F-9956-3B43C8C7EAC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A5A-498F-9956-3B43C8C7EACC}"/>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A5A-498F-9956-3B43C8C7EACC}"/>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5A-498F-9956-3B43C8C7EACC}"/>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A5A-498F-9956-3B43C8C7EAC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Sheet2!$A$40:$A$44</c:f>
              <c:strCache>
                <c:ptCount val="5"/>
                <c:pt idx="0">
                  <c:v>Consent</c:v>
                </c:pt>
                <c:pt idx="1">
                  <c:v>Company Information</c:v>
                </c:pt>
                <c:pt idx="2">
                  <c:v>Outcomes</c:v>
                </c:pt>
                <c:pt idx="3">
                  <c:v>Project Description</c:v>
                </c:pt>
                <c:pt idx="4">
                  <c:v>Purpose</c:v>
                </c:pt>
              </c:strCache>
            </c:strRef>
          </c:cat>
          <c:val>
            <c:numRef>
              <c:f>Sheet2!$B$40:$B$44</c:f>
              <c:numCache>
                <c:formatCode>General</c:formatCode>
                <c:ptCount val="5"/>
                <c:pt idx="0">
                  <c:v>6</c:v>
                </c:pt>
                <c:pt idx="1">
                  <c:v>5.9</c:v>
                </c:pt>
                <c:pt idx="2">
                  <c:v>6.1</c:v>
                </c:pt>
                <c:pt idx="3">
                  <c:v>5.8</c:v>
                </c:pt>
                <c:pt idx="4">
                  <c:v>6.4</c:v>
                </c:pt>
              </c:numCache>
            </c:numRef>
          </c:val>
          <c:extLst>
            <c:ext xmlns:c16="http://schemas.microsoft.com/office/drawing/2014/chart" uri="{C3380CC4-5D6E-409C-BE32-E72D297353CC}">
              <c16:uniqueId val="{00000005-FA5A-498F-9956-3B43C8C7EACC}"/>
            </c:ext>
          </c:extLst>
        </c:ser>
        <c:dLbls>
          <c:showLegendKey val="0"/>
          <c:showVal val="0"/>
          <c:showCatName val="0"/>
          <c:showSerName val="0"/>
          <c:showPercent val="0"/>
          <c:showBubbleSize val="0"/>
        </c:dLbls>
        <c:gapWidth val="150"/>
        <c:axId val="420932328"/>
        <c:axId val="420934296"/>
      </c:barChart>
      <c:catAx>
        <c:axId val="420932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934296"/>
        <c:crosses val="autoZero"/>
        <c:auto val="1"/>
        <c:lblAlgn val="ctr"/>
        <c:lblOffset val="100"/>
        <c:noMultiLvlLbl val="0"/>
      </c:catAx>
      <c:valAx>
        <c:axId val="420934296"/>
        <c:scaling>
          <c:orientation val="minMax"/>
          <c:max val="6.4"/>
          <c:min val="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932328"/>
        <c:crosses val="autoZero"/>
        <c:crossBetween val="between"/>
        <c:majorUnit val="10"/>
        <c:min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120-4E3B-8839-B9772CD58C1F}"/>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120-4E3B-8839-B9772CD58C1F}"/>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120-4E3B-8839-B9772CD58C1F}"/>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120-4E3B-8839-B9772CD58C1F}"/>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120-4E3B-8839-B9772CD58C1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Sheet2!$A$40:$A$44</c:f>
              <c:strCache>
                <c:ptCount val="5"/>
                <c:pt idx="0">
                  <c:v>Consent</c:v>
                </c:pt>
                <c:pt idx="1">
                  <c:v>Company Information</c:v>
                </c:pt>
                <c:pt idx="2">
                  <c:v>Outcomes</c:v>
                </c:pt>
                <c:pt idx="3">
                  <c:v>Project Description</c:v>
                </c:pt>
                <c:pt idx="4">
                  <c:v>Purpose</c:v>
                </c:pt>
              </c:strCache>
            </c:strRef>
          </c:cat>
          <c:val>
            <c:numRef>
              <c:f>Sheet2!$B$40:$B$44</c:f>
              <c:numCache>
                <c:formatCode>General</c:formatCode>
                <c:ptCount val="5"/>
                <c:pt idx="0">
                  <c:v>6</c:v>
                </c:pt>
                <c:pt idx="1">
                  <c:v>5.9</c:v>
                </c:pt>
                <c:pt idx="2">
                  <c:v>6.1</c:v>
                </c:pt>
                <c:pt idx="3">
                  <c:v>5.8</c:v>
                </c:pt>
                <c:pt idx="4">
                  <c:v>6.4</c:v>
                </c:pt>
              </c:numCache>
            </c:numRef>
          </c:val>
          <c:extLst>
            <c:ext xmlns:c16="http://schemas.microsoft.com/office/drawing/2014/chart" uri="{C3380CC4-5D6E-409C-BE32-E72D297353CC}">
              <c16:uniqueId val="{00000005-4120-4E3B-8839-B9772CD58C1F}"/>
            </c:ext>
          </c:extLst>
        </c:ser>
        <c:dLbls>
          <c:showLegendKey val="0"/>
          <c:showVal val="0"/>
          <c:showCatName val="0"/>
          <c:showSerName val="0"/>
          <c:showPercent val="0"/>
          <c:showBubbleSize val="0"/>
        </c:dLbls>
        <c:gapWidth val="150"/>
        <c:axId val="420932328"/>
        <c:axId val="420934296"/>
      </c:barChart>
      <c:catAx>
        <c:axId val="420932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934296"/>
        <c:crosses val="autoZero"/>
        <c:auto val="1"/>
        <c:lblAlgn val="ctr"/>
        <c:lblOffset val="100"/>
        <c:noMultiLvlLbl val="0"/>
      </c:catAx>
      <c:valAx>
        <c:axId val="420934296"/>
        <c:scaling>
          <c:orientation val="minMax"/>
          <c:max val="6.4"/>
          <c:min val="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932328"/>
        <c:crosses val="autoZero"/>
        <c:crossBetween val="between"/>
        <c:majorUnit val="10"/>
        <c:min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A1DEA-B2D1-4649-B1D7-6F71EB65C123}" type="datetimeFigureOut">
              <a:rPr lang="en-GB" smtClean="0"/>
              <a:t>07/12/2020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52EFD-0297-4E1F-ABC3-1572DC3ED0AB}" type="slidenum">
              <a:rPr lang="en-GB" smtClean="0"/>
              <a:t>‹#›</a:t>
            </a:fld>
            <a:endParaRPr lang="en-GB"/>
          </a:p>
        </p:txBody>
      </p:sp>
    </p:spTree>
    <p:extLst>
      <p:ext uri="{BB962C8B-B14F-4D97-AF65-F5344CB8AC3E}">
        <p14:creationId xmlns:p14="http://schemas.microsoft.com/office/powerpoint/2010/main" val="334477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dirty="0"/>
          </a:p>
        </p:txBody>
      </p:sp>
    </p:spTree>
    <p:extLst>
      <p:ext uri="{BB962C8B-B14F-4D97-AF65-F5344CB8AC3E}">
        <p14:creationId xmlns:p14="http://schemas.microsoft.com/office/powerpoint/2010/main" val="179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dirty="0"/>
          </a:p>
        </p:txBody>
      </p:sp>
    </p:spTree>
    <p:extLst>
      <p:ext uri="{BB962C8B-B14F-4D97-AF65-F5344CB8AC3E}">
        <p14:creationId xmlns:p14="http://schemas.microsoft.com/office/powerpoint/2010/main" val="1201303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16</a:t>
            </a:fld>
            <a:endParaRPr lang="en-GB" dirty="0"/>
          </a:p>
        </p:txBody>
      </p:sp>
    </p:spTree>
    <p:extLst>
      <p:ext uri="{BB962C8B-B14F-4D97-AF65-F5344CB8AC3E}">
        <p14:creationId xmlns:p14="http://schemas.microsoft.com/office/powerpoint/2010/main" val="413422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18</a:t>
            </a:fld>
            <a:endParaRPr lang="en-GB" dirty="0"/>
          </a:p>
        </p:txBody>
      </p:sp>
    </p:spTree>
    <p:extLst>
      <p:ext uri="{BB962C8B-B14F-4D97-AF65-F5344CB8AC3E}">
        <p14:creationId xmlns:p14="http://schemas.microsoft.com/office/powerpoint/2010/main" val="1623145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19</a:t>
            </a:fld>
            <a:endParaRPr lang="en-GB" dirty="0"/>
          </a:p>
        </p:txBody>
      </p:sp>
    </p:spTree>
    <p:extLst>
      <p:ext uri="{BB962C8B-B14F-4D97-AF65-F5344CB8AC3E}">
        <p14:creationId xmlns:p14="http://schemas.microsoft.com/office/powerpoint/2010/main" val="3450932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20</a:t>
            </a:fld>
            <a:endParaRPr lang="en-GB" dirty="0"/>
          </a:p>
        </p:txBody>
      </p:sp>
    </p:spTree>
    <p:extLst>
      <p:ext uri="{BB962C8B-B14F-4D97-AF65-F5344CB8AC3E}">
        <p14:creationId xmlns:p14="http://schemas.microsoft.com/office/powerpoint/2010/main" val="3490718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21</a:t>
            </a:fld>
            <a:endParaRPr lang="en-GB" dirty="0"/>
          </a:p>
        </p:txBody>
      </p:sp>
    </p:spTree>
    <p:extLst>
      <p:ext uri="{BB962C8B-B14F-4D97-AF65-F5344CB8AC3E}">
        <p14:creationId xmlns:p14="http://schemas.microsoft.com/office/powerpoint/2010/main" val="186265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23</a:t>
            </a:fld>
            <a:endParaRPr lang="en-GB" dirty="0"/>
          </a:p>
        </p:txBody>
      </p:sp>
    </p:spTree>
    <p:extLst>
      <p:ext uri="{BB962C8B-B14F-4D97-AF65-F5344CB8AC3E}">
        <p14:creationId xmlns:p14="http://schemas.microsoft.com/office/powerpoint/2010/main" val="221860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24</a:t>
            </a:fld>
            <a:endParaRPr lang="en-GB" dirty="0"/>
          </a:p>
        </p:txBody>
      </p:sp>
    </p:spTree>
    <p:extLst>
      <p:ext uri="{BB962C8B-B14F-4D97-AF65-F5344CB8AC3E}">
        <p14:creationId xmlns:p14="http://schemas.microsoft.com/office/powerpoint/2010/main" val="292020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25</a:t>
            </a:fld>
            <a:endParaRPr lang="en-GB" dirty="0"/>
          </a:p>
        </p:txBody>
      </p:sp>
    </p:spTree>
    <p:extLst>
      <p:ext uri="{BB962C8B-B14F-4D97-AF65-F5344CB8AC3E}">
        <p14:creationId xmlns:p14="http://schemas.microsoft.com/office/powerpoint/2010/main" val="18476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26</a:t>
            </a:fld>
            <a:endParaRPr lang="en-GB" dirty="0"/>
          </a:p>
        </p:txBody>
      </p:sp>
    </p:spTree>
    <p:extLst>
      <p:ext uri="{BB962C8B-B14F-4D97-AF65-F5344CB8AC3E}">
        <p14:creationId xmlns:p14="http://schemas.microsoft.com/office/powerpoint/2010/main" val="415184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dirty="0"/>
          </a:p>
        </p:txBody>
      </p:sp>
    </p:spTree>
    <p:extLst>
      <p:ext uri="{BB962C8B-B14F-4D97-AF65-F5344CB8AC3E}">
        <p14:creationId xmlns:p14="http://schemas.microsoft.com/office/powerpoint/2010/main" val="2742126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28</a:t>
            </a:fld>
            <a:endParaRPr lang="en-GB" dirty="0"/>
          </a:p>
        </p:txBody>
      </p:sp>
    </p:spTree>
    <p:extLst>
      <p:ext uri="{BB962C8B-B14F-4D97-AF65-F5344CB8AC3E}">
        <p14:creationId xmlns:p14="http://schemas.microsoft.com/office/powerpoint/2010/main" val="1810705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29</a:t>
            </a:fld>
            <a:endParaRPr lang="en-GB" dirty="0"/>
          </a:p>
        </p:txBody>
      </p:sp>
    </p:spTree>
    <p:extLst>
      <p:ext uri="{BB962C8B-B14F-4D97-AF65-F5344CB8AC3E}">
        <p14:creationId xmlns:p14="http://schemas.microsoft.com/office/powerpoint/2010/main" val="226234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30</a:t>
            </a:fld>
            <a:endParaRPr lang="en-GB" dirty="0"/>
          </a:p>
        </p:txBody>
      </p:sp>
    </p:spTree>
    <p:extLst>
      <p:ext uri="{BB962C8B-B14F-4D97-AF65-F5344CB8AC3E}">
        <p14:creationId xmlns:p14="http://schemas.microsoft.com/office/powerpoint/2010/main" val="1929504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31</a:t>
            </a:fld>
            <a:endParaRPr lang="en-GB" dirty="0"/>
          </a:p>
        </p:txBody>
      </p:sp>
    </p:spTree>
    <p:extLst>
      <p:ext uri="{BB962C8B-B14F-4D97-AF65-F5344CB8AC3E}">
        <p14:creationId xmlns:p14="http://schemas.microsoft.com/office/powerpoint/2010/main" val="715011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32</a:t>
            </a:fld>
            <a:endParaRPr lang="en-GB" dirty="0"/>
          </a:p>
        </p:txBody>
      </p:sp>
    </p:spTree>
    <p:extLst>
      <p:ext uri="{BB962C8B-B14F-4D97-AF65-F5344CB8AC3E}">
        <p14:creationId xmlns:p14="http://schemas.microsoft.com/office/powerpoint/2010/main" val="777693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33</a:t>
            </a:fld>
            <a:endParaRPr lang="en-GB" dirty="0"/>
          </a:p>
        </p:txBody>
      </p:sp>
    </p:spTree>
    <p:extLst>
      <p:ext uri="{BB962C8B-B14F-4D97-AF65-F5344CB8AC3E}">
        <p14:creationId xmlns:p14="http://schemas.microsoft.com/office/powerpoint/2010/main" val="3660651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34</a:t>
            </a:fld>
            <a:endParaRPr lang="en-GB" dirty="0"/>
          </a:p>
        </p:txBody>
      </p:sp>
    </p:spTree>
    <p:extLst>
      <p:ext uri="{BB962C8B-B14F-4D97-AF65-F5344CB8AC3E}">
        <p14:creationId xmlns:p14="http://schemas.microsoft.com/office/powerpoint/2010/main" val="424263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35</a:t>
            </a:fld>
            <a:endParaRPr lang="en-GB" dirty="0"/>
          </a:p>
        </p:txBody>
      </p:sp>
    </p:spTree>
    <p:extLst>
      <p:ext uri="{BB962C8B-B14F-4D97-AF65-F5344CB8AC3E}">
        <p14:creationId xmlns:p14="http://schemas.microsoft.com/office/powerpoint/2010/main" val="703631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36</a:t>
            </a:fld>
            <a:endParaRPr lang="en-GB" dirty="0"/>
          </a:p>
        </p:txBody>
      </p:sp>
    </p:spTree>
    <p:extLst>
      <p:ext uri="{BB962C8B-B14F-4D97-AF65-F5344CB8AC3E}">
        <p14:creationId xmlns:p14="http://schemas.microsoft.com/office/powerpoint/2010/main" val="259642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dirty="0"/>
          </a:p>
        </p:txBody>
      </p:sp>
    </p:spTree>
    <p:extLst>
      <p:ext uri="{BB962C8B-B14F-4D97-AF65-F5344CB8AC3E}">
        <p14:creationId xmlns:p14="http://schemas.microsoft.com/office/powerpoint/2010/main" val="50508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dirty="0"/>
          </a:p>
        </p:txBody>
      </p:sp>
    </p:spTree>
    <p:extLst>
      <p:ext uri="{BB962C8B-B14F-4D97-AF65-F5344CB8AC3E}">
        <p14:creationId xmlns:p14="http://schemas.microsoft.com/office/powerpoint/2010/main" val="336038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dirty="0"/>
          </a:p>
        </p:txBody>
      </p:sp>
    </p:spTree>
    <p:extLst>
      <p:ext uri="{BB962C8B-B14F-4D97-AF65-F5344CB8AC3E}">
        <p14:creationId xmlns:p14="http://schemas.microsoft.com/office/powerpoint/2010/main" val="315429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dirty="0"/>
          </a:p>
        </p:txBody>
      </p:sp>
    </p:spTree>
    <p:extLst>
      <p:ext uri="{BB962C8B-B14F-4D97-AF65-F5344CB8AC3E}">
        <p14:creationId xmlns:p14="http://schemas.microsoft.com/office/powerpoint/2010/main" val="379000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dirty="0"/>
          </a:p>
        </p:txBody>
      </p:sp>
    </p:spTree>
    <p:extLst>
      <p:ext uri="{BB962C8B-B14F-4D97-AF65-F5344CB8AC3E}">
        <p14:creationId xmlns:p14="http://schemas.microsoft.com/office/powerpoint/2010/main" val="2240184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dirty="0"/>
          </a:p>
        </p:txBody>
      </p:sp>
    </p:spTree>
    <p:extLst>
      <p:ext uri="{BB962C8B-B14F-4D97-AF65-F5344CB8AC3E}">
        <p14:creationId xmlns:p14="http://schemas.microsoft.com/office/powerpoint/2010/main" val="327602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dirty="0"/>
          </a:p>
        </p:txBody>
      </p:sp>
    </p:spTree>
    <p:extLst>
      <p:ext uri="{BB962C8B-B14F-4D97-AF65-F5344CB8AC3E}">
        <p14:creationId xmlns:p14="http://schemas.microsoft.com/office/powerpoint/2010/main" val="19949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C47D-E688-4C78-B002-2E31D868A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5B5F0EA-5BE3-4764-982F-654E7EE98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a:extLst>
              <a:ext uri="{FF2B5EF4-FFF2-40B4-BE49-F238E27FC236}">
                <a16:creationId xmlns:a16="http://schemas.microsoft.com/office/drawing/2014/main" id="{AF8D04C0-A9D5-414E-B73F-C4F507D71296}"/>
              </a:ext>
            </a:extLst>
          </p:cNvPr>
          <p:cNvSpPr>
            <a:spLocks noGrp="1"/>
          </p:cNvSpPr>
          <p:nvPr>
            <p:ph type="sldNum" sz="quarter" idx="12"/>
          </p:nvPr>
        </p:nvSpPr>
        <p:spPr>
          <a:xfrm>
            <a:off x="0" y="6568383"/>
            <a:ext cx="6202017" cy="365125"/>
          </a:xfrm>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394323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9D99-27B4-4D85-9AF0-F84D9E0440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E5EE82-EB19-4301-A817-6D935B379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7EB6A9-ECE3-4594-A264-F68C8F2F634D}"/>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334CBCA2-DD9E-4B62-99D4-47438E653A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CBA44A-D562-489D-B466-FE2C3D608684}"/>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7" name="TextBox 6">
            <a:extLst>
              <a:ext uri="{FF2B5EF4-FFF2-40B4-BE49-F238E27FC236}">
                <a16:creationId xmlns:a16="http://schemas.microsoft.com/office/drawing/2014/main" id="{D56FBD19-9727-A04D-82AB-E66CD8684EBB}"/>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37512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2DD6E7-A2FB-4AED-8FE0-11053D9D8F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8E9749-C523-4D8F-B8B7-AD07C4B6B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B98EC1-AE1D-44F9-9B1B-FC5C26B7AAB7}"/>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0BE8D26B-98DE-4CF0-9A42-8F721A1CE7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3F8DE-8F54-4B8C-8367-3DE4BBF24797}"/>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7" name="TextBox 6">
            <a:extLst>
              <a:ext uri="{FF2B5EF4-FFF2-40B4-BE49-F238E27FC236}">
                <a16:creationId xmlns:a16="http://schemas.microsoft.com/office/drawing/2014/main" id="{6E502FB1-E8B9-E344-B211-A8B79718BB0B}"/>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184365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14D5-DA56-462F-94BE-08F250FFC6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BEB76F-62FE-4D6D-B95D-16CF708985F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1FC93C8-E0B6-442E-BE76-6A287E82138F}"/>
              </a:ext>
            </a:extLst>
          </p:cNvPr>
          <p:cNvSpPr>
            <a:spLocks noGrp="1"/>
          </p:cNvSpPr>
          <p:nvPr>
            <p:ph type="ftr" sz="quarter" idx="11"/>
          </p:nvPr>
        </p:nvSpPr>
        <p:spPr>
          <a:xfrm>
            <a:off x="4038600" y="6376987"/>
            <a:ext cx="4114800" cy="365125"/>
          </a:xfrm>
        </p:spPr>
        <p:txBody>
          <a:bodyPr/>
          <a:lstStyle/>
          <a:p>
            <a:r>
              <a:rPr lang="en-GB" dirty="0"/>
              <a:t>Footer</a:t>
            </a:r>
          </a:p>
        </p:txBody>
      </p:sp>
      <p:sp>
        <p:nvSpPr>
          <p:cNvPr id="6" name="Slide Number Placeholder 5">
            <a:extLst>
              <a:ext uri="{FF2B5EF4-FFF2-40B4-BE49-F238E27FC236}">
                <a16:creationId xmlns:a16="http://schemas.microsoft.com/office/drawing/2014/main" id="{994AB9E5-3745-4443-BACD-2664161BA259}"/>
              </a:ext>
            </a:extLst>
          </p:cNvPr>
          <p:cNvSpPr>
            <a:spLocks noGrp="1"/>
          </p:cNvSpPr>
          <p:nvPr>
            <p:ph type="sldNum" sz="quarter" idx="12"/>
          </p:nvPr>
        </p:nvSpPr>
        <p:spPr>
          <a:xfrm>
            <a:off x="-13624" y="6491814"/>
            <a:ext cx="682494" cy="365125"/>
          </a:xfrm>
        </p:spPr>
        <p:txBody>
          <a:bodyPr/>
          <a:lstStyle>
            <a:lvl1pPr algn="l">
              <a:defRPr/>
            </a:lvl1pPr>
          </a:lstStyle>
          <a:p>
            <a:pPr algn="l"/>
            <a:fld id="{BF3A7518-6ADE-4535-B96C-9DB547781C0E}" type="slidenum">
              <a:rPr lang="en-GB" smtClean="0"/>
              <a:pPr/>
              <a:t>‹#›</a:t>
            </a:fld>
            <a:endParaRPr lang="en-GB"/>
          </a:p>
        </p:txBody>
      </p:sp>
      <p:sp>
        <p:nvSpPr>
          <p:cNvPr id="4" name="TextBox 3">
            <a:extLst>
              <a:ext uri="{FF2B5EF4-FFF2-40B4-BE49-F238E27FC236}">
                <a16:creationId xmlns:a16="http://schemas.microsoft.com/office/drawing/2014/main" id="{20E80221-A778-0344-AD00-8976B9F53FAF}"/>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10203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E0F-0C19-48AC-96FE-42A7678B6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AC88-CEDB-4E99-8055-8F8F94841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97097A-4667-42EC-90E1-5580CFF64E7D}"/>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DF823E3E-BD3C-486E-9E32-BEBB4ED47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98AC02-B631-495C-A8C2-8BB121B3D24E}"/>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7" name="TextBox 6">
            <a:extLst>
              <a:ext uri="{FF2B5EF4-FFF2-40B4-BE49-F238E27FC236}">
                <a16:creationId xmlns:a16="http://schemas.microsoft.com/office/drawing/2014/main" id="{4896C749-85F7-0D48-84F4-39479B8D9014}"/>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316632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A6D9-FE64-4895-A240-A372185B35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C1E0D9-7EE4-4F0A-B76D-4B6BBA0B05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3A120D1-D334-455B-8607-F888DE161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4906BA-1AD0-474A-98D6-3B865110B134}"/>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64F70C0F-8C73-4CD2-8B53-1F76EF2CCB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85D147-2B76-4135-AD13-B22D531E7F30}"/>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8" name="TextBox 7">
            <a:extLst>
              <a:ext uri="{FF2B5EF4-FFF2-40B4-BE49-F238E27FC236}">
                <a16:creationId xmlns:a16="http://schemas.microsoft.com/office/drawing/2014/main" id="{F844F274-8F11-7B45-8392-65A495E1DDDF}"/>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126723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FCFC-14A4-43D7-BB58-C124964DBA5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B5558E-010B-4F55-A04F-96EC188B5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45093-1B61-4C65-9A3E-6011241CE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82A35E0-C266-4052-8273-27D022B9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63EE5-6205-4154-BAD0-CA4E9E797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EE1EC17-384E-4AAE-AD2C-B67451B5730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CDC0A8B7-8352-4B13-95EB-93185AEE8B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7E865D-BD70-489B-9FB9-57B063EC4557}"/>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10" name="TextBox 9">
            <a:extLst>
              <a:ext uri="{FF2B5EF4-FFF2-40B4-BE49-F238E27FC236}">
                <a16:creationId xmlns:a16="http://schemas.microsoft.com/office/drawing/2014/main" id="{FD17CB1B-C680-4841-AB0E-83C60ADAF19F}"/>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318090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2409-8C28-4E2A-AF85-3C43386A61A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D5DE509-A2DA-45F4-99F7-52AA19BE60E7}"/>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12D1701D-71D8-4E3A-88F0-01D9FF93B0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DB81E4-2294-44D5-BEA7-5C68F4ED7E8F}"/>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6" name="TextBox 5">
            <a:extLst>
              <a:ext uri="{FF2B5EF4-FFF2-40B4-BE49-F238E27FC236}">
                <a16:creationId xmlns:a16="http://schemas.microsoft.com/office/drawing/2014/main" id="{81790687-BF91-7344-B34B-B7249A671710}"/>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75123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64344-C191-4BAB-B133-F20703F52C8A}"/>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A09F53F8-325C-4FC2-924E-2BD2C7E2E7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1DA603-128C-4A0B-86A9-EB24C772D63F}"/>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5" name="TextBox 4">
            <a:extLst>
              <a:ext uri="{FF2B5EF4-FFF2-40B4-BE49-F238E27FC236}">
                <a16:creationId xmlns:a16="http://schemas.microsoft.com/office/drawing/2014/main" id="{A50C4E73-B8BA-C145-B6B5-4FB0EB9A110C}"/>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101783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7932-C4B5-4C01-ACE9-BDE9D1508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FC3BAF-C407-42D7-AB33-E0EA98225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C4013AF-975D-4EEF-A724-1EC88B9CF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FF289-BE87-473E-BF63-1D42978751DC}"/>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E68B2B8C-05EA-4462-A50F-1AAD601620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2FC7A1-B90C-4F47-9291-E94380B9A569}"/>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8" name="TextBox 7">
            <a:extLst>
              <a:ext uri="{FF2B5EF4-FFF2-40B4-BE49-F238E27FC236}">
                <a16:creationId xmlns:a16="http://schemas.microsoft.com/office/drawing/2014/main" id="{70D62FE9-76DA-1C46-8527-7B8C5591C792}"/>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34667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A740-F7D8-4447-A1D9-595F32277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D638B6-C687-4774-8564-DE8DEC33C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B0A2B2-C2D6-49A3-B854-020A96C87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F896C-189A-4E56-9AA2-0BD529A61F00}"/>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105E4C8A-C7A1-4DBC-91A9-3ECF5845B6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C8493F-CA24-44CE-A82C-2F2A0D89F1A1}"/>
              </a:ext>
            </a:extLst>
          </p:cNvPr>
          <p:cNvSpPr>
            <a:spLocks noGrp="1"/>
          </p:cNvSpPr>
          <p:nvPr>
            <p:ph type="sldNum" sz="quarter" idx="12"/>
          </p:nvPr>
        </p:nvSpPr>
        <p:spPr/>
        <p:txBody>
          <a:bodyPr/>
          <a:lstStyle/>
          <a:p>
            <a:fld id="{BF3A7518-6ADE-4535-B96C-9DB547781C0E}" type="slidenum">
              <a:rPr lang="en-GB" smtClean="0"/>
              <a:t>‹#›</a:t>
            </a:fld>
            <a:endParaRPr lang="en-GB"/>
          </a:p>
        </p:txBody>
      </p:sp>
      <p:sp>
        <p:nvSpPr>
          <p:cNvPr id="8" name="TextBox 7">
            <a:extLst>
              <a:ext uri="{FF2B5EF4-FFF2-40B4-BE49-F238E27FC236}">
                <a16:creationId xmlns:a16="http://schemas.microsoft.com/office/drawing/2014/main" id="{B2585676-7D21-AA44-9F1D-78895B815453}"/>
              </a:ext>
            </a:extLst>
          </p:cNvPr>
          <p:cNvSpPr txBox="1"/>
          <p:nvPr userDrawn="1"/>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264385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053CF-6F9E-49E7-B2CF-2C38D59B7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A1572E-4986-4678-AD21-E1325928B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891F56-82C8-4566-A590-A4F09F8FB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60781999-B371-480F-B0A6-A2FE8D6DF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DFB379-D56F-4BB8-A9CA-3990130DB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A7518-6ADE-4535-B96C-9DB547781C0E}" type="slidenum">
              <a:rPr lang="en-GB" smtClean="0"/>
              <a:t>‹#›</a:t>
            </a:fld>
            <a:endParaRPr lang="en-GB"/>
          </a:p>
        </p:txBody>
      </p:sp>
    </p:spTree>
    <p:extLst>
      <p:ext uri="{BB962C8B-B14F-4D97-AF65-F5344CB8AC3E}">
        <p14:creationId xmlns:p14="http://schemas.microsoft.com/office/powerpoint/2010/main" val="4067777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otentsd.github.io/testing/test_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3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7.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CC74-10F5-46B1-BF97-D0334FAA3D8D}"/>
              </a:ext>
            </a:extLst>
          </p:cNvPr>
          <p:cNvSpPr>
            <a:spLocks noGrp="1"/>
          </p:cNvSpPr>
          <p:nvPr>
            <p:ph type="ctrTitle"/>
          </p:nvPr>
        </p:nvSpPr>
        <p:spPr/>
        <p:txBody>
          <a:bodyPr/>
          <a:lstStyle/>
          <a:p>
            <a:r>
              <a:rPr lang="en-US" dirty="0"/>
              <a:t>Expression of Interest v2</a:t>
            </a:r>
            <a:endParaRPr lang="en-GB" dirty="0"/>
          </a:p>
        </p:txBody>
      </p:sp>
      <p:sp>
        <p:nvSpPr>
          <p:cNvPr id="3" name="Subtitle 2">
            <a:extLst>
              <a:ext uri="{FF2B5EF4-FFF2-40B4-BE49-F238E27FC236}">
                <a16:creationId xmlns:a16="http://schemas.microsoft.com/office/drawing/2014/main" id="{85F3FF0F-F37F-424D-83B2-B812A387F91C}"/>
              </a:ext>
            </a:extLst>
          </p:cNvPr>
          <p:cNvSpPr>
            <a:spLocks noGrp="1"/>
          </p:cNvSpPr>
          <p:nvPr>
            <p:ph type="subTitle" idx="1"/>
          </p:nvPr>
        </p:nvSpPr>
        <p:spPr/>
        <p:txBody>
          <a:bodyPr>
            <a:normAutofit fontScale="77500" lnSpcReduction="20000"/>
          </a:bodyPr>
          <a:lstStyle/>
          <a:p>
            <a:r>
              <a:rPr lang="en-US" dirty="0">
                <a:sym typeface="Wingdings" panose="05000000000000000000" pitchFamily="2" charset="2"/>
              </a:rPr>
              <a:t>Version 2 testing of EOI form</a:t>
            </a:r>
          </a:p>
          <a:p>
            <a:endParaRPr lang="en-US" dirty="0">
              <a:sym typeface="Wingdings" panose="05000000000000000000" pitchFamily="2" charset="2"/>
            </a:endParaRPr>
          </a:p>
          <a:p>
            <a:r>
              <a:rPr lang="en-US" dirty="0">
                <a:sym typeface="Wingdings" panose="05000000000000000000" pitchFamily="2" charset="2"/>
              </a:rPr>
              <a:t>Dec 8th 2020</a:t>
            </a:r>
          </a:p>
          <a:p>
            <a:r>
              <a:rPr lang="en-US" dirty="0">
                <a:sym typeface="Wingdings" panose="05000000000000000000" pitchFamily="2" charset="2"/>
              </a:rPr>
              <a:t>Martin Kerr</a:t>
            </a:r>
          </a:p>
          <a:p>
            <a:r>
              <a:rPr lang="en-US" dirty="0">
                <a:sym typeface="Wingdings" panose="05000000000000000000" pitchFamily="2" charset="2"/>
              </a:rPr>
              <a:t>Anubhav Mittal</a:t>
            </a:r>
            <a:endParaRPr lang="en-GB" dirty="0"/>
          </a:p>
        </p:txBody>
      </p:sp>
    </p:spTree>
    <p:extLst>
      <p:ext uri="{BB962C8B-B14F-4D97-AF65-F5344CB8AC3E}">
        <p14:creationId xmlns:p14="http://schemas.microsoft.com/office/powerpoint/2010/main" val="352911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sz="2400" dirty="0">
                <a:latin typeface="Arial"/>
                <a:ea typeface="Segoe UI"/>
                <a:cs typeface="Segoe UI"/>
              </a:rPr>
              <a:t>When applying to the government for business support, which approach would you prefer?</a:t>
            </a:r>
          </a:p>
          <a:p>
            <a:pPr marL="0" indent="0">
              <a:buNone/>
            </a:pPr>
            <a:endParaRPr lang="en-US" sz="2400" dirty="0">
              <a:latin typeface="Arial"/>
              <a:ea typeface="Segoe UI"/>
              <a:cs typeface="Segoe UI"/>
            </a:endParaRPr>
          </a:p>
          <a:p>
            <a:pPr marL="0" indent="0">
              <a:buNone/>
            </a:pPr>
            <a:endParaRPr lang="en-US" sz="2400" dirty="0">
              <a:latin typeface="Arial"/>
              <a:ea typeface="Segoe UI"/>
              <a:cs typeface="Segoe UI"/>
            </a:endParaRPr>
          </a:p>
          <a:p>
            <a:pPr marL="0" indent="0">
              <a:buNone/>
            </a:pPr>
            <a:endParaRPr lang="en-US" sz="2400" dirty="0">
              <a:latin typeface="Arial"/>
              <a:ea typeface="Segoe UI"/>
              <a:cs typeface="Segoe UI"/>
            </a:endParaRPr>
          </a:p>
          <a:p>
            <a:pPr marL="0" indent="0">
              <a:buNone/>
            </a:pPr>
            <a:endParaRPr lang="en-US" sz="2400" dirty="0">
              <a:latin typeface="Arial"/>
              <a:ea typeface="Segoe UI"/>
              <a:cs typeface="Segoe UI"/>
            </a:endParaRPr>
          </a:p>
          <a:p>
            <a:pPr marL="0" indent="0">
              <a:buNone/>
            </a:pPr>
            <a:r>
              <a:rPr lang="en-US" sz="2400" dirty="0">
                <a:latin typeface="Arial"/>
                <a:ea typeface="Segoe UI"/>
                <a:cs typeface="Segoe UI"/>
              </a:rPr>
              <a:t>Notes: This is similar to last week</a:t>
            </a:r>
          </a:p>
          <a:p>
            <a:pPr marL="0" indent="0">
              <a:buNone/>
            </a:pPr>
            <a:endParaRPr lang="en-US" sz="2000"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4" name="Slide Number Placeholder 3">
            <a:extLst>
              <a:ext uri="{FF2B5EF4-FFF2-40B4-BE49-F238E27FC236}">
                <a16:creationId xmlns:a16="http://schemas.microsoft.com/office/drawing/2014/main" id="{29345FA7-28A4-F14E-ADB1-7813D5AB935C}"/>
              </a:ext>
            </a:extLst>
          </p:cNvPr>
          <p:cNvSpPr>
            <a:spLocks noGrp="1"/>
          </p:cNvSpPr>
          <p:nvPr>
            <p:ph type="sldNum" sz="quarter" idx="12"/>
          </p:nvPr>
        </p:nvSpPr>
        <p:spPr/>
        <p:txBody>
          <a:bodyPr/>
          <a:lstStyle/>
          <a:p>
            <a:pPr algn="l"/>
            <a:fld id="{BF3A7518-6ADE-4535-B96C-9DB547781C0E}" type="slidenum">
              <a:rPr lang="en-GB" smtClean="0"/>
              <a:pPr algn="l"/>
              <a:t>10</a:t>
            </a:fld>
            <a:endParaRPr lang="en-GB"/>
          </a:p>
        </p:txBody>
      </p:sp>
      <p:pic>
        <p:nvPicPr>
          <p:cNvPr id="5" name="Picture 4">
            <a:extLst>
              <a:ext uri="{FF2B5EF4-FFF2-40B4-BE49-F238E27FC236}">
                <a16:creationId xmlns:a16="http://schemas.microsoft.com/office/drawing/2014/main" id="{D56F58FC-42E8-466E-90BD-5C2D972DD3A8}"/>
              </a:ext>
            </a:extLst>
          </p:cNvPr>
          <p:cNvPicPr>
            <a:picLocks noChangeAspect="1"/>
          </p:cNvPicPr>
          <p:nvPr/>
        </p:nvPicPr>
        <p:blipFill>
          <a:blip r:embed="rId3"/>
          <a:stretch>
            <a:fillRect/>
          </a:stretch>
        </p:blipFill>
        <p:spPr>
          <a:xfrm>
            <a:off x="4481350" y="1020433"/>
            <a:ext cx="6904318" cy="2682472"/>
          </a:xfrm>
          <a:prstGeom prst="rect">
            <a:avLst/>
          </a:prstGeom>
        </p:spPr>
      </p:pic>
    </p:spTree>
    <p:extLst>
      <p:ext uri="{BB962C8B-B14F-4D97-AF65-F5344CB8AC3E}">
        <p14:creationId xmlns:p14="http://schemas.microsoft.com/office/powerpoint/2010/main" val="257186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understand by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99668"/>
            <a:ext cx="7416800" cy="4101123"/>
          </a:xfrm>
          <a:prstGeom prst="rect">
            <a:avLst/>
          </a:prstGeom>
        </p:spPr>
        <p:txBody>
          <a:bodyPr wrap="square">
            <a:spAutoFit/>
          </a:bodyPr>
          <a:lstStyle/>
          <a:p>
            <a:pPr marL="285750" indent="-285750">
              <a:spcAft>
                <a:spcPts val="300"/>
              </a:spcAft>
              <a:buFont typeface="Arial" panose="020B0604020202020204" pitchFamily="34" charset="0"/>
              <a:buChar char="•"/>
            </a:pPr>
            <a:r>
              <a:rPr lang="en-US" sz="1700" dirty="0"/>
              <a:t>Showing interest in applying for something for when it becomes available</a:t>
            </a:r>
          </a:p>
          <a:p>
            <a:pPr marL="285750" indent="-285750">
              <a:spcAft>
                <a:spcPts val="300"/>
              </a:spcAft>
              <a:buFont typeface="Arial" panose="020B0604020202020204" pitchFamily="34" charset="0"/>
              <a:buChar char="•"/>
            </a:pPr>
            <a:r>
              <a:rPr lang="en-US" sz="1700" dirty="0"/>
              <a:t>that mean for me , what we are looking for</a:t>
            </a:r>
          </a:p>
          <a:p>
            <a:pPr marL="285750" indent="-285750">
              <a:spcAft>
                <a:spcPts val="300"/>
              </a:spcAft>
              <a:buFont typeface="Arial" panose="020B0604020202020204" pitchFamily="34" charset="0"/>
              <a:buChar char="•"/>
            </a:pPr>
            <a:r>
              <a:rPr lang="en-US" sz="1700" dirty="0"/>
              <a:t>is  what is shown as interesting </a:t>
            </a:r>
            <a:r>
              <a:rPr lang="en-US" sz="1700" dirty="0" err="1"/>
              <a:t>fro</a:t>
            </a:r>
            <a:r>
              <a:rPr lang="en-US" sz="1700" dirty="0"/>
              <a:t> people</a:t>
            </a:r>
          </a:p>
          <a:p>
            <a:pPr marL="285750" indent="-285750">
              <a:spcAft>
                <a:spcPts val="300"/>
              </a:spcAft>
              <a:buFont typeface="Arial" panose="020B0604020202020204" pitchFamily="34" charset="0"/>
              <a:buChar char="•"/>
            </a:pPr>
            <a:r>
              <a:rPr lang="en-US" sz="1700" dirty="0"/>
              <a:t>The chance to present myself in a clear professional document</a:t>
            </a:r>
          </a:p>
          <a:p>
            <a:pPr marL="285750" indent="-285750">
              <a:spcAft>
                <a:spcPts val="300"/>
              </a:spcAft>
              <a:buFont typeface="Arial" panose="020B0604020202020204" pitchFamily="34" charset="0"/>
              <a:buChar char="•"/>
            </a:pPr>
            <a:r>
              <a:rPr lang="en-US" sz="1700" dirty="0"/>
              <a:t>a transaction document between two bodies</a:t>
            </a:r>
          </a:p>
          <a:p>
            <a:pPr marL="285750" indent="-285750">
              <a:spcAft>
                <a:spcPts val="300"/>
              </a:spcAft>
              <a:buFont typeface="Arial" panose="020B0604020202020204" pitchFamily="34" charset="0"/>
              <a:buChar char="•"/>
            </a:pPr>
            <a:r>
              <a:rPr lang="en-US" sz="1700" dirty="0"/>
              <a:t>An indication of interest to undertake a project or to determine if you qualify for something before the main </a:t>
            </a:r>
            <a:r>
              <a:rPr lang="en-US" sz="1700" dirty="0" err="1"/>
              <a:t>applacation</a:t>
            </a:r>
            <a:endParaRPr lang="en-US" sz="1700" dirty="0"/>
          </a:p>
          <a:p>
            <a:pPr marL="285750" indent="-285750">
              <a:spcAft>
                <a:spcPts val="300"/>
              </a:spcAft>
              <a:buFont typeface="Arial" panose="020B0604020202020204" pitchFamily="34" charset="0"/>
              <a:buChar char="•"/>
            </a:pPr>
            <a:r>
              <a:rPr lang="en-US" sz="1700" dirty="0"/>
              <a:t>This means that you are interested in something but not necessarily committed. You just want to know more.</a:t>
            </a:r>
          </a:p>
          <a:p>
            <a:pPr marL="285750" indent="-285750">
              <a:spcAft>
                <a:spcPts val="300"/>
              </a:spcAft>
              <a:buFont typeface="Arial" panose="020B0604020202020204" pitchFamily="34" charset="0"/>
              <a:buChar char="•"/>
            </a:pPr>
            <a:r>
              <a:rPr lang="en-US" sz="1700" dirty="0"/>
              <a:t>this is when you advise that you are interested in a certain purchase or scheme</a:t>
            </a:r>
          </a:p>
          <a:p>
            <a:pPr marL="285750" indent="-285750">
              <a:spcAft>
                <a:spcPts val="300"/>
              </a:spcAft>
              <a:buFont typeface="Arial" panose="020B0604020202020204" pitchFamily="34" charset="0"/>
              <a:buChar char="•"/>
            </a:pPr>
            <a:r>
              <a:rPr lang="en-US" sz="1700" dirty="0"/>
              <a:t>To notify someone that you are interested in the service/offering but not ready to commit</a:t>
            </a:r>
          </a:p>
          <a:p>
            <a:pPr marL="285750" indent="-285750">
              <a:spcAft>
                <a:spcPts val="300"/>
              </a:spcAft>
              <a:buFont typeface="Arial" panose="020B0604020202020204" pitchFamily="34" charset="0"/>
              <a:buChar char="•"/>
            </a:pPr>
            <a:r>
              <a:rPr lang="en-US" sz="1700" dirty="0"/>
              <a:t>To contact someone officially involved in a scheme/project and submit an interest in talking part</a:t>
            </a:r>
          </a:p>
        </p:txBody>
      </p:sp>
      <p:sp>
        <p:nvSpPr>
          <p:cNvPr id="4" name="Slide Number Placeholder 3">
            <a:extLst>
              <a:ext uri="{FF2B5EF4-FFF2-40B4-BE49-F238E27FC236}">
                <a16:creationId xmlns:a16="http://schemas.microsoft.com/office/drawing/2014/main" id="{74F133D7-8754-634B-AF35-190028EBE140}"/>
              </a:ext>
            </a:extLst>
          </p:cNvPr>
          <p:cNvSpPr>
            <a:spLocks noGrp="1"/>
          </p:cNvSpPr>
          <p:nvPr>
            <p:ph type="sldNum" sz="quarter" idx="12"/>
          </p:nvPr>
        </p:nvSpPr>
        <p:spPr/>
        <p:txBody>
          <a:bodyPr/>
          <a:lstStyle/>
          <a:p>
            <a:pPr algn="l"/>
            <a:fld id="{BF3A7518-6ADE-4535-B96C-9DB547781C0E}" type="slidenum">
              <a:rPr lang="en-GB" smtClean="0"/>
              <a:pPr algn="l"/>
              <a:t>11</a:t>
            </a:fld>
            <a:endParaRPr lang="en-GB"/>
          </a:p>
        </p:txBody>
      </p:sp>
    </p:spTree>
    <p:extLst>
      <p:ext uri="{BB962C8B-B14F-4D97-AF65-F5344CB8AC3E}">
        <p14:creationId xmlns:p14="http://schemas.microsoft.com/office/powerpoint/2010/main" val="22646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understand by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219576"/>
            <a:ext cx="7416800" cy="3924151"/>
          </a:xfrm>
          <a:prstGeom prst="rect">
            <a:avLst/>
          </a:prstGeom>
        </p:spPr>
        <p:txBody>
          <a:bodyPr wrap="square">
            <a:spAutoFit/>
          </a:bodyPr>
          <a:lstStyle/>
          <a:p>
            <a:r>
              <a:rPr lang="en-US" sz="3600" dirty="0"/>
              <a:t>These suggest:</a:t>
            </a:r>
          </a:p>
          <a:p>
            <a:endParaRPr lang="en-US" sz="1600" dirty="0"/>
          </a:p>
          <a:p>
            <a:pPr marL="285750" indent="-285750">
              <a:buFontTx/>
              <a:buChar char="-"/>
            </a:pPr>
            <a:r>
              <a:rPr lang="en-US" sz="3600" dirty="0"/>
              <a:t>Showing that you are interested</a:t>
            </a:r>
          </a:p>
          <a:p>
            <a:pPr marL="285750" indent="-285750">
              <a:buFontTx/>
              <a:buChar char="-"/>
            </a:pPr>
            <a:r>
              <a:rPr lang="en-US" sz="3600" dirty="0"/>
              <a:t>Applying</a:t>
            </a:r>
          </a:p>
          <a:p>
            <a:pPr marL="285750" indent="-285750">
              <a:buFontTx/>
              <a:buChar char="-"/>
            </a:pPr>
            <a:r>
              <a:rPr lang="en-US" sz="3600" dirty="0"/>
              <a:t>Waiting for availability</a:t>
            </a:r>
          </a:p>
          <a:p>
            <a:pPr marL="285750" indent="-285750">
              <a:buFontTx/>
              <a:buChar char="-"/>
            </a:pPr>
            <a:r>
              <a:rPr lang="en-US" sz="3600" dirty="0"/>
              <a:t>Interested</a:t>
            </a:r>
          </a:p>
          <a:p>
            <a:pPr marL="285750" indent="-285750">
              <a:buFontTx/>
              <a:buChar char="-"/>
            </a:pPr>
            <a:r>
              <a:rPr lang="en-US" sz="3600" dirty="0"/>
              <a:t>Not necessarily committed</a:t>
            </a:r>
            <a:endParaRPr lang="en-US" sz="3200" dirty="0"/>
          </a:p>
          <a:p>
            <a:pPr>
              <a:spcAft>
                <a:spcPts val="300"/>
              </a:spcAft>
            </a:pPr>
            <a:endParaRPr lang="en-US" sz="1700" dirty="0"/>
          </a:p>
        </p:txBody>
      </p:sp>
      <p:sp>
        <p:nvSpPr>
          <p:cNvPr id="4" name="Slide Number Placeholder 3">
            <a:extLst>
              <a:ext uri="{FF2B5EF4-FFF2-40B4-BE49-F238E27FC236}">
                <a16:creationId xmlns:a16="http://schemas.microsoft.com/office/drawing/2014/main" id="{9BBEF408-50BA-464E-9347-5D43D46E9514}"/>
              </a:ext>
            </a:extLst>
          </p:cNvPr>
          <p:cNvSpPr>
            <a:spLocks noGrp="1"/>
          </p:cNvSpPr>
          <p:nvPr>
            <p:ph type="sldNum" sz="quarter" idx="12"/>
          </p:nvPr>
        </p:nvSpPr>
        <p:spPr/>
        <p:txBody>
          <a:bodyPr/>
          <a:lstStyle/>
          <a:p>
            <a:pPr algn="l"/>
            <a:fld id="{BF3A7518-6ADE-4535-B96C-9DB547781C0E}" type="slidenum">
              <a:rPr lang="en-GB" smtClean="0"/>
              <a:pPr algn="l"/>
              <a:t>12</a:t>
            </a:fld>
            <a:endParaRPr lang="en-GB"/>
          </a:p>
        </p:txBody>
      </p:sp>
    </p:spTree>
    <p:extLst>
      <p:ext uri="{BB962C8B-B14F-4D97-AF65-F5344CB8AC3E}">
        <p14:creationId xmlns:p14="http://schemas.microsoft.com/office/powerpoint/2010/main" val="349271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Pros of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E1E0B952-5C32-B44A-8F91-D4113DCEA59C}"/>
              </a:ext>
            </a:extLst>
          </p:cNvPr>
          <p:cNvSpPr txBox="1"/>
          <p:nvPr/>
        </p:nvSpPr>
        <p:spPr>
          <a:xfrm>
            <a:off x="4619626" y="155229"/>
            <a:ext cx="74168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I would hope to be notified when the service becomes available</a:t>
            </a:r>
          </a:p>
          <a:p>
            <a:pPr marL="285750" indent="-285750">
              <a:buFont typeface="Arial" panose="020B0604020202020204" pitchFamily="34" charset="0"/>
              <a:buChar char="•"/>
            </a:pPr>
            <a:r>
              <a:rPr lang="en-US" dirty="0"/>
              <a:t>something we will have after we closed our interested</a:t>
            </a:r>
          </a:p>
          <a:p>
            <a:pPr marL="285750" indent="-285750">
              <a:buFont typeface="Arial" panose="020B0604020202020204" pitchFamily="34" charset="0"/>
              <a:buChar char="•"/>
            </a:pPr>
            <a:r>
              <a:rPr lang="en-US" dirty="0"/>
              <a:t>the qualification for</a:t>
            </a:r>
          </a:p>
          <a:p>
            <a:pPr marL="285750" indent="-285750">
              <a:buFont typeface="Arial" panose="020B0604020202020204" pitchFamily="34" charset="0"/>
              <a:buChar char="•"/>
            </a:pPr>
            <a:r>
              <a:rPr lang="en-US" dirty="0"/>
              <a:t>It is a written document therefor anyone required has the chance to read the same material as someone else in the decision making process</a:t>
            </a:r>
          </a:p>
          <a:p>
            <a:pPr marL="285750" indent="-285750">
              <a:buFont typeface="Arial" panose="020B0604020202020204" pitchFamily="34" charset="0"/>
              <a:buChar char="•"/>
            </a:pPr>
            <a:r>
              <a:rPr lang="en-US" dirty="0"/>
              <a:t>structured, well known and systematic</a:t>
            </a:r>
          </a:p>
          <a:p>
            <a:pPr marL="285750" indent="-285750">
              <a:buFont typeface="Arial" panose="020B0604020202020204" pitchFamily="34" charset="0"/>
              <a:buChar char="•"/>
            </a:pPr>
            <a:r>
              <a:rPr lang="en-US" dirty="0"/>
              <a:t>It saves time, It clarifies points, it  streamlines the process</a:t>
            </a:r>
          </a:p>
          <a:p>
            <a:pPr marL="285750" indent="-285750">
              <a:buFont typeface="Arial" panose="020B0604020202020204" pitchFamily="34" charset="0"/>
              <a:buChar char="•"/>
            </a:pPr>
            <a:r>
              <a:rPr lang="en-US" dirty="0"/>
              <a:t>It means that you can express an interest with no commitment. If that choice isn’t yours alone you can give your fellow decision-makers the information they will need to see if they want to make an expression of interest and actual commitment to applying.</a:t>
            </a:r>
          </a:p>
          <a:p>
            <a:pPr marL="285750" indent="-285750">
              <a:buFont typeface="Arial" panose="020B0604020202020204" pitchFamily="34" charset="0"/>
              <a:buChar char="•"/>
            </a:pPr>
            <a:r>
              <a:rPr lang="en-US" dirty="0"/>
              <a:t>it allows the person providing the service to tailor their services to the needs that you have expressed</a:t>
            </a:r>
          </a:p>
          <a:p>
            <a:pPr marL="285750" indent="-285750">
              <a:buFont typeface="Arial" panose="020B0604020202020204" pitchFamily="34" charset="0"/>
              <a:buChar char="•"/>
            </a:pPr>
            <a:r>
              <a:rPr lang="en-US" dirty="0"/>
              <a:t>You can either reserve a place/position without having to commit to an expense or into an agreement</a:t>
            </a:r>
          </a:p>
          <a:p>
            <a:pPr marL="285750" indent="-285750">
              <a:buFont typeface="Arial" panose="020B0604020202020204" pitchFamily="34" charset="0"/>
              <a:buChar char="•"/>
            </a:pPr>
            <a:r>
              <a:rPr lang="en-US" dirty="0"/>
              <a:t>officially noted as interested with a date and time stamp. gives a general idea of numbers who are interested quick and easy to apply</a:t>
            </a:r>
          </a:p>
          <a:p>
            <a:endParaRPr lang="en-US" dirty="0"/>
          </a:p>
        </p:txBody>
      </p:sp>
      <p:sp>
        <p:nvSpPr>
          <p:cNvPr id="4" name="Slide Number Placeholder 3">
            <a:extLst>
              <a:ext uri="{FF2B5EF4-FFF2-40B4-BE49-F238E27FC236}">
                <a16:creationId xmlns:a16="http://schemas.microsoft.com/office/drawing/2014/main" id="{6D1F8C17-5537-EB47-BE35-EC5ECC78D87D}"/>
              </a:ext>
            </a:extLst>
          </p:cNvPr>
          <p:cNvSpPr>
            <a:spLocks noGrp="1"/>
          </p:cNvSpPr>
          <p:nvPr>
            <p:ph type="sldNum" sz="quarter" idx="12"/>
          </p:nvPr>
        </p:nvSpPr>
        <p:spPr/>
        <p:txBody>
          <a:bodyPr/>
          <a:lstStyle/>
          <a:p>
            <a:pPr algn="l"/>
            <a:fld id="{BF3A7518-6ADE-4535-B96C-9DB547781C0E}" type="slidenum">
              <a:rPr lang="en-GB" smtClean="0"/>
              <a:pPr algn="l"/>
              <a:t>13</a:t>
            </a:fld>
            <a:endParaRPr lang="en-GB"/>
          </a:p>
        </p:txBody>
      </p:sp>
    </p:spTree>
    <p:extLst>
      <p:ext uri="{BB962C8B-B14F-4D97-AF65-F5344CB8AC3E}">
        <p14:creationId xmlns:p14="http://schemas.microsoft.com/office/powerpoint/2010/main" val="71130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Pros of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E1E0B952-5C32-B44A-8F91-D4113DCEA59C}"/>
              </a:ext>
            </a:extLst>
          </p:cNvPr>
          <p:cNvSpPr txBox="1"/>
          <p:nvPr/>
        </p:nvSpPr>
        <p:spPr>
          <a:xfrm>
            <a:off x="4619625" y="1286110"/>
            <a:ext cx="7416800" cy="4770537"/>
          </a:xfrm>
          <a:prstGeom prst="rect">
            <a:avLst/>
          </a:prstGeom>
          <a:noFill/>
        </p:spPr>
        <p:txBody>
          <a:bodyPr wrap="square" rtlCol="0">
            <a:spAutoFit/>
          </a:bodyPr>
          <a:lstStyle/>
          <a:p>
            <a:r>
              <a:rPr lang="en-US" sz="3600" dirty="0"/>
              <a:t>These suggest</a:t>
            </a:r>
          </a:p>
          <a:p>
            <a:endParaRPr lang="en-US" sz="1600" dirty="0"/>
          </a:p>
          <a:p>
            <a:pPr marL="285750" indent="-285750">
              <a:buFont typeface="Arial" panose="020B0604020202020204" pitchFamily="34" charset="0"/>
              <a:buChar char="•"/>
            </a:pPr>
            <a:r>
              <a:rPr lang="en-US" sz="3600" dirty="0"/>
              <a:t>Availability</a:t>
            </a:r>
          </a:p>
          <a:p>
            <a:pPr marL="285750" indent="-285750">
              <a:buFont typeface="Arial" panose="020B0604020202020204" pitchFamily="34" charset="0"/>
              <a:buChar char="•"/>
            </a:pPr>
            <a:r>
              <a:rPr lang="en-US" sz="3600" dirty="0"/>
              <a:t>Fair</a:t>
            </a:r>
          </a:p>
          <a:p>
            <a:pPr marL="285750" indent="-285750">
              <a:buFont typeface="Arial" panose="020B0604020202020204" pitchFamily="34" charset="0"/>
              <a:buChar char="•"/>
            </a:pPr>
            <a:r>
              <a:rPr lang="en-US" sz="3600" dirty="0"/>
              <a:t>Structured</a:t>
            </a:r>
          </a:p>
          <a:p>
            <a:pPr marL="285750" indent="-285750">
              <a:buFont typeface="Arial" panose="020B0604020202020204" pitchFamily="34" charset="0"/>
              <a:buChar char="•"/>
            </a:pPr>
            <a:r>
              <a:rPr lang="en-US" sz="3600" dirty="0"/>
              <a:t>Saves time</a:t>
            </a:r>
          </a:p>
          <a:p>
            <a:pPr marL="285750" indent="-285750">
              <a:buFont typeface="Arial" panose="020B0604020202020204" pitchFamily="34" charset="0"/>
              <a:buChar char="•"/>
            </a:pPr>
            <a:r>
              <a:rPr lang="en-US" sz="3600" dirty="0"/>
              <a:t>Interest without commitment</a:t>
            </a:r>
          </a:p>
          <a:p>
            <a:pPr marL="285750" indent="-285750">
              <a:buFont typeface="Arial" panose="020B0604020202020204" pitchFamily="34" charset="0"/>
              <a:buChar char="•"/>
            </a:pPr>
            <a:r>
              <a:rPr lang="en-US" sz="3600" dirty="0"/>
              <a:t>Tailored solution</a:t>
            </a:r>
          </a:p>
          <a:p>
            <a:pPr marL="285750" indent="-285750">
              <a:buFont typeface="Arial" panose="020B0604020202020204" pitchFamily="34" charset="0"/>
              <a:buChar char="•"/>
            </a:pPr>
            <a:r>
              <a:rPr lang="en-US" sz="3600" dirty="0"/>
              <a:t>Reserving a place</a:t>
            </a:r>
          </a:p>
        </p:txBody>
      </p:sp>
      <p:sp>
        <p:nvSpPr>
          <p:cNvPr id="4" name="Slide Number Placeholder 3">
            <a:extLst>
              <a:ext uri="{FF2B5EF4-FFF2-40B4-BE49-F238E27FC236}">
                <a16:creationId xmlns:a16="http://schemas.microsoft.com/office/drawing/2014/main" id="{A79792DC-CE37-C64A-9AFA-8F026EF7D43C}"/>
              </a:ext>
            </a:extLst>
          </p:cNvPr>
          <p:cNvSpPr>
            <a:spLocks noGrp="1"/>
          </p:cNvSpPr>
          <p:nvPr>
            <p:ph type="sldNum" sz="quarter" idx="12"/>
          </p:nvPr>
        </p:nvSpPr>
        <p:spPr/>
        <p:txBody>
          <a:bodyPr/>
          <a:lstStyle/>
          <a:p>
            <a:pPr algn="l"/>
            <a:fld id="{BF3A7518-6ADE-4535-B96C-9DB547781C0E}" type="slidenum">
              <a:rPr lang="en-GB" smtClean="0"/>
              <a:pPr algn="l"/>
              <a:t>14</a:t>
            </a:fld>
            <a:endParaRPr lang="en-GB"/>
          </a:p>
        </p:txBody>
      </p:sp>
    </p:spTree>
    <p:extLst>
      <p:ext uri="{BB962C8B-B14F-4D97-AF65-F5344CB8AC3E}">
        <p14:creationId xmlns:p14="http://schemas.microsoft.com/office/powerpoint/2010/main" val="328063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(4)</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Cons of Expression of Interest?</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99668"/>
            <a:ext cx="7416800" cy="5709255"/>
          </a:xfrm>
          <a:prstGeom prst="rect">
            <a:avLst/>
          </a:prstGeom>
        </p:spPr>
        <p:txBody>
          <a:bodyPr wrap="square">
            <a:spAutoFit/>
          </a:bodyPr>
          <a:lstStyle/>
          <a:p>
            <a:pPr marL="285750" indent="-285750">
              <a:spcAft>
                <a:spcPts val="300"/>
              </a:spcAft>
              <a:buFont typeface="Arial" panose="020B0604020202020204" pitchFamily="34" charset="0"/>
              <a:buChar char="•"/>
            </a:pPr>
            <a:r>
              <a:rPr lang="en-US" sz="2000" dirty="0"/>
              <a:t>None that I can think of</a:t>
            </a:r>
          </a:p>
          <a:p>
            <a:pPr marL="285750" indent="-285750">
              <a:spcAft>
                <a:spcPts val="300"/>
              </a:spcAft>
              <a:buFont typeface="Arial" panose="020B0604020202020204" pitchFamily="34" charset="0"/>
              <a:buChar char="•"/>
            </a:pPr>
            <a:r>
              <a:rPr lang="en-US" sz="2000" dirty="0"/>
              <a:t>is about conclusion</a:t>
            </a:r>
          </a:p>
          <a:p>
            <a:pPr marL="285750" indent="-285750">
              <a:spcAft>
                <a:spcPts val="300"/>
              </a:spcAft>
              <a:buFont typeface="Arial" panose="020B0604020202020204" pitchFamily="34" charset="0"/>
              <a:buChar char="•"/>
            </a:pPr>
            <a:r>
              <a:rPr lang="en-US" sz="2000" dirty="0"/>
              <a:t>something is not totally interest</a:t>
            </a:r>
          </a:p>
          <a:p>
            <a:pPr marL="285750" indent="-285750">
              <a:spcAft>
                <a:spcPts val="300"/>
              </a:spcAft>
              <a:buFont typeface="Arial" panose="020B0604020202020204" pitchFamily="34" charset="0"/>
              <a:buChar char="•"/>
            </a:pPr>
            <a:r>
              <a:rPr lang="en-US" sz="2000" dirty="0"/>
              <a:t>You don’t get the chance to give a personal presentation where you are able to build a </a:t>
            </a:r>
            <a:r>
              <a:rPr lang="en-US" sz="2000" dirty="0" err="1"/>
              <a:t>raport</a:t>
            </a:r>
            <a:r>
              <a:rPr lang="en-US" sz="2000" dirty="0"/>
              <a:t> with those in the decision making process.</a:t>
            </a:r>
          </a:p>
          <a:p>
            <a:pPr marL="285750" indent="-285750">
              <a:spcAft>
                <a:spcPts val="300"/>
              </a:spcAft>
              <a:buFont typeface="Arial" panose="020B0604020202020204" pitchFamily="34" charset="0"/>
              <a:buChar char="•"/>
            </a:pPr>
            <a:r>
              <a:rPr lang="en-US" sz="2000" dirty="0"/>
              <a:t>open for interpretation, subjectivity and difficulty in composition</a:t>
            </a:r>
          </a:p>
          <a:p>
            <a:pPr marL="285750" indent="-285750">
              <a:spcAft>
                <a:spcPts val="300"/>
              </a:spcAft>
              <a:buFont typeface="Arial" panose="020B0604020202020204" pitchFamily="34" charset="0"/>
              <a:buChar char="•"/>
            </a:pPr>
            <a:r>
              <a:rPr lang="en-US" sz="2000" dirty="0"/>
              <a:t>It may leave people out</a:t>
            </a:r>
          </a:p>
          <a:p>
            <a:pPr marL="285750" indent="-285750">
              <a:spcAft>
                <a:spcPts val="300"/>
              </a:spcAft>
              <a:buFont typeface="Arial" panose="020B0604020202020204" pitchFamily="34" charset="0"/>
              <a:buChar char="•"/>
            </a:pPr>
            <a:r>
              <a:rPr lang="en-US" sz="2000" dirty="0"/>
              <a:t>You may get your hopes up that this will be of use to your company or you may spend the time you don’t have looking into it.</a:t>
            </a:r>
          </a:p>
          <a:p>
            <a:pPr marL="285750" indent="-285750">
              <a:spcAft>
                <a:spcPts val="300"/>
              </a:spcAft>
              <a:buFont typeface="Arial" panose="020B0604020202020204" pitchFamily="34" charset="0"/>
              <a:buChar char="•"/>
            </a:pPr>
            <a:r>
              <a:rPr lang="en-US" sz="2000" dirty="0"/>
              <a:t>it can limit your options has the person providing the service may not offer you a service that you later decide you needed</a:t>
            </a:r>
          </a:p>
          <a:p>
            <a:pPr marL="285750" indent="-285750">
              <a:spcAft>
                <a:spcPts val="300"/>
              </a:spcAft>
              <a:buFont typeface="Arial" panose="020B0604020202020204" pitchFamily="34" charset="0"/>
              <a:buChar char="•"/>
            </a:pPr>
            <a:r>
              <a:rPr lang="en-US" sz="2000" dirty="0"/>
              <a:t>You may not be the only one and this may not guarantee you the item/service</a:t>
            </a:r>
          </a:p>
          <a:p>
            <a:pPr marL="285750" indent="-285750">
              <a:spcAft>
                <a:spcPts val="300"/>
              </a:spcAft>
              <a:buFont typeface="Arial" panose="020B0604020202020204" pitchFamily="34" charset="0"/>
              <a:buChar char="•"/>
            </a:pPr>
            <a:r>
              <a:rPr lang="en-US" sz="2000" dirty="0"/>
              <a:t>can be oversubscribed how is it communicated - people may not apply as don’t understand terminology</a:t>
            </a:r>
          </a:p>
          <a:p>
            <a:pPr marL="285750" indent="-285750">
              <a:spcAft>
                <a:spcPts val="300"/>
              </a:spcAft>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57D28E27-E364-3E4B-913C-AE9BF20A4CE8}"/>
              </a:ext>
            </a:extLst>
          </p:cNvPr>
          <p:cNvSpPr>
            <a:spLocks noGrp="1"/>
          </p:cNvSpPr>
          <p:nvPr>
            <p:ph type="sldNum" sz="quarter" idx="12"/>
          </p:nvPr>
        </p:nvSpPr>
        <p:spPr/>
        <p:txBody>
          <a:bodyPr/>
          <a:lstStyle/>
          <a:p>
            <a:pPr algn="l"/>
            <a:fld id="{BF3A7518-6ADE-4535-B96C-9DB547781C0E}" type="slidenum">
              <a:rPr lang="en-GB" smtClean="0"/>
              <a:pPr algn="l"/>
              <a:t>15</a:t>
            </a:fld>
            <a:endParaRPr lang="en-GB"/>
          </a:p>
        </p:txBody>
      </p:sp>
    </p:spTree>
    <p:extLst>
      <p:ext uri="{BB962C8B-B14F-4D97-AF65-F5344CB8AC3E}">
        <p14:creationId xmlns:p14="http://schemas.microsoft.com/office/powerpoint/2010/main" val="335977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(4)</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Cons of Expression of Interest?</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225966"/>
            <a:ext cx="7416800" cy="4485843"/>
          </a:xfrm>
          <a:prstGeom prst="rect">
            <a:avLst/>
          </a:prstGeom>
        </p:spPr>
        <p:txBody>
          <a:bodyPr wrap="square">
            <a:spAutoFit/>
          </a:bodyPr>
          <a:lstStyle/>
          <a:p>
            <a:pPr>
              <a:spcAft>
                <a:spcPts val="300"/>
              </a:spcAft>
            </a:pPr>
            <a:r>
              <a:rPr lang="en-US" sz="3600" dirty="0"/>
              <a:t>These suggest</a:t>
            </a:r>
          </a:p>
          <a:p>
            <a:pPr>
              <a:spcAft>
                <a:spcPts val="300"/>
              </a:spcAft>
            </a:pPr>
            <a:endParaRPr lang="en-US" sz="1600" dirty="0"/>
          </a:p>
          <a:p>
            <a:pPr marL="342900" indent="-342900">
              <a:spcAft>
                <a:spcPts val="300"/>
              </a:spcAft>
              <a:buFont typeface="Arial" panose="020B0604020202020204" pitchFamily="34" charset="0"/>
              <a:buChar char="•"/>
            </a:pPr>
            <a:r>
              <a:rPr lang="en-US" sz="3600" dirty="0"/>
              <a:t>None </a:t>
            </a:r>
            <a:r>
              <a:rPr lang="en-US" sz="3600" dirty="0">
                <a:sym typeface="Wingdings" panose="05000000000000000000" pitchFamily="2" charset="2"/>
              </a:rPr>
              <a:t></a:t>
            </a:r>
          </a:p>
          <a:p>
            <a:pPr marL="342900" indent="-342900">
              <a:spcAft>
                <a:spcPts val="300"/>
              </a:spcAft>
              <a:buFont typeface="Arial" panose="020B0604020202020204" pitchFamily="34" charset="0"/>
              <a:buChar char="•"/>
            </a:pPr>
            <a:r>
              <a:rPr lang="en-US" sz="3600" dirty="0">
                <a:sym typeface="Wingdings" panose="05000000000000000000" pitchFamily="2" charset="2"/>
              </a:rPr>
              <a:t>No in-person </a:t>
            </a:r>
            <a:r>
              <a:rPr lang="en-US" sz="3600" dirty="0" err="1">
                <a:sym typeface="Wingdings" panose="05000000000000000000" pitchFamily="2" charset="2"/>
              </a:rPr>
              <a:t>rapor</a:t>
            </a:r>
            <a:r>
              <a:rPr lang="en-US" sz="3600" dirty="0">
                <a:sym typeface="Wingdings" panose="05000000000000000000" pitchFamily="2" charset="2"/>
              </a:rPr>
              <a:t> building</a:t>
            </a:r>
          </a:p>
          <a:p>
            <a:pPr marL="342900" indent="-342900">
              <a:spcAft>
                <a:spcPts val="300"/>
              </a:spcAft>
              <a:buFont typeface="Arial" panose="020B0604020202020204" pitchFamily="34" charset="0"/>
              <a:buChar char="•"/>
            </a:pPr>
            <a:r>
              <a:rPr lang="en-US" sz="3600" dirty="0">
                <a:sym typeface="Wingdings" panose="05000000000000000000" pitchFamily="2" charset="2"/>
              </a:rPr>
              <a:t>Open to interpretation…Subjective</a:t>
            </a:r>
          </a:p>
          <a:p>
            <a:pPr marL="342900" indent="-342900">
              <a:spcAft>
                <a:spcPts val="300"/>
              </a:spcAft>
              <a:buFont typeface="Arial" panose="020B0604020202020204" pitchFamily="34" charset="0"/>
              <a:buChar char="•"/>
            </a:pPr>
            <a:r>
              <a:rPr lang="en-US" sz="3600" dirty="0">
                <a:sym typeface="Wingdings" panose="05000000000000000000" pitchFamily="2" charset="2"/>
              </a:rPr>
              <a:t>Opportunity cost and Hope fatigue</a:t>
            </a:r>
          </a:p>
          <a:p>
            <a:pPr marL="342900" indent="-342900">
              <a:spcAft>
                <a:spcPts val="300"/>
              </a:spcAft>
              <a:buFont typeface="Arial" panose="020B0604020202020204" pitchFamily="34" charset="0"/>
              <a:buChar char="•"/>
            </a:pPr>
            <a:r>
              <a:rPr lang="en-US" sz="3600" dirty="0">
                <a:sym typeface="Wingdings" panose="05000000000000000000" pitchFamily="2" charset="2"/>
              </a:rPr>
              <a:t>No guarantee of a service</a:t>
            </a:r>
          </a:p>
          <a:p>
            <a:pPr marL="342900" indent="-342900">
              <a:spcAft>
                <a:spcPts val="300"/>
              </a:spcAft>
              <a:buFont typeface="Arial" panose="020B0604020202020204" pitchFamily="34" charset="0"/>
              <a:buChar char="•"/>
            </a:pPr>
            <a:r>
              <a:rPr lang="en-US" sz="3600" dirty="0">
                <a:sym typeface="Wingdings" panose="05000000000000000000" pitchFamily="2" charset="2"/>
              </a:rPr>
              <a:t>Comms may deter submissions</a:t>
            </a:r>
            <a:endParaRPr lang="en-US" sz="3600" dirty="0"/>
          </a:p>
        </p:txBody>
      </p:sp>
      <p:sp>
        <p:nvSpPr>
          <p:cNvPr id="4" name="Slide Number Placeholder 3">
            <a:extLst>
              <a:ext uri="{FF2B5EF4-FFF2-40B4-BE49-F238E27FC236}">
                <a16:creationId xmlns:a16="http://schemas.microsoft.com/office/drawing/2014/main" id="{94E6FBBD-A422-B74C-8244-8AA9D57F5C64}"/>
              </a:ext>
            </a:extLst>
          </p:cNvPr>
          <p:cNvSpPr>
            <a:spLocks noGrp="1"/>
          </p:cNvSpPr>
          <p:nvPr>
            <p:ph type="sldNum" sz="quarter" idx="12"/>
          </p:nvPr>
        </p:nvSpPr>
        <p:spPr/>
        <p:txBody>
          <a:bodyPr/>
          <a:lstStyle/>
          <a:p>
            <a:pPr algn="l"/>
            <a:fld id="{BF3A7518-6ADE-4535-B96C-9DB547781C0E}" type="slidenum">
              <a:rPr lang="en-GB" smtClean="0"/>
              <a:pPr algn="l"/>
              <a:t>16</a:t>
            </a:fld>
            <a:endParaRPr lang="en-GB"/>
          </a:p>
        </p:txBody>
      </p:sp>
    </p:spTree>
    <p:extLst>
      <p:ext uri="{BB962C8B-B14F-4D97-AF65-F5344CB8AC3E}">
        <p14:creationId xmlns:p14="http://schemas.microsoft.com/office/powerpoint/2010/main" val="116025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9968345" cy="1325563"/>
          </a:xfrm>
        </p:spPr>
        <p:txBody>
          <a:bodyPr>
            <a:normAutofit/>
          </a:bodyPr>
          <a:lstStyle/>
          <a:p>
            <a:r>
              <a:rPr lang="en-US" dirty="0"/>
              <a:t>Response to the Word Document</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870450"/>
          </a:xfrm>
        </p:spPr>
        <p:txBody>
          <a:bodyPr>
            <a:normAutofit/>
          </a:bodyPr>
          <a:lstStyle/>
          <a:p>
            <a:pPr marL="0" indent="0">
              <a:buNone/>
            </a:pPr>
            <a:endParaRPr lang="en-US" sz="1600" dirty="0">
              <a:latin typeface="Arial"/>
              <a:ea typeface="Segoe UI"/>
              <a:cs typeface="Segoe UI"/>
            </a:endParaRPr>
          </a:p>
          <a:p>
            <a:pPr marL="0" indent="0">
              <a:buNone/>
            </a:pPr>
            <a:r>
              <a:rPr lang="en-US" sz="2400" dirty="0">
                <a:ea typeface="Segoe UI"/>
                <a:cs typeface="Segoe UI"/>
              </a:rPr>
              <a:t>We asked the following question about the </a:t>
            </a:r>
            <a:r>
              <a:rPr lang="en-US" sz="2400" b="1" dirty="0">
                <a:ea typeface="Segoe UI"/>
                <a:cs typeface="Segoe UI"/>
              </a:rPr>
              <a:t>Word Doc </a:t>
            </a:r>
            <a:r>
              <a:rPr lang="en-US" sz="2400" dirty="0">
                <a:ea typeface="Segoe UI"/>
                <a:cs typeface="Segoe UI"/>
              </a:rPr>
              <a:t>EOI form:</a:t>
            </a:r>
          </a:p>
          <a:p>
            <a:pPr marL="0" indent="0">
              <a:buNone/>
            </a:pPr>
            <a:endParaRPr lang="en-US" sz="2400" dirty="0">
              <a:ea typeface="Segoe UI"/>
              <a:cs typeface="Segoe UI"/>
            </a:endParaRPr>
          </a:p>
          <a:p>
            <a:pPr marL="514350" indent="-514350">
              <a:buFont typeface="+mj-lt"/>
              <a:buAutoNum type="arabicPeriod"/>
            </a:pPr>
            <a:r>
              <a:rPr lang="en-US" sz="2400" dirty="0">
                <a:ea typeface="Segoe UI"/>
                <a:cs typeface="Segoe UI"/>
              </a:rPr>
              <a:t>What do you expect as a result of completing this EOI </a:t>
            </a:r>
            <a:r>
              <a:rPr lang="en-US" sz="2400" dirty="0" err="1">
                <a:ea typeface="Segoe UI"/>
                <a:cs typeface="Segoe UI"/>
              </a:rPr>
              <a:t>form?What</a:t>
            </a:r>
            <a:r>
              <a:rPr lang="en-US" sz="2400" dirty="0">
                <a:ea typeface="Segoe UI"/>
                <a:cs typeface="Segoe UI"/>
              </a:rPr>
              <a:t> do you expect as a result of completing this EOI form?</a:t>
            </a:r>
          </a:p>
          <a:p>
            <a:pPr marL="514350" indent="-514350">
              <a:buFont typeface="+mj-lt"/>
              <a:buAutoNum type="arabicPeriod"/>
            </a:pPr>
            <a:r>
              <a:rPr lang="en-US" sz="2400" dirty="0">
                <a:ea typeface="Segoe UI"/>
                <a:cs typeface="Segoe UI"/>
              </a:rPr>
              <a:t>Is this what you were expecting to see when we mentioned "Expression of Interest form" (EOI form)?</a:t>
            </a:r>
          </a:p>
          <a:p>
            <a:pPr marL="514350" indent="-514350">
              <a:buFont typeface="+mj-lt"/>
              <a:buAutoNum type="arabicPeriod"/>
            </a:pPr>
            <a:r>
              <a:rPr lang="en-US" sz="2400" dirty="0"/>
              <a:t>Can you rate the form sections and identify any particular questions that caused you problems</a:t>
            </a:r>
            <a:endParaRPr lang="en-US" sz="2400" dirty="0">
              <a:cs typeface="Segoe UI"/>
            </a:endParaRPr>
          </a:p>
          <a:p>
            <a:pPr marL="742950" indent="-742950">
              <a:buFont typeface="+mj-lt"/>
              <a:buAutoNum type="arabicPeriod"/>
            </a:pPr>
            <a:endParaRPr lang="en-US" sz="1600" dirty="0"/>
          </a:p>
          <a:p>
            <a:endParaRPr lang="en-US" sz="1600" dirty="0"/>
          </a:p>
          <a:p>
            <a:endParaRPr lang="en-US" sz="1600"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C68FC233-C120-BE41-8880-B8A99BACDDB9}"/>
              </a:ext>
            </a:extLst>
          </p:cNvPr>
          <p:cNvSpPr>
            <a:spLocks noGrp="1"/>
          </p:cNvSpPr>
          <p:nvPr>
            <p:ph type="sldNum" sz="quarter" idx="12"/>
          </p:nvPr>
        </p:nvSpPr>
        <p:spPr/>
        <p:txBody>
          <a:bodyPr/>
          <a:lstStyle/>
          <a:p>
            <a:pPr algn="l"/>
            <a:fld id="{BF3A7518-6ADE-4535-B96C-9DB547781C0E}" type="slidenum">
              <a:rPr lang="en-GB" smtClean="0"/>
              <a:pPr algn="l"/>
              <a:t>17</a:t>
            </a:fld>
            <a:endParaRPr lang="en-GB"/>
          </a:p>
        </p:txBody>
      </p:sp>
    </p:spTree>
    <p:extLst>
      <p:ext uri="{BB962C8B-B14F-4D97-AF65-F5344CB8AC3E}">
        <p14:creationId xmlns:p14="http://schemas.microsoft.com/office/powerpoint/2010/main" val="2108399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Word(1)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ea typeface="Segoe UI"/>
                <a:cs typeface="Segoe UI"/>
              </a:rPr>
              <a:t>What do you expect as a result of completing this EOI form?</a:t>
            </a: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84566"/>
            <a:ext cx="7416800" cy="4708981"/>
          </a:xfrm>
          <a:prstGeom prst="rect">
            <a:avLst/>
          </a:prstGeom>
        </p:spPr>
        <p:txBody>
          <a:bodyPr wrap="square">
            <a:spAutoFit/>
          </a:bodyPr>
          <a:lstStyle/>
          <a:p>
            <a:pPr marL="285750" indent="-285750">
              <a:spcAft>
                <a:spcPts val="600"/>
              </a:spcAft>
              <a:buFont typeface="Arial" panose="020B0604020202020204" pitchFamily="34" charset="0"/>
              <a:buChar char="•"/>
            </a:pPr>
            <a:r>
              <a:rPr lang="en-US" sz="1500" dirty="0"/>
              <a:t>To be put on a register by which I could be given help or support with the project in question</a:t>
            </a:r>
          </a:p>
          <a:p>
            <a:pPr marL="285750" indent="-285750">
              <a:spcAft>
                <a:spcPts val="600"/>
              </a:spcAft>
              <a:buFont typeface="Arial" panose="020B0604020202020204" pitchFamily="34" charset="0"/>
              <a:buChar char="•"/>
            </a:pPr>
            <a:r>
              <a:rPr lang="en-US" sz="1500" dirty="0"/>
              <a:t>will be </a:t>
            </a:r>
            <a:r>
              <a:rPr lang="en-US" sz="1500" dirty="0" err="1"/>
              <a:t>dilling</a:t>
            </a:r>
            <a:r>
              <a:rPr lang="en-US" sz="1500" dirty="0"/>
              <a:t> whit my problem and solution</a:t>
            </a:r>
          </a:p>
          <a:p>
            <a:pPr marL="285750" indent="-285750">
              <a:spcAft>
                <a:spcPts val="600"/>
              </a:spcAft>
              <a:buFont typeface="Arial" panose="020B0604020202020204" pitchFamily="34" charset="0"/>
              <a:buChar char="•"/>
            </a:pPr>
            <a:r>
              <a:rPr lang="en-US" sz="1500" dirty="0"/>
              <a:t>I hope to get support for my business according to whit the new strategy of the country</a:t>
            </a:r>
          </a:p>
          <a:p>
            <a:pPr marL="285750" indent="-285750">
              <a:spcAft>
                <a:spcPts val="600"/>
              </a:spcAft>
              <a:buFont typeface="Arial" panose="020B0604020202020204" pitchFamily="34" charset="0"/>
              <a:buChar char="•"/>
            </a:pPr>
            <a:r>
              <a:rPr lang="en-US" sz="1500" dirty="0"/>
              <a:t>either a notification of a successful or rejected application</a:t>
            </a:r>
          </a:p>
          <a:p>
            <a:pPr marL="285750" indent="-285750">
              <a:spcAft>
                <a:spcPts val="600"/>
              </a:spcAft>
              <a:buFont typeface="Arial" panose="020B0604020202020204" pitchFamily="34" charset="0"/>
              <a:buChar char="•"/>
            </a:pPr>
            <a:r>
              <a:rPr lang="en-US" sz="1500" dirty="0"/>
              <a:t>Support with regards to business and strategy / consulting</a:t>
            </a:r>
          </a:p>
          <a:p>
            <a:pPr marL="285750" indent="-285750">
              <a:spcAft>
                <a:spcPts val="600"/>
              </a:spcAft>
              <a:buFont typeface="Arial" panose="020B0604020202020204" pitchFamily="34" charset="0"/>
              <a:buChar char="•"/>
            </a:pPr>
            <a:r>
              <a:rPr lang="en-US" sz="1500" dirty="0"/>
              <a:t>I get feedback to see if I qualify for the next stage</a:t>
            </a:r>
          </a:p>
          <a:p>
            <a:pPr marL="285750" indent="-285750">
              <a:spcAft>
                <a:spcPts val="600"/>
              </a:spcAft>
              <a:buFont typeface="Arial" panose="020B0604020202020204" pitchFamily="34" charset="0"/>
              <a:buChar char="•"/>
            </a:pPr>
            <a:r>
              <a:rPr lang="en-US" sz="1500" dirty="0"/>
              <a:t>That I will be contacted by Scottish Enterprise with details of how they might be able to help. This contact will be within 3 working days of them receiving the EOI.</a:t>
            </a:r>
          </a:p>
          <a:p>
            <a:pPr marL="285750" indent="-285750">
              <a:spcAft>
                <a:spcPts val="600"/>
              </a:spcAft>
              <a:buFont typeface="Arial" panose="020B0604020202020204" pitchFamily="34" charset="0"/>
              <a:buChar char="•"/>
            </a:pPr>
            <a:r>
              <a:rPr lang="en-US" sz="1500" dirty="0" err="1"/>
              <a:t>i</a:t>
            </a:r>
            <a:r>
              <a:rPr lang="en-US" sz="1500" dirty="0"/>
              <a:t> might expect someone from Scottish Enterprise to contact me for more information about my project</a:t>
            </a:r>
          </a:p>
          <a:p>
            <a:pPr marL="285750" indent="-285750">
              <a:spcAft>
                <a:spcPts val="600"/>
              </a:spcAft>
              <a:buFont typeface="Arial" panose="020B0604020202020204" pitchFamily="34" charset="0"/>
              <a:buChar char="•"/>
            </a:pPr>
            <a:r>
              <a:rPr lang="en-US" sz="1500" dirty="0"/>
              <a:t>I was expecting some more questions around our aim and goals for the business maybe where we see it growing to in 5 years time. It would also be helpful to ask what skills you feel the business is missing when thinking about these future ambitions. The reason for this is that the proposed funding or help should be specific to the gaps in the applicants business model.</a:t>
            </a:r>
          </a:p>
          <a:p>
            <a:pPr marL="285750" indent="-285750">
              <a:spcAft>
                <a:spcPts val="600"/>
              </a:spcAft>
              <a:buFont typeface="Arial" panose="020B0604020202020204" pitchFamily="34" charset="0"/>
              <a:buChar char="•"/>
            </a:pPr>
            <a:r>
              <a:rPr lang="en-US" sz="1500" dirty="0"/>
              <a:t>to be contacted in 3 days to go over my application</a:t>
            </a:r>
          </a:p>
        </p:txBody>
      </p:sp>
      <p:sp>
        <p:nvSpPr>
          <p:cNvPr id="4" name="Slide Number Placeholder 3">
            <a:extLst>
              <a:ext uri="{FF2B5EF4-FFF2-40B4-BE49-F238E27FC236}">
                <a16:creationId xmlns:a16="http://schemas.microsoft.com/office/drawing/2014/main" id="{2B84063B-D81A-8C43-AD5D-D41C55D23870}"/>
              </a:ext>
            </a:extLst>
          </p:cNvPr>
          <p:cNvSpPr>
            <a:spLocks noGrp="1"/>
          </p:cNvSpPr>
          <p:nvPr>
            <p:ph type="sldNum" sz="quarter" idx="12"/>
          </p:nvPr>
        </p:nvSpPr>
        <p:spPr/>
        <p:txBody>
          <a:bodyPr/>
          <a:lstStyle/>
          <a:p>
            <a:pPr algn="l"/>
            <a:fld id="{BF3A7518-6ADE-4535-B96C-9DB547781C0E}" type="slidenum">
              <a:rPr lang="en-GB" smtClean="0"/>
              <a:pPr algn="l"/>
              <a:t>18</a:t>
            </a:fld>
            <a:endParaRPr lang="en-GB"/>
          </a:p>
        </p:txBody>
      </p:sp>
    </p:spTree>
    <p:extLst>
      <p:ext uri="{BB962C8B-B14F-4D97-AF65-F5344CB8AC3E}">
        <p14:creationId xmlns:p14="http://schemas.microsoft.com/office/powerpoint/2010/main" val="4368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Word(1)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ea typeface="Segoe UI"/>
                <a:cs typeface="Segoe UI"/>
              </a:rPr>
              <a:t>What do you expect as a result of completing this EOI form?</a:t>
            </a:r>
            <a:r>
              <a:rPr lang="en-US" dirty="0">
                <a:latin typeface="Arial"/>
                <a:ea typeface="Segoe UI"/>
                <a:cs typeface="Segoe UI"/>
              </a:rPr>
              <a:t> </a:t>
            </a: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84566"/>
            <a:ext cx="7416800" cy="4708981"/>
          </a:xfrm>
          <a:prstGeom prst="rect">
            <a:avLst/>
          </a:prstGeom>
        </p:spPr>
        <p:txBody>
          <a:bodyPr wrap="square">
            <a:spAutoFit/>
          </a:bodyPr>
          <a:lstStyle/>
          <a:p>
            <a:pPr>
              <a:spcAft>
                <a:spcPts val="300"/>
              </a:spcAft>
            </a:pPr>
            <a:r>
              <a:rPr lang="en-US" sz="2800" dirty="0"/>
              <a:t>These suggest:</a:t>
            </a:r>
          </a:p>
          <a:p>
            <a:pPr>
              <a:spcAft>
                <a:spcPts val="300"/>
              </a:spcAft>
            </a:pPr>
            <a:endParaRPr lang="en-US" sz="2800" dirty="0"/>
          </a:p>
          <a:p>
            <a:pPr marL="457200" indent="-457200">
              <a:spcAft>
                <a:spcPts val="300"/>
              </a:spcAft>
              <a:buFont typeface="Arial" panose="020B0604020202020204" pitchFamily="34" charset="0"/>
              <a:buChar char="•"/>
            </a:pPr>
            <a:r>
              <a:rPr lang="en-US" sz="2800" dirty="0"/>
              <a:t>A register</a:t>
            </a:r>
          </a:p>
          <a:p>
            <a:pPr marL="457200" indent="-457200">
              <a:spcAft>
                <a:spcPts val="300"/>
              </a:spcAft>
              <a:buFont typeface="Arial" panose="020B0604020202020204" pitchFamily="34" charset="0"/>
              <a:buChar char="•"/>
            </a:pPr>
            <a:r>
              <a:rPr lang="en-US" sz="2800" dirty="0"/>
              <a:t>Support for my business</a:t>
            </a:r>
          </a:p>
          <a:p>
            <a:pPr marL="457200" indent="-457200">
              <a:spcAft>
                <a:spcPts val="300"/>
              </a:spcAft>
              <a:buFont typeface="Arial" panose="020B0604020202020204" pitchFamily="34" charset="0"/>
              <a:buChar char="•"/>
            </a:pPr>
            <a:r>
              <a:rPr lang="en-US" sz="2800" dirty="0"/>
              <a:t>Decision</a:t>
            </a:r>
          </a:p>
          <a:p>
            <a:pPr marL="457200" indent="-457200">
              <a:spcAft>
                <a:spcPts val="300"/>
              </a:spcAft>
              <a:buFont typeface="Arial" panose="020B0604020202020204" pitchFamily="34" charset="0"/>
              <a:buChar char="•"/>
            </a:pPr>
            <a:r>
              <a:rPr lang="en-US" sz="2800" dirty="0"/>
              <a:t>Communication</a:t>
            </a:r>
          </a:p>
          <a:p>
            <a:pPr marL="457200" indent="-457200">
              <a:spcAft>
                <a:spcPts val="300"/>
              </a:spcAft>
              <a:buFont typeface="Arial" panose="020B0604020202020204" pitchFamily="34" charset="0"/>
              <a:buChar char="•"/>
            </a:pPr>
            <a:r>
              <a:rPr lang="en-US" sz="2800" dirty="0"/>
              <a:t>Qualify Y/N</a:t>
            </a:r>
          </a:p>
          <a:p>
            <a:pPr marL="457200" indent="-457200">
              <a:spcAft>
                <a:spcPts val="300"/>
              </a:spcAft>
              <a:buFont typeface="Arial" panose="020B0604020202020204" pitchFamily="34" charset="0"/>
              <a:buChar char="•"/>
            </a:pPr>
            <a:r>
              <a:rPr lang="en-US" sz="2800" dirty="0"/>
              <a:t>3 Days</a:t>
            </a:r>
          </a:p>
          <a:p>
            <a:pPr marL="457200" indent="-457200">
              <a:spcAft>
                <a:spcPts val="300"/>
              </a:spcAft>
              <a:buFont typeface="Arial" panose="020B0604020202020204" pitchFamily="34" charset="0"/>
              <a:buChar char="•"/>
            </a:pPr>
            <a:r>
              <a:rPr lang="en-US" sz="2800" dirty="0"/>
              <a:t>A bit light on questions about my business goals </a:t>
            </a:r>
            <a:r>
              <a:rPr lang="en-US" sz="2800" dirty="0" err="1"/>
              <a:t>etc</a:t>
            </a:r>
            <a:r>
              <a:rPr lang="en-US" sz="2800" dirty="0"/>
              <a:t>…</a:t>
            </a:r>
          </a:p>
        </p:txBody>
      </p:sp>
      <p:sp>
        <p:nvSpPr>
          <p:cNvPr id="4" name="Slide Number Placeholder 3">
            <a:extLst>
              <a:ext uri="{FF2B5EF4-FFF2-40B4-BE49-F238E27FC236}">
                <a16:creationId xmlns:a16="http://schemas.microsoft.com/office/drawing/2014/main" id="{2B84063B-D81A-8C43-AD5D-D41C55D23870}"/>
              </a:ext>
            </a:extLst>
          </p:cNvPr>
          <p:cNvSpPr>
            <a:spLocks noGrp="1"/>
          </p:cNvSpPr>
          <p:nvPr>
            <p:ph type="sldNum" sz="quarter" idx="12"/>
          </p:nvPr>
        </p:nvSpPr>
        <p:spPr/>
        <p:txBody>
          <a:bodyPr/>
          <a:lstStyle/>
          <a:p>
            <a:pPr algn="l"/>
            <a:fld id="{BF3A7518-6ADE-4535-B96C-9DB547781C0E}" type="slidenum">
              <a:rPr lang="en-GB" smtClean="0"/>
              <a:pPr algn="l"/>
              <a:t>19</a:t>
            </a:fld>
            <a:endParaRPr lang="en-GB"/>
          </a:p>
        </p:txBody>
      </p:sp>
    </p:spTree>
    <p:extLst>
      <p:ext uri="{BB962C8B-B14F-4D97-AF65-F5344CB8AC3E}">
        <p14:creationId xmlns:p14="http://schemas.microsoft.com/office/powerpoint/2010/main" val="344868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CC74-10F5-46B1-BF97-D0334FAA3D8D}"/>
              </a:ext>
            </a:extLst>
          </p:cNvPr>
          <p:cNvSpPr>
            <a:spLocks noGrp="1"/>
          </p:cNvSpPr>
          <p:nvPr>
            <p:ph type="ctrTitle"/>
          </p:nvPr>
        </p:nvSpPr>
        <p:spPr>
          <a:xfrm>
            <a:off x="1524000" y="0"/>
            <a:ext cx="9144000" cy="1406013"/>
          </a:xfrm>
        </p:spPr>
        <p:txBody>
          <a:bodyPr/>
          <a:lstStyle/>
          <a:p>
            <a:r>
              <a:rPr lang="en-US" dirty="0"/>
              <a:t>Test Summary</a:t>
            </a:r>
            <a:endParaRPr lang="en-GB" dirty="0"/>
          </a:p>
        </p:txBody>
      </p:sp>
      <p:sp>
        <p:nvSpPr>
          <p:cNvPr id="3" name="Subtitle 2">
            <a:extLst>
              <a:ext uri="{FF2B5EF4-FFF2-40B4-BE49-F238E27FC236}">
                <a16:creationId xmlns:a16="http://schemas.microsoft.com/office/drawing/2014/main" id="{85F3FF0F-F37F-424D-83B2-B812A387F91C}"/>
              </a:ext>
            </a:extLst>
          </p:cNvPr>
          <p:cNvSpPr>
            <a:spLocks noGrp="1"/>
          </p:cNvSpPr>
          <p:nvPr>
            <p:ph type="subTitle" idx="1"/>
          </p:nvPr>
        </p:nvSpPr>
        <p:spPr>
          <a:xfrm>
            <a:off x="1524000" y="1612490"/>
            <a:ext cx="9144000" cy="5324168"/>
          </a:xfrm>
        </p:spPr>
        <p:txBody>
          <a:bodyPr>
            <a:normAutofit/>
          </a:bodyPr>
          <a:lstStyle/>
          <a:p>
            <a:pPr marL="342900" indent="-342900" algn="l">
              <a:spcAft>
                <a:spcPts val="600"/>
              </a:spcAft>
              <a:buFont typeface="Arial" panose="020B0604020202020204" pitchFamily="34" charset="0"/>
              <a:buChar char="•"/>
            </a:pPr>
            <a:r>
              <a:rPr lang="en-GB" sz="2800" dirty="0"/>
              <a:t>We put the Expression of Interest form </a:t>
            </a:r>
            <a:r>
              <a:rPr lang="en-GB" sz="2800" b="1" dirty="0"/>
              <a:t>VERSION 2 </a:t>
            </a:r>
            <a:r>
              <a:rPr lang="en-GB" sz="2800" dirty="0"/>
              <a:t>on UserZoom, for online unmoderated testing with their panel. </a:t>
            </a:r>
            <a:br>
              <a:rPr lang="en-GB" sz="2800" dirty="0"/>
            </a:br>
            <a:r>
              <a:rPr lang="en-GB" sz="2800" dirty="0"/>
              <a:t>This included a WORD document version, as well as an Online (WEB) version. </a:t>
            </a:r>
          </a:p>
          <a:p>
            <a:pPr marL="342900" indent="-342900" algn="l">
              <a:spcAft>
                <a:spcPts val="600"/>
              </a:spcAft>
              <a:buFont typeface="Arial" panose="020B0604020202020204" pitchFamily="34" charset="0"/>
              <a:buChar char="•"/>
            </a:pPr>
            <a:r>
              <a:rPr lang="en-GB" sz="2800" dirty="0"/>
              <a:t>We added a screener for Scottish Business Owners or Decision Makers</a:t>
            </a:r>
          </a:p>
          <a:p>
            <a:pPr marL="342900" indent="-342900" algn="l">
              <a:spcAft>
                <a:spcPts val="600"/>
              </a:spcAft>
              <a:buFont typeface="Arial" panose="020B0604020202020204" pitchFamily="34" charset="0"/>
              <a:buChar char="•"/>
            </a:pPr>
            <a:r>
              <a:rPr lang="en-GB" sz="2800" dirty="0"/>
              <a:t>We asked questions to find opinions on:</a:t>
            </a:r>
          </a:p>
          <a:p>
            <a:pPr marL="800100" lvl="1" indent="-342900" algn="l">
              <a:spcAft>
                <a:spcPts val="600"/>
              </a:spcAft>
              <a:buFont typeface="Arial" panose="020B0604020202020204" pitchFamily="34" charset="0"/>
              <a:buChar char="•"/>
            </a:pPr>
            <a:r>
              <a:rPr lang="en-GB" sz="2400" dirty="0"/>
              <a:t>The EOI approach</a:t>
            </a:r>
          </a:p>
          <a:p>
            <a:pPr marL="800100" lvl="1" indent="-342900" algn="l">
              <a:spcAft>
                <a:spcPts val="600"/>
              </a:spcAft>
              <a:buFont typeface="Arial" panose="020B0604020202020204" pitchFamily="34" charset="0"/>
              <a:buChar char="•"/>
            </a:pPr>
            <a:r>
              <a:rPr lang="en-GB" sz="2400" dirty="0"/>
              <a:t>The EOI form</a:t>
            </a:r>
          </a:p>
          <a:p>
            <a:pPr marL="342900" indent="-342900" algn="l">
              <a:spcAft>
                <a:spcPts val="600"/>
              </a:spcAft>
              <a:buFont typeface="Arial" panose="020B0604020202020204" pitchFamily="34" charset="0"/>
              <a:buChar char="•"/>
            </a:pPr>
            <a:r>
              <a:rPr lang="en-GB" sz="2800" dirty="0"/>
              <a:t> We tested with 10 participants</a:t>
            </a:r>
          </a:p>
          <a:p>
            <a:pPr marL="342900" indent="-342900" algn="l">
              <a:spcAft>
                <a:spcPts val="600"/>
              </a:spcAft>
              <a:buFont typeface="Arial" panose="020B0604020202020204" pitchFamily="34" charset="0"/>
              <a:buChar char="•"/>
            </a:pPr>
            <a:endParaRPr lang="en-GB" sz="4000" dirty="0"/>
          </a:p>
        </p:txBody>
      </p:sp>
    </p:spTree>
    <p:extLst>
      <p:ext uri="{BB962C8B-B14F-4D97-AF65-F5344CB8AC3E}">
        <p14:creationId xmlns:p14="http://schemas.microsoft.com/office/powerpoint/2010/main" val="193839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Word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1109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b="1" dirty="0">
                <a:ea typeface="Segoe UI"/>
                <a:cs typeface="Segoe UI"/>
              </a:rPr>
              <a:t>Is this what you were expecting to see when </a:t>
            </a:r>
            <a:br>
              <a:rPr lang="en-US" sz="5100" b="1" dirty="0">
                <a:ea typeface="Segoe UI"/>
                <a:cs typeface="Segoe UI"/>
              </a:rPr>
            </a:br>
            <a:r>
              <a:rPr lang="en-US" sz="5100" b="1" dirty="0">
                <a:ea typeface="Segoe UI"/>
                <a:cs typeface="Segoe UI"/>
              </a:rPr>
              <a:t>we mentioned "Expression of Interest form" (EOI form)?</a:t>
            </a:r>
            <a:endParaRPr lang="en-US" sz="3200" b="1" dirty="0">
              <a:latin typeface="Arial"/>
              <a:ea typeface="Segoe UI"/>
              <a:cs typeface="Segoe UI"/>
            </a:endParaRPr>
          </a:p>
        </p:txBody>
      </p:sp>
      <p:sp>
        <p:nvSpPr>
          <p:cNvPr id="4" name="Slide Number Placeholder 3">
            <a:extLst>
              <a:ext uri="{FF2B5EF4-FFF2-40B4-BE49-F238E27FC236}">
                <a16:creationId xmlns:a16="http://schemas.microsoft.com/office/drawing/2014/main" id="{CE708A1F-FC42-9946-B187-6269C8AF5741}"/>
              </a:ext>
            </a:extLst>
          </p:cNvPr>
          <p:cNvSpPr>
            <a:spLocks noGrp="1"/>
          </p:cNvSpPr>
          <p:nvPr>
            <p:ph type="sldNum" sz="quarter" idx="12"/>
          </p:nvPr>
        </p:nvSpPr>
        <p:spPr/>
        <p:txBody>
          <a:bodyPr/>
          <a:lstStyle/>
          <a:p>
            <a:pPr algn="l"/>
            <a:fld id="{BF3A7518-6ADE-4535-B96C-9DB547781C0E}" type="slidenum">
              <a:rPr lang="en-GB" smtClean="0"/>
              <a:pPr algn="l"/>
              <a:t>20</a:t>
            </a:fld>
            <a:endParaRPr lang="en-GB"/>
          </a:p>
        </p:txBody>
      </p:sp>
      <p:pic>
        <p:nvPicPr>
          <p:cNvPr id="8" name="Picture 7">
            <a:extLst>
              <a:ext uri="{FF2B5EF4-FFF2-40B4-BE49-F238E27FC236}">
                <a16:creationId xmlns:a16="http://schemas.microsoft.com/office/drawing/2014/main" id="{030B8599-03CE-4C6A-A08F-90532B378F52}"/>
              </a:ext>
            </a:extLst>
          </p:cNvPr>
          <p:cNvPicPr>
            <a:picLocks noChangeAspect="1"/>
          </p:cNvPicPr>
          <p:nvPr/>
        </p:nvPicPr>
        <p:blipFill>
          <a:blip r:embed="rId3"/>
          <a:stretch>
            <a:fillRect/>
          </a:stretch>
        </p:blipFill>
        <p:spPr>
          <a:xfrm>
            <a:off x="139534" y="3449522"/>
            <a:ext cx="11909881" cy="2211738"/>
          </a:xfrm>
          <a:prstGeom prst="rect">
            <a:avLst/>
          </a:prstGeom>
        </p:spPr>
      </p:pic>
      <p:sp>
        <p:nvSpPr>
          <p:cNvPr id="11" name="Content Placeholder 2">
            <a:extLst>
              <a:ext uri="{FF2B5EF4-FFF2-40B4-BE49-F238E27FC236}">
                <a16:creationId xmlns:a16="http://schemas.microsoft.com/office/drawing/2014/main" id="{D7D05656-D279-4B27-A629-639045C3E410}"/>
              </a:ext>
            </a:extLst>
          </p:cNvPr>
          <p:cNvSpPr txBox="1">
            <a:spLocks/>
          </p:cNvSpPr>
          <p:nvPr/>
        </p:nvSpPr>
        <p:spPr>
          <a:xfrm>
            <a:off x="5856271" y="6460767"/>
            <a:ext cx="6180154" cy="47836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  50% said it was what they expected to see</a:t>
            </a:r>
          </a:p>
        </p:txBody>
      </p:sp>
    </p:spTree>
    <p:extLst>
      <p:ext uri="{BB962C8B-B14F-4D97-AF65-F5344CB8AC3E}">
        <p14:creationId xmlns:p14="http://schemas.microsoft.com/office/powerpoint/2010/main" val="363824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Word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668870" y="1332719"/>
            <a:ext cx="10756899" cy="110978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t>Can you rate the form sections and identify any particular questions that caused you problems</a:t>
            </a:r>
            <a:endParaRPr lang="en-US" sz="3200" b="1" dirty="0">
              <a:latin typeface="Arial"/>
              <a:ea typeface="Segoe UI"/>
              <a:cs typeface="Segoe UI"/>
            </a:endParaRPr>
          </a:p>
        </p:txBody>
      </p:sp>
      <p:sp>
        <p:nvSpPr>
          <p:cNvPr id="4" name="Slide Number Placeholder 3">
            <a:extLst>
              <a:ext uri="{FF2B5EF4-FFF2-40B4-BE49-F238E27FC236}">
                <a16:creationId xmlns:a16="http://schemas.microsoft.com/office/drawing/2014/main" id="{CE708A1F-FC42-9946-B187-6269C8AF5741}"/>
              </a:ext>
            </a:extLst>
          </p:cNvPr>
          <p:cNvSpPr>
            <a:spLocks noGrp="1"/>
          </p:cNvSpPr>
          <p:nvPr>
            <p:ph type="sldNum" sz="quarter" idx="12"/>
          </p:nvPr>
        </p:nvSpPr>
        <p:spPr/>
        <p:txBody>
          <a:bodyPr/>
          <a:lstStyle/>
          <a:p>
            <a:pPr algn="l"/>
            <a:fld id="{BF3A7518-6ADE-4535-B96C-9DB547781C0E}" type="slidenum">
              <a:rPr lang="en-GB" smtClean="0"/>
              <a:pPr algn="l"/>
              <a:t>21</a:t>
            </a:fld>
            <a:endParaRPr lang="en-GB"/>
          </a:p>
        </p:txBody>
      </p:sp>
      <p:pic>
        <p:nvPicPr>
          <p:cNvPr id="5" name="Picture 4">
            <a:extLst>
              <a:ext uri="{FF2B5EF4-FFF2-40B4-BE49-F238E27FC236}">
                <a16:creationId xmlns:a16="http://schemas.microsoft.com/office/drawing/2014/main" id="{C03877B1-9546-4383-99FA-0EBA21AF66A4}"/>
              </a:ext>
            </a:extLst>
          </p:cNvPr>
          <p:cNvPicPr>
            <a:picLocks noChangeAspect="1"/>
          </p:cNvPicPr>
          <p:nvPr/>
        </p:nvPicPr>
        <p:blipFill>
          <a:blip r:embed="rId3"/>
          <a:stretch>
            <a:fillRect/>
          </a:stretch>
        </p:blipFill>
        <p:spPr>
          <a:xfrm>
            <a:off x="265979" y="2205208"/>
            <a:ext cx="11257151" cy="3143537"/>
          </a:xfrm>
          <a:prstGeom prst="rect">
            <a:avLst/>
          </a:prstGeom>
        </p:spPr>
      </p:pic>
      <p:graphicFrame>
        <p:nvGraphicFramePr>
          <p:cNvPr id="11" name="Chart 10">
            <a:extLst>
              <a:ext uri="{FF2B5EF4-FFF2-40B4-BE49-F238E27FC236}">
                <a16:creationId xmlns:a16="http://schemas.microsoft.com/office/drawing/2014/main" id="{8DB77A20-180B-48CE-A640-9AD3458066ED}"/>
              </a:ext>
            </a:extLst>
          </p:cNvPr>
          <p:cNvGraphicFramePr>
            <a:graphicFrameLocks/>
          </p:cNvGraphicFramePr>
          <p:nvPr>
            <p:extLst>
              <p:ext uri="{D42A27DB-BD31-4B8C-83A1-F6EECF244321}">
                <p14:modId xmlns:p14="http://schemas.microsoft.com/office/powerpoint/2010/main" val="3053603759"/>
              </p:ext>
            </p:extLst>
          </p:nvPr>
        </p:nvGraphicFramePr>
        <p:xfrm>
          <a:off x="6575459" y="4949492"/>
          <a:ext cx="4481779" cy="2241086"/>
        </p:xfrm>
        <a:graphic>
          <a:graphicData uri="http://schemas.openxmlformats.org/drawingml/2006/chart">
            <c:chart xmlns:c="http://schemas.openxmlformats.org/drawingml/2006/chart" xmlns:r="http://schemas.openxmlformats.org/officeDocument/2006/relationships" r:id="rId4"/>
          </a:graphicData>
        </a:graphic>
      </p:graphicFrame>
      <p:pic>
        <p:nvPicPr>
          <p:cNvPr id="7" name="Graphic 6" descr="Smiling face with no fill">
            <a:extLst>
              <a:ext uri="{FF2B5EF4-FFF2-40B4-BE49-F238E27FC236}">
                <a16:creationId xmlns:a16="http://schemas.microsoft.com/office/drawing/2014/main" id="{BA847951-1AA0-4BBD-9AA9-0EF02A2265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25769" y="2942047"/>
            <a:ext cx="457200" cy="457200"/>
          </a:xfrm>
          <a:prstGeom prst="rect">
            <a:avLst/>
          </a:prstGeom>
        </p:spPr>
      </p:pic>
      <p:pic>
        <p:nvPicPr>
          <p:cNvPr id="13" name="Graphic 12" descr="Smiling face with no fill">
            <a:extLst>
              <a:ext uri="{FF2B5EF4-FFF2-40B4-BE49-F238E27FC236}">
                <a16:creationId xmlns:a16="http://schemas.microsoft.com/office/drawing/2014/main" id="{B5EFDC43-122B-493B-A737-9CB615DEF2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91886" y="4043136"/>
            <a:ext cx="457200" cy="457200"/>
          </a:xfrm>
          <a:prstGeom prst="rect">
            <a:avLst/>
          </a:prstGeom>
        </p:spPr>
      </p:pic>
      <p:sp>
        <p:nvSpPr>
          <p:cNvPr id="14" name="Content Placeholder 2">
            <a:extLst>
              <a:ext uri="{FF2B5EF4-FFF2-40B4-BE49-F238E27FC236}">
                <a16:creationId xmlns:a16="http://schemas.microsoft.com/office/drawing/2014/main" id="{7CF6B0F4-41B8-493C-A4FD-A1051D1C6978}"/>
              </a:ext>
            </a:extLst>
          </p:cNvPr>
          <p:cNvSpPr txBox="1">
            <a:spLocks/>
          </p:cNvSpPr>
          <p:nvPr/>
        </p:nvSpPr>
        <p:spPr>
          <a:xfrm>
            <a:off x="5268687" y="6561138"/>
            <a:ext cx="1779813"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a:t>
            </a:r>
          </a:p>
        </p:txBody>
      </p:sp>
    </p:spTree>
    <p:extLst>
      <p:ext uri="{BB962C8B-B14F-4D97-AF65-F5344CB8AC3E}">
        <p14:creationId xmlns:p14="http://schemas.microsoft.com/office/powerpoint/2010/main" val="40218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9968345" cy="1325563"/>
          </a:xfrm>
        </p:spPr>
        <p:txBody>
          <a:bodyPr>
            <a:normAutofit/>
          </a:bodyPr>
          <a:lstStyle/>
          <a:p>
            <a:r>
              <a:rPr lang="en-US" dirty="0"/>
              <a:t>Response to the Web Form</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870450"/>
          </a:xfrm>
        </p:spPr>
        <p:txBody>
          <a:bodyPr>
            <a:normAutofit/>
          </a:bodyPr>
          <a:lstStyle/>
          <a:p>
            <a:pPr marL="0" indent="0">
              <a:buNone/>
            </a:pPr>
            <a:endParaRPr lang="en-US" sz="1600" dirty="0">
              <a:latin typeface="Arial"/>
              <a:ea typeface="Segoe UI"/>
              <a:cs typeface="Segoe UI"/>
            </a:endParaRPr>
          </a:p>
          <a:p>
            <a:pPr marL="0" indent="0">
              <a:buNone/>
            </a:pPr>
            <a:r>
              <a:rPr lang="en-US" sz="2400" dirty="0">
                <a:ea typeface="Segoe UI"/>
                <a:cs typeface="Segoe UI"/>
              </a:rPr>
              <a:t>We asked the following question about the </a:t>
            </a:r>
            <a:r>
              <a:rPr lang="en-US" sz="2400" b="1" dirty="0">
                <a:ea typeface="Segoe UI"/>
                <a:cs typeface="Segoe UI"/>
              </a:rPr>
              <a:t>WEB</a:t>
            </a:r>
            <a:r>
              <a:rPr lang="en-US" sz="2400" dirty="0">
                <a:ea typeface="Segoe UI"/>
                <a:cs typeface="Segoe UI"/>
              </a:rPr>
              <a:t> form:</a:t>
            </a:r>
          </a:p>
          <a:p>
            <a:pPr marL="0" indent="0">
              <a:buNone/>
            </a:pPr>
            <a:endParaRPr lang="en-US" sz="2400" dirty="0">
              <a:ea typeface="Segoe UI"/>
              <a:cs typeface="Segoe UI"/>
            </a:endParaRPr>
          </a:p>
          <a:p>
            <a:pPr marL="514350" indent="-514350">
              <a:buFont typeface="+mj-lt"/>
              <a:buAutoNum type="arabicPeriod"/>
            </a:pPr>
            <a:r>
              <a:rPr lang="en-US" sz="2400" dirty="0">
                <a:ea typeface="Segoe UI"/>
                <a:cs typeface="Segoe UI"/>
              </a:rPr>
              <a:t>What do you expect as a result of completing this EOI </a:t>
            </a:r>
            <a:r>
              <a:rPr lang="en-US" sz="2400" dirty="0" err="1">
                <a:ea typeface="Segoe UI"/>
                <a:cs typeface="Segoe UI"/>
              </a:rPr>
              <a:t>form?What</a:t>
            </a:r>
            <a:r>
              <a:rPr lang="en-US" sz="2400" dirty="0">
                <a:ea typeface="Segoe UI"/>
                <a:cs typeface="Segoe UI"/>
              </a:rPr>
              <a:t> do you expect as a result of completing this EOI form?</a:t>
            </a:r>
          </a:p>
          <a:p>
            <a:pPr marL="514350" indent="-514350">
              <a:buFont typeface="+mj-lt"/>
              <a:buAutoNum type="arabicPeriod"/>
            </a:pPr>
            <a:r>
              <a:rPr lang="en-US" sz="2400" dirty="0">
                <a:ea typeface="Segoe UI"/>
                <a:cs typeface="Segoe UI"/>
              </a:rPr>
              <a:t>Is this what you were expecting to see when we mentioned "Expression of Interest form" (EOI form)?</a:t>
            </a:r>
          </a:p>
          <a:p>
            <a:pPr marL="514350" indent="-514350">
              <a:buFont typeface="+mj-lt"/>
              <a:buAutoNum type="arabicPeriod"/>
            </a:pPr>
            <a:r>
              <a:rPr lang="en-US" sz="2400" dirty="0"/>
              <a:t>Can you rate the form sections and identify any particular questions that caused you problems</a:t>
            </a:r>
            <a:endParaRPr lang="en-US" sz="2400" dirty="0">
              <a:cs typeface="Segoe UI"/>
            </a:endParaRPr>
          </a:p>
          <a:p>
            <a:pPr marL="742950" indent="-742950">
              <a:buFont typeface="+mj-lt"/>
              <a:buAutoNum type="arabicPeriod"/>
            </a:pPr>
            <a:endParaRPr lang="en-US" sz="1600" dirty="0"/>
          </a:p>
          <a:p>
            <a:endParaRPr lang="en-US" sz="1600" dirty="0"/>
          </a:p>
          <a:p>
            <a:endParaRPr lang="en-US" sz="1600" dirty="0"/>
          </a:p>
        </p:txBody>
      </p:sp>
      <p:sp>
        <p:nvSpPr>
          <p:cNvPr id="3" name="Slide Number Placeholder 2">
            <a:extLst>
              <a:ext uri="{FF2B5EF4-FFF2-40B4-BE49-F238E27FC236}">
                <a16:creationId xmlns:a16="http://schemas.microsoft.com/office/drawing/2014/main" id="{C68FC233-C120-BE41-8880-B8A99BACDDB9}"/>
              </a:ext>
            </a:extLst>
          </p:cNvPr>
          <p:cNvSpPr>
            <a:spLocks noGrp="1"/>
          </p:cNvSpPr>
          <p:nvPr>
            <p:ph type="sldNum" sz="quarter" idx="12"/>
          </p:nvPr>
        </p:nvSpPr>
        <p:spPr/>
        <p:txBody>
          <a:bodyPr/>
          <a:lstStyle/>
          <a:p>
            <a:pPr algn="l"/>
            <a:fld id="{BF3A7518-6ADE-4535-B96C-9DB547781C0E}" type="slidenum">
              <a:rPr lang="en-GB" smtClean="0"/>
              <a:pPr algn="l"/>
              <a:t>22</a:t>
            </a:fld>
            <a:endParaRPr lang="en-GB"/>
          </a:p>
        </p:txBody>
      </p:sp>
    </p:spTree>
    <p:extLst>
      <p:ext uri="{BB962C8B-B14F-4D97-AF65-F5344CB8AC3E}">
        <p14:creationId xmlns:p14="http://schemas.microsoft.com/office/powerpoint/2010/main" val="398999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Web Form(1)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ea typeface="Segoe UI"/>
                <a:cs typeface="Segoe UI"/>
              </a:rPr>
              <a:t>What do you expect as a result of completing this EOI form?</a:t>
            </a: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4" name="Slide Number Placeholder 3">
            <a:extLst>
              <a:ext uri="{FF2B5EF4-FFF2-40B4-BE49-F238E27FC236}">
                <a16:creationId xmlns:a16="http://schemas.microsoft.com/office/drawing/2014/main" id="{2B84063B-D81A-8C43-AD5D-D41C55D23870}"/>
              </a:ext>
            </a:extLst>
          </p:cNvPr>
          <p:cNvSpPr>
            <a:spLocks noGrp="1"/>
          </p:cNvSpPr>
          <p:nvPr>
            <p:ph type="sldNum" sz="quarter" idx="12"/>
          </p:nvPr>
        </p:nvSpPr>
        <p:spPr/>
        <p:txBody>
          <a:bodyPr/>
          <a:lstStyle/>
          <a:p>
            <a:pPr algn="l"/>
            <a:fld id="{BF3A7518-6ADE-4535-B96C-9DB547781C0E}" type="slidenum">
              <a:rPr lang="en-GB" smtClean="0"/>
              <a:pPr algn="l"/>
              <a:t>23</a:t>
            </a:fld>
            <a:endParaRPr lang="en-GB"/>
          </a:p>
        </p:txBody>
      </p:sp>
      <p:sp>
        <p:nvSpPr>
          <p:cNvPr id="8" name="Rectangle 7">
            <a:extLst>
              <a:ext uri="{FF2B5EF4-FFF2-40B4-BE49-F238E27FC236}">
                <a16:creationId xmlns:a16="http://schemas.microsoft.com/office/drawing/2014/main" id="{70AB7A74-9659-4430-8111-BBA9B8CBD29A}"/>
              </a:ext>
            </a:extLst>
          </p:cNvPr>
          <p:cNvSpPr/>
          <p:nvPr/>
        </p:nvSpPr>
        <p:spPr>
          <a:xfrm>
            <a:off x="4619625" y="184566"/>
            <a:ext cx="7416800" cy="563231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000" dirty="0"/>
              <a:t>To be put a register to be informed about support opportunities</a:t>
            </a:r>
          </a:p>
          <a:p>
            <a:pPr marL="285750" indent="-285750">
              <a:spcAft>
                <a:spcPts val="1200"/>
              </a:spcAft>
              <a:buFont typeface="Arial" panose="020B0604020202020204" pitchFamily="34" charset="0"/>
              <a:buChar char="•"/>
            </a:pPr>
            <a:r>
              <a:rPr lang="en-US" sz="2000" dirty="0"/>
              <a:t>I will get the support for developed business and quality control</a:t>
            </a:r>
          </a:p>
          <a:p>
            <a:pPr marL="285750" indent="-285750">
              <a:spcAft>
                <a:spcPts val="1200"/>
              </a:spcAft>
              <a:buFont typeface="Arial" panose="020B0604020202020204" pitchFamily="34" charset="0"/>
              <a:buChar char="•"/>
            </a:pPr>
            <a:r>
              <a:rPr lang="en-US" sz="2000" dirty="0" err="1"/>
              <a:t>i</a:t>
            </a:r>
            <a:r>
              <a:rPr lang="en-US" sz="2000" dirty="0"/>
              <a:t> like this idea achieve sustainable growth</a:t>
            </a:r>
          </a:p>
          <a:p>
            <a:pPr marL="285750" indent="-285750">
              <a:spcAft>
                <a:spcPts val="1200"/>
              </a:spcAft>
              <a:buFont typeface="Arial" panose="020B0604020202020204" pitchFamily="34" charset="0"/>
              <a:buChar char="•"/>
            </a:pPr>
            <a:r>
              <a:rPr lang="en-US" sz="2000" dirty="0"/>
              <a:t>Yes and more</a:t>
            </a:r>
          </a:p>
          <a:p>
            <a:pPr marL="285750" indent="-285750">
              <a:spcAft>
                <a:spcPts val="1200"/>
              </a:spcAft>
              <a:buFont typeface="Arial" panose="020B0604020202020204" pitchFamily="34" charset="0"/>
              <a:buChar char="•"/>
            </a:pPr>
            <a:r>
              <a:rPr lang="en-US" sz="2000" dirty="0"/>
              <a:t>business / strategy support once again</a:t>
            </a:r>
          </a:p>
          <a:p>
            <a:pPr marL="285750" indent="-285750">
              <a:spcAft>
                <a:spcPts val="1200"/>
              </a:spcAft>
              <a:buFont typeface="Arial" panose="020B0604020202020204" pitchFamily="34" charset="0"/>
              <a:buChar char="•"/>
            </a:pPr>
            <a:r>
              <a:rPr lang="en-US" sz="2000" dirty="0"/>
              <a:t>To get feedback within 3 days</a:t>
            </a:r>
          </a:p>
          <a:p>
            <a:pPr marL="285750" indent="-285750">
              <a:spcAft>
                <a:spcPts val="1200"/>
              </a:spcAft>
              <a:buFont typeface="Arial" panose="020B0604020202020204" pitchFamily="34" charset="0"/>
              <a:buChar char="•"/>
            </a:pPr>
            <a:r>
              <a:rPr lang="en-US" sz="2000" dirty="0"/>
              <a:t>To be contacted within 3 wd by SE detailing how they might be able to help a business.</a:t>
            </a:r>
          </a:p>
          <a:p>
            <a:pPr marL="285750" indent="-285750">
              <a:spcAft>
                <a:spcPts val="1200"/>
              </a:spcAft>
              <a:buFont typeface="Arial" panose="020B0604020202020204" pitchFamily="34" charset="0"/>
              <a:buChar char="•"/>
            </a:pPr>
            <a:r>
              <a:rPr lang="en-US" sz="2000" dirty="0" err="1"/>
              <a:t>i</a:t>
            </a:r>
            <a:r>
              <a:rPr lang="en-US" sz="2000" dirty="0"/>
              <a:t> would expect a confirmation email and a follow up phone call to discuss further details about the project.</a:t>
            </a:r>
          </a:p>
          <a:p>
            <a:pPr marL="285750" indent="-285750">
              <a:spcAft>
                <a:spcPts val="1200"/>
              </a:spcAft>
              <a:buFont typeface="Arial" panose="020B0604020202020204" pitchFamily="34" charset="0"/>
              <a:buChar char="•"/>
            </a:pPr>
            <a:r>
              <a:rPr lang="en-US" sz="2000" dirty="0"/>
              <a:t>Already completed when selected next it opened the task again</a:t>
            </a:r>
          </a:p>
          <a:p>
            <a:pPr marL="285750" indent="-285750">
              <a:spcAft>
                <a:spcPts val="1200"/>
              </a:spcAft>
              <a:buFont typeface="Arial" panose="020B0604020202020204" pitchFamily="34" charset="0"/>
              <a:buChar char="•"/>
            </a:pPr>
            <a:r>
              <a:rPr lang="en-US" sz="2000" dirty="0"/>
              <a:t>again to be contacted in 3 days to discuss my application</a:t>
            </a:r>
          </a:p>
          <a:p>
            <a:pPr marL="285750" indent="-285750">
              <a:spcAft>
                <a:spcPts val="12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8868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Web Form(1)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ea typeface="Segoe UI"/>
                <a:cs typeface="Segoe UI"/>
              </a:rPr>
              <a:t>What do you expect as a result of completing this EOI form?</a:t>
            </a:r>
            <a:r>
              <a:rPr lang="en-US" dirty="0">
                <a:latin typeface="Arial"/>
                <a:ea typeface="Segoe UI"/>
                <a:cs typeface="Segoe UI"/>
              </a:rPr>
              <a:t> </a:t>
            </a: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84566"/>
            <a:ext cx="7416800" cy="4278094"/>
          </a:xfrm>
          <a:prstGeom prst="rect">
            <a:avLst/>
          </a:prstGeom>
        </p:spPr>
        <p:txBody>
          <a:bodyPr wrap="square">
            <a:spAutoFit/>
          </a:bodyPr>
          <a:lstStyle/>
          <a:p>
            <a:pPr>
              <a:spcAft>
                <a:spcPts val="300"/>
              </a:spcAft>
            </a:pPr>
            <a:r>
              <a:rPr lang="en-US" sz="2800" dirty="0"/>
              <a:t>These suggest:</a:t>
            </a:r>
          </a:p>
          <a:p>
            <a:pPr>
              <a:spcAft>
                <a:spcPts val="300"/>
              </a:spcAft>
            </a:pPr>
            <a:endParaRPr lang="en-US" sz="2800" dirty="0"/>
          </a:p>
          <a:p>
            <a:pPr marL="457200" indent="-457200">
              <a:spcAft>
                <a:spcPts val="300"/>
              </a:spcAft>
              <a:buFont typeface="Arial" panose="020B0604020202020204" pitchFamily="34" charset="0"/>
              <a:buChar char="•"/>
            </a:pPr>
            <a:r>
              <a:rPr lang="en-US" sz="2800" dirty="0"/>
              <a:t>A Register</a:t>
            </a:r>
          </a:p>
          <a:p>
            <a:pPr marL="457200" indent="-457200">
              <a:spcAft>
                <a:spcPts val="300"/>
              </a:spcAft>
              <a:buFont typeface="Arial" panose="020B0604020202020204" pitchFamily="34" charset="0"/>
              <a:buChar char="•"/>
            </a:pPr>
            <a:r>
              <a:rPr lang="en-US" sz="2800" dirty="0"/>
              <a:t>Get Support</a:t>
            </a:r>
          </a:p>
          <a:p>
            <a:pPr marL="457200" indent="-457200">
              <a:spcAft>
                <a:spcPts val="300"/>
              </a:spcAft>
              <a:buFont typeface="Arial" panose="020B0604020202020204" pitchFamily="34" charset="0"/>
              <a:buChar char="•"/>
            </a:pPr>
            <a:r>
              <a:rPr lang="en-US" sz="2800" dirty="0"/>
              <a:t>Be informed</a:t>
            </a:r>
          </a:p>
          <a:p>
            <a:pPr marL="457200" indent="-457200">
              <a:spcAft>
                <a:spcPts val="300"/>
              </a:spcAft>
              <a:buFont typeface="Arial" panose="020B0604020202020204" pitchFamily="34" charset="0"/>
              <a:buChar char="•"/>
            </a:pPr>
            <a:r>
              <a:rPr lang="en-US" sz="2800" dirty="0"/>
              <a:t>Sustainable Growth</a:t>
            </a:r>
          </a:p>
          <a:p>
            <a:pPr marL="457200" indent="-457200">
              <a:spcAft>
                <a:spcPts val="300"/>
              </a:spcAft>
              <a:buFont typeface="Arial" panose="020B0604020202020204" pitchFamily="34" charset="0"/>
              <a:buChar char="•"/>
            </a:pPr>
            <a:r>
              <a:rPr lang="en-US" sz="2800" dirty="0"/>
              <a:t>Feedback in 3 days</a:t>
            </a:r>
          </a:p>
          <a:p>
            <a:pPr marL="457200" indent="-457200">
              <a:spcAft>
                <a:spcPts val="300"/>
              </a:spcAft>
              <a:buFont typeface="Arial" panose="020B0604020202020204" pitchFamily="34" charset="0"/>
              <a:buChar char="•"/>
            </a:pPr>
            <a:r>
              <a:rPr lang="en-US" sz="2800" dirty="0"/>
              <a:t>How you might help</a:t>
            </a:r>
          </a:p>
          <a:p>
            <a:pPr marL="457200" indent="-457200">
              <a:spcAft>
                <a:spcPts val="300"/>
              </a:spcAft>
              <a:buFont typeface="Arial" panose="020B0604020202020204" pitchFamily="34" charset="0"/>
              <a:buChar char="•"/>
            </a:pPr>
            <a:r>
              <a:rPr lang="en-US" sz="2800" dirty="0"/>
              <a:t>Confirmation (email / phone …)</a:t>
            </a:r>
          </a:p>
        </p:txBody>
      </p:sp>
      <p:sp>
        <p:nvSpPr>
          <p:cNvPr id="4" name="Slide Number Placeholder 3">
            <a:extLst>
              <a:ext uri="{FF2B5EF4-FFF2-40B4-BE49-F238E27FC236}">
                <a16:creationId xmlns:a16="http://schemas.microsoft.com/office/drawing/2014/main" id="{2B84063B-D81A-8C43-AD5D-D41C55D23870}"/>
              </a:ext>
            </a:extLst>
          </p:cNvPr>
          <p:cNvSpPr>
            <a:spLocks noGrp="1"/>
          </p:cNvSpPr>
          <p:nvPr>
            <p:ph type="sldNum" sz="quarter" idx="12"/>
          </p:nvPr>
        </p:nvSpPr>
        <p:spPr/>
        <p:txBody>
          <a:bodyPr/>
          <a:lstStyle/>
          <a:p>
            <a:pPr algn="l"/>
            <a:fld id="{BF3A7518-6ADE-4535-B96C-9DB547781C0E}" type="slidenum">
              <a:rPr lang="en-GB" smtClean="0"/>
              <a:pPr algn="l"/>
              <a:t>24</a:t>
            </a:fld>
            <a:endParaRPr lang="en-GB"/>
          </a:p>
        </p:txBody>
      </p:sp>
    </p:spTree>
    <p:extLst>
      <p:ext uri="{BB962C8B-B14F-4D97-AF65-F5344CB8AC3E}">
        <p14:creationId xmlns:p14="http://schemas.microsoft.com/office/powerpoint/2010/main" val="5477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Web Form(2)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1109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100" b="1" dirty="0">
                <a:ea typeface="Segoe UI"/>
                <a:cs typeface="Segoe UI"/>
              </a:rPr>
              <a:t>Is this what you were expecting to see when </a:t>
            </a:r>
            <a:br>
              <a:rPr lang="en-US" sz="5100" b="1" dirty="0">
                <a:ea typeface="Segoe UI"/>
                <a:cs typeface="Segoe UI"/>
              </a:rPr>
            </a:br>
            <a:r>
              <a:rPr lang="en-US" sz="5100" b="1" dirty="0">
                <a:ea typeface="Segoe UI"/>
                <a:cs typeface="Segoe UI"/>
              </a:rPr>
              <a:t>we mentioned "Expression of Interest form" (EOI form)?</a:t>
            </a:r>
            <a:endParaRPr lang="en-US" sz="3200" b="1" dirty="0">
              <a:latin typeface="Arial"/>
              <a:ea typeface="Segoe UI"/>
              <a:cs typeface="Segoe UI"/>
            </a:endParaRPr>
          </a:p>
        </p:txBody>
      </p:sp>
      <p:sp>
        <p:nvSpPr>
          <p:cNvPr id="4" name="Slide Number Placeholder 3">
            <a:extLst>
              <a:ext uri="{FF2B5EF4-FFF2-40B4-BE49-F238E27FC236}">
                <a16:creationId xmlns:a16="http://schemas.microsoft.com/office/drawing/2014/main" id="{CE708A1F-FC42-9946-B187-6269C8AF5741}"/>
              </a:ext>
            </a:extLst>
          </p:cNvPr>
          <p:cNvSpPr>
            <a:spLocks noGrp="1"/>
          </p:cNvSpPr>
          <p:nvPr>
            <p:ph type="sldNum" sz="quarter" idx="12"/>
          </p:nvPr>
        </p:nvSpPr>
        <p:spPr/>
        <p:txBody>
          <a:bodyPr/>
          <a:lstStyle/>
          <a:p>
            <a:pPr algn="l"/>
            <a:fld id="{BF3A7518-6ADE-4535-B96C-9DB547781C0E}" type="slidenum">
              <a:rPr lang="en-GB" smtClean="0"/>
              <a:pPr algn="l"/>
              <a:t>25</a:t>
            </a:fld>
            <a:endParaRPr lang="en-GB"/>
          </a:p>
        </p:txBody>
      </p:sp>
      <p:pic>
        <p:nvPicPr>
          <p:cNvPr id="5" name="Picture 4">
            <a:extLst>
              <a:ext uri="{FF2B5EF4-FFF2-40B4-BE49-F238E27FC236}">
                <a16:creationId xmlns:a16="http://schemas.microsoft.com/office/drawing/2014/main" id="{01F356D6-737E-4221-9513-D7C9C4333F56}"/>
              </a:ext>
            </a:extLst>
          </p:cNvPr>
          <p:cNvPicPr>
            <a:picLocks noChangeAspect="1"/>
          </p:cNvPicPr>
          <p:nvPr/>
        </p:nvPicPr>
        <p:blipFill>
          <a:blip r:embed="rId3"/>
          <a:stretch>
            <a:fillRect/>
          </a:stretch>
        </p:blipFill>
        <p:spPr>
          <a:xfrm>
            <a:off x="128560" y="3429000"/>
            <a:ext cx="11934879" cy="2143000"/>
          </a:xfrm>
          <a:prstGeom prst="rect">
            <a:avLst/>
          </a:prstGeom>
        </p:spPr>
      </p:pic>
    </p:spTree>
    <p:extLst>
      <p:ext uri="{BB962C8B-B14F-4D97-AF65-F5344CB8AC3E}">
        <p14:creationId xmlns:p14="http://schemas.microsoft.com/office/powerpoint/2010/main" val="387645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EOI Web Form(3)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60389" y="1268413"/>
            <a:ext cx="10756899" cy="110978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t>Can you rate the form sections and identify any particular questions that caused you problems</a:t>
            </a:r>
            <a:endParaRPr lang="en-US" sz="3200" b="1" dirty="0">
              <a:latin typeface="Arial"/>
              <a:ea typeface="Segoe UI"/>
              <a:cs typeface="Segoe UI"/>
            </a:endParaRPr>
          </a:p>
        </p:txBody>
      </p:sp>
      <p:sp>
        <p:nvSpPr>
          <p:cNvPr id="4" name="Slide Number Placeholder 3">
            <a:extLst>
              <a:ext uri="{FF2B5EF4-FFF2-40B4-BE49-F238E27FC236}">
                <a16:creationId xmlns:a16="http://schemas.microsoft.com/office/drawing/2014/main" id="{CE708A1F-FC42-9946-B187-6269C8AF5741}"/>
              </a:ext>
            </a:extLst>
          </p:cNvPr>
          <p:cNvSpPr>
            <a:spLocks noGrp="1"/>
          </p:cNvSpPr>
          <p:nvPr>
            <p:ph type="sldNum" sz="quarter" idx="12"/>
          </p:nvPr>
        </p:nvSpPr>
        <p:spPr/>
        <p:txBody>
          <a:bodyPr/>
          <a:lstStyle/>
          <a:p>
            <a:pPr algn="l"/>
            <a:fld id="{BF3A7518-6ADE-4535-B96C-9DB547781C0E}" type="slidenum">
              <a:rPr lang="en-GB" smtClean="0"/>
              <a:pPr algn="l"/>
              <a:t>26</a:t>
            </a:fld>
            <a:endParaRPr lang="en-GB"/>
          </a:p>
        </p:txBody>
      </p:sp>
      <p:pic>
        <p:nvPicPr>
          <p:cNvPr id="6" name="Picture 5">
            <a:extLst>
              <a:ext uri="{FF2B5EF4-FFF2-40B4-BE49-F238E27FC236}">
                <a16:creationId xmlns:a16="http://schemas.microsoft.com/office/drawing/2014/main" id="{DA9CB2EC-5313-470B-9A4E-EC49494A8905}"/>
              </a:ext>
            </a:extLst>
          </p:cNvPr>
          <p:cNvPicPr>
            <a:picLocks noChangeAspect="1"/>
          </p:cNvPicPr>
          <p:nvPr/>
        </p:nvPicPr>
        <p:blipFill>
          <a:blip r:embed="rId3"/>
          <a:stretch>
            <a:fillRect/>
          </a:stretch>
        </p:blipFill>
        <p:spPr>
          <a:xfrm>
            <a:off x="327623" y="2378197"/>
            <a:ext cx="11352205" cy="2955803"/>
          </a:xfrm>
          <a:prstGeom prst="rect">
            <a:avLst/>
          </a:prstGeom>
        </p:spPr>
      </p:pic>
      <p:graphicFrame>
        <p:nvGraphicFramePr>
          <p:cNvPr id="9" name="Chart 8">
            <a:extLst>
              <a:ext uri="{FF2B5EF4-FFF2-40B4-BE49-F238E27FC236}">
                <a16:creationId xmlns:a16="http://schemas.microsoft.com/office/drawing/2014/main" id="{467EC1D7-7585-465D-ACD3-0B4B148E165F}"/>
              </a:ext>
            </a:extLst>
          </p:cNvPr>
          <p:cNvGraphicFramePr>
            <a:graphicFrameLocks/>
          </p:cNvGraphicFramePr>
          <p:nvPr>
            <p:extLst>
              <p:ext uri="{D42A27DB-BD31-4B8C-83A1-F6EECF244321}">
                <p14:modId xmlns:p14="http://schemas.microsoft.com/office/powerpoint/2010/main" val="859404901"/>
              </p:ext>
            </p:extLst>
          </p:nvPr>
        </p:nvGraphicFramePr>
        <p:xfrm>
          <a:off x="7048500" y="4978400"/>
          <a:ext cx="4008738" cy="2212177"/>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25ACCC46-9C9F-4855-884A-EF2DDBE72982}"/>
              </a:ext>
            </a:extLst>
          </p:cNvPr>
          <p:cNvSpPr txBox="1">
            <a:spLocks/>
          </p:cNvSpPr>
          <p:nvPr/>
        </p:nvSpPr>
        <p:spPr>
          <a:xfrm>
            <a:off x="5268687" y="6561138"/>
            <a:ext cx="1779813"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a:t>
            </a:r>
          </a:p>
        </p:txBody>
      </p:sp>
    </p:spTree>
    <p:extLst>
      <p:ext uri="{BB962C8B-B14F-4D97-AF65-F5344CB8AC3E}">
        <p14:creationId xmlns:p14="http://schemas.microsoft.com/office/powerpoint/2010/main" val="2534941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Follow Up Questions</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10454640" cy="5167312"/>
          </a:xfrm>
        </p:spPr>
        <p:txBody>
          <a:bodyPr>
            <a:normAutofit fontScale="85000" lnSpcReduction="2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these follow up questions:</a:t>
            </a:r>
          </a:p>
          <a:p>
            <a:pPr marL="0" indent="0">
              <a:buNone/>
            </a:pPr>
            <a:r>
              <a:rPr lang="en-US" dirty="0">
                <a:latin typeface="Arial"/>
                <a:ea typeface="Segoe UI"/>
                <a:cs typeface="Segoe UI"/>
              </a:rPr>
              <a:t>1. What do you expect to happen as a result of completing this EOI form and submitting in?</a:t>
            </a:r>
          </a:p>
          <a:p>
            <a:pPr marL="0" indent="0">
              <a:buNone/>
            </a:pPr>
            <a:r>
              <a:rPr lang="en-US" dirty="0">
                <a:latin typeface="Arial"/>
                <a:ea typeface="Segoe UI"/>
                <a:cs typeface="Segoe UI"/>
              </a:rPr>
              <a:t>2. Do you feel that the EOI form will get you the support required by you/your business?</a:t>
            </a:r>
          </a:p>
          <a:p>
            <a:pPr marL="0" indent="0">
              <a:buNone/>
            </a:pPr>
            <a:r>
              <a:rPr lang="en-US" dirty="0">
                <a:latin typeface="Arial"/>
                <a:ea typeface="Segoe UI"/>
                <a:cs typeface="Segoe UI"/>
              </a:rPr>
              <a:t>3. At any point while filling in the form did you notice the lack of any of these?</a:t>
            </a:r>
          </a:p>
          <a:p>
            <a:pPr marL="0" indent="0">
              <a:buNone/>
            </a:pPr>
            <a:r>
              <a:rPr lang="en-US" dirty="0">
                <a:latin typeface="Arial"/>
                <a:ea typeface="Segoe UI"/>
                <a:cs typeface="Segoe UI"/>
              </a:rPr>
              <a:t>4. Overall, how easy or difficult are the questions to understand?</a:t>
            </a:r>
          </a:p>
          <a:p>
            <a:pPr marL="0" indent="0">
              <a:buNone/>
            </a:pPr>
            <a:r>
              <a:rPr lang="en-US" dirty="0">
                <a:latin typeface="Arial"/>
                <a:ea typeface="Segoe UI"/>
                <a:cs typeface="Segoe UI"/>
              </a:rPr>
              <a:t>5. If you were filling in this form for your company how would you find it?</a:t>
            </a:r>
          </a:p>
          <a:p>
            <a:pPr marL="0" indent="0">
              <a:buNone/>
            </a:pPr>
            <a:r>
              <a:rPr lang="en-US" dirty="0">
                <a:latin typeface="Arial"/>
                <a:ea typeface="Segoe UI"/>
                <a:cs typeface="Segoe UI"/>
              </a:rPr>
              <a:t>6. Overall, the questions were:</a:t>
            </a:r>
          </a:p>
          <a:p>
            <a:pPr marL="0" indent="0">
              <a:buNone/>
            </a:pPr>
            <a:r>
              <a:rPr lang="en-US" dirty="0">
                <a:latin typeface="Arial"/>
                <a:ea typeface="Segoe UI"/>
                <a:cs typeface="Segoe UI"/>
              </a:rPr>
              <a:t>7. Please list top 3 benefits of this EOI form approach. (use n/a if no comment)</a:t>
            </a:r>
          </a:p>
          <a:p>
            <a:pPr marL="0" indent="0">
              <a:buNone/>
            </a:pPr>
            <a:r>
              <a:rPr lang="en-US" dirty="0">
                <a:latin typeface="Arial"/>
                <a:ea typeface="Segoe UI"/>
                <a:cs typeface="Segoe UI"/>
              </a:rPr>
              <a:t>8. Please list top 3 drawbacks of this EOI form approach. (use n/a if no comment)</a:t>
            </a: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5098EEA-1A61-B24A-9049-BAA1D560D70A}"/>
              </a:ext>
            </a:extLst>
          </p:cNvPr>
          <p:cNvSpPr>
            <a:spLocks noGrp="1"/>
          </p:cNvSpPr>
          <p:nvPr>
            <p:ph type="sldNum" sz="quarter" idx="12"/>
          </p:nvPr>
        </p:nvSpPr>
        <p:spPr/>
        <p:txBody>
          <a:bodyPr/>
          <a:lstStyle/>
          <a:p>
            <a:pPr algn="l"/>
            <a:fld id="{BF3A7518-6ADE-4535-B96C-9DB547781C0E}" type="slidenum">
              <a:rPr lang="en-GB" smtClean="0"/>
              <a:pPr algn="l"/>
              <a:t>27</a:t>
            </a:fld>
            <a:endParaRPr lang="en-GB"/>
          </a:p>
        </p:txBody>
      </p:sp>
    </p:spTree>
    <p:extLst>
      <p:ext uri="{BB962C8B-B14F-4D97-AF65-F5344CB8AC3E}">
        <p14:creationId xmlns:p14="http://schemas.microsoft.com/office/powerpoint/2010/main" val="764291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expect to happen as a result of completing this EOI form and submitting in?</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99668"/>
            <a:ext cx="7416800" cy="6101670"/>
          </a:xfrm>
          <a:prstGeom prst="rect">
            <a:avLst/>
          </a:prstGeom>
        </p:spPr>
        <p:txBody>
          <a:bodyPr wrap="square">
            <a:spAutoFit/>
          </a:bodyPr>
          <a:lstStyle/>
          <a:p>
            <a:pPr marL="285750" indent="-285750">
              <a:spcAft>
                <a:spcPts val="900"/>
              </a:spcAft>
              <a:buFont typeface="Arial" panose="020B0604020202020204" pitchFamily="34" charset="0"/>
              <a:buChar char="•"/>
            </a:pPr>
            <a:r>
              <a:rPr lang="en-US" sz="1900" dirty="0" err="1"/>
              <a:t>ToTo</a:t>
            </a:r>
            <a:r>
              <a:rPr lang="en-US" sz="1900" dirty="0"/>
              <a:t> be put on a register expressing interest in being offered project support</a:t>
            </a:r>
          </a:p>
          <a:p>
            <a:pPr marL="285750" indent="-285750">
              <a:spcAft>
                <a:spcPts val="900"/>
              </a:spcAft>
              <a:buFont typeface="Arial" panose="020B0604020202020204" pitchFamily="34" charset="0"/>
              <a:buChar char="•"/>
            </a:pPr>
            <a:r>
              <a:rPr lang="en-US" sz="1900" dirty="0"/>
              <a:t>I will get complete ideas to improve my </a:t>
            </a:r>
            <a:r>
              <a:rPr lang="en-US" sz="1900" dirty="0" err="1"/>
              <a:t>bussines</a:t>
            </a:r>
            <a:endParaRPr lang="en-US" sz="1900" dirty="0"/>
          </a:p>
          <a:p>
            <a:pPr marL="285750" indent="-285750">
              <a:spcAft>
                <a:spcPts val="900"/>
              </a:spcAft>
              <a:buFont typeface="Arial" panose="020B0604020202020204" pitchFamily="34" charset="0"/>
              <a:buChar char="•"/>
            </a:pPr>
            <a:r>
              <a:rPr lang="en-US" sz="1900" dirty="0"/>
              <a:t>I will support to grow up my  business</a:t>
            </a:r>
          </a:p>
          <a:p>
            <a:pPr marL="285750" indent="-285750">
              <a:spcAft>
                <a:spcPts val="900"/>
              </a:spcAft>
              <a:buFont typeface="Arial" panose="020B0604020202020204" pitchFamily="34" charset="0"/>
              <a:buChar char="•"/>
            </a:pPr>
            <a:r>
              <a:rPr lang="en-US" sz="1900" dirty="0"/>
              <a:t>A result of my application successful or rejected</a:t>
            </a:r>
          </a:p>
          <a:p>
            <a:pPr marL="285750" indent="-285750">
              <a:spcAft>
                <a:spcPts val="900"/>
              </a:spcAft>
              <a:buFont typeface="Arial" panose="020B0604020202020204" pitchFamily="34" charset="0"/>
              <a:buChar char="•"/>
            </a:pPr>
            <a:r>
              <a:rPr lang="en-US" sz="1900" dirty="0"/>
              <a:t>receive a response and offer of support for business or strategical support</a:t>
            </a:r>
          </a:p>
          <a:p>
            <a:pPr marL="285750" indent="-285750">
              <a:spcAft>
                <a:spcPts val="900"/>
              </a:spcAft>
              <a:buFont typeface="Arial" panose="020B0604020202020204" pitchFamily="34" charset="0"/>
              <a:buChar char="•"/>
            </a:pPr>
            <a:r>
              <a:rPr lang="en-US" sz="1900" dirty="0"/>
              <a:t>To get feedback if I qualify or not for support within 3 days</a:t>
            </a:r>
          </a:p>
          <a:p>
            <a:pPr marL="285750" indent="-285750">
              <a:spcAft>
                <a:spcPts val="900"/>
              </a:spcAft>
              <a:buFont typeface="Arial" panose="020B0604020202020204" pitchFamily="34" charset="0"/>
              <a:buChar char="•"/>
            </a:pPr>
            <a:r>
              <a:rPr lang="en-US" sz="1900" dirty="0"/>
              <a:t>That you will be contacted within 3 days with details of financial and other help you may get.</a:t>
            </a:r>
          </a:p>
          <a:p>
            <a:pPr marL="285750" indent="-285750">
              <a:spcAft>
                <a:spcPts val="900"/>
              </a:spcAft>
              <a:buFont typeface="Arial" panose="020B0604020202020204" pitchFamily="34" charset="0"/>
              <a:buChar char="•"/>
            </a:pPr>
            <a:r>
              <a:rPr lang="en-US" sz="1900" dirty="0" err="1"/>
              <a:t>i</a:t>
            </a:r>
            <a:r>
              <a:rPr lang="en-US" sz="1900" dirty="0"/>
              <a:t> would expect, to be contacted either by phone or my way of an additional form through the post to provide more detailed information.</a:t>
            </a:r>
          </a:p>
          <a:p>
            <a:pPr marL="285750" indent="-285750">
              <a:spcAft>
                <a:spcPts val="900"/>
              </a:spcAft>
              <a:buFont typeface="Arial" panose="020B0604020202020204" pitchFamily="34" charset="0"/>
              <a:buChar char="•"/>
            </a:pPr>
            <a:r>
              <a:rPr lang="en-US" sz="1900" dirty="0"/>
              <a:t>There will be someone who gets in contact with some offers of help and support to help grow the business</a:t>
            </a:r>
          </a:p>
          <a:p>
            <a:pPr marL="285750" indent="-285750">
              <a:spcAft>
                <a:spcPts val="900"/>
              </a:spcAft>
              <a:buFont typeface="Arial" panose="020B0604020202020204" pitchFamily="34" charset="0"/>
              <a:buChar char="•"/>
            </a:pPr>
            <a:r>
              <a:rPr lang="en-US" sz="1900" dirty="0"/>
              <a:t>a meeting or call will be arranged with SE to go over my application to iron out any missing info/understanding.</a:t>
            </a:r>
          </a:p>
        </p:txBody>
      </p:sp>
      <p:sp>
        <p:nvSpPr>
          <p:cNvPr id="4" name="Slide Number Placeholder 3">
            <a:extLst>
              <a:ext uri="{FF2B5EF4-FFF2-40B4-BE49-F238E27FC236}">
                <a16:creationId xmlns:a16="http://schemas.microsoft.com/office/drawing/2014/main" id="{2D49A193-5714-364C-BDA3-DAE38FED0966}"/>
              </a:ext>
            </a:extLst>
          </p:cNvPr>
          <p:cNvSpPr>
            <a:spLocks noGrp="1"/>
          </p:cNvSpPr>
          <p:nvPr>
            <p:ph type="sldNum" sz="quarter" idx="12"/>
          </p:nvPr>
        </p:nvSpPr>
        <p:spPr/>
        <p:txBody>
          <a:bodyPr/>
          <a:lstStyle/>
          <a:p>
            <a:pPr algn="l"/>
            <a:fld id="{BF3A7518-6ADE-4535-B96C-9DB547781C0E}" type="slidenum">
              <a:rPr lang="en-GB" smtClean="0"/>
              <a:pPr algn="l"/>
              <a:t>28</a:t>
            </a:fld>
            <a:endParaRPr lang="en-GB"/>
          </a:p>
        </p:txBody>
      </p:sp>
    </p:spTree>
    <p:extLst>
      <p:ext uri="{BB962C8B-B14F-4D97-AF65-F5344CB8AC3E}">
        <p14:creationId xmlns:p14="http://schemas.microsoft.com/office/powerpoint/2010/main" val="4059022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expect to happen as a result of completing this EOI form and submitting in?</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218998"/>
            <a:ext cx="7416800" cy="4231928"/>
          </a:xfrm>
          <a:prstGeom prst="rect">
            <a:avLst/>
          </a:prstGeom>
        </p:spPr>
        <p:txBody>
          <a:bodyPr wrap="square">
            <a:spAutoFit/>
          </a:bodyPr>
          <a:lstStyle/>
          <a:p>
            <a:pPr>
              <a:spcAft>
                <a:spcPts val="900"/>
              </a:spcAft>
            </a:pPr>
            <a:r>
              <a:rPr lang="en-US" sz="3200" dirty="0"/>
              <a:t>These suggests:</a:t>
            </a:r>
          </a:p>
          <a:p>
            <a:pPr marL="342900" indent="-342900">
              <a:spcAft>
                <a:spcPts val="900"/>
              </a:spcAft>
              <a:buFont typeface="Arial" panose="020B0604020202020204" pitchFamily="34" charset="0"/>
              <a:buChar char="•"/>
            </a:pPr>
            <a:r>
              <a:rPr lang="en-US" sz="3200" dirty="0"/>
              <a:t>A Register</a:t>
            </a:r>
          </a:p>
          <a:p>
            <a:pPr marL="342900" indent="-342900">
              <a:spcAft>
                <a:spcPts val="900"/>
              </a:spcAft>
              <a:buFont typeface="Arial" panose="020B0604020202020204" pitchFamily="34" charset="0"/>
              <a:buChar char="•"/>
            </a:pPr>
            <a:r>
              <a:rPr lang="en-US" sz="3200" dirty="0"/>
              <a:t>Support &amp; Ideas</a:t>
            </a:r>
          </a:p>
          <a:p>
            <a:pPr marL="342900" indent="-342900">
              <a:spcAft>
                <a:spcPts val="900"/>
              </a:spcAft>
              <a:buFont typeface="Arial" panose="020B0604020202020204" pitchFamily="34" charset="0"/>
              <a:buChar char="•"/>
            </a:pPr>
            <a:r>
              <a:rPr lang="en-US" sz="3200" dirty="0"/>
              <a:t>Success or Rejection</a:t>
            </a:r>
          </a:p>
          <a:p>
            <a:pPr marL="342900" indent="-342900">
              <a:spcAft>
                <a:spcPts val="900"/>
              </a:spcAft>
              <a:buFont typeface="Arial" panose="020B0604020202020204" pitchFamily="34" charset="0"/>
              <a:buChar char="•"/>
            </a:pPr>
            <a:r>
              <a:rPr lang="en-US" sz="3200" dirty="0"/>
              <a:t>Within 3 days</a:t>
            </a:r>
          </a:p>
          <a:p>
            <a:pPr marL="342900" indent="-342900">
              <a:spcAft>
                <a:spcPts val="900"/>
              </a:spcAft>
              <a:buFont typeface="Arial" panose="020B0604020202020204" pitchFamily="34" charset="0"/>
              <a:buChar char="•"/>
            </a:pPr>
            <a:r>
              <a:rPr lang="en-US" sz="3200" dirty="0"/>
              <a:t>Supplemental communication</a:t>
            </a:r>
          </a:p>
          <a:p>
            <a:pPr marL="342900" indent="-342900">
              <a:spcAft>
                <a:spcPts val="900"/>
              </a:spcAft>
              <a:buFont typeface="Arial" panose="020B0604020202020204" pitchFamily="34" charset="0"/>
              <a:buChar char="•"/>
            </a:pPr>
            <a:r>
              <a:rPr lang="en-US" sz="3200" dirty="0"/>
              <a:t>Probably Phone or Email </a:t>
            </a:r>
          </a:p>
        </p:txBody>
      </p:sp>
      <p:sp>
        <p:nvSpPr>
          <p:cNvPr id="4" name="Slide Number Placeholder 3">
            <a:extLst>
              <a:ext uri="{FF2B5EF4-FFF2-40B4-BE49-F238E27FC236}">
                <a16:creationId xmlns:a16="http://schemas.microsoft.com/office/drawing/2014/main" id="{575CF42E-D4A6-CF48-B9C2-A94DE7343189}"/>
              </a:ext>
            </a:extLst>
          </p:cNvPr>
          <p:cNvSpPr>
            <a:spLocks noGrp="1"/>
          </p:cNvSpPr>
          <p:nvPr>
            <p:ph type="sldNum" sz="quarter" idx="12"/>
          </p:nvPr>
        </p:nvSpPr>
        <p:spPr/>
        <p:txBody>
          <a:bodyPr/>
          <a:lstStyle/>
          <a:p>
            <a:pPr algn="l"/>
            <a:fld id="{BF3A7518-6ADE-4535-B96C-9DB547781C0E}" type="slidenum">
              <a:rPr lang="en-GB" smtClean="0"/>
              <a:pPr algn="l"/>
              <a:t>29</a:t>
            </a:fld>
            <a:endParaRPr lang="en-GB"/>
          </a:p>
        </p:txBody>
      </p:sp>
    </p:spTree>
    <p:extLst>
      <p:ext uri="{BB962C8B-B14F-4D97-AF65-F5344CB8AC3E}">
        <p14:creationId xmlns:p14="http://schemas.microsoft.com/office/powerpoint/2010/main" val="227008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947738" y="345461"/>
            <a:ext cx="10406062" cy="1325563"/>
          </a:xfrm>
        </p:spPr>
        <p:txBody>
          <a:bodyPr/>
          <a:lstStyle/>
          <a:p>
            <a:r>
              <a:rPr lang="en-US" sz="4000" dirty="0"/>
              <a:t>H</a:t>
            </a:r>
            <a:r>
              <a:rPr lang="en-GB" sz="4000" dirty="0" err="1"/>
              <a:t>ypotheses</a:t>
            </a:r>
            <a:endParaRPr lang="en-GB" sz="4000"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947738" y="1304925"/>
            <a:ext cx="9715500" cy="4708525"/>
          </a:xfrm>
        </p:spPr>
        <p:txBody>
          <a:bodyPr>
            <a:normAutofit/>
          </a:bodyPr>
          <a:lstStyle/>
          <a:p>
            <a:pPr marL="0" indent="0">
              <a:buNone/>
            </a:pPr>
            <a:r>
              <a:rPr lang="en-GB" sz="2400" dirty="0"/>
              <a:t>To structure testing, we applied 2 Hypotheses to the research:</a:t>
            </a:r>
            <a:br>
              <a:rPr lang="en-GB" sz="2000" dirty="0"/>
            </a:br>
            <a:endParaRPr lang="en-GB" sz="2000" dirty="0"/>
          </a:p>
          <a:p>
            <a:pPr marL="0" indent="0">
              <a:buNone/>
            </a:pPr>
            <a:r>
              <a:rPr lang="en-GB" sz="2000" b="1" dirty="0"/>
              <a:t>Hypothesis 1</a:t>
            </a:r>
          </a:p>
          <a:p>
            <a:pPr marL="11113"/>
            <a:r>
              <a:rPr lang="en-GB" sz="2000" b="1" dirty="0">
                <a:solidFill>
                  <a:srgbClr val="00B0F0"/>
                </a:solidFill>
                <a:effectLst>
                  <a:outerShdw blurRad="38100" dist="25400" dir="2700000" algn="tl">
                    <a:srgbClr val="000000">
                      <a:alpha val="10000"/>
                    </a:srgbClr>
                  </a:outerShdw>
                </a:effectLst>
              </a:rPr>
              <a:t>People will welcome the Expression of Interest approach</a:t>
            </a:r>
          </a:p>
          <a:p>
            <a:pPr marL="285750" indent="-285750">
              <a:buFontTx/>
              <a:buChar char="-"/>
            </a:pPr>
            <a:endParaRPr lang="en-GB" dirty="0"/>
          </a:p>
          <a:p>
            <a:pPr marL="0" indent="0">
              <a:buNone/>
            </a:pPr>
            <a:r>
              <a:rPr lang="en-GB" sz="2000" b="1" dirty="0"/>
              <a:t>Hypothesis 2</a:t>
            </a:r>
          </a:p>
          <a:p>
            <a:pPr marL="11113"/>
            <a:r>
              <a:rPr lang="en-GB" sz="2000" b="1" dirty="0">
                <a:solidFill>
                  <a:srgbClr val="00B0F0"/>
                </a:solidFill>
                <a:effectLst>
                  <a:outerShdw blurRad="38100" dist="25400" dir="2700000" algn="tl">
                    <a:srgbClr val="000000">
                      <a:alpha val="10000"/>
                    </a:srgbClr>
                  </a:outerShdw>
                </a:effectLst>
              </a:rPr>
              <a:t>The form will make sense and be easy to use</a:t>
            </a:r>
          </a:p>
          <a:p>
            <a:pPr marL="0" indent="0">
              <a:buNone/>
            </a:pPr>
            <a:endParaRPr lang="en-GB" sz="2000" i="1" dirty="0"/>
          </a:p>
          <a:p>
            <a:pPr marL="0" indent="0">
              <a:buNone/>
            </a:pPr>
            <a:r>
              <a:rPr lang="en-GB" sz="2000" i="1" dirty="0"/>
              <a:t>The test notes allow retrospective application of new Hypotheses up to a point</a:t>
            </a:r>
          </a:p>
        </p:txBody>
      </p:sp>
      <p:sp>
        <p:nvSpPr>
          <p:cNvPr id="4" name="Slide Number Placeholder 3">
            <a:extLst>
              <a:ext uri="{FF2B5EF4-FFF2-40B4-BE49-F238E27FC236}">
                <a16:creationId xmlns:a16="http://schemas.microsoft.com/office/drawing/2014/main" id="{522750E8-952A-5C4E-804B-CADD6E49F0AF}"/>
              </a:ext>
            </a:extLst>
          </p:cNvPr>
          <p:cNvSpPr>
            <a:spLocks noGrp="1"/>
          </p:cNvSpPr>
          <p:nvPr>
            <p:ph type="sldNum" sz="quarter" idx="12"/>
          </p:nvPr>
        </p:nvSpPr>
        <p:spPr/>
        <p:txBody>
          <a:bodyPr/>
          <a:lstStyle/>
          <a:p>
            <a:pPr algn="l"/>
            <a:fld id="{BF3A7518-6ADE-4535-B96C-9DB547781C0E}" type="slidenum">
              <a:rPr lang="en-GB" smtClean="0"/>
              <a:pPr algn="l"/>
              <a:t>3</a:t>
            </a:fld>
            <a:endParaRPr lang="en-GB"/>
          </a:p>
        </p:txBody>
      </p:sp>
    </p:spTree>
    <p:extLst>
      <p:ext uri="{BB962C8B-B14F-4D97-AF65-F5344CB8AC3E}">
        <p14:creationId xmlns:p14="http://schemas.microsoft.com/office/powerpoint/2010/main" val="598834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824092"/>
          </a:xfrm>
        </p:spPr>
        <p:txBody>
          <a:bodyPr>
            <a:normAutofit/>
          </a:bodyPr>
          <a:lstStyle/>
          <a:p>
            <a:pPr marL="0" indent="0">
              <a:buNone/>
            </a:pPr>
            <a:r>
              <a:rPr lang="en-US" dirty="0">
                <a:latin typeface="Arial"/>
                <a:ea typeface="Segoe UI"/>
                <a:cs typeface="Segoe UI"/>
              </a:rPr>
              <a:t>Do you feel that the EOI form will get you the support required by you/your business?</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4" name="Slide Number Placeholder 3">
            <a:extLst>
              <a:ext uri="{FF2B5EF4-FFF2-40B4-BE49-F238E27FC236}">
                <a16:creationId xmlns:a16="http://schemas.microsoft.com/office/drawing/2014/main" id="{634C0C7D-36E5-5448-A140-8CA30F967D48}"/>
              </a:ext>
            </a:extLst>
          </p:cNvPr>
          <p:cNvSpPr>
            <a:spLocks noGrp="1"/>
          </p:cNvSpPr>
          <p:nvPr>
            <p:ph type="sldNum" sz="quarter" idx="12"/>
          </p:nvPr>
        </p:nvSpPr>
        <p:spPr/>
        <p:txBody>
          <a:bodyPr/>
          <a:lstStyle/>
          <a:p>
            <a:pPr algn="l"/>
            <a:fld id="{BF3A7518-6ADE-4535-B96C-9DB547781C0E}" type="slidenum">
              <a:rPr lang="en-GB" smtClean="0"/>
              <a:pPr algn="l"/>
              <a:t>30</a:t>
            </a:fld>
            <a:endParaRPr lang="en-GB"/>
          </a:p>
        </p:txBody>
      </p:sp>
      <p:pic>
        <p:nvPicPr>
          <p:cNvPr id="5" name="Picture 4">
            <a:extLst>
              <a:ext uri="{FF2B5EF4-FFF2-40B4-BE49-F238E27FC236}">
                <a16:creationId xmlns:a16="http://schemas.microsoft.com/office/drawing/2014/main" id="{62E8DF76-BCCF-486E-8B8C-10ADFC086C2F}"/>
              </a:ext>
            </a:extLst>
          </p:cNvPr>
          <p:cNvPicPr>
            <a:picLocks noChangeAspect="1"/>
          </p:cNvPicPr>
          <p:nvPr/>
        </p:nvPicPr>
        <p:blipFill>
          <a:blip r:embed="rId3"/>
          <a:stretch>
            <a:fillRect/>
          </a:stretch>
        </p:blipFill>
        <p:spPr>
          <a:xfrm>
            <a:off x="362397" y="2769799"/>
            <a:ext cx="11809006" cy="3688151"/>
          </a:xfrm>
          <a:prstGeom prst="rect">
            <a:avLst/>
          </a:prstGeom>
        </p:spPr>
      </p:pic>
      <p:sp>
        <p:nvSpPr>
          <p:cNvPr id="7" name="Content Placeholder 2">
            <a:extLst>
              <a:ext uri="{FF2B5EF4-FFF2-40B4-BE49-F238E27FC236}">
                <a16:creationId xmlns:a16="http://schemas.microsoft.com/office/drawing/2014/main" id="{1B7060E1-FBC4-4408-B648-D46C776D52C3}"/>
              </a:ext>
            </a:extLst>
          </p:cNvPr>
          <p:cNvSpPr txBox="1">
            <a:spLocks/>
          </p:cNvSpPr>
          <p:nvPr/>
        </p:nvSpPr>
        <p:spPr>
          <a:xfrm>
            <a:off x="6647379" y="6378575"/>
            <a:ext cx="5013790"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                        70% said yes</a:t>
            </a:r>
          </a:p>
        </p:txBody>
      </p:sp>
    </p:spTree>
    <p:extLst>
      <p:ext uri="{BB962C8B-B14F-4D97-AF65-F5344CB8AC3E}">
        <p14:creationId xmlns:p14="http://schemas.microsoft.com/office/powerpoint/2010/main" val="1773454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824092"/>
          </a:xfrm>
        </p:spPr>
        <p:txBody>
          <a:bodyPr>
            <a:normAutofit/>
          </a:bodyPr>
          <a:lstStyle/>
          <a:p>
            <a:pPr marL="0" indent="0">
              <a:buNone/>
            </a:pPr>
            <a:r>
              <a:rPr lang="en-US" dirty="0">
                <a:latin typeface="Arial"/>
                <a:ea typeface="Segoe UI"/>
                <a:cs typeface="Segoe UI"/>
              </a:rPr>
              <a:t>At any point while filling in the form did you notice the lack of any of these?</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4" name="Slide Number Placeholder 3">
            <a:extLst>
              <a:ext uri="{FF2B5EF4-FFF2-40B4-BE49-F238E27FC236}">
                <a16:creationId xmlns:a16="http://schemas.microsoft.com/office/drawing/2014/main" id="{634C0C7D-36E5-5448-A140-8CA30F967D48}"/>
              </a:ext>
            </a:extLst>
          </p:cNvPr>
          <p:cNvSpPr>
            <a:spLocks noGrp="1"/>
          </p:cNvSpPr>
          <p:nvPr>
            <p:ph type="sldNum" sz="quarter" idx="12"/>
          </p:nvPr>
        </p:nvSpPr>
        <p:spPr/>
        <p:txBody>
          <a:bodyPr/>
          <a:lstStyle/>
          <a:p>
            <a:pPr algn="l"/>
            <a:fld id="{BF3A7518-6ADE-4535-B96C-9DB547781C0E}" type="slidenum">
              <a:rPr lang="en-GB" smtClean="0"/>
              <a:pPr algn="l"/>
              <a:t>31</a:t>
            </a:fld>
            <a:endParaRPr lang="en-GB"/>
          </a:p>
        </p:txBody>
      </p:sp>
      <p:pic>
        <p:nvPicPr>
          <p:cNvPr id="5" name="Picture 4">
            <a:extLst>
              <a:ext uri="{FF2B5EF4-FFF2-40B4-BE49-F238E27FC236}">
                <a16:creationId xmlns:a16="http://schemas.microsoft.com/office/drawing/2014/main" id="{CD4217BD-4344-4F07-ADC4-1939248FB9F2}"/>
              </a:ext>
            </a:extLst>
          </p:cNvPr>
          <p:cNvPicPr>
            <a:picLocks noChangeAspect="1"/>
          </p:cNvPicPr>
          <p:nvPr/>
        </p:nvPicPr>
        <p:blipFill>
          <a:blip r:embed="rId3"/>
          <a:stretch>
            <a:fillRect/>
          </a:stretch>
        </p:blipFill>
        <p:spPr>
          <a:xfrm>
            <a:off x="379546" y="2807896"/>
            <a:ext cx="11353478" cy="3745304"/>
          </a:xfrm>
          <a:prstGeom prst="rect">
            <a:avLst/>
          </a:prstGeom>
        </p:spPr>
      </p:pic>
      <p:sp>
        <p:nvSpPr>
          <p:cNvPr id="8" name="Content Placeholder 2">
            <a:extLst>
              <a:ext uri="{FF2B5EF4-FFF2-40B4-BE49-F238E27FC236}">
                <a16:creationId xmlns:a16="http://schemas.microsoft.com/office/drawing/2014/main" id="{E4CB85E3-15D3-4332-B9DB-7503A0164194}"/>
              </a:ext>
            </a:extLst>
          </p:cNvPr>
          <p:cNvSpPr txBox="1">
            <a:spLocks/>
          </p:cNvSpPr>
          <p:nvPr/>
        </p:nvSpPr>
        <p:spPr>
          <a:xfrm>
            <a:off x="6647379" y="6378575"/>
            <a:ext cx="1779813"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a:t>
            </a:r>
          </a:p>
        </p:txBody>
      </p:sp>
      <p:pic>
        <p:nvPicPr>
          <p:cNvPr id="9" name="Picture 8" descr="A picture containing graphical user interface&#10;&#10;Description automatically generated">
            <a:extLst>
              <a:ext uri="{FF2B5EF4-FFF2-40B4-BE49-F238E27FC236}">
                <a16:creationId xmlns:a16="http://schemas.microsoft.com/office/drawing/2014/main" id="{DAFDA5D6-2046-4AB2-9AA1-ADC3B18A9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801" y="5817596"/>
            <a:ext cx="3641443" cy="1121958"/>
          </a:xfrm>
          <a:prstGeom prst="rect">
            <a:avLst/>
          </a:prstGeom>
        </p:spPr>
      </p:pic>
    </p:spTree>
    <p:extLst>
      <p:ext uri="{BB962C8B-B14F-4D97-AF65-F5344CB8AC3E}">
        <p14:creationId xmlns:p14="http://schemas.microsoft.com/office/powerpoint/2010/main" val="3679782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(4)</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586913"/>
          </a:xfrm>
        </p:spPr>
        <p:txBody>
          <a:bodyPr>
            <a:normAutofit/>
          </a:bodyPr>
          <a:lstStyle/>
          <a:p>
            <a:pPr marL="0" indent="0">
              <a:buNone/>
            </a:pPr>
            <a:r>
              <a:rPr lang="en-US" dirty="0">
                <a:latin typeface="Arial"/>
                <a:ea typeface="Segoe UI"/>
                <a:cs typeface="Segoe UI"/>
              </a:rPr>
              <a:t>Overall, how easy or difficult are the questions to understand?</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4" name="Slide Number Placeholder 3">
            <a:extLst>
              <a:ext uri="{FF2B5EF4-FFF2-40B4-BE49-F238E27FC236}">
                <a16:creationId xmlns:a16="http://schemas.microsoft.com/office/drawing/2014/main" id="{7DDB480B-EC8E-0B45-8582-A2503E28A000}"/>
              </a:ext>
            </a:extLst>
          </p:cNvPr>
          <p:cNvSpPr>
            <a:spLocks noGrp="1"/>
          </p:cNvSpPr>
          <p:nvPr>
            <p:ph type="sldNum" sz="quarter" idx="12"/>
          </p:nvPr>
        </p:nvSpPr>
        <p:spPr/>
        <p:txBody>
          <a:bodyPr/>
          <a:lstStyle/>
          <a:p>
            <a:pPr algn="l"/>
            <a:fld id="{BF3A7518-6ADE-4535-B96C-9DB547781C0E}" type="slidenum">
              <a:rPr lang="en-GB" smtClean="0"/>
              <a:pPr algn="l"/>
              <a:t>32</a:t>
            </a:fld>
            <a:endParaRPr lang="en-GB"/>
          </a:p>
        </p:txBody>
      </p:sp>
      <p:pic>
        <p:nvPicPr>
          <p:cNvPr id="6" name="Picture 5">
            <a:extLst>
              <a:ext uri="{FF2B5EF4-FFF2-40B4-BE49-F238E27FC236}">
                <a16:creationId xmlns:a16="http://schemas.microsoft.com/office/drawing/2014/main" id="{C163FFA4-A4A2-43E9-9B58-3190067C165F}"/>
              </a:ext>
            </a:extLst>
          </p:cNvPr>
          <p:cNvPicPr>
            <a:picLocks noChangeAspect="1"/>
          </p:cNvPicPr>
          <p:nvPr/>
        </p:nvPicPr>
        <p:blipFill>
          <a:blip r:embed="rId3"/>
          <a:stretch>
            <a:fillRect/>
          </a:stretch>
        </p:blipFill>
        <p:spPr>
          <a:xfrm>
            <a:off x="110170" y="2967934"/>
            <a:ext cx="11901261" cy="2270816"/>
          </a:xfrm>
          <a:prstGeom prst="rect">
            <a:avLst/>
          </a:prstGeom>
        </p:spPr>
      </p:pic>
      <p:sp>
        <p:nvSpPr>
          <p:cNvPr id="8" name="Content Placeholder 2">
            <a:extLst>
              <a:ext uri="{FF2B5EF4-FFF2-40B4-BE49-F238E27FC236}">
                <a16:creationId xmlns:a16="http://schemas.microsoft.com/office/drawing/2014/main" id="{3913C095-ADBA-4D7F-A3D3-F83F75711441}"/>
              </a:ext>
            </a:extLst>
          </p:cNvPr>
          <p:cNvSpPr txBox="1">
            <a:spLocks/>
          </p:cNvSpPr>
          <p:nvPr/>
        </p:nvSpPr>
        <p:spPr>
          <a:xfrm>
            <a:off x="6647379" y="6378575"/>
            <a:ext cx="1779813"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a:t>
            </a:r>
          </a:p>
        </p:txBody>
      </p:sp>
      <p:pic>
        <p:nvPicPr>
          <p:cNvPr id="9" name="Picture 8" descr="Chart&#10;&#10;Description automatically generated">
            <a:extLst>
              <a:ext uri="{FF2B5EF4-FFF2-40B4-BE49-F238E27FC236}">
                <a16:creationId xmlns:a16="http://schemas.microsoft.com/office/drawing/2014/main" id="{5731458D-08E2-4B25-95E8-5234C495D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7944" y="6378575"/>
            <a:ext cx="3721864" cy="659223"/>
          </a:xfrm>
          <a:prstGeom prst="rect">
            <a:avLst/>
          </a:prstGeom>
        </p:spPr>
      </p:pic>
    </p:spTree>
    <p:extLst>
      <p:ext uri="{BB962C8B-B14F-4D97-AF65-F5344CB8AC3E}">
        <p14:creationId xmlns:p14="http://schemas.microsoft.com/office/powerpoint/2010/main" val="3994074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(5)</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586913"/>
          </a:xfrm>
        </p:spPr>
        <p:txBody>
          <a:bodyPr>
            <a:normAutofit/>
          </a:bodyPr>
          <a:lstStyle/>
          <a:p>
            <a:pPr marL="0" indent="0">
              <a:buNone/>
            </a:pPr>
            <a:r>
              <a:rPr lang="en-US" dirty="0">
                <a:latin typeface="Arial"/>
                <a:ea typeface="Segoe UI"/>
                <a:cs typeface="Segoe UI"/>
              </a:rPr>
              <a:t>If you were filling in this form for your company how would you find it?</a:t>
            </a:r>
          </a:p>
        </p:txBody>
      </p:sp>
      <p:sp>
        <p:nvSpPr>
          <p:cNvPr id="4" name="Slide Number Placeholder 3">
            <a:extLst>
              <a:ext uri="{FF2B5EF4-FFF2-40B4-BE49-F238E27FC236}">
                <a16:creationId xmlns:a16="http://schemas.microsoft.com/office/drawing/2014/main" id="{E5437F9D-48BF-F64F-875F-5169AC2EF53E}"/>
              </a:ext>
            </a:extLst>
          </p:cNvPr>
          <p:cNvSpPr>
            <a:spLocks noGrp="1"/>
          </p:cNvSpPr>
          <p:nvPr>
            <p:ph type="sldNum" sz="quarter" idx="12"/>
          </p:nvPr>
        </p:nvSpPr>
        <p:spPr/>
        <p:txBody>
          <a:bodyPr/>
          <a:lstStyle/>
          <a:p>
            <a:pPr algn="l"/>
            <a:fld id="{BF3A7518-6ADE-4535-B96C-9DB547781C0E}" type="slidenum">
              <a:rPr lang="en-GB" smtClean="0"/>
              <a:pPr algn="l"/>
              <a:t>33</a:t>
            </a:fld>
            <a:endParaRPr lang="en-GB"/>
          </a:p>
        </p:txBody>
      </p:sp>
      <p:pic>
        <p:nvPicPr>
          <p:cNvPr id="5" name="Picture 4">
            <a:extLst>
              <a:ext uri="{FF2B5EF4-FFF2-40B4-BE49-F238E27FC236}">
                <a16:creationId xmlns:a16="http://schemas.microsoft.com/office/drawing/2014/main" id="{94217C35-34F2-4445-967E-97E4463F3C62}"/>
              </a:ext>
            </a:extLst>
          </p:cNvPr>
          <p:cNvPicPr>
            <a:picLocks noChangeAspect="1"/>
          </p:cNvPicPr>
          <p:nvPr/>
        </p:nvPicPr>
        <p:blipFill>
          <a:blip r:embed="rId3"/>
          <a:stretch>
            <a:fillRect/>
          </a:stretch>
        </p:blipFill>
        <p:spPr>
          <a:xfrm>
            <a:off x="211670" y="3127730"/>
            <a:ext cx="11805705" cy="2146492"/>
          </a:xfrm>
          <a:prstGeom prst="rect">
            <a:avLst/>
          </a:prstGeom>
        </p:spPr>
      </p:pic>
      <p:sp>
        <p:nvSpPr>
          <p:cNvPr id="8" name="Content Placeholder 2">
            <a:extLst>
              <a:ext uri="{FF2B5EF4-FFF2-40B4-BE49-F238E27FC236}">
                <a16:creationId xmlns:a16="http://schemas.microsoft.com/office/drawing/2014/main" id="{87E84C84-F570-4316-A8A6-803847C4D63B}"/>
              </a:ext>
            </a:extLst>
          </p:cNvPr>
          <p:cNvSpPr txBox="1">
            <a:spLocks/>
          </p:cNvSpPr>
          <p:nvPr/>
        </p:nvSpPr>
        <p:spPr>
          <a:xfrm>
            <a:off x="6647379" y="6378575"/>
            <a:ext cx="1779813"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a:t>
            </a:r>
          </a:p>
        </p:txBody>
      </p:sp>
      <p:pic>
        <p:nvPicPr>
          <p:cNvPr id="9" name="Picture 8" descr="Chart&#10;&#10;Description automatically generated">
            <a:extLst>
              <a:ext uri="{FF2B5EF4-FFF2-40B4-BE49-F238E27FC236}">
                <a16:creationId xmlns:a16="http://schemas.microsoft.com/office/drawing/2014/main" id="{49A4ABC6-B0B9-48AB-B464-18220DDEA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001" y="6378575"/>
            <a:ext cx="3605847" cy="638674"/>
          </a:xfrm>
          <a:prstGeom prst="rect">
            <a:avLst/>
          </a:prstGeom>
        </p:spPr>
      </p:pic>
    </p:spTree>
    <p:extLst>
      <p:ext uri="{BB962C8B-B14F-4D97-AF65-F5344CB8AC3E}">
        <p14:creationId xmlns:p14="http://schemas.microsoft.com/office/powerpoint/2010/main" val="1847906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(6)</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586913"/>
          </a:xfrm>
        </p:spPr>
        <p:txBody>
          <a:bodyPr>
            <a:normAutofit/>
          </a:bodyPr>
          <a:lstStyle/>
          <a:p>
            <a:pPr marL="0" indent="0">
              <a:buNone/>
            </a:pPr>
            <a:r>
              <a:rPr lang="en-US" dirty="0">
                <a:latin typeface="Arial"/>
                <a:ea typeface="Segoe UI"/>
                <a:cs typeface="Segoe UI"/>
              </a:rPr>
              <a:t>Overall the questions were?</a:t>
            </a:r>
          </a:p>
        </p:txBody>
      </p:sp>
      <p:sp>
        <p:nvSpPr>
          <p:cNvPr id="4" name="Slide Number Placeholder 3">
            <a:extLst>
              <a:ext uri="{FF2B5EF4-FFF2-40B4-BE49-F238E27FC236}">
                <a16:creationId xmlns:a16="http://schemas.microsoft.com/office/drawing/2014/main" id="{21001EE3-3ECC-C94A-8512-5FCEFC8F6CB8}"/>
              </a:ext>
            </a:extLst>
          </p:cNvPr>
          <p:cNvSpPr>
            <a:spLocks noGrp="1"/>
          </p:cNvSpPr>
          <p:nvPr>
            <p:ph type="sldNum" sz="quarter" idx="12"/>
          </p:nvPr>
        </p:nvSpPr>
        <p:spPr/>
        <p:txBody>
          <a:bodyPr/>
          <a:lstStyle/>
          <a:p>
            <a:pPr algn="l"/>
            <a:fld id="{BF3A7518-6ADE-4535-B96C-9DB547781C0E}" type="slidenum">
              <a:rPr lang="en-GB" smtClean="0"/>
              <a:pPr algn="l"/>
              <a:t>34</a:t>
            </a:fld>
            <a:endParaRPr lang="en-GB"/>
          </a:p>
        </p:txBody>
      </p:sp>
      <p:pic>
        <p:nvPicPr>
          <p:cNvPr id="6" name="Picture 5">
            <a:extLst>
              <a:ext uri="{FF2B5EF4-FFF2-40B4-BE49-F238E27FC236}">
                <a16:creationId xmlns:a16="http://schemas.microsoft.com/office/drawing/2014/main" id="{DE91943E-ADC9-4B76-AFEE-D8E8293B301A}"/>
              </a:ext>
            </a:extLst>
          </p:cNvPr>
          <p:cNvPicPr>
            <a:picLocks noChangeAspect="1"/>
          </p:cNvPicPr>
          <p:nvPr/>
        </p:nvPicPr>
        <p:blipFill>
          <a:blip r:embed="rId3"/>
          <a:stretch>
            <a:fillRect/>
          </a:stretch>
        </p:blipFill>
        <p:spPr>
          <a:xfrm>
            <a:off x="143838" y="3113355"/>
            <a:ext cx="12122295" cy="2270303"/>
          </a:xfrm>
          <a:prstGeom prst="rect">
            <a:avLst/>
          </a:prstGeom>
        </p:spPr>
      </p:pic>
      <p:pic>
        <p:nvPicPr>
          <p:cNvPr id="8" name="Picture 7" descr="Chart&#10;&#10;Description automatically generated">
            <a:extLst>
              <a:ext uri="{FF2B5EF4-FFF2-40B4-BE49-F238E27FC236}">
                <a16:creationId xmlns:a16="http://schemas.microsoft.com/office/drawing/2014/main" id="{E029214A-E73D-4F4E-AAE5-4C109592A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8427193" y="5998194"/>
            <a:ext cx="3609232" cy="676182"/>
          </a:xfrm>
          <a:prstGeom prst="rect">
            <a:avLst/>
          </a:prstGeom>
        </p:spPr>
      </p:pic>
      <p:sp>
        <p:nvSpPr>
          <p:cNvPr id="9" name="Content Placeholder 2">
            <a:extLst>
              <a:ext uri="{FF2B5EF4-FFF2-40B4-BE49-F238E27FC236}">
                <a16:creationId xmlns:a16="http://schemas.microsoft.com/office/drawing/2014/main" id="{9E182482-2215-4AA2-9532-603B38F43CA7}"/>
              </a:ext>
            </a:extLst>
          </p:cNvPr>
          <p:cNvSpPr txBox="1">
            <a:spLocks/>
          </p:cNvSpPr>
          <p:nvPr/>
        </p:nvSpPr>
        <p:spPr>
          <a:xfrm>
            <a:off x="6647379" y="6378575"/>
            <a:ext cx="1779813"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rial"/>
                <a:ea typeface="Segoe UI"/>
                <a:cs typeface="Segoe UI"/>
              </a:rPr>
              <a:t>Last version?</a:t>
            </a:r>
          </a:p>
        </p:txBody>
      </p:sp>
    </p:spTree>
    <p:extLst>
      <p:ext uri="{BB962C8B-B14F-4D97-AF65-F5344CB8AC3E}">
        <p14:creationId xmlns:p14="http://schemas.microsoft.com/office/powerpoint/2010/main" val="321263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(7)</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44911" cy="3420911"/>
          </a:xfrm>
        </p:spPr>
        <p:txBody>
          <a:bodyPr>
            <a:normAutofit/>
          </a:bodyPr>
          <a:lstStyle/>
          <a:p>
            <a:pPr marL="0" indent="0">
              <a:buNone/>
            </a:pPr>
            <a:r>
              <a:rPr lang="en-US" dirty="0">
                <a:latin typeface="Arial"/>
                <a:ea typeface="Segoe UI"/>
                <a:cs typeface="Segoe UI"/>
              </a:rPr>
              <a:t>Please list top 3 benefits of this EOI form approach. (use n/a if no comment)</a:t>
            </a:r>
          </a:p>
        </p:txBody>
      </p:sp>
      <p:sp>
        <p:nvSpPr>
          <p:cNvPr id="4" name="TextBox 3">
            <a:extLst>
              <a:ext uri="{FF2B5EF4-FFF2-40B4-BE49-F238E27FC236}">
                <a16:creationId xmlns:a16="http://schemas.microsoft.com/office/drawing/2014/main" id="{663E14E5-CC6A-8842-8D6C-414FD2D8AB24}"/>
              </a:ext>
            </a:extLst>
          </p:cNvPr>
          <p:cNvSpPr txBox="1"/>
          <p:nvPr/>
        </p:nvSpPr>
        <p:spPr>
          <a:xfrm>
            <a:off x="4630741" y="176214"/>
            <a:ext cx="7405684" cy="594008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t>It allows me to provide plenty of information about the business and project It explains to me what the form is for and will do</a:t>
            </a:r>
          </a:p>
          <a:p>
            <a:pPr marL="285750" indent="-285750">
              <a:spcAft>
                <a:spcPts val="600"/>
              </a:spcAft>
              <a:buFont typeface="Arial" panose="020B0604020202020204" pitchFamily="34" charset="0"/>
              <a:buChar char="•"/>
            </a:pPr>
            <a:r>
              <a:rPr lang="en-US" sz="2000" dirty="0"/>
              <a:t>Service, efficient and control</a:t>
            </a:r>
          </a:p>
          <a:p>
            <a:pPr marL="285750" indent="-285750">
              <a:spcAft>
                <a:spcPts val="600"/>
              </a:spcAft>
              <a:buFont typeface="Arial" panose="020B0604020202020204" pitchFamily="34" charset="0"/>
              <a:buChar char="•"/>
            </a:pPr>
            <a:r>
              <a:rPr lang="en-US" sz="2000" dirty="0"/>
              <a:t>Ability to leave the document then return at a later time. Ability to share the document before submitting to others in the company</a:t>
            </a:r>
          </a:p>
          <a:p>
            <a:pPr marL="285750" indent="-285750">
              <a:spcAft>
                <a:spcPts val="600"/>
              </a:spcAft>
              <a:buFont typeface="Arial" panose="020B0604020202020204" pitchFamily="34" charset="0"/>
              <a:buChar char="•"/>
            </a:pPr>
            <a:r>
              <a:rPr lang="en-US" sz="2000" dirty="0"/>
              <a:t>Simple, Fast, Structured</a:t>
            </a:r>
          </a:p>
          <a:p>
            <a:pPr marL="285750" indent="-285750">
              <a:spcAft>
                <a:spcPts val="600"/>
              </a:spcAft>
              <a:buFont typeface="Arial" panose="020B0604020202020204" pitchFamily="34" charset="0"/>
              <a:buChar char="•"/>
            </a:pPr>
            <a:r>
              <a:rPr lang="en-US" sz="2000" dirty="0"/>
              <a:t>It is easy to get feedback on qualification</a:t>
            </a:r>
          </a:p>
          <a:p>
            <a:pPr marL="285750" indent="-285750">
              <a:spcAft>
                <a:spcPts val="600"/>
              </a:spcAft>
              <a:buFont typeface="Arial" panose="020B0604020202020204" pitchFamily="34" charset="0"/>
              <a:buChar char="•"/>
            </a:pPr>
            <a:r>
              <a:rPr lang="en-US" sz="2000" dirty="0"/>
              <a:t>Form was very short and easy to complete.  Where questions needed any kind of explaining this was done </a:t>
            </a:r>
            <a:r>
              <a:rPr lang="en-US" sz="2000" dirty="0" err="1"/>
              <a:t>i.e</a:t>
            </a:r>
            <a:r>
              <a:rPr lang="en-US" sz="2000" dirty="0"/>
              <a:t> when it asked about fair working practices.  </a:t>
            </a:r>
            <a:br>
              <a:rPr lang="en-US" sz="2000" dirty="0"/>
            </a:br>
            <a:r>
              <a:rPr lang="en-US" sz="2000" dirty="0"/>
              <a:t>You were told what help you could expect in short </a:t>
            </a:r>
            <a:r>
              <a:rPr lang="en-US" sz="2000" dirty="0" err="1"/>
              <a:t>i.e</a:t>
            </a:r>
            <a:r>
              <a:rPr lang="en-US" sz="2000" dirty="0"/>
              <a:t> financial and impartial advice.</a:t>
            </a:r>
          </a:p>
          <a:p>
            <a:pPr marL="285750" indent="-285750">
              <a:spcAft>
                <a:spcPts val="600"/>
              </a:spcAft>
              <a:buFont typeface="Arial" panose="020B0604020202020204" pitchFamily="34" charset="0"/>
              <a:buChar char="•"/>
            </a:pPr>
            <a:r>
              <a:rPr lang="en-US" sz="2000" dirty="0"/>
              <a:t>Top benefits are to direct you to get the support you need.</a:t>
            </a:r>
          </a:p>
          <a:p>
            <a:pPr marL="285750" indent="-285750">
              <a:spcAft>
                <a:spcPts val="600"/>
              </a:spcAft>
              <a:buFont typeface="Arial" panose="020B0604020202020204" pitchFamily="34" charset="0"/>
              <a:buChar char="•"/>
            </a:pPr>
            <a:r>
              <a:rPr lang="en-US" sz="2000" dirty="0"/>
              <a:t>1. Clear sections 2. Drop downs to help </a:t>
            </a:r>
            <a:r>
              <a:rPr lang="en-US" sz="2000" dirty="0" err="1"/>
              <a:t>categorise</a:t>
            </a:r>
            <a:r>
              <a:rPr lang="en-US" sz="2000" dirty="0"/>
              <a:t> your answers </a:t>
            </a:r>
            <a:br>
              <a:rPr lang="en-US" sz="2000" dirty="0"/>
            </a:br>
            <a:r>
              <a:rPr lang="en-US" sz="2000" dirty="0"/>
              <a:t>3. Not too overwhelming</a:t>
            </a:r>
          </a:p>
          <a:p>
            <a:pPr marL="285750" indent="-285750">
              <a:spcAft>
                <a:spcPts val="600"/>
              </a:spcAft>
              <a:buFont typeface="Arial" panose="020B0604020202020204" pitchFamily="34" charset="0"/>
              <a:buChar char="•"/>
            </a:pPr>
            <a:r>
              <a:rPr lang="en-US" sz="2000" dirty="0"/>
              <a:t>Easy to complete easy to understand what projects will be supported expectations of reply are set out - i.e. 3 days</a:t>
            </a:r>
          </a:p>
        </p:txBody>
      </p:sp>
      <p:sp>
        <p:nvSpPr>
          <p:cNvPr id="5" name="Slide Number Placeholder 4">
            <a:extLst>
              <a:ext uri="{FF2B5EF4-FFF2-40B4-BE49-F238E27FC236}">
                <a16:creationId xmlns:a16="http://schemas.microsoft.com/office/drawing/2014/main" id="{FD5C3061-0878-1845-A1D0-EE0CD2A177EC}"/>
              </a:ext>
            </a:extLst>
          </p:cNvPr>
          <p:cNvSpPr>
            <a:spLocks noGrp="1"/>
          </p:cNvSpPr>
          <p:nvPr>
            <p:ph type="sldNum" sz="quarter" idx="12"/>
          </p:nvPr>
        </p:nvSpPr>
        <p:spPr/>
        <p:txBody>
          <a:bodyPr/>
          <a:lstStyle/>
          <a:p>
            <a:pPr algn="l"/>
            <a:fld id="{BF3A7518-6ADE-4535-B96C-9DB547781C0E}" type="slidenum">
              <a:rPr lang="en-GB" smtClean="0"/>
              <a:pPr algn="l"/>
              <a:t>35</a:t>
            </a:fld>
            <a:endParaRPr lang="en-GB"/>
          </a:p>
        </p:txBody>
      </p:sp>
    </p:spTree>
    <p:extLst>
      <p:ext uri="{BB962C8B-B14F-4D97-AF65-F5344CB8AC3E}">
        <p14:creationId xmlns:p14="http://schemas.microsoft.com/office/powerpoint/2010/main" val="2510880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(8)</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44911" cy="3420911"/>
          </a:xfrm>
        </p:spPr>
        <p:txBody>
          <a:bodyPr>
            <a:normAutofit/>
          </a:bodyPr>
          <a:lstStyle/>
          <a:p>
            <a:pPr marL="0" indent="0">
              <a:buNone/>
            </a:pPr>
            <a:r>
              <a:rPr lang="en-US" dirty="0">
                <a:latin typeface="Arial"/>
                <a:ea typeface="Segoe UI"/>
                <a:cs typeface="Segoe UI"/>
              </a:rPr>
              <a:t>Please list top 3 drawbacks of this EOI form approach. (use n/a if no comment)</a:t>
            </a:r>
          </a:p>
        </p:txBody>
      </p:sp>
      <p:sp>
        <p:nvSpPr>
          <p:cNvPr id="4" name="TextBox 3">
            <a:extLst>
              <a:ext uri="{FF2B5EF4-FFF2-40B4-BE49-F238E27FC236}">
                <a16:creationId xmlns:a16="http://schemas.microsoft.com/office/drawing/2014/main" id="{663E14E5-CC6A-8842-8D6C-414FD2D8AB24}"/>
              </a:ext>
            </a:extLst>
          </p:cNvPr>
          <p:cNvSpPr txBox="1"/>
          <p:nvPr/>
        </p:nvSpPr>
        <p:spPr>
          <a:xfrm>
            <a:off x="4630741" y="176214"/>
            <a:ext cx="7405684" cy="40934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Lending, Opportunities, Productivity</a:t>
            </a:r>
          </a:p>
          <a:p>
            <a:pPr marL="285750" indent="-285750">
              <a:spcAft>
                <a:spcPts val="1200"/>
              </a:spcAft>
              <a:buFont typeface="Arial" panose="020B0604020202020204" pitchFamily="34" charset="0"/>
              <a:buChar char="•"/>
            </a:pPr>
            <a:r>
              <a:rPr lang="en-US" sz="2000" dirty="0"/>
              <a:t>Having multiple copies if sharing with colleagues</a:t>
            </a:r>
          </a:p>
          <a:p>
            <a:pPr marL="285750" indent="-285750">
              <a:spcAft>
                <a:spcPts val="1200"/>
              </a:spcAft>
              <a:buFont typeface="Arial" panose="020B0604020202020204" pitchFamily="34" charset="0"/>
              <a:buChar char="•"/>
            </a:pPr>
            <a:r>
              <a:rPr lang="en-US" sz="2000" dirty="0"/>
              <a:t>Not allowed to give a whole lot of information. </a:t>
            </a:r>
            <a:r>
              <a:rPr lang="en-US" sz="2000" b="1" dirty="0"/>
              <a:t>Unable to send a copy of the form filled in to yourself </a:t>
            </a:r>
            <a:r>
              <a:rPr lang="en-US" sz="2000" dirty="0"/>
              <a:t>within the format </a:t>
            </a:r>
            <a:r>
              <a:rPr lang="en-US" sz="2000" dirty="0" err="1"/>
              <a:t>i.e</a:t>
            </a:r>
            <a:r>
              <a:rPr lang="en-US" sz="2000" dirty="0"/>
              <a:t> a button to click to send the copy to yourself.  </a:t>
            </a:r>
            <a:r>
              <a:rPr lang="en-US" sz="2000" b="1" dirty="0"/>
              <a:t>Not being able to save your progress</a:t>
            </a:r>
            <a:r>
              <a:rPr lang="en-US" sz="2000" dirty="0"/>
              <a:t>.</a:t>
            </a:r>
          </a:p>
          <a:p>
            <a:pPr marL="285750" indent="-285750">
              <a:spcAft>
                <a:spcPts val="1200"/>
              </a:spcAft>
              <a:buFont typeface="Arial" panose="020B0604020202020204" pitchFamily="34" charset="0"/>
              <a:buChar char="•"/>
            </a:pPr>
            <a:r>
              <a:rPr lang="en-US" sz="2000" dirty="0"/>
              <a:t>The form is limited in information asked and may cause delays whilst further information is gathered.</a:t>
            </a:r>
          </a:p>
          <a:p>
            <a:pPr marL="285750" indent="-285750">
              <a:spcAft>
                <a:spcPts val="1200"/>
              </a:spcAft>
              <a:buFont typeface="Arial" panose="020B0604020202020204" pitchFamily="34" charset="0"/>
              <a:buChar char="•"/>
            </a:pPr>
            <a:r>
              <a:rPr lang="en-US" sz="2000" dirty="0"/>
              <a:t>1. Not enough context on some of the fair working questions </a:t>
            </a:r>
            <a:br>
              <a:rPr lang="en-US" sz="2000" dirty="0"/>
            </a:br>
            <a:r>
              <a:rPr lang="en-US" sz="2000" dirty="0"/>
              <a:t>2. No progress indicator </a:t>
            </a:r>
            <a:br>
              <a:rPr lang="en-US" sz="2000" dirty="0"/>
            </a:br>
            <a:r>
              <a:rPr lang="en-US" sz="2000" dirty="0"/>
              <a:t>3. No preview to what can be offered</a:t>
            </a:r>
          </a:p>
        </p:txBody>
      </p:sp>
      <p:sp>
        <p:nvSpPr>
          <p:cNvPr id="5" name="Slide Number Placeholder 4">
            <a:extLst>
              <a:ext uri="{FF2B5EF4-FFF2-40B4-BE49-F238E27FC236}">
                <a16:creationId xmlns:a16="http://schemas.microsoft.com/office/drawing/2014/main" id="{FD5C3061-0878-1845-A1D0-EE0CD2A177EC}"/>
              </a:ext>
            </a:extLst>
          </p:cNvPr>
          <p:cNvSpPr>
            <a:spLocks noGrp="1"/>
          </p:cNvSpPr>
          <p:nvPr>
            <p:ph type="sldNum" sz="quarter" idx="12"/>
          </p:nvPr>
        </p:nvSpPr>
        <p:spPr/>
        <p:txBody>
          <a:bodyPr/>
          <a:lstStyle/>
          <a:p>
            <a:pPr algn="l"/>
            <a:fld id="{BF3A7518-6ADE-4535-B96C-9DB547781C0E}" type="slidenum">
              <a:rPr lang="en-GB" smtClean="0"/>
              <a:pPr algn="l"/>
              <a:t>36</a:t>
            </a:fld>
            <a:endParaRPr lang="en-GB"/>
          </a:p>
        </p:txBody>
      </p:sp>
    </p:spTree>
    <p:extLst>
      <p:ext uri="{BB962C8B-B14F-4D97-AF65-F5344CB8AC3E}">
        <p14:creationId xmlns:p14="http://schemas.microsoft.com/office/powerpoint/2010/main" val="3014357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CC74-10F5-46B1-BF97-D0334FAA3D8D}"/>
              </a:ext>
            </a:extLst>
          </p:cNvPr>
          <p:cNvSpPr>
            <a:spLocks noGrp="1"/>
          </p:cNvSpPr>
          <p:nvPr>
            <p:ph type="ctrTitle"/>
          </p:nvPr>
        </p:nvSpPr>
        <p:spPr>
          <a:xfrm>
            <a:off x="1524000" y="0"/>
            <a:ext cx="9144000" cy="1406013"/>
          </a:xfrm>
        </p:spPr>
        <p:txBody>
          <a:bodyPr>
            <a:normAutofit/>
          </a:bodyPr>
          <a:lstStyle/>
          <a:p>
            <a:r>
              <a:rPr lang="en-US" b="1" dirty="0"/>
              <a:t>Summary</a:t>
            </a:r>
            <a:endParaRPr lang="en-GB" dirty="0"/>
          </a:p>
        </p:txBody>
      </p:sp>
      <p:sp>
        <p:nvSpPr>
          <p:cNvPr id="3" name="Subtitle 2">
            <a:extLst>
              <a:ext uri="{FF2B5EF4-FFF2-40B4-BE49-F238E27FC236}">
                <a16:creationId xmlns:a16="http://schemas.microsoft.com/office/drawing/2014/main" id="{85F3FF0F-F37F-424D-83B2-B812A387F91C}"/>
              </a:ext>
            </a:extLst>
          </p:cNvPr>
          <p:cNvSpPr>
            <a:spLocks noGrp="1"/>
          </p:cNvSpPr>
          <p:nvPr>
            <p:ph type="subTitle" idx="1"/>
          </p:nvPr>
        </p:nvSpPr>
        <p:spPr>
          <a:xfrm>
            <a:off x="947738" y="1533832"/>
            <a:ext cx="10404475" cy="5324168"/>
          </a:xfrm>
        </p:spPr>
        <p:txBody>
          <a:bodyPr>
            <a:normAutofit/>
          </a:bodyPr>
          <a:lstStyle/>
          <a:p>
            <a:pPr marL="514350" indent="-514350" algn="l">
              <a:spcAft>
                <a:spcPts val="1200"/>
              </a:spcAft>
              <a:buFont typeface="+mj-lt"/>
              <a:buAutoNum type="arabicPeriod"/>
            </a:pPr>
            <a:r>
              <a:rPr lang="en-GB" sz="3200" dirty="0"/>
              <a:t>The scores improved, with Project Info and Company Info faring the best. This is great as these were identified as the biggest issues in the last version. </a:t>
            </a:r>
          </a:p>
          <a:p>
            <a:pPr marL="514350" indent="-514350" algn="l">
              <a:spcAft>
                <a:spcPts val="1200"/>
              </a:spcAft>
              <a:buFont typeface="+mj-lt"/>
              <a:buAutoNum type="arabicPeriod"/>
            </a:pPr>
            <a:r>
              <a:rPr lang="en-GB" sz="3200" dirty="0"/>
              <a:t>The web version scores better than the word version</a:t>
            </a:r>
          </a:p>
          <a:p>
            <a:pPr marL="514350" indent="-514350" algn="l">
              <a:spcAft>
                <a:spcPts val="1200"/>
              </a:spcAft>
              <a:buFont typeface="+mj-lt"/>
              <a:buAutoNum type="arabicPeriod"/>
            </a:pPr>
            <a:r>
              <a:rPr lang="en-GB" sz="3200" dirty="0"/>
              <a:t>Making the headings more discreet, highlighting the project section and unifying the Company Info section all seem to have worked well. </a:t>
            </a:r>
          </a:p>
          <a:p>
            <a:pPr marL="514350" indent="-514350" algn="l">
              <a:spcAft>
                <a:spcPts val="1200"/>
              </a:spcAft>
              <a:buFont typeface="+mj-lt"/>
              <a:buAutoNum type="arabicPeriod"/>
            </a:pPr>
            <a:r>
              <a:rPr lang="en-GB" sz="3200" dirty="0"/>
              <a:t>The purpose section is still weak….but it was me that rewrote it, and that shows why Professional Content developers are worth it. </a:t>
            </a:r>
            <a:r>
              <a:rPr lang="en-GB" sz="3200" dirty="0">
                <a:sym typeface="Wingdings" panose="05000000000000000000" pitchFamily="2" charset="2"/>
              </a:rPr>
              <a:t> (</a:t>
            </a:r>
            <a:r>
              <a:rPr lang="en-GB" sz="3200" dirty="0" err="1">
                <a:sym typeface="Wingdings" panose="05000000000000000000" pitchFamily="2" charset="2"/>
              </a:rPr>
              <a:t>mk</a:t>
            </a:r>
            <a:r>
              <a:rPr lang="en-GB" sz="3200" dirty="0">
                <a:sym typeface="Wingdings" panose="05000000000000000000" pitchFamily="2" charset="2"/>
              </a:rPr>
              <a:t>)</a:t>
            </a:r>
            <a:endParaRPr lang="en-GB" sz="3200" dirty="0"/>
          </a:p>
        </p:txBody>
      </p:sp>
      <p:sp>
        <p:nvSpPr>
          <p:cNvPr id="4" name="TextBox 3">
            <a:extLst>
              <a:ext uri="{FF2B5EF4-FFF2-40B4-BE49-F238E27FC236}">
                <a16:creationId xmlns:a16="http://schemas.microsoft.com/office/drawing/2014/main" id="{899F9896-931C-7B4C-B701-678F7EFCF0DE}"/>
              </a:ext>
            </a:extLst>
          </p:cNvPr>
          <p:cNvSpPr txBox="1"/>
          <p:nvPr/>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199036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CC74-10F5-46B1-BF97-D0334FAA3D8D}"/>
              </a:ext>
            </a:extLst>
          </p:cNvPr>
          <p:cNvSpPr>
            <a:spLocks noGrp="1"/>
          </p:cNvSpPr>
          <p:nvPr>
            <p:ph type="ctrTitle"/>
          </p:nvPr>
        </p:nvSpPr>
        <p:spPr>
          <a:xfrm>
            <a:off x="1524000" y="0"/>
            <a:ext cx="9144000" cy="1406013"/>
          </a:xfrm>
        </p:spPr>
        <p:txBody>
          <a:bodyPr>
            <a:normAutofit/>
          </a:bodyPr>
          <a:lstStyle/>
          <a:p>
            <a:r>
              <a:rPr lang="en-US" b="1" dirty="0"/>
              <a:t>Recommendations</a:t>
            </a:r>
            <a:endParaRPr lang="en-GB" dirty="0"/>
          </a:p>
        </p:txBody>
      </p:sp>
      <p:sp>
        <p:nvSpPr>
          <p:cNvPr id="3" name="Subtitle 2">
            <a:extLst>
              <a:ext uri="{FF2B5EF4-FFF2-40B4-BE49-F238E27FC236}">
                <a16:creationId xmlns:a16="http://schemas.microsoft.com/office/drawing/2014/main" id="{85F3FF0F-F37F-424D-83B2-B812A387F91C}"/>
              </a:ext>
            </a:extLst>
          </p:cNvPr>
          <p:cNvSpPr>
            <a:spLocks noGrp="1"/>
          </p:cNvSpPr>
          <p:nvPr>
            <p:ph type="subTitle" idx="1"/>
          </p:nvPr>
        </p:nvSpPr>
        <p:spPr>
          <a:xfrm>
            <a:off x="947738" y="1533832"/>
            <a:ext cx="10404475" cy="5324168"/>
          </a:xfrm>
        </p:spPr>
        <p:txBody>
          <a:bodyPr>
            <a:normAutofit/>
          </a:bodyPr>
          <a:lstStyle/>
          <a:p>
            <a:pPr marL="514350" indent="-514350" algn="l">
              <a:spcAft>
                <a:spcPts val="1200"/>
              </a:spcAft>
              <a:buFont typeface="+mj-lt"/>
              <a:buAutoNum type="arabicPeriod"/>
            </a:pPr>
            <a:r>
              <a:rPr lang="en-GB" sz="3200" dirty="0"/>
              <a:t>Adopt the discreet section headings shown here</a:t>
            </a:r>
          </a:p>
          <a:p>
            <a:pPr marL="514350" indent="-514350" algn="l">
              <a:spcAft>
                <a:spcPts val="1200"/>
              </a:spcAft>
              <a:buFont typeface="+mj-lt"/>
              <a:buAutoNum type="arabicPeriod"/>
            </a:pPr>
            <a:r>
              <a:rPr lang="en-GB" sz="3200" dirty="0"/>
              <a:t>Keep the company info unified if possible (Registration requirements may cause this to be tricky)</a:t>
            </a:r>
          </a:p>
          <a:p>
            <a:pPr marL="514350" indent="-514350" algn="l">
              <a:spcAft>
                <a:spcPts val="1200"/>
              </a:spcAft>
              <a:buFont typeface="+mj-lt"/>
              <a:buAutoNum type="arabicPeriod"/>
            </a:pPr>
            <a:r>
              <a:rPr lang="en-GB" sz="3200" dirty="0"/>
              <a:t>Iterate the Purpose section</a:t>
            </a:r>
          </a:p>
          <a:p>
            <a:pPr marL="514350" indent="-514350" algn="l">
              <a:spcAft>
                <a:spcPts val="1200"/>
              </a:spcAft>
              <a:buFont typeface="+mj-lt"/>
              <a:buAutoNum type="arabicPeriod"/>
            </a:pPr>
            <a:r>
              <a:rPr lang="en-GB" sz="3200" dirty="0"/>
              <a:t>Consider other online submission options </a:t>
            </a:r>
            <a:br>
              <a:rPr lang="en-GB" sz="3200" dirty="0"/>
            </a:br>
            <a:r>
              <a:rPr lang="en-GB" dirty="0"/>
              <a:t>(question list and Survey monkey etc..)</a:t>
            </a:r>
            <a:r>
              <a:rPr lang="en-GB" sz="3200" dirty="0"/>
              <a:t> </a:t>
            </a:r>
          </a:p>
        </p:txBody>
      </p:sp>
      <p:sp>
        <p:nvSpPr>
          <p:cNvPr id="4" name="TextBox 3">
            <a:extLst>
              <a:ext uri="{FF2B5EF4-FFF2-40B4-BE49-F238E27FC236}">
                <a16:creationId xmlns:a16="http://schemas.microsoft.com/office/drawing/2014/main" id="{899F9896-931C-7B4C-B701-678F7EFCF0DE}"/>
              </a:ext>
            </a:extLst>
          </p:cNvPr>
          <p:cNvSpPr txBox="1"/>
          <p:nvPr/>
        </p:nvSpPr>
        <p:spPr>
          <a:xfrm>
            <a:off x="0" y="-77853"/>
            <a:ext cx="1457387" cy="307777"/>
          </a:xfrm>
          <a:prstGeom prst="rect">
            <a:avLst/>
          </a:prstGeom>
          <a:noFill/>
        </p:spPr>
        <p:txBody>
          <a:bodyPr wrap="none" rtlCol="0">
            <a:spAutoFit/>
          </a:bodyPr>
          <a:lstStyle/>
          <a:p>
            <a:r>
              <a:rPr lang="en-US" sz="1400" dirty="0">
                <a:hlinkClick r:id="rId2" action="ppaction://hlinksldjump"/>
              </a:rPr>
              <a:t>Table of Contents</a:t>
            </a:r>
            <a:endParaRPr lang="en-US" dirty="0"/>
          </a:p>
        </p:txBody>
      </p:sp>
    </p:spTree>
    <p:extLst>
      <p:ext uri="{BB962C8B-B14F-4D97-AF65-F5344CB8AC3E}">
        <p14:creationId xmlns:p14="http://schemas.microsoft.com/office/powerpoint/2010/main" val="9637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09BF-5218-452E-8966-DB92947930E2}"/>
              </a:ext>
            </a:extLst>
          </p:cNvPr>
          <p:cNvSpPr>
            <a:spLocks noGrp="1"/>
          </p:cNvSpPr>
          <p:nvPr>
            <p:ph type="title"/>
          </p:nvPr>
        </p:nvSpPr>
        <p:spPr>
          <a:xfrm>
            <a:off x="838200" y="365125"/>
            <a:ext cx="10515600" cy="6288594"/>
          </a:xfrm>
        </p:spPr>
        <p:txBody>
          <a:bodyPr/>
          <a:lstStyle/>
          <a:p>
            <a:pPr algn="ctr"/>
            <a:r>
              <a:rPr lang="en-US">
                <a:latin typeface="Blackadder ITC" panose="020B0604020202020204" pitchFamily="82" charset="0"/>
                <a:cs typeface="Aharoni" panose="020B0604020202020204" pitchFamily="2" charset="-79"/>
              </a:rPr>
              <a:t>fin</a:t>
            </a:r>
            <a:endParaRPr lang="en-GB">
              <a:latin typeface="Blackadder ITC" panose="020B0604020202020204" pitchFamily="82" charset="0"/>
              <a:cs typeface="Aharoni" panose="020B0604020202020204" pitchFamily="2" charset="-79"/>
            </a:endParaRPr>
          </a:p>
        </p:txBody>
      </p:sp>
      <p:sp>
        <p:nvSpPr>
          <p:cNvPr id="3" name="Slide Number Placeholder 2">
            <a:extLst>
              <a:ext uri="{FF2B5EF4-FFF2-40B4-BE49-F238E27FC236}">
                <a16:creationId xmlns:a16="http://schemas.microsoft.com/office/drawing/2014/main" id="{6E4BD00D-7D1F-7741-BEB3-B25E88213E22}"/>
              </a:ext>
            </a:extLst>
          </p:cNvPr>
          <p:cNvSpPr>
            <a:spLocks noGrp="1"/>
          </p:cNvSpPr>
          <p:nvPr>
            <p:ph type="sldNum" sz="quarter" idx="12"/>
          </p:nvPr>
        </p:nvSpPr>
        <p:spPr/>
        <p:txBody>
          <a:bodyPr/>
          <a:lstStyle/>
          <a:p>
            <a:pPr algn="l"/>
            <a:fld id="{BF3A7518-6ADE-4535-B96C-9DB547781C0E}" type="slidenum">
              <a:rPr lang="en-GB" smtClean="0"/>
              <a:pPr algn="l"/>
              <a:t>39</a:t>
            </a:fld>
            <a:endParaRPr lang="en-GB"/>
          </a:p>
        </p:txBody>
      </p:sp>
    </p:spTree>
    <p:extLst>
      <p:ext uri="{BB962C8B-B14F-4D97-AF65-F5344CB8AC3E}">
        <p14:creationId xmlns:p14="http://schemas.microsoft.com/office/powerpoint/2010/main" val="263669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947738" y="335629"/>
            <a:ext cx="10515600" cy="1325563"/>
          </a:xfrm>
        </p:spPr>
        <p:txBody>
          <a:bodyPr/>
          <a:lstStyle/>
          <a:p>
            <a:r>
              <a:rPr lang="en-US" sz="4000" dirty="0"/>
              <a:t>H</a:t>
            </a:r>
            <a:r>
              <a:rPr lang="en-GB" sz="4000" dirty="0" err="1"/>
              <a:t>ypothesis</a:t>
            </a:r>
            <a:r>
              <a:rPr lang="en-GB" sz="4000" dirty="0"/>
              <a:t> 1:  </a:t>
            </a:r>
            <a:r>
              <a:rPr lang="en-GB" sz="4000" b="1" dirty="0">
                <a:solidFill>
                  <a:srgbClr val="FFC000"/>
                </a:solidFill>
              </a:rPr>
              <a:t>Partially supported</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947738" y="1361610"/>
            <a:ext cx="9605962" cy="5207468"/>
          </a:xfrm>
        </p:spPr>
        <p:txBody>
          <a:bodyPr>
            <a:normAutofit/>
          </a:bodyPr>
          <a:lstStyle/>
          <a:p>
            <a:pPr marL="0" indent="0">
              <a:lnSpc>
                <a:spcPct val="100000"/>
              </a:lnSpc>
              <a:buNone/>
            </a:pPr>
            <a:r>
              <a:rPr lang="en-GB" sz="2000" b="1" dirty="0"/>
              <a:t>Hypothesis: </a:t>
            </a:r>
            <a:r>
              <a:rPr lang="en-GB" sz="2000" b="1" dirty="0">
                <a:solidFill>
                  <a:srgbClr val="00B0F0"/>
                </a:solidFill>
                <a:effectLst>
                  <a:outerShdw blurRad="38100" dist="25400" dir="2700000" algn="tl">
                    <a:srgbClr val="000000">
                      <a:alpha val="10000"/>
                    </a:srgbClr>
                  </a:outerShdw>
                </a:effectLst>
              </a:rPr>
              <a:t>People will welcome the Expression of Interest approach</a:t>
            </a:r>
          </a:p>
          <a:p>
            <a:pPr marL="0" indent="0">
              <a:buNone/>
            </a:pPr>
            <a:endParaRPr lang="en-GB" sz="2000" dirty="0">
              <a:solidFill>
                <a:schemeClr val="tx2">
                  <a:lumMod val="60000"/>
                  <a:lumOff val="40000"/>
                </a:schemeClr>
              </a:solidFill>
            </a:endParaRPr>
          </a:p>
          <a:p>
            <a:pPr marL="0" indent="0">
              <a:buNone/>
            </a:pPr>
            <a:r>
              <a:rPr lang="en-GB" sz="2000" b="1" dirty="0"/>
              <a:t>Findings: </a:t>
            </a:r>
          </a:p>
          <a:p>
            <a:pPr marL="354013" indent="-342900">
              <a:buFontTx/>
              <a:buChar char="-"/>
            </a:pPr>
            <a:r>
              <a:rPr lang="en-GB" sz="2000" dirty="0"/>
              <a:t>People understand the benefits of the approach</a:t>
            </a:r>
          </a:p>
          <a:p>
            <a:pPr marL="354013" indent="-342900">
              <a:buFontTx/>
              <a:buChar char="-"/>
            </a:pPr>
            <a:r>
              <a:rPr lang="en-GB" sz="2000" dirty="0"/>
              <a:t>They think it will </a:t>
            </a:r>
            <a:r>
              <a:rPr lang="en-GB" sz="2000" u="sng" dirty="0"/>
              <a:t>save them time </a:t>
            </a:r>
            <a:r>
              <a:rPr lang="en-GB" sz="2000" dirty="0"/>
              <a:t>in the long run </a:t>
            </a:r>
          </a:p>
          <a:p>
            <a:pPr marL="354013" indent="-342900">
              <a:buFontTx/>
              <a:buChar char="-"/>
            </a:pPr>
            <a:r>
              <a:rPr lang="en-GB" sz="2000" dirty="0"/>
              <a:t>Expect to not have to resubmit the same information again</a:t>
            </a:r>
          </a:p>
          <a:p>
            <a:pPr marL="354013" indent="-342900">
              <a:buFontTx/>
              <a:buChar char="-"/>
            </a:pPr>
            <a:r>
              <a:rPr lang="en-GB" sz="2000" dirty="0"/>
              <a:t>The online solution scores better than the word document</a:t>
            </a:r>
          </a:p>
          <a:p>
            <a:pPr marL="11113" indent="0">
              <a:buNone/>
            </a:pPr>
            <a:r>
              <a:rPr lang="en-GB" sz="2000" dirty="0"/>
              <a:t>BUT</a:t>
            </a:r>
          </a:p>
          <a:p>
            <a:pPr marL="354013" indent="-342900"/>
            <a:r>
              <a:rPr lang="en-GB" sz="2000" dirty="0"/>
              <a:t>Have a solution that can be </a:t>
            </a:r>
            <a:r>
              <a:rPr lang="en-GB" sz="2000" u="sng" dirty="0"/>
              <a:t>left and returned to with their data still save</a:t>
            </a:r>
          </a:p>
          <a:p>
            <a:pPr marL="0" indent="0">
              <a:buNone/>
            </a:pPr>
            <a:endParaRPr lang="en-GB" sz="2000" b="1" dirty="0"/>
          </a:p>
          <a:p>
            <a:pPr marL="0" indent="0">
              <a:buNone/>
            </a:pPr>
            <a:r>
              <a:rPr lang="en-GB" sz="2000" b="1" dirty="0"/>
              <a:t>Recommendations: </a:t>
            </a:r>
          </a:p>
          <a:p>
            <a:pPr marL="354013" indent="-342900">
              <a:buFontTx/>
              <a:buChar char="-"/>
            </a:pPr>
            <a:r>
              <a:rPr lang="en-GB" sz="2000" u="sng" dirty="0"/>
              <a:t>Clarify language </a:t>
            </a:r>
            <a:r>
              <a:rPr lang="en-GB" sz="2000" dirty="0"/>
              <a:t>around EOI vs Pre-qualification, and the exact purpose of this form</a:t>
            </a:r>
          </a:p>
          <a:p>
            <a:pPr marL="354013" indent="-342900">
              <a:buFontTx/>
              <a:buChar char="-"/>
            </a:pPr>
            <a:endParaRPr lang="en-GB" sz="2000" dirty="0">
              <a:solidFill>
                <a:schemeClr val="tx2">
                  <a:lumMod val="60000"/>
                  <a:lumOff val="40000"/>
                </a:schemeClr>
              </a:solidFill>
            </a:endParaRPr>
          </a:p>
          <a:p>
            <a:pPr marL="285750" indent="-285750">
              <a:buFontTx/>
              <a:buChar char="-"/>
            </a:pPr>
            <a:endParaRPr lang="en-GB" dirty="0"/>
          </a:p>
          <a:p>
            <a:endParaRPr lang="en-GB" dirty="0"/>
          </a:p>
        </p:txBody>
      </p:sp>
      <p:sp>
        <p:nvSpPr>
          <p:cNvPr id="4" name="Slide Number Placeholder 3">
            <a:extLst>
              <a:ext uri="{FF2B5EF4-FFF2-40B4-BE49-F238E27FC236}">
                <a16:creationId xmlns:a16="http://schemas.microsoft.com/office/drawing/2014/main" id="{93C8BF2A-B395-384B-9600-652999F1B6B3}"/>
              </a:ext>
            </a:extLst>
          </p:cNvPr>
          <p:cNvSpPr>
            <a:spLocks noGrp="1"/>
          </p:cNvSpPr>
          <p:nvPr>
            <p:ph type="sldNum" sz="quarter" idx="12"/>
          </p:nvPr>
        </p:nvSpPr>
        <p:spPr/>
        <p:txBody>
          <a:bodyPr/>
          <a:lstStyle/>
          <a:p>
            <a:pPr algn="l"/>
            <a:fld id="{BF3A7518-6ADE-4535-B96C-9DB547781C0E}" type="slidenum">
              <a:rPr lang="en-GB" smtClean="0"/>
              <a:pPr algn="l"/>
              <a:t>4</a:t>
            </a:fld>
            <a:endParaRPr lang="en-GB"/>
          </a:p>
        </p:txBody>
      </p:sp>
    </p:spTree>
    <p:extLst>
      <p:ext uri="{BB962C8B-B14F-4D97-AF65-F5344CB8AC3E}">
        <p14:creationId xmlns:p14="http://schemas.microsoft.com/office/powerpoint/2010/main" val="34304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947738" y="335629"/>
            <a:ext cx="10515600" cy="1325563"/>
          </a:xfrm>
        </p:spPr>
        <p:txBody>
          <a:bodyPr/>
          <a:lstStyle/>
          <a:p>
            <a:r>
              <a:rPr lang="en-US" sz="4000" dirty="0"/>
              <a:t>H</a:t>
            </a:r>
            <a:r>
              <a:rPr lang="en-GB" sz="4000" dirty="0" err="1"/>
              <a:t>ypothesis</a:t>
            </a:r>
            <a:r>
              <a:rPr lang="en-GB" sz="4000" dirty="0"/>
              <a:t> 2: </a:t>
            </a:r>
            <a:r>
              <a:rPr lang="en-GB" sz="4000" dirty="0">
                <a:solidFill>
                  <a:srgbClr val="00B050"/>
                </a:solidFill>
              </a:rPr>
              <a:t>Supported</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947737" y="1378543"/>
            <a:ext cx="11088557" cy="5343993"/>
          </a:xfrm>
        </p:spPr>
        <p:txBody>
          <a:bodyPr>
            <a:normAutofit/>
          </a:bodyPr>
          <a:lstStyle/>
          <a:p>
            <a:pPr marL="0" indent="0">
              <a:lnSpc>
                <a:spcPct val="110000"/>
              </a:lnSpc>
              <a:buNone/>
            </a:pPr>
            <a:r>
              <a:rPr lang="en-GB" sz="2000" b="1" dirty="0"/>
              <a:t>Hypothesis: </a:t>
            </a:r>
            <a:r>
              <a:rPr lang="en-GB" sz="2400" b="1" dirty="0">
                <a:solidFill>
                  <a:srgbClr val="00B0F0"/>
                </a:solidFill>
                <a:effectLst>
                  <a:outerShdw blurRad="38100" dist="25400" dir="2700000" algn="tl">
                    <a:srgbClr val="000000">
                      <a:alpha val="10000"/>
                    </a:srgbClr>
                  </a:outerShdw>
                </a:effectLst>
              </a:rPr>
              <a:t>The form will make sense and be easy to use</a:t>
            </a:r>
          </a:p>
          <a:p>
            <a:pPr marL="0" indent="0">
              <a:buNone/>
            </a:pPr>
            <a:endParaRPr lang="en-GB" sz="100" dirty="0">
              <a:solidFill>
                <a:schemeClr val="tx2">
                  <a:lumMod val="60000"/>
                  <a:lumOff val="40000"/>
                </a:schemeClr>
              </a:solidFill>
            </a:endParaRPr>
          </a:p>
          <a:p>
            <a:pPr marL="0" indent="0">
              <a:buNone/>
            </a:pPr>
            <a:r>
              <a:rPr lang="en-GB" sz="2000" b="1" dirty="0"/>
              <a:t>Findings: </a:t>
            </a:r>
          </a:p>
          <a:p>
            <a:pPr marL="354013" indent="-342900">
              <a:buFontTx/>
              <a:buChar char="-"/>
            </a:pPr>
            <a:r>
              <a:rPr lang="en-GB" sz="2000" dirty="0"/>
              <a:t>The form makes overall sense</a:t>
            </a:r>
          </a:p>
          <a:p>
            <a:pPr marL="354013" indent="-342900">
              <a:buFontTx/>
              <a:buChar char="-"/>
            </a:pPr>
            <a:r>
              <a:rPr lang="en-GB" sz="2000" u="sng" dirty="0"/>
              <a:t>People conflate EOI and Pre-qualification</a:t>
            </a:r>
          </a:p>
          <a:p>
            <a:pPr marL="354013" indent="-342900">
              <a:buFontTx/>
              <a:buChar char="-"/>
            </a:pPr>
            <a:r>
              <a:rPr lang="en-GB" sz="2000" dirty="0"/>
              <a:t>The ability to </a:t>
            </a:r>
            <a:r>
              <a:rPr lang="en-GB" sz="2000" u="sng" dirty="0"/>
              <a:t>save progress </a:t>
            </a:r>
            <a:r>
              <a:rPr lang="en-GB" sz="2000" dirty="0"/>
              <a:t>is valued</a:t>
            </a:r>
          </a:p>
          <a:p>
            <a:pPr marL="0" indent="0">
              <a:buNone/>
            </a:pPr>
            <a:endParaRPr lang="en-GB" sz="100" b="1" dirty="0"/>
          </a:p>
          <a:p>
            <a:pPr marL="0" indent="0">
              <a:buNone/>
            </a:pPr>
            <a:r>
              <a:rPr lang="en-GB" sz="2000" b="1" dirty="0"/>
              <a:t>Recommendations: </a:t>
            </a:r>
          </a:p>
          <a:p>
            <a:pPr marL="354013" indent="-342900">
              <a:buFontTx/>
              <a:buChar char="-"/>
            </a:pPr>
            <a:r>
              <a:rPr lang="en-GB" sz="2000" dirty="0"/>
              <a:t>Look at iterating on the </a:t>
            </a:r>
            <a:r>
              <a:rPr lang="en-GB" sz="2000" u="sng" dirty="0"/>
              <a:t>Purpose Paragraph</a:t>
            </a:r>
          </a:p>
          <a:p>
            <a:pPr marL="354013" indent="-342900">
              <a:buFontTx/>
              <a:buChar char="-"/>
            </a:pPr>
            <a:r>
              <a:rPr lang="en-GB" sz="2000" dirty="0"/>
              <a:t>Consider an online option even if it is just SurveyMonkey or similar</a:t>
            </a:r>
          </a:p>
          <a:p>
            <a:endParaRPr lang="en-GB" dirty="0"/>
          </a:p>
        </p:txBody>
      </p:sp>
      <p:sp>
        <p:nvSpPr>
          <p:cNvPr id="4" name="Slide Number Placeholder 3">
            <a:extLst>
              <a:ext uri="{FF2B5EF4-FFF2-40B4-BE49-F238E27FC236}">
                <a16:creationId xmlns:a16="http://schemas.microsoft.com/office/drawing/2014/main" id="{0B1AC701-3BC6-1A45-A5DC-57E8F8CD98E0}"/>
              </a:ext>
            </a:extLst>
          </p:cNvPr>
          <p:cNvSpPr>
            <a:spLocks noGrp="1"/>
          </p:cNvSpPr>
          <p:nvPr>
            <p:ph type="sldNum" sz="quarter" idx="12"/>
          </p:nvPr>
        </p:nvSpPr>
        <p:spPr/>
        <p:txBody>
          <a:bodyPr/>
          <a:lstStyle/>
          <a:p>
            <a:pPr algn="l"/>
            <a:fld id="{BF3A7518-6ADE-4535-B96C-9DB547781C0E}" type="slidenum">
              <a:rPr lang="en-GB" smtClean="0"/>
              <a:pPr algn="l"/>
              <a:t>5</a:t>
            </a:fld>
            <a:endParaRPr lang="en-GB"/>
          </a:p>
        </p:txBody>
      </p:sp>
    </p:spTree>
    <p:extLst>
      <p:ext uri="{BB962C8B-B14F-4D97-AF65-F5344CB8AC3E}">
        <p14:creationId xmlns:p14="http://schemas.microsoft.com/office/powerpoint/2010/main" val="39490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The form (Word Document)</a:t>
            </a:r>
            <a:endParaRPr lang="en-GB"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7D76197D-187A-7745-BD3C-5F5628F185ED}"/>
              </a:ext>
            </a:extLst>
          </p:cNvPr>
          <p:cNvSpPr>
            <a:spLocks noGrp="1"/>
          </p:cNvSpPr>
          <p:nvPr>
            <p:ph type="sldNum" sz="quarter" idx="12"/>
          </p:nvPr>
        </p:nvSpPr>
        <p:spPr/>
        <p:txBody>
          <a:bodyPr/>
          <a:lstStyle/>
          <a:p>
            <a:pPr algn="l"/>
            <a:fld id="{BF3A7518-6ADE-4535-B96C-9DB547781C0E}" type="slidenum">
              <a:rPr lang="en-GB" smtClean="0"/>
              <a:pPr algn="l"/>
              <a:t>6</a:t>
            </a:fld>
            <a:endParaRPr lang="en-GB"/>
          </a:p>
        </p:txBody>
      </p:sp>
      <p:pic>
        <p:nvPicPr>
          <p:cNvPr id="6" name="Picture 5">
            <a:extLst>
              <a:ext uri="{FF2B5EF4-FFF2-40B4-BE49-F238E27FC236}">
                <a16:creationId xmlns:a16="http://schemas.microsoft.com/office/drawing/2014/main" id="{3409A776-9729-41CF-8588-62CD7178AAE5}"/>
              </a:ext>
            </a:extLst>
          </p:cNvPr>
          <p:cNvPicPr>
            <a:picLocks noChangeAspect="1"/>
          </p:cNvPicPr>
          <p:nvPr/>
        </p:nvPicPr>
        <p:blipFill>
          <a:blip r:embed="rId2"/>
          <a:stretch>
            <a:fillRect/>
          </a:stretch>
        </p:blipFill>
        <p:spPr>
          <a:xfrm>
            <a:off x="10510175" y="0"/>
            <a:ext cx="1697065" cy="6858000"/>
          </a:xfrm>
          <a:prstGeom prst="rect">
            <a:avLst/>
          </a:prstGeom>
        </p:spPr>
      </p:pic>
      <p:sp>
        <p:nvSpPr>
          <p:cNvPr id="14" name="Content Placeholder 12">
            <a:extLst>
              <a:ext uri="{FF2B5EF4-FFF2-40B4-BE49-F238E27FC236}">
                <a16:creationId xmlns:a16="http://schemas.microsoft.com/office/drawing/2014/main" id="{C25FF014-C181-42E3-A751-72B6D1E9465E}"/>
              </a:ext>
            </a:extLst>
          </p:cNvPr>
          <p:cNvSpPr>
            <a:spLocks noGrp="1"/>
          </p:cNvSpPr>
          <p:nvPr>
            <p:ph idx="1"/>
          </p:nvPr>
        </p:nvSpPr>
        <p:spPr>
          <a:xfrm>
            <a:off x="1692680" y="1900622"/>
            <a:ext cx="6505575" cy="4351338"/>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Has 5 main sections</a:t>
            </a:r>
          </a:p>
          <a:p>
            <a:pPr>
              <a:buFontTx/>
              <a:buChar char="-"/>
            </a:pPr>
            <a:r>
              <a:rPr lang="en-US" dirty="0">
                <a:latin typeface="Arial"/>
                <a:ea typeface="Segoe UI"/>
                <a:cs typeface="Segoe UI"/>
              </a:rPr>
              <a:t>Purpose</a:t>
            </a:r>
          </a:p>
          <a:p>
            <a:pPr>
              <a:buFontTx/>
              <a:buChar char="-"/>
            </a:pPr>
            <a:r>
              <a:rPr lang="en-US" dirty="0">
                <a:latin typeface="Arial"/>
                <a:ea typeface="Segoe UI"/>
                <a:cs typeface="Segoe UI"/>
              </a:rPr>
              <a:t>Project Info</a:t>
            </a:r>
          </a:p>
          <a:p>
            <a:pPr>
              <a:buFontTx/>
              <a:buChar char="-"/>
            </a:pPr>
            <a:r>
              <a:rPr lang="en-US" dirty="0">
                <a:latin typeface="Arial"/>
                <a:ea typeface="Segoe UI"/>
                <a:cs typeface="Segoe UI"/>
              </a:rPr>
              <a:t>Outcomes</a:t>
            </a:r>
          </a:p>
          <a:p>
            <a:pPr>
              <a:buFontTx/>
              <a:buChar char="-"/>
            </a:pPr>
            <a:r>
              <a:rPr lang="en-US" dirty="0">
                <a:latin typeface="Arial"/>
                <a:ea typeface="Segoe UI"/>
                <a:cs typeface="Segoe UI"/>
              </a:rPr>
              <a:t>Company Information</a:t>
            </a:r>
          </a:p>
          <a:p>
            <a:pPr>
              <a:buFontTx/>
              <a:buChar char="-"/>
            </a:pPr>
            <a:r>
              <a:rPr lang="en-US" dirty="0">
                <a:latin typeface="Arial"/>
                <a:ea typeface="Segoe UI"/>
                <a:cs typeface="Segoe UI"/>
              </a:rPr>
              <a:t>Consent </a:t>
            </a:r>
          </a:p>
          <a:p>
            <a:endParaRPr lang="en-US" dirty="0">
              <a:latin typeface="Arial"/>
              <a:ea typeface="Segoe UI"/>
              <a:cs typeface="Segoe UI"/>
            </a:endParaRP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cxnSp>
        <p:nvCxnSpPr>
          <p:cNvPr id="15" name="Straight Arrow Connector 14">
            <a:extLst>
              <a:ext uri="{FF2B5EF4-FFF2-40B4-BE49-F238E27FC236}">
                <a16:creationId xmlns:a16="http://schemas.microsoft.com/office/drawing/2014/main" id="{66DDE546-7A8D-4769-872C-233D3BA29C36}"/>
              </a:ext>
            </a:extLst>
          </p:cNvPr>
          <p:cNvCxnSpPr>
            <a:cxnSpLocks/>
          </p:cNvCxnSpPr>
          <p:nvPr/>
        </p:nvCxnSpPr>
        <p:spPr>
          <a:xfrm flipV="1">
            <a:off x="4707466" y="867160"/>
            <a:ext cx="5648202" cy="22574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96B0D4-73F4-4DEC-A0B1-FB63EFD31975}"/>
              </a:ext>
            </a:extLst>
          </p:cNvPr>
          <p:cNvCxnSpPr>
            <a:cxnSpLocks/>
          </p:cNvCxnSpPr>
          <p:nvPr/>
        </p:nvCxnSpPr>
        <p:spPr>
          <a:xfrm flipV="1">
            <a:off x="4707466" y="2724150"/>
            <a:ext cx="5648202" cy="92653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0EAE6D-59B9-4169-9E12-D506A054406E}"/>
              </a:ext>
            </a:extLst>
          </p:cNvPr>
          <p:cNvCxnSpPr>
            <a:cxnSpLocks/>
          </p:cNvCxnSpPr>
          <p:nvPr/>
        </p:nvCxnSpPr>
        <p:spPr>
          <a:xfrm flipV="1">
            <a:off x="4676943" y="3692434"/>
            <a:ext cx="5686662" cy="43385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D1A0D5-61F1-49A2-A8DB-4268E6D45CE8}"/>
              </a:ext>
            </a:extLst>
          </p:cNvPr>
          <p:cNvCxnSpPr>
            <a:cxnSpLocks/>
          </p:cNvCxnSpPr>
          <p:nvPr/>
        </p:nvCxnSpPr>
        <p:spPr>
          <a:xfrm>
            <a:off x="5590903" y="4660081"/>
            <a:ext cx="4764765" cy="5824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D5FF131-223D-49C7-BD65-6488AC001478}"/>
              </a:ext>
            </a:extLst>
          </p:cNvPr>
          <p:cNvCxnSpPr>
            <a:cxnSpLocks/>
          </p:cNvCxnSpPr>
          <p:nvPr/>
        </p:nvCxnSpPr>
        <p:spPr>
          <a:xfrm>
            <a:off x="4676943" y="5242560"/>
            <a:ext cx="5686662" cy="10094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49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186436" y="365125"/>
            <a:ext cx="5617464" cy="1325563"/>
          </a:xfrm>
        </p:spPr>
        <p:txBody>
          <a:bodyPr>
            <a:normAutofit/>
          </a:bodyPr>
          <a:lstStyle/>
          <a:p>
            <a:r>
              <a:rPr lang="en-US" dirty="0"/>
              <a:t>The form (Web)</a:t>
            </a:r>
            <a:endParaRPr lang="en-GB"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7D76197D-187A-7745-BD3C-5F5628F185ED}"/>
              </a:ext>
            </a:extLst>
          </p:cNvPr>
          <p:cNvSpPr>
            <a:spLocks noGrp="1"/>
          </p:cNvSpPr>
          <p:nvPr>
            <p:ph type="sldNum" sz="quarter" idx="12"/>
          </p:nvPr>
        </p:nvSpPr>
        <p:spPr/>
        <p:txBody>
          <a:bodyPr/>
          <a:lstStyle/>
          <a:p>
            <a:pPr algn="l"/>
            <a:fld id="{BF3A7518-6ADE-4535-B96C-9DB547781C0E}" type="slidenum">
              <a:rPr lang="en-GB" smtClean="0"/>
              <a:pPr algn="l"/>
              <a:t>7</a:t>
            </a:fld>
            <a:endParaRPr lang="en-GB"/>
          </a:p>
        </p:txBody>
      </p:sp>
      <p:sp>
        <p:nvSpPr>
          <p:cNvPr id="6" name="Rectangle 5">
            <a:extLst>
              <a:ext uri="{FF2B5EF4-FFF2-40B4-BE49-F238E27FC236}">
                <a16:creationId xmlns:a16="http://schemas.microsoft.com/office/drawing/2014/main" id="{501BEE7C-D8FC-4284-A93A-8D32C23CCEEE}"/>
              </a:ext>
            </a:extLst>
          </p:cNvPr>
          <p:cNvSpPr/>
          <p:nvPr/>
        </p:nvSpPr>
        <p:spPr>
          <a:xfrm>
            <a:off x="947738" y="6491814"/>
            <a:ext cx="4396460" cy="369332"/>
          </a:xfrm>
          <a:prstGeom prst="rect">
            <a:avLst/>
          </a:prstGeom>
        </p:spPr>
        <p:txBody>
          <a:bodyPr wrap="none">
            <a:spAutoFit/>
          </a:bodyPr>
          <a:lstStyle/>
          <a:p>
            <a:r>
              <a:rPr lang="en-GB" dirty="0">
                <a:hlinkClick r:id="rId2"/>
              </a:rPr>
              <a:t>https://scotentsd.github.io/testing/test_om/</a:t>
            </a:r>
            <a:endParaRPr lang="en-GB" dirty="0"/>
          </a:p>
        </p:txBody>
      </p:sp>
      <p:pic>
        <p:nvPicPr>
          <p:cNvPr id="7" name="Picture 6">
            <a:extLst>
              <a:ext uri="{FF2B5EF4-FFF2-40B4-BE49-F238E27FC236}">
                <a16:creationId xmlns:a16="http://schemas.microsoft.com/office/drawing/2014/main" id="{2C9526BF-40C0-4D91-83E1-7499827999AE}"/>
              </a:ext>
            </a:extLst>
          </p:cNvPr>
          <p:cNvPicPr>
            <a:picLocks noChangeAspect="1"/>
          </p:cNvPicPr>
          <p:nvPr/>
        </p:nvPicPr>
        <p:blipFill>
          <a:blip r:embed="rId3"/>
          <a:stretch>
            <a:fillRect/>
          </a:stretch>
        </p:blipFill>
        <p:spPr>
          <a:xfrm>
            <a:off x="186435" y="1574801"/>
            <a:ext cx="3838725" cy="4127500"/>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FC08B59D-51ED-456F-860F-33CF6231D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368" y="-26987"/>
            <a:ext cx="1702013" cy="6858000"/>
          </a:xfrm>
          <a:prstGeom prst="rect">
            <a:avLst/>
          </a:prstGeom>
        </p:spPr>
      </p:pic>
      <p:cxnSp>
        <p:nvCxnSpPr>
          <p:cNvPr id="14" name="Straight Arrow Connector 13">
            <a:extLst>
              <a:ext uri="{FF2B5EF4-FFF2-40B4-BE49-F238E27FC236}">
                <a16:creationId xmlns:a16="http://schemas.microsoft.com/office/drawing/2014/main" id="{DD8FB570-28FA-43A4-B4F7-772557982495}"/>
              </a:ext>
            </a:extLst>
          </p:cNvPr>
          <p:cNvCxnSpPr>
            <a:cxnSpLocks/>
            <a:stCxn id="7" idx="3"/>
          </p:cNvCxnSpPr>
          <p:nvPr/>
        </p:nvCxnSpPr>
        <p:spPr>
          <a:xfrm flipV="1">
            <a:off x="4025160" y="1574801"/>
            <a:ext cx="1080240" cy="206375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266FB4-B8D9-4AD8-97E5-A2977E1FF0F6}"/>
              </a:ext>
            </a:extLst>
          </p:cNvPr>
          <p:cNvCxnSpPr>
            <a:cxnSpLocks/>
          </p:cNvCxnSpPr>
          <p:nvPr/>
        </p:nvCxnSpPr>
        <p:spPr>
          <a:xfrm flipV="1">
            <a:off x="7003136" y="3949700"/>
            <a:ext cx="1288483" cy="254211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2169B6B0-C8A8-4A28-B167-A580C21B5525}"/>
              </a:ext>
            </a:extLst>
          </p:cNvPr>
          <p:cNvPicPr>
            <a:picLocks noChangeAspect="1"/>
          </p:cNvPicPr>
          <p:nvPr/>
        </p:nvPicPr>
        <p:blipFill>
          <a:blip r:embed="rId5"/>
          <a:stretch>
            <a:fillRect/>
          </a:stretch>
        </p:blipFill>
        <p:spPr>
          <a:xfrm>
            <a:off x="7706744" y="3009863"/>
            <a:ext cx="3330229" cy="838273"/>
          </a:xfrm>
          <a:prstGeom prst="rect">
            <a:avLst/>
          </a:prstGeom>
        </p:spPr>
      </p:pic>
    </p:spTree>
    <p:extLst>
      <p:ext uri="{BB962C8B-B14F-4D97-AF65-F5344CB8AC3E}">
        <p14:creationId xmlns:p14="http://schemas.microsoft.com/office/powerpoint/2010/main" val="374660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947738" y="345461"/>
            <a:ext cx="10406062" cy="1325563"/>
          </a:xfrm>
        </p:spPr>
        <p:txBody>
          <a:bodyPr/>
          <a:lstStyle/>
          <a:p>
            <a:r>
              <a:rPr lang="en-GB" sz="4000" dirty="0"/>
              <a:t>Contents (TOC)</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947738" y="1304925"/>
            <a:ext cx="9715500" cy="4708525"/>
          </a:xfrm>
        </p:spPr>
        <p:txBody>
          <a:bodyPr>
            <a:normAutofit lnSpcReduction="10000"/>
          </a:bodyPr>
          <a:lstStyle/>
          <a:p>
            <a:pPr marL="0" indent="0">
              <a:buNone/>
            </a:pPr>
            <a:endParaRPr lang="en-GB" sz="2400" dirty="0"/>
          </a:p>
          <a:p>
            <a:pPr marL="0" indent="0">
              <a:buNone/>
            </a:pPr>
            <a:r>
              <a:rPr lang="en-GB" sz="2400" dirty="0"/>
              <a:t>Keep reading for in depth findings</a:t>
            </a:r>
          </a:p>
          <a:p>
            <a:pPr marL="0" indent="0">
              <a:buNone/>
            </a:pPr>
            <a:r>
              <a:rPr lang="en-GB" sz="2400" dirty="0"/>
              <a:t>or </a:t>
            </a:r>
          </a:p>
          <a:p>
            <a:r>
              <a:rPr lang="en-GB" sz="2400" dirty="0">
                <a:hlinkClick r:id="rId3" action="ppaction://hlinksldjump"/>
              </a:rPr>
              <a:t>Skip to Summary &amp; Recommendations</a:t>
            </a:r>
            <a:br>
              <a:rPr lang="en-GB" sz="2000" dirty="0"/>
            </a:br>
            <a:endParaRPr lang="en-GB" sz="2000" dirty="0"/>
          </a:p>
          <a:p>
            <a:pPr marL="0" indent="0">
              <a:buNone/>
            </a:pPr>
            <a:r>
              <a:rPr lang="en-GB" sz="2000" dirty="0"/>
              <a:t>Or </a:t>
            </a:r>
          </a:p>
          <a:p>
            <a:pPr marL="0" indent="0">
              <a:buNone/>
            </a:pPr>
            <a:r>
              <a:rPr lang="en-GB" sz="2400" dirty="0"/>
              <a:t>Jump to any of these sections</a:t>
            </a:r>
          </a:p>
          <a:p>
            <a:r>
              <a:rPr lang="en-GB" sz="2000" b="1" dirty="0">
                <a:hlinkClick r:id="rId4" action="ppaction://hlinksldjump"/>
              </a:rPr>
              <a:t>Pre-test questions</a:t>
            </a:r>
            <a:endParaRPr lang="en-GB" sz="2000" b="1" dirty="0">
              <a:hlinkClick r:id="rId5" action="ppaction://hlinksldjump"/>
            </a:endParaRPr>
          </a:p>
          <a:p>
            <a:r>
              <a:rPr lang="en-GB" sz="2000" b="1" dirty="0">
                <a:hlinkClick r:id="rId5" action="ppaction://hlinksldjump"/>
              </a:rPr>
              <a:t>Word Doc Version</a:t>
            </a:r>
            <a:endParaRPr lang="en-GB" sz="2000" b="1" dirty="0"/>
          </a:p>
          <a:p>
            <a:r>
              <a:rPr lang="en-GB" sz="2000" b="1" dirty="0">
                <a:hlinkClick r:id="rId6" action="ppaction://hlinksldjump"/>
              </a:rPr>
              <a:t>Web Version</a:t>
            </a:r>
            <a:endParaRPr lang="en-GB" sz="2000" b="1" dirty="0"/>
          </a:p>
          <a:p>
            <a:r>
              <a:rPr lang="en-GB" sz="2000" b="1" dirty="0">
                <a:hlinkClick r:id="rId3" action="ppaction://hlinksldjump"/>
              </a:rPr>
              <a:t>Summary</a:t>
            </a:r>
            <a:endParaRPr lang="en-GB" sz="2000" b="1" dirty="0"/>
          </a:p>
          <a:p>
            <a:r>
              <a:rPr lang="en-GB" sz="2000" b="1" dirty="0">
                <a:hlinkClick r:id="rId7" action="ppaction://hlinksldjump"/>
              </a:rPr>
              <a:t>Recommendations</a:t>
            </a:r>
            <a:endParaRPr lang="en-GB" sz="2000" b="1" dirty="0"/>
          </a:p>
          <a:p>
            <a:pPr marL="0" indent="0">
              <a:buNone/>
            </a:pPr>
            <a:endParaRPr lang="en-GB" sz="2000" b="1" dirty="0"/>
          </a:p>
        </p:txBody>
      </p:sp>
      <p:sp>
        <p:nvSpPr>
          <p:cNvPr id="4" name="Slide Number Placeholder 3">
            <a:extLst>
              <a:ext uri="{FF2B5EF4-FFF2-40B4-BE49-F238E27FC236}">
                <a16:creationId xmlns:a16="http://schemas.microsoft.com/office/drawing/2014/main" id="{522750E8-952A-5C4E-804B-CADD6E49F0AF}"/>
              </a:ext>
            </a:extLst>
          </p:cNvPr>
          <p:cNvSpPr>
            <a:spLocks noGrp="1"/>
          </p:cNvSpPr>
          <p:nvPr>
            <p:ph type="sldNum" sz="quarter" idx="12"/>
          </p:nvPr>
        </p:nvSpPr>
        <p:spPr/>
        <p:txBody>
          <a:bodyPr/>
          <a:lstStyle/>
          <a:p>
            <a:pPr algn="l"/>
            <a:fld id="{BF3A7518-6ADE-4535-B96C-9DB547781C0E}" type="slidenum">
              <a:rPr lang="en-GB" smtClean="0"/>
              <a:pPr algn="l"/>
              <a:t>8</a:t>
            </a:fld>
            <a:endParaRPr lang="en-GB"/>
          </a:p>
        </p:txBody>
      </p:sp>
    </p:spTree>
    <p:extLst>
      <p:ext uri="{BB962C8B-B14F-4D97-AF65-F5344CB8AC3E}">
        <p14:creationId xmlns:p14="http://schemas.microsoft.com/office/powerpoint/2010/main" val="200438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Pre-test questions</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351338"/>
          </a:xfrm>
        </p:spPr>
        <p:txBody>
          <a:bodyPr>
            <a:normAutofit fontScale="92500" lnSpcReduction="1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 following question before showing the form:</a:t>
            </a:r>
          </a:p>
          <a:p>
            <a:pPr marL="0" indent="0">
              <a:buNone/>
            </a:pPr>
            <a:endParaRPr lang="en-US" dirty="0">
              <a:latin typeface="Arial"/>
              <a:ea typeface="Segoe UI"/>
              <a:cs typeface="Segoe UI"/>
            </a:endParaRPr>
          </a:p>
          <a:p>
            <a:pPr marL="514350" indent="-514350">
              <a:buFont typeface="+mj-lt"/>
              <a:buAutoNum type="arabicPeriod"/>
            </a:pPr>
            <a:r>
              <a:rPr lang="en-US" dirty="0">
                <a:latin typeface="Arial"/>
                <a:ea typeface="Segoe UI"/>
                <a:cs typeface="Segoe UI"/>
              </a:rPr>
              <a:t>When applying to the government for business support, which approach would you prefer?</a:t>
            </a:r>
          </a:p>
          <a:p>
            <a:pPr marL="514350" indent="-514350">
              <a:buFont typeface="+mj-lt"/>
              <a:buAutoNum type="arabicPeriod"/>
            </a:pPr>
            <a:r>
              <a:rPr lang="en-US" dirty="0">
                <a:latin typeface="Arial"/>
                <a:ea typeface="Segoe UI"/>
                <a:cs typeface="Segoe UI"/>
              </a:rPr>
              <a:t>What do you understand by Expression of Interest?</a:t>
            </a:r>
          </a:p>
          <a:p>
            <a:pPr marL="514350" indent="-514350">
              <a:buFont typeface="+mj-lt"/>
              <a:buAutoNum type="arabicPeriod"/>
            </a:pPr>
            <a:r>
              <a:rPr lang="en-US" dirty="0">
                <a:latin typeface="Arial"/>
                <a:ea typeface="Segoe UI"/>
                <a:cs typeface="Segoe UI"/>
              </a:rPr>
              <a:t>What are the Pros of Expression of Interest?</a:t>
            </a:r>
          </a:p>
          <a:p>
            <a:pPr marL="514350" indent="-514350">
              <a:buFont typeface="+mj-lt"/>
              <a:buAutoNum type="arabicPeriod"/>
            </a:pPr>
            <a:r>
              <a:rPr lang="en-US" dirty="0">
                <a:latin typeface="Arial"/>
                <a:ea typeface="Segoe UI"/>
                <a:cs typeface="Segoe UI"/>
              </a:rPr>
              <a:t>What are the Cons of Expression of Interest?</a:t>
            </a: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AE6E4E17-50CF-BF44-B01E-119C76AA6E8A}"/>
              </a:ext>
            </a:extLst>
          </p:cNvPr>
          <p:cNvSpPr>
            <a:spLocks noGrp="1"/>
          </p:cNvSpPr>
          <p:nvPr>
            <p:ph type="sldNum" sz="quarter" idx="12"/>
          </p:nvPr>
        </p:nvSpPr>
        <p:spPr/>
        <p:txBody>
          <a:bodyPr/>
          <a:lstStyle/>
          <a:p>
            <a:pPr algn="l"/>
            <a:fld id="{BF3A7518-6ADE-4535-B96C-9DB547781C0E}" type="slidenum">
              <a:rPr lang="en-GB" smtClean="0"/>
              <a:pPr algn="l"/>
              <a:t>9</a:t>
            </a:fld>
            <a:endParaRPr lang="en-GB"/>
          </a:p>
        </p:txBody>
      </p:sp>
    </p:spTree>
    <p:extLst>
      <p:ext uri="{BB962C8B-B14F-4D97-AF65-F5344CB8AC3E}">
        <p14:creationId xmlns:p14="http://schemas.microsoft.com/office/powerpoint/2010/main" val="3483007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2755</Words>
  <Application>Microsoft Office PowerPoint</Application>
  <PresentationFormat>Widescreen</PresentationFormat>
  <Paragraphs>478</Paragraphs>
  <Slides>39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Blackadder ITC</vt:lpstr>
      <vt:lpstr>Calibri</vt:lpstr>
      <vt:lpstr>Calibri Light</vt:lpstr>
      <vt:lpstr>Office Theme</vt:lpstr>
      <vt:lpstr>Expression of Interest v2</vt:lpstr>
      <vt:lpstr>Test Summary</vt:lpstr>
      <vt:lpstr>Hypotheses</vt:lpstr>
      <vt:lpstr>Hypothesis 1:  Partially supported</vt:lpstr>
      <vt:lpstr>Hypothesis 2: Supported</vt:lpstr>
      <vt:lpstr>The form (Word Document)</vt:lpstr>
      <vt:lpstr>The form (Web)</vt:lpstr>
      <vt:lpstr>Contents (TOC)</vt:lpstr>
      <vt:lpstr>Pre-test questions</vt:lpstr>
      <vt:lpstr>Pre-test (1)</vt:lpstr>
      <vt:lpstr>Pre-test (2)</vt:lpstr>
      <vt:lpstr>Pre-test (2)</vt:lpstr>
      <vt:lpstr>Pre-test (3)</vt:lpstr>
      <vt:lpstr>Pre-test (3)</vt:lpstr>
      <vt:lpstr>Pre-test (4)</vt:lpstr>
      <vt:lpstr>Pre-test (4)</vt:lpstr>
      <vt:lpstr>Response to the Word Document</vt:lpstr>
      <vt:lpstr>EOI Word(1)</vt:lpstr>
      <vt:lpstr>EOI Word(1)</vt:lpstr>
      <vt:lpstr>EOI Word (2)</vt:lpstr>
      <vt:lpstr>EOI Word (3)</vt:lpstr>
      <vt:lpstr>Response to the Web Form</vt:lpstr>
      <vt:lpstr>EOI Web Form(1)</vt:lpstr>
      <vt:lpstr>EOI Web Form(1)</vt:lpstr>
      <vt:lpstr>EOI Web Form(2)</vt:lpstr>
      <vt:lpstr>EOI Web Form(3)</vt:lpstr>
      <vt:lpstr>Follow Up Questions</vt:lpstr>
      <vt:lpstr>Follow up (1)</vt:lpstr>
      <vt:lpstr>Follow up (1)</vt:lpstr>
      <vt:lpstr>Follow up (2)</vt:lpstr>
      <vt:lpstr>Follow up (3)</vt:lpstr>
      <vt:lpstr>Follow up (4)</vt:lpstr>
      <vt:lpstr>Follow up (5)</vt:lpstr>
      <vt:lpstr>Follow up (6)</vt:lpstr>
      <vt:lpstr>Follow up (7)</vt:lpstr>
      <vt:lpstr>Follow up (8)</vt:lpstr>
      <vt:lpstr>Summary</vt:lpstr>
      <vt:lpstr>Recommendations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 of Interest</dc:title>
  <dc:creator/>
  <cp:lastModifiedBy/>
  <cp:revision>2</cp:revision>
  <dcterms:created xsi:type="dcterms:W3CDTF">2020-12-01T15:43:33Z</dcterms:created>
  <dcterms:modified xsi:type="dcterms:W3CDTF">2020-12-07T22:55:23Z</dcterms:modified>
</cp:coreProperties>
</file>