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530" r:id="rId4"/>
    <p:sldId id="542" r:id="rId5"/>
    <p:sldId id="628" r:id="rId6"/>
    <p:sldId id="641" r:id="rId7"/>
    <p:sldId id="627" r:id="rId8"/>
    <p:sldId id="653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291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1525" userDrawn="1">
          <p15:clr>
            <a:srgbClr val="A4A3A4"/>
          </p15:clr>
        </p15:guide>
        <p15:guide id="7" pos="5246" userDrawn="1">
          <p15:clr>
            <a:srgbClr val="A4A3A4"/>
          </p15:clr>
        </p15:guide>
        <p15:guide id="8" orient="horz" pos="96" userDrawn="1">
          <p15:clr>
            <a:srgbClr val="A4A3A4"/>
          </p15:clr>
        </p15:guide>
        <p15:guide id="9" pos="7582" userDrawn="1">
          <p15:clr>
            <a:srgbClr val="A4A3A4"/>
          </p15:clr>
        </p15:guide>
        <p15:guide id="10" pos="2638" userDrawn="1">
          <p15:clr>
            <a:srgbClr val="A4A3A4"/>
          </p15:clr>
        </p15:guide>
        <p15:guide id="11" pos="279" userDrawn="1">
          <p15:clr>
            <a:srgbClr val="A4A3A4"/>
          </p15:clr>
        </p15:guide>
        <p15:guide id="13" orient="horz" pos="1185" userDrawn="1">
          <p15:clr>
            <a:srgbClr val="A4A3A4"/>
          </p15:clr>
        </p15:guide>
        <p15:guide id="14" orient="horz" pos="2273" userDrawn="1">
          <p15:clr>
            <a:srgbClr val="A4A3A4"/>
          </p15:clr>
        </p15:guide>
        <p15:guide id="15" pos="2411" userDrawn="1">
          <p15:clr>
            <a:srgbClr val="A4A3A4"/>
          </p15:clr>
        </p15:guide>
        <p15:guide id="16" orient="horz" pos="1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4A7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3" autoAdjust="0"/>
    <p:restoredTop sz="95337"/>
  </p:normalViewPr>
  <p:slideViewPr>
    <p:cSldViewPr snapToGrid="0">
      <p:cViewPr>
        <p:scale>
          <a:sx n="112" d="100"/>
          <a:sy n="112" d="100"/>
        </p:scale>
        <p:origin x="160" y="-512"/>
      </p:cViewPr>
      <p:guideLst>
        <p:guide orient="horz" pos="4110"/>
        <p:guide pos="2910"/>
        <p:guide pos="597"/>
        <p:guide pos="7129"/>
        <p:guide orient="horz" pos="799"/>
        <p:guide orient="horz" pos="1525"/>
        <p:guide pos="5246"/>
        <p:guide orient="horz" pos="96"/>
        <p:guide pos="7582"/>
        <p:guide pos="2638"/>
        <p:guide pos="279"/>
        <p:guide orient="horz" pos="1185"/>
        <p:guide orient="horz" pos="2273"/>
        <p:guide pos="2411"/>
        <p:guide orient="horz" pos="17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5" d="100"/>
          <a:sy n="75" d="100"/>
        </p:scale>
        <p:origin x="229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A1DEA-B2D1-4649-B1D7-6F71EB65C123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52EFD-0297-4E1F-ABC3-1572DC3ED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77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12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C47D-E688-4C78-B002-2E31D868A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5F0EA-5BE3-4764-982F-654E7EE98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04C0-A9D5-414E-B73F-C4F507D7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68383"/>
            <a:ext cx="6202017" cy="365125"/>
          </a:xfrm>
        </p:spPr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23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9D99-27B4-4D85-9AF0-F84D9E04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5EE82-EB19-4301-A817-6D935B379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EB6A9-ECE3-4594-A264-F68C8F2F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CBCA2-DD9E-4B62-99D4-47438E65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A44A-D562-489D-B466-FE2C3D60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FBD19-9727-A04D-82AB-E66CD8684EBB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6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DD6E7-A2FB-4AED-8FE0-11053D9D8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E9749-C523-4D8F-B8B7-AD07C4B6B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8EC1-AE1D-44F9-9B1B-FC5C26B7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8D26B-98DE-4CF0-9A42-8F721A1C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3F8DE-8F54-4B8C-8367-3DE4BBF2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02FB1-E8B9-E344-B211-A8B79718BB0B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5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14D5-DA56-462F-94BE-08F250FF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B76F-62FE-4D6D-B95D-16CF7089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93C8-E0B6-442E-BE76-6A287E82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6987"/>
            <a:ext cx="4114800" cy="365125"/>
          </a:xfrm>
        </p:spPr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B9E5-3745-4443-BACD-2664161B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3624" y="6491814"/>
            <a:ext cx="682494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BF3A7518-6ADE-4535-B96C-9DB547781C0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80221-A778-0344-AD00-8976B9F53FAF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1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6E0F-0C19-48AC-96FE-42A7678B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CAC88-CEDB-4E99-8055-8F8F9484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097A-4667-42EC-90E1-5580CFF6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23E3E-BD3C-486E-9E32-BEBB4ED4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8AC02-B631-495C-A8C2-8BB121B3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6C749-85F7-0D48-84F4-39479B8D9014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2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A6D9-FE64-4895-A240-A372185B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E0D9-7EE4-4F0A-B76D-4B6BBA0B0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120D1-D334-455B-8607-F888DE161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906BA-1AD0-474A-98D6-3B865110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70C0F-8C73-4CD2-8B53-1F76EF2C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5D147-2B76-4135-AD13-B22D531E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4F274-8F11-7B45-8392-65A495E1DDDF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3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FCFC-14A4-43D7-BB58-C124964D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5558E-010B-4F55-A04F-96EC188B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45093-1B61-4C65-9A3E-6011241CE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A35E0-C266-4052-8273-27D022B9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63EE5-6205-4154-BAD0-CA4E9E797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1EC17-384E-4AAE-AD2C-B67451B5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0A8B7-8352-4B13-95EB-93185AEE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E865D-BD70-489B-9FB9-57B063EC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7CB1B-C680-4841-AB0E-83C60ADAF19F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0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2409-8C28-4E2A-AF85-3C43386A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DE509-A2DA-45F4-99F7-52AA19BE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1701D-71D8-4E3A-88F0-01D9FF93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B81E4-2294-44D5-BEA7-5C68F4ED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90687-BF91-7344-B34B-B7249A671710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3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64344-C191-4BAB-B133-F20703F5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F53F8-325C-4FC2-924E-2BD2C7E2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DA603-128C-4A0B-86A9-EB24C772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C4E73-B8BA-C145-B6B5-4FB0EB9A110C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3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7932-C4B5-4C01-ACE9-BDE9D150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3BAF-C407-42D7-AB33-E0EA98225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13AF-975D-4EEF-A724-1EC88B9CF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FF289-BE87-473E-BF63-1D429787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B2B8C-05EA-4462-A50F-1AAD6016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FC7A1-B90C-4F47-9291-E94380B9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62FE9-76DA-1C46-8527-7B8C5591C792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A740-F7D8-4447-A1D9-595F3227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638B6-C687-4774-8564-DE8DEC33C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0A2B2-C2D6-49A3-B854-020A96C87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F896C-189A-4E56-9AA2-0BD529A6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E4C8A-C7A1-4DBC-91A9-3ECF5845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8493F-CA24-44CE-A82C-2F2A0D89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85676-7D21-AA44-9F1D-78895B815453}"/>
              </a:ext>
            </a:extLst>
          </p:cNvPr>
          <p:cNvSpPr txBox="1"/>
          <p:nvPr userDrawn="1"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5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053CF-6F9E-49E7-B2CF-2C38D59B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572E-4986-4678-AD21-E1325928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91F56-82C8-4566-A590-A4F09F8FB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1999-B371-480F-B0A6-A2FE8D6DF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B379-D56F-4BB8-A9CA-3990130DB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7518-6ADE-4535-B96C-9DB547781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7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cotentsd.github.io/testing/test_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Expression of Interest v3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ym typeface="Wingdings" panose="05000000000000000000" pitchFamily="2" charset="2"/>
              </a:rPr>
              <a:t>Version 3 testing of EOI form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Dec 17th 2020</a:t>
            </a:r>
          </a:p>
          <a:p>
            <a:r>
              <a:rPr lang="en-US" dirty="0">
                <a:sym typeface="Wingdings" panose="05000000000000000000" pitchFamily="2" charset="2"/>
              </a:rPr>
              <a:t>Martin Kerr</a:t>
            </a:r>
          </a:p>
          <a:p>
            <a:r>
              <a:rPr lang="en-US" dirty="0">
                <a:sym typeface="Wingdings" panose="05000000000000000000" pitchFamily="2" charset="2"/>
              </a:rPr>
              <a:t>Anubhav Mittal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11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013"/>
          </a:xfrm>
        </p:spPr>
        <p:txBody>
          <a:bodyPr/>
          <a:lstStyle/>
          <a:p>
            <a:r>
              <a:rPr lang="en-US" dirty="0"/>
              <a:t>Test Summary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2490"/>
            <a:ext cx="9144000" cy="5324168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We put the Expression of Interest form </a:t>
            </a:r>
            <a:r>
              <a:rPr lang="en-GB" sz="2800" b="1" dirty="0"/>
              <a:t>VERSION 3 </a:t>
            </a:r>
            <a:r>
              <a:rPr lang="en-GB" sz="2800" dirty="0"/>
              <a:t>on UserZoom, for online unmoderated testing with their panel. </a:t>
            </a:r>
            <a:br>
              <a:rPr lang="en-GB" sz="2800" dirty="0"/>
            </a:br>
            <a:r>
              <a:rPr lang="en-GB" sz="2800" dirty="0"/>
              <a:t>This included a SURVEY MONKEY version, with a web page intro. 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We added a screener for Scottish Business Owners or Decision Makers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We asked questions to find opinions on:</a:t>
            </a:r>
          </a:p>
          <a:p>
            <a:pPr marL="800100" lvl="1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Does having the form as a SurveyMonkey survey improve it’s usability and Ease of Use.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 We tested with 10 participants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93839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345461"/>
            <a:ext cx="10406062" cy="1325563"/>
          </a:xfrm>
        </p:spPr>
        <p:txBody>
          <a:bodyPr/>
          <a:lstStyle/>
          <a:p>
            <a:r>
              <a:rPr lang="en-US" sz="4000" dirty="0"/>
              <a:t>H</a:t>
            </a:r>
            <a:r>
              <a:rPr lang="en-GB" sz="4000" dirty="0" err="1"/>
              <a:t>ypotheses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1304925"/>
            <a:ext cx="97155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To structure testing, we applied 2 Hypotheses to the research:</a:t>
            </a:r>
            <a:br>
              <a:rPr lang="en-GB" sz="2000" dirty="0"/>
            </a:b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Hypothesis 1</a:t>
            </a:r>
          </a:p>
          <a:p>
            <a:pPr marL="11113"/>
            <a:r>
              <a:rPr lang="en-GB" sz="2000" b="1" dirty="0">
                <a:solidFill>
                  <a:srgbClr val="00B0F0"/>
                </a:solidFill>
                <a:effectLst>
                  <a:outerShdw blurRad="38100" dist="25400" dir="2700000" algn="tl">
                    <a:srgbClr val="000000">
                      <a:alpha val="10000"/>
                    </a:srgbClr>
                  </a:outerShdw>
                </a:effectLst>
              </a:rPr>
              <a:t>Presenting the EOI form as a SurveyMonkey will improve it’s Ease of Use</a:t>
            </a:r>
            <a:endParaRPr lang="en-GB" dirty="0"/>
          </a:p>
          <a:p>
            <a:pPr marL="0" indent="0">
              <a:buNone/>
            </a:pPr>
            <a:endParaRPr lang="en-GB" sz="20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750E8-952A-5C4E-804B-CADD6E49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F3A7518-6ADE-4535-B96C-9DB547781C0E}" type="slidenum">
              <a:rPr lang="en-GB" smtClean="0"/>
              <a:pPr algn="l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83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335629"/>
            <a:ext cx="10515600" cy="1325563"/>
          </a:xfrm>
        </p:spPr>
        <p:txBody>
          <a:bodyPr/>
          <a:lstStyle/>
          <a:p>
            <a:r>
              <a:rPr lang="en-US" sz="4000" dirty="0"/>
              <a:t>H</a:t>
            </a:r>
            <a:r>
              <a:rPr lang="en-GB" sz="4000" dirty="0" err="1"/>
              <a:t>ypothesis</a:t>
            </a:r>
            <a:r>
              <a:rPr lang="en-GB" sz="4000" dirty="0"/>
              <a:t> 1:  </a:t>
            </a:r>
            <a:r>
              <a:rPr lang="en-GB" sz="4000" b="1" dirty="0">
                <a:solidFill>
                  <a:srgbClr val="FFC000"/>
                </a:solidFill>
              </a:rPr>
              <a:t>Not Supported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1361610"/>
            <a:ext cx="9605962" cy="52074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b="1" dirty="0"/>
              <a:t>Hypothesis: </a:t>
            </a:r>
            <a:r>
              <a:rPr lang="en-GB" sz="2000" b="1" dirty="0">
                <a:solidFill>
                  <a:srgbClr val="00B0F0"/>
                </a:solidFill>
                <a:effectLst>
                  <a:outerShdw blurRad="38100" dist="25400" dir="2700000" algn="tl">
                    <a:srgbClr val="000000">
                      <a:alpha val="10000"/>
                    </a:srgbClr>
                  </a:outerShdw>
                </a:effectLst>
              </a:rPr>
              <a:t>Presenting the EOI form as a SurveyMonkey will improve it’s Ease of Use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GB" sz="2000" b="1" dirty="0"/>
              <a:t>Findings: </a:t>
            </a:r>
          </a:p>
          <a:p>
            <a:pPr marL="354013" indent="-342900">
              <a:buFontTx/>
              <a:buChar char="-"/>
            </a:pPr>
            <a:r>
              <a:rPr lang="en-GB" sz="2000" dirty="0"/>
              <a:t>People were jarred by moving from a web page off to a SurveyMonkey without being explicitly informed what was about to happen</a:t>
            </a:r>
          </a:p>
          <a:p>
            <a:pPr marL="11113" indent="0">
              <a:buNone/>
            </a:pPr>
            <a:r>
              <a:rPr lang="en-GB" sz="2000" dirty="0"/>
              <a:t>BUT</a:t>
            </a:r>
          </a:p>
          <a:p>
            <a:pPr marL="354013" indent="-342900"/>
            <a:r>
              <a:rPr lang="en-GB" sz="2000" dirty="0"/>
              <a:t>The general usability was not </a:t>
            </a:r>
            <a:r>
              <a:rPr lang="en-GB" sz="2000" dirty="0" err="1"/>
              <a:t>impared</a:t>
            </a:r>
            <a:r>
              <a:rPr lang="en-GB" sz="2000" dirty="0"/>
              <a:t>. </a:t>
            </a:r>
          </a:p>
          <a:p>
            <a:pPr marL="354013" indent="-342900"/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Recommendations: </a:t>
            </a:r>
          </a:p>
          <a:p>
            <a:pPr marL="354013" indent="-342900">
              <a:buFontTx/>
              <a:buChar char="-"/>
            </a:pPr>
            <a:r>
              <a:rPr lang="en-GB" sz="2000" dirty="0"/>
              <a:t>Clarify language the transition to a Survey platform and retest. </a:t>
            </a:r>
          </a:p>
          <a:p>
            <a:pPr marL="354013" indent="-342900">
              <a:buFontTx/>
              <a:buChar char="-"/>
            </a:pPr>
            <a:r>
              <a:rPr lang="en-GB" sz="2000" dirty="0"/>
              <a:t>Test with a simplified form. </a:t>
            </a:r>
          </a:p>
          <a:p>
            <a:pPr marL="354013" indent="-342900">
              <a:buFontTx/>
              <a:buChar char="-"/>
            </a:pP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8BF2A-B395-384B-9600-652999F1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F3A7518-6ADE-4535-B96C-9DB547781C0E}" type="slidenum">
              <a:rPr lang="en-GB" smtClean="0"/>
              <a:pPr algn="l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4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82CD-445A-4443-B681-D8C3E0A5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r>
              <a:rPr lang="en-US" dirty="0"/>
              <a:t>The form (SurveyMonkey)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6197D-187A-7745-BD3C-5F5628F1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F3A7518-6ADE-4535-B96C-9DB547781C0E}" type="slidenum">
              <a:rPr lang="en-GB" smtClean="0"/>
              <a:pPr algn="l"/>
              <a:t>5</a:t>
            </a:fld>
            <a:endParaRPr lang="en-GB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F6FF54-F193-2441-95C5-0569E51639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07"/>
          <a:stretch/>
        </p:blipFill>
        <p:spPr>
          <a:xfrm>
            <a:off x="46200" y="2826696"/>
            <a:ext cx="2048849" cy="1919288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C69836-FDEF-2944-BE1B-51B7AD28C7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8" r="12415"/>
          <a:stretch/>
        </p:blipFill>
        <p:spPr>
          <a:xfrm>
            <a:off x="2520755" y="2773436"/>
            <a:ext cx="2588501" cy="1732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816FA4-75B9-434E-85AF-D7495CCA42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6" r="9975"/>
          <a:stretch/>
        </p:blipFill>
        <p:spPr>
          <a:xfrm>
            <a:off x="5188595" y="2827960"/>
            <a:ext cx="2019213" cy="1544638"/>
          </a:xfrm>
          <a:prstGeom prst="rect">
            <a:avLst/>
          </a:prstGeom>
        </p:spPr>
      </p:pic>
      <p:pic>
        <p:nvPicPr>
          <p:cNvPr id="23" name="Picture 2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DE1F72-CD3A-1948-9645-8522173E9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3" r="12970"/>
          <a:stretch/>
        </p:blipFill>
        <p:spPr>
          <a:xfrm>
            <a:off x="5189025" y="4889960"/>
            <a:ext cx="1834329" cy="1919288"/>
          </a:xfrm>
          <a:prstGeom prst="rect">
            <a:avLst/>
          </a:prstGeom>
        </p:spPr>
      </p:pic>
      <p:pic>
        <p:nvPicPr>
          <p:cNvPr id="25" name="Picture 24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D16EE8A1-55A2-8840-9EA3-284053BC11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9" r="11269"/>
          <a:stretch/>
        </p:blipFill>
        <p:spPr>
          <a:xfrm>
            <a:off x="7556371" y="2821615"/>
            <a:ext cx="1360821" cy="3862387"/>
          </a:xfrm>
          <a:prstGeom prst="rect">
            <a:avLst/>
          </a:prstGeom>
        </p:spPr>
      </p:pic>
      <p:pic>
        <p:nvPicPr>
          <p:cNvPr id="27" name="Picture 2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AD7F18F-153C-4A4E-B474-75CEA9D865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6" r="12102"/>
          <a:stretch/>
        </p:blipFill>
        <p:spPr>
          <a:xfrm>
            <a:off x="9427232" y="1111036"/>
            <a:ext cx="1236176" cy="5589587"/>
          </a:xfrm>
          <a:prstGeom prst="rect">
            <a:avLst/>
          </a:prstGeom>
        </p:spPr>
      </p:pic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277A8AB8-51EB-6742-8238-76DB3A2EF03C}"/>
              </a:ext>
            </a:extLst>
          </p:cNvPr>
          <p:cNvCxnSpPr>
            <a:stCxn id="5" idx="0"/>
            <a:endCxn id="8" idx="0"/>
          </p:cNvCxnSpPr>
          <p:nvPr/>
        </p:nvCxnSpPr>
        <p:spPr>
          <a:xfrm rot="5400000" flipH="1" flipV="1">
            <a:off x="2416185" y="1427876"/>
            <a:ext cx="53260" cy="2744381"/>
          </a:xfrm>
          <a:prstGeom prst="curvedConnector3">
            <a:avLst>
              <a:gd name="adj1" fmla="val 117954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3FE23908-2754-F143-87C5-DC3F0EC2734E}"/>
              </a:ext>
            </a:extLst>
          </p:cNvPr>
          <p:cNvCxnSpPr>
            <a:stCxn id="8" idx="0"/>
            <a:endCxn id="10" idx="0"/>
          </p:cNvCxnSpPr>
          <p:nvPr/>
        </p:nvCxnSpPr>
        <p:spPr>
          <a:xfrm rot="16200000" flipH="1">
            <a:off x="4979342" y="1609100"/>
            <a:ext cx="54524" cy="2383196"/>
          </a:xfrm>
          <a:prstGeom prst="curvedConnector3">
            <a:avLst>
              <a:gd name="adj1" fmla="val -10036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800ED1-305D-4545-A374-2717DDEA049B}"/>
              </a:ext>
            </a:extLst>
          </p:cNvPr>
          <p:cNvCxnSpPr>
            <a:endCxn id="23" idx="0"/>
          </p:cNvCxnSpPr>
          <p:nvPr/>
        </p:nvCxnSpPr>
        <p:spPr>
          <a:xfrm flipH="1">
            <a:off x="6106190" y="4505747"/>
            <a:ext cx="112694" cy="3842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E7D02899-4498-1944-BF77-29CCC230C85F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 flipV="1">
            <a:off x="7023354" y="2821615"/>
            <a:ext cx="1213428" cy="3027989"/>
          </a:xfrm>
          <a:prstGeom prst="curvedConnector4">
            <a:avLst>
              <a:gd name="adj1" fmla="val 25731"/>
              <a:gd name="adj2" fmla="val 11774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17657A12-6094-644E-AB89-8CE7D6DECD10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 flipH="1" flipV="1">
            <a:off x="6354568" y="2993250"/>
            <a:ext cx="5572966" cy="1808538"/>
          </a:xfrm>
          <a:prstGeom prst="curvedConnector5">
            <a:avLst>
              <a:gd name="adj1" fmla="val -4102"/>
              <a:gd name="adj2" fmla="val 39715"/>
              <a:gd name="adj3" fmla="val 1041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49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82CD-445A-4443-B681-D8C3E0A5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6" y="365125"/>
            <a:ext cx="5617464" cy="1325563"/>
          </a:xfrm>
        </p:spPr>
        <p:txBody>
          <a:bodyPr>
            <a:normAutofit/>
          </a:bodyPr>
          <a:lstStyle/>
          <a:p>
            <a:r>
              <a:rPr lang="en-US" dirty="0"/>
              <a:t>Previous version (Web)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6197D-187A-7745-BD3C-5F5628F1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F3A7518-6ADE-4535-B96C-9DB547781C0E}" type="slidenum">
              <a:rPr lang="en-GB" smtClean="0"/>
              <a:pPr algn="l"/>
              <a:t>6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BEE7C-D8FC-4284-A93A-8D32C23CCEEE}"/>
              </a:ext>
            </a:extLst>
          </p:cNvPr>
          <p:cNvSpPr/>
          <p:nvPr/>
        </p:nvSpPr>
        <p:spPr>
          <a:xfrm>
            <a:off x="947738" y="6491814"/>
            <a:ext cx="439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https://scotentsd.github.io/testing/test_om/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9526BF-40C0-4D91-83E1-749982799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35" y="1574801"/>
            <a:ext cx="3838725" cy="4127500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C08B59D-51ED-456F-860F-33CF6231D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08" y="-26987"/>
            <a:ext cx="1702013" cy="6858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8FB570-28FA-43A4-B4F7-77255798249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025160" y="1574801"/>
            <a:ext cx="1080240" cy="20637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266FB4-B8D9-4AD8-97E5-A2977E1FF0F6}"/>
              </a:ext>
            </a:extLst>
          </p:cNvPr>
          <p:cNvCxnSpPr>
            <a:cxnSpLocks/>
          </p:cNvCxnSpPr>
          <p:nvPr/>
        </p:nvCxnSpPr>
        <p:spPr>
          <a:xfrm flipV="1">
            <a:off x="7003136" y="3949700"/>
            <a:ext cx="1288483" cy="25421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169B6B0-C8A8-4A28-B167-A580C21B5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614" y="3009863"/>
            <a:ext cx="3330229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0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013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8" y="1533832"/>
            <a:ext cx="10404475" cy="5324168"/>
          </a:xfrm>
        </p:spPr>
        <p:txBody>
          <a:bodyPr>
            <a:normAutofit/>
          </a:bodyPr>
          <a:lstStyle/>
          <a:p>
            <a:pPr marL="514350" indent="-514350" algn="l">
              <a:spcAft>
                <a:spcPts val="1200"/>
              </a:spcAft>
              <a:buFont typeface="+mj-lt"/>
              <a:buAutoNum type="arabicPeriod"/>
            </a:pPr>
            <a:r>
              <a:rPr lang="en-GB" sz="3200" dirty="0"/>
              <a:t>Presenting the form as a SurveyMonkey survey did NOT make it easier to use. </a:t>
            </a:r>
          </a:p>
          <a:p>
            <a:pPr marL="514350" indent="-514350" algn="l">
              <a:spcAft>
                <a:spcPts val="1200"/>
              </a:spcAft>
              <a:buFont typeface="+mj-lt"/>
              <a:buAutoNum type="arabicPeriod"/>
            </a:pPr>
            <a:r>
              <a:rPr lang="en-GB" sz="3200" dirty="0"/>
              <a:t>It didn’t reduce the usability by as much. </a:t>
            </a:r>
          </a:p>
          <a:p>
            <a:pPr marL="514350" indent="-514350" algn="l">
              <a:spcAft>
                <a:spcPts val="1200"/>
              </a:spcAft>
              <a:buFont typeface="+mj-lt"/>
              <a:buAutoNum type="arabicPeriod"/>
            </a:pPr>
            <a:r>
              <a:rPr lang="en-GB" sz="3200" dirty="0"/>
              <a:t>Most people were surprised when they were sent to s SurveyMonkey</a:t>
            </a:r>
          </a:p>
          <a:p>
            <a:pPr marL="514350" indent="-514350" algn="l">
              <a:spcAft>
                <a:spcPts val="1200"/>
              </a:spcAft>
              <a:buFont typeface="+mj-lt"/>
              <a:buAutoNum type="arabicPeriod"/>
            </a:pPr>
            <a:r>
              <a:rPr lang="en-GB" sz="3200" dirty="0"/>
              <a:t>There are a few factors that were changed at the same time. This means that it is still worth further testing. This will disprove/prove the validity of this approach.</a:t>
            </a:r>
          </a:p>
          <a:p>
            <a:pPr algn="l">
              <a:spcAft>
                <a:spcPts val="1200"/>
              </a:spcAft>
            </a:pP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F9896-931C-7B4C-B701-678F7EFCF0DE}"/>
              </a:ext>
            </a:extLst>
          </p:cNvPr>
          <p:cNvSpPr txBox="1"/>
          <p:nvPr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6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C74-10F5-46B1-BF97-D0334FA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013"/>
          </a:xfrm>
        </p:spPr>
        <p:txBody>
          <a:bodyPr>
            <a:normAutofit/>
          </a:bodyPr>
          <a:lstStyle/>
          <a:p>
            <a:r>
              <a:rPr lang="en-US" b="1" dirty="0"/>
              <a:t>Recommendations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FF0F-F37F-424D-83B2-B812A387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8" y="1533832"/>
            <a:ext cx="10404475" cy="5324168"/>
          </a:xfrm>
        </p:spPr>
        <p:txBody>
          <a:bodyPr>
            <a:normAutofit/>
          </a:bodyPr>
          <a:lstStyle/>
          <a:p>
            <a:pPr marL="514350" indent="-514350" algn="l">
              <a:spcAft>
                <a:spcPts val="1200"/>
              </a:spcAft>
              <a:buFont typeface="+mj-lt"/>
              <a:buAutoNum type="arabicPeriod"/>
            </a:pPr>
            <a:r>
              <a:rPr lang="en-GB" sz="3200" dirty="0"/>
              <a:t>Retest with a more “Managed” transition to the SurveyMonkey</a:t>
            </a:r>
          </a:p>
          <a:p>
            <a:pPr marL="514350" indent="-514350" algn="l">
              <a:spcAft>
                <a:spcPts val="1200"/>
              </a:spcAft>
              <a:buFont typeface="+mj-lt"/>
              <a:buAutoNum type="arabicPeriod"/>
            </a:pPr>
            <a:r>
              <a:rPr lang="en-GB" sz="3200" dirty="0"/>
              <a:t>Retest with All Questions on one Page.</a:t>
            </a:r>
          </a:p>
          <a:p>
            <a:pPr marL="514350" indent="-514350" algn="l">
              <a:spcAft>
                <a:spcPts val="1200"/>
              </a:spcAft>
              <a:buFont typeface="+mj-lt"/>
              <a:buAutoNum type="arabicPeriod"/>
            </a:pPr>
            <a:r>
              <a:rPr lang="en-GB" sz="3200" dirty="0"/>
              <a:t>Retest with a smaller form (no Outcomes)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F9896-931C-7B4C-B701-678F7EFCF0DE}"/>
              </a:ext>
            </a:extLst>
          </p:cNvPr>
          <p:cNvSpPr txBox="1"/>
          <p:nvPr/>
        </p:nvSpPr>
        <p:spPr>
          <a:xfrm>
            <a:off x="0" y="-77853"/>
            <a:ext cx="14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09BF-5218-452E-8966-DB929479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8594"/>
          </a:xfrm>
        </p:spPr>
        <p:txBody>
          <a:bodyPr/>
          <a:lstStyle/>
          <a:p>
            <a:pPr algn="ctr"/>
            <a:r>
              <a:rPr lang="en-US">
                <a:latin typeface="Blackadder ITC" panose="020B0604020202020204" pitchFamily="82" charset="0"/>
                <a:cs typeface="Aharoni" panose="020B0604020202020204" pitchFamily="2" charset="-79"/>
              </a:rPr>
              <a:t>fin</a:t>
            </a:r>
            <a:endParaRPr lang="en-GB">
              <a:latin typeface="Blackadder ITC" panose="020B0604020202020204" pitchFamily="82" charset="0"/>
              <a:cs typeface="Aharoni" panose="020B0604020202020204" pitchFamily="2" charset="-79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4BD00D-7D1F-7741-BEB3-B25E8821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F3A7518-6ADE-4535-B96C-9DB547781C0E}" type="slidenum">
              <a:rPr lang="en-GB" smtClean="0"/>
              <a:pPr algn="l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69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Macintosh PowerPoint</Application>
  <PresentationFormat>Widescreen</PresentationFormat>
  <Paragraphs>49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Blackadder ITC</vt:lpstr>
      <vt:lpstr>Calibri</vt:lpstr>
      <vt:lpstr>Calibri Light</vt:lpstr>
      <vt:lpstr>Office Theme</vt:lpstr>
      <vt:lpstr>Expression of Interest v3</vt:lpstr>
      <vt:lpstr>Test Summary</vt:lpstr>
      <vt:lpstr>Hypotheses</vt:lpstr>
      <vt:lpstr>Hypothesis 1:  Not Supported</vt:lpstr>
      <vt:lpstr>The form (SurveyMonkey)</vt:lpstr>
      <vt:lpstr>Previous version (Web)</vt:lpstr>
      <vt:lpstr>Summary</vt:lpstr>
      <vt:lpstr>Recommendations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of Interest</dc:title>
  <dc:creator/>
  <cp:lastModifiedBy/>
  <cp:revision>2</cp:revision>
  <dcterms:created xsi:type="dcterms:W3CDTF">2020-12-01T15:43:33Z</dcterms:created>
  <dcterms:modified xsi:type="dcterms:W3CDTF">2020-12-22T17:58:13Z</dcterms:modified>
</cp:coreProperties>
</file>