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7150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HelveticaNeue-bold.fnt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ustomXml" Target="../customXml/item1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41" Type="http://schemas.openxmlformats.org/officeDocument/2006/relationships/font" Target="fonts/HelveticaNeue-boldItalic.fntdata"/><Relationship Id="rId2" Type="http://schemas.openxmlformats.org/officeDocument/2006/relationships/presProps" Target="pres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43" Type="http://schemas.openxmlformats.org/officeDocument/2006/relationships/customXml" Target="../customXml/item2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335" y="685800"/>
            <a:ext cx="5486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Who has heard of it before?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Who has participated in a design critique?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Who has had their work critiqued?</a:t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point of this is to get feedback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Resist the urge to explain or defend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If you are asked a question, deflect the answer back - </a:t>
            </a:r>
            <a:endParaRPr sz="3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If you answer the question, you squash the idea behind it</a:t>
            </a:r>
            <a:endParaRPr sz="3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ask for a specific example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ask why why why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take it offline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 often looks something like this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can anyone talk about their experience of design crit?</a:t>
            </a:r>
            <a:endParaRPr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How do you think this woman might be feeling?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Photo from Flickr by juhansonin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5993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1_">
  <p:cSld name="11_1_">
    <p:bg>
      <p:bgPr>
        <a:solidFill>
          <a:schemeClr val="lt1">
            <a:alpha val="0"/>
          </a:schemeClr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9" name="Shape 9"/>
          <p:cNvSpPr txBox="1"/>
          <p:nvPr>
            <p:ph idx="2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10" name="Shape 10"/>
          <p:cNvSpPr txBox="1"/>
          <p:nvPr>
            <p:ph idx="3" type="body"/>
          </p:nvPr>
        </p:nvSpPr>
        <p:spPr>
          <a:xfrm>
            <a:off x="634377" y="1875234"/>
            <a:ext cx="32142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2100" lIns="92100" spcFirstLastPara="1" rIns="92100" wrap="square" tIns="921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2100" lIns="92100" spcFirstLastPara="1" rIns="92100" wrap="square" tIns="92100"/>
          <a:lstStyle>
            <a:lvl1pPr indent="-425450" lvl="0" marL="457200" rtl="0">
              <a:spcBef>
                <a:spcPts val="60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anchorCtr="0" anchor="t" bIns="92100" lIns="92100" spcFirstLastPara="1" rIns="92100" wrap="square" tIns="92100"/>
          <a:lstStyle>
            <a:lvl1pPr indent="-425450" lvl="0" marL="457200" rtl="0">
              <a:spcBef>
                <a:spcPts val="60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2100" lIns="92100" spcFirstLastPara="1" rIns="92100" wrap="square" tIns="921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2100" lIns="92100" spcFirstLastPara="1" rIns="92100" wrap="square" tIns="92100"/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3155615"/>
            <a:ext cx="77724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746450"/>
            <a:ext cx="82296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">
  <p:cSld name="Custom">
    <p:bg>
      <p:bgPr>
        <a:solidFill>
          <a:schemeClr val="lt1">
            <a:alpha val="0"/>
          </a:schemeClr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14" name="Shape 14"/>
          <p:cNvSpPr txBox="1"/>
          <p:nvPr>
            <p:ph idx="3" type="body"/>
          </p:nvPr>
        </p:nvSpPr>
        <p:spPr>
          <a:xfrm>
            <a:off x="594645" y="1875234"/>
            <a:ext cx="32142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15" name="Shape 15"/>
          <p:cNvSpPr txBox="1"/>
          <p:nvPr>
            <p:ph idx="4" type="body"/>
          </p:nvPr>
        </p:nvSpPr>
        <p:spPr>
          <a:xfrm>
            <a:off x="594645" y="2925589"/>
            <a:ext cx="4660800" cy="2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2">
  <p:cSld name="Custom 2">
    <p:bg>
      <p:bgPr>
        <a:solidFill>
          <a:schemeClr val="lt1">
            <a:alpha val="0"/>
          </a:schemeClr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19" name="Shape 19"/>
          <p:cNvSpPr txBox="1"/>
          <p:nvPr>
            <p:ph idx="3" type="body"/>
          </p:nvPr>
        </p:nvSpPr>
        <p:spPr>
          <a:xfrm>
            <a:off x="622770" y="1875234"/>
            <a:ext cx="24108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622770" y="2925589"/>
            <a:ext cx="5499900" cy="2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3">
  <p:cSld name="Custom 3">
    <p:bg>
      <p:bgPr>
        <a:solidFill>
          <a:schemeClr val="lt1">
            <a:alpha val="0"/>
          </a:schemeClr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3" type="body"/>
          </p:nvPr>
        </p:nvSpPr>
        <p:spPr>
          <a:xfrm>
            <a:off x="624556" y="1875234"/>
            <a:ext cx="5946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4">
  <p:cSld name="Custom 4">
    <p:bg>
      <p:bgPr>
        <a:solidFill>
          <a:schemeClr val="lt1">
            <a:alpha val="0"/>
          </a:schemeClr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0" y="5274469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251787" y="1875234"/>
            <a:ext cx="5946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5">
  <p:cSld name="Custom 5">
    <p:bg>
      <p:bgPr>
        <a:solidFill>
          <a:schemeClr val="lt1">
            <a:alpha val="0"/>
          </a:schemeClr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05359" y="431602"/>
            <a:ext cx="794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05359" y="431602"/>
            <a:ext cx="794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05359" y="431602"/>
            <a:ext cx="794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605359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5" type="body"/>
          </p:nvPr>
        </p:nvSpPr>
        <p:spPr>
          <a:xfrm>
            <a:off x="605359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6" type="body"/>
          </p:nvPr>
        </p:nvSpPr>
        <p:spPr>
          <a:xfrm>
            <a:off x="605359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7" type="body"/>
          </p:nvPr>
        </p:nvSpPr>
        <p:spPr>
          <a:xfrm>
            <a:off x="622770" y="969615"/>
            <a:ext cx="7893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8" type="body"/>
          </p:nvPr>
        </p:nvSpPr>
        <p:spPr>
          <a:xfrm>
            <a:off x="629913" y="1648271"/>
            <a:ext cx="37929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9" type="body"/>
          </p:nvPr>
        </p:nvSpPr>
        <p:spPr>
          <a:xfrm>
            <a:off x="4879483" y="1648271"/>
            <a:ext cx="36363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6">
  <p:cSld name="Custom 6">
    <p:bg>
      <p:bgPr>
        <a:solidFill>
          <a:schemeClr val="lt1">
            <a:alpha val="0"/>
          </a:schemeClr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04913" y="5274469"/>
            <a:ext cx="79452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16073" y="468809"/>
            <a:ext cx="7893000" cy="4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anchorCtr="0" anchor="b" bIns="92100" lIns="92100" spcFirstLastPara="1" rIns="92100" wrap="square" tIns="92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685800" y="3155615"/>
            <a:ext cx="7772400" cy="872100"/>
          </a:xfrm>
          <a:prstGeom prst="rect">
            <a:avLst/>
          </a:prstGeom>
        </p:spPr>
        <p:txBody>
          <a:bodyPr anchorCtr="0" anchor="t" bIns="92100" lIns="92100" spcFirstLastPara="1" rIns="92100" wrap="square" tIns="92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None/>
              <a:defRPr sz="3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</p:spPr>
        <p:txBody>
          <a:bodyPr anchorCtr="0" anchor="b" bIns="92100" lIns="92100" spcFirstLastPara="1" rIns="92100" wrap="square" tIns="92100"/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746450"/>
            <a:ext cx="8229600" cy="4092600"/>
          </a:xfrm>
          <a:prstGeom prst="rect">
            <a:avLst/>
          </a:prstGeom>
        </p:spPr>
        <p:txBody>
          <a:bodyPr anchorCtr="0" anchor="t" bIns="92100" lIns="92100" spcFirstLastPara="1" rIns="92100" wrap="square" tIns="92100"/>
          <a:lstStyle>
            <a:lvl1pPr indent="-425450" lvl="0" marL="457200" rtl="0">
              <a:spcBef>
                <a:spcPts val="600"/>
              </a:spcBef>
              <a:spcAft>
                <a:spcPts val="0"/>
              </a:spcAft>
              <a:buSzPts val="3100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5328047"/>
            <a:ext cx="9143700" cy="387300"/>
          </a:xfrm>
          <a:prstGeom prst="rect">
            <a:avLst/>
          </a:prstGeom>
          <a:solidFill>
            <a:srgbClr val="008A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546100" marR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FBFBF9"/>
                </a:solidFill>
                <a:latin typeface="Arial"/>
                <a:ea typeface="Arial"/>
                <a:cs typeface="Arial"/>
                <a:sym typeface="Arial"/>
              </a:rPr>
              <a:t>Design training GDS </a:t>
            </a:r>
            <a:endParaRPr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2100" lIns="92100" spcFirstLastPara="1" rIns="92100" wrap="square" tIns="92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100" lIns="92100" spcFirstLastPara="1" rIns="92100" wrap="square" tIns="92100"/>
          <a:lstStyle>
            <a:lvl1pPr indent="-42545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  <a:defRPr sz="31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-25975" y="-4444"/>
            <a:ext cx="91827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" name="Shape 46"/>
          <p:cNvSpPr/>
          <p:nvPr/>
        </p:nvSpPr>
        <p:spPr>
          <a:xfrm>
            <a:off x="0" y="5264278"/>
            <a:ext cx="9144000" cy="4506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7901600" y="5226583"/>
            <a:ext cx="1007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x="-25975" y="-4444"/>
            <a:ext cx="9182700" cy="571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264278"/>
            <a:ext cx="9144000" cy="4506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7901600" y="5226583"/>
            <a:ext cx="1007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-29650" y="5259875"/>
            <a:ext cx="920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GDS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25" y="0"/>
            <a:ext cx="9144000" cy="5715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6C0"/>
              </a:solidFill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214150"/>
            <a:ext cx="8229600" cy="52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FFFFFF"/>
                </a:solidFill>
              </a:rPr>
              <a:t>Design critique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Who with?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Anyone who isn’t a user</a:t>
            </a:r>
            <a:endParaRPr sz="3600"/>
          </a:p>
        </p:txBody>
      </p:sp>
      <p:sp>
        <p:nvSpPr>
          <p:cNvPr id="157" name="Shape 157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should you critique?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endParaRPr sz="3600"/>
          </a:p>
        </p:txBody>
      </p:sp>
      <p:sp>
        <p:nvSpPr>
          <p:cNvPr id="164" name="Shape 164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should you critique?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Anything and everything</a:t>
            </a:r>
            <a:endParaRPr sz="3600"/>
          </a:p>
        </p:txBody>
      </p:sp>
      <p:sp>
        <p:nvSpPr>
          <p:cNvPr id="171" name="Shape 171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the benefits?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endParaRPr sz="3600"/>
          </a:p>
        </p:txBody>
      </p:sp>
      <p:sp>
        <p:nvSpPr>
          <p:cNvPr id="178" name="Shape 17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What are the benefits?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 second (etc) opinion 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or an </a:t>
            </a:r>
            <a:r>
              <a:rPr lang="en-US" sz="3000"/>
              <a:t>outsider's</a:t>
            </a:r>
            <a:r>
              <a:rPr lang="en-US" sz="3000"/>
              <a:t> view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de-risk your design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 mitigate bias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 stress-test your design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test ideas</a:t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to share your work</a:t>
            </a:r>
            <a:endParaRPr sz="3000"/>
          </a:p>
        </p:txBody>
      </p:sp>
      <p:sp>
        <p:nvSpPr>
          <p:cNvPr id="185" name="Shape 185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-29650" y="5259875"/>
            <a:ext cx="920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GDS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25" y="0"/>
            <a:ext cx="9144000" cy="5715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6C0"/>
              </a:solidFill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214150"/>
            <a:ext cx="8229600" cy="52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FFFFFF"/>
                </a:solidFill>
              </a:rPr>
              <a:t>Running a 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FFFFFF"/>
                </a:solidFill>
              </a:rPr>
              <a:t>design crit</a:t>
            </a:r>
            <a:endParaRPr b="1" sz="7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it’s your work being reviewed...</a:t>
            </a:r>
            <a:endParaRPr sz="3600"/>
          </a:p>
        </p:txBody>
      </p:sp>
      <p:sp>
        <p:nvSpPr>
          <p:cNvPr id="201" name="Shape 201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1. Set the context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who are the users?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what do they need?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what stage is the project at?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what are our current assumptions?</a:t>
            </a:r>
            <a:endParaRPr sz="3600"/>
          </a:p>
        </p:txBody>
      </p:sp>
      <p:sp>
        <p:nvSpPr>
          <p:cNvPr id="208" name="Shape 20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2. Say what kind of feedback you want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graphic design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interaction design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service design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content design</a:t>
            </a:r>
            <a:endParaRPr sz="3600"/>
          </a:p>
        </p:txBody>
      </p:sp>
      <p:sp>
        <p:nvSpPr>
          <p:cNvPr id="215" name="Shape 215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3. Let the team review the work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don’t give a demo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don’t talk too much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don’t get defensive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 take notes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 listen</a:t>
            </a:r>
            <a:endParaRPr sz="3600"/>
          </a:p>
        </p:txBody>
      </p:sp>
      <p:sp>
        <p:nvSpPr>
          <p:cNvPr id="222" name="Shape 22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-29650" y="5259875"/>
            <a:ext cx="920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GDS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-25" y="0"/>
            <a:ext cx="9144000" cy="5715000"/>
          </a:xfrm>
          <a:prstGeom prst="rect">
            <a:avLst/>
          </a:prstGeom>
          <a:solidFill>
            <a:srgbClr val="0076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6C0"/>
              </a:solidFill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214150"/>
            <a:ext cx="8229600" cy="52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FFFFFF"/>
                </a:solidFill>
              </a:rPr>
              <a:t>Design crit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When showing your work  - if you’re talking, you’re not listening</a:t>
            </a:r>
            <a:endParaRPr sz="3600"/>
          </a:p>
        </p:txBody>
      </p:sp>
      <p:sp>
        <p:nvSpPr>
          <p:cNvPr id="229" name="Shape 22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“What does this do?”</a:t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“What would you like it to do?”</a:t>
            </a:r>
            <a:endParaRPr sz="3600"/>
          </a:p>
        </p:txBody>
      </p:sp>
      <p:sp>
        <p:nvSpPr>
          <p:cNvPr id="236" name="Shape 23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Have a note taker</a:t>
            </a:r>
            <a:endParaRPr sz="3600"/>
          </a:p>
        </p:txBody>
      </p:sp>
      <p:sp>
        <p:nvSpPr>
          <p:cNvPr id="243" name="Shape 243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you’re </a:t>
            </a:r>
            <a:r>
              <a:rPr lang="en-US" sz="3600"/>
              <a:t>reviewing</a:t>
            </a:r>
            <a:r>
              <a:rPr lang="en-US" sz="3600"/>
              <a:t> someone’s work...</a:t>
            </a:r>
            <a:endParaRPr sz="3600"/>
          </a:p>
        </p:txBody>
      </p:sp>
      <p:sp>
        <p:nvSpPr>
          <p:cNvPr id="250" name="Shape 250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1. Listen to the context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ask questions if you need to</a:t>
            </a:r>
            <a:endParaRPr sz="3600"/>
          </a:p>
        </p:txBody>
      </p:sp>
      <p:sp>
        <p:nvSpPr>
          <p:cNvPr id="257" name="Shape 257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2. Give the right kind of feedback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avoid personal opinions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avoid absolute statements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ask open questions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be kind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explore ideas and suggest </a:t>
            </a:r>
            <a:r>
              <a:rPr lang="en-US" sz="3600"/>
              <a:t>alternatives</a:t>
            </a:r>
            <a:r>
              <a:rPr lang="en-US" sz="3600"/>
              <a:t> </a:t>
            </a:r>
            <a:endParaRPr sz="3600"/>
          </a:p>
        </p:txBody>
      </p:sp>
      <p:sp>
        <p:nvSpPr>
          <p:cNvPr id="264" name="Shape 264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2110150" y="408875"/>
            <a:ext cx="67086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“I don’t like X”</a:t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“Y never works”</a:t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“What happens if…”</a:t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“Have you tried…”</a:t>
            </a:r>
            <a:endParaRPr sz="3600"/>
          </a:p>
        </p:txBody>
      </p:sp>
      <p:sp>
        <p:nvSpPr>
          <p:cNvPr id="271" name="Shape 271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 rot="1799511">
            <a:off x="1180811" y="3227529"/>
            <a:ext cx="112228" cy="76006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 rot="7199511">
            <a:off x="900912" y="3627234"/>
            <a:ext cx="112228" cy="3849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 rot="2693501">
            <a:off x="1062837" y="1244272"/>
            <a:ext cx="112218" cy="8898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8093501">
            <a:off x="1067897" y="1244175"/>
            <a:ext cx="112218" cy="89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 your groups</a:t>
            </a:r>
            <a:endParaRPr sz="36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take it in turns to show your work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chose someone to take notes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do a design crit</a:t>
            </a:r>
            <a:endParaRPr sz="3600"/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take your time</a:t>
            </a:r>
            <a:endParaRPr sz="3600"/>
          </a:p>
        </p:txBody>
      </p:sp>
      <p:sp>
        <p:nvSpPr>
          <p:cNvPr id="282" name="Shape 28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01150" y="205150"/>
            <a:ext cx="37719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Getting feedback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1. Set the context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who are the users?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do they need?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stage is the project at?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are our current assumptions?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2. Say what kind of feedback you want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graphic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interaction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service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content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3. Let the team review the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don’t give a demo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don’t talk too much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don’t get defensive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 take notes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 listen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844550" y="205150"/>
            <a:ext cx="37719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Helvetica Neue"/>
                <a:ea typeface="Helvetica Neue"/>
                <a:cs typeface="Helvetica Neue"/>
                <a:sym typeface="Helvetica Neue"/>
              </a:rPr>
              <a:t>Giving feedback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1. Listen to the context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ask questions if you need to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2. Give the right kind of feedback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avoid personal opinions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avoid absolute statements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ask open questions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 kind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-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explore ideas and suggest alternatives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5357025" y="2974925"/>
            <a:ext cx="3309300" cy="21324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“I don’t like X”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“Y never works”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“What happens if…”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“Have you tried…”</a:t>
            </a:r>
            <a:endParaRPr sz="1400"/>
          </a:p>
        </p:txBody>
      </p:sp>
      <p:sp>
        <p:nvSpPr>
          <p:cNvPr id="293" name="Shape 293"/>
          <p:cNvSpPr/>
          <p:nvPr/>
        </p:nvSpPr>
        <p:spPr>
          <a:xfrm rot="1793934">
            <a:off x="5127210" y="4255242"/>
            <a:ext cx="55369" cy="3748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 rot="7193934">
            <a:off x="4989155" y="4452421"/>
            <a:ext cx="55369" cy="18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 rot="2686829">
            <a:off x="5069094" y="3353167"/>
            <a:ext cx="55367" cy="438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8086829">
            <a:off x="5071506" y="3353122"/>
            <a:ext cx="55367" cy="4391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Dealing with subjective comments and specific solutions</a:t>
            </a:r>
            <a:endParaRPr sz="3600"/>
          </a:p>
        </p:txBody>
      </p:sp>
      <p:sp>
        <p:nvSpPr>
          <p:cNvPr id="302" name="Shape 30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82025"/>
            <a:ext cx="9144000" cy="6335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was it?</a:t>
            </a:r>
            <a:endParaRPr sz="3600"/>
          </a:p>
        </p:txBody>
      </p:sp>
      <p:sp>
        <p:nvSpPr>
          <p:cNvPr id="309" name="Shape 30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 questions?</a:t>
            </a:r>
            <a:endParaRPr sz="3600"/>
          </a:p>
        </p:txBody>
      </p:sp>
      <p:sp>
        <p:nvSpPr>
          <p:cNvPr id="316" name="Shape 31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should you critique?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Anything and everything</a:t>
            </a:r>
            <a:endParaRPr sz="3600"/>
          </a:p>
        </p:txBody>
      </p:sp>
      <p:sp>
        <p:nvSpPr>
          <p:cNvPr id="114" name="Shape 114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8400" y="883546"/>
            <a:ext cx="12975527" cy="30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Critique, not criticism</a:t>
            </a:r>
            <a:endParaRPr sz="3600"/>
          </a:p>
        </p:txBody>
      </p:sp>
      <p:sp>
        <p:nvSpPr>
          <p:cNvPr id="122" name="Shape 122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Critique</a:t>
            </a:r>
            <a:endParaRPr b="1"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 detailed analysis of something</a:t>
            </a:r>
            <a:endParaRPr sz="3600"/>
          </a:p>
        </p:txBody>
      </p:sp>
      <p:sp>
        <p:nvSpPr>
          <p:cNvPr id="129" name="Shape 129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they for?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</a:t>
            </a:r>
            <a:endParaRPr sz="3600"/>
          </a:p>
        </p:txBody>
      </p:sp>
      <p:sp>
        <p:nvSpPr>
          <p:cNvPr id="136" name="Shape 136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they for?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improve the thing</a:t>
            </a:r>
            <a:endParaRPr sz="3600"/>
          </a:p>
        </p:txBody>
      </p:sp>
      <p:sp>
        <p:nvSpPr>
          <p:cNvPr id="143" name="Shape 143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78000" y="408875"/>
            <a:ext cx="8440800" cy="4546200"/>
          </a:xfrm>
          <a:prstGeom prst="rect">
            <a:avLst/>
          </a:prstGeom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Who with?</a:t>
            </a:r>
            <a:endParaRPr sz="3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50" name="Shape 150"/>
          <p:cNvSpPr txBox="1"/>
          <p:nvPr/>
        </p:nvSpPr>
        <p:spPr>
          <a:xfrm>
            <a:off x="1741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7870325" y="5324000"/>
            <a:ext cx="108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100" lIns="92100" spcFirstLastPara="1" rIns="92100" wrap="square" tIns="92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</a:rPr>
              <a:t>GDS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earch_x0020_Tags xmlns="6db2c8f2-fe83-4eb7-aef3-51a35d5deb60" xsi:nil="true"/>
    <_Flow_SignoffStatu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D278780-BEB2-477E-8551-6862136B760A}"/>
</file>

<file path=customXml/itemProps2.xml><?xml version="1.0" encoding="utf-8"?>
<ds:datastoreItem xmlns:ds="http://schemas.openxmlformats.org/officeDocument/2006/customXml" ds:itemID="{E7571BC3-EC90-440A-8E6A-47E72ADF1FAC}"/>
</file>

<file path=customXml/itemProps3.xml><?xml version="1.0" encoding="utf-8"?>
<ds:datastoreItem xmlns:ds="http://schemas.openxmlformats.org/officeDocument/2006/customXml" ds:itemID="{3DA1F344-EBAD-473A-A1B5-F57A7E8B39C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</Properties>
</file>