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300" r:id="rId5"/>
    <p:sldId id="304" r:id="rId6"/>
    <p:sldId id="303" r:id="rId7"/>
    <p:sldId id="313" r:id="rId8"/>
    <p:sldId id="352" r:id="rId9"/>
    <p:sldId id="353" r:id="rId10"/>
    <p:sldId id="346" r:id="rId11"/>
    <p:sldId id="347" r:id="rId12"/>
    <p:sldId id="345" r:id="rId13"/>
    <p:sldId id="35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DE317D-D9B3-4ACB-A4B9-934E9A14A711}" v="6" dt="2020-10-20T15:24:02.339"/>
    <p1510:client id="{23EAFE13-B816-CEF1-8519-EFF1AD9133DF}" v="350" dt="2020-10-21T09:34:04.256"/>
    <p1510:client id="{B991B7BE-F1FF-BC26-E81D-644197266F64}" v="1278" dt="2020-10-21T08:58:40.457"/>
    <p1510:client id="{C5509727-AC4F-8C28-E080-F4C4EF217D65}" v="111" dt="2020-12-10T14:14:50.093"/>
    <p1510:client id="{E04BB05C-89EE-B846-911D-0F02C1EDE32C}" v="3327" dt="2020-12-10T14:08:08.5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94006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37820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63518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33401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99803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51641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9590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47085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15302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49044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16952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3/29/2021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40209432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cotent.leankit.com/card/1242271558" TargetMode="External"/><Relationship Id="rId2" Type="http://schemas.openxmlformats.org/officeDocument/2006/relationships/hyperlink" Target="https://scotent.leankit.com/card/124220760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FC5311B-F8F9-4E03-9454-AE4BF1D91F20}"/>
              </a:ext>
            </a:extLst>
          </p:cNvPr>
          <p:cNvSpPr txBox="1">
            <a:spLocks/>
          </p:cNvSpPr>
          <p:nvPr/>
        </p:nvSpPr>
        <p:spPr>
          <a:xfrm>
            <a:off x="1116643" y="2010941"/>
            <a:ext cx="9453200" cy="2840037"/>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5800" dirty="0">
                <a:solidFill>
                  <a:schemeClr val="bg1"/>
                </a:solidFill>
              </a:rPr>
              <a:t>SE – Export Sector Opportunties </a:t>
            </a:r>
          </a:p>
          <a:p>
            <a:pPr algn="ctr"/>
            <a:r>
              <a:rPr lang="en-GB" sz="5800" dirty="0">
                <a:solidFill>
                  <a:schemeClr val="bg1"/>
                </a:solidFill>
              </a:rPr>
              <a:t>Design test</a:t>
            </a:r>
            <a:endParaRPr lang="en-GB" sz="5800" dirty="0">
              <a:solidFill>
                <a:schemeClr val="bg1"/>
              </a:solidFill>
              <a:cs typeface="Calibri Light"/>
            </a:endParaRPr>
          </a:p>
          <a:p>
            <a:pPr algn="ctr"/>
            <a:r>
              <a:rPr lang="en-GB" sz="5800" dirty="0">
                <a:solidFill>
                  <a:schemeClr val="bg1"/>
                </a:solidFill>
              </a:rPr>
              <a:t>02/12/20</a:t>
            </a:r>
            <a:endParaRPr lang="en-GB" sz="5800" dirty="0">
              <a:solidFill>
                <a:schemeClr val="bg1"/>
              </a:solidFill>
              <a:cs typeface="Calibri Light"/>
            </a:endParaRPr>
          </a:p>
        </p:txBody>
      </p:sp>
    </p:spTree>
    <p:extLst>
      <p:ext uri="{BB962C8B-B14F-4D97-AF65-F5344CB8AC3E}">
        <p14:creationId xmlns:p14="http://schemas.microsoft.com/office/powerpoint/2010/main" val="1864667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2428B1-95A4-41C9-8481-3A1C416EDEF2}"/>
              </a:ext>
            </a:extLst>
          </p:cNvPr>
          <p:cNvSpPr txBox="1"/>
          <p:nvPr/>
        </p:nvSpPr>
        <p:spPr>
          <a:xfrm>
            <a:off x="1007248" y="1780176"/>
            <a:ext cx="10092241" cy="4247317"/>
          </a:xfrm>
          <a:prstGeom prst="rect">
            <a:avLst/>
          </a:prstGeom>
          <a:noFill/>
        </p:spPr>
        <p:txBody>
          <a:bodyPr wrap="square" lIns="91440" tIns="45720" rIns="91440" bIns="45720" rtlCol="0" anchor="t">
            <a:spAutoFit/>
          </a:bodyPr>
          <a:lstStyle/>
          <a:p>
            <a:pPr marL="285750" indent="-285750">
              <a:buFont typeface="Arial"/>
              <a:buChar char="•"/>
            </a:pPr>
            <a:r>
              <a:rPr lang="en-US" dirty="0">
                <a:cs typeface="Calibri"/>
              </a:rPr>
              <a:t>While the vote was equally split amongst the 10 participants, 2 users who selected design 2 as their preference actually said they liked both so this swings the vote in </a:t>
            </a:r>
            <a:r>
              <a:rPr lang="en-US" err="1">
                <a:cs typeface="Calibri"/>
              </a:rPr>
              <a:t>favour</a:t>
            </a:r>
            <a:r>
              <a:rPr lang="en-US" dirty="0">
                <a:cs typeface="Calibri"/>
              </a:rPr>
              <a:t> of design 1 (filter page)</a:t>
            </a:r>
          </a:p>
          <a:p>
            <a:pPr marL="285750" indent="-285750">
              <a:buFont typeface="Arial"/>
              <a:buChar char="•"/>
            </a:pPr>
            <a:endParaRPr lang="en-US">
              <a:cs typeface="Calibri"/>
            </a:endParaRPr>
          </a:p>
          <a:p>
            <a:pPr marL="285750" indent="-285750">
              <a:buFont typeface="Arial"/>
              <a:buChar char="•"/>
            </a:pPr>
            <a:r>
              <a:rPr lang="en-US" dirty="0">
                <a:ea typeface="+mn-lt"/>
                <a:cs typeface="+mn-lt"/>
              </a:rPr>
              <a:t>Given the potential size of this section when all the market plans are added, design 1 will better future </a:t>
            </a:r>
            <a:r>
              <a:rPr lang="en-US">
                <a:ea typeface="+mn-lt"/>
                <a:cs typeface="+mn-lt"/>
              </a:rPr>
              <a:t>proof in terms of usability. The lack of a filter component to use with design 2 for the accordions </a:t>
            </a:r>
            <a:r>
              <a:rPr lang="en-US" dirty="0">
                <a:ea typeface="+mn-lt"/>
                <a:cs typeface="+mn-lt"/>
              </a:rPr>
              <a:t>would </a:t>
            </a:r>
            <a:r>
              <a:rPr lang="en-US">
                <a:ea typeface="+mn-lt"/>
                <a:cs typeface="+mn-lt"/>
              </a:rPr>
              <a:t>see this design quickly become unwieldy from a user point of view as more sectors are added, as one participant </a:t>
            </a:r>
            <a:r>
              <a:rPr lang="en-US" dirty="0">
                <a:ea typeface="+mn-lt"/>
                <a:cs typeface="+mn-lt"/>
              </a:rPr>
              <a:t>commented </a:t>
            </a:r>
            <a:r>
              <a:rPr lang="en-US" i="1" dirty="0">
                <a:ea typeface="+mn-lt"/>
                <a:cs typeface="+mn-lt"/>
              </a:rPr>
              <a:t>"The more options there are, the more complicated Design 2 would be, and the more difficult it would be to find the one I wanted."</a:t>
            </a:r>
            <a:endParaRPr lang="en-US" i="1" dirty="0">
              <a:cs typeface="Calibri"/>
            </a:endParaRPr>
          </a:p>
          <a:p>
            <a:pPr marL="285750" indent="-285750">
              <a:buFont typeface="Arial"/>
              <a:buChar char="•"/>
            </a:pPr>
            <a:endParaRPr lang="en-US" i="1" dirty="0">
              <a:cs typeface="Calibri"/>
            </a:endParaRPr>
          </a:p>
          <a:p>
            <a:r>
              <a:rPr lang="en-US">
                <a:cs typeface="Calibri"/>
              </a:rPr>
              <a:t>Recommendations</a:t>
            </a:r>
            <a:endParaRPr lang="en-US" dirty="0">
              <a:cs typeface="Calibri"/>
            </a:endParaRPr>
          </a:p>
          <a:p>
            <a:pPr marL="285750" indent="-285750">
              <a:buFont typeface="Arial"/>
              <a:buChar char="•"/>
            </a:pPr>
            <a:endParaRPr lang="en-US" i="1" dirty="0">
              <a:cs typeface="Calibri"/>
            </a:endParaRPr>
          </a:p>
          <a:p>
            <a:pPr marL="285750" indent="-285750">
              <a:buFont typeface="Arial"/>
              <a:buChar char="•"/>
            </a:pPr>
            <a:r>
              <a:rPr lang="en-US">
                <a:cs typeface="Calibri"/>
              </a:rPr>
              <a:t>The new section should be built using design 1</a:t>
            </a:r>
            <a:endParaRPr lang="en-US" dirty="0">
              <a:cs typeface="Calibri"/>
            </a:endParaRPr>
          </a:p>
          <a:p>
            <a:pPr marL="285750" indent="-285750">
              <a:buFont typeface="Arial"/>
              <a:buChar char="•"/>
            </a:pPr>
            <a:endParaRPr lang="en-US" dirty="0">
              <a:cs typeface="Calibri"/>
            </a:endParaRPr>
          </a:p>
          <a:p>
            <a:pPr marL="285750" indent="-285750">
              <a:buFont typeface="Arial"/>
              <a:buChar char="•"/>
            </a:pPr>
            <a:r>
              <a:rPr lang="en-US">
                <a:cs typeface="Calibri"/>
              </a:rPr>
              <a:t>The sourcing of images for each sector opportunity on the filter page could prove challenging, we'll</a:t>
            </a:r>
            <a:r>
              <a:rPr lang="en-US" dirty="0">
                <a:cs typeface="Calibri"/>
              </a:rPr>
              <a:t> </a:t>
            </a:r>
            <a:r>
              <a:rPr lang="en-US">
                <a:cs typeface="Calibri"/>
              </a:rPr>
              <a:t>need to agree with TS where these images will come from</a:t>
            </a:r>
            <a:endParaRPr lang="en-US" dirty="0">
              <a:cs typeface="Calibri"/>
            </a:endParaRPr>
          </a:p>
        </p:txBody>
      </p:sp>
      <p:sp>
        <p:nvSpPr>
          <p:cNvPr id="4" name="TextBox 3">
            <a:extLst>
              <a:ext uri="{FF2B5EF4-FFF2-40B4-BE49-F238E27FC236}">
                <a16:creationId xmlns:a16="http://schemas.microsoft.com/office/drawing/2014/main" id="{EDDEF36F-A574-4AA2-9972-7A02E76818D7}"/>
              </a:ext>
            </a:extLst>
          </p:cNvPr>
          <p:cNvSpPr txBox="1"/>
          <p:nvPr/>
        </p:nvSpPr>
        <p:spPr>
          <a:xfrm>
            <a:off x="976746" y="852055"/>
            <a:ext cx="9040091" cy="553998"/>
          </a:xfrm>
          <a:prstGeom prst="rect">
            <a:avLst/>
          </a:prstGeom>
          <a:noFill/>
        </p:spPr>
        <p:txBody>
          <a:bodyPr wrap="square" lIns="91440" tIns="45720" rIns="91440" bIns="45720" rtlCol="0" anchor="t">
            <a:spAutoFit/>
          </a:bodyPr>
          <a:lstStyle/>
          <a:p>
            <a:r>
              <a:rPr lang="en-GB" sz="3000" dirty="0">
                <a:solidFill>
                  <a:schemeClr val="accent1"/>
                </a:solidFill>
              </a:rPr>
              <a:t>Conclusions and recommendations</a:t>
            </a:r>
          </a:p>
        </p:txBody>
      </p:sp>
    </p:spTree>
    <p:extLst>
      <p:ext uri="{BB962C8B-B14F-4D97-AF65-F5344CB8AC3E}">
        <p14:creationId xmlns:p14="http://schemas.microsoft.com/office/powerpoint/2010/main" val="970338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F3A77FE-DB5F-43D8-8D8B-34C93B016696}"/>
              </a:ext>
            </a:extLst>
          </p:cNvPr>
          <p:cNvSpPr txBox="1"/>
          <p:nvPr/>
        </p:nvSpPr>
        <p:spPr>
          <a:xfrm>
            <a:off x="976746" y="1506287"/>
            <a:ext cx="10141527" cy="4524315"/>
          </a:xfrm>
          <a:prstGeom prst="rect">
            <a:avLst/>
          </a:prstGeom>
          <a:noFill/>
        </p:spPr>
        <p:txBody>
          <a:bodyPr wrap="square" lIns="91440" tIns="45720" rIns="91440" bIns="45720" rtlCol="0" anchor="t">
            <a:spAutoFit/>
          </a:bodyPr>
          <a:lstStyle/>
          <a:p>
            <a:r>
              <a:rPr lang="en-US" dirty="0"/>
              <a:t>As part of the export section redesign, research on user needs highlighted that the SE site is lacking information on opportunties in international markets, despite our TS team having lots of information </a:t>
            </a:r>
            <a:r>
              <a:rPr lang="en-US"/>
              <a:t>related to this. As a result, we're developing a new section to meet these needs. We want to test two designs to understand which one users prefer.</a:t>
            </a:r>
            <a:endParaRPr lang="en-US" dirty="0">
              <a:cs typeface="Calibri"/>
            </a:endParaRPr>
          </a:p>
          <a:p>
            <a:endParaRPr lang="en-US" dirty="0">
              <a:cs typeface="Calibri"/>
            </a:endParaRPr>
          </a:p>
          <a:p>
            <a:r>
              <a:rPr lang="en-US">
                <a:cs typeface="Calibri" panose="020F0502020204030204"/>
              </a:rPr>
              <a:t>(More detail on the user</a:t>
            </a:r>
            <a:r>
              <a:rPr lang="en-US">
                <a:ea typeface="+mn-lt"/>
                <a:cs typeface="+mn-lt"/>
              </a:rPr>
              <a:t> needs can be viewed on the LK board for this project </a:t>
            </a:r>
            <a:r>
              <a:rPr lang="en-US" dirty="0">
                <a:ea typeface="+mn-lt"/>
                <a:cs typeface="+mn-lt"/>
                <a:hlinkClick r:id="rId2"/>
              </a:rPr>
              <a:t>user need 1</a:t>
            </a:r>
            <a:r>
              <a:rPr lang="en-US">
                <a:ea typeface="+mn-lt"/>
                <a:cs typeface="+mn-lt"/>
              </a:rPr>
              <a:t> and </a:t>
            </a:r>
            <a:r>
              <a:rPr lang="en-US" dirty="0">
                <a:ea typeface="+mn-lt"/>
                <a:cs typeface="+mn-lt"/>
                <a:hlinkClick r:id="rId3"/>
              </a:rPr>
              <a:t>user need 2</a:t>
            </a:r>
            <a:r>
              <a:rPr lang="en-US">
                <a:ea typeface="+mn-lt"/>
                <a:cs typeface="+mn-lt"/>
              </a:rPr>
              <a:t>)</a:t>
            </a:r>
            <a:endParaRPr lang="en-US">
              <a:cs typeface="Calibri" panose="020F0502020204030204"/>
            </a:endParaRPr>
          </a:p>
          <a:p>
            <a:endParaRPr lang="en-US"/>
          </a:p>
          <a:p>
            <a:r>
              <a:rPr lang="en-US" b="1" dirty="0"/>
              <a:t>Sample</a:t>
            </a:r>
            <a:endParaRPr lang="en-US" b="1" dirty="0">
              <a:cs typeface="Calibri"/>
            </a:endParaRPr>
          </a:p>
          <a:p>
            <a:pPr marL="285750" indent="-285750">
              <a:buFont typeface="Arial" panose="020B0604020202020204" pitchFamily="34" charset="0"/>
              <a:buChar char="•"/>
            </a:pPr>
            <a:r>
              <a:rPr lang="en-US" dirty="0"/>
              <a:t>Number: 10 people</a:t>
            </a:r>
            <a:endParaRPr lang="en-US" dirty="0">
              <a:cs typeface="Calibri"/>
            </a:endParaRPr>
          </a:p>
          <a:p>
            <a:pPr marL="285750" indent="-285750">
              <a:buFont typeface="Arial" panose="020B0604020202020204" pitchFamily="34" charset="0"/>
              <a:buChar char="•"/>
            </a:pPr>
            <a:r>
              <a:rPr lang="en-US" dirty="0"/>
              <a:t>Region: UK</a:t>
            </a:r>
            <a:endParaRPr lang="en-US" dirty="0">
              <a:cs typeface="Calibri"/>
            </a:endParaRPr>
          </a:p>
          <a:p>
            <a:pPr marL="285750" indent="-285750">
              <a:buFont typeface="Arial" panose="020B0604020202020204" pitchFamily="34" charset="0"/>
              <a:buChar char="•"/>
            </a:pPr>
            <a:r>
              <a:rPr lang="en-US" dirty="0"/>
              <a:t>Device: Desktop &amp; mobile</a:t>
            </a:r>
            <a:endParaRPr lang="en-US" dirty="0">
              <a:cs typeface="Calibri"/>
            </a:endParaRPr>
          </a:p>
          <a:p>
            <a:pPr marL="285750" indent="-285750">
              <a:buFont typeface="Arial" panose="020B0604020202020204" pitchFamily="34" charset="0"/>
              <a:buChar char="•"/>
            </a:pPr>
            <a:r>
              <a:rPr lang="en-US"/>
              <a:t>Method: Online unmoderated basic usability test</a:t>
            </a:r>
            <a:endParaRPr lang="en-US" dirty="0">
              <a:cs typeface="Calibri"/>
            </a:endParaRPr>
          </a:p>
          <a:p>
            <a:pPr marL="285750" indent="-285750">
              <a:buFont typeface="Arial" panose="020B0604020202020204" pitchFamily="34" charset="0"/>
              <a:buChar char="•"/>
            </a:pPr>
            <a:r>
              <a:rPr lang="en-US" dirty="0"/>
              <a:t>Screener target: businesses owners/senior decision makers</a:t>
            </a:r>
            <a:endParaRPr lang="en-US" dirty="0">
              <a:cs typeface="Calibri"/>
            </a:endParaRPr>
          </a:p>
          <a:p>
            <a:endParaRPr lang="en-US"/>
          </a:p>
          <a:p>
            <a:endParaRPr lang="en-GB"/>
          </a:p>
        </p:txBody>
      </p:sp>
      <p:sp>
        <p:nvSpPr>
          <p:cNvPr id="6" name="TextBox 5">
            <a:extLst>
              <a:ext uri="{FF2B5EF4-FFF2-40B4-BE49-F238E27FC236}">
                <a16:creationId xmlns:a16="http://schemas.microsoft.com/office/drawing/2014/main" id="{F9D1CEFF-975B-4EA1-81B8-28248A82F11D}"/>
              </a:ext>
            </a:extLst>
          </p:cNvPr>
          <p:cNvSpPr txBox="1"/>
          <p:nvPr/>
        </p:nvSpPr>
        <p:spPr>
          <a:xfrm>
            <a:off x="976746" y="852055"/>
            <a:ext cx="9040091" cy="553998"/>
          </a:xfrm>
          <a:prstGeom prst="rect">
            <a:avLst/>
          </a:prstGeom>
          <a:noFill/>
        </p:spPr>
        <p:txBody>
          <a:bodyPr wrap="square" rtlCol="0">
            <a:spAutoFit/>
          </a:bodyPr>
          <a:lstStyle/>
          <a:p>
            <a:r>
              <a:rPr lang="en-GB" sz="3000" dirty="0">
                <a:solidFill>
                  <a:schemeClr val="accent1"/>
                </a:solidFill>
              </a:rPr>
              <a:t>What are we testing?</a:t>
            </a:r>
          </a:p>
        </p:txBody>
      </p:sp>
    </p:spTree>
    <p:extLst>
      <p:ext uri="{BB962C8B-B14F-4D97-AF65-F5344CB8AC3E}">
        <p14:creationId xmlns:p14="http://schemas.microsoft.com/office/powerpoint/2010/main" val="1829038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DEF36F-A574-4AA2-9972-7A02E76818D7}"/>
              </a:ext>
            </a:extLst>
          </p:cNvPr>
          <p:cNvSpPr txBox="1"/>
          <p:nvPr/>
        </p:nvSpPr>
        <p:spPr>
          <a:xfrm>
            <a:off x="2980524" y="6256610"/>
            <a:ext cx="858104" cy="338554"/>
          </a:xfrm>
          <a:prstGeom prst="rect">
            <a:avLst/>
          </a:prstGeom>
          <a:noFill/>
        </p:spPr>
        <p:txBody>
          <a:bodyPr wrap="square" lIns="91440" tIns="45720" rIns="91440" bIns="45720" rtlCol="0" anchor="t">
            <a:spAutoFit/>
          </a:bodyPr>
          <a:lstStyle/>
          <a:p>
            <a:r>
              <a:rPr lang="en-US" sz="1600" dirty="0">
                <a:solidFill>
                  <a:srgbClr val="FFFFFF"/>
                </a:solidFill>
                <a:ea typeface="+mn-lt"/>
                <a:cs typeface="+mn-lt"/>
              </a:rPr>
              <a:t>Page 1</a:t>
            </a:r>
            <a:endParaRPr lang="en-US" dirty="0">
              <a:solidFill>
                <a:srgbClr val="FFFFFF"/>
              </a:solidFill>
              <a:ea typeface="+mn-lt"/>
              <a:cs typeface="+mn-lt"/>
            </a:endParaRPr>
          </a:p>
        </p:txBody>
      </p:sp>
      <p:pic>
        <p:nvPicPr>
          <p:cNvPr id="2" name="Picture 4" descr="Graphical user interface, website&#10;&#10;Description automatically generated">
            <a:extLst>
              <a:ext uri="{FF2B5EF4-FFF2-40B4-BE49-F238E27FC236}">
                <a16:creationId xmlns:a16="http://schemas.microsoft.com/office/drawing/2014/main" id="{A8EDC967-9C5F-493D-ABC0-A5B02BBF4620}"/>
              </a:ext>
            </a:extLst>
          </p:cNvPr>
          <p:cNvPicPr>
            <a:picLocks noChangeAspect="1"/>
          </p:cNvPicPr>
          <p:nvPr/>
        </p:nvPicPr>
        <p:blipFill>
          <a:blip r:embed="rId2"/>
          <a:stretch>
            <a:fillRect/>
          </a:stretch>
        </p:blipFill>
        <p:spPr>
          <a:xfrm>
            <a:off x="1210734" y="923546"/>
            <a:ext cx="4408310" cy="5166129"/>
          </a:xfrm>
          <a:prstGeom prst="rect">
            <a:avLst/>
          </a:prstGeom>
        </p:spPr>
      </p:pic>
      <p:pic>
        <p:nvPicPr>
          <p:cNvPr id="5" name="Picture 5" descr="Graphical user interface, text, application&#10;&#10;Description automatically generated">
            <a:extLst>
              <a:ext uri="{FF2B5EF4-FFF2-40B4-BE49-F238E27FC236}">
                <a16:creationId xmlns:a16="http://schemas.microsoft.com/office/drawing/2014/main" id="{484202F5-D022-4CFB-84A8-0476C391BBD4}"/>
              </a:ext>
            </a:extLst>
          </p:cNvPr>
          <p:cNvPicPr>
            <a:picLocks noChangeAspect="1"/>
          </p:cNvPicPr>
          <p:nvPr/>
        </p:nvPicPr>
        <p:blipFill>
          <a:blip r:embed="rId3"/>
          <a:stretch>
            <a:fillRect/>
          </a:stretch>
        </p:blipFill>
        <p:spPr>
          <a:xfrm>
            <a:off x="6347177" y="922319"/>
            <a:ext cx="4041421" cy="5168582"/>
          </a:xfrm>
          <a:prstGeom prst="rect">
            <a:avLst/>
          </a:prstGeom>
        </p:spPr>
      </p:pic>
      <p:sp>
        <p:nvSpPr>
          <p:cNvPr id="9" name="TextBox 8">
            <a:extLst>
              <a:ext uri="{FF2B5EF4-FFF2-40B4-BE49-F238E27FC236}">
                <a16:creationId xmlns:a16="http://schemas.microsoft.com/office/drawing/2014/main" id="{758513A3-2579-4425-87FC-FF7DB4533397}"/>
              </a:ext>
            </a:extLst>
          </p:cNvPr>
          <p:cNvSpPr txBox="1"/>
          <p:nvPr/>
        </p:nvSpPr>
        <p:spPr>
          <a:xfrm>
            <a:off x="7947635" y="6256611"/>
            <a:ext cx="829881" cy="338554"/>
          </a:xfrm>
          <a:prstGeom prst="rect">
            <a:avLst/>
          </a:prstGeom>
          <a:noFill/>
        </p:spPr>
        <p:txBody>
          <a:bodyPr wrap="square" lIns="91440" tIns="45720" rIns="91440" bIns="45720" rtlCol="0" anchor="t">
            <a:spAutoFit/>
          </a:bodyPr>
          <a:lstStyle/>
          <a:p>
            <a:r>
              <a:rPr lang="en-US" sz="1600" dirty="0">
                <a:solidFill>
                  <a:schemeClr val="bg1"/>
                </a:solidFill>
                <a:ea typeface="+mn-lt"/>
                <a:cs typeface="+mn-lt"/>
              </a:rPr>
              <a:t>Page 2</a:t>
            </a:r>
            <a:endParaRPr lang="en-US" dirty="0">
              <a:solidFill>
                <a:schemeClr val="bg1"/>
              </a:solidFill>
              <a:ea typeface="+mn-lt"/>
              <a:cs typeface="+mn-lt"/>
            </a:endParaRPr>
          </a:p>
        </p:txBody>
      </p:sp>
      <p:sp>
        <p:nvSpPr>
          <p:cNvPr id="11" name="TextBox 10">
            <a:extLst>
              <a:ext uri="{FF2B5EF4-FFF2-40B4-BE49-F238E27FC236}">
                <a16:creationId xmlns:a16="http://schemas.microsoft.com/office/drawing/2014/main" id="{A9F2FE97-E232-42DF-AE9A-91D45FFF360A}"/>
              </a:ext>
            </a:extLst>
          </p:cNvPr>
          <p:cNvSpPr txBox="1"/>
          <p:nvPr/>
        </p:nvSpPr>
        <p:spPr>
          <a:xfrm>
            <a:off x="5322967" y="273498"/>
            <a:ext cx="1747102" cy="523220"/>
          </a:xfrm>
          <a:prstGeom prst="rect">
            <a:avLst/>
          </a:prstGeom>
          <a:noFill/>
        </p:spPr>
        <p:txBody>
          <a:bodyPr wrap="square" lIns="91440" tIns="45720" rIns="91440" bIns="45720" rtlCol="0" anchor="t">
            <a:spAutoFit/>
          </a:bodyPr>
          <a:lstStyle/>
          <a:p>
            <a:r>
              <a:rPr lang="en-US" sz="2800" dirty="0">
                <a:solidFill>
                  <a:schemeClr val="bg1"/>
                </a:solidFill>
                <a:ea typeface="+mn-lt"/>
                <a:cs typeface="+mn-lt"/>
              </a:rPr>
              <a:t>Design 1</a:t>
            </a:r>
            <a:endParaRPr lang="en-US" sz="2800">
              <a:solidFill>
                <a:schemeClr val="bg1"/>
              </a:solidFill>
              <a:cs typeface="Calibri"/>
            </a:endParaRPr>
          </a:p>
        </p:txBody>
      </p:sp>
    </p:spTree>
    <p:extLst>
      <p:ext uri="{BB962C8B-B14F-4D97-AF65-F5344CB8AC3E}">
        <p14:creationId xmlns:p14="http://schemas.microsoft.com/office/powerpoint/2010/main" val="3129676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9D1CEFF-975B-4EA1-81B8-28248A82F11D}"/>
              </a:ext>
            </a:extLst>
          </p:cNvPr>
          <p:cNvSpPr txBox="1"/>
          <p:nvPr/>
        </p:nvSpPr>
        <p:spPr>
          <a:xfrm>
            <a:off x="567524" y="400499"/>
            <a:ext cx="9040091" cy="553998"/>
          </a:xfrm>
          <a:prstGeom prst="rect">
            <a:avLst/>
          </a:prstGeom>
          <a:noFill/>
        </p:spPr>
        <p:txBody>
          <a:bodyPr wrap="square" lIns="91440" tIns="45720" rIns="91440" bIns="45720" rtlCol="0" anchor="t">
            <a:spAutoFit/>
          </a:bodyPr>
          <a:lstStyle/>
          <a:p>
            <a:r>
              <a:rPr lang="en-GB" sz="3000" dirty="0">
                <a:solidFill>
                  <a:schemeClr val="accent1"/>
                </a:solidFill>
              </a:rPr>
              <a:t>Design 1 – questionnaire </a:t>
            </a:r>
            <a:endParaRPr lang="en-GB" sz="3000" dirty="0">
              <a:solidFill>
                <a:schemeClr val="accent1"/>
              </a:solidFill>
              <a:cs typeface="Calibri"/>
            </a:endParaRPr>
          </a:p>
        </p:txBody>
      </p:sp>
      <p:pic>
        <p:nvPicPr>
          <p:cNvPr id="2" name="Picture 3" descr="Chart, bar chart&#10;&#10;Description automatically generated">
            <a:extLst>
              <a:ext uri="{FF2B5EF4-FFF2-40B4-BE49-F238E27FC236}">
                <a16:creationId xmlns:a16="http://schemas.microsoft.com/office/drawing/2014/main" id="{1B4C6F61-459B-49CD-9841-339E7F878C24}"/>
              </a:ext>
            </a:extLst>
          </p:cNvPr>
          <p:cNvPicPr>
            <a:picLocks noChangeAspect="1"/>
          </p:cNvPicPr>
          <p:nvPr/>
        </p:nvPicPr>
        <p:blipFill>
          <a:blip r:embed="rId2"/>
          <a:stretch>
            <a:fillRect/>
          </a:stretch>
        </p:blipFill>
        <p:spPr>
          <a:xfrm>
            <a:off x="660401" y="1229642"/>
            <a:ext cx="5339643" cy="4723270"/>
          </a:xfrm>
          <a:prstGeom prst="rect">
            <a:avLst/>
          </a:prstGeom>
        </p:spPr>
      </p:pic>
      <p:pic>
        <p:nvPicPr>
          <p:cNvPr id="4" name="Picture 6" descr="Chart, bar chart&#10;&#10;Description automatically generated">
            <a:extLst>
              <a:ext uri="{FF2B5EF4-FFF2-40B4-BE49-F238E27FC236}">
                <a16:creationId xmlns:a16="http://schemas.microsoft.com/office/drawing/2014/main" id="{02DC166E-4D30-4E6E-B957-DFBB08F79C0D}"/>
              </a:ext>
            </a:extLst>
          </p:cNvPr>
          <p:cNvPicPr>
            <a:picLocks noChangeAspect="1"/>
          </p:cNvPicPr>
          <p:nvPr/>
        </p:nvPicPr>
        <p:blipFill>
          <a:blip r:embed="rId3"/>
          <a:stretch>
            <a:fillRect/>
          </a:stretch>
        </p:blipFill>
        <p:spPr>
          <a:xfrm>
            <a:off x="6036732" y="1231957"/>
            <a:ext cx="5777088" cy="3617974"/>
          </a:xfrm>
          <a:prstGeom prst="rect">
            <a:avLst/>
          </a:prstGeom>
        </p:spPr>
      </p:pic>
    </p:spTree>
    <p:extLst>
      <p:ext uri="{BB962C8B-B14F-4D97-AF65-F5344CB8AC3E}">
        <p14:creationId xmlns:p14="http://schemas.microsoft.com/office/powerpoint/2010/main" val="604363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A9F2FE97-E232-42DF-AE9A-91D45FFF360A}"/>
              </a:ext>
            </a:extLst>
          </p:cNvPr>
          <p:cNvSpPr txBox="1"/>
          <p:nvPr/>
        </p:nvSpPr>
        <p:spPr>
          <a:xfrm>
            <a:off x="5478189" y="414610"/>
            <a:ext cx="1239103" cy="400110"/>
          </a:xfrm>
          <a:prstGeom prst="rect">
            <a:avLst/>
          </a:prstGeom>
          <a:noFill/>
        </p:spPr>
        <p:txBody>
          <a:bodyPr wrap="square" lIns="91440" tIns="45720" rIns="91440" bIns="45720" rtlCol="0" anchor="t">
            <a:spAutoFit/>
          </a:bodyPr>
          <a:lstStyle/>
          <a:p>
            <a:r>
              <a:rPr lang="en-US" sz="2000" dirty="0">
                <a:solidFill>
                  <a:schemeClr val="bg1"/>
                </a:solidFill>
                <a:ea typeface="+mn-lt"/>
                <a:cs typeface="+mn-lt"/>
              </a:rPr>
              <a:t>Design 2</a:t>
            </a:r>
            <a:endParaRPr lang="en-US" sz="2000" dirty="0">
              <a:solidFill>
                <a:schemeClr val="bg1"/>
              </a:solidFill>
            </a:endParaRPr>
          </a:p>
        </p:txBody>
      </p:sp>
      <p:pic>
        <p:nvPicPr>
          <p:cNvPr id="3" name="Picture 5" descr="Graphical user interface, text, application, email&#10;&#10;Description automatically generated">
            <a:extLst>
              <a:ext uri="{FF2B5EF4-FFF2-40B4-BE49-F238E27FC236}">
                <a16:creationId xmlns:a16="http://schemas.microsoft.com/office/drawing/2014/main" id="{5D9A3D39-48F9-4B17-A273-993C887B76EA}"/>
              </a:ext>
            </a:extLst>
          </p:cNvPr>
          <p:cNvPicPr>
            <a:picLocks noChangeAspect="1"/>
          </p:cNvPicPr>
          <p:nvPr/>
        </p:nvPicPr>
        <p:blipFill>
          <a:blip r:embed="rId2"/>
          <a:stretch>
            <a:fillRect/>
          </a:stretch>
        </p:blipFill>
        <p:spPr>
          <a:xfrm>
            <a:off x="4032955" y="1081229"/>
            <a:ext cx="4140199" cy="5302319"/>
          </a:xfrm>
          <a:prstGeom prst="rect">
            <a:avLst/>
          </a:prstGeom>
        </p:spPr>
      </p:pic>
    </p:spTree>
    <p:extLst>
      <p:ext uri="{BB962C8B-B14F-4D97-AF65-F5344CB8AC3E}">
        <p14:creationId xmlns:p14="http://schemas.microsoft.com/office/powerpoint/2010/main" val="542772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9D1CEFF-975B-4EA1-81B8-28248A82F11D}"/>
              </a:ext>
            </a:extLst>
          </p:cNvPr>
          <p:cNvSpPr txBox="1"/>
          <p:nvPr/>
        </p:nvSpPr>
        <p:spPr>
          <a:xfrm>
            <a:off x="976746" y="852055"/>
            <a:ext cx="9040091" cy="553998"/>
          </a:xfrm>
          <a:prstGeom prst="rect">
            <a:avLst/>
          </a:prstGeom>
          <a:noFill/>
        </p:spPr>
        <p:txBody>
          <a:bodyPr wrap="square" lIns="91440" tIns="45720" rIns="91440" bIns="45720" rtlCol="0" anchor="t">
            <a:spAutoFit/>
          </a:bodyPr>
          <a:lstStyle/>
          <a:p>
            <a:r>
              <a:rPr lang="en-GB" sz="3000" dirty="0">
                <a:solidFill>
                  <a:schemeClr val="accent1"/>
                </a:solidFill>
              </a:rPr>
              <a:t>Design 2 – questionnaire </a:t>
            </a:r>
            <a:endParaRPr lang="en-GB" sz="3000" dirty="0">
              <a:solidFill>
                <a:schemeClr val="accent1"/>
              </a:solidFill>
              <a:cs typeface="Calibri"/>
            </a:endParaRPr>
          </a:p>
        </p:txBody>
      </p:sp>
      <p:pic>
        <p:nvPicPr>
          <p:cNvPr id="3" name="Picture 4" descr="Chart, bar chart&#10;&#10;Description automatically generated">
            <a:extLst>
              <a:ext uri="{FF2B5EF4-FFF2-40B4-BE49-F238E27FC236}">
                <a16:creationId xmlns:a16="http://schemas.microsoft.com/office/drawing/2014/main" id="{972BA53E-E13F-4F6D-99CC-001B437EEA82}"/>
              </a:ext>
            </a:extLst>
          </p:cNvPr>
          <p:cNvPicPr>
            <a:picLocks noChangeAspect="1"/>
          </p:cNvPicPr>
          <p:nvPr/>
        </p:nvPicPr>
        <p:blipFill>
          <a:blip r:embed="rId2"/>
          <a:stretch>
            <a:fillRect/>
          </a:stretch>
        </p:blipFill>
        <p:spPr>
          <a:xfrm>
            <a:off x="1154289" y="1409418"/>
            <a:ext cx="7216421" cy="5168051"/>
          </a:xfrm>
          <a:prstGeom prst="rect">
            <a:avLst/>
          </a:prstGeom>
        </p:spPr>
      </p:pic>
    </p:spTree>
    <p:extLst>
      <p:ext uri="{BB962C8B-B14F-4D97-AF65-F5344CB8AC3E}">
        <p14:creationId xmlns:p14="http://schemas.microsoft.com/office/powerpoint/2010/main" val="3169015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D01C70-0F0C-4D16-9F49-5FAEAAD6370B}"/>
              </a:ext>
            </a:extLst>
          </p:cNvPr>
          <p:cNvSpPr txBox="1"/>
          <p:nvPr/>
        </p:nvSpPr>
        <p:spPr>
          <a:xfrm>
            <a:off x="976746" y="852055"/>
            <a:ext cx="9040091" cy="553998"/>
          </a:xfrm>
          <a:prstGeom prst="rect">
            <a:avLst/>
          </a:prstGeom>
          <a:noFill/>
        </p:spPr>
        <p:txBody>
          <a:bodyPr wrap="square" lIns="91440" tIns="45720" rIns="91440" bIns="45720" rtlCol="0" anchor="t">
            <a:spAutoFit/>
          </a:bodyPr>
          <a:lstStyle/>
          <a:p>
            <a:r>
              <a:rPr lang="en-GB" sz="3000" dirty="0">
                <a:solidFill>
                  <a:schemeClr val="accent1"/>
                </a:solidFill>
              </a:rPr>
              <a:t>Results - Final questionnaire </a:t>
            </a:r>
            <a:endParaRPr lang="en-GB" sz="3000" dirty="0">
              <a:solidFill>
                <a:schemeClr val="accent1"/>
              </a:solidFill>
              <a:cs typeface="Calibri"/>
            </a:endParaRPr>
          </a:p>
        </p:txBody>
      </p:sp>
      <p:pic>
        <p:nvPicPr>
          <p:cNvPr id="5" name="Picture 6" descr="Chart, bar chart&#10;&#10;Description automatically generated">
            <a:extLst>
              <a:ext uri="{FF2B5EF4-FFF2-40B4-BE49-F238E27FC236}">
                <a16:creationId xmlns:a16="http://schemas.microsoft.com/office/drawing/2014/main" id="{BE45EE28-C219-40AE-870D-D652EF35543E}"/>
              </a:ext>
            </a:extLst>
          </p:cNvPr>
          <p:cNvPicPr>
            <a:picLocks noChangeAspect="1"/>
          </p:cNvPicPr>
          <p:nvPr/>
        </p:nvPicPr>
        <p:blipFill>
          <a:blip r:embed="rId2"/>
          <a:stretch>
            <a:fillRect/>
          </a:stretch>
        </p:blipFill>
        <p:spPr>
          <a:xfrm>
            <a:off x="1041400" y="1716363"/>
            <a:ext cx="9841087" cy="3735717"/>
          </a:xfrm>
          <a:prstGeom prst="rect">
            <a:avLst/>
          </a:prstGeom>
        </p:spPr>
      </p:pic>
    </p:spTree>
    <p:extLst>
      <p:ext uri="{BB962C8B-B14F-4D97-AF65-F5344CB8AC3E}">
        <p14:creationId xmlns:p14="http://schemas.microsoft.com/office/powerpoint/2010/main" val="1030860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9D1CEFF-975B-4EA1-81B8-28248A82F11D}"/>
              </a:ext>
            </a:extLst>
          </p:cNvPr>
          <p:cNvSpPr txBox="1"/>
          <p:nvPr/>
        </p:nvSpPr>
        <p:spPr>
          <a:xfrm>
            <a:off x="976746" y="852055"/>
            <a:ext cx="10159572" cy="553998"/>
          </a:xfrm>
          <a:prstGeom prst="rect">
            <a:avLst/>
          </a:prstGeom>
          <a:noFill/>
        </p:spPr>
        <p:txBody>
          <a:bodyPr wrap="square" lIns="91440" tIns="45720" rIns="91440" bIns="45720" rtlCol="0" anchor="t">
            <a:spAutoFit/>
          </a:bodyPr>
          <a:lstStyle/>
          <a:p>
            <a:r>
              <a:rPr lang="en-GB" sz="3000" dirty="0">
                <a:solidFill>
                  <a:schemeClr val="accent1"/>
                </a:solidFill>
              </a:rPr>
              <a:t>Results - Please detail the main reason you chose this option</a:t>
            </a:r>
            <a:endParaRPr lang="en-US" sz="3000" dirty="0">
              <a:solidFill>
                <a:schemeClr val="accent1"/>
              </a:solidFill>
            </a:endParaRPr>
          </a:p>
        </p:txBody>
      </p:sp>
      <p:graphicFrame>
        <p:nvGraphicFramePr>
          <p:cNvPr id="2" name="Table 3">
            <a:extLst>
              <a:ext uri="{FF2B5EF4-FFF2-40B4-BE49-F238E27FC236}">
                <a16:creationId xmlns:a16="http://schemas.microsoft.com/office/drawing/2014/main" id="{919FDD7A-FD0A-4359-BDD0-094D2FC6769A}"/>
              </a:ext>
            </a:extLst>
          </p:cNvPr>
          <p:cNvGraphicFramePr>
            <a:graphicFrameLocks noGrp="1"/>
          </p:cNvGraphicFramePr>
          <p:nvPr>
            <p:extLst>
              <p:ext uri="{D42A27DB-BD31-4B8C-83A1-F6EECF244321}">
                <p14:modId xmlns:p14="http://schemas.microsoft.com/office/powerpoint/2010/main" val="3883694245"/>
              </p:ext>
            </p:extLst>
          </p:nvPr>
        </p:nvGraphicFramePr>
        <p:xfrm>
          <a:off x="1105370" y="1919111"/>
          <a:ext cx="9853186" cy="3739256"/>
        </p:xfrm>
        <a:graphic>
          <a:graphicData uri="http://schemas.openxmlformats.org/drawingml/2006/table">
            <a:tbl>
              <a:tblPr firstRow="1" bandRow="1">
                <a:tableStyleId>{5C22544A-7EE6-4342-B048-85BDC9FD1C3A}</a:tableStyleId>
              </a:tblPr>
              <a:tblGrid>
                <a:gridCol w="4926593">
                  <a:extLst>
                    <a:ext uri="{9D8B030D-6E8A-4147-A177-3AD203B41FA5}">
                      <a16:colId xmlns:a16="http://schemas.microsoft.com/office/drawing/2014/main" val="123025897"/>
                    </a:ext>
                  </a:extLst>
                </a:gridCol>
                <a:gridCol w="4926593">
                  <a:extLst>
                    <a:ext uri="{9D8B030D-6E8A-4147-A177-3AD203B41FA5}">
                      <a16:colId xmlns:a16="http://schemas.microsoft.com/office/drawing/2014/main" val="4267525774"/>
                    </a:ext>
                  </a:extLst>
                </a:gridCol>
              </a:tblGrid>
              <a:tr h="376296">
                <a:tc>
                  <a:txBody>
                    <a:bodyPr/>
                    <a:lstStyle/>
                    <a:p>
                      <a:r>
                        <a:rPr lang="en-US" dirty="0"/>
                        <a:t>Design 1 – participant comments</a:t>
                      </a:r>
                    </a:p>
                  </a:txBody>
                  <a:tcPr/>
                </a:tc>
                <a:tc>
                  <a:txBody>
                    <a:bodyPr/>
                    <a:lstStyle/>
                    <a:p>
                      <a:r>
                        <a:rPr lang="en-US" dirty="0"/>
                        <a:t>Design 2 </a:t>
                      </a:r>
                      <a:r>
                        <a:rPr lang="en-US" sz="1800" b="1" i="0" u="none" strike="noStrike" noProof="0" dirty="0">
                          <a:latin typeface="Calibri"/>
                        </a:rPr>
                        <a:t>– participant comments</a:t>
                      </a:r>
                      <a:endParaRPr lang="en-US" dirty="0"/>
                    </a:p>
                  </a:txBody>
                  <a:tcPr/>
                </a:tc>
                <a:extLst>
                  <a:ext uri="{0D108BD9-81ED-4DB2-BD59-A6C34878D82A}">
                    <a16:rowId xmlns:a16="http://schemas.microsoft.com/office/drawing/2014/main" val="3189733970"/>
                  </a:ext>
                </a:extLst>
              </a:tr>
              <a:tr h="370840">
                <a:tc>
                  <a:txBody>
                    <a:bodyPr/>
                    <a:lstStyle/>
                    <a:p>
                      <a:pPr lvl="0">
                        <a:buNone/>
                      </a:pPr>
                      <a:r>
                        <a:rPr lang="en-US" sz="1400" b="0" i="0" u="none" strike="noStrike" noProof="0" dirty="0">
                          <a:latin typeface="Calibri"/>
                        </a:rPr>
                        <a:t>felt design 2 put too much information on one page and design 1 was therefore laid out better, more clearly, had a picture, and was easier to just take in that information and then make a decision from what you have seen.</a:t>
                      </a:r>
                      <a:endParaRPr lang="en-US" sz="1400" dirty="0"/>
                    </a:p>
                  </a:txBody>
                  <a:tcPr/>
                </a:tc>
                <a:tc>
                  <a:txBody>
                    <a:bodyPr/>
                    <a:lstStyle/>
                    <a:p>
                      <a:pPr lvl="0">
                        <a:buNone/>
                      </a:pPr>
                      <a:r>
                        <a:rPr lang="en-US" sz="1400" b="0" i="0" u="none" strike="noStrike" noProof="0" dirty="0">
                          <a:latin typeface="Calibri"/>
                        </a:rPr>
                        <a:t>I like both of them...but the second one seems to flow together better. The drop down menus work well because you can scroll between them, instead of having to look at different pages for the different sections. I just wish those nice photos were used in the second design as well, then it would be perfect.</a:t>
                      </a:r>
                      <a:endParaRPr lang="en-US" sz="1400" dirty="0"/>
                    </a:p>
                  </a:txBody>
                  <a:tcPr/>
                </a:tc>
                <a:extLst>
                  <a:ext uri="{0D108BD9-81ED-4DB2-BD59-A6C34878D82A}">
                    <a16:rowId xmlns:a16="http://schemas.microsoft.com/office/drawing/2014/main" val="2971100739"/>
                  </a:ext>
                </a:extLst>
              </a:tr>
              <a:tr h="370840">
                <a:tc>
                  <a:txBody>
                    <a:bodyPr/>
                    <a:lstStyle/>
                    <a:p>
                      <a:pPr lvl="0">
                        <a:buNone/>
                      </a:pPr>
                      <a:r>
                        <a:rPr lang="en-US" sz="1400" b="0" i="0" u="none" strike="noStrike" noProof="0" dirty="0">
                          <a:latin typeface="Calibri"/>
                        </a:rPr>
                        <a:t>Design 1 is easier to navigate but the dropdowns of design 2 are fundamental in attracting more and more business to the site.</a:t>
                      </a:r>
                      <a:endParaRPr lang="en-US" sz="1400" dirty="0"/>
                    </a:p>
                  </a:txBody>
                  <a:tcPr/>
                </a:tc>
                <a:tc>
                  <a:txBody>
                    <a:bodyPr/>
                    <a:lstStyle/>
                    <a:p>
                      <a:pPr lvl="0">
                        <a:buNone/>
                      </a:pPr>
                      <a:r>
                        <a:rPr lang="en-US" sz="1400" b="0" i="0" u="none" strike="noStrike" noProof="0" dirty="0" err="1">
                          <a:latin typeface="Calibri"/>
                        </a:rPr>
                        <a:t>tbh</a:t>
                      </a:r>
                      <a:r>
                        <a:rPr lang="en-US" sz="1400" b="0" i="0" u="none" strike="noStrike" noProof="0" dirty="0">
                          <a:latin typeface="Calibri"/>
                        </a:rPr>
                        <a:t> I liked both. I liked Design 1 as it contained images but I do prefer to have all information on the same page as in the Design 2. It would be great if Design 2 could have some images.</a:t>
                      </a:r>
                      <a:endParaRPr lang="en-US" sz="1400" dirty="0"/>
                    </a:p>
                  </a:txBody>
                  <a:tcPr/>
                </a:tc>
                <a:extLst>
                  <a:ext uri="{0D108BD9-81ED-4DB2-BD59-A6C34878D82A}">
                    <a16:rowId xmlns:a16="http://schemas.microsoft.com/office/drawing/2014/main" val="3392079028"/>
                  </a:ext>
                </a:extLst>
              </a:tr>
              <a:tr h="370840">
                <a:tc>
                  <a:txBody>
                    <a:bodyPr/>
                    <a:lstStyle/>
                    <a:p>
                      <a:pPr lvl="0">
                        <a:buNone/>
                      </a:pPr>
                      <a:r>
                        <a:rPr lang="en-US" sz="1400" b="0" i="0" u="none" strike="noStrike" noProof="0" dirty="0">
                          <a:latin typeface="Calibri"/>
                        </a:rPr>
                        <a:t>The more options there are, the more complicated Design 2 would be, and the more difficult it would be to find the one I wanted.</a:t>
                      </a:r>
                      <a:endParaRPr lang="en-US" sz="1400" dirty="0"/>
                    </a:p>
                  </a:txBody>
                  <a:tcPr/>
                </a:tc>
                <a:tc>
                  <a:txBody>
                    <a:bodyPr/>
                    <a:lstStyle/>
                    <a:p>
                      <a:pPr lvl="0">
                        <a:buNone/>
                      </a:pPr>
                      <a:r>
                        <a:rPr lang="en-US" sz="1400" b="0" i="0" u="none" strike="noStrike" noProof="0" dirty="0">
                          <a:latin typeface="Calibri"/>
                        </a:rPr>
                        <a:t>Found the main headings to be clearer in design 2.</a:t>
                      </a:r>
                      <a:endParaRPr lang="en-US" sz="1400" dirty="0"/>
                    </a:p>
                  </a:txBody>
                  <a:tcPr/>
                </a:tc>
                <a:extLst>
                  <a:ext uri="{0D108BD9-81ED-4DB2-BD59-A6C34878D82A}">
                    <a16:rowId xmlns:a16="http://schemas.microsoft.com/office/drawing/2014/main" val="594864812"/>
                  </a:ext>
                </a:extLst>
              </a:tr>
              <a:tr h="370840">
                <a:tc>
                  <a:txBody>
                    <a:bodyPr/>
                    <a:lstStyle/>
                    <a:p>
                      <a:pPr lvl="0">
                        <a:buNone/>
                      </a:pPr>
                      <a:r>
                        <a:rPr lang="en-US" sz="1400" b="0" i="0" u="none" strike="noStrike" noProof="0" dirty="0">
                          <a:latin typeface="Calibri"/>
                        </a:rPr>
                        <a:t>Didn’t seem quite so </a:t>
                      </a:r>
                      <a:r>
                        <a:rPr lang="en-US" sz="1400" b="0" i="0" u="none" strike="noStrike" noProof="0" dirty="0" err="1">
                          <a:latin typeface="Calibri"/>
                        </a:rPr>
                        <a:t>clutterd</a:t>
                      </a:r>
                      <a:r>
                        <a:rPr lang="en-US" sz="1400" b="0" i="0" u="none" strike="noStrike" noProof="0" dirty="0">
                          <a:latin typeface="Calibri"/>
                        </a:rPr>
                        <a:t>. Easy to navigate through</a:t>
                      </a:r>
                      <a:endParaRPr lang="en-US" sz="1400" dirty="0"/>
                    </a:p>
                  </a:txBody>
                  <a:tcPr/>
                </a:tc>
                <a:tc>
                  <a:txBody>
                    <a:bodyPr/>
                    <a:lstStyle/>
                    <a:p>
                      <a:pPr lvl="0">
                        <a:buNone/>
                      </a:pPr>
                      <a:r>
                        <a:rPr lang="en-US" sz="1400" b="0" i="0" u="none" strike="noStrike" noProof="0" dirty="0">
                          <a:latin typeface="Calibri"/>
                        </a:rPr>
                        <a:t>More compact and direct.</a:t>
                      </a:r>
                      <a:endParaRPr lang="en-US" sz="1400" dirty="0"/>
                    </a:p>
                  </a:txBody>
                  <a:tcPr/>
                </a:tc>
                <a:extLst>
                  <a:ext uri="{0D108BD9-81ED-4DB2-BD59-A6C34878D82A}">
                    <a16:rowId xmlns:a16="http://schemas.microsoft.com/office/drawing/2014/main" val="193628151"/>
                  </a:ext>
                </a:extLst>
              </a:tr>
              <a:tr h="370840">
                <a:tc>
                  <a:txBody>
                    <a:bodyPr/>
                    <a:lstStyle/>
                    <a:p>
                      <a:pPr lvl="0">
                        <a:buNone/>
                      </a:pPr>
                      <a:r>
                        <a:rPr lang="en-US" sz="1400" b="0" i="0" u="none" strike="noStrike" noProof="0" dirty="0">
                          <a:latin typeface="Calibri"/>
                        </a:rPr>
                        <a:t>More interactive.</a:t>
                      </a:r>
                      <a:endParaRPr lang="en-US" sz="1400" dirty="0"/>
                    </a:p>
                  </a:txBody>
                  <a:tcPr/>
                </a:tc>
                <a:tc>
                  <a:txBody>
                    <a:bodyPr/>
                    <a:lstStyle/>
                    <a:p>
                      <a:pPr lvl="0">
                        <a:buNone/>
                      </a:pPr>
                      <a:r>
                        <a:rPr lang="en-US" sz="1400" b="0" i="0" u="none" strike="noStrike" noProof="0" dirty="0">
                          <a:latin typeface="Calibri"/>
                        </a:rPr>
                        <a:t>Not quite sure If I was on the page I was supposed to be</a:t>
                      </a:r>
                      <a:endParaRPr lang="en-US" sz="1400" dirty="0"/>
                    </a:p>
                  </a:txBody>
                  <a:tcPr/>
                </a:tc>
                <a:extLst>
                  <a:ext uri="{0D108BD9-81ED-4DB2-BD59-A6C34878D82A}">
                    <a16:rowId xmlns:a16="http://schemas.microsoft.com/office/drawing/2014/main" val="2431531589"/>
                  </a:ext>
                </a:extLst>
              </a:tr>
            </a:tbl>
          </a:graphicData>
        </a:graphic>
      </p:graphicFrame>
    </p:spTree>
    <p:extLst>
      <p:ext uri="{BB962C8B-B14F-4D97-AF65-F5344CB8AC3E}">
        <p14:creationId xmlns:p14="http://schemas.microsoft.com/office/powerpoint/2010/main" val="3873925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2428B1-95A4-41C9-8481-3A1C416EDEF2}"/>
              </a:ext>
            </a:extLst>
          </p:cNvPr>
          <p:cNvSpPr txBox="1"/>
          <p:nvPr/>
        </p:nvSpPr>
        <p:spPr>
          <a:xfrm>
            <a:off x="1007248" y="1624953"/>
            <a:ext cx="8695242" cy="369332"/>
          </a:xfrm>
          <a:prstGeom prst="rect">
            <a:avLst/>
          </a:prstGeom>
          <a:noFill/>
        </p:spPr>
        <p:txBody>
          <a:bodyPr wrap="square" lIns="91440" tIns="45720" rIns="91440" bIns="45720" rtlCol="0" anchor="t">
            <a:spAutoFit/>
          </a:bodyPr>
          <a:lstStyle/>
          <a:p>
            <a:r>
              <a:rPr lang="en-US" dirty="0">
                <a:cs typeface="Calibri"/>
              </a:rPr>
              <a:t>Looking at the questions that were asked in both questionnaires, design 1 edges it.</a:t>
            </a:r>
            <a:endParaRPr lang="en-US" dirty="0"/>
          </a:p>
        </p:txBody>
      </p:sp>
      <p:sp>
        <p:nvSpPr>
          <p:cNvPr id="4" name="TextBox 3">
            <a:extLst>
              <a:ext uri="{FF2B5EF4-FFF2-40B4-BE49-F238E27FC236}">
                <a16:creationId xmlns:a16="http://schemas.microsoft.com/office/drawing/2014/main" id="{EDDEF36F-A574-4AA2-9972-7A02E76818D7}"/>
              </a:ext>
            </a:extLst>
          </p:cNvPr>
          <p:cNvSpPr txBox="1"/>
          <p:nvPr/>
        </p:nvSpPr>
        <p:spPr>
          <a:xfrm>
            <a:off x="976746" y="852055"/>
            <a:ext cx="9040091" cy="553998"/>
          </a:xfrm>
          <a:prstGeom prst="rect">
            <a:avLst/>
          </a:prstGeom>
          <a:noFill/>
        </p:spPr>
        <p:txBody>
          <a:bodyPr wrap="square" lIns="91440" tIns="45720" rIns="91440" bIns="45720" rtlCol="0" anchor="t">
            <a:spAutoFit/>
          </a:bodyPr>
          <a:lstStyle/>
          <a:p>
            <a:r>
              <a:rPr lang="en-GB" sz="3000">
                <a:solidFill>
                  <a:schemeClr val="accent1"/>
                </a:solidFill>
              </a:rPr>
              <a:t>Results – comparing the questionnaire answers </a:t>
            </a:r>
          </a:p>
        </p:txBody>
      </p:sp>
      <p:graphicFrame>
        <p:nvGraphicFramePr>
          <p:cNvPr id="3" name="Table 4">
            <a:extLst>
              <a:ext uri="{FF2B5EF4-FFF2-40B4-BE49-F238E27FC236}">
                <a16:creationId xmlns:a16="http://schemas.microsoft.com/office/drawing/2014/main" id="{E3A2EBBF-30BF-4729-8673-C80C84542EBA}"/>
              </a:ext>
            </a:extLst>
          </p:cNvPr>
          <p:cNvGraphicFramePr>
            <a:graphicFrameLocks noGrp="1"/>
          </p:cNvGraphicFramePr>
          <p:nvPr>
            <p:extLst>
              <p:ext uri="{D42A27DB-BD31-4B8C-83A1-F6EECF244321}">
                <p14:modId xmlns:p14="http://schemas.microsoft.com/office/powerpoint/2010/main" val="1013654113"/>
              </p:ext>
            </p:extLst>
          </p:nvPr>
        </p:nvGraphicFramePr>
        <p:xfrm>
          <a:off x="1114776" y="2398888"/>
          <a:ext cx="9685882" cy="2565864"/>
        </p:xfrm>
        <a:graphic>
          <a:graphicData uri="http://schemas.openxmlformats.org/drawingml/2006/table">
            <a:tbl>
              <a:tblPr firstRow="1" bandRow="1">
                <a:tableStyleId>{5C22544A-7EE6-4342-B048-85BDC9FD1C3A}</a:tableStyleId>
              </a:tblPr>
              <a:tblGrid>
                <a:gridCol w="5769236">
                  <a:extLst>
                    <a:ext uri="{9D8B030D-6E8A-4147-A177-3AD203B41FA5}">
                      <a16:colId xmlns:a16="http://schemas.microsoft.com/office/drawing/2014/main" val="482059046"/>
                    </a:ext>
                  </a:extLst>
                </a:gridCol>
                <a:gridCol w="1967694">
                  <a:extLst>
                    <a:ext uri="{9D8B030D-6E8A-4147-A177-3AD203B41FA5}">
                      <a16:colId xmlns:a16="http://schemas.microsoft.com/office/drawing/2014/main" val="3649965050"/>
                    </a:ext>
                  </a:extLst>
                </a:gridCol>
                <a:gridCol w="1948952">
                  <a:extLst>
                    <a:ext uri="{9D8B030D-6E8A-4147-A177-3AD203B41FA5}">
                      <a16:colId xmlns:a16="http://schemas.microsoft.com/office/drawing/2014/main" val="3390096473"/>
                    </a:ext>
                  </a:extLst>
                </a:gridCol>
              </a:tblGrid>
              <a:tr h="481099">
                <a:tc>
                  <a:txBody>
                    <a:bodyPr/>
                    <a:lstStyle/>
                    <a:p>
                      <a:r>
                        <a:rPr lang="en-US"/>
                        <a:t>Question </a:t>
                      </a:r>
                    </a:p>
                  </a:txBody>
                  <a:tcPr/>
                </a:tc>
                <a:tc>
                  <a:txBody>
                    <a:bodyPr/>
                    <a:lstStyle/>
                    <a:p>
                      <a:r>
                        <a:rPr lang="en-US"/>
                        <a:t>Design 1 score</a:t>
                      </a:r>
                    </a:p>
                  </a:txBody>
                  <a:tcPr/>
                </a:tc>
                <a:tc>
                  <a:txBody>
                    <a:bodyPr/>
                    <a:lstStyle/>
                    <a:p>
                      <a:r>
                        <a:rPr lang="en-US"/>
                        <a:t>Design 2 score</a:t>
                      </a:r>
                    </a:p>
                  </a:txBody>
                  <a:tcPr/>
                </a:tc>
                <a:extLst>
                  <a:ext uri="{0D108BD9-81ED-4DB2-BD59-A6C34878D82A}">
                    <a16:rowId xmlns:a16="http://schemas.microsoft.com/office/drawing/2014/main" val="3260851758"/>
                  </a:ext>
                </a:extLst>
              </a:tr>
              <a:tr h="481099">
                <a:tc>
                  <a:txBody>
                    <a:bodyPr/>
                    <a:lstStyle/>
                    <a:p>
                      <a:pPr lvl="0">
                        <a:buNone/>
                      </a:pPr>
                      <a:r>
                        <a:rPr lang="en-US" sz="1800" b="0" i="0" u="none" strike="noStrike" noProof="0">
                          <a:latin typeface="Calibri"/>
                        </a:rPr>
                        <a:t>The information was laid out clearly</a:t>
                      </a:r>
                      <a:endParaRPr lang="en-US"/>
                    </a:p>
                  </a:txBody>
                  <a:tcPr/>
                </a:tc>
                <a:tc>
                  <a:txBody>
                    <a:bodyPr/>
                    <a:lstStyle/>
                    <a:p>
                      <a:pPr algn="ctr"/>
                      <a:r>
                        <a:rPr lang="en-US"/>
                        <a:t>6.2</a:t>
                      </a:r>
                    </a:p>
                  </a:txBody>
                  <a:tcPr/>
                </a:tc>
                <a:tc>
                  <a:txBody>
                    <a:bodyPr/>
                    <a:lstStyle/>
                    <a:p>
                      <a:pPr algn="ctr"/>
                      <a:r>
                        <a:rPr lang="en-US"/>
                        <a:t>5.8</a:t>
                      </a:r>
                    </a:p>
                  </a:txBody>
                  <a:tcPr/>
                </a:tc>
                <a:extLst>
                  <a:ext uri="{0D108BD9-81ED-4DB2-BD59-A6C34878D82A}">
                    <a16:rowId xmlns:a16="http://schemas.microsoft.com/office/drawing/2014/main" val="2711327677"/>
                  </a:ext>
                </a:extLst>
              </a:tr>
              <a:tr h="801833">
                <a:tc>
                  <a:txBody>
                    <a:bodyPr/>
                    <a:lstStyle/>
                    <a:p>
                      <a:r>
                        <a:rPr lang="en-US" dirty="0"/>
                        <a:t>It was easy to understand </a:t>
                      </a:r>
                      <a:r>
                        <a:rPr lang="en-US"/>
                        <a:t>what the section was about</a:t>
                      </a:r>
                    </a:p>
                  </a:txBody>
                  <a:tcPr/>
                </a:tc>
                <a:tc>
                  <a:txBody>
                    <a:bodyPr/>
                    <a:lstStyle/>
                    <a:p>
                      <a:pPr algn="ctr"/>
                      <a:r>
                        <a:rPr lang="en-US"/>
                        <a:t>6.1</a:t>
                      </a:r>
                    </a:p>
                  </a:txBody>
                  <a:tcPr/>
                </a:tc>
                <a:tc>
                  <a:txBody>
                    <a:bodyPr/>
                    <a:lstStyle/>
                    <a:p>
                      <a:pPr algn="ctr"/>
                      <a:r>
                        <a:rPr lang="en-US"/>
                        <a:t>6.1</a:t>
                      </a:r>
                    </a:p>
                  </a:txBody>
                  <a:tcPr/>
                </a:tc>
                <a:extLst>
                  <a:ext uri="{0D108BD9-81ED-4DB2-BD59-A6C34878D82A}">
                    <a16:rowId xmlns:a16="http://schemas.microsoft.com/office/drawing/2014/main" val="1615910836"/>
                  </a:ext>
                </a:extLst>
              </a:tr>
              <a:tr h="801833">
                <a:tc>
                  <a:txBody>
                    <a:bodyPr/>
                    <a:lstStyle/>
                    <a:p>
                      <a:r>
                        <a:rPr lang="en-US"/>
                        <a:t>I found it easy to see where to click to read more about the opportunity/register my interest</a:t>
                      </a:r>
                    </a:p>
                  </a:txBody>
                  <a:tcPr/>
                </a:tc>
                <a:tc>
                  <a:txBody>
                    <a:bodyPr/>
                    <a:lstStyle/>
                    <a:p>
                      <a:pPr algn="ctr"/>
                      <a:r>
                        <a:rPr lang="en-US"/>
                        <a:t>6.4</a:t>
                      </a:r>
                    </a:p>
                  </a:txBody>
                  <a:tcPr/>
                </a:tc>
                <a:tc>
                  <a:txBody>
                    <a:bodyPr/>
                    <a:lstStyle/>
                    <a:p>
                      <a:pPr algn="ctr"/>
                      <a:r>
                        <a:rPr lang="en-US"/>
                        <a:t>6.2</a:t>
                      </a:r>
                    </a:p>
                  </a:txBody>
                  <a:tcPr/>
                </a:tc>
                <a:extLst>
                  <a:ext uri="{0D108BD9-81ED-4DB2-BD59-A6C34878D82A}">
                    <a16:rowId xmlns:a16="http://schemas.microsoft.com/office/drawing/2014/main" val="3049520637"/>
                  </a:ext>
                </a:extLst>
              </a:tr>
            </a:tbl>
          </a:graphicData>
        </a:graphic>
      </p:graphicFrame>
    </p:spTree>
    <p:extLst>
      <p:ext uri="{BB962C8B-B14F-4D97-AF65-F5344CB8AC3E}">
        <p14:creationId xmlns:p14="http://schemas.microsoft.com/office/powerpoint/2010/main" val="38773991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9B58E77318DB741A6C1F4462D2ACA7E" ma:contentTypeVersion="13" ma:contentTypeDescription="Create a new document." ma:contentTypeScope="" ma:versionID="84ecb835dc21954d1374e798313a6c80">
  <xsd:schema xmlns:xsd="http://www.w3.org/2001/XMLSchema" xmlns:xs="http://www.w3.org/2001/XMLSchema" xmlns:p="http://schemas.microsoft.com/office/2006/metadata/properties" xmlns:ns2="04d88e06-fea9-4424-9cc7-e65b510220e5" xmlns:ns3="5c0236c5-800f-4186-8dff-7b2f080b9de5" targetNamespace="http://schemas.microsoft.com/office/2006/metadata/properties" ma:root="true" ma:fieldsID="ef1ef0de54a8d6073af7c243db7cf079" ns2:_="" ns3:_="">
    <xsd:import namespace="04d88e06-fea9-4424-9cc7-e65b510220e5"/>
    <xsd:import namespace="5c0236c5-800f-4186-8dff-7b2f080b9de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d88e06-fea9-4424-9cc7-e65b510220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c0236c5-800f-4186-8dff-7b2f080b9de5"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5c0236c5-800f-4186-8dff-7b2f080b9de5">
      <UserInfo>
        <DisplayName>Neil McInnes</DisplayName>
        <AccountId>2335</AccountId>
        <AccountType/>
      </UserInfo>
      <UserInfo>
        <DisplayName>Siobhan McDermit</DisplayName>
        <AccountId>871</AccountId>
        <AccountType/>
      </UserInfo>
      <UserInfo>
        <DisplayName>Rob Macdonald</DisplayName>
        <AccountId>12462</AccountId>
        <AccountType/>
      </UserInfo>
      <UserInfo>
        <DisplayName>Katie Dickerson</DisplayName>
        <AccountId>751</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6AD8C0-2537-49F1-822F-E8218782A442}">
  <ds:schemaRefs>
    <ds:schemaRef ds:uri="04d88e06-fea9-4424-9cc7-e65b510220e5"/>
    <ds:schemaRef ds:uri="5c0236c5-800f-4186-8dff-7b2f080b9de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01E592D-3257-42D4-9934-9C36608E725A}">
  <ds:schemaRefs>
    <ds:schemaRef ds:uri="04d88e06-fea9-4424-9cc7-e65b510220e5"/>
    <ds:schemaRef ds:uri="5c0236c5-800f-4186-8dff-7b2f080b9de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BB1E579-1F0E-42AD-9796-C490EABD9D9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Louise Spence</dc:creator>
  <cp:revision>297</cp:revision>
  <dcterms:created xsi:type="dcterms:W3CDTF">2020-03-11T14:26:46Z</dcterms:created>
  <dcterms:modified xsi:type="dcterms:W3CDTF">2021-03-29T10:51:11Z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0x01010069B58E77318DB741A6C1F4462D2ACA7E</vt:lpwstr>
  </property>
</Properties>
</file>