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6" r:id="rId5"/>
    <p:sldId id="258" r:id="rId6"/>
    <p:sldId id="259" r:id="rId7"/>
    <p:sldId id="269" r:id="rId8"/>
    <p:sldId id="260" r:id="rId9"/>
    <p:sldId id="270" r:id="rId10"/>
    <p:sldId id="285" r:id="rId11"/>
    <p:sldId id="273" r:id="rId12"/>
    <p:sldId id="274" r:id="rId13"/>
    <p:sldId id="277" r:id="rId14"/>
    <p:sldId id="263" r:id="rId15"/>
    <p:sldId id="292" r:id="rId16"/>
    <p:sldId id="293" r:id="rId17"/>
    <p:sldId id="294" r:id="rId18"/>
    <p:sldId id="295" r:id="rId19"/>
    <p:sldId id="296" r:id="rId20"/>
    <p:sldId id="291" r:id="rId21"/>
    <p:sldId id="264" r:id="rId22"/>
    <p:sldId id="275" r:id="rId23"/>
    <p:sldId id="265" r:id="rId24"/>
    <p:sldId id="276" r:id="rId25"/>
    <p:sldId id="308" r:id="rId26"/>
    <p:sldId id="278" r:id="rId27"/>
    <p:sldId id="307" r:id="rId28"/>
    <p:sldId id="306" r:id="rId29"/>
    <p:sldId id="266" r:id="rId30"/>
    <p:sldId id="298" r:id="rId31"/>
    <p:sldId id="299" r:id="rId32"/>
    <p:sldId id="267" r:id="rId33"/>
    <p:sldId id="261" r:id="rId34"/>
    <p:sldId id="271" r:id="rId35"/>
    <p:sldId id="300" r:id="rId36"/>
    <p:sldId id="302" r:id="rId37"/>
    <p:sldId id="262" r:id="rId38"/>
    <p:sldId id="272" r:id="rId39"/>
    <p:sldId id="301" r:id="rId40"/>
    <p:sldId id="279" r:id="rId41"/>
    <p:sldId id="268" r:id="rId42"/>
    <p:sldId id="286" r:id="rId43"/>
    <p:sldId id="287" r:id="rId44"/>
    <p:sldId id="288" r:id="rId45"/>
    <p:sldId id="289" r:id="rId46"/>
    <p:sldId id="282" r:id="rId47"/>
    <p:sldId id="280" r:id="rId48"/>
    <p:sldId id="284" r:id="rId49"/>
    <p:sldId id="313" r:id="rId50"/>
    <p:sldId id="28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15628-2779-6867-588A-5D755E525B81}" v="3" dt="2020-05-21T09:07:10.140"/>
    <p1510:client id="{0013DF16-CEE9-52A0-4B26-471A735D9A6A}" v="670" dt="2020-05-21T09:13:03.105"/>
    <p1510:client id="{29A9DA97-73C9-2E34-077F-236ADCA3E961}" v="5" dt="2020-05-20T22:08:45.449"/>
    <p1510:client id="{81472F4E-CDDA-99F2-FCA7-09131B3153E2}" v="5" dt="2020-05-21T13:31:52.796"/>
    <p1510:client id="{7B2F31DE-522A-ED37-E95C-F4C0EC51A956}" v="45" dt="2020-05-21T13:35:44.025"/>
    <p1510:client id="{F0EDD443-586D-2720-2DDB-7BFC6DC46BF6}" v="247" dt="2020-05-21T13:47:10.641"/>
    <p1510:client id="{2510CF14-6D50-69D0-8C1A-557592398AB0}" v="328" dt="2020-05-21T11:18:40.956"/>
    <p1510:client id="{56C28795-A455-688D-80E9-2E328F2C6721}" v="820" dt="2020-05-20T15:26:04.425"/>
    <p1510:client id="{9C7E63F0-858F-1599-C0E1-E5083972B9DA}" v="209" dt="2020-05-21T14:23:56.782"/>
    <p1510:client id="{A4547F20-C142-15DC-FF8E-38BB901076FF}" v="88" dt="2020-05-20T22:17:10.145"/>
    <p1510:client id="{A49446E9-82C7-2E26-00AA-C9FFC476688E}" v="13" dt="2020-05-21T11:25:38.270"/>
    <p1510:client id="{A52A8299-8517-9B4D-74D5-62963E18B41B}" v="479" dt="2020-05-20T15:57:44.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2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ss Carmichael" userId="S::tress.carmichael@scotent.co.uk::e1952ef9-166b-4b2c-be9b-80759f4918e5" providerId="AD" clId="Web-{81472F4E-CDDA-99F2-FCA7-09131B3153E2}"/>
    <pc:docChg chg="modSld">
      <pc:chgData name="Tress Carmichael" userId="S::tress.carmichael@scotent.co.uk::e1952ef9-166b-4b2c-be9b-80759f4918e5" providerId="AD" clId="Web-{81472F4E-CDDA-99F2-FCA7-09131B3153E2}" dt="2020-05-21T13:31:50.593" v="3" actId="20577"/>
      <pc:docMkLst>
        <pc:docMk/>
      </pc:docMkLst>
      <pc:sldChg chg="modSp">
        <pc:chgData name="Tress Carmichael" userId="S::tress.carmichael@scotent.co.uk::e1952ef9-166b-4b2c-be9b-80759f4918e5" providerId="AD" clId="Web-{81472F4E-CDDA-99F2-FCA7-09131B3153E2}" dt="2020-05-21T13:31:50.593" v="2" actId="20577"/>
        <pc:sldMkLst>
          <pc:docMk/>
          <pc:sldMk cId="3050828365" sldId="315"/>
        </pc:sldMkLst>
        <pc:spChg chg="mod">
          <ac:chgData name="Tress Carmichael" userId="S::tress.carmichael@scotent.co.uk::e1952ef9-166b-4b2c-be9b-80759f4918e5" providerId="AD" clId="Web-{81472F4E-CDDA-99F2-FCA7-09131B3153E2}" dt="2020-05-21T13:31:50.593" v="2" actId="20577"/>
          <ac:spMkLst>
            <pc:docMk/>
            <pc:sldMk cId="3050828365" sldId="315"/>
            <ac:spMk id="6" creationId="{FF77CD42-37DC-4339-95D3-727EE3A0E178}"/>
          </ac:spMkLst>
        </pc:spChg>
      </pc:sldChg>
    </pc:docChg>
  </pc:docChgLst>
  <pc:docChgLst>
    <pc:chgData name="Stephanie Krus" userId="d459b1f4-ced1-4791-af1b-bbeb7d1d2ae6" providerId="ADAL" clId="{E47EAA7F-6E56-46E4-8CA7-A2978454E3FE}"/>
    <pc:docChg chg="undo delSld modSld">
      <pc:chgData name="Stephanie Krus" userId="d459b1f4-ced1-4791-af1b-bbeb7d1d2ae6" providerId="ADAL" clId="{E47EAA7F-6E56-46E4-8CA7-A2978454E3FE}" dt="2020-05-21T14:28:27.006" v="9" actId="2696"/>
      <pc:docMkLst>
        <pc:docMk/>
      </pc:docMkLst>
      <pc:sldChg chg="modSp">
        <pc:chgData name="Stephanie Krus" userId="d459b1f4-ced1-4791-af1b-bbeb7d1d2ae6" providerId="ADAL" clId="{E47EAA7F-6E56-46E4-8CA7-A2978454E3FE}" dt="2020-05-21T14:26:30.565" v="7" actId="20577"/>
        <pc:sldMkLst>
          <pc:docMk/>
          <pc:sldMk cId="198119534" sldId="276"/>
        </pc:sldMkLst>
        <pc:spChg chg="mod">
          <ac:chgData name="Stephanie Krus" userId="d459b1f4-ced1-4791-af1b-bbeb7d1d2ae6" providerId="ADAL" clId="{E47EAA7F-6E56-46E4-8CA7-A2978454E3FE}" dt="2020-05-21T14:26:30.565" v="7" actId="20577"/>
          <ac:spMkLst>
            <pc:docMk/>
            <pc:sldMk cId="198119534" sldId="276"/>
            <ac:spMk id="3" creationId="{28275EF0-0CFF-4520-9AE3-A76E98D48E24}"/>
          </ac:spMkLst>
        </pc:spChg>
      </pc:sldChg>
      <pc:sldChg chg="modSp">
        <pc:chgData name="Stephanie Krus" userId="d459b1f4-ced1-4791-af1b-bbeb7d1d2ae6" providerId="ADAL" clId="{E47EAA7F-6E56-46E4-8CA7-A2978454E3FE}" dt="2020-05-21T14:28:04.416" v="8" actId="113"/>
        <pc:sldMkLst>
          <pc:docMk/>
          <pc:sldMk cId="812203962" sldId="289"/>
        </pc:sldMkLst>
        <pc:spChg chg="mod">
          <ac:chgData name="Stephanie Krus" userId="d459b1f4-ced1-4791-af1b-bbeb7d1d2ae6" providerId="ADAL" clId="{E47EAA7F-6E56-46E4-8CA7-A2978454E3FE}" dt="2020-05-21T14:28:04.416" v="8" actId="113"/>
          <ac:spMkLst>
            <pc:docMk/>
            <pc:sldMk cId="812203962" sldId="289"/>
            <ac:spMk id="2" creationId="{ABD54EA6-F43C-48E9-9B06-8BE584933E5F}"/>
          </ac:spMkLst>
        </pc:spChg>
      </pc:sldChg>
      <pc:sldChg chg="modSp">
        <pc:chgData name="Stephanie Krus" userId="d459b1f4-ced1-4791-af1b-bbeb7d1d2ae6" providerId="ADAL" clId="{E47EAA7F-6E56-46E4-8CA7-A2978454E3FE}" dt="2020-05-21T14:26:07.198" v="5" actId="948"/>
        <pc:sldMkLst>
          <pc:docMk/>
          <pc:sldMk cId="102876543" sldId="307"/>
        </pc:sldMkLst>
        <pc:spChg chg="mod">
          <ac:chgData name="Stephanie Krus" userId="d459b1f4-ced1-4791-af1b-bbeb7d1d2ae6" providerId="ADAL" clId="{E47EAA7F-6E56-46E4-8CA7-A2978454E3FE}" dt="2020-05-21T14:26:07.198" v="5" actId="948"/>
          <ac:spMkLst>
            <pc:docMk/>
            <pc:sldMk cId="102876543" sldId="307"/>
            <ac:spMk id="3" creationId="{28275EF0-0CFF-4520-9AE3-A76E98D48E24}"/>
          </ac:spMkLst>
        </pc:spChg>
      </pc:sldChg>
      <pc:sldChg chg="del">
        <pc:chgData name="Stephanie Krus" userId="d459b1f4-ced1-4791-af1b-bbeb7d1d2ae6" providerId="ADAL" clId="{E47EAA7F-6E56-46E4-8CA7-A2978454E3FE}" dt="2020-05-21T14:28:27.006" v="9" actId="2696"/>
        <pc:sldMkLst>
          <pc:docMk/>
          <pc:sldMk cId="3050828365" sldId="315"/>
        </pc:sldMkLst>
      </pc:sldChg>
    </pc:docChg>
  </pc:docChgLst>
  <pc:docChgLst>
    <pc:chgData name="Davie Duff" userId="S::davie.duff@scotent.co.uk::f1bf6363-ba50-4ac0-b2b0-5731500e65f1" providerId="AD" clId="Web-{F0EDD443-586D-2720-2DDB-7BFC6DC46BF6}"/>
    <pc:docChg chg="modSld">
      <pc:chgData name="Davie Duff" userId="S::davie.duff@scotent.co.uk::f1bf6363-ba50-4ac0-b2b0-5731500e65f1" providerId="AD" clId="Web-{F0EDD443-586D-2720-2DDB-7BFC6DC46BF6}" dt="2020-05-21T13:47:10.641" v="246" actId="20577"/>
      <pc:docMkLst>
        <pc:docMk/>
      </pc:docMkLst>
      <pc:sldChg chg="modSp">
        <pc:chgData name="Davie Duff" userId="S::davie.duff@scotent.co.uk::f1bf6363-ba50-4ac0-b2b0-5731500e65f1" providerId="AD" clId="Web-{F0EDD443-586D-2720-2DDB-7BFC6DC46BF6}" dt="2020-05-21T13:47:10.641" v="245" actId="20577"/>
        <pc:sldMkLst>
          <pc:docMk/>
          <pc:sldMk cId="102876543" sldId="307"/>
        </pc:sldMkLst>
        <pc:spChg chg="mod">
          <ac:chgData name="Davie Duff" userId="S::davie.duff@scotent.co.uk::f1bf6363-ba50-4ac0-b2b0-5731500e65f1" providerId="AD" clId="Web-{F0EDD443-586D-2720-2DDB-7BFC6DC46BF6}" dt="2020-05-21T13:47:10.641" v="245" actId="20577"/>
          <ac:spMkLst>
            <pc:docMk/>
            <pc:sldMk cId="102876543" sldId="307"/>
            <ac:spMk id="3" creationId="{28275EF0-0CFF-4520-9AE3-A76E98D48E24}"/>
          </ac:spMkLst>
        </pc:spChg>
      </pc:sldChg>
    </pc:docChg>
  </pc:docChgLst>
  <pc:docChgLst>
    <pc:chgData name="Stephanie Krus" userId="S::stephanie.krus@scotent.co.uk::d459b1f4-ced1-4791-af1b-bbeb7d1d2ae6" providerId="AD" clId="Web-{9C7E63F0-858F-1599-C0E1-E5083972B9DA}"/>
    <pc:docChg chg="delSld modSld">
      <pc:chgData name="Stephanie Krus" userId="S::stephanie.krus@scotent.co.uk::d459b1f4-ced1-4791-af1b-bbeb7d1d2ae6" providerId="AD" clId="Web-{9C7E63F0-858F-1599-C0E1-E5083972B9DA}" dt="2020-05-21T14:23:56.782" v="206" actId="20577"/>
      <pc:docMkLst>
        <pc:docMk/>
      </pc:docMkLst>
      <pc:sldChg chg="modSp">
        <pc:chgData name="Stephanie Krus" userId="S::stephanie.krus@scotent.co.uk::d459b1f4-ced1-4791-af1b-bbeb7d1d2ae6" providerId="AD" clId="Web-{9C7E63F0-858F-1599-C0E1-E5083972B9DA}" dt="2020-05-21T13:04:16.229" v="200" actId="20577"/>
        <pc:sldMkLst>
          <pc:docMk/>
          <pc:sldMk cId="944799095" sldId="256"/>
        </pc:sldMkLst>
        <pc:spChg chg="mod">
          <ac:chgData name="Stephanie Krus" userId="S::stephanie.krus@scotent.co.uk::d459b1f4-ced1-4791-af1b-bbeb7d1d2ae6" providerId="AD" clId="Web-{9C7E63F0-858F-1599-C0E1-E5083972B9DA}" dt="2020-05-21T13:04:11.620" v="197" actId="20577"/>
          <ac:spMkLst>
            <pc:docMk/>
            <pc:sldMk cId="944799095" sldId="256"/>
            <ac:spMk id="2" creationId="{DC0441D2-192D-42ED-A00E-36F8918D722B}"/>
          </ac:spMkLst>
        </pc:spChg>
        <pc:spChg chg="mod">
          <ac:chgData name="Stephanie Krus" userId="S::stephanie.krus@scotent.co.uk::d459b1f4-ced1-4791-af1b-bbeb7d1d2ae6" providerId="AD" clId="Web-{9C7E63F0-858F-1599-C0E1-E5083972B9DA}" dt="2020-05-21T13:04:16.229" v="200" actId="20577"/>
          <ac:spMkLst>
            <pc:docMk/>
            <pc:sldMk cId="944799095" sldId="256"/>
            <ac:spMk id="3" creationId="{EB549FFD-9AD4-4088-B11F-4C819220E566}"/>
          </ac:spMkLst>
        </pc:spChg>
      </pc:sldChg>
      <pc:sldChg chg="addSp delSp modSp">
        <pc:chgData name="Stephanie Krus" userId="S::stephanie.krus@scotent.co.uk::d459b1f4-ced1-4791-af1b-bbeb7d1d2ae6" providerId="AD" clId="Web-{9C7E63F0-858F-1599-C0E1-E5083972B9DA}" dt="2020-05-21T11:38:45.557" v="0"/>
        <pc:sldMkLst>
          <pc:docMk/>
          <pc:sldMk cId="2798123805" sldId="259"/>
        </pc:sldMkLst>
        <pc:spChg chg="del">
          <ac:chgData name="Stephanie Krus" userId="S::stephanie.krus@scotent.co.uk::d459b1f4-ced1-4791-af1b-bbeb7d1d2ae6" providerId="AD" clId="Web-{9C7E63F0-858F-1599-C0E1-E5083972B9DA}" dt="2020-05-21T11:38:45.557" v="0"/>
          <ac:spMkLst>
            <pc:docMk/>
            <pc:sldMk cId="2798123805" sldId="259"/>
            <ac:spMk id="3" creationId="{28275EF0-0CFF-4520-9AE3-A76E98D48E24}"/>
          </ac:spMkLst>
        </pc:spChg>
        <pc:spChg chg="add mod">
          <ac:chgData name="Stephanie Krus" userId="S::stephanie.krus@scotent.co.uk::d459b1f4-ced1-4791-af1b-bbeb7d1d2ae6" providerId="AD" clId="Web-{9C7E63F0-858F-1599-C0E1-E5083972B9DA}" dt="2020-05-21T11:38:45.557" v="0"/>
          <ac:spMkLst>
            <pc:docMk/>
            <pc:sldMk cId="2798123805" sldId="259"/>
            <ac:spMk id="5" creationId="{B71379BE-EE68-42E3-9D7D-B796262AC722}"/>
          </ac:spMkLst>
        </pc:spChg>
      </pc:sldChg>
      <pc:sldChg chg="addSp delSp modSp">
        <pc:chgData name="Stephanie Krus" userId="S::stephanie.krus@scotent.co.uk::d459b1f4-ced1-4791-af1b-bbeb7d1d2ae6" providerId="AD" clId="Web-{9C7E63F0-858F-1599-C0E1-E5083972B9DA}" dt="2020-05-21T11:39:58.587" v="6"/>
        <pc:sldMkLst>
          <pc:docMk/>
          <pc:sldMk cId="522599204" sldId="264"/>
        </pc:sldMkLst>
        <pc:spChg chg="del">
          <ac:chgData name="Stephanie Krus" userId="S::stephanie.krus@scotent.co.uk::d459b1f4-ced1-4791-af1b-bbeb7d1d2ae6" providerId="AD" clId="Web-{9C7E63F0-858F-1599-C0E1-E5083972B9DA}" dt="2020-05-21T11:39:58.587" v="6"/>
          <ac:spMkLst>
            <pc:docMk/>
            <pc:sldMk cId="522599204" sldId="264"/>
            <ac:spMk id="3" creationId="{28275EF0-0CFF-4520-9AE3-A76E98D48E24}"/>
          </ac:spMkLst>
        </pc:spChg>
        <pc:spChg chg="add mod">
          <ac:chgData name="Stephanie Krus" userId="S::stephanie.krus@scotent.co.uk::d459b1f4-ced1-4791-af1b-bbeb7d1d2ae6" providerId="AD" clId="Web-{9C7E63F0-858F-1599-C0E1-E5083972B9DA}" dt="2020-05-21T11:39:58.587" v="6"/>
          <ac:spMkLst>
            <pc:docMk/>
            <pc:sldMk cId="522599204" sldId="264"/>
            <ac:spMk id="5" creationId="{B1DC46AC-8291-4424-B14E-F6DD406C5040}"/>
          </ac:spMkLst>
        </pc:spChg>
      </pc:sldChg>
      <pc:sldChg chg="addSp delSp modSp">
        <pc:chgData name="Stephanie Krus" userId="S::stephanie.krus@scotent.co.uk::d459b1f4-ced1-4791-af1b-bbeb7d1d2ae6" providerId="AD" clId="Web-{9C7E63F0-858F-1599-C0E1-E5083972B9DA}" dt="2020-05-21T11:40:10.603" v="8"/>
        <pc:sldMkLst>
          <pc:docMk/>
          <pc:sldMk cId="1502031849" sldId="265"/>
        </pc:sldMkLst>
        <pc:spChg chg="del">
          <ac:chgData name="Stephanie Krus" userId="S::stephanie.krus@scotent.co.uk::d459b1f4-ced1-4791-af1b-bbeb7d1d2ae6" providerId="AD" clId="Web-{9C7E63F0-858F-1599-C0E1-E5083972B9DA}" dt="2020-05-21T11:40:10.603" v="8"/>
          <ac:spMkLst>
            <pc:docMk/>
            <pc:sldMk cId="1502031849" sldId="265"/>
            <ac:spMk id="3" creationId="{28275EF0-0CFF-4520-9AE3-A76E98D48E24}"/>
          </ac:spMkLst>
        </pc:spChg>
        <pc:spChg chg="add mod">
          <ac:chgData name="Stephanie Krus" userId="S::stephanie.krus@scotent.co.uk::d459b1f4-ced1-4791-af1b-bbeb7d1d2ae6" providerId="AD" clId="Web-{9C7E63F0-858F-1599-C0E1-E5083972B9DA}" dt="2020-05-21T11:40:10.603" v="8"/>
          <ac:spMkLst>
            <pc:docMk/>
            <pc:sldMk cId="1502031849" sldId="265"/>
            <ac:spMk id="5" creationId="{21739EBA-64EB-41F3-83B5-638AC236551A}"/>
          </ac:spMkLst>
        </pc:spChg>
      </pc:sldChg>
      <pc:sldChg chg="addSp delSp modSp">
        <pc:chgData name="Stephanie Krus" userId="S::stephanie.krus@scotent.co.uk::d459b1f4-ced1-4791-af1b-bbeb7d1d2ae6" providerId="AD" clId="Web-{9C7E63F0-858F-1599-C0E1-E5083972B9DA}" dt="2020-05-21T11:38:57.916" v="1"/>
        <pc:sldMkLst>
          <pc:docMk/>
          <pc:sldMk cId="3403505168" sldId="273"/>
        </pc:sldMkLst>
        <pc:spChg chg="del">
          <ac:chgData name="Stephanie Krus" userId="S::stephanie.krus@scotent.co.uk::d459b1f4-ced1-4791-af1b-bbeb7d1d2ae6" providerId="AD" clId="Web-{9C7E63F0-858F-1599-C0E1-E5083972B9DA}" dt="2020-05-21T11:38:57.916" v="1"/>
          <ac:spMkLst>
            <pc:docMk/>
            <pc:sldMk cId="3403505168" sldId="273"/>
            <ac:spMk id="3" creationId="{28275EF0-0CFF-4520-9AE3-A76E98D48E24}"/>
          </ac:spMkLst>
        </pc:spChg>
        <pc:spChg chg="add mod">
          <ac:chgData name="Stephanie Krus" userId="S::stephanie.krus@scotent.co.uk::d459b1f4-ced1-4791-af1b-bbeb7d1d2ae6" providerId="AD" clId="Web-{9C7E63F0-858F-1599-C0E1-E5083972B9DA}" dt="2020-05-21T11:38:57.916" v="1"/>
          <ac:spMkLst>
            <pc:docMk/>
            <pc:sldMk cId="3403505168" sldId="273"/>
            <ac:spMk id="5" creationId="{8157F3E6-A8A0-48C2-BE9C-44D89DF5D111}"/>
          </ac:spMkLst>
        </pc:spChg>
      </pc:sldChg>
      <pc:sldChg chg="modSp">
        <pc:chgData name="Stephanie Krus" userId="S::stephanie.krus@scotent.co.uk::d459b1f4-ced1-4791-af1b-bbeb7d1d2ae6" providerId="AD" clId="Web-{9C7E63F0-858F-1599-C0E1-E5083972B9DA}" dt="2020-05-21T11:42:37.195" v="13" actId="20577"/>
        <pc:sldMkLst>
          <pc:docMk/>
          <pc:sldMk cId="198119534" sldId="276"/>
        </pc:sldMkLst>
        <pc:spChg chg="mod">
          <ac:chgData name="Stephanie Krus" userId="S::stephanie.krus@scotent.co.uk::d459b1f4-ced1-4791-af1b-bbeb7d1d2ae6" providerId="AD" clId="Web-{9C7E63F0-858F-1599-C0E1-E5083972B9DA}" dt="2020-05-21T11:42:37.195" v="13" actId="20577"/>
          <ac:spMkLst>
            <pc:docMk/>
            <pc:sldMk cId="198119534" sldId="276"/>
            <ac:spMk id="3" creationId="{28275EF0-0CFF-4520-9AE3-A76E98D48E24}"/>
          </ac:spMkLst>
        </pc:spChg>
      </pc:sldChg>
      <pc:sldChg chg="modSp">
        <pc:chgData name="Stephanie Krus" userId="S::stephanie.krus@scotent.co.uk::d459b1f4-ced1-4791-af1b-bbeb7d1d2ae6" providerId="AD" clId="Web-{9C7E63F0-858F-1599-C0E1-E5083972B9DA}" dt="2020-05-21T11:45:21.194" v="115" actId="20577"/>
        <pc:sldMkLst>
          <pc:docMk/>
          <pc:sldMk cId="2427311973" sldId="280"/>
        </pc:sldMkLst>
        <pc:spChg chg="mod">
          <ac:chgData name="Stephanie Krus" userId="S::stephanie.krus@scotent.co.uk::d459b1f4-ced1-4791-af1b-bbeb7d1d2ae6" providerId="AD" clId="Web-{9C7E63F0-858F-1599-C0E1-E5083972B9DA}" dt="2020-05-21T11:45:21.194" v="115" actId="20577"/>
          <ac:spMkLst>
            <pc:docMk/>
            <pc:sldMk cId="2427311973" sldId="280"/>
            <ac:spMk id="3" creationId="{28275EF0-0CFF-4520-9AE3-A76E98D48E24}"/>
          </ac:spMkLst>
        </pc:spChg>
      </pc:sldChg>
      <pc:sldChg chg="delSp modSp">
        <pc:chgData name="Stephanie Krus" userId="S::stephanie.krus@scotent.co.uk::d459b1f4-ced1-4791-af1b-bbeb7d1d2ae6" providerId="AD" clId="Web-{9C7E63F0-858F-1599-C0E1-E5083972B9DA}" dt="2020-05-21T11:47:46.318" v="184" actId="14100"/>
        <pc:sldMkLst>
          <pc:docMk/>
          <pc:sldMk cId="1271062810" sldId="284"/>
        </pc:sldMkLst>
        <pc:spChg chg="mod">
          <ac:chgData name="Stephanie Krus" userId="S::stephanie.krus@scotent.co.uk::d459b1f4-ced1-4791-af1b-bbeb7d1d2ae6" providerId="AD" clId="Web-{9C7E63F0-858F-1599-C0E1-E5083972B9DA}" dt="2020-05-21T11:47:46.318" v="184" actId="14100"/>
          <ac:spMkLst>
            <pc:docMk/>
            <pc:sldMk cId="1271062810" sldId="284"/>
            <ac:spMk id="3" creationId="{136B2335-5108-48F9-B9F7-14A2006A7F94}"/>
          </ac:spMkLst>
        </pc:spChg>
        <pc:spChg chg="del">
          <ac:chgData name="Stephanie Krus" userId="S::stephanie.krus@scotent.co.uk::d459b1f4-ced1-4791-af1b-bbeb7d1d2ae6" providerId="AD" clId="Web-{9C7E63F0-858F-1599-C0E1-E5083972B9DA}" dt="2020-05-21T11:47:14.693" v="129"/>
          <ac:spMkLst>
            <pc:docMk/>
            <pc:sldMk cId="1271062810" sldId="284"/>
            <ac:spMk id="4" creationId="{0651FC3C-133A-4BBE-B175-75FD33A16B50}"/>
          </ac:spMkLst>
        </pc:spChg>
      </pc:sldChg>
      <pc:sldChg chg="del">
        <pc:chgData name="Stephanie Krus" userId="S::stephanie.krus@scotent.co.uk::d459b1f4-ced1-4791-af1b-bbeb7d1d2ae6" providerId="AD" clId="Web-{9C7E63F0-858F-1599-C0E1-E5083972B9DA}" dt="2020-05-21T11:46:25.662" v="120"/>
        <pc:sldMkLst>
          <pc:docMk/>
          <pc:sldMk cId="1527883273" sldId="290"/>
        </pc:sldMkLst>
      </pc:sldChg>
      <pc:sldChg chg="modSp">
        <pc:chgData name="Stephanie Krus" userId="S::stephanie.krus@scotent.co.uk::d459b1f4-ced1-4791-af1b-bbeb7d1d2ae6" providerId="AD" clId="Web-{9C7E63F0-858F-1599-C0E1-E5083972B9DA}" dt="2020-05-21T11:39:55.853" v="4" actId="20577"/>
        <pc:sldMkLst>
          <pc:docMk/>
          <pc:sldMk cId="4267557587" sldId="291"/>
        </pc:sldMkLst>
        <pc:spChg chg="mod">
          <ac:chgData name="Stephanie Krus" userId="S::stephanie.krus@scotent.co.uk::d459b1f4-ced1-4791-af1b-bbeb7d1d2ae6" providerId="AD" clId="Web-{9C7E63F0-858F-1599-C0E1-E5083972B9DA}" dt="2020-05-21T11:39:55.853" v="4" actId="20577"/>
          <ac:spMkLst>
            <pc:docMk/>
            <pc:sldMk cId="4267557587" sldId="291"/>
            <ac:spMk id="3" creationId="{28275EF0-0CFF-4520-9AE3-A76E98D48E24}"/>
          </ac:spMkLst>
        </pc:spChg>
      </pc:sldChg>
      <pc:sldChg chg="del">
        <pc:chgData name="Stephanie Krus" userId="S::stephanie.krus@scotent.co.uk::d459b1f4-ced1-4791-af1b-bbeb7d1d2ae6" providerId="AD" clId="Web-{9C7E63F0-858F-1599-C0E1-E5083972B9DA}" dt="2020-05-21T11:40:07.353" v="7"/>
        <pc:sldMkLst>
          <pc:docMk/>
          <pc:sldMk cId="2953689246" sldId="297"/>
        </pc:sldMkLst>
      </pc:sldChg>
      <pc:sldChg chg="del">
        <pc:chgData name="Stephanie Krus" userId="S::stephanie.krus@scotent.co.uk::d459b1f4-ced1-4791-af1b-bbeb7d1d2ae6" providerId="AD" clId="Web-{9C7E63F0-858F-1599-C0E1-E5083972B9DA}" dt="2020-05-21T11:42:58.070" v="15"/>
        <pc:sldMkLst>
          <pc:docMk/>
          <pc:sldMk cId="4038244985" sldId="304"/>
        </pc:sldMkLst>
      </pc:sldChg>
      <pc:sldChg chg="modSp">
        <pc:chgData name="Stephanie Krus" userId="S::stephanie.krus@scotent.co.uk::d459b1f4-ced1-4791-af1b-bbeb7d1d2ae6" providerId="AD" clId="Web-{9C7E63F0-858F-1599-C0E1-E5083972B9DA}" dt="2020-05-21T11:43:36.992" v="28" actId="20577"/>
        <pc:sldMkLst>
          <pc:docMk/>
          <pc:sldMk cId="2689532822" sldId="306"/>
        </pc:sldMkLst>
        <pc:spChg chg="mod">
          <ac:chgData name="Stephanie Krus" userId="S::stephanie.krus@scotent.co.uk::d459b1f4-ced1-4791-af1b-bbeb7d1d2ae6" providerId="AD" clId="Web-{9C7E63F0-858F-1599-C0E1-E5083972B9DA}" dt="2020-05-21T11:43:36.992" v="28" actId="20577"/>
          <ac:spMkLst>
            <pc:docMk/>
            <pc:sldMk cId="2689532822" sldId="306"/>
            <ac:spMk id="3" creationId="{28275EF0-0CFF-4520-9AE3-A76E98D48E24}"/>
          </ac:spMkLst>
        </pc:spChg>
      </pc:sldChg>
      <pc:sldChg chg="modSp">
        <pc:chgData name="Stephanie Krus" userId="S::stephanie.krus@scotent.co.uk::d459b1f4-ced1-4791-af1b-bbeb7d1d2ae6" providerId="AD" clId="Web-{9C7E63F0-858F-1599-C0E1-E5083972B9DA}" dt="2020-05-21T14:23:56.782" v="205" actId="20577"/>
        <pc:sldMkLst>
          <pc:docMk/>
          <pc:sldMk cId="102876543" sldId="307"/>
        </pc:sldMkLst>
        <pc:spChg chg="mod">
          <ac:chgData name="Stephanie Krus" userId="S::stephanie.krus@scotent.co.uk::d459b1f4-ced1-4791-af1b-bbeb7d1d2ae6" providerId="AD" clId="Web-{9C7E63F0-858F-1599-C0E1-E5083972B9DA}" dt="2020-05-21T14:23:56.782" v="205" actId="20577"/>
          <ac:spMkLst>
            <pc:docMk/>
            <pc:sldMk cId="102876543" sldId="307"/>
            <ac:spMk id="3" creationId="{28275EF0-0CFF-4520-9AE3-A76E98D48E24}"/>
          </ac:spMkLst>
        </pc:spChg>
      </pc:sldChg>
      <pc:sldChg chg="del">
        <pc:chgData name="Stephanie Krus" userId="S::stephanie.krus@scotent.co.uk::d459b1f4-ced1-4791-af1b-bbeb7d1d2ae6" providerId="AD" clId="Web-{9C7E63F0-858F-1599-C0E1-E5083972B9DA}" dt="2020-05-21T11:46:14.975" v="117"/>
        <pc:sldMkLst>
          <pc:docMk/>
          <pc:sldMk cId="111715877" sldId="309"/>
        </pc:sldMkLst>
      </pc:sldChg>
      <pc:sldChg chg="del">
        <pc:chgData name="Stephanie Krus" userId="S::stephanie.krus@scotent.co.uk::d459b1f4-ced1-4791-af1b-bbeb7d1d2ae6" providerId="AD" clId="Web-{9C7E63F0-858F-1599-C0E1-E5083972B9DA}" dt="2020-05-21T11:46:22.193" v="119"/>
        <pc:sldMkLst>
          <pc:docMk/>
          <pc:sldMk cId="3900346122" sldId="311"/>
        </pc:sldMkLst>
      </pc:sldChg>
      <pc:sldChg chg="del">
        <pc:chgData name="Stephanie Krus" userId="S::stephanie.krus@scotent.co.uk::d459b1f4-ced1-4791-af1b-bbeb7d1d2ae6" providerId="AD" clId="Web-{9C7E63F0-858F-1599-C0E1-E5083972B9DA}" dt="2020-05-21T11:46:18.662" v="118"/>
        <pc:sldMkLst>
          <pc:docMk/>
          <pc:sldMk cId="3621011554" sldId="312"/>
        </pc:sldMkLst>
      </pc:sldChg>
      <pc:sldChg chg="modSp">
        <pc:chgData name="Stephanie Krus" userId="S::stephanie.krus@scotent.co.uk::d459b1f4-ced1-4791-af1b-bbeb7d1d2ae6" providerId="AD" clId="Web-{9C7E63F0-858F-1599-C0E1-E5083972B9DA}" dt="2020-05-21T11:47:06.162" v="127" actId="20577"/>
        <pc:sldMkLst>
          <pc:docMk/>
          <pc:sldMk cId="3050828365" sldId="315"/>
        </pc:sldMkLst>
        <pc:spChg chg="mod">
          <ac:chgData name="Stephanie Krus" userId="S::stephanie.krus@scotent.co.uk::d459b1f4-ced1-4791-af1b-bbeb7d1d2ae6" providerId="AD" clId="Web-{9C7E63F0-858F-1599-C0E1-E5083972B9DA}" dt="2020-05-21T11:47:06.162" v="127" actId="20577"/>
          <ac:spMkLst>
            <pc:docMk/>
            <pc:sldMk cId="3050828365" sldId="315"/>
            <ac:spMk id="6" creationId="{FF77CD42-37DC-4339-95D3-727EE3A0E178}"/>
          </ac:spMkLst>
        </pc:spChg>
      </pc:sldChg>
    </pc:docChg>
  </pc:docChgLst>
  <pc:docChgLst>
    <pc:chgData name="Davie Duff" userId="S::davie.duff@scotent.co.uk::f1bf6363-ba50-4ac0-b2b0-5731500e65f1" providerId="AD" clId="Web-{7B2F31DE-522A-ED37-E95C-F4C0EC51A956}"/>
    <pc:docChg chg="modSld">
      <pc:chgData name="Davie Duff" userId="S::davie.duff@scotent.co.uk::f1bf6363-ba50-4ac0-b2b0-5731500e65f1" providerId="AD" clId="Web-{7B2F31DE-522A-ED37-E95C-F4C0EC51A956}" dt="2020-05-21T13:35:44.025" v="46" actId="20577"/>
      <pc:docMkLst>
        <pc:docMk/>
      </pc:docMkLst>
      <pc:sldChg chg="modSp">
        <pc:chgData name="Davie Duff" userId="S::davie.duff@scotent.co.uk::f1bf6363-ba50-4ac0-b2b0-5731500e65f1" providerId="AD" clId="Web-{7B2F31DE-522A-ED37-E95C-F4C0EC51A956}" dt="2020-05-21T13:26:51.831" v="4" actId="20577"/>
        <pc:sldMkLst>
          <pc:docMk/>
          <pc:sldMk cId="1947419099" sldId="278"/>
        </pc:sldMkLst>
        <pc:spChg chg="mod">
          <ac:chgData name="Davie Duff" userId="S::davie.duff@scotent.co.uk::f1bf6363-ba50-4ac0-b2b0-5731500e65f1" providerId="AD" clId="Web-{7B2F31DE-522A-ED37-E95C-F4C0EC51A956}" dt="2020-05-21T13:26:51.831" v="4" actId="20577"/>
          <ac:spMkLst>
            <pc:docMk/>
            <pc:sldMk cId="1947419099" sldId="278"/>
            <ac:spMk id="3" creationId="{28275EF0-0CFF-4520-9AE3-A76E98D48E24}"/>
          </ac:spMkLst>
        </pc:spChg>
      </pc:sldChg>
      <pc:sldChg chg="modSp">
        <pc:chgData name="Davie Duff" userId="S::davie.duff@scotent.co.uk::f1bf6363-ba50-4ac0-b2b0-5731500e65f1" providerId="AD" clId="Web-{7B2F31DE-522A-ED37-E95C-F4C0EC51A956}" dt="2020-05-21T13:35:44.025" v="45" actId="20577"/>
        <pc:sldMkLst>
          <pc:docMk/>
          <pc:sldMk cId="102876543" sldId="307"/>
        </pc:sldMkLst>
        <pc:spChg chg="mod">
          <ac:chgData name="Davie Duff" userId="S::davie.duff@scotent.co.uk::f1bf6363-ba50-4ac0-b2b0-5731500e65f1" providerId="AD" clId="Web-{7B2F31DE-522A-ED37-E95C-F4C0EC51A956}" dt="2020-05-21T13:35:00.821" v="20" actId="14100"/>
          <ac:spMkLst>
            <pc:docMk/>
            <pc:sldMk cId="102876543" sldId="307"/>
            <ac:spMk id="2" creationId="{7A753F96-9F84-4240-94CF-31C81D0F10F3}"/>
          </ac:spMkLst>
        </pc:spChg>
        <pc:spChg chg="mod">
          <ac:chgData name="Davie Duff" userId="S::davie.duff@scotent.co.uk::f1bf6363-ba50-4ac0-b2b0-5731500e65f1" providerId="AD" clId="Web-{7B2F31DE-522A-ED37-E95C-F4C0EC51A956}" dt="2020-05-21T13:35:44.025" v="45" actId="20577"/>
          <ac:spMkLst>
            <pc:docMk/>
            <pc:sldMk cId="102876543" sldId="307"/>
            <ac:spMk id="3" creationId="{28275EF0-0CFF-4520-9AE3-A76E98D48E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522B0-EE25-4508-ADFE-F8C2B76C19A2}" type="datetimeFigureOut">
              <a:rPr lang="en-GB" smtClean="0"/>
              <a:t>21/05/2020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09F8-EBA7-4DBB-BCB8-B5084FD2642D}" type="slidenum">
              <a:rPr lang="en-GB" smtClean="0"/>
              <a:t>‹#›</a:t>
            </a:fld>
            <a:endParaRPr lang="en-GB"/>
          </a:p>
        </p:txBody>
      </p:sp>
    </p:spTree>
    <p:extLst>
      <p:ext uri="{BB962C8B-B14F-4D97-AF65-F5344CB8AC3E}">
        <p14:creationId xmlns:p14="http://schemas.microsoft.com/office/powerpoint/2010/main" val="171819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FB09F8-EBA7-4DBB-BCB8-B5084FD2642D}" type="slidenum">
              <a:rPr lang="en-GB" smtClean="0"/>
              <a:t>9</a:t>
            </a:fld>
            <a:endParaRPr lang="en-GB"/>
          </a:p>
        </p:txBody>
      </p:sp>
    </p:spTree>
    <p:extLst>
      <p:ext uri="{BB962C8B-B14F-4D97-AF65-F5344CB8AC3E}">
        <p14:creationId xmlns:p14="http://schemas.microsoft.com/office/powerpoint/2010/main" val="40023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ighlight>
                  <a:srgbClr val="FFFF00"/>
                </a:highlight>
              </a:rPr>
              <a:t>Kathy, happy to do that slide if you prefer.</a:t>
            </a:r>
          </a:p>
        </p:txBody>
      </p:sp>
      <p:sp>
        <p:nvSpPr>
          <p:cNvPr id="4" name="Slide Number Placeholder 3"/>
          <p:cNvSpPr>
            <a:spLocks noGrp="1"/>
          </p:cNvSpPr>
          <p:nvPr>
            <p:ph type="sldNum" sz="quarter" idx="5"/>
          </p:nvPr>
        </p:nvSpPr>
        <p:spPr/>
        <p:txBody>
          <a:bodyPr/>
          <a:lstStyle/>
          <a:p>
            <a:fld id="{98FB09F8-EBA7-4DBB-BCB8-B5084FD2642D}" type="slidenum">
              <a:rPr lang="en-GB" smtClean="0"/>
              <a:t>42</a:t>
            </a:fld>
            <a:endParaRPr lang="en-GB"/>
          </a:p>
        </p:txBody>
      </p:sp>
    </p:spTree>
    <p:extLst>
      <p:ext uri="{BB962C8B-B14F-4D97-AF65-F5344CB8AC3E}">
        <p14:creationId xmlns:p14="http://schemas.microsoft.com/office/powerpoint/2010/main" val="366126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420D-574B-4A9A-AA2E-316849890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185C20-EE64-4748-B359-233A3D121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F44F15-58F6-4328-B09D-00A0CCB5DC8E}"/>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6D9DA5B3-A01C-47D6-B342-F460ADD6E1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13DBC8-E972-4F3D-AF50-6AA9370E916F}"/>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87981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18A5-836E-46EE-9F26-71ED0F53CBE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372F75-3315-4EC0-B72D-73157F220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8A9B5B-F736-4DAC-A665-752C52076194}"/>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0E1333B9-B586-49A6-9210-5CB9D5C44D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6A551-2177-4FA8-B723-52EF34F50193}"/>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368964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0BAE8-E8BE-42B9-8C6E-073AA9B13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8DC87B-A3D5-43D7-9233-4085767AF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F332-E372-46D3-8DFE-83D7D03DE9A1}"/>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E04154EF-3308-4178-B9BB-7631951ED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EF567-7C91-47E6-91CF-618B4BBF7226}"/>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204339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F454-E286-4AC8-941A-FBA6E0802F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EE8005-1FE4-4385-BE92-47E18178A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34A951-59C8-4F9A-8148-46D450F85D76}"/>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D89DC4D5-4E9D-4FA5-BC51-F9EE93A23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C1B13-3B61-4612-A8BC-5ED588B70485}"/>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36698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761D-C538-4D17-A466-286D45136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C5D459-FC50-4172-A17A-ED44C0AD3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556E1-CF7F-4A78-BFF9-9223EF36560E}"/>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7952B755-7C80-4C13-AE45-9AE982596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98986F-5FAD-4CC2-8320-AF163BFAAF57}"/>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282533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4B95-FCEF-48BC-B11C-C66838C63A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7A2678-40E7-44B6-8FEA-F61FEE189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665A6F-9CFA-4F0C-ADE0-CAB9B85D2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031D20-58DA-4FF7-B854-ADF5E847835C}"/>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6" name="Footer Placeholder 5">
            <a:extLst>
              <a:ext uri="{FF2B5EF4-FFF2-40B4-BE49-F238E27FC236}">
                <a16:creationId xmlns:a16="http://schemas.microsoft.com/office/drawing/2014/main" id="{B1CFD58A-9FE8-4869-A935-1F71ACCE99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5F7E5-B186-403E-9B41-8163A68A8E7D}"/>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28479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83AD-6BC5-4A77-B655-EC058A62E3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7CFE90-7D51-4CDF-8610-25F397CEF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7C8A1-E7E7-4B61-BBB5-E7D2D13E71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683B80-1A84-4DEF-B310-684E22216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5F296-ECDC-4A21-9F90-C8404372CA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E98FED-96D2-474E-B297-8CB02BD4A988}"/>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8" name="Footer Placeholder 7">
            <a:extLst>
              <a:ext uri="{FF2B5EF4-FFF2-40B4-BE49-F238E27FC236}">
                <a16:creationId xmlns:a16="http://schemas.microsoft.com/office/drawing/2014/main" id="{95D31A4E-1635-4727-BC00-B97B0CB7BDA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E0F886-AE37-4BCC-A8B3-7525DA85D519}"/>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8716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EBD5-E056-47D4-8E04-20FEFFF8D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01B662-A635-4EC2-B2C3-004678CB947E}"/>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4" name="Footer Placeholder 3">
            <a:extLst>
              <a:ext uri="{FF2B5EF4-FFF2-40B4-BE49-F238E27FC236}">
                <a16:creationId xmlns:a16="http://schemas.microsoft.com/office/drawing/2014/main" id="{20BFA76A-A509-443D-AD9F-57194EE6D4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91B943-CEC9-494B-921F-9DA2D763ED0D}"/>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28409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64B95-B864-4E87-B9D6-5D44835D43C7}"/>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3" name="Footer Placeholder 2">
            <a:extLst>
              <a:ext uri="{FF2B5EF4-FFF2-40B4-BE49-F238E27FC236}">
                <a16:creationId xmlns:a16="http://schemas.microsoft.com/office/drawing/2014/main" id="{FF6ABF69-51C5-48A7-B3C3-DA5CD5C0AB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4F71E8-6413-42F7-B9EC-AA7DFB2E7E76}"/>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90144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4765-F8E0-4B74-B2D7-CC60A0537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EDB06A-E57E-419B-9726-DAD504465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4E401E-1A5E-435D-B852-368F48AC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3AD0C-6C5F-4211-95B6-A234DA5C7663}"/>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6" name="Footer Placeholder 5">
            <a:extLst>
              <a:ext uri="{FF2B5EF4-FFF2-40B4-BE49-F238E27FC236}">
                <a16:creationId xmlns:a16="http://schemas.microsoft.com/office/drawing/2014/main" id="{5FE20E23-51B7-4F3E-B1C4-4881742235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9A6C44-B0FD-4AD4-AE9B-DFC82B7521FB}"/>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382044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7100-0B7A-4A6F-84B2-7B5506C13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9B53DC-ABE7-4F64-A36A-8931155A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F886EF-663F-446A-99B1-4D77F749C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3CEED-E6AA-4512-927A-2662DA1566F1}"/>
              </a:ext>
            </a:extLst>
          </p:cNvPr>
          <p:cNvSpPr>
            <a:spLocks noGrp="1"/>
          </p:cNvSpPr>
          <p:nvPr>
            <p:ph type="dt" sz="half" idx="10"/>
          </p:nvPr>
        </p:nvSpPr>
        <p:spPr/>
        <p:txBody>
          <a:bodyPr/>
          <a:lstStyle/>
          <a:p>
            <a:fld id="{7E9E6C21-1D97-4CE8-B7DF-DB63BF9FCCB5}" type="datetimeFigureOut">
              <a:rPr lang="en-GB" smtClean="0"/>
              <a:t>21/05/2020</a:t>
            </a:fld>
            <a:endParaRPr lang="en-GB"/>
          </a:p>
        </p:txBody>
      </p:sp>
      <p:sp>
        <p:nvSpPr>
          <p:cNvPr id="6" name="Footer Placeholder 5">
            <a:extLst>
              <a:ext uri="{FF2B5EF4-FFF2-40B4-BE49-F238E27FC236}">
                <a16:creationId xmlns:a16="http://schemas.microsoft.com/office/drawing/2014/main" id="{469781D8-71F6-4586-A910-A427858454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7E535B-5DB7-4275-93CB-1571F8E5DE07}"/>
              </a:ext>
            </a:extLst>
          </p:cNvPr>
          <p:cNvSpPr>
            <a:spLocks noGrp="1"/>
          </p:cNvSpPr>
          <p:nvPr>
            <p:ph type="sldNum" sz="quarter" idx="12"/>
          </p:nvPr>
        </p:nvSpPr>
        <p:spPr/>
        <p:txBody>
          <a:bodyPr/>
          <a:lstStyle/>
          <a:p>
            <a:fld id="{2FC6CE70-1884-41B3-ABD7-E80828E9B826}" type="slidenum">
              <a:rPr lang="en-GB" smtClean="0"/>
              <a:t>‹#›</a:t>
            </a:fld>
            <a:endParaRPr lang="en-GB"/>
          </a:p>
        </p:txBody>
      </p:sp>
    </p:spTree>
    <p:extLst>
      <p:ext uri="{BB962C8B-B14F-4D97-AF65-F5344CB8AC3E}">
        <p14:creationId xmlns:p14="http://schemas.microsoft.com/office/powerpoint/2010/main" val="219918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14E83-CB35-4B36-9A78-50E68010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375299-F64D-4940-9CAF-3C1730FBD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A2722-8321-4702-A169-6741D4A75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6C21-1D97-4CE8-B7DF-DB63BF9FCCB5}" type="datetimeFigureOut">
              <a:rPr lang="en-GB" smtClean="0"/>
              <a:t>21/05/2020</a:t>
            </a:fld>
            <a:endParaRPr lang="en-GB"/>
          </a:p>
        </p:txBody>
      </p:sp>
      <p:sp>
        <p:nvSpPr>
          <p:cNvPr id="5" name="Footer Placeholder 4">
            <a:extLst>
              <a:ext uri="{FF2B5EF4-FFF2-40B4-BE49-F238E27FC236}">
                <a16:creationId xmlns:a16="http://schemas.microsoft.com/office/drawing/2014/main" id="{0E79E586-87D0-4FDD-8827-3944AD920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7E006A-886A-409D-A2C6-06EA2EE55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6CE70-1884-41B3-ABD7-E80828E9B826}" type="slidenum">
              <a:rPr lang="en-GB" smtClean="0"/>
              <a:t>‹#›</a:t>
            </a:fld>
            <a:endParaRPr lang="en-GB"/>
          </a:p>
        </p:txBody>
      </p:sp>
    </p:spTree>
    <p:extLst>
      <p:ext uri="{BB962C8B-B14F-4D97-AF65-F5344CB8AC3E}">
        <p14:creationId xmlns:p14="http://schemas.microsoft.com/office/powerpoint/2010/main" val="398638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witter.com/BlondeHistorian/status/118979020040434892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rohnsandcolitis.org.uk/news/not-every-disability-is-visible-campaign-targets-restaurants-and-pub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noteverydisabilityisvisible.org.uk/about-the-campaig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otentsd.github.io/Invisible-disabiliti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cotentsd.github.io/Making-our-social-media-comms-accessi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otentsd.github.io/A11Y-assisted-inclus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ho.int/topics/disabilities/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upport.office.com/en-us/article/improve-accessibility-with-the-accessibility-checker-a16f6de0-2f39-4a2b-8bd8-5ad801426c7f?ui=en-US&amp;rs=en-US&amp;ad=US" TargetMode="External"/><Relationship Id="rId2" Type="http://schemas.openxmlformats.org/officeDocument/2006/relationships/hyperlink" Target="https://www.nvaccess.org/" TargetMode="External"/><Relationship Id="rId1" Type="http://schemas.openxmlformats.org/officeDocument/2006/relationships/slideLayout" Target="../slideLayouts/slideLayout2.xml"/><Relationship Id="rId4" Type="http://schemas.openxmlformats.org/officeDocument/2006/relationships/hyperlink" Target="https://www.gov.uk/guidance/how-to-publish-on-gov-uk/accessible-pdf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otentsd.github.io/GAAD202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UKHomeOffice/posters/blob/master/accessibility/dos-donts/posters_en-UK/accessibility-posters-se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wnload.microsoft.com/download/b/0/d/b0d4bf87-09ce-4417-8f28-d60703d672ed/inclusive_toolkit_manual_final.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visibledisabilities.org/what-is-an-invisible-disabi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41D2-192D-42ED-A00E-36F8918D722B}"/>
              </a:ext>
            </a:extLst>
          </p:cNvPr>
          <p:cNvSpPr>
            <a:spLocks noGrp="1"/>
          </p:cNvSpPr>
          <p:nvPr>
            <p:ph type="ctrTitle"/>
          </p:nvPr>
        </p:nvSpPr>
        <p:spPr>
          <a:xfrm>
            <a:off x="1524000" y="1693863"/>
            <a:ext cx="9144000" cy="2387600"/>
          </a:xfrm>
        </p:spPr>
        <p:txBody>
          <a:bodyPr/>
          <a:lstStyle/>
          <a:p>
            <a:r>
              <a:rPr lang="en-GB" b="1"/>
              <a:t>Global Accessibility Awareness Day</a:t>
            </a:r>
            <a:endParaRPr lang="en-US"/>
          </a:p>
        </p:txBody>
      </p:sp>
      <p:sp>
        <p:nvSpPr>
          <p:cNvPr id="3" name="Subtitle 2">
            <a:extLst>
              <a:ext uri="{FF2B5EF4-FFF2-40B4-BE49-F238E27FC236}">
                <a16:creationId xmlns:a16="http://schemas.microsoft.com/office/drawing/2014/main" id="{EB549FFD-9AD4-4088-B11F-4C819220E566}"/>
              </a:ext>
            </a:extLst>
          </p:cNvPr>
          <p:cNvSpPr>
            <a:spLocks noGrp="1"/>
          </p:cNvSpPr>
          <p:nvPr>
            <p:ph type="subTitle" idx="1"/>
          </p:nvPr>
        </p:nvSpPr>
        <p:spPr>
          <a:xfrm>
            <a:off x="1524000" y="4507706"/>
            <a:ext cx="9144000" cy="1655762"/>
          </a:xfrm>
        </p:spPr>
        <p:txBody>
          <a:bodyPr vert="horz" lIns="91440" tIns="45720" rIns="91440" bIns="45720" rtlCol="0" anchor="t">
            <a:normAutofit/>
          </a:bodyPr>
          <a:lstStyle/>
          <a:p>
            <a:r>
              <a:rPr lang="en-GB" dirty="0"/>
              <a:t>Thursday 21 May 2020 – For all staff in Scottish Enterprise</a:t>
            </a:r>
            <a:endParaRPr lang="en-US" dirty="0"/>
          </a:p>
        </p:txBody>
      </p:sp>
    </p:spTree>
    <p:extLst>
      <p:ext uri="{BB962C8B-B14F-4D97-AF65-F5344CB8AC3E}">
        <p14:creationId xmlns:p14="http://schemas.microsoft.com/office/powerpoint/2010/main" val="94479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697634"/>
            <a:ext cx="10515600" cy="1325563"/>
          </a:xfrm>
          <a:solidFill>
            <a:schemeClr val="bg1"/>
          </a:solidFill>
        </p:spPr>
        <p:txBody>
          <a:bodyPr/>
          <a:lstStyle/>
          <a:p>
            <a:r>
              <a:rPr lang="en-US" b="1"/>
              <a:t>Public places: </a:t>
            </a:r>
            <a:r>
              <a:rPr lang="en-US"/>
              <a:t>Priority seats in transports, accessible toilets and disabled parking spaces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1039717" y="2596642"/>
            <a:ext cx="10112566" cy="3753252"/>
          </a:xfrm>
        </p:spPr>
        <p:txBody>
          <a:bodyPr/>
          <a:lstStyle/>
          <a:p>
            <a:pPr marL="0" indent="0">
              <a:lnSpc>
                <a:spcPct val="150000"/>
              </a:lnSpc>
              <a:buNone/>
            </a:pPr>
            <a:r>
              <a:rPr lang="en-US" i="1"/>
              <a:t>“I have been verbally abused on public transport because I have a white cane &amp; use my phone. I have residual vision like 94% of registered blind people. I use accessible tech to magnify the screen.”</a:t>
            </a:r>
            <a:r>
              <a:rPr lang="en-US"/>
              <a:t> — </a:t>
            </a:r>
            <a:r>
              <a:rPr lang="en-US">
                <a:hlinkClick r:id="rId2"/>
              </a:rPr>
              <a:t>Dr Amy Kavanagh</a:t>
            </a:r>
            <a:endParaRPr lang="en-GB"/>
          </a:p>
        </p:txBody>
      </p:sp>
    </p:spTree>
    <p:extLst>
      <p:ext uri="{BB962C8B-B14F-4D97-AF65-F5344CB8AC3E}">
        <p14:creationId xmlns:p14="http://schemas.microsoft.com/office/powerpoint/2010/main" val="347373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Initiatives to help</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a:p>
          <a:p>
            <a:pPr marL="0" indent="0">
              <a:buNone/>
            </a:pPr>
            <a:endParaRPr lang="en-GB"/>
          </a:p>
        </p:txBody>
      </p:sp>
      <p:pic>
        <p:nvPicPr>
          <p:cNvPr id="4" name="Picture 3" descr="A badge and a card from Transport London stating: &quot;please offer me a seat&quot;">
            <a:extLst>
              <a:ext uri="{FF2B5EF4-FFF2-40B4-BE49-F238E27FC236}">
                <a16:creationId xmlns:a16="http://schemas.microsoft.com/office/drawing/2014/main" id="{B2A66CF6-898B-434E-91E9-B77AE8516F48}"/>
              </a:ext>
            </a:extLst>
          </p:cNvPr>
          <p:cNvPicPr>
            <a:picLocks noChangeAspect="1"/>
          </p:cNvPicPr>
          <p:nvPr/>
        </p:nvPicPr>
        <p:blipFill>
          <a:blip r:embed="rId2"/>
          <a:stretch>
            <a:fillRect/>
          </a:stretch>
        </p:blipFill>
        <p:spPr>
          <a:xfrm>
            <a:off x="668357" y="2378625"/>
            <a:ext cx="5592316" cy="3185367"/>
          </a:xfrm>
          <a:prstGeom prst="rect">
            <a:avLst/>
          </a:prstGeom>
        </p:spPr>
      </p:pic>
      <p:pic>
        <p:nvPicPr>
          <p:cNvPr id="5" name="Picture 4" descr="blue badge that says: Happy to move for you as a smiley face">
            <a:extLst>
              <a:ext uri="{FF2B5EF4-FFF2-40B4-BE49-F238E27FC236}">
                <a16:creationId xmlns:a16="http://schemas.microsoft.com/office/drawing/2014/main" id="{7AE83EF8-C21B-41EA-8DA0-333CC5390265}"/>
              </a:ext>
            </a:extLst>
          </p:cNvPr>
          <p:cNvPicPr>
            <a:picLocks noChangeAspect="1"/>
          </p:cNvPicPr>
          <p:nvPr/>
        </p:nvPicPr>
        <p:blipFill>
          <a:blip r:embed="rId3"/>
          <a:stretch>
            <a:fillRect/>
          </a:stretch>
        </p:blipFill>
        <p:spPr>
          <a:xfrm>
            <a:off x="6780546" y="2378625"/>
            <a:ext cx="4743097" cy="3155382"/>
          </a:xfrm>
          <a:prstGeom prst="rect">
            <a:avLst/>
          </a:prstGeom>
        </p:spPr>
      </p:pic>
    </p:spTree>
    <p:extLst>
      <p:ext uri="{BB962C8B-B14F-4D97-AF65-F5344CB8AC3E}">
        <p14:creationId xmlns:p14="http://schemas.microsoft.com/office/powerpoint/2010/main" val="50384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Not always well understood …</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a:p>
          <a:p>
            <a:pPr marL="0" indent="0">
              <a:buNone/>
            </a:pPr>
            <a:endParaRPr lang="en-GB"/>
          </a:p>
        </p:txBody>
      </p:sp>
      <p:pic>
        <p:nvPicPr>
          <p:cNvPr id="6" name="Picture 5" descr="Selfie of molly wearing sunflower lanyard.">
            <a:extLst>
              <a:ext uri="{FF2B5EF4-FFF2-40B4-BE49-F238E27FC236}">
                <a16:creationId xmlns:a16="http://schemas.microsoft.com/office/drawing/2014/main" id="{7899327C-443B-43AC-A70B-82013301C65E}"/>
              </a:ext>
            </a:extLst>
          </p:cNvPr>
          <p:cNvPicPr>
            <a:picLocks noChangeAspect="1"/>
          </p:cNvPicPr>
          <p:nvPr/>
        </p:nvPicPr>
        <p:blipFill>
          <a:blip r:embed="rId2"/>
          <a:stretch>
            <a:fillRect/>
          </a:stretch>
        </p:blipFill>
        <p:spPr>
          <a:xfrm>
            <a:off x="1537974" y="1525435"/>
            <a:ext cx="3664542" cy="5167312"/>
          </a:xfrm>
          <a:prstGeom prst="rect">
            <a:avLst/>
          </a:prstGeom>
        </p:spPr>
      </p:pic>
    </p:spTree>
    <p:extLst>
      <p:ext uri="{BB962C8B-B14F-4D97-AF65-F5344CB8AC3E}">
        <p14:creationId xmlns:p14="http://schemas.microsoft.com/office/powerpoint/2010/main" val="314903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Toilets access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a:p>
          <a:p>
            <a:pPr marL="0" indent="0">
              <a:buNone/>
            </a:pPr>
            <a:endParaRPr lang="en-GB"/>
          </a:p>
        </p:txBody>
      </p:sp>
      <p:pic>
        <p:nvPicPr>
          <p:cNvPr id="4" name="Picture 3" descr="Various toilets signs with the usual symbol for access plus man and woman symbols plus text: Not every disability is visible">
            <a:extLst>
              <a:ext uri="{FF2B5EF4-FFF2-40B4-BE49-F238E27FC236}">
                <a16:creationId xmlns:a16="http://schemas.microsoft.com/office/drawing/2014/main" id="{C8218BD6-C001-41BD-B357-58A28FF8598C}"/>
              </a:ext>
            </a:extLst>
          </p:cNvPr>
          <p:cNvPicPr>
            <a:picLocks noChangeAspect="1"/>
          </p:cNvPicPr>
          <p:nvPr/>
        </p:nvPicPr>
        <p:blipFill>
          <a:blip r:embed="rId2"/>
          <a:stretch>
            <a:fillRect/>
          </a:stretch>
        </p:blipFill>
        <p:spPr>
          <a:xfrm>
            <a:off x="6127376" y="769065"/>
            <a:ext cx="5532899" cy="3096994"/>
          </a:xfrm>
          <a:prstGeom prst="rect">
            <a:avLst/>
          </a:prstGeom>
        </p:spPr>
      </p:pic>
      <p:sp>
        <p:nvSpPr>
          <p:cNvPr id="5" name="Rectangle 4">
            <a:extLst>
              <a:ext uri="{FF2B5EF4-FFF2-40B4-BE49-F238E27FC236}">
                <a16:creationId xmlns:a16="http://schemas.microsoft.com/office/drawing/2014/main" id="{8FEB2D2B-3402-41AB-AA77-7DBC704219BE}"/>
              </a:ext>
            </a:extLst>
          </p:cNvPr>
          <p:cNvSpPr/>
          <p:nvPr/>
        </p:nvSpPr>
        <p:spPr>
          <a:xfrm>
            <a:off x="752645" y="1532203"/>
            <a:ext cx="5681205" cy="1951047"/>
          </a:xfrm>
          <a:prstGeom prst="rect">
            <a:avLst/>
          </a:prstGeom>
        </p:spPr>
        <p:txBody>
          <a:bodyPr wrap="square">
            <a:spAutoFit/>
          </a:bodyPr>
          <a:lstStyle/>
          <a:p>
            <a:pPr>
              <a:lnSpc>
                <a:spcPct val="150000"/>
              </a:lnSpc>
            </a:pPr>
            <a:r>
              <a:rPr lang="en-US" sz="2800">
                <a:solidFill>
                  <a:srgbClr val="0258A6"/>
                </a:solidFill>
                <a:latin typeface="Myriad Pro"/>
                <a:hlinkClick r:id="rId3"/>
              </a:rPr>
              <a:t>Crohn’s &amp; Colitis UK</a:t>
            </a:r>
            <a:r>
              <a:rPr lang="en-US" sz="2800">
                <a:solidFill>
                  <a:srgbClr val="373737"/>
                </a:solidFill>
                <a:latin typeface="Myriad Pro"/>
              </a:rPr>
              <a:t> has launched </a:t>
            </a:r>
            <a:r>
              <a:rPr lang="en-US" sz="2800">
                <a:solidFill>
                  <a:srgbClr val="0258A6"/>
                </a:solidFill>
                <a:latin typeface="Myriad Pro"/>
                <a:hlinkClick r:id="rId4"/>
              </a:rPr>
              <a:t>Not Every Disability is Visible</a:t>
            </a:r>
            <a:r>
              <a:rPr lang="en-US" sz="2800">
                <a:solidFill>
                  <a:srgbClr val="0258A6"/>
                </a:solidFill>
                <a:latin typeface="Myriad Pro"/>
              </a:rPr>
              <a:t>.</a:t>
            </a:r>
          </a:p>
        </p:txBody>
      </p:sp>
      <p:sp>
        <p:nvSpPr>
          <p:cNvPr id="7" name="Rectangle 6">
            <a:extLst>
              <a:ext uri="{FF2B5EF4-FFF2-40B4-BE49-F238E27FC236}">
                <a16:creationId xmlns:a16="http://schemas.microsoft.com/office/drawing/2014/main" id="{1382E554-6A7F-4EB4-B45E-333FEDA4C8FA}"/>
              </a:ext>
            </a:extLst>
          </p:cNvPr>
          <p:cNvSpPr/>
          <p:nvPr/>
        </p:nvSpPr>
        <p:spPr>
          <a:xfrm>
            <a:off x="650912" y="4127308"/>
            <a:ext cx="11269337" cy="1961627"/>
          </a:xfrm>
          <a:prstGeom prst="rect">
            <a:avLst/>
          </a:prstGeom>
        </p:spPr>
        <p:txBody>
          <a:bodyPr wrap="square">
            <a:spAutoFit/>
          </a:bodyPr>
          <a:lstStyle/>
          <a:p>
            <a:pPr>
              <a:lnSpc>
                <a:spcPct val="150000"/>
              </a:lnSpc>
            </a:pPr>
            <a:r>
              <a:rPr lang="en-US" sz="2800">
                <a:solidFill>
                  <a:srgbClr val="373737"/>
                </a:solidFill>
                <a:latin typeface="Myriad Pro"/>
              </a:rPr>
              <a:t>They ask UK’s major supermarkets, restaurants, pubs and travel hubs to change their accessible toilet signs to highlight that Not Every Disability is Visible.</a:t>
            </a:r>
            <a:endParaRPr lang="en-GB" sz="2800"/>
          </a:p>
        </p:txBody>
      </p:sp>
    </p:spTree>
    <p:extLst>
      <p:ext uri="{BB962C8B-B14F-4D97-AF65-F5344CB8AC3E}">
        <p14:creationId xmlns:p14="http://schemas.microsoft.com/office/powerpoint/2010/main" val="58323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At work</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a:bodyPr>
          <a:lstStyle/>
          <a:p>
            <a:pPr marL="0" indent="0">
              <a:buNone/>
            </a:pPr>
            <a:endParaRPr lang="en-GB"/>
          </a:p>
          <a:p>
            <a:pPr>
              <a:lnSpc>
                <a:spcPct val="150000"/>
              </a:lnSpc>
            </a:pPr>
            <a:r>
              <a:rPr lang="en-GB"/>
              <a:t>Not everyone feels ok to disclose that they have a disability</a:t>
            </a:r>
            <a:endParaRPr lang="en-GB">
              <a:cs typeface="Calibri"/>
            </a:endParaRPr>
          </a:p>
          <a:p>
            <a:pPr>
              <a:lnSpc>
                <a:spcPct val="150000"/>
              </a:lnSpc>
            </a:pPr>
            <a:r>
              <a:rPr lang="en-GB"/>
              <a:t>Hard to get people internally when we want to do some user research</a:t>
            </a:r>
          </a:p>
          <a:p>
            <a:pPr>
              <a:lnSpc>
                <a:spcPct val="150000"/>
              </a:lnSpc>
            </a:pPr>
            <a:r>
              <a:rPr lang="en-GB"/>
              <a:t>Initiative for people to get fit, or lose weight</a:t>
            </a:r>
          </a:p>
          <a:p>
            <a:pPr>
              <a:lnSpc>
                <a:spcPct val="150000"/>
              </a:lnSpc>
            </a:pPr>
            <a:r>
              <a:rPr lang="en-GB"/>
              <a:t>Meeting where everyone is supposed to stand or move things around</a:t>
            </a:r>
          </a:p>
          <a:p>
            <a:pPr marL="0" indent="0">
              <a:buNone/>
            </a:pPr>
            <a:endParaRPr lang="en-GB"/>
          </a:p>
        </p:txBody>
      </p:sp>
    </p:spTree>
    <p:extLst>
      <p:ext uri="{BB962C8B-B14F-4D97-AF65-F5344CB8AC3E}">
        <p14:creationId xmlns:p14="http://schemas.microsoft.com/office/powerpoint/2010/main" val="384056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At work</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lnSpc>
                <a:spcPct val="150000"/>
              </a:lnSpc>
              <a:buNone/>
            </a:pPr>
            <a:r>
              <a:rPr lang="en-US" i="1"/>
              <a:t>“I’d rather be thought rude than detail to a colleague why I’m not folding chairs and stacking them against the wall at the end of the meeting.”</a:t>
            </a:r>
          </a:p>
          <a:p>
            <a:pPr marL="0" indent="0">
              <a:lnSpc>
                <a:spcPct val="150000"/>
              </a:lnSpc>
              <a:buNone/>
            </a:pPr>
            <a:endParaRPr lang="en-US" i="1"/>
          </a:p>
          <a:p>
            <a:pPr marL="0" indent="0">
              <a:lnSpc>
                <a:spcPct val="150000"/>
              </a:lnSpc>
              <a:buNone/>
            </a:pPr>
            <a:r>
              <a:rPr lang="en-US" b="1"/>
              <a:t>We should always be mindful that we’re all different and offer an alternative or a way out.</a:t>
            </a:r>
            <a:endParaRPr lang="en-GB"/>
          </a:p>
        </p:txBody>
      </p:sp>
    </p:spTree>
    <p:extLst>
      <p:ext uri="{BB962C8B-B14F-4D97-AF65-F5344CB8AC3E}">
        <p14:creationId xmlns:p14="http://schemas.microsoft.com/office/powerpoint/2010/main" val="88882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585462"/>
            <a:ext cx="10515600" cy="1325563"/>
          </a:xfrm>
          <a:solidFill>
            <a:schemeClr val="bg1"/>
          </a:solidFill>
        </p:spPr>
        <p:txBody>
          <a:bodyPr/>
          <a:lstStyle/>
          <a:p>
            <a:pPr fontAlgn="base"/>
            <a:r>
              <a:rPr lang="en-US" b="1"/>
              <a:t>Why people often do not want to disclose they have an invisible disability?</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2141537"/>
            <a:ext cx="10515600" cy="3763504"/>
          </a:xfrm>
        </p:spPr>
        <p:txBody>
          <a:bodyPr/>
          <a:lstStyle/>
          <a:p>
            <a:pPr marL="0" indent="0">
              <a:lnSpc>
                <a:spcPct val="150000"/>
              </a:lnSpc>
              <a:buNone/>
            </a:pPr>
            <a:r>
              <a:rPr lang="en-US" i="1"/>
              <a:t>“Knowing someone has a disability more often than not changes the way you perceive them. Whether the reaction is discriminatory or empathetic, this unwanted attention can make life feel suffocating. In being open about our disability, we unfortunately have to accept the reality that people will treat us differently.”</a:t>
            </a:r>
          </a:p>
        </p:txBody>
      </p:sp>
    </p:spTree>
    <p:extLst>
      <p:ext uri="{BB962C8B-B14F-4D97-AF65-F5344CB8AC3E}">
        <p14:creationId xmlns:p14="http://schemas.microsoft.com/office/powerpoint/2010/main" val="10059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Invisible disabilities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a:bodyPr>
          <a:lstStyle/>
          <a:p>
            <a:pPr marL="0" indent="0">
              <a:buNone/>
            </a:pPr>
            <a:r>
              <a:rPr lang="en-GB"/>
              <a:t>More on this:</a:t>
            </a:r>
          </a:p>
          <a:p>
            <a:pPr marL="0" indent="0">
              <a:buNone/>
            </a:pPr>
            <a:r>
              <a:rPr lang="en-GB">
                <a:hlinkClick r:id="rId2"/>
              </a:rPr>
              <a:t>https://scotentsd.github.io/Invisible-disabilities/</a:t>
            </a:r>
            <a:endParaRPr lang="en-GB"/>
          </a:p>
          <a:p>
            <a:pPr marL="0" indent="0">
              <a:buNone/>
            </a:pPr>
            <a:endParaRPr lang="en-GB"/>
          </a:p>
        </p:txBody>
      </p:sp>
    </p:spTree>
    <p:extLst>
      <p:ext uri="{BB962C8B-B14F-4D97-AF65-F5344CB8AC3E}">
        <p14:creationId xmlns:p14="http://schemas.microsoft.com/office/powerpoint/2010/main" val="426755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592931" y="2665412"/>
            <a:ext cx="11006138" cy="1325563"/>
          </a:xfrm>
          <a:solidFill>
            <a:srgbClr val="FFFF00"/>
          </a:solidFill>
        </p:spPr>
        <p:txBody>
          <a:bodyPr>
            <a:noAutofit/>
          </a:bodyPr>
          <a:lstStyle/>
          <a:p>
            <a:r>
              <a:rPr lang="en-GB" sz="6000" b="1"/>
              <a:t>What the Digital team is doing - FBS </a:t>
            </a:r>
          </a:p>
        </p:txBody>
      </p:sp>
      <p:sp>
        <p:nvSpPr>
          <p:cNvPr id="5" name="Content Placeholder 4">
            <a:extLst>
              <a:ext uri="{FF2B5EF4-FFF2-40B4-BE49-F238E27FC236}">
                <a16:creationId xmlns:a16="http://schemas.microsoft.com/office/drawing/2014/main" id="{B1DC46AC-8291-4424-B14E-F6DD406C50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2599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What the Digital team is doing - FBS </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GB">
              <a:cs typeface="Calibri"/>
            </a:endParaRPr>
          </a:p>
          <a:p>
            <a:pPr marL="0" indent="0">
              <a:buNone/>
            </a:pPr>
            <a:r>
              <a:rPr lang="en-GB">
                <a:cs typeface="Calibri"/>
              </a:rPr>
              <a:t>- Accessibility work done on Find Business Support</a:t>
            </a:r>
          </a:p>
          <a:p>
            <a:pPr marL="0" indent="0">
              <a:buNone/>
            </a:pPr>
            <a:r>
              <a:rPr lang="en-GB">
                <a:cs typeface="Calibri"/>
              </a:rPr>
              <a:t>- How different teams can help</a:t>
            </a:r>
          </a:p>
          <a:p>
            <a:pPr marL="0" indent="0">
              <a:buNone/>
            </a:pPr>
            <a:r>
              <a:rPr lang="en-GB">
                <a:cs typeface="Calibri"/>
              </a:rPr>
              <a:t>- User Testing</a:t>
            </a:r>
          </a:p>
          <a:p>
            <a:pPr marL="0" indent="0">
              <a:buNone/>
            </a:pPr>
            <a:r>
              <a:rPr lang="en-GB">
                <a:cs typeface="Calibri"/>
              </a:rPr>
              <a:t>- QA Testing</a:t>
            </a:r>
          </a:p>
          <a:p>
            <a:pPr marL="0" indent="0">
              <a:buNone/>
            </a:pPr>
            <a:r>
              <a:rPr lang="en-GB">
                <a:cs typeface="Calibri"/>
              </a:rPr>
              <a:t>- Design Systems can help</a:t>
            </a:r>
          </a:p>
          <a:p>
            <a:pPr marL="0" indent="0">
              <a:buNone/>
            </a:pPr>
            <a:endParaRPr lang="en-GB">
              <a:cs typeface="Calibri"/>
            </a:endParaRPr>
          </a:p>
          <a:p>
            <a:pPr marL="0" indent="0">
              <a:buNone/>
            </a:pPr>
            <a:r>
              <a:rPr lang="en-GB">
                <a:cs typeface="Calibri"/>
              </a:rPr>
              <a:t>Lessons</a:t>
            </a:r>
          </a:p>
          <a:p>
            <a:pPr marL="0" indent="0">
              <a:buNone/>
            </a:pPr>
            <a:r>
              <a:rPr lang="en-GB">
                <a:cs typeface="Calibri"/>
              </a:rPr>
              <a:t>- Design it in up front. It costs less</a:t>
            </a:r>
            <a:endParaRPr lang="en-GB"/>
          </a:p>
          <a:p>
            <a:pPr marL="0" indent="0">
              <a:buNone/>
            </a:pPr>
            <a:r>
              <a:rPr lang="en-GB">
                <a:cs typeface="Calibri"/>
              </a:rPr>
              <a:t>- The longer you wait, the harder it is to fix (costly)</a:t>
            </a:r>
          </a:p>
          <a:p>
            <a:pPr marL="0" indent="0">
              <a:buNone/>
            </a:pPr>
            <a:endParaRPr lang="en-GB">
              <a:cs typeface="Calibri"/>
            </a:endParaRPr>
          </a:p>
        </p:txBody>
      </p:sp>
    </p:spTree>
    <p:extLst>
      <p:ext uri="{BB962C8B-B14F-4D97-AF65-F5344CB8AC3E}">
        <p14:creationId xmlns:p14="http://schemas.microsoft.com/office/powerpoint/2010/main" val="132119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p:txBody>
          <a:bodyPr/>
          <a:lstStyle/>
          <a:p>
            <a:r>
              <a:rPr lang="en-GB" b="1"/>
              <a:t>We will tell you about…</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825624"/>
            <a:ext cx="10515600" cy="4782565"/>
          </a:xfrm>
        </p:spPr>
        <p:txBody>
          <a:bodyPr vert="horz" lIns="91440" tIns="45720" rIns="91440" bIns="45720" rtlCol="0" anchor="t">
            <a:normAutofit/>
          </a:bodyPr>
          <a:lstStyle/>
          <a:p>
            <a:r>
              <a:rPr lang="en-GB"/>
              <a:t>Accessibility - intro</a:t>
            </a:r>
          </a:p>
          <a:p>
            <a:r>
              <a:rPr lang="en-GB"/>
              <a:t>Invisible disabilities</a:t>
            </a:r>
          </a:p>
          <a:p>
            <a:r>
              <a:rPr lang="en-GB"/>
              <a:t>What the digital team is doing – FindBusinessSupport.gov.scot</a:t>
            </a:r>
          </a:p>
          <a:p>
            <a:r>
              <a:rPr lang="en-GB"/>
              <a:t>What HR and Health and Safety are doing</a:t>
            </a:r>
          </a:p>
          <a:p>
            <a:r>
              <a:rPr lang="en-GB"/>
              <a:t>Make your social media posts accessible</a:t>
            </a:r>
          </a:p>
          <a:p>
            <a:r>
              <a:rPr lang="en-GB"/>
              <a:t>Assisted digital users</a:t>
            </a:r>
          </a:p>
          <a:p>
            <a:r>
              <a:rPr lang="en-GB"/>
              <a:t>Simple things you can do and apply at work</a:t>
            </a:r>
          </a:p>
          <a:p>
            <a:pPr marL="0" indent="0">
              <a:buNone/>
            </a:pPr>
            <a:endParaRPr lang="en-GB"/>
          </a:p>
          <a:p>
            <a:pPr marL="0" indent="0">
              <a:buNone/>
            </a:pPr>
            <a:r>
              <a:rPr lang="en-GB" b="1"/>
              <a:t>We will share these slides and more resources</a:t>
            </a:r>
          </a:p>
        </p:txBody>
      </p:sp>
    </p:spTree>
    <p:extLst>
      <p:ext uri="{BB962C8B-B14F-4D97-AF65-F5344CB8AC3E}">
        <p14:creationId xmlns:p14="http://schemas.microsoft.com/office/powerpoint/2010/main" val="362474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2766218"/>
            <a:ext cx="10515600" cy="1325563"/>
          </a:xfrm>
          <a:solidFill>
            <a:srgbClr val="FFFF00"/>
          </a:solidFill>
        </p:spPr>
        <p:txBody>
          <a:bodyPr>
            <a:noAutofit/>
          </a:bodyPr>
          <a:lstStyle/>
          <a:p>
            <a:r>
              <a:rPr lang="en-GB" sz="6000" b="1"/>
              <a:t>What HR and Health and Safety are doing</a:t>
            </a:r>
          </a:p>
        </p:txBody>
      </p:sp>
      <p:sp>
        <p:nvSpPr>
          <p:cNvPr id="5" name="Content Placeholder 4">
            <a:extLst>
              <a:ext uri="{FF2B5EF4-FFF2-40B4-BE49-F238E27FC236}">
                <a16:creationId xmlns:a16="http://schemas.microsoft.com/office/drawing/2014/main" id="{21739EBA-64EB-41F3-83B5-638AC23655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203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What SE can do for you (HR)</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dirty="0">
                <a:solidFill>
                  <a:srgbClr val="000000"/>
                </a:solidFill>
                <a:cs typeface="Calibri"/>
              </a:rPr>
              <a:t>Wellbeing Approach</a:t>
            </a:r>
          </a:p>
          <a:p>
            <a:pPr marL="0" indent="0">
              <a:buNone/>
            </a:pPr>
            <a:endParaRPr lang="en-GB" dirty="0">
              <a:solidFill>
                <a:srgbClr val="000000"/>
              </a:solidFill>
              <a:cs typeface="Calibri"/>
            </a:endParaRPr>
          </a:p>
          <a:p>
            <a:pPr marL="0" indent="0">
              <a:buNone/>
            </a:pPr>
            <a:r>
              <a:rPr lang="en-GB" dirty="0">
                <a:ea typeface="+mn-lt"/>
                <a:cs typeface="+mn-lt"/>
              </a:rPr>
              <a:t>Our Wellbeing Hub is a 'one stop shop' which incorporates 6 different wellbeing pillars for support and guidance to help our SE employees. </a:t>
            </a:r>
          </a:p>
          <a:p>
            <a:pPr marL="0" indent="0">
              <a:buNone/>
            </a:pPr>
            <a:endParaRPr lang="en-GB" dirty="0">
              <a:solidFill>
                <a:srgbClr val="000000"/>
              </a:solidFill>
              <a:cs typeface="Calibri"/>
            </a:endParaRPr>
          </a:p>
          <a:p>
            <a:pPr marL="0" indent="0">
              <a:buNone/>
            </a:pPr>
            <a:r>
              <a:rPr lang="en-GB" dirty="0">
                <a:solidFill>
                  <a:srgbClr val="000000"/>
                </a:solidFill>
                <a:cs typeface="Calibri"/>
              </a:rPr>
              <a:t>Future Wellbeing policy in progress.</a:t>
            </a:r>
          </a:p>
          <a:p>
            <a:pPr marL="0" indent="0">
              <a:buNone/>
            </a:pPr>
            <a:r>
              <a:rPr lang="en-GB" dirty="0">
                <a:solidFill>
                  <a:srgbClr val="000000"/>
                </a:solidFill>
                <a:cs typeface="Calibri"/>
              </a:rPr>
              <a:t>Don't forget our Mental Health Advisers.</a:t>
            </a:r>
          </a:p>
        </p:txBody>
      </p:sp>
    </p:spTree>
    <p:extLst>
      <p:ext uri="{BB962C8B-B14F-4D97-AF65-F5344CB8AC3E}">
        <p14:creationId xmlns:p14="http://schemas.microsoft.com/office/powerpoint/2010/main" val="19811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8DC-EB30-47B7-A84F-CCF0438E2B35}"/>
              </a:ext>
            </a:extLst>
          </p:cNvPr>
          <p:cNvSpPr>
            <a:spLocks noGrp="1"/>
          </p:cNvSpPr>
          <p:nvPr>
            <p:ph type="title"/>
          </p:nvPr>
        </p:nvSpPr>
        <p:spPr/>
        <p:txBody>
          <a:bodyPr/>
          <a:lstStyle/>
          <a:p>
            <a:r>
              <a:rPr lang="en-US" b="1">
                <a:ea typeface="+mj-lt"/>
                <a:cs typeface="+mj-lt"/>
              </a:rPr>
              <a:t>Covid-19 Response</a:t>
            </a:r>
            <a:endParaRPr lang="en-US" b="1"/>
          </a:p>
        </p:txBody>
      </p:sp>
      <p:sp>
        <p:nvSpPr>
          <p:cNvPr id="3" name="Content Placeholder 2">
            <a:extLst>
              <a:ext uri="{FF2B5EF4-FFF2-40B4-BE49-F238E27FC236}">
                <a16:creationId xmlns:a16="http://schemas.microsoft.com/office/drawing/2014/main" id="{99F6AC51-36F2-41FD-8767-6F7A1CA0204E}"/>
              </a:ext>
            </a:extLst>
          </p:cNvPr>
          <p:cNvSpPr>
            <a:spLocks noGrp="1"/>
          </p:cNvSpPr>
          <p:nvPr>
            <p:ph idx="1"/>
          </p:nvPr>
        </p:nvSpPr>
        <p:spPr/>
        <p:txBody>
          <a:bodyPr vert="horz" lIns="91440" tIns="45720" rIns="91440" bIns="45720" rtlCol="0" anchor="t">
            <a:normAutofit/>
          </a:bodyPr>
          <a:lstStyle/>
          <a:p>
            <a:r>
              <a:rPr lang="en-US">
                <a:cs typeface="Calibri"/>
              </a:rPr>
              <a:t>Working from home</a:t>
            </a:r>
          </a:p>
          <a:p>
            <a:r>
              <a:rPr lang="en-US">
                <a:cs typeface="Calibri"/>
              </a:rPr>
              <a:t>Removal of core hours</a:t>
            </a:r>
          </a:p>
          <a:p>
            <a:r>
              <a:rPr lang="en-US">
                <a:cs typeface="Calibri"/>
              </a:rPr>
              <a:t>Family First/caring responsibilities</a:t>
            </a:r>
          </a:p>
          <a:p>
            <a:r>
              <a:rPr lang="en-US">
                <a:cs typeface="Calibri"/>
              </a:rPr>
              <a:t>Wellbeing Resources</a:t>
            </a:r>
          </a:p>
          <a:p>
            <a:r>
              <a:rPr lang="en-US">
                <a:cs typeface="Calibri"/>
              </a:rPr>
              <a:t>Mental and Physical Health</a:t>
            </a:r>
          </a:p>
          <a:p>
            <a:r>
              <a:rPr lang="en-US">
                <a:cs typeface="Calibri"/>
              </a:rPr>
              <a:t>Increased use of Yammer for social purposes</a:t>
            </a:r>
          </a:p>
          <a:p>
            <a:r>
              <a:rPr lang="en-US">
                <a:cs typeface="Calibri"/>
              </a:rPr>
              <a:t>Increased communications throughout the business</a:t>
            </a:r>
          </a:p>
        </p:txBody>
      </p:sp>
      <p:sp>
        <p:nvSpPr>
          <p:cNvPr id="4" name="TextBox 3">
            <a:extLst>
              <a:ext uri="{FF2B5EF4-FFF2-40B4-BE49-F238E27FC236}">
                <a16:creationId xmlns:a16="http://schemas.microsoft.com/office/drawing/2014/main" id="{57233332-9C48-44BB-9A35-89CB93E506B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793750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Health &amp; Safety </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915365" y="1536258"/>
            <a:ext cx="10515600" cy="5026527"/>
          </a:xfrm>
        </p:spPr>
        <p:txBody>
          <a:bodyPr vert="horz" lIns="91440" tIns="45720" rIns="91440" bIns="45720" rtlCol="0" anchor="t">
            <a:normAutofit fontScale="85000" lnSpcReduction="20000"/>
          </a:bodyPr>
          <a:lstStyle/>
          <a:p>
            <a:pPr marL="0" indent="0">
              <a:lnSpc>
                <a:spcPct val="120000"/>
              </a:lnSpc>
              <a:spcBef>
                <a:spcPts val="0"/>
              </a:spcBef>
              <a:buNone/>
            </a:pPr>
            <a:r>
              <a:rPr lang="en-GB">
                <a:cs typeface="Calibri"/>
              </a:rPr>
              <a:t>SE seeks disability information as part of Equality Act compliance.</a:t>
            </a:r>
            <a:endParaRPr lang="en-GB">
              <a:ea typeface="+mn-lt"/>
              <a:cs typeface="+mn-lt"/>
            </a:endParaRPr>
          </a:p>
          <a:p>
            <a:pPr marL="0" indent="0">
              <a:lnSpc>
                <a:spcPct val="120000"/>
              </a:lnSpc>
              <a:spcBef>
                <a:spcPts val="0"/>
              </a:spcBef>
              <a:buNone/>
            </a:pPr>
            <a:endParaRPr lang="en-GB">
              <a:ea typeface="+mn-lt"/>
              <a:cs typeface="+mn-lt"/>
            </a:endParaRPr>
          </a:p>
          <a:p>
            <a:pPr>
              <a:lnSpc>
                <a:spcPct val="120000"/>
              </a:lnSpc>
              <a:spcBef>
                <a:spcPts val="0"/>
              </a:spcBef>
              <a:buNone/>
            </a:pPr>
            <a:r>
              <a:rPr lang="en-GB">
                <a:cs typeface="Calibri"/>
              </a:rPr>
              <a:t>The H&amp;S Team provide guidance on the provision of equipment, furniture and other items required to support and assist individuals. </a:t>
            </a:r>
            <a:endParaRPr lang="en-GB">
              <a:ea typeface="+mn-lt"/>
              <a:cs typeface="+mn-lt"/>
            </a:endParaRPr>
          </a:p>
          <a:p>
            <a:pPr>
              <a:lnSpc>
                <a:spcPct val="120000"/>
              </a:lnSpc>
              <a:spcBef>
                <a:spcPts val="0"/>
              </a:spcBef>
              <a:buNone/>
            </a:pPr>
            <a:endParaRPr lang="en-GB">
              <a:ea typeface="+mn-lt"/>
              <a:cs typeface="+mn-lt"/>
            </a:endParaRPr>
          </a:p>
          <a:p>
            <a:pPr>
              <a:lnSpc>
                <a:spcPct val="120000"/>
              </a:lnSpc>
              <a:spcBef>
                <a:spcPts val="0"/>
              </a:spcBef>
              <a:buNone/>
            </a:pPr>
            <a:r>
              <a:rPr lang="en-GB">
                <a:cs typeface="Calibri"/>
              </a:rPr>
              <a:t>They carry out and provide guidance and information on: </a:t>
            </a:r>
            <a:endParaRPr lang="en-GB">
              <a:ea typeface="+mn-lt"/>
              <a:cs typeface="+mn-lt"/>
            </a:endParaRPr>
          </a:p>
          <a:p>
            <a:pPr>
              <a:lnSpc>
                <a:spcPct val="120000"/>
              </a:lnSpc>
              <a:spcBef>
                <a:spcPts val="0"/>
              </a:spcBef>
              <a:buNone/>
            </a:pPr>
            <a:endParaRPr lang="en-GB">
              <a:ea typeface="+mn-lt"/>
              <a:cs typeface="+mn-lt"/>
            </a:endParaRPr>
          </a:p>
          <a:p>
            <a:pPr marL="457200" indent="-457200">
              <a:lnSpc>
                <a:spcPct val="120000"/>
              </a:lnSpc>
              <a:spcBef>
                <a:spcPts val="0"/>
              </a:spcBef>
              <a:buFont typeface="Arial"/>
              <a:buChar char="•"/>
            </a:pPr>
            <a:r>
              <a:rPr lang="en-GB">
                <a:cs typeface="Calibri"/>
              </a:rPr>
              <a:t>Workstation assessments</a:t>
            </a:r>
            <a:endParaRPr lang="en-GB">
              <a:ea typeface="+mn-lt"/>
              <a:cs typeface="+mn-lt"/>
            </a:endParaRPr>
          </a:p>
          <a:p>
            <a:pPr marL="457200" indent="-457200">
              <a:lnSpc>
                <a:spcPct val="120000"/>
              </a:lnSpc>
              <a:spcBef>
                <a:spcPts val="0"/>
              </a:spcBef>
              <a:buFont typeface="Arial"/>
              <a:buChar char="•"/>
            </a:pPr>
            <a:r>
              <a:rPr lang="en-GB">
                <a:cs typeface="Calibri"/>
              </a:rPr>
              <a:t>Return to work assessments</a:t>
            </a:r>
            <a:endParaRPr lang="en-GB">
              <a:ea typeface="+mn-lt"/>
              <a:cs typeface="+mn-lt"/>
            </a:endParaRPr>
          </a:p>
          <a:p>
            <a:pPr marL="457200" indent="-457200">
              <a:lnSpc>
                <a:spcPct val="120000"/>
              </a:lnSpc>
              <a:spcBef>
                <a:spcPts val="0"/>
              </a:spcBef>
              <a:buFont typeface="Arial"/>
              <a:buChar char="•"/>
            </a:pPr>
            <a:r>
              <a:rPr lang="en-GB">
                <a:cs typeface="Calibri"/>
              </a:rPr>
              <a:t>Expectant mother assessments</a:t>
            </a:r>
            <a:endParaRPr lang="en-GB">
              <a:ea typeface="+mn-lt"/>
              <a:cs typeface="+mn-lt"/>
            </a:endParaRPr>
          </a:p>
          <a:p>
            <a:pPr marL="457200" indent="-457200">
              <a:lnSpc>
                <a:spcPct val="120000"/>
              </a:lnSpc>
              <a:spcBef>
                <a:spcPts val="0"/>
              </a:spcBef>
              <a:buFont typeface="Arial"/>
              <a:buChar char="•"/>
            </a:pPr>
            <a:r>
              <a:rPr lang="en-GB">
                <a:cs typeface="Calibri"/>
              </a:rPr>
              <a:t>Fire risk assessment and personal evacuation plans  </a:t>
            </a:r>
            <a:endParaRPr lang="en-GB">
              <a:ea typeface="+mn-lt"/>
              <a:cs typeface="+mn-lt"/>
            </a:endParaRPr>
          </a:p>
          <a:p>
            <a:pPr marL="457200" indent="-457200">
              <a:lnSpc>
                <a:spcPct val="120000"/>
              </a:lnSpc>
              <a:spcBef>
                <a:spcPts val="0"/>
              </a:spcBef>
              <a:buFont typeface="Arial"/>
              <a:buChar char="•"/>
            </a:pPr>
            <a:r>
              <a:rPr lang="en-GB">
                <a:cs typeface="Calibri"/>
              </a:rPr>
              <a:t>Equality Act assessment audits for all offices </a:t>
            </a:r>
            <a:endParaRPr lang="en-GB">
              <a:ea typeface="+mn-lt"/>
              <a:cs typeface="+mn-lt"/>
            </a:endParaRPr>
          </a:p>
          <a:p>
            <a:pPr marL="457200" indent="-457200">
              <a:lnSpc>
                <a:spcPct val="120000"/>
              </a:lnSpc>
              <a:spcBef>
                <a:spcPts val="0"/>
              </a:spcBef>
              <a:buFont typeface="Arial"/>
              <a:buChar char="•"/>
            </a:pPr>
            <a:r>
              <a:rPr lang="en-GB">
                <a:ea typeface="+mn-lt"/>
                <a:cs typeface="+mn-lt"/>
              </a:rPr>
              <a:t>Suitability of external venues to host events managed by SE</a:t>
            </a:r>
            <a:endParaRPr lang="en-US">
              <a:ea typeface="+mn-lt"/>
              <a:cs typeface="+mn-lt"/>
            </a:endParaRPr>
          </a:p>
          <a:p>
            <a:pPr marL="0" indent="0">
              <a:lnSpc>
                <a:spcPct val="120000"/>
              </a:lnSpc>
              <a:spcBef>
                <a:spcPts val="0"/>
              </a:spcBef>
              <a:buNone/>
            </a:pPr>
            <a:endParaRPr lang="en-GB">
              <a:cs typeface="Calibri"/>
            </a:endParaRPr>
          </a:p>
        </p:txBody>
      </p:sp>
    </p:spTree>
    <p:extLst>
      <p:ext uri="{BB962C8B-B14F-4D97-AF65-F5344CB8AC3E}">
        <p14:creationId xmlns:p14="http://schemas.microsoft.com/office/powerpoint/2010/main" val="194741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365125"/>
            <a:ext cx="10515600" cy="607106"/>
          </a:xfrm>
          <a:solidFill>
            <a:schemeClr val="bg1"/>
          </a:solidFill>
        </p:spPr>
        <p:txBody>
          <a:bodyPr>
            <a:normAutofit fontScale="90000"/>
          </a:bodyPr>
          <a:lstStyle/>
          <a:p>
            <a:r>
              <a:rPr lang="en-GB" b="1">
                <a:ea typeface="+mj-lt"/>
                <a:cs typeface="+mj-lt"/>
              </a:rPr>
              <a:t>Health &amp; Safety </a:t>
            </a:r>
            <a:endParaRPr lang="en-US">
              <a:cs typeface="Calibri Light"/>
            </a:endParaRP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789972" y="822624"/>
            <a:ext cx="10515600" cy="6164565"/>
          </a:xfrm>
        </p:spPr>
        <p:txBody>
          <a:bodyPr vert="horz" lIns="91440" tIns="45720" rIns="91440" bIns="45720" rtlCol="0" anchor="t">
            <a:normAutofit fontScale="62500" lnSpcReduction="20000"/>
          </a:bodyPr>
          <a:lstStyle/>
          <a:p>
            <a:pPr indent="0">
              <a:lnSpc>
                <a:spcPct val="120000"/>
              </a:lnSpc>
              <a:spcBef>
                <a:spcPts val="0"/>
              </a:spcBef>
              <a:buNone/>
            </a:pPr>
            <a:r>
              <a:rPr lang="en-GB" dirty="0">
                <a:ea typeface="+mn-lt"/>
                <a:cs typeface="+mn-lt"/>
              </a:rPr>
              <a:t>  </a:t>
            </a:r>
            <a:endParaRPr lang="en-GB" dirty="0">
              <a:cs typeface="Calibri" panose="020F0502020204030204"/>
            </a:endParaRPr>
          </a:p>
          <a:p>
            <a:pPr marL="284400" indent="-284400">
              <a:lnSpc>
                <a:spcPct val="120000"/>
              </a:lnSpc>
              <a:spcBef>
                <a:spcPts val="0"/>
              </a:spcBef>
            </a:pPr>
            <a:r>
              <a:rPr lang="en-GB" dirty="0">
                <a:cs typeface="Calibri" panose="020F0502020204030204"/>
              </a:rPr>
              <a:t>Items are provided following a one to one meeting/assessment at the staff member’s base office or carried out by telephone during closure of offices with a member of the Health &amp; Safety Team. Meetings can be arranged by an individual contacting the team directly or the team being notified by HR following sick leave or as recommended by an Occupational Health Assessment. </a:t>
            </a:r>
            <a:endParaRPr lang="en-US" dirty="0">
              <a:ea typeface="+mn-lt"/>
              <a:cs typeface="+mn-lt"/>
            </a:endParaRPr>
          </a:p>
          <a:p>
            <a:pPr marL="285750" indent="-285750">
              <a:lnSpc>
                <a:spcPct val="120000"/>
              </a:lnSpc>
              <a:spcBef>
                <a:spcPts val="0"/>
              </a:spcBef>
              <a:buFont typeface="Arial"/>
              <a:buChar char="•"/>
            </a:pPr>
            <a:endParaRPr lang="en-GB" dirty="0">
              <a:ea typeface="+mn-lt"/>
              <a:cs typeface="+mn-lt"/>
            </a:endParaRPr>
          </a:p>
          <a:p>
            <a:pPr marL="285750" indent="-285750">
              <a:lnSpc>
                <a:spcPct val="120000"/>
              </a:lnSpc>
              <a:spcBef>
                <a:spcPts val="0"/>
              </a:spcBef>
              <a:buFont typeface="Arial"/>
              <a:buChar char="•"/>
            </a:pPr>
            <a:r>
              <a:rPr lang="en-GB" dirty="0">
                <a:cs typeface="Calibri" panose="020F0502020204030204"/>
              </a:rPr>
              <a:t>For some this involves assessing evacuation arrangements to ensure that these individuals can evacuate the building safely - use of evacuation chairs being one example.  All offices with passenger lifts have an evacuation chair and a team of trained operators. </a:t>
            </a:r>
            <a:endParaRPr lang="en-US" dirty="0">
              <a:ea typeface="+mn-lt"/>
              <a:cs typeface="+mn-lt"/>
            </a:endParaRPr>
          </a:p>
          <a:p>
            <a:pPr marL="285750" indent="-285750">
              <a:lnSpc>
                <a:spcPct val="120000"/>
              </a:lnSpc>
              <a:spcBef>
                <a:spcPts val="0"/>
              </a:spcBef>
              <a:buFont typeface="Arial"/>
              <a:buChar char="•"/>
            </a:pPr>
            <a:endParaRPr lang="en-GB" dirty="0">
              <a:ea typeface="+mn-lt"/>
              <a:cs typeface="+mn-lt"/>
            </a:endParaRPr>
          </a:p>
          <a:p>
            <a:pPr marL="285750" indent="-285750">
              <a:lnSpc>
                <a:spcPct val="120000"/>
              </a:lnSpc>
              <a:spcBef>
                <a:spcPts val="0"/>
              </a:spcBef>
              <a:buFont typeface="Arial"/>
              <a:buChar char="•"/>
            </a:pPr>
            <a:r>
              <a:rPr lang="en-GB" dirty="0">
                <a:cs typeface="Calibri" panose="020F0502020204030204"/>
              </a:rPr>
              <a:t>All offices as standard provide height adjustable desks. The desks allow working from a seated and standing position and can be used on a first come basis (this is in addition to </a:t>
            </a:r>
            <a:r>
              <a:rPr lang="en-GB" dirty="0" err="1">
                <a:cs typeface="Calibri" panose="020F0502020204030204"/>
              </a:rPr>
              <a:t>Vari</a:t>
            </a:r>
            <a:r>
              <a:rPr lang="en-GB" dirty="0">
                <a:cs typeface="Calibri" panose="020F0502020204030204"/>
              </a:rPr>
              <a:t>-desks or height adjustable desks allocated to individuals). Offices also have hearing induction loops to assist individuals with hearing impairment. Office meeting room booking forms ask about accessibility requirement for attendees. </a:t>
            </a:r>
            <a:endParaRPr lang="en-GB" dirty="0">
              <a:ea typeface="+mn-lt"/>
              <a:cs typeface="+mn-lt"/>
            </a:endParaRPr>
          </a:p>
          <a:p>
            <a:pPr marL="0" indent="0">
              <a:lnSpc>
                <a:spcPct val="120000"/>
              </a:lnSpc>
              <a:spcBef>
                <a:spcPts val="0"/>
              </a:spcBef>
              <a:buNone/>
            </a:pPr>
            <a:endParaRPr lang="en-GB" dirty="0">
              <a:ea typeface="+mn-lt"/>
              <a:cs typeface="+mn-lt"/>
            </a:endParaRPr>
          </a:p>
          <a:p>
            <a:pPr marL="285750" indent="-285750">
              <a:lnSpc>
                <a:spcPct val="120000"/>
              </a:lnSpc>
              <a:spcBef>
                <a:spcPts val="0"/>
              </a:spcBef>
              <a:buFont typeface="Arial"/>
              <a:buChar char="•"/>
            </a:pPr>
            <a:r>
              <a:rPr lang="en-GB" dirty="0">
                <a:cs typeface="Calibri" panose="020F0502020204030204"/>
              </a:rPr>
              <a:t>All venues used to host events arranged, managed and promoted by SE must provide appropriate arrangements for attendees with disabilities</a:t>
            </a:r>
            <a:endParaRPr lang="en-US" dirty="0">
              <a:ea typeface="+mn-lt"/>
              <a:cs typeface="+mn-lt"/>
            </a:endParaRPr>
          </a:p>
          <a:p>
            <a:pPr marL="285750" indent="-285750">
              <a:lnSpc>
                <a:spcPct val="120000"/>
              </a:lnSpc>
              <a:spcBef>
                <a:spcPts val="0"/>
              </a:spcBef>
              <a:buFont typeface="Arial"/>
              <a:buChar char="•"/>
            </a:pPr>
            <a:endParaRPr lang="en-GB" dirty="0">
              <a:cs typeface="Calibri" panose="020F0502020204030204"/>
            </a:endParaRPr>
          </a:p>
          <a:p>
            <a:pPr marL="285750" indent="-285750">
              <a:lnSpc>
                <a:spcPct val="120000"/>
              </a:lnSpc>
              <a:spcBef>
                <a:spcPts val="0"/>
              </a:spcBef>
              <a:buFont typeface="Arial"/>
              <a:buChar char="•"/>
            </a:pPr>
            <a:endParaRPr lang="en-GB" dirty="0">
              <a:cs typeface="Calibri" panose="020F0502020204030204"/>
            </a:endParaRPr>
          </a:p>
          <a:p>
            <a:pPr marL="285750" indent="-285750">
              <a:lnSpc>
                <a:spcPct val="120000"/>
              </a:lnSpc>
              <a:spcBef>
                <a:spcPts val="0"/>
              </a:spcBef>
              <a:buFont typeface="Arial"/>
              <a:buChar char="•"/>
            </a:pPr>
            <a:r>
              <a:rPr lang="en-GB" dirty="0">
                <a:cs typeface="Calibri" panose="020F0502020204030204"/>
              </a:rPr>
              <a:t>Prior to lockdown, where it was possible individuals' specialist equipment (chairs, keyboards, mice etc)  were delivered to the home address</a:t>
            </a:r>
            <a:endParaRPr lang="en-US" dirty="0">
              <a:ea typeface="+mn-lt"/>
              <a:cs typeface="+mn-lt"/>
            </a:endParaRPr>
          </a:p>
          <a:p>
            <a:pPr indent="0">
              <a:lnSpc>
                <a:spcPct val="120000"/>
              </a:lnSpc>
              <a:spcBef>
                <a:spcPts val="0"/>
              </a:spcBef>
              <a:buNone/>
            </a:pPr>
            <a:endParaRPr lang="en-GB" dirty="0">
              <a:cs typeface="Calibri" panose="020F0502020204030204"/>
            </a:endParaRPr>
          </a:p>
          <a:p>
            <a:pPr indent="0">
              <a:lnSpc>
                <a:spcPct val="120000"/>
              </a:lnSpc>
              <a:spcBef>
                <a:spcPts val="0"/>
              </a:spcBef>
              <a:buNone/>
            </a:pPr>
            <a:endParaRPr lang="en-GB" dirty="0">
              <a:ea typeface="+mn-lt"/>
              <a:cs typeface="+mn-lt"/>
            </a:endParaRPr>
          </a:p>
          <a:p>
            <a:pPr marL="0" indent="0">
              <a:lnSpc>
                <a:spcPct val="120000"/>
              </a:lnSpc>
              <a:spcBef>
                <a:spcPts val="0"/>
              </a:spcBef>
              <a:buNone/>
            </a:pPr>
            <a:endParaRPr lang="en-GB" dirty="0">
              <a:cs typeface="Calibri" panose="020F0502020204030204"/>
            </a:endParaRPr>
          </a:p>
        </p:txBody>
      </p:sp>
    </p:spTree>
    <p:extLst>
      <p:ext uri="{BB962C8B-B14F-4D97-AF65-F5344CB8AC3E}">
        <p14:creationId xmlns:p14="http://schemas.microsoft.com/office/powerpoint/2010/main" val="10287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normAutofit/>
          </a:bodyPr>
          <a:lstStyle/>
          <a:p>
            <a:r>
              <a:rPr lang="en-GB" b="1">
                <a:ea typeface="+mj-lt"/>
                <a:cs typeface="+mj-lt"/>
              </a:rPr>
              <a:t>Health &amp; Safety </a:t>
            </a:r>
            <a:endParaRPr lang="en-US">
              <a:cs typeface="Calibri Light"/>
            </a:endParaRP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654934" y="1401220"/>
            <a:ext cx="10515600" cy="4351338"/>
          </a:xfrm>
        </p:spPr>
        <p:txBody>
          <a:bodyPr vert="horz" lIns="91440" tIns="45720" rIns="91440" bIns="45720" rtlCol="0" anchor="t">
            <a:normAutofit fontScale="85000" lnSpcReduction="20000"/>
          </a:bodyPr>
          <a:lstStyle/>
          <a:p>
            <a:pPr indent="0">
              <a:lnSpc>
                <a:spcPct val="120000"/>
              </a:lnSpc>
              <a:spcBef>
                <a:spcPts val="0"/>
              </a:spcBef>
              <a:buNone/>
            </a:pPr>
            <a:r>
              <a:rPr lang="en-GB">
                <a:ea typeface="+mn-lt"/>
                <a:cs typeface="+mn-lt"/>
              </a:rPr>
              <a:t>  </a:t>
            </a:r>
            <a:endParaRPr lang="en-GB">
              <a:cs typeface="Calibri" panose="020F0502020204030204"/>
            </a:endParaRPr>
          </a:p>
          <a:p>
            <a:pPr indent="0">
              <a:lnSpc>
                <a:spcPct val="120000"/>
              </a:lnSpc>
              <a:spcBef>
                <a:spcPts val="0"/>
              </a:spcBef>
              <a:buNone/>
            </a:pPr>
            <a:r>
              <a:rPr lang="en-GB" b="1">
                <a:ea typeface="+mn-lt"/>
                <a:cs typeface="+mn-lt"/>
              </a:rPr>
              <a:t>Working from home</a:t>
            </a:r>
            <a:r>
              <a:rPr lang="en-GB">
                <a:ea typeface="+mn-lt"/>
                <a:cs typeface="+mn-lt"/>
              </a:rPr>
              <a:t> </a:t>
            </a:r>
            <a:endParaRPr lang="en-GB">
              <a:cs typeface="Calibri" panose="020F0502020204030204"/>
            </a:endParaRPr>
          </a:p>
          <a:p>
            <a:pPr indent="0">
              <a:lnSpc>
                <a:spcPct val="120000"/>
              </a:lnSpc>
              <a:spcBef>
                <a:spcPts val="0"/>
              </a:spcBef>
              <a:buNone/>
            </a:pPr>
            <a:endParaRPr lang="en-GB">
              <a:ea typeface="+mn-lt"/>
              <a:cs typeface="+mn-lt"/>
            </a:endParaRPr>
          </a:p>
          <a:p>
            <a:pPr indent="0">
              <a:lnSpc>
                <a:spcPct val="120000"/>
              </a:lnSpc>
              <a:spcBef>
                <a:spcPts val="0"/>
              </a:spcBef>
              <a:buNone/>
            </a:pPr>
            <a:r>
              <a:rPr lang="en-GB">
                <a:ea typeface="+mn-lt"/>
                <a:cs typeface="+mn-lt"/>
              </a:rPr>
              <a:t>Following the closure of all offices and everyone working from home, a number of measures have been taken to support staff.</a:t>
            </a:r>
            <a:endParaRPr lang="en-GB"/>
          </a:p>
          <a:p>
            <a:pPr indent="0">
              <a:lnSpc>
                <a:spcPct val="120000"/>
              </a:lnSpc>
              <a:spcBef>
                <a:spcPts val="0"/>
              </a:spcBef>
              <a:buNone/>
            </a:pPr>
            <a:endParaRPr lang="en-GB">
              <a:ea typeface="+mn-lt"/>
              <a:cs typeface="+mn-lt"/>
            </a:endParaRPr>
          </a:p>
          <a:p>
            <a:pPr indent="0">
              <a:lnSpc>
                <a:spcPct val="120000"/>
              </a:lnSpc>
              <a:spcBef>
                <a:spcPts val="0"/>
              </a:spcBef>
              <a:buNone/>
            </a:pPr>
            <a:r>
              <a:rPr lang="en-GB">
                <a:ea typeface="+mn-lt"/>
                <a:cs typeface="+mn-lt"/>
              </a:rPr>
              <a:t>These include a dedicated intranet page providing advice and information on the workstation set up and general health and wellbeing. </a:t>
            </a:r>
            <a:endParaRPr lang="en-GB">
              <a:cs typeface="Calibri"/>
            </a:endParaRPr>
          </a:p>
          <a:p>
            <a:pPr indent="0">
              <a:lnSpc>
                <a:spcPct val="120000"/>
              </a:lnSpc>
              <a:spcBef>
                <a:spcPts val="0"/>
              </a:spcBef>
              <a:buNone/>
            </a:pPr>
            <a:endParaRPr lang="en-GB">
              <a:cs typeface="Calibri"/>
            </a:endParaRPr>
          </a:p>
          <a:p>
            <a:pPr indent="0">
              <a:lnSpc>
                <a:spcPct val="120000"/>
              </a:lnSpc>
              <a:spcBef>
                <a:spcPts val="0"/>
              </a:spcBef>
              <a:buNone/>
            </a:pPr>
            <a:endParaRPr lang="en-GB">
              <a:ea typeface="+mn-lt"/>
              <a:cs typeface="+mn-lt"/>
            </a:endParaRPr>
          </a:p>
          <a:p>
            <a:pPr indent="0">
              <a:lnSpc>
                <a:spcPct val="120000"/>
              </a:lnSpc>
              <a:spcBef>
                <a:spcPts val="0"/>
              </a:spcBef>
              <a:buNone/>
            </a:pPr>
            <a:r>
              <a:rPr lang="en-GB">
                <a:ea typeface="+mn-lt"/>
                <a:cs typeface="+mn-lt"/>
              </a:rPr>
              <a:t>During the lockdown items have been issued to individuals for homeworking.</a:t>
            </a:r>
            <a:endParaRPr lang="en-GB"/>
          </a:p>
          <a:p>
            <a:pPr indent="0">
              <a:lnSpc>
                <a:spcPct val="120000"/>
              </a:lnSpc>
              <a:spcBef>
                <a:spcPts val="0"/>
              </a:spcBef>
              <a:buNone/>
            </a:pPr>
            <a:endParaRPr lang="en-GB">
              <a:ea typeface="+mn-lt"/>
              <a:cs typeface="+mn-lt"/>
            </a:endParaRPr>
          </a:p>
          <a:p>
            <a:pPr marL="0" indent="0">
              <a:lnSpc>
                <a:spcPct val="120000"/>
              </a:lnSpc>
              <a:spcBef>
                <a:spcPts val="0"/>
              </a:spcBef>
              <a:buNone/>
            </a:pPr>
            <a:endParaRPr lang="en-GB">
              <a:cs typeface="Calibri" panose="020F0502020204030204"/>
            </a:endParaRPr>
          </a:p>
        </p:txBody>
      </p:sp>
    </p:spTree>
    <p:extLst>
      <p:ext uri="{BB962C8B-B14F-4D97-AF65-F5344CB8AC3E}">
        <p14:creationId xmlns:p14="http://schemas.microsoft.com/office/powerpoint/2010/main" val="268953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2436813"/>
            <a:ext cx="10515600" cy="1325563"/>
          </a:xfrm>
          <a:solidFill>
            <a:srgbClr val="FFFF00"/>
          </a:solidFill>
        </p:spPr>
        <p:txBody>
          <a:bodyPr>
            <a:noAutofit/>
          </a:bodyPr>
          <a:lstStyle/>
          <a:p>
            <a:r>
              <a:rPr lang="en-GB" sz="6000" b="1"/>
              <a:t>Make your social media posts accessible</a:t>
            </a:r>
          </a:p>
        </p:txBody>
      </p:sp>
      <p:sp>
        <p:nvSpPr>
          <p:cNvPr id="5" name="Content Placeholder 4">
            <a:extLst>
              <a:ext uri="{FF2B5EF4-FFF2-40B4-BE49-F238E27FC236}">
                <a16:creationId xmlns:a16="http://schemas.microsoft.com/office/drawing/2014/main" id="{B9A8D415-5959-4175-BF21-79E0FBAC73C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71923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825625"/>
            <a:ext cx="10515600" cy="4007139"/>
          </a:xfrm>
        </p:spPr>
        <p:txBody>
          <a:bodyPr vert="horz" lIns="91440" tIns="45720" rIns="91440" bIns="45720" rtlCol="0" anchor="t">
            <a:normAutofit lnSpcReduction="10000"/>
          </a:bodyPr>
          <a:lstStyle/>
          <a:p>
            <a:pPr marL="0" indent="0">
              <a:lnSpc>
                <a:spcPct val="160000"/>
              </a:lnSpc>
              <a:buNone/>
            </a:pPr>
            <a:r>
              <a:rPr lang="en-GB" b="1">
                <a:cs typeface="Calibri"/>
              </a:rPr>
              <a:t>Alt text</a:t>
            </a:r>
          </a:p>
          <a:p>
            <a:pPr marL="0" indent="0">
              <a:lnSpc>
                <a:spcPct val="160000"/>
              </a:lnSpc>
              <a:buNone/>
            </a:pPr>
            <a:r>
              <a:rPr lang="en-US"/>
              <a:t>All pictures should have an alternative text. Will be read by a screen reader for users who can’t see them.</a:t>
            </a:r>
            <a:endParaRPr lang="en-GB"/>
          </a:p>
          <a:p>
            <a:pPr marL="0" indent="0">
              <a:lnSpc>
                <a:spcPct val="160000"/>
              </a:lnSpc>
              <a:buNone/>
            </a:pPr>
            <a:r>
              <a:rPr lang="en-GB" b="1"/>
              <a:t>Capitalise Hashtags</a:t>
            </a:r>
          </a:p>
          <a:p>
            <a:pPr marL="0" indent="0">
              <a:lnSpc>
                <a:spcPct val="160000"/>
              </a:lnSpc>
              <a:buNone/>
            </a:pPr>
            <a:r>
              <a:rPr lang="en-GB">
                <a:solidFill>
                  <a:srgbClr val="0070C0"/>
                </a:solidFill>
              </a:rPr>
              <a:t>#</a:t>
            </a:r>
            <a:r>
              <a:rPr lang="en-GB" err="1">
                <a:solidFill>
                  <a:srgbClr val="0070C0"/>
                </a:solidFill>
              </a:rPr>
              <a:t>ThisIsHowtoFormatAnAccessibleHashtag</a:t>
            </a:r>
            <a:endParaRPr lang="en-GB">
              <a:solidFill>
                <a:srgbClr val="0070C0"/>
              </a:solidFill>
            </a:endParaRPr>
          </a:p>
          <a:p>
            <a:pPr marL="0" indent="0">
              <a:lnSpc>
                <a:spcPct val="160000"/>
              </a:lnSpc>
              <a:buNone/>
            </a:pPr>
            <a:endParaRPr lang="en-GB">
              <a:solidFill>
                <a:srgbClr val="0070C0"/>
              </a:solidFill>
            </a:endParaRPr>
          </a:p>
          <a:p>
            <a:pPr marL="0" indent="0">
              <a:lnSpc>
                <a:spcPct val="160000"/>
              </a:lnSpc>
              <a:buNone/>
            </a:pPr>
            <a:endParaRPr lang="en-GB" b="1">
              <a:cs typeface="Calibri"/>
            </a:endParaRPr>
          </a:p>
          <a:p>
            <a:pPr marL="0" indent="0">
              <a:lnSpc>
                <a:spcPct val="160000"/>
              </a:lnSpc>
              <a:buNone/>
            </a:pPr>
            <a:endParaRPr lang="en-GB">
              <a:solidFill>
                <a:srgbClr val="0070C0"/>
              </a:solidFill>
            </a:endParaRPr>
          </a:p>
        </p:txBody>
      </p:sp>
      <p:sp>
        <p:nvSpPr>
          <p:cNvPr id="6" name="Title 1">
            <a:extLst>
              <a:ext uri="{FF2B5EF4-FFF2-40B4-BE49-F238E27FC236}">
                <a16:creationId xmlns:a16="http://schemas.microsoft.com/office/drawing/2014/main" id="{2FC3D30D-86AF-4603-973C-ED0A817D83D5}"/>
              </a:ext>
            </a:extLst>
          </p:cNvPr>
          <p:cNvSpPr txBox="1">
            <a:spLocks/>
          </p:cNvSpPr>
          <p:nvPr/>
        </p:nvSpPr>
        <p:spPr>
          <a:xfrm>
            <a:off x="838200" y="500062"/>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Make your social media posts accessible</a:t>
            </a:r>
          </a:p>
        </p:txBody>
      </p:sp>
    </p:spTree>
    <p:extLst>
      <p:ext uri="{BB962C8B-B14F-4D97-AF65-F5344CB8AC3E}">
        <p14:creationId xmlns:p14="http://schemas.microsoft.com/office/powerpoint/2010/main" val="62844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825625"/>
            <a:ext cx="10515600" cy="4810702"/>
          </a:xfrm>
        </p:spPr>
        <p:txBody>
          <a:bodyPr vert="horz" lIns="91440" tIns="45720" rIns="91440" bIns="45720" rtlCol="0" anchor="t">
            <a:normAutofit lnSpcReduction="10000"/>
          </a:bodyPr>
          <a:lstStyle/>
          <a:p>
            <a:pPr marL="0" indent="0">
              <a:lnSpc>
                <a:spcPct val="160000"/>
              </a:lnSpc>
              <a:buNone/>
            </a:pPr>
            <a:r>
              <a:rPr lang="en-GB" b="1">
                <a:cs typeface="Calibri"/>
              </a:rPr>
              <a:t>Emoji</a:t>
            </a:r>
          </a:p>
          <a:p>
            <a:pPr marL="0" indent="0">
              <a:lnSpc>
                <a:spcPct val="160000"/>
              </a:lnSpc>
              <a:buNone/>
            </a:pPr>
            <a:r>
              <a:rPr lang="en-US"/>
              <a:t>Try not to use them too much. They are read aloud by screen readers. For example: 😃 would become “smiley face emoji”.</a:t>
            </a:r>
            <a:endParaRPr lang="en-US" b="1">
              <a:cs typeface="Calibri"/>
            </a:endParaRPr>
          </a:p>
          <a:p>
            <a:pPr marL="0" indent="0">
              <a:lnSpc>
                <a:spcPct val="160000"/>
              </a:lnSpc>
              <a:buNone/>
            </a:pPr>
            <a:r>
              <a:rPr lang="en-GB" b="1"/>
              <a:t>Avoid Caps letters</a:t>
            </a:r>
          </a:p>
          <a:p>
            <a:pPr marL="0" indent="0">
              <a:lnSpc>
                <a:spcPct val="160000"/>
              </a:lnSpc>
              <a:buNone/>
            </a:pPr>
            <a:r>
              <a:rPr lang="en-US"/>
              <a:t>Harder for everyone to read. </a:t>
            </a:r>
          </a:p>
          <a:p>
            <a:pPr marL="0" indent="0">
              <a:lnSpc>
                <a:spcPct val="160000"/>
              </a:lnSpc>
              <a:buNone/>
            </a:pPr>
            <a:r>
              <a:rPr lang="en-US"/>
              <a:t>The ‘shape’ of a word help readers to identify it. </a:t>
            </a:r>
          </a:p>
          <a:p>
            <a:pPr marL="0" indent="0">
              <a:buNone/>
            </a:pPr>
            <a:endParaRPr lang="en-GB" b="1">
              <a:cs typeface="Calibri"/>
            </a:endParaRPr>
          </a:p>
          <a:p>
            <a:pPr marL="0" indent="0">
              <a:buNone/>
            </a:pPr>
            <a:endParaRPr lang="en-GB">
              <a:solidFill>
                <a:srgbClr val="0070C0"/>
              </a:solidFill>
            </a:endParaRPr>
          </a:p>
        </p:txBody>
      </p:sp>
      <p:sp>
        <p:nvSpPr>
          <p:cNvPr id="6" name="Title 1">
            <a:extLst>
              <a:ext uri="{FF2B5EF4-FFF2-40B4-BE49-F238E27FC236}">
                <a16:creationId xmlns:a16="http://schemas.microsoft.com/office/drawing/2014/main" id="{2FC3D30D-86AF-4603-973C-ED0A817D83D5}"/>
              </a:ext>
            </a:extLst>
          </p:cNvPr>
          <p:cNvSpPr txBox="1">
            <a:spLocks/>
          </p:cNvSpPr>
          <p:nvPr/>
        </p:nvSpPr>
        <p:spPr>
          <a:xfrm>
            <a:off x="838200" y="500062"/>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Make your social media posts accessible</a:t>
            </a:r>
          </a:p>
        </p:txBody>
      </p:sp>
    </p:spTree>
    <p:extLst>
      <p:ext uri="{BB962C8B-B14F-4D97-AF65-F5344CB8AC3E}">
        <p14:creationId xmlns:p14="http://schemas.microsoft.com/office/powerpoint/2010/main" val="239592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Make your social media posts accessible</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2028103"/>
            <a:ext cx="10515600" cy="2801793"/>
          </a:xfrm>
        </p:spPr>
        <p:txBody>
          <a:bodyPr/>
          <a:lstStyle/>
          <a:p>
            <a:pPr marL="0" indent="0">
              <a:buNone/>
            </a:pPr>
            <a:r>
              <a:rPr lang="en-GB" b="1"/>
              <a:t>Make sure you add subtitles on your video</a:t>
            </a:r>
            <a:r>
              <a:rPr lang="en-GB"/>
              <a:t>, and even better if you can: a transcript!</a:t>
            </a:r>
          </a:p>
          <a:p>
            <a:pPr marL="0" indent="0">
              <a:buNone/>
            </a:pPr>
            <a:endParaRPr lang="en-GB" b="1"/>
          </a:p>
          <a:p>
            <a:pPr marL="0" indent="0">
              <a:buNone/>
            </a:pPr>
            <a:r>
              <a:rPr lang="en-GB" b="1"/>
              <a:t>More on this:</a:t>
            </a:r>
          </a:p>
          <a:p>
            <a:pPr marL="0" indent="0">
              <a:buNone/>
            </a:pPr>
            <a:endParaRPr lang="en-GB"/>
          </a:p>
          <a:p>
            <a:pPr marL="0" indent="0">
              <a:buNone/>
            </a:pPr>
            <a:r>
              <a:rPr lang="en-GB">
                <a:hlinkClick r:id="rId2"/>
              </a:rPr>
              <a:t>https://scotentsd.github.io/Making-our-social-media-comms-accessible/</a:t>
            </a:r>
            <a:endParaRPr lang="en-GB"/>
          </a:p>
        </p:txBody>
      </p:sp>
    </p:spTree>
    <p:extLst>
      <p:ext uri="{BB962C8B-B14F-4D97-AF65-F5344CB8AC3E}">
        <p14:creationId xmlns:p14="http://schemas.microsoft.com/office/powerpoint/2010/main" val="3757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2766218"/>
            <a:ext cx="10515600" cy="1325563"/>
          </a:xfrm>
          <a:solidFill>
            <a:srgbClr val="FFFF00"/>
          </a:solidFill>
        </p:spPr>
        <p:txBody>
          <a:bodyPr>
            <a:normAutofit/>
          </a:bodyPr>
          <a:lstStyle/>
          <a:p>
            <a:r>
              <a:rPr lang="en-GB" sz="6000" b="1"/>
              <a:t>What is Accessibility?</a:t>
            </a:r>
          </a:p>
        </p:txBody>
      </p:sp>
      <p:sp>
        <p:nvSpPr>
          <p:cNvPr id="5" name="Content Placeholder 4">
            <a:extLst>
              <a:ext uri="{FF2B5EF4-FFF2-40B4-BE49-F238E27FC236}">
                <a16:creationId xmlns:a16="http://schemas.microsoft.com/office/drawing/2014/main" id="{B71379BE-EE68-42E3-9D7D-B796262AC7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1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1062037" y="2636838"/>
            <a:ext cx="8067676" cy="1325563"/>
          </a:xfrm>
          <a:solidFill>
            <a:srgbClr val="FFFF00"/>
          </a:solidFill>
        </p:spPr>
        <p:txBody>
          <a:bodyPr>
            <a:normAutofit/>
          </a:bodyPr>
          <a:lstStyle/>
          <a:p>
            <a:r>
              <a:rPr lang="en-GB" sz="6000" b="1"/>
              <a:t>Assisted digital users</a:t>
            </a:r>
          </a:p>
        </p:txBody>
      </p:sp>
      <p:sp>
        <p:nvSpPr>
          <p:cNvPr id="5" name="Content Placeholder 4">
            <a:extLst>
              <a:ext uri="{FF2B5EF4-FFF2-40B4-BE49-F238E27FC236}">
                <a16:creationId xmlns:a16="http://schemas.microsoft.com/office/drawing/2014/main" id="{919DC266-C732-4E07-A646-1975BE3178F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034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Assisted digital users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a:bodyPr>
          <a:lstStyle/>
          <a:p>
            <a:pPr marL="0" indent="0">
              <a:buNone/>
            </a:pPr>
            <a:endParaRPr lang="en-GB" sz="1400" i="1">
              <a:cs typeface="Calibri"/>
            </a:endParaRPr>
          </a:p>
          <a:p>
            <a:pPr marL="0" indent="0">
              <a:buNone/>
            </a:pPr>
            <a:r>
              <a:rPr lang="en-GB">
                <a:cs typeface="Calibri"/>
              </a:rPr>
              <a:t>This time is </a:t>
            </a:r>
            <a:r>
              <a:rPr lang="en-GB" b="1">
                <a:cs typeface="Calibri"/>
              </a:rPr>
              <a:t>not strictly speaking an accessibility issue</a:t>
            </a:r>
            <a:r>
              <a:rPr lang="en-GB">
                <a:cs typeface="Calibri"/>
              </a:rPr>
              <a:t>.</a:t>
            </a:r>
          </a:p>
          <a:p>
            <a:pPr marL="0" indent="0">
              <a:buNone/>
            </a:pPr>
            <a:endParaRPr lang="en-GB">
              <a:cs typeface="Calibri"/>
            </a:endParaRPr>
          </a:p>
          <a:p>
            <a:pPr marL="0" indent="0">
              <a:buNone/>
            </a:pPr>
            <a:r>
              <a:rPr lang="en-GB">
                <a:cs typeface="Calibri"/>
              </a:rPr>
              <a:t>We are talking about users who can’t use online services for various reasons. </a:t>
            </a:r>
          </a:p>
          <a:p>
            <a:pPr marL="0" indent="0">
              <a:buNone/>
            </a:pPr>
            <a:endParaRPr lang="en-GB">
              <a:cs typeface="Calibri"/>
            </a:endParaRPr>
          </a:p>
          <a:p>
            <a:pPr marL="0" indent="0">
              <a:buNone/>
            </a:pPr>
            <a:r>
              <a:rPr lang="en-GB">
                <a:cs typeface="Calibri"/>
              </a:rPr>
              <a:t>If you don’t think about potential accessibility issues when you design your online service, then you might prevent some people from using it. </a:t>
            </a:r>
            <a:endParaRPr lang="en-US">
              <a:cs typeface="Calibri"/>
            </a:endParaRPr>
          </a:p>
          <a:p>
            <a:pPr marL="0" indent="0">
              <a:buNone/>
            </a:pPr>
            <a:endParaRPr lang="en-GB"/>
          </a:p>
        </p:txBody>
      </p:sp>
    </p:spTree>
    <p:extLst>
      <p:ext uri="{BB962C8B-B14F-4D97-AF65-F5344CB8AC3E}">
        <p14:creationId xmlns:p14="http://schemas.microsoft.com/office/powerpoint/2010/main" val="3025545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Assisted digital users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GB" sz="1400" i="1">
              <a:cs typeface="Calibri"/>
            </a:endParaRPr>
          </a:p>
          <a:p>
            <a:pPr marL="0" indent="0">
              <a:buNone/>
            </a:pPr>
            <a:r>
              <a:rPr lang="en-US"/>
              <a:t>But most of the time the reasons can be:</a:t>
            </a:r>
            <a:endParaRPr lang="en-US">
              <a:cs typeface="Calibri"/>
            </a:endParaRPr>
          </a:p>
          <a:p>
            <a:pPr lvl="1">
              <a:lnSpc>
                <a:spcPct val="150000"/>
              </a:lnSpc>
            </a:pPr>
            <a:r>
              <a:rPr lang="en-US" sz="2800"/>
              <a:t>Lack of trust in your service or the internet</a:t>
            </a:r>
            <a:endParaRPr lang="en-US" sz="2800">
              <a:cs typeface="Calibri"/>
            </a:endParaRPr>
          </a:p>
          <a:p>
            <a:pPr lvl="1">
              <a:lnSpc>
                <a:spcPct val="150000"/>
              </a:lnSpc>
            </a:pPr>
            <a:r>
              <a:rPr lang="en-US" sz="2800"/>
              <a:t>Lack of confidence to use an online service themselves</a:t>
            </a:r>
            <a:endParaRPr lang="en-US" sz="2800">
              <a:cs typeface="Calibri"/>
            </a:endParaRPr>
          </a:p>
          <a:p>
            <a:pPr lvl="1">
              <a:lnSpc>
                <a:spcPct val="150000"/>
              </a:lnSpc>
            </a:pPr>
            <a:r>
              <a:rPr lang="en-US" sz="2800"/>
              <a:t>No access to the internet, data, to a suitable device or assistive technology</a:t>
            </a:r>
            <a:endParaRPr lang="en-US" sz="2800">
              <a:cs typeface="Calibri"/>
            </a:endParaRPr>
          </a:p>
          <a:p>
            <a:pPr lvl="1">
              <a:lnSpc>
                <a:spcPct val="150000"/>
              </a:lnSpc>
            </a:pPr>
            <a:r>
              <a:rPr lang="en-US" sz="2800"/>
              <a:t>Lack of digital skills</a:t>
            </a:r>
            <a:endParaRPr lang="en-US" sz="2800">
              <a:cs typeface="Calibri"/>
            </a:endParaRPr>
          </a:p>
          <a:p>
            <a:pPr marL="457200" lvl="1" indent="0">
              <a:buNone/>
            </a:pPr>
            <a:endParaRPr lang="en-US">
              <a:cs typeface="Calibri"/>
            </a:endParaRPr>
          </a:p>
          <a:p>
            <a:pPr marL="0" indent="0">
              <a:buNone/>
            </a:pPr>
            <a:endParaRPr lang="en-GB"/>
          </a:p>
        </p:txBody>
      </p:sp>
    </p:spTree>
    <p:extLst>
      <p:ext uri="{BB962C8B-B14F-4D97-AF65-F5344CB8AC3E}">
        <p14:creationId xmlns:p14="http://schemas.microsoft.com/office/powerpoint/2010/main" val="3121400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Assisted digital users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451552"/>
            <a:ext cx="10515600" cy="5157065"/>
          </a:xfrm>
        </p:spPr>
        <p:txBody>
          <a:bodyPr vert="horz" lIns="91440" tIns="45720" rIns="91440" bIns="45720" rtlCol="0" anchor="t">
            <a:normAutofit/>
          </a:bodyPr>
          <a:lstStyle/>
          <a:p>
            <a:pPr marL="0" indent="0">
              <a:buNone/>
            </a:pPr>
            <a:endParaRPr lang="en-GB" sz="1400" i="1">
              <a:cs typeface="Calibri"/>
            </a:endParaRPr>
          </a:p>
          <a:p>
            <a:pPr marL="0" indent="0" fontAlgn="base">
              <a:buNone/>
            </a:pPr>
            <a:r>
              <a:rPr lang="en-US" b="1"/>
              <a:t>Just like for accessibility, users will have different needs at different times and in different circumstances</a:t>
            </a:r>
          </a:p>
          <a:p>
            <a:pPr marL="0" indent="0" fontAlgn="base">
              <a:buNone/>
            </a:pPr>
            <a:endParaRPr lang="en-US" b="1"/>
          </a:p>
          <a:p>
            <a:pPr marL="0" indent="0" fontAlgn="base">
              <a:buNone/>
            </a:pPr>
            <a:r>
              <a:rPr lang="en-US"/>
              <a:t>For example:</a:t>
            </a:r>
          </a:p>
          <a:p>
            <a:pPr fontAlgn="base"/>
            <a:r>
              <a:rPr lang="en-US"/>
              <a:t>might be ok for online shopping but struggle to upload a document or posting on social media</a:t>
            </a:r>
          </a:p>
          <a:p>
            <a:pPr fontAlgn="base"/>
            <a:r>
              <a:rPr lang="en-US"/>
              <a:t>visiting an area where there is no signal or on a train without </a:t>
            </a:r>
            <a:r>
              <a:rPr lang="en-US" err="1"/>
              <a:t>WiFi</a:t>
            </a:r>
            <a:endParaRPr lang="en-US"/>
          </a:p>
          <a:p>
            <a:pPr fontAlgn="base"/>
            <a:r>
              <a:rPr lang="en-US"/>
              <a:t>hardly any data left on your account, no or slow internet access</a:t>
            </a:r>
          </a:p>
          <a:p>
            <a:pPr fontAlgn="base"/>
            <a:r>
              <a:rPr lang="en-US"/>
              <a:t>Might be under a lot of stress: applying online to get support because of an assault, or have just lost someone, or about to lose their home</a:t>
            </a:r>
          </a:p>
          <a:p>
            <a:pPr marL="457200" lvl="1" indent="0">
              <a:buNone/>
            </a:pPr>
            <a:endParaRPr lang="en-US">
              <a:cs typeface="Calibri"/>
            </a:endParaRPr>
          </a:p>
          <a:p>
            <a:pPr marL="0" indent="0">
              <a:buNone/>
            </a:pPr>
            <a:endParaRPr lang="en-GB"/>
          </a:p>
        </p:txBody>
      </p:sp>
    </p:spTree>
    <p:extLst>
      <p:ext uri="{BB962C8B-B14F-4D97-AF65-F5344CB8AC3E}">
        <p14:creationId xmlns:p14="http://schemas.microsoft.com/office/powerpoint/2010/main" val="2589416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b="1"/>
          </a:p>
          <a:p>
            <a:pPr marL="0" indent="0">
              <a:buNone/>
            </a:pPr>
            <a:r>
              <a:rPr lang="en-GB" sz="4400" b="1"/>
              <a:t>1 in 7 people in Scotland can’t go online </a:t>
            </a:r>
          </a:p>
          <a:p>
            <a:pPr marL="0" indent="0">
              <a:buNone/>
            </a:pPr>
            <a:r>
              <a:rPr lang="en-GB" i="1"/>
              <a:t>(that’s about 800,000 people)</a:t>
            </a:r>
          </a:p>
          <a:p>
            <a:pPr marL="0" indent="0">
              <a:buNone/>
            </a:pPr>
            <a:endParaRPr lang="en-GB" b="1"/>
          </a:p>
          <a:p>
            <a:pPr marL="0" indent="0">
              <a:buNone/>
            </a:pPr>
            <a:r>
              <a:rPr lang="en-GB"/>
              <a:t>We need to make sure they can still access our services and offer alternative:</a:t>
            </a:r>
          </a:p>
          <a:p>
            <a:pPr marL="0" indent="0">
              <a:buNone/>
            </a:pPr>
            <a:r>
              <a:rPr lang="en-GB"/>
              <a:t>Phone – face to face – someone acting on their behalf (EFRS)</a:t>
            </a:r>
            <a:endParaRPr lang="en-US"/>
          </a:p>
        </p:txBody>
      </p:sp>
      <p:sp>
        <p:nvSpPr>
          <p:cNvPr id="6" name="Title 1">
            <a:extLst>
              <a:ext uri="{FF2B5EF4-FFF2-40B4-BE49-F238E27FC236}">
                <a16:creationId xmlns:a16="http://schemas.microsoft.com/office/drawing/2014/main" id="{6FFDF011-CA3F-46B5-9ABE-9BF889B881E8}"/>
              </a:ext>
            </a:extLst>
          </p:cNvPr>
          <p:cNvSpPr txBox="1">
            <a:spLocks/>
          </p:cNvSpPr>
          <p:nvPr/>
        </p:nvSpPr>
        <p:spPr>
          <a:xfrm>
            <a:off x="838200" y="500062"/>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Assisted digital users</a:t>
            </a:r>
          </a:p>
        </p:txBody>
      </p:sp>
    </p:spTree>
    <p:extLst>
      <p:ext uri="{BB962C8B-B14F-4D97-AF65-F5344CB8AC3E}">
        <p14:creationId xmlns:p14="http://schemas.microsoft.com/office/powerpoint/2010/main" val="2944209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Digital exclusion</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a:p>
          <a:p>
            <a:r>
              <a:rPr lang="en-US"/>
              <a:t>2 in 10 adults in Scotland lack basic digital skills</a:t>
            </a:r>
          </a:p>
          <a:p>
            <a:r>
              <a:rPr lang="en-US"/>
              <a:t>1 in 10 have no digital skills (find info, order shopping online or fill in a form)</a:t>
            </a:r>
          </a:p>
          <a:p>
            <a:r>
              <a:rPr lang="en-US"/>
              <a:t>13% of households have no internet access at home (17% for the lowest income households)</a:t>
            </a:r>
          </a:p>
          <a:p>
            <a:r>
              <a:rPr lang="en-US"/>
              <a:t>1 in 8 adults do not use the internet at all</a:t>
            </a:r>
          </a:p>
          <a:p>
            <a:pPr marL="0" indent="0">
              <a:buNone/>
            </a:pPr>
            <a:endParaRPr lang="en-GB" err="1"/>
          </a:p>
        </p:txBody>
      </p:sp>
    </p:spTree>
    <p:extLst>
      <p:ext uri="{BB962C8B-B14F-4D97-AF65-F5344CB8AC3E}">
        <p14:creationId xmlns:p14="http://schemas.microsoft.com/office/powerpoint/2010/main" val="2085777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Assisted digital users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a:lstStyle/>
          <a:p>
            <a:pPr marL="0" indent="0">
              <a:buNone/>
            </a:pPr>
            <a:endParaRPr lang="en-GB"/>
          </a:p>
          <a:p>
            <a:pPr marL="0" indent="0">
              <a:buNone/>
            </a:pPr>
            <a:r>
              <a:rPr lang="en-US" b="1"/>
              <a:t>More on this:</a:t>
            </a:r>
          </a:p>
          <a:p>
            <a:pPr marL="0" indent="0">
              <a:buNone/>
            </a:pPr>
            <a:r>
              <a:rPr lang="en-GB">
                <a:hlinkClick r:id="rId2"/>
              </a:rPr>
              <a:t>https://scotentsd.github.io/A11Y-assisted-inclusion/</a:t>
            </a:r>
            <a:endParaRPr lang="en-US">
              <a:cs typeface="Calibri"/>
            </a:endParaRPr>
          </a:p>
          <a:p>
            <a:endParaRPr lang="en-US"/>
          </a:p>
          <a:p>
            <a:pPr marL="0" indent="0">
              <a:buNone/>
            </a:pPr>
            <a:endParaRPr lang="en-GB"/>
          </a:p>
        </p:txBody>
      </p:sp>
    </p:spTree>
    <p:extLst>
      <p:ext uri="{BB962C8B-B14F-4D97-AF65-F5344CB8AC3E}">
        <p14:creationId xmlns:p14="http://schemas.microsoft.com/office/powerpoint/2010/main" val="386943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1009650" y="2894013"/>
            <a:ext cx="10515600" cy="1325563"/>
          </a:xfrm>
          <a:solidFill>
            <a:srgbClr val="FFFF00"/>
          </a:solidFill>
        </p:spPr>
        <p:txBody>
          <a:bodyPr>
            <a:noAutofit/>
          </a:bodyPr>
          <a:lstStyle/>
          <a:p>
            <a:r>
              <a:rPr lang="en-GB" sz="6000" b="1"/>
              <a:t>Simple things you can do and apply at work</a:t>
            </a:r>
          </a:p>
        </p:txBody>
      </p:sp>
      <p:sp>
        <p:nvSpPr>
          <p:cNvPr id="5" name="Content Placeholder 4">
            <a:extLst>
              <a:ext uri="{FF2B5EF4-FFF2-40B4-BE49-F238E27FC236}">
                <a16:creationId xmlns:a16="http://schemas.microsoft.com/office/drawing/2014/main" id="{500A1D45-F4BA-4A60-8EB0-C9A9A52DA8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57258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Publishing accessible documents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a:bodyPr>
          <a:lstStyle/>
          <a:p>
            <a:pPr marL="0" indent="0">
              <a:buNone/>
            </a:pPr>
            <a:r>
              <a:rPr lang="en-GB" b="1">
                <a:ea typeface="+mn-lt"/>
                <a:cs typeface="+mn-lt"/>
              </a:rPr>
              <a:t>Think about format</a:t>
            </a:r>
            <a:r>
              <a:rPr lang="en-GB">
                <a:ea typeface="+mn-lt"/>
                <a:cs typeface="+mn-lt"/>
              </a:rPr>
              <a:t> </a:t>
            </a:r>
            <a:endParaRPr lang="en-GB">
              <a:cs typeface="Calibri" panose="020F0502020204030204"/>
            </a:endParaRPr>
          </a:p>
          <a:p>
            <a:pPr lvl="1"/>
            <a:r>
              <a:rPr lang="en-GB">
                <a:ea typeface="+mn-lt"/>
                <a:cs typeface="+mn-lt"/>
              </a:rPr>
              <a:t>Whenever possible, publish a web page – NOT a PDF</a:t>
            </a:r>
            <a:endParaRPr lang="en-GB">
              <a:cs typeface="Calibri" panose="020F0502020204030204"/>
            </a:endParaRPr>
          </a:p>
          <a:p>
            <a:pPr lvl="1"/>
            <a:r>
              <a:rPr lang="en-GB">
                <a:ea typeface="+mn-lt"/>
                <a:cs typeface="+mn-lt"/>
              </a:rPr>
              <a:t>PDFs make your content harder to find, use and maintain</a:t>
            </a:r>
            <a:endParaRPr lang="en-GB">
              <a:cs typeface="Calibri" panose="020F0502020204030204"/>
            </a:endParaRPr>
          </a:p>
          <a:p>
            <a:pPr lvl="1"/>
            <a:r>
              <a:rPr lang="en-GB">
                <a:ea typeface="+mn-lt"/>
                <a:cs typeface="+mn-lt"/>
              </a:rPr>
              <a:t>PDFs often don’t work well with screen readers</a:t>
            </a:r>
            <a:endParaRPr lang="en-GB">
              <a:cs typeface="Calibri" panose="020F0502020204030204"/>
            </a:endParaRPr>
          </a:p>
          <a:p>
            <a:pPr lvl="1"/>
            <a:r>
              <a:rPr lang="en-GB">
                <a:ea typeface="+mn-lt"/>
                <a:cs typeface="+mn-lt"/>
              </a:rPr>
              <a:t>If you do need to publish a document, it should be IN ADDITION TO a web page</a:t>
            </a:r>
            <a:endParaRPr lang="en-GB">
              <a:cs typeface="Calibri" panose="020F0502020204030204"/>
            </a:endParaRPr>
          </a:p>
          <a:p>
            <a:pPr marL="0" indent="0">
              <a:buNone/>
            </a:pPr>
            <a:r>
              <a:rPr lang="en-GB" b="1">
                <a:cs typeface="Calibri" panose="020F0502020204030204"/>
              </a:rPr>
              <a:t>Keep language simple</a:t>
            </a:r>
            <a:r>
              <a:rPr lang="en-GB">
                <a:cs typeface="Calibri" panose="020F0502020204030204"/>
              </a:rPr>
              <a:t> </a:t>
            </a:r>
            <a:endParaRPr lang="en-US">
              <a:ea typeface="+mn-lt"/>
              <a:cs typeface="+mn-lt"/>
            </a:endParaRPr>
          </a:p>
          <a:p>
            <a:pPr lvl="1"/>
            <a:r>
              <a:rPr lang="en-GB">
                <a:cs typeface="Calibri" panose="020F0502020204030204"/>
              </a:rPr>
              <a:t>Use Plain English – don’t use a long word when a short one will do</a:t>
            </a:r>
            <a:endParaRPr lang="en-GB">
              <a:ea typeface="+mn-lt"/>
              <a:cs typeface="+mn-lt"/>
            </a:endParaRPr>
          </a:p>
          <a:p>
            <a:pPr lvl="1"/>
            <a:r>
              <a:rPr lang="en-GB">
                <a:cs typeface="Calibri" panose="020F0502020204030204"/>
              </a:rPr>
              <a:t>If you need to use technical terms or abbreviations, explain them the first time you use them</a:t>
            </a:r>
          </a:p>
          <a:p>
            <a:endParaRPr lang="en-GB">
              <a:cs typeface="Calibri" panose="020F0502020204030204"/>
            </a:endParaRPr>
          </a:p>
          <a:p>
            <a:pPr marL="0" indent="0">
              <a:buNone/>
            </a:pPr>
            <a:endParaRPr lang="en-GB">
              <a:cs typeface="Calibri" panose="020F0502020204030204"/>
            </a:endParaRPr>
          </a:p>
        </p:txBody>
      </p:sp>
    </p:spTree>
    <p:extLst>
      <p:ext uri="{BB962C8B-B14F-4D97-AF65-F5344CB8AC3E}">
        <p14:creationId xmlns:p14="http://schemas.microsoft.com/office/powerpoint/2010/main" val="4053613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Publishing accessible documents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492760" y="1713865"/>
            <a:ext cx="10515600" cy="4778058"/>
          </a:xfrm>
        </p:spPr>
        <p:txBody>
          <a:bodyPr vert="horz" lIns="91440" tIns="45720" rIns="91440" bIns="45720" rtlCol="0" anchor="t">
            <a:normAutofit/>
          </a:bodyPr>
          <a:lstStyle/>
          <a:p>
            <a:pPr>
              <a:buNone/>
            </a:pPr>
            <a:r>
              <a:rPr lang="en-GB" b="1">
                <a:ea typeface="+mn-lt"/>
                <a:cs typeface="+mn-lt"/>
              </a:rPr>
              <a:t>Give the document structure</a:t>
            </a:r>
            <a:r>
              <a:rPr lang="en-GB">
                <a:ea typeface="+mn-lt"/>
                <a:cs typeface="+mn-lt"/>
              </a:rPr>
              <a:t> </a:t>
            </a:r>
            <a:endParaRPr lang="en-US"/>
          </a:p>
          <a:p>
            <a:pPr lvl="1" indent="-285750">
              <a:buFont typeface="Arial"/>
              <a:buChar char="•"/>
            </a:pPr>
            <a:r>
              <a:rPr lang="en-GB">
                <a:ea typeface="+mn-lt"/>
                <a:cs typeface="+mn-lt"/>
              </a:rPr>
              <a:t>Break up your document to make it more readable using headings, numbered steps and bullet points</a:t>
            </a:r>
            <a:endParaRPr lang="en-GB">
              <a:cs typeface="Calibri"/>
            </a:endParaRPr>
          </a:p>
          <a:p>
            <a:pPr lvl="1" indent="-285750">
              <a:buFont typeface="Arial"/>
              <a:buChar char="•"/>
            </a:pPr>
            <a:r>
              <a:rPr lang="en-GB">
                <a:ea typeface="+mn-lt"/>
                <a:cs typeface="+mn-lt"/>
              </a:rPr>
              <a:t>Don’t use bold to mark up subheadings</a:t>
            </a:r>
            <a:endParaRPr lang="en-GB">
              <a:cs typeface="Calibri"/>
            </a:endParaRPr>
          </a:p>
          <a:p>
            <a:pPr>
              <a:buNone/>
            </a:pPr>
            <a:r>
              <a:rPr lang="en-GB" b="1">
                <a:ea typeface="+mn-lt"/>
                <a:cs typeface="+mn-lt"/>
              </a:rPr>
              <a:t>Keep the document simple</a:t>
            </a:r>
            <a:r>
              <a:rPr lang="en-GB">
                <a:ea typeface="+mn-lt"/>
                <a:cs typeface="+mn-lt"/>
              </a:rPr>
              <a:t> </a:t>
            </a:r>
            <a:endParaRPr lang="en-US">
              <a:cs typeface="Calibri"/>
            </a:endParaRPr>
          </a:p>
          <a:p>
            <a:pPr lvl="1" indent="-285750">
              <a:buFont typeface="Arial"/>
              <a:buChar char="•"/>
            </a:pPr>
            <a:r>
              <a:rPr lang="en-GB">
                <a:ea typeface="+mn-lt"/>
                <a:cs typeface="+mn-lt"/>
              </a:rPr>
              <a:t>Give it a meaningful title</a:t>
            </a:r>
            <a:endParaRPr lang="en-GB">
              <a:cs typeface="Calibri"/>
            </a:endParaRPr>
          </a:p>
          <a:p>
            <a:pPr lvl="1" indent="-285750">
              <a:buFont typeface="Arial"/>
              <a:buChar char="•"/>
            </a:pPr>
            <a:r>
              <a:rPr lang="en-GB">
                <a:ea typeface="+mn-lt"/>
                <a:cs typeface="+mn-lt"/>
              </a:rPr>
              <a:t>Keep paragraphs and sentences short</a:t>
            </a:r>
            <a:endParaRPr lang="en-GB">
              <a:cs typeface="Calibri"/>
            </a:endParaRPr>
          </a:p>
          <a:p>
            <a:pPr lvl="1" indent="-285750">
              <a:buFont typeface="Arial"/>
              <a:buChar char="•"/>
            </a:pPr>
            <a:r>
              <a:rPr lang="en-GB">
                <a:ea typeface="+mn-lt"/>
                <a:cs typeface="+mn-lt"/>
              </a:rPr>
              <a:t>Don't rely on things like colour or shape to get meaning across</a:t>
            </a:r>
            <a:endParaRPr lang="en-GB">
              <a:cs typeface="Calibri"/>
            </a:endParaRPr>
          </a:p>
          <a:p>
            <a:pPr lvl="1" indent="-285750">
              <a:buFont typeface="Arial"/>
              <a:buChar char="•"/>
            </a:pPr>
            <a:r>
              <a:rPr lang="en-GB">
                <a:ea typeface="+mn-lt"/>
                <a:cs typeface="+mn-lt"/>
              </a:rPr>
              <a:t>Avoid images with text, as you can't resize the text in an image</a:t>
            </a:r>
            <a:endParaRPr lang="en-GB" sz="2400">
              <a:ea typeface="+mn-lt"/>
              <a:cs typeface="+mn-lt"/>
            </a:endParaRPr>
          </a:p>
          <a:p>
            <a:pPr lvl="1" indent="-285750">
              <a:buFont typeface="Arial"/>
              <a:buChar char="•"/>
            </a:pPr>
            <a:r>
              <a:rPr lang="en-GB">
                <a:cs typeface="Calibri"/>
              </a:rPr>
              <a:t>Make sure any link text clearly describes where the link is going to go and is understandable even out of context</a:t>
            </a:r>
          </a:p>
          <a:p>
            <a:pPr>
              <a:buNone/>
            </a:pPr>
            <a:endParaRPr lang="en-GB" sz="3600">
              <a:cs typeface="Calibri"/>
            </a:endParaRPr>
          </a:p>
          <a:p>
            <a:pPr lvl="1" indent="0">
              <a:buNone/>
            </a:pPr>
            <a:endParaRPr lang="en-GB" sz="3600">
              <a:cs typeface="Calibri"/>
            </a:endParaRPr>
          </a:p>
          <a:p>
            <a:pPr marL="971550" lvl="1" indent="-285750">
              <a:buFont typeface="Arial"/>
              <a:buChar char="•"/>
            </a:pPr>
            <a:endParaRPr lang="en-GB" sz="3600">
              <a:cs typeface="Calibri"/>
            </a:endParaRPr>
          </a:p>
          <a:p>
            <a:pPr marL="0" indent="0">
              <a:buNone/>
            </a:pPr>
            <a:endParaRPr lang="en-GB" sz="3600" b="1">
              <a:cs typeface="Calibri" panose="020F0502020204030204"/>
            </a:endParaRPr>
          </a:p>
          <a:p>
            <a:endParaRPr lang="en-GB">
              <a:cs typeface="Calibri" panose="020F0502020204030204"/>
            </a:endParaRPr>
          </a:p>
          <a:p>
            <a:endParaRPr lang="en-GB">
              <a:cs typeface="Calibri" panose="020F0502020204030204"/>
            </a:endParaRPr>
          </a:p>
          <a:p>
            <a:pPr marL="0" indent="0">
              <a:buNone/>
            </a:pPr>
            <a:endParaRPr lang="en-GB">
              <a:cs typeface="Calibri" panose="020F0502020204030204"/>
            </a:endParaRPr>
          </a:p>
        </p:txBody>
      </p:sp>
    </p:spTree>
    <p:extLst>
      <p:ext uri="{BB962C8B-B14F-4D97-AF65-F5344CB8AC3E}">
        <p14:creationId xmlns:p14="http://schemas.microsoft.com/office/powerpoint/2010/main" val="413360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545969" y="628421"/>
            <a:ext cx="10515600" cy="5546136"/>
          </a:xfrm>
        </p:spPr>
        <p:txBody>
          <a:bodyPr vert="horz" lIns="91440" tIns="45720" rIns="91440" bIns="45720" rtlCol="0" anchor="t">
            <a:normAutofit/>
          </a:bodyPr>
          <a:lstStyle/>
          <a:p>
            <a:pPr marL="0" indent="0">
              <a:buNone/>
            </a:pPr>
            <a:endParaRPr lang="en-US"/>
          </a:p>
          <a:p>
            <a:pPr marL="0" indent="0">
              <a:buNone/>
            </a:pPr>
            <a:r>
              <a:rPr lang="en-US">
                <a:ea typeface="+mn-lt"/>
                <a:cs typeface="+mn-lt"/>
              </a:rPr>
              <a:t>The </a:t>
            </a:r>
            <a:r>
              <a:rPr lang="en-US" u="sng">
                <a:ea typeface="+mn-lt"/>
                <a:cs typeface="+mn-lt"/>
                <a:hlinkClick r:id="rId2"/>
              </a:rPr>
              <a:t>World Health Organization</a:t>
            </a:r>
            <a:r>
              <a:rPr lang="en-US">
                <a:ea typeface="+mn-lt"/>
                <a:cs typeface="+mn-lt"/>
              </a:rPr>
              <a:t> defines disability as:</a:t>
            </a:r>
          </a:p>
          <a:p>
            <a:pPr marL="0" indent="0">
              <a:buNone/>
            </a:pPr>
            <a:endParaRPr lang="en-US" i="1">
              <a:ea typeface="+mn-lt"/>
              <a:cs typeface="+mn-lt"/>
            </a:endParaRPr>
          </a:p>
          <a:p>
            <a:pPr marL="0" indent="0">
              <a:lnSpc>
                <a:spcPct val="150000"/>
              </a:lnSpc>
              <a:buNone/>
            </a:pPr>
            <a:r>
              <a:rPr lang="en-US" sz="4400" i="1">
                <a:ea typeface="+mn-lt"/>
                <a:cs typeface="+mn-lt"/>
              </a:rPr>
              <a:t>“A mismatch in interaction between the features of a person’s body and the features of the environment in which they live.”</a:t>
            </a:r>
            <a:endParaRPr lang="en-US" sz="4400">
              <a:cs typeface="Calibri"/>
            </a:endParaRPr>
          </a:p>
          <a:p>
            <a:pPr marL="0" indent="0" algn="r">
              <a:buNone/>
            </a:pPr>
            <a:endParaRPr lang="en-US"/>
          </a:p>
          <a:p>
            <a:pPr marL="0" indent="0" algn="r">
              <a:buNone/>
            </a:pPr>
            <a:endParaRPr lang="en-US"/>
          </a:p>
          <a:p>
            <a:pPr marL="0" indent="0" algn="r">
              <a:buNone/>
            </a:pPr>
            <a:endParaRPr lang="en-US"/>
          </a:p>
        </p:txBody>
      </p:sp>
    </p:spTree>
    <p:extLst>
      <p:ext uri="{BB962C8B-B14F-4D97-AF65-F5344CB8AC3E}">
        <p14:creationId xmlns:p14="http://schemas.microsoft.com/office/powerpoint/2010/main" val="2528008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7A1E-F3CF-430B-B357-67C3EC469905}"/>
              </a:ext>
            </a:extLst>
          </p:cNvPr>
          <p:cNvSpPr>
            <a:spLocks noGrp="1"/>
          </p:cNvSpPr>
          <p:nvPr>
            <p:ph type="title"/>
          </p:nvPr>
        </p:nvSpPr>
        <p:spPr/>
        <p:txBody>
          <a:bodyPr/>
          <a:lstStyle/>
          <a:p>
            <a:r>
              <a:rPr lang="en-US" b="1">
                <a:cs typeface="Calibri Light"/>
              </a:rPr>
              <a:t>Problems with PDFs</a:t>
            </a:r>
            <a:endParaRPr lang="en-US" b="1"/>
          </a:p>
        </p:txBody>
      </p:sp>
      <p:sp>
        <p:nvSpPr>
          <p:cNvPr id="3" name="Content Placeholder 2">
            <a:extLst>
              <a:ext uri="{FF2B5EF4-FFF2-40B4-BE49-F238E27FC236}">
                <a16:creationId xmlns:a16="http://schemas.microsoft.com/office/drawing/2014/main" id="{B2B254C0-7582-4D50-B62C-6903D3A85A14}"/>
              </a:ext>
            </a:extLst>
          </p:cNvPr>
          <p:cNvSpPr>
            <a:spLocks noGrp="1"/>
          </p:cNvSpPr>
          <p:nvPr>
            <p:ph idx="1"/>
          </p:nvPr>
        </p:nvSpPr>
        <p:spPr/>
        <p:txBody>
          <a:bodyPr vert="horz" lIns="91440" tIns="45720" rIns="91440" bIns="45720" rtlCol="0" anchor="t">
            <a:normAutofit fontScale="85000" lnSpcReduction="20000"/>
          </a:bodyPr>
          <a:lstStyle/>
          <a:p>
            <a:r>
              <a:rPr lang="en-US" b="1">
                <a:ea typeface="+mn-lt"/>
                <a:cs typeface="+mn-lt"/>
              </a:rPr>
              <a:t>They don't change size to fit the browser</a:t>
            </a:r>
            <a:r>
              <a:rPr lang="en-US">
                <a:ea typeface="+mn-lt"/>
                <a:cs typeface="+mn-lt"/>
              </a:rPr>
              <a:t> – Users must zoom in and out and scroll - this is especially an issue on mobile phones</a:t>
            </a:r>
          </a:p>
          <a:p>
            <a:r>
              <a:rPr lang="en-US" b="1">
                <a:ea typeface="+mn-lt"/>
                <a:cs typeface="+mn-lt"/>
              </a:rPr>
              <a:t>They’re not designed for reading on screens </a:t>
            </a:r>
            <a:r>
              <a:rPr lang="en-US">
                <a:ea typeface="+mn-lt"/>
                <a:cs typeface="+mn-lt"/>
              </a:rPr>
              <a:t>– PDFs are designed for offline use, not online</a:t>
            </a:r>
            <a:endParaRPr lang="en-US"/>
          </a:p>
          <a:p>
            <a:r>
              <a:rPr lang="en-US" b="1">
                <a:ea typeface="+mn-lt"/>
                <a:cs typeface="+mn-lt"/>
              </a:rPr>
              <a:t>It’s hard to track their use </a:t>
            </a:r>
            <a:r>
              <a:rPr lang="en-US">
                <a:ea typeface="+mn-lt"/>
                <a:cs typeface="+mn-lt"/>
              </a:rPr>
              <a:t>– It’s hard to get analytics about how people use PDFs – we can’t see how long they have viewed it or what links they followed</a:t>
            </a:r>
            <a:endParaRPr lang="en-US"/>
          </a:p>
          <a:p>
            <a:r>
              <a:rPr lang="en-US" b="1">
                <a:ea typeface="+mn-lt"/>
                <a:cs typeface="+mn-lt"/>
              </a:rPr>
              <a:t>They cause difficulties with navigation and orientation </a:t>
            </a:r>
            <a:r>
              <a:rPr lang="en-US">
                <a:ea typeface="+mn-lt"/>
                <a:cs typeface="+mn-lt"/>
              </a:rPr>
              <a:t>– Users are taken away from the website when the download a PDF, so they lose the context of the website and its navigation</a:t>
            </a:r>
            <a:endParaRPr lang="en-US"/>
          </a:p>
          <a:p>
            <a:r>
              <a:rPr lang="en-US" b="1">
                <a:ea typeface="+mn-lt"/>
                <a:cs typeface="+mn-lt"/>
              </a:rPr>
              <a:t>They can be hard for some users to access</a:t>
            </a:r>
            <a:r>
              <a:rPr lang="en-US">
                <a:ea typeface="+mn-lt"/>
                <a:cs typeface="+mn-lt"/>
              </a:rPr>
              <a:t> – Some users need to change browser settings, like colours or text size, to make content easier to read – it’s difficult to do this with a PDF</a:t>
            </a:r>
            <a:endParaRPr lang="en-US"/>
          </a:p>
          <a:p>
            <a:r>
              <a:rPr lang="en-US" b="1">
                <a:ea typeface="+mn-lt"/>
                <a:cs typeface="+mn-lt"/>
              </a:rPr>
              <a:t>They’re harder to keep up to date </a:t>
            </a:r>
            <a:r>
              <a:rPr lang="en-US">
                <a:ea typeface="+mn-lt"/>
                <a:cs typeface="+mn-lt"/>
              </a:rPr>
              <a:t>– A web page is easier to update when things change</a:t>
            </a:r>
            <a:endParaRPr lang="en-US"/>
          </a:p>
          <a:p>
            <a:endParaRPr lang="en-US">
              <a:cs typeface="Calibri"/>
            </a:endParaRPr>
          </a:p>
        </p:txBody>
      </p:sp>
    </p:spTree>
    <p:extLst>
      <p:ext uri="{BB962C8B-B14F-4D97-AF65-F5344CB8AC3E}">
        <p14:creationId xmlns:p14="http://schemas.microsoft.com/office/powerpoint/2010/main" val="376540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07E6-BF6D-444C-9458-A27361F57F64}"/>
              </a:ext>
            </a:extLst>
          </p:cNvPr>
          <p:cNvSpPr>
            <a:spLocks noGrp="1"/>
          </p:cNvSpPr>
          <p:nvPr>
            <p:ph type="title"/>
          </p:nvPr>
        </p:nvSpPr>
        <p:spPr/>
        <p:txBody>
          <a:bodyPr/>
          <a:lstStyle/>
          <a:p>
            <a:r>
              <a:rPr lang="en-US" b="1">
                <a:cs typeface="Calibri Light"/>
              </a:rPr>
              <a:t>Checking documents for accessibility</a:t>
            </a:r>
            <a:endParaRPr lang="en-US" b="1"/>
          </a:p>
        </p:txBody>
      </p:sp>
      <p:sp>
        <p:nvSpPr>
          <p:cNvPr id="3" name="Content Placeholder 2">
            <a:extLst>
              <a:ext uri="{FF2B5EF4-FFF2-40B4-BE49-F238E27FC236}">
                <a16:creationId xmlns:a16="http://schemas.microsoft.com/office/drawing/2014/main" id="{9F67DE7E-42AC-4B30-8FDD-22BA8178FD7E}"/>
              </a:ext>
            </a:extLst>
          </p:cNvPr>
          <p:cNvSpPr>
            <a:spLocks noGrp="1"/>
          </p:cNvSpPr>
          <p:nvPr>
            <p:ph idx="1"/>
          </p:nvPr>
        </p:nvSpPr>
        <p:spPr/>
        <p:txBody>
          <a:bodyPr vert="horz" lIns="91440" tIns="45720" rIns="91440" bIns="45720" rtlCol="0" anchor="t">
            <a:normAutofit fontScale="77500" lnSpcReduction="20000"/>
          </a:bodyPr>
          <a:lstStyle/>
          <a:p>
            <a:pPr>
              <a:buNone/>
            </a:pPr>
            <a:r>
              <a:rPr lang="en-US" b="1">
                <a:ea typeface="+mn-lt"/>
                <a:cs typeface="+mn-lt"/>
              </a:rPr>
              <a:t>Checking a PDF for accessibility</a:t>
            </a:r>
            <a:r>
              <a:rPr lang="en-US">
                <a:ea typeface="+mn-lt"/>
                <a:cs typeface="+mn-lt"/>
              </a:rPr>
              <a:t> </a:t>
            </a:r>
            <a:endParaRPr lang="en-US"/>
          </a:p>
          <a:p>
            <a:pPr lvl="1" indent="-285750">
              <a:buFont typeface="Arial"/>
              <a:buChar char="•"/>
            </a:pPr>
            <a:r>
              <a:rPr lang="en-US">
                <a:ea typeface="+mn-lt"/>
                <a:cs typeface="+mn-lt"/>
              </a:rPr>
              <a:t>Use Adobe Reader or Adobe Acrobat Pro, as well as a screen reader</a:t>
            </a:r>
            <a:endParaRPr lang="en-US">
              <a:cs typeface="Calibri"/>
            </a:endParaRPr>
          </a:p>
          <a:p>
            <a:pPr marL="971550" lvl="1" indent="-285750">
              <a:buFont typeface="Arial"/>
              <a:buChar char="•"/>
            </a:pPr>
            <a:r>
              <a:rPr lang="en-US">
                <a:ea typeface="+mn-lt"/>
                <a:cs typeface="+mn-lt"/>
                <a:hlinkClick r:id="rId2"/>
              </a:rPr>
              <a:t>Non-Visual Desktop Access (NVDA)</a:t>
            </a:r>
            <a:r>
              <a:rPr lang="en-US">
                <a:ea typeface="+mn-lt"/>
                <a:cs typeface="+mn-lt"/>
              </a:rPr>
              <a:t> is a free open source screen reader for windows – or ask the digital team</a:t>
            </a:r>
            <a:endParaRPr lang="en-US"/>
          </a:p>
          <a:p>
            <a:pPr marL="971550" lvl="1" indent="-285750">
              <a:buFont typeface="Arial"/>
              <a:buChar char="•"/>
            </a:pPr>
            <a:r>
              <a:rPr lang="en-US">
                <a:ea typeface="+mn-lt"/>
                <a:cs typeface="+mn-lt"/>
              </a:rPr>
              <a:t>Adobe Reader - go to Edit -&gt; Accessibility -&gt; Quick check</a:t>
            </a:r>
            <a:endParaRPr lang="en-US"/>
          </a:p>
          <a:p>
            <a:pPr marL="971550" lvl="1" indent="-285750">
              <a:buFont typeface="Arial"/>
              <a:buChar char="•"/>
            </a:pPr>
            <a:r>
              <a:rPr lang="en-US">
                <a:ea typeface="+mn-lt"/>
                <a:cs typeface="+mn-lt"/>
              </a:rPr>
              <a:t>To fix any issues, you need to edit the original document in Word or Adobe Acrobat Pro</a:t>
            </a:r>
            <a:endParaRPr lang="en-US"/>
          </a:p>
          <a:p>
            <a:pPr>
              <a:buNone/>
            </a:pPr>
            <a:r>
              <a:rPr lang="en-US" b="1">
                <a:ea typeface="+mn-lt"/>
                <a:cs typeface="+mn-lt"/>
              </a:rPr>
              <a:t>Check a Word document for accessibility</a:t>
            </a:r>
            <a:r>
              <a:rPr lang="en-US">
                <a:ea typeface="+mn-lt"/>
                <a:cs typeface="+mn-lt"/>
              </a:rPr>
              <a:t> </a:t>
            </a:r>
            <a:endParaRPr lang="en-US"/>
          </a:p>
          <a:p>
            <a:pPr lvl="1" indent="-285750">
              <a:buFont typeface="Arial"/>
              <a:buChar char="•"/>
            </a:pPr>
            <a:r>
              <a:rPr lang="en-US">
                <a:ea typeface="+mn-lt"/>
                <a:cs typeface="+mn-lt"/>
              </a:rPr>
              <a:t>Use the </a:t>
            </a:r>
            <a:r>
              <a:rPr lang="en-US">
                <a:ea typeface="+mn-lt"/>
                <a:cs typeface="+mn-lt"/>
                <a:hlinkClick r:id="rId3"/>
              </a:rPr>
              <a:t>Office accessibility checker</a:t>
            </a:r>
            <a:endParaRPr lang="en-US">
              <a:ea typeface="+mn-lt"/>
              <a:cs typeface="+mn-lt"/>
            </a:endParaRPr>
          </a:p>
          <a:p>
            <a:pPr>
              <a:buNone/>
            </a:pPr>
            <a:r>
              <a:rPr lang="en-US" b="1">
                <a:cs typeface="Calibri"/>
              </a:rPr>
              <a:t>For all documents</a:t>
            </a:r>
          </a:p>
          <a:p>
            <a:pPr>
              <a:buFont typeface="Arial"/>
              <a:buChar char="•"/>
            </a:pPr>
            <a:r>
              <a:rPr lang="en-US">
                <a:ea typeface="+mn-lt"/>
                <a:cs typeface="+mn-lt"/>
              </a:rPr>
              <a:t>Use this </a:t>
            </a:r>
            <a:r>
              <a:rPr lang="en-US">
                <a:ea typeface="+mn-lt"/>
                <a:cs typeface="+mn-lt"/>
                <a:hlinkClick r:id="rId3"/>
              </a:rPr>
              <a:t>accessibility checklist</a:t>
            </a:r>
            <a:r>
              <a:rPr lang="en-US">
                <a:ea typeface="+mn-lt"/>
                <a:cs typeface="+mn-lt"/>
              </a:rPr>
              <a:t> by 18F (the US government’s digital agency) to help you test manually</a:t>
            </a:r>
            <a:endParaRPr lang="en-US"/>
          </a:p>
          <a:p>
            <a:pPr>
              <a:buNone/>
            </a:pPr>
            <a:endParaRPr lang="en-US">
              <a:ea typeface="+mn-lt"/>
              <a:cs typeface="+mn-lt"/>
            </a:endParaRPr>
          </a:p>
          <a:p>
            <a:pPr>
              <a:buNone/>
            </a:pPr>
            <a:r>
              <a:rPr lang="en-US">
                <a:ea typeface="+mn-lt"/>
                <a:cs typeface="+mn-lt"/>
              </a:rPr>
              <a:t>GOV.UK has more guidance on </a:t>
            </a:r>
            <a:r>
              <a:rPr lang="en-US">
                <a:ea typeface="+mn-lt"/>
                <a:cs typeface="+mn-lt"/>
                <a:hlinkClick r:id="rId4"/>
              </a:rPr>
              <a:t>publishing accessible documents</a:t>
            </a:r>
            <a:endParaRPr lang="en-US">
              <a:ea typeface="+mn-lt"/>
              <a:cs typeface="+mn-lt"/>
            </a:endParaRPr>
          </a:p>
          <a:p>
            <a:pPr>
              <a:buNone/>
            </a:pPr>
            <a:r>
              <a:rPr lang="en-US">
                <a:ea typeface="+mn-lt"/>
                <a:cs typeface="+mn-lt"/>
              </a:rPr>
              <a:t>  </a:t>
            </a:r>
            <a:endParaRPr lang="en-US"/>
          </a:p>
          <a:p>
            <a:pPr marL="0" indent="0">
              <a:buNone/>
            </a:pPr>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F4149FEA-6B4A-4D32-B773-F55DDB273B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a:endParaRPr>
          </a:p>
        </p:txBody>
      </p:sp>
    </p:spTree>
    <p:extLst>
      <p:ext uri="{BB962C8B-B14F-4D97-AF65-F5344CB8AC3E}">
        <p14:creationId xmlns:p14="http://schemas.microsoft.com/office/powerpoint/2010/main" val="2663239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4EA6-F43C-48E9-9B06-8BE584933E5F}"/>
              </a:ext>
            </a:extLst>
          </p:cNvPr>
          <p:cNvSpPr>
            <a:spLocks noGrp="1"/>
          </p:cNvSpPr>
          <p:nvPr>
            <p:ph type="title"/>
          </p:nvPr>
        </p:nvSpPr>
        <p:spPr/>
        <p:txBody>
          <a:bodyPr/>
          <a:lstStyle/>
          <a:p>
            <a:r>
              <a:rPr lang="en-GB" b="1" dirty="0"/>
              <a:t>More general advice</a:t>
            </a:r>
          </a:p>
        </p:txBody>
      </p:sp>
      <p:sp>
        <p:nvSpPr>
          <p:cNvPr id="3" name="Content Placeholder 2">
            <a:extLst>
              <a:ext uri="{FF2B5EF4-FFF2-40B4-BE49-F238E27FC236}">
                <a16:creationId xmlns:a16="http://schemas.microsoft.com/office/drawing/2014/main" id="{B3F730CB-A5AB-486D-886E-4C758C7ED6A6}"/>
              </a:ext>
            </a:extLst>
          </p:cNvPr>
          <p:cNvSpPr>
            <a:spLocks noGrp="1"/>
          </p:cNvSpPr>
          <p:nvPr>
            <p:ph idx="1"/>
          </p:nvPr>
        </p:nvSpPr>
        <p:spPr>
          <a:xfrm>
            <a:off x="838200" y="1825625"/>
            <a:ext cx="10515600" cy="4667250"/>
          </a:xfrm>
        </p:spPr>
        <p:txBody>
          <a:bodyPr/>
          <a:lstStyle/>
          <a:p>
            <a:r>
              <a:rPr lang="en-GB"/>
              <a:t>Don’t assume, don’t judge, you don’t know what someone might be going through</a:t>
            </a:r>
          </a:p>
          <a:p>
            <a:r>
              <a:rPr lang="en-GB"/>
              <a:t>Focus on the person, not the disability</a:t>
            </a:r>
          </a:p>
          <a:p>
            <a:r>
              <a:rPr lang="en-GB"/>
              <a:t>Ask if they need help, don’t just help assuming it’s good for them, it might not</a:t>
            </a:r>
          </a:p>
          <a:p>
            <a:r>
              <a:rPr lang="en-GB"/>
              <a:t>Keep your meeting short (under 1hour) - don’t assume everyone can stand for more than 15 min, plan for chairs </a:t>
            </a:r>
          </a:p>
          <a:p>
            <a:r>
              <a:rPr lang="en-GB"/>
              <a:t>Describe any photo or diagram you have in a presentation</a:t>
            </a:r>
          </a:p>
          <a:p>
            <a:r>
              <a:rPr lang="en-GB"/>
              <a:t>Make sure you have a good mic when you speak so everyone can hear you clearly</a:t>
            </a:r>
          </a:p>
          <a:p>
            <a:endParaRPr lang="en-GB"/>
          </a:p>
        </p:txBody>
      </p:sp>
    </p:spTree>
    <p:extLst>
      <p:ext uri="{BB962C8B-B14F-4D97-AF65-F5344CB8AC3E}">
        <p14:creationId xmlns:p14="http://schemas.microsoft.com/office/powerpoint/2010/main" val="812203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1009650" y="2894013"/>
            <a:ext cx="10515600" cy="1325563"/>
          </a:xfrm>
          <a:solidFill>
            <a:srgbClr val="FFFF00"/>
          </a:solidFill>
        </p:spPr>
        <p:txBody>
          <a:bodyPr>
            <a:noAutofit/>
          </a:bodyPr>
          <a:lstStyle/>
          <a:p>
            <a:r>
              <a:rPr lang="en-GB" sz="6000" b="1"/>
              <a:t>What next?</a:t>
            </a:r>
          </a:p>
        </p:txBody>
      </p:sp>
    </p:spTree>
    <p:extLst>
      <p:ext uri="{BB962C8B-B14F-4D97-AF65-F5344CB8AC3E}">
        <p14:creationId xmlns:p14="http://schemas.microsoft.com/office/powerpoint/2010/main" val="1693804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Links to various resources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p:txBody>
          <a:bodyPr vert="horz" lIns="91440" tIns="45720" rIns="91440" bIns="45720" rtlCol="0" anchor="t">
            <a:normAutofit/>
          </a:bodyPr>
          <a:lstStyle/>
          <a:p>
            <a:pPr marL="0" indent="0">
              <a:buNone/>
            </a:pPr>
            <a:r>
              <a:rPr lang="en-US"/>
              <a:t>You can find more information and links to resources in this blog post:</a:t>
            </a:r>
          </a:p>
          <a:p>
            <a:pPr marL="0" indent="0">
              <a:buNone/>
            </a:pPr>
            <a:r>
              <a:rPr lang="en-GB">
                <a:hlinkClick r:id="rId2"/>
              </a:rPr>
              <a:t>https://scotentsd.github.io/GAAD2020/</a:t>
            </a:r>
            <a:endParaRPr lang="en-GB"/>
          </a:p>
          <a:p>
            <a:pPr marL="0" indent="0">
              <a:buNone/>
            </a:pPr>
            <a:endParaRPr lang="en-US"/>
          </a:p>
          <a:p>
            <a:pPr marL="0" indent="0">
              <a:buNone/>
            </a:pPr>
            <a:r>
              <a:rPr lang="en-GB">
                <a:cs typeface="Calibri"/>
              </a:rPr>
              <a:t>We will add to it in the next days so do come back and check it. </a:t>
            </a:r>
            <a:endParaRPr lang="en-GB"/>
          </a:p>
        </p:txBody>
      </p:sp>
    </p:spTree>
    <p:extLst>
      <p:ext uri="{BB962C8B-B14F-4D97-AF65-F5344CB8AC3E}">
        <p14:creationId xmlns:p14="http://schemas.microsoft.com/office/powerpoint/2010/main" val="2427311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608013"/>
            <a:ext cx="10515600" cy="1325563"/>
          </a:xfrm>
          <a:solidFill>
            <a:srgbClr val="FFFF00"/>
          </a:solidFill>
        </p:spPr>
        <p:txBody>
          <a:bodyPr>
            <a:noAutofit/>
          </a:bodyPr>
          <a:lstStyle/>
          <a:p>
            <a:r>
              <a:rPr lang="en-GB" sz="6000" b="1"/>
              <a:t>Get in touch!</a:t>
            </a:r>
          </a:p>
        </p:txBody>
      </p:sp>
      <p:sp>
        <p:nvSpPr>
          <p:cNvPr id="3" name="Content Placeholder 2">
            <a:extLst>
              <a:ext uri="{FF2B5EF4-FFF2-40B4-BE49-F238E27FC236}">
                <a16:creationId xmlns:a16="http://schemas.microsoft.com/office/drawing/2014/main" id="{136B2335-5108-48F9-B9F7-14A2006A7F94}"/>
              </a:ext>
            </a:extLst>
          </p:cNvPr>
          <p:cNvSpPr>
            <a:spLocks noGrp="1"/>
          </p:cNvSpPr>
          <p:nvPr>
            <p:ph idx="1"/>
          </p:nvPr>
        </p:nvSpPr>
        <p:spPr>
          <a:xfrm>
            <a:off x="1007882" y="2317390"/>
            <a:ext cx="10064586" cy="2916057"/>
          </a:xfrm>
        </p:spPr>
        <p:txBody>
          <a:bodyPr vert="horz" lIns="91440" tIns="45720" rIns="91440" bIns="45720" rtlCol="0" anchor="t">
            <a:normAutofit/>
          </a:bodyPr>
          <a:lstStyle/>
          <a:p>
            <a:pPr marL="0" indent="0">
              <a:buNone/>
            </a:pPr>
            <a:r>
              <a:rPr lang="en-GB" sz="3200"/>
              <a:t>The digital team and all the people who presented today will be happy to tell you more!</a:t>
            </a:r>
            <a:endParaRPr lang="en-US"/>
          </a:p>
          <a:p>
            <a:pPr marL="0" indent="0">
              <a:buNone/>
            </a:pPr>
            <a:endParaRPr lang="en-GB"/>
          </a:p>
        </p:txBody>
      </p:sp>
    </p:spTree>
    <p:extLst>
      <p:ext uri="{BB962C8B-B14F-4D97-AF65-F5344CB8AC3E}">
        <p14:creationId xmlns:p14="http://schemas.microsoft.com/office/powerpoint/2010/main" val="1271062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690250"/>
            <a:ext cx="10961298" cy="5118485"/>
          </a:xfrm>
        </p:spPr>
        <p:txBody>
          <a:bodyPr vert="horz" lIns="91440" tIns="45720" rIns="91440" bIns="45720" rtlCol="0" anchor="t">
            <a:normAutofit/>
          </a:bodyPr>
          <a:lstStyle/>
          <a:p>
            <a:pPr marL="0" indent="0">
              <a:buNone/>
            </a:pPr>
            <a:r>
              <a:rPr lang="en-GB">
                <a:cs typeface="Calibri" panose="020F0502020204030204"/>
              </a:rPr>
              <a:t>- 360,000 </a:t>
            </a:r>
            <a:r>
              <a:rPr lang="en-GB">
                <a:ea typeface="+mn-lt"/>
                <a:cs typeface="+mn-lt"/>
              </a:rPr>
              <a:t>registered blind or partially sighted</a:t>
            </a:r>
            <a:endParaRPr lang="en-US">
              <a:ea typeface="+mn-lt"/>
              <a:cs typeface="+mn-lt"/>
            </a:endParaRPr>
          </a:p>
          <a:p>
            <a:pPr marL="0" indent="0">
              <a:buNone/>
            </a:pPr>
            <a:r>
              <a:rPr lang="en-GB">
                <a:cs typeface="Calibri" panose="020F0502020204030204"/>
              </a:rPr>
              <a:t>- 11 million have hearing loss</a:t>
            </a:r>
          </a:p>
          <a:p>
            <a:pPr marL="0" indent="0">
              <a:buNone/>
            </a:pPr>
            <a:r>
              <a:rPr lang="en-GB">
                <a:cs typeface="Calibri" panose="020F0502020204030204"/>
              </a:rPr>
              <a:t>- 900,000 have severe or profound hearing loss</a:t>
            </a:r>
          </a:p>
          <a:p>
            <a:pPr marL="0" indent="0">
              <a:buNone/>
            </a:pPr>
            <a:r>
              <a:rPr lang="en-GB">
                <a:cs typeface="Calibri" panose="020F0502020204030204"/>
              </a:rPr>
              <a:t>- 390,000 are deafblind</a:t>
            </a:r>
          </a:p>
          <a:p>
            <a:pPr marL="0" indent="0">
              <a:buNone/>
            </a:pPr>
            <a:r>
              <a:rPr lang="en-GB">
                <a:cs typeface="Calibri" panose="020F0502020204030204"/>
              </a:rPr>
              <a:t>- 6.4 million have dyslexia</a:t>
            </a:r>
          </a:p>
          <a:p>
            <a:pPr marL="0" indent="0">
              <a:buNone/>
            </a:pPr>
            <a:r>
              <a:rPr lang="en-GB">
                <a:cs typeface="Calibri" panose="020F0502020204030204"/>
              </a:rPr>
              <a:t>-700,000 are on the Autism spectrum</a:t>
            </a:r>
          </a:p>
          <a:p>
            <a:pPr marL="0" indent="0">
              <a:buNone/>
            </a:pPr>
            <a:r>
              <a:rPr lang="en-GB">
                <a:cs typeface="Calibri" panose="020F0502020204030204"/>
              </a:rPr>
              <a:t>- 16 million people experience poor mental health every year in the UK</a:t>
            </a:r>
          </a:p>
          <a:p>
            <a:pPr marL="0" indent="0">
              <a:buNone/>
            </a:pPr>
            <a:endParaRPr lang="en-GB">
              <a:cs typeface="Calibri" panose="020F0502020204030204"/>
            </a:endParaRPr>
          </a:p>
          <a:p>
            <a:pPr marL="0" indent="0">
              <a:buNone/>
            </a:pPr>
            <a:endParaRPr lang="en-GB">
              <a:cs typeface="Calibri" panose="020F0502020204030204"/>
            </a:endParaRPr>
          </a:p>
          <a:p>
            <a:pPr marL="0" indent="0">
              <a:buNone/>
            </a:pPr>
            <a:endParaRPr lang="en-GB">
              <a:cs typeface="Calibri" panose="020F0502020204030204"/>
            </a:endParaRPr>
          </a:p>
          <a:p>
            <a:pPr marL="0" indent="0">
              <a:buNone/>
            </a:pPr>
            <a:endParaRPr lang="en-GB">
              <a:cs typeface="Calibri" panose="020F0502020204030204"/>
            </a:endParaRPr>
          </a:p>
        </p:txBody>
      </p:sp>
      <p:sp>
        <p:nvSpPr>
          <p:cNvPr id="5" name="Title 1">
            <a:extLst>
              <a:ext uri="{FF2B5EF4-FFF2-40B4-BE49-F238E27FC236}">
                <a16:creationId xmlns:a16="http://schemas.microsoft.com/office/drawing/2014/main" id="{18FF2673-B83C-4AB2-866E-F7E5C6625B9F}"/>
              </a:ext>
            </a:extLst>
          </p:cNvPr>
          <p:cNvSpPr txBox="1">
            <a:spLocks/>
          </p:cNvSpPr>
          <p:nvPr/>
        </p:nvSpPr>
        <p:spPr>
          <a:xfrm>
            <a:off x="0" y="-1587"/>
            <a:ext cx="12192000" cy="1139825"/>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a:t>Quiz answers</a:t>
            </a:r>
            <a:endParaRPr lang="en-US"/>
          </a:p>
        </p:txBody>
      </p:sp>
    </p:spTree>
    <p:extLst>
      <p:ext uri="{BB962C8B-B14F-4D97-AF65-F5344CB8AC3E}">
        <p14:creationId xmlns:p14="http://schemas.microsoft.com/office/powerpoint/2010/main" val="4094149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1009650" y="2894013"/>
            <a:ext cx="10515600" cy="1325563"/>
          </a:xfrm>
          <a:solidFill>
            <a:srgbClr val="FFFF00"/>
          </a:solidFill>
        </p:spPr>
        <p:txBody>
          <a:bodyPr>
            <a:noAutofit/>
          </a:bodyPr>
          <a:lstStyle/>
          <a:p>
            <a:r>
              <a:rPr lang="en-GB" sz="9600" b="1"/>
              <a:t>Thank you!</a:t>
            </a:r>
          </a:p>
        </p:txBody>
      </p:sp>
    </p:spTree>
    <p:extLst>
      <p:ext uri="{BB962C8B-B14F-4D97-AF65-F5344CB8AC3E}">
        <p14:creationId xmlns:p14="http://schemas.microsoft.com/office/powerpoint/2010/main" val="2119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2257" y="6270459"/>
            <a:ext cx="12064665" cy="590550"/>
          </a:xfrm>
        </p:spPr>
        <p:txBody>
          <a:bodyPr/>
          <a:lstStyle/>
          <a:p>
            <a:pPr marL="0" indent="0" algn="ctr">
              <a:buNone/>
            </a:pPr>
            <a:r>
              <a:rPr lang="en-US"/>
              <a:t>Do and Don’t </a:t>
            </a:r>
            <a:r>
              <a:rPr lang="en-US">
                <a:hlinkClick r:id="rId2"/>
              </a:rPr>
              <a:t>posters from the Home Office</a:t>
            </a:r>
            <a:endParaRPr lang="en-GB"/>
          </a:p>
        </p:txBody>
      </p:sp>
      <p:pic>
        <p:nvPicPr>
          <p:cNvPr id="1028" name="Picture 4" descr="Accessibility Usually, most people have a good idea of what accessibility needs are: they think: screen readers, wheelchairs, and more recently they might even think of dyslexia for example. But there is much more to it:">
            <a:extLst>
              <a:ext uri="{FF2B5EF4-FFF2-40B4-BE49-F238E27FC236}">
                <a16:creationId xmlns:a16="http://schemas.microsoft.com/office/drawing/2014/main" id="{8BA2CE18-613E-4707-8B23-5FD93CFC8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751" y="5902"/>
            <a:ext cx="8520278" cy="627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7406640" y="1825625"/>
            <a:ext cx="3947160" cy="4351338"/>
          </a:xfrm>
        </p:spPr>
        <p:txBody>
          <a:bodyPr/>
          <a:lstStyle/>
          <a:p>
            <a:pPr marL="0" indent="0">
              <a:buNone/>
            </a:pPr>
            <a:endParaRPr lang="en-US"/>
          </a:p>
          <a:p>
            <a:pPr marL="0" indent="0">
              <a:buNone/>
            </a:pPr>
            <a:r>
              <a:rPr lang="en-US"/>
              <a:t>From the </a:t>
            </a:r>
            <a:r>
              <a:rPr lang="en-US">
                <a:hlinkClick r:id="rId2"/>
              </a:rPr>
              <a:t>Microsoft Inclusive Design toolkit</a:t>
            </a:r>
            <a:r>
              <a:rPr lang="en-US"/>
              <a:t>.</a:t>
            </a:r>
          </a:p>
          <a:p>
            <a:pPr marL="0" indent="0">
              <a:buNone/>
            </a:pPr>
            <a:endParaRPr lang="en-US"/>
          </a:p>
          <a:p>
            <a:pPr marL="0" indent="0">
              <a:buNone/>
            </a:pPr>
            <a:r>
              <a:rPr lang="en-US"/>
              <a:t>Figures are for the US.</a:t>
            </a:r>
          </a:p>
          <a:p>
            <a:pPr marL="0" indent="0">
              <a:buNone/>
            </a:pPr>
            <a:endParaRPr lang="en-US"/>
          </a:p>
          <a:p>
            <a:pPr marL="0" indent="0">
              <a:buNone/>
            </a:pPr>
            <a:endParaRPr lang="en-US"/>
          </a:p>
          <a:p>
            <a:pPr marL="0" indent="0" algn="r">
              <a:buNone/>
            </a:pPr>
            <a:endParaRPr lang="en-US"/>
          </a:p>
        </p:txBody>
      </p:sp>
      <p:pic>
        <p:nvPicPr>
          <p:cNvPr id="2" name="Picture 1" descr="showing illustrations of permanent, temporary and situational disability for 4 abilities (Touch, See, Hear and Speak)">
            <a:extLst>
              <a:ext uri="{FF2B5EF4-FFF2-40B4-BE49-F238E27FC236}">
                <a16:creationId xmlns:a16="http://schemas.microsoft.com/office/drawing/2014/main" id="{5BD6FFB8-3175-48A8-8BE3-500F93F1B58B}"/>
              </a:ext>
            </a:extLst>
          </p:cNvPr>
          <p:cNvPicPr>
            <a:picLocks noChangeAspect="1"/>
          </p:cNvPicPr>
          <p:nvPr/>
        </p:nvPicPr>
        <p:blipFill>
          <a:blip r:embed="rId3"/>
          <a:stretch>
            <a:fillRect/>
          </a:stretch>
        </p:blipFill>
        <p:spPr>
          <a:xfrm>
            <a:off x="2673" y="-4860"/>
            <a:ext cx="4141834" cy="6864173"/>
          </a:xfrm>
          <a:prstGeom prst="rect">
            <a:avLst/>
          </a:prstGeom>
        </p:spPr>
      </p:pic>
      <p:pic>
        <p:nvPicPr>
          <p:cNvPr id="4" name="Picture 3" descr="Permanent is 26K people, Temporary is 13M and situational is 8M so a total of more than 21M for the US">
            <a:extLst>
              <a:ext uri="{FF2B5EF4-FFF2-40B4-BE49-F238E27FC236}">
                <a16:creationId xmlns:a16="http://schemas.microsoft.com/office/drawing/2014/main" id="{6A3038C1-F103-4424-99E0-E439AB908CDC}"/>
              </a:ext>
            </a:extLst>
          </p:cNvPr>
          <p:cNvPicPr>
            <a:picLocks noChangeAspect="1"/>
          </p:cNvPicPr>
          <p:nvPr/>
        </p:nvPicPr>
        <p:blipFill>
          <a:blip r:embed="rId4"/>
          <a:stretch>
            <a:fillRect/>
          </a:stretch>
        </p:blipFill>
        <p:spPr>
          <a:xfrm>
            <a:off x="4665468" y="-11303"/>
            <a:ext cx="2296133" cy="6854328"/>
          </a:xfrm>
          <a:prstGeom prst="rect">
            <a:avLst/>
          </a:prstGeom>
        </p:spPr>
      </p:pic>
    </p:spTree>
    <p:extLst>
      <p:ext uri="{BB962C8B-B14F-4D97-AF65-F5344CB8AC3E}">
        <p14:creationId xmlns:p14="http://schemas.microsoft.com/office/powerpoint/2010/main" val="366696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orona Virus">
            <a:extLst>
              <a:ext uri="{FF2B5EF4-FFF2-40B4-BE49-F238E27FC236}">
                <a16:creationId xmlns:a16="http://schemas.microsoft.com/office/drawing/2014/main" id="{A7CB16A9-AE88-4445-A1A1-54B810C553DD}"/>
              </a:ext>
            </a:extLst>
          </p:cNvPr>
          <p:cNvPicPr>
            <a:picLocks noChangeAspect="1"/>
          </p:cNvPicPr>
          <p:nvPr/>
        </p:nvPicPr>
        <p:blipFill rotWithShape="1">
          <a:blip r:embed="rId2">
            <a:alphaModFix amt="50000"/>
          </a:blip>
          <a:srcRect l="18957" r="11711" b="1"/>
          <a:stretch/>
        </p:blipFill>
        <p:spPr>
          <a:xfrm>
            <a:off x="20" y="1"/>
            <a:ext cx="12191980" cy="6857999"/>
          </a:xfrm>
          <a:prstGeom prst="rect">
            <a:avLst/>
          </a:prstGeom>
        </p:spPr>
      </p:pic>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Temporary accessibility</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LOCKDOWN</a:t>
            </a:r>
          </a:p>
        </p:txBody>
      </p:sp>
    </p:spTree>
    <p:extLst>
      <p:ext uri="{BB962C8B-B14F-4D97-AF65-F5344CB8AC3E}">
        <p14:creationId xmlns:p14="http://schemas.microsoft.com/office/powerpoint/2010/main" val="42435461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xfrm>
            <a:off x="838200" y="2766218"/>
            <a:ext cx="10515600" cy="1325563"/>
          </a:xfrm>
          <a:solidFill>
            <a:srgbClr val="FFFF00"/>
          </a:solidFill>
        </p:spPr>
        <p:txBody>
          <a:bodyPr>
            <a:normAutofit/>
          </a:bodyPr>
          <a:lstStyle/>
          <a:p>
            <a:r>
              <a:rPr lang="en-GB" sz="6000" b="1"/>
              <a:t>Invisible disabilities</a:t>
            </a:r>
          </a:p>
        </p:txBody>
      </p:sp>
      <p:sp>
        <p:nvSpPr>
          <p:cNvPr id="5" name="Content Placeholder 4">
            <a:extLst>
              <a:ext uri="{FF2B5EF4-FFF2-40B4-BE49-F238E27FC236}">
                <a16:creationId xmlns:a16="http://schemas.microsoft.com/office/drawing/2014/main" id="{8157F3E6-A8A0-48C2-BE9C-44D89DF5D1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350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96-9F84-4240-94CF-31C81D0F10F3}"/>
              </a:ext>
            </a:extLst>
          </p:cNvPr>
          <p:cNvSpPr>
            <a:spLocks noGrp="1"/>
          </p:cNvSpPr>
          <p:nvPr>
            <p:ph type="title"/>
          </p:nvPr>
        </p:nvSpPr>
        <p:spPr>
          <a:solidFill>
            <a:schemeClr val="bg1"/>
          </a:solidFill>
        </p:spPr>
        <p:txBody>
          <a:bodyPr/>
          <a:lstStyle/>
          <a:p>
            <a:r>
              <a:rPr lang="en-GB" b="1"/>
              <a:t>Invisible disabilities</a:t>
            </a:r>
          </a:p>
        </p:txBody>
      </p:sp>
      <p:sp>
        <p:nvSpPr>
          <p:cNvPr id="3" name="Content Placeholder 2">
            <a:extLst>
              <a:ext uri="{FF2B5EF4-FFF2-40B4-BE49-F238E27FC236}">
                <a16:creationId xmlns:a16="http://schemas.microsoft.com/office/drawing/2014/main" id="{28275EF0-0CFF-4520-9AE3-A76E98D48E24}"/>
              </a:ext>
            </a:extLst>
          </p:cNvPr>
          <p:cNvSpPr>
            <a:spLocks noGrp="1"/>
          </p:cNvSpPr>
          <p:nvPr>
            <p:ph idx="1"/>
          </p:nvPr>
        </p:nvSpPr>
        <p:spPr>
          <a:xfrm>
            <a:off x="838200" y="1825625"/>
            <a:ext cx="10515600" cy="2008245"/>
          </a:xfrm>
        </p:spPr>
        <p:txBody>
          <a:bodyPr/>
          <a:lstStyle/>
          <a:p>
            <a:pPr marL="0" indent="0">
              <a:lnSpc>
                <a:spcPct val="150000"/>
              </a:lnSpc>
              <a:buNone/>
            </a:pPr>
            <a:r>
              <a:rPr lang="en-US" i="1"/>
              <a:t>“An invisible disability is a physical, mental or neurological condition that is not visible from the outside, yet can limit or challenge a person’s movements, senses, or activities.” - </a:t>
            </a:r>
            <a:r>
              <a:rPr lang="en-GB" u="sng">
                <a:hlinkClick r:id="rId3"/>
              </a:rPr>
              <a:t>Invisible Disabilities Association</a:t>
            </a:r>
            <a:endParaRPr lang="en-US" i="1"/>
          </a:p>
          <a:p>
            <a:pPr marL="0" indent="0">
              <a:buNone/>
            </a:pPr>
            <a:endParaRPr lang="en-US" i="1"/>
          </a:p>
          <a:p>
            <a:pPr marL="0" indent="0">
              <a:buNone/>
            </a:pPr>
            <a:endParaRPr lang="en-GB"/>
          </a:p>
        </p:txBody>
      </p:sp>
      <p:pic>
        <p:nvPicPr>
          <p:cNvPr id="4" name="Picture 3" descr="a cross and the wheelchair symbol visual with the message: 93% of people with disabilities don't use a wheelchair">
            <a:extLst>
              <a:ext uri="{FF2B5EF4-FFF2-40B4-BE49-F238E27FC236}">
                <a16:creationId xmlns:a16="http://schemas.microsoft.com/office/drawing/2014/main" id="{EF0886A7-1E19-4F88-88A0-CE5FD1B2C6A1}"/>
              </a:ext>
            </a:extLst>
          </p:cNvPr>
          <p:cNvPicPr>
            <a:picLocks noChangeAspect="1"/>
          </p:cNvPicPr>
          <p:nvPr/>
        </p:nvPicPr>
        <p:blipFill>
          <a:blip r:embed="rId4"/>
          <a:stretch>
            <a:fillRect/>
          </a:stretch>
        </p:blipFill>
        <p:spPr>
          <a:xfrm>
            <a:off x="838200" y="4024407"/>
            <a:ext cx="2131243" cy="2152556"/>
          </a:xfrm>
          <a:prstGeom prst="rect">
            <a:avLst/>
          </a:prstGeom>
        </p:spPr>
      </p:pic>
      <p:sp>
        <p:nvSpPr>
          <p:cNvPr id="5" name="Content Placeholder 2">
            <a:extLst>
              <a:ext uri="{FF2B5EF4-FFF2-40B4-BE49-F238E27FC236}">
                <a16:creationId xmlns:a16="http://schemas.microsoft.com/office/drawing/2014/main" id="{B0A3907D-9244-40D9-BF44-6305D2C8F528}"/>
              </a:ext>
            </a:extLst>
          </p:cNvPr>
          <p:cNvSpPr txBox="1">
            <a:spLocks/>
          </p:cNvSpPr>
          <p:nvPr/>
        </p:nvSpPr>
        <p:spPr>
          <a:xfrm>
            <a:off x="4351663" y="4484630"/>
            <a:ext cx="7123323" cy="200824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a:t>Examples: Multiple Sclerosis (M.S.), Chronic Fatigue Syndrome, Lupus, Autism, Crohn’s disease, Dyslexia, Anxiety and many more.</a:t>
            </a:r>
            <a:endParaRPr lang="en-US"/>
          </a:p>
          <a:p>
            <a:pPr marL="0" indent="0">
              <a:buFont typeface="Arial" panose="020B0604020202020204" pitchFamily="34" charset="0"/>
              <a:buNone/>
            </a:pPr>
            <a:endParaRPr lang="en-US" i="1"/>
          </a:p>
          <a:p>
            <a:pPr marL="0" indent="0">
              <a:buFont typeface="Arial" panose="020B0604020202020204" pitchFamily="34" charset="0"/>
              <a:buNone/>
            </a:pPr>
            <a:endParaRPr lang="en-GB"/>
          </a:p>
        </p:txBody>
      </p:sp>
    </p:spTree>
    <p:extLst>
      <p:ext uri="{BB962C8B-B14F-4D97-AF65-F5344CB8AC3E}">
        <p14:creationId xmlns:p14="http://schemas.microsoft.com/office/powerpoint/2010/main" val="1347458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00967043AB444585B3DB05B523BD23" ma:contentTypeVersion="12" ma:contentTypeDescription="Create a new document." ma:contentTypeScope="" ma:versionID="12499fafd8a9452c396aa0a669f10b88">
  <xsd:schema xmlns:xsd="http://www.w3.org/2001/XMLSchema" xmlns:xs="http://www.w3.org/2001/XMLSchema" xmlns:p="http://schemas.microsoft.com/office/2006/metadata/properties" xmlns:ns2="951d9317-320d-4e58-874c-a72e9e22862f" xmlns:ns3="5c0236c5-800f-4186-8dff-7b2f080b9de5" targetNamespace="http://schemas.microsoft.com/office/2006/metadata/properties" ma:root="true" ma:fieldsID="856382cd5b9a822fd8aad1480e284558" ns2:_="" ns3:_="">
    <xsd:import namespace="951d9317-320d-4e58-874c-a72e9e22862f"/>
    <xsd:import namespace="5c0236c5-800f-4186-8dff-7b2f080b9d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d9317-320d-4e58-874c-a72e9e228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B3450-6D83-40B1-8A2D-F916B765C6CA}">
  <ds:schemaRefs>
    <ds:schemaRef ds:uri="http://schemas.microsoft.com/office/infopath/2007/PartnerControls"/>
    <ds:schemaRef ds:uri="5c0236c5-800f-4186-8dff-7b2f080b9de5"/>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951d9317-320d-4e58-874c-a72e9e22862f"/>
    <ds:schemaRef ds:uri="http://www.w3.org/XML/1998/namespace"/>
  </ds:schemaRefs>
</ds:datastoreItem>
</file>

<file path=customXml/itemProps2.xml><?xml version="1.0" encoding="utf-8"?>
<ds:datastoreItem xmlns:ds="http://schemas.openxmlformats.org/officeDocument/2006/customXml" ds:itemID="{F6955C73-AA41-4E26-B51D-F6F193E25D22}">
  <ds:schemaRefs>
    <ds:schemaRef ds:uri="http://schemas.microsoft.com/sharepoint/v3/contenttype/forms"/>
  </ds:schemaRefs>
</ds:datastoreItem>
</file>

<file path=customXml/itemProps3.xml><?xml version="1.0" encoding="utf-8"?>
<ds:datastoreItem xmlns:ds="http://schemas.openxmlformats.org/officeDocument/2006/customXml" ds:itemID="{1FF802A5-983F-45D5-BD66-1BBD23B1E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1d9317-320d-4e58-874c-a72e9e22862f"/>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1446</Words>
  <Application>Microsoft Office PowerPoint</Application>
  <PresentationFormat>Widescreen</PresentationFormat>
  <Paragraphs>250</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Myriad Pro</vt:lpstr>
      <vt:lpstr>Office Theme</vt:lpstr>
      <vt:lpstr>Global Accessibility Awareness Day</vt:lpstr>
      <vt:lpstr>We will tell you about…</vt:lpstr>
      <vt:lpstr>What is Accessibility?</vt:lpstr>
      <vt:lpstr>PowerPoint Presentation</vt:lpstr>
      <vt:lpstr>PowerPoint Presentation</vt:lpstr>
      <vt:lpstr>PowerPoint Presentation</vt:lpstr>
      <vt:lpstr>Temporary accessibility</vt:lpstr>
      <vt:lpstr>Invisible disabilities</vt:lpstr>
      <vt:lpstr>Invisible disabilities</vt:lpstr>
      <vt:lpstr>Public places: Priority seats in transports, accessible toilets and disabled parking spaces</vt:lpstr>
      <vt:lpstr>Initiatives to help</vt:lpstr>
      <vt:lpstr>Not always well understood …</vt:lpstr>
      <vt:lpstr>Toilets access</vt:lpstr>
      <vt:lpstr>At work</vt:lpstr>
      <vt:lpstr>At work</vt:lpstr>
      <vt:lpstr>Why people often do not want to disclose they have an invisible disability?</vt:lpstr>
      <vt:lpstr>Invisible disabilities</vt:lpstr>
      <vt:lpstr>What the Digital team is doing - FBS </vt:lpstr>
      <vt:lpstr>What the Digital team is doing - FBS </vt:lpstr>
      <vt:lpstr>What HR and Health and Safety are doing</vt:lpstr>
      <vt:lpstr>What SE can do for you (HR)</vt:lpstr>
      <vt:lpstr>Covid-19 Response</vt:lpstr>
      <vt:lpstr>Health &amp; Safety </vt:lpstr>
      <vt:lpstr>Health &amp; Safety </vt:lpstr>
      <vt:lpstr>Health &amp; Safety </vt:lpstr>
      <vt:lpstr>Make your social media posts accessible</vt:lpstr>
      <vt:lpstr>PowerPoint Presentation</vt:lpstr>
      <vt:lpstr>PowerPoint Presentation</vt:lpstr>
      <vt:lpstr>Make your social media posts accessible</vt:lpstr>
      <vt:lpstr>Assisted digital users</vt:lpstr>
      <vt:lpstr>Assisted digital users</vt:lpstr>
      <vt:lpstr>Assisted digital users</vt:lpstr>
      <vt:lpstr>Assisted digital users</vt:lpstr>
      <vt:lpstr>PowerPoint Presentation</vt:lpstr>
      <vt:lpstr>Digital exclusion</vt:lpstr>
      <vt:lpstr>Assisted digital users</vt:lpstr>
      <vt:lpstr>Simple things you can do and apply at work</vt:lpstr>
      <vt:lpstr>Publishing accessible documents</vt:lpstr>
      <vt:lpstr>Publishing accessible documents</vt:lpstr>
      <vt:lpstr>Problems with PDFs</vt:lpstr>
      <vt:lpstr>Checking documents for accessibility</vt:lpstr>
      <vt:lpstr>More general advice</vt:lpstr>
      <vt:lpstr>What next?</vt:lpstr>
      <vt:lpstr>Links to various resources</vt:lpstr>
      <vt:lpstr>Get in touch!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Accessibility awareness day</dc:title>
  <dc:creator>Stephanie Krus</dc:creator>
  <cp:lastModifiedBy>Stephanie Krus</cp:lastModifiedBy>
  <cp:revision>3</cp:revision>
  <dcterms:created xsi:type="dcterms:W3CDTF">2020-05-14T14:59:41Z</dcterms:created>
  <dcterms:modified xsi:type="dcterms:W3CDTF">2020-05-21T14:34:10Z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0x0101003300967043AB444585B3DB05B523BD23</vt:lpwstr>
  </property>
</Properties>
</file>