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9" r:id="rId6"/>
    <p:sldId id="264" r:id="rId7"/>
    <p:sldId id="257" r:id="rId8"/>
    <p:sldId id="261" r:id="rId9"/>
    <p:sldId id="258" r:id="rId10"/>
    <p:sldId id="262" r:id="rId11"/>
    <p:sldId id="260" r:id="rId12"/>
    <p:sldId id="263" r:id="rId13"/>
    <p:sldId id="265" r:id="rId14"/>
    <p:sldId id="267" r:id="rId15"/>
    <p:sldId id="266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0" autoAdjust="0"/>
    <p:restoredTop sz="88466"/>
  </p:normalViewPr>
  <p:slideViewPr>
    <p:cSldViewPr snapToGrid="0">
      <p:cViewPr>
        <p:scale>
          <a:sx n="133" d="100"/>
          <a:sy n="133" d="100"/>
        </p:scale>
        <p:origin x="106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4" d="100"/>
          <a:sy n="114" d="100"/>
        </p:scale>
        <p:origin x="46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err" userId="92104717-4ba4-413e-aa45-f4cd7f9b13d8" providerId="ADAL" clId="{78EAA66C-79AF-4B7F-9383-720E362AFEEF}"/>
    <pc:docChg chg="addSld modSld">
      <pc:chgData name="Martin Kerr" userId="92104717-4ba4-413e-aa45-f4cd7f9b13d8" providerId="ADAL" clId="{78EAA66C-79AF-4B7F-9383-720E362AFEEF}" dt="2023-03-02T16:02:06.165" v="31" actId="13926"/>
      <pc:docMkLst>
        <pc:docMk/>
      </pc:docMkLst>
      <pc:sldChg chg="modSp add mod">
        <pc:chgData name="Martin Kerr" userId="92104717-4ba4-413e-aa45-f4cd7f9b13d8" providerId="ADAL" clId="{78EAA66C-79AF-4B7F-9383-720E362AFEEF}" dt="2023-03-02T15:58:43.308" v="9" actId="13926"/>
        <pc:sldMkLst>
          <pc:docMk/>
          <pc:sldMk cId="3648528132" sldId="261"/>
        </pc:sldMkLst>
        <pc:graphicFrameChg chg="modGraphic">
          <ac:chgData name="Martin Kerr" userId="92104717-4ba4-413e-aa45-f4cd7f9b13d8" providerId="ADAL" clId="{78EAA66C-79AF-4B7F-9383-720E362AFEEF}" dt="2023-03-02T15:58:43.308" v="9" actId="13926"/>
          <ac:graphicFrameMkLst>
            <pc:docMk/>
            <pc:sldMk cId="3648528132" sldId="261"/>
            <ac:graphicFrameMk id="4" creationId="{29450CDB-B545-31CC-BFFA-687FA8898969}"/>
          </ac:graphicFrameMkLst>
        </pc:graphicFrameChg>
      </pc:sldChg>
      <pc:sldChg chg="modSp add mod">
        <pc:chgData name="Martin Kerr" userId="92104717-4ba4-413e-aa45-f4cd7f9b13d8" providerId="ADAL" clId="{78EAA66C-79AF-4B7F-9383-720E362AFEEF}" dt="2023-03-02T16:00:17.052" v="21" actId="13926"/>
        <pc:sldMkLst>
          <pc:docMk/>
          <pc:sldMk cId="3290846698" sldId="262"/>
        </pc:sldMkLst>
        <pc:graphicFrameChg chg="modGraphic">
          <ac:chgData name="Martin Kerr" userId="92104717-4ba4-413e-aa45-f4cd7f9b13d8" providerId="ADAL" clId="{78EAA66C-79AF-4B7F-9383-720E362AFEEF}" dt="2023-03-02T16:00:17.052" v="21" actId="13926"/>
          <ac:graphicFrameMkLst>
            <pc:docMk/>
            <pc:sldMk cId="3290846698" sldId="262"/>
            <ac:graphicFrameMk id="4" creationId="{29450CDB-B545-31CC-BFFA-687FA8898969}"/>
          </ac:graphicFrameMkLst>
        </pc:graphicFrameChg>
      </pc:sldChg>
      <pc:sldChg chg="modSp add mod">
        <pc:chgData name="Martin Kerr" userId="92104717-4ba4-413e-aa45-f4cd7f9b13d8" providerId="ADAL" clId="{78EAA66C-79AF-4B7F-9383-720E362AFEEF}" dt="2023-03-02T16:02:06.165" v="31" actId="13926"/>
        <pc:sldMkLst>
          <pc:docMk/>
          <pc:sldMk cId="3170709944" sldId="263"/>
        </pc:sldMkLst>
        <pc:graphicFrameChg chg="modGraphic">
          <ac:chgData name="Martin Kerr" userId="92104717-4ba4-413e-aa45-f4cd7f9b13d8" providerId="ADAL" clId="{78EAA66C-79AF-4B7F-9383-720E362AFEEF}" dt="2023-03-02T16:02:06.165" v="31" actId="13926"/>
          <ac:graphicFrameMkLst>
            <pc:docMk/>
            <pc:sldMk cId="3170709944" sldId="263"/>
            <ac:graphicFrameMk id="4" creationId="{29450CDB-B545-31CC-BFFA-687FA889896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FDA25-6018-C84D-896D-0C9E7FFC73EB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9DEEC-1C49-C74E-8D3B-35A580FA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-ireland.com/en/" TargetMode="External"/><Relationship Id="rId7" Type="http://schemas.openxmlformats.org/officeDocument/2006/relationships/hyperlink" Target="https://www.investni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gov.uk/" TargetMode="External"/><Relationship Id="rId5" Type="http://schemas.openxmlformats.org/officeDocument/2006/relationships/hyperlink" Target="https://www.scottish-enterprise.com/" TargetMode="External"/><Relationship Id="rId4" Type="http://schemas.openxmlformats.org/officeDocument/2006/relationships/hyperlink" Target="https://www.great.gov.uk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9DEEC-1C49-C74E-8D3B-35A580FAEE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7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9DEEC-1C49-C74E-8D3B-35A580FAEE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9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Enterprise Ireland</a:t>
            </a:r>
            <a:endParaRPr lang="en-GB" dirty="0">
              <a:solidFill>
                <a:srgbClr val="15243A"/>
              </a:solidFill>
              <a:effectLst/>
              <a:latin typeface="Proxima Nova" panose="0200050603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Launch URL: </a:t>
            </a:r>
            <a:r>
              <a:rPr lang="en-GB" dirty="0">
                <a:solidFill>
                  <a:srgbClr val="243EFC"/>
                </a:solidFill>
                <a:effectLst/>
                <a:latin typeface="Proxima Nova" panose="02000506030000020004" pitchFamily="2" charset="0"/>
                <a:hlinkClick r:id="rId3"/>
              </a:rPr>
              <a:t>https://www.enterprise-ireland.com/en/</a:t>
            </a:r>
            <a:b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</a:br>
            <a:endParaRPr lang="en-GB" dirty="0">
              <a:solidFill>
                <a:srgbClr val="243EFC"/>
              </a:solidFill>
              <a:effectLst/>
              <a:latin typeface="Proxima Nova" panose="0200050603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Task: Find any useful info on exporting your goods to Australia. Do not spend more than 3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Task : What is the likelihood of you recommending this site? (Invest NI) [5-point Rating scale: Not at all satisfied to Very satisfied]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Great.gov.uk</a:t>
            </a:r>
            <a:endParaRPr lang="en-GB" dirty="0">
              <a:solidFill>
                <a:srgbClr val="15243A"/>
              </a:solidFill>
              <a:effectLst/>
              <a:latin typeface="Proxima Nova" panose="0200050603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Launch URL: </a:t>
            </a:r>
            <a:r>
              <a:rPr lang="en-GB" dirty="0">
                <a:solidFill>
                  <a:srgbClr val="243EFC"/>
                </a:solidFill>
                <a:effectLst/>
                <a:latin typeface="Proxima Nova" panose="02000506030000020004" pitchFamily="2" charset="0"/>
                <a:hlinkClick r:id="rId4"/>
              </a:rPr>
              <a:t>https://www.great.gov.uk/</a:t>
            </a:r>
            <a:b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</a:br>
            <a:endParaRPr lang="en-GB" dirty="0">
              <a:solidFill>
                <a:srgbClr val="243EFC"/>
              </a:solidFill>
              <a:effectLst/>
              <a:latin typeface="Proxima Nova" panose="0200050603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Task: Find any useful info on exporting your goods to Australia. Do not spend more than 3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Task : What is the likelihood of you recommending this site? (Invest NI) [5-point Rating scale: Not at all satisfied to Very satisfied] </a:t>
            </a:r>
          </a:p>
          <a:p>
            <a:b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</a:br>
            <a:endParaRPr lang="en-GB" dirty="0">
              <a:solidFill>
                <a:srgbClr val="15243A"/>
              </a:solidFill>
              <a:effectLst/>
              <a:latin typeface="Proxima Nova" panose="02000506030000020004" pitchFamily="2" charset="0"/>
            </a:endParaRPr>
          </a:p>
          <a:p>
            <a:b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</a:br>
            <a:endParaRPr lang="en-GB" dirty="0">
              <a:solidFill>
                <a:srgbClr val="15243A"/>
              </a:solidFill>
              <a:effectLst/>
              <a:latin typeface="Proxima Nova" panose="02000506030000020004" pitchFamily="2" charset="0"/>
            </a:endParaRPr>
          </a:p>
          <a:p>
            <a:r>
              <a:rPr lang="en-GB" b="1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Scottish Enterprise</a:t>
            </a:r>
            <a:endParaRPr lang="en-GB" dirty="0">
              <a:solidFill>
                <a:srgbClr val="15243A"/>
              </a:solidFill>
              <a:effectLst/>
              <a:latin typeface="Proxima Nova" panose="0200050603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Launch URL: </a:t>
            </a:r>
            <a:r>
              <a:rPr lang="en-GB" dirty="0">
                <a:solidFill>
                  <a:srgbClr val="243EFC"/>
                </a:solidFill>
                <a:effectLst/>
                <a:latin typeface="Proxima Nova" panose="02000506030000020004" pitchFamily="2" charset="0"/>
                <a:hlinkClick r:id="rId5"/>
              </a:rPr>
              <a:t>https://www.scottish-enterprise.com</a:t>
            </a:r>
            <a:b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</a:br>
            <a:endParaRPr lang="en-GB" dirty="0">
              <a:solidFill>
                <a:srgbClr val="243EFC"/>
              </a:solidFill>
              <a:effectLst/>
              <a:latin typeface="Proxima Nova" panose="0200050603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Task: Find any useful info on exporting your goods to Australia. Do not spend more than 3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Task : What is the likelihood of you recommending this site? (Invest NI) [5-point Rating scale: Not at all satisfied to Very satisfied]</a:t>
            </a:r>
          </a:p>
          <a:p>
            <a:r>
              <a:rPr lang="en-GB" b="1" dirty="0" err="1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gov.uk</a:t>
            </a:r>
            <a:endParaRPr lang="en-GB" dirty="0">
              <a:solidFill>
                <a:srgbClr val="15243A"/>
              </a:solidFill>
              <a:effectLst/>
              <a:latin typeface="Proxima Nova" panose="0200050603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Launch URL: </a:t>
            </a:r>
            <a:r>
              <a:rPr lang="en-GB" dirty="0">
                <a:solidFill>
                  <a:srgbClr val="243EFC"/>
                </a:solidFill>
                <a:effectLst/>
                <a:latin typeface="Proxima Nova" panose="02000506030000020004" pitchFamily="2" charset="0"/>
                <a:hlinkClick r:id="rId6"/>
              </a:rPr>
              <a:t>https://www.gov.uk/</a:t>
            </a:r>
            <a:b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</a:br>
            <a:endParaRPr lang="en-GB" dirty="0">
              <a:solidFill>
                <a:srgbClr val="243EFC"/>
              </a:solidFill>
              <a:effectLst/>
              <a:latin typeface="Proxima Nova" panose="0200050603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Task: Find any useful info on exporting your goods to Australia. Do not spend more than 3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Task : What is the likelihood of you recommending this site? (Invest NI) [5-point Rating scale: Not at all satisfied to Very satisfied]</a:t>
            </a:r>
          </a:p>
          <a:p>
            <a:b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</a:br>
            <a:endParaRPr lang="en-GB" dirty="0">
              <a:solidFill>
                <a:srgbClr val="15243A"/>
              </a:solidFill>
              <a:effectLst/>
              <a:latin typeface="Proxima Nova" panose="02000506030000020004" pitchFamily="2" charset="0"/>
            </a:endParaRPr>
          </a:p>
          <a:p>
            <a:r>
              <a:rPr lang="en-GB" b="1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Invest Northern Ireland</a:t>
            </a:r>
            <a:endParaRPr lang="en-GB" dirty="0">
              <a:solidFill>
                <a:srgbClr val="15243A"/>
              </a:solidFill>
              <a:effectLst/>
              <a:latin typeface="Proxima Nova" panose="0200050603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Launch URL: </a:t>
            </a:r>
            <a:r>
              <a:rPr lang="en-GB" dirty="0">
                <a:solidFill>
                  <a:srgbClr val="243EFC"/>
                </a:solidFill>
                <a:effectLst/>
                <a:latin typeface="Proxima Nova" panose="02000506030000020004" pitchFamily="2" charset="0"/>
                <a:hlinkClick r:id="rId7"/>
              </a:rPr>
              <a:t>https://www.investni.com</a:t>
            </a:r>
            <a:b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</a:br>
            <a:endParaRPr lang="en-GB" dirty="0">
              <a:solidFill>
                <a:srgbClr val="243EFC"/>
              </a:solidFill>
              <a:effectLst/>
              <a:latin typeface="Proxima Nova" panose="0200050603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Task: Find any useful info on exporting your goods to Australia. Do not spend more than 3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Task : What is the likelihood of you recommending this site? (Invest NI) [5-point Rating scale: Not at all satisfied to Very satisfied]</a:t>
            </a:r>
          </a:p>
          <a:p>
            <a:b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</a:br>
            <a:endParaRPr lang="en-GB" dirty="0">
              <a:solidFill>
                <a:srgbClr val="15243A"/>
              </a:solidFill>
              <a:effectLst/>
              <a:latin typeface="Proxima Nova" panose="0200050603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3EFC"/>
                </a:solidFill>
                <a:effectLst/>
                <a:latin typeface="Proxima Nova" panose="02000506030000020004" pitchFamily="2" charset="0"/>
                <a:hlinkClick r:id="rId3"/>
              </a:rPr>
              <a:t>https://www.enterprise-ireland.com/en/</a:t>
            </a:r>
            <a:endParaRPr lang="en-GB" dirty="0">
              <a:solidFill>
                <a:srgbClr val="243EFC"/>
              </a:solidFill>
              <a:effectLst/>
              <a:latin typeface="Proxima Nova" panose="0200050603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3EFC"/>
                </a:solidFill>
                <a:effectLst/>
                <a:latin typeface="Proxima Nova" panose="02000506030000020004" pitchFamily="2" charset="0"/>
                <a:hlinkClick r:id="rId4"/>
              </a:rPr>
              <a:t>https://www.great.gov.uk/</a:t>
            </a:r>
            <a:endParaRPr lang="en-GB" dirty="0">
              <a:solidFill>
                <a:srgbClr val="243EFC"/>
              </a:solidFill>
              <a:effectLst/>
              <a:latin typeface="Proxima Nova" panose="0200050603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3EFC"/>
                </a:solidFill>
                <a:effectLst/>
                <a:latin typeface="Proxima Nova" panose="02000506030000020004" pitchFamily="2" charset="0"/>
                <a:hlinkClick r:id="rId5"/>
              </a:rPr>
              <a:t>https://www.scottish-enterprise.com</a:t>
            </a:r>
            <a:endParaRPr lang="en-GB" dirty="0">
              <a:solidFill>
                <a:srgbClr val="243EFC"/>
              </a:solidFill>
              <a:effectLst/>
              <a:latin typeface="Proxima Nova" panose="0200050603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3EFC"/>
                </a:solidFill>
                <a:effectLst/>
                <a:latin typeface="Proxima Nova" panose="02000506030000020004" pitchFamily="2" charset="0"/>
                <a:hlinkClick r:id="rId6"/>
              </a:rPr>
              <a:t>https://www.gov.uk/</a:t>
            </a:r>
            <a:endParaRPr lang="en-GB" dirty="0">
              <a:solidFill>
                <a:srgbClr val="243EFC"/>
              </a:solidFill>
              <a:effectLst/>
              <a:latin typeface="Proxima Nova" panose="0200050603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3EFC"/>
                </a:solidFill>
                <a:effectLst/>
                <a:latin typeface="Proxima Nova" panose="02000506030000020004" pitchFamily="2" charset="0"/>
                <a:hlinkClick r:id="rId7"/>
              </a:rPr>
              <a:t>https://www.investni.com</a:t>
            </a:r>
            <a:b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</a:br>
            <a:endParaRPr lang="en-GB" dirty="0">
              <a:solidFill>
                <a:srgbClr val="243EFC"/>
              </a:solidFill>
              <a:effectLst/>
              <a:latin typeface="Proxima Nova" panose="02000506030000020004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9DEEC-1C49-C74E-8D3B-35A580FAEE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8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9DEEC-1C49-C74E-8D3B-35A580FAEE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05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9DEEC-1C49-C74E-8D3B-35A580FAEE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73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9DEEC-1C49-C74E-8D3B-35A580FAEE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2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CB0D-418C-EDDA-B2A9-97DB05797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D7A5C-0BC5-F053-A00A-9626FC412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769BF-37B1-0505-1975-F10EBFA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9351-E8FD-4505-A1A7-C46AD11AF4C8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CE00-A80B-CA55-2A98-C691456C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4DD26-9065-3268-5C53-4D7DD1EE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5F9-9504-42D2-A30E-1063D7D5D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83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E4BF-48C5-60C9-1DCD-65E3EC9B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597F4-4F6A-CE1D-45F8-4DED428C1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6F3F2-738D-E582-5F76-7EBB1F43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9351-E8FD-4505-A1A7-C46AD11AF4C8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64368-D69F-8E2E-E530-23AEE84E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4ACCD-FAB1-33B6-CCCA-1E873973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5F9-9504-42D2-A30E-1063D7D5D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15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05FFD-7CBF-61C4-7C04-6966C0B85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92B10-64B3-DE58-8155-0A9325FEF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C1DBA-EAE1-8C5C-0987-02FC9254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9351-E8FD-4505-A1A7-C46AD11AF4C8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31DBB-D06E-0B7D-6298-04EF3F3E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0F784-8D94-A450-D188-53266F2B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5F9-9504-42D2-A30E-1063D7D5D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5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3B75-8B2D-22B1-58F6-F11C0267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04F0C-CEDD-2C1F-296D-29027CCFD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3B303-F014-AB69-6445-7C199D0F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9351-E8FD-4505-A1A7-C46AD11AF4C8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2534B-166B-6265-E752-1BB5DB2C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601E2-5949-6DB1-43BD-6DC1F7B3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5F9-9504-42D2-A30E-1063D7D5D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41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C065-AD6F-6A11-3C7D-7BFAA779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786C8-9255-5D38-63E8-FE86719E6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FDAC7-D52A-3491-FD6B-A5B4B593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9351-E8FD-4505-A1A7-C46AD11AF4C8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9248-0E20-5C2F-8EAD-D12265BA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D6501-7B5D-3632-0690-89764D78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5F9-9504-42D2-A30E-1063D7D5D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48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4B63-68A7-F5E4-86FB-8D73A63D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5B91-A97E-A117-B331-41285D6A8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D9ABB-F492-F4AC-7BD0-3D0F816B9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118B7-BE24-37F4-0949-EA1FC076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9351-E8FD-4505-A1A7-C46AD11AF4C8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68B4C-9470-38AC-F424-B952D2C0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58482-3BE5-B988-68A0-061912A7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5F9-9504-42D2-A30E-1063D7D5D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2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9705-312E-C4E4-2A7B-3C2C43F4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53730-2B4D-09B3-D517-860B92EC0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7A56B-7D7F-7BFF-9449-CBC11EAFA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5A57F-5084-083C-7921-8A8F2E813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71C47-418E-0085-A03B-F71991DA2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7B518-EA14-697C-97F1-AC0C7E24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9351-E8FD-4505-A1A7-C46AD11AF4C8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387EA-B614-FC0E-4E26-69B0E1BC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8BC93-456A-B7B2-5FB4-053B0C28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5F9-9504-42D2-A30E-1063D7D5D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9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3AF2-EB99-7296-7C28-0F07005D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31F5E-421E-E6EE-FA93-5BB40151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9351-E8FD-4505-A1A7-C46AD11AF4C8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ABADD-7CA4-9AFE-A84B-A1E16826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BD343-6C26-9901-20A2-12A80A51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5F9-9504-42D2-A30E-1063D7D5D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9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2698A-7F03-FDD5-3052-FA45000A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9351-E8FD-4505-A1A7-C46AD11AF4C8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17982-91A6-5A5F-5C2D-25AF5F27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413AB-4603-EE1B-D2DC-30D9A23E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5F9-9504-42D2-A30E-1063D7D5D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46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CEF9-33C2-139A-6924-DC52D57C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F9BB-9146-385E-0374-C29217D8D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EF4D8-51FB-11B6-E5C1-2A22B83F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A27A9-EA00-C3ED-270B-27709553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9351-E8FD-4505-A1A7-C46AD11AF4C8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C96B3-1AC4-AF6E-8838-CAD35A54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826E8-BBFE-B6B7-3EAD-0F4A8D89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5F9-9504-42D2-A30E-1063D7D5D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14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5BB6-6DC2-2D4B-1662-ED566DE9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D1218-E7A9-2017-AF29-53631A30D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0457E-43A9-5722-C761-8212BCDBA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9FA26-E0BC-6703-4987-103C79B3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9351-E8FD-4505-A1A7-C46AD11AF4C8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70A0A-C4BB-C7D3-D28A-86B7146E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39705-7C56-42CA-1119-D01DDD27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5F9-9504-42D2-A30E-1063D7D5D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2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145EC-24C2-FB8E-4FE8-2B5F44E8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C5AEA-5033-4D5D-9020-7259C6C41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74417-9662-12F9-B5E9-85E73EBF2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89351-E8FD-4505-A1A7-C46AD11AF4C8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4820C-9104-3AC5-BB5E-AF2ABCCD5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4AF78-B0BC-7D4E-DB58-178E0B16C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505F9-9504-42D2-A30E-1063D7D5D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15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entsd.github.io/testing/se/se_now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ertesting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usertesting.com/workspaces/1167840/study/4076171/sessi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entsd.github.io/testing/se/se_now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otentsd.github.io/testing/se/se_now2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298C-29C1-572B-D519-2B6CF9D4F5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Usertesting.com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4093F-DD00-F072-B79A-68A883D36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5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257A-04F7-D870-5919-FCE563D8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GB" sz="4400" dirty="0"/>
              <a:t>Describe a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6204-1C56-978E-46FC-3A205AF6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We want to find out if our site works, for companies planning to export to Australia.</a:t>
            </a:r>
          </a:p>
          <a:p>
            <a:r>
              <a:rPr lang="en-GB" dirty="0"/>
              <a:t>We are also interested in how we compare to near peers</a:t>
            </a:r>
          </a:p>
          <a:p>
            <a:pPr lvl="1"/>
            <a:r>
              <a:rPr lang="en-GB" dirty="0" err="1"/>
              <a:t>InvestNI</a:t>
            </a:r>
            <a:endParaRPr lang="en-GB" dirty="0"/>
          </a:p>
          <a:p>
            <a:pPr lvl="1"/>
            <a:r>
              <a:rPr lang="en-GB" dirty="0"/>
              <a:t>Enterprise Ireland</a:t>
            </a:r>
          </a:p>
          <a:p>
            <a:pPr lvl="1"/>
            <a:r>
              <a:rPr lang="en-GB" dirty="0" err="1"/>
              <a:t>Gov.uk</a:t>
            </a:r>
            <a:endParaRPr lang="en-GB" dirty="0"/>
          </a:p>
          <a:p>
            <a:pPr lvl="1"/>
            <a:r>
              <a:rPr lang="en-GB" dirty="0" err="1"/>
              <a:t>Great.gov.uk</a:t>
            </a:r>
            <a:endParaRPr lang="en-GB" dirty="0"/>
          </a:p>
          <a:p>
            <a:r>
              <a:rPr lang="en-GB" dirty="0"/>
              <a:t>We will give panel members a task</a:t>
            </a:r>
          </a:p>
          <a:p>
            <a:pPr lvl="1"/>
            <a: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Task: </a:t>
            </a:r>
            <a:b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</a:br>
            <a: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Find any useful info on exporting your goods to Australia. Do not spend more than 3 minutes</a:t>
            </a:r>
          </a:p>
          <a:p>
            <a:r>
              <a:rPr lang="en-GB" dirty="0"/>
              <a:t>We will ask them if they would recommend the site to others</a:t>
            </a:r>
          </a:p>
          <a:p>
            <a:pPr lvl="1"/>
            <a: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Rating Question: What is the likelihood of you recommending this site </a:t>
            </a:r>
          </a:p>
          <a:p>
            <a:pPr lvl="1"/>
            <a: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[5-point Rating scale: Not at all useful to Very useful] </a:t>
            </a:r>
          </a:p>
          <a:p>
            <a:pPr lvl="1"/>
            <a:r>
              <a:rPr lang="en-GB" dirty="0">
                <a:solidFill>
                  <a:srgbClr val="15243A"/>
                </a:solidFill>
                <a:latin typeface="Proxima Nova" panose="02000506030000020004" pitchFamily="2" charset="0"/>
              </a:rPr>
              <a:t>T</a:t>
            </a:r>
            <a:r>
              <a:rPr lang="en-GB" dirty="0">
                <a:solidFill>
                  <a:srgbClr val="15243A"/>
                </a:solidFill>
                <a:effectLst/>
                <a:latin typeface="Proxima Nova" panose="02000506030000020004" pitchFamily="2" charset="0"/>
              </a:rPr>
              <a:t>hese are out of the box endpoints. We us the CUSTOM ENDPOINTS to use our own language. 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lvl="1">
              <a:buFontTx/>
              <a:buChar char="-"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9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257A-04F7-D870-5919-FCE563D8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GB" sz="4400" dirty="0"/>
              <a:t>Create a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6204-1C56-978E-46FC-3A205AF6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Test</a:t>
            </a:r>
          </a:p>
          <a:p>
            <a:pPr lvl="1"/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 Audience</a:t>
            </a:r>
          </a:p>
          <a:p>
            <a:pPr lvl="1"/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 Test Plan</a:t>
            </a:r>
          </a:p>
          <a:p>
            <a:pPr lvl="2"/>
            <a:r>
              <a:rPr lang="en-GB" dirty="0"/>
              <a:t>Add each site in turn</a:t>
            </a:r>
          </a:p>
          <a:p>
            <a:pPr lvl="2"/>
            <a:r>
              <a:rPr lang="en-GB" dirty="0"/>
              <a:t>Add Task</a:t>
            </a:r>
          </a:p>
          <a:p>
            <a:pPr lvl="2"/>
            <a:r>
              <a:rPr lang="en-GB" dirty="0"/>
              <a:t>Add Rating Scale</a:t>
            </a:r>
          </a:p>
          <a:p>
            <a:pPr lvl="1"/>
            <a:r>
              <a:rPr lang="en-GB" dirty="0"/>
              <a:t>Launch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DEMO: </a:t>
            </a:r>
            <a:r>
              <a:rPr lang="en-GB" dirty="0">
                <a:hlinkClick r:id="rId4"/>
              </a:rPr>
              <a:t>https://usertesting.com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>
              <a:buFontTx/>
              <a:buChar char="-"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80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257A-04F7-D870-5919-FCE563D8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GB" sz="4400" dirty="0"/>
              <a:t>Show Results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6204-1C56-978E-46FC-3A205AF6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0" u="none" strike="noStrike" dirty="0">
                <a:effectLst/>
                <a:latin typeface="proxima-nova"/>
                <a:hlinkClick r:id="rId3"/>
              </a:rPr>
              <a:t>Enterprise Agency - CX - CSAT - 2022 May Ver: A</a:t>
            </a:r>
            <a:endParaRPr lang="en-GB" i="0" u="none" strike="noStrike" dirty="0">
              <a:effectLst/>
              <a:latin typeface="proxima-nova"/>
            </a:endParaRPr>
          </a:p>
          <a:p>
            <a:pPr lvl="1"/>
            <a:r>
              <a:rPr lang="en-GB" dirty="0">
                <a:latin typeface="proxima-nova"/>
              </a:rPr>
              <a:t>Show Ratings</a:t>
            </a:r>
          </a:p>
          <a:p>
            <a:pPr lvl="1"/>
            <a:r>
              <a:rPr lang="en-GB" dirty="0">
                <a:latin typeface="proxima-nova"/>
              </a:rPr>
              <a:t>Show Paths</a:t>
            </a:r>
          </a:p>
          <a:p>
            <a:pPr lvl="1"/>
            <a:r>
              <a:rPr lang="en-GB" dirty="0">
                <a:latin typeface="proxima-nova"/>
              </a:rPr>
              <a:t>Show Sentiment</a:t>
            </a:r>
          </a:p>
          <a:p>
            <a:pPr lvl="2"/>
            <a:r>
              <a:rPr lang="en-GB" dirty="0">
                <a:latin typeface="proxima-nova"/>
              </a:rPr>
              <a:t>Compare destination sentiment between INI, SE and </a:t>
            </a:r>
            <a:r>
              <a:rPr lang="en-GB" dirty="0" err="1">
                <a:latin typeface="proxima-nova"/>
              </a:rPr>
              <a:t>Great.gov.uk</a:t>
            </a:r>
            <a:endParaRPr lang="en-GB" dirty="0">
              <a:latin typeface="proxima-nova"/>
            </a:endParaRPr>
          </a:p>
          <a:p>
            <a:pPr lvl="1"/>
            <a:r>
              <a:rPr lang="en-GB" dirty="0">
                <a:latin typeface="proxima-nova"/>
              </a:rPr>
              <a:t>Show Intent</a:t>
            </a:r>
          </a:p>
          <a:p>
            <a:pPr lvl="2"/>
            <a:r>
              <a:rPr lang="en-GB" dirty="0">
                <a:latin typeface="proxima-nova"/>
              </a:rPr>
              <a:t>Search, browse, read, get info, apply, create account etc…</a:t>
            </a:r>
          </a:p>
          <a:p>
            <a:pPr lvl="2"/>
            <a:endParaRPr lang="en-GB" dirty="0">
              <a:latin typeface="proxima-nova"/>
            </a:endParaRPr>
          </a:p>
          <a:p>
            <a:pPr lvl="2"/>
            <a:endParaRPr lang="en-GB" dirty="0">
              <a:latin typeface="proxima-nova"/>
            </a:endParaRPr>
          </a:p>
          <a:p>
            <a:pPr lvl="2"/>
            <a:endParaRPr lang="en-GB" dirty="0">
              <a:latin typeface="proxima-nova"/>
            </a:endParaRP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01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257A-04F7-D870-5919-FCE563D8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GB" sz="4400" dirty="0"/>
              <a:t>Metrics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6204-1C56-978E-46FC-3A205AF6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proxima-nova"/>
              </a:rPr>
              <a:t>NPS   &lt;&gt;   CSAT   &lt;&gt;   CES   &lt;&gt;   SUS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proxima-nova"/>
              </a:rPr>
              <a:t>Advocacy   &lt;&gt;   Satisfaction   &lt;&gt;   Effort   &lt;&gt;   Usability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proxima-nova"/>
              </a:rPr>
              <a:t>Effective   &lt;&gt;   Satisfying   &lt;&gt;   Efficient</a:t>
            </a:r>
            <a:endParaRPr lang="en-GB" dirty="0"/>
          </a:p>
          <a:p>
            <a:pPr lvl="1">
              <a:buFontTx/>
              <a:buChar char="-"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31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257A-04F7-D870-5919-FCE563D8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GB" sz="4400" dirty="0"/>
              <a:t>Balanced Comparison (A/B testing light)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6204-1C56-978E-46FC-3A205AF6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Test</a:t>
            </a:r>
          </a:p>
          <a:p>
            <a:r>
              <a:rPr lang="en-GB" dirty="0">
                <a:hlinkClick r:id="rId3"/>
              </a:rPr>
              <a:t>Select Audience</a:t>
            </a:r>
          </a:p>
          <a:p>
            <a:r>
              <a:rPr lang="en-GB" dirty="0">
                <a:hlinkClick r:id="rId3"/>
              </a:rPr>
              <a:t>Create  Test Plan</a:t>
            </a:r>
          </a:p>
          <a:p>
            <a:pPr lvl="1"/>
            <a:r>
              <a:rPr lang="en-GB" dirty="0">
                <a:hlinkClick r:id="rId3"/>
              </a:rPr>
              <a:t>Balanced Comparison Turned On</a:t>
            </a:r>
          </a:p>
          <a:p>
            <a:pPr lvl="2"/>
            <a:r>
              <a:rPr lang="en-GB" dirty="0">
                <a:hlinkClick r:id="rId3"/>
              </a:rPr>
              <a:t>https://scotentsd.github.io/testing/se/se_now.png</a:t>
            </a:r>
            <a:endParaRPr lang="en-GB" dirty="0"/>
          </a:p>
          <a:p>
            <a:pPr lvl="2"/>
            <a:r>
              <a:rPr lang="en-GB" dirty="0">
                <a:hlinkClick r:id="rId4"/>
              </a:rPr>
              <a:t>https://scotentsd.github.io/testing/se/se_now2.png</a:t>
            </a:r>
            <a:endParaRPr lang="en-GB" dirty="0"/>
          </a:p>
          <a:p>
            <a:pPr lvl="2"/>
            <a:r>
              <a:rPr lang="en-GB" dirty="0"/>
              <a:t>Rating Scales or whatever you need to measure</a:t>
            </a:r>
          </a:p>
          <a:p>
            <a:pPr lvl="2"/>
            <a:r>
              <a:rPr lang="en-GB" dirty="0"/>
              <a:t>Launch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75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257A-04F7-D870-5919-FCE563D8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6204-1C56-978E-46FC-3A205AF6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Intro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does it do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does it help do that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does it spit out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Demo of a basic test</a:t>
            </a:r>
          </a:p>
          <a:p>
            <a:pPr lvl="1"/>
            <a:r>
              <a:rPr lang="en-GB" dirty="0"/>
              <a:t>Describe a test</a:t>
            </a:r>
          </a:p>
          <a:p>
            <a:pPr lvl="1"/>
            <a:r>
              <a:rPr lang="en-GB" dirty="0"/>
              <a:t>Create a test</a:t>
            </a:r>
          </a:p>
          <a:p>
            <a:pPr lvl="1"/>
            <a:r>
              <a:rPr lang="en-GB" dirty="0"/>
              <a:t>Show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Balanced Comparison Demo</a:t>
            </a:r>
          </a:p>
        </p:txBody>
      </p:sp>
    </p:spTree>
    <p:extLst>
      <p:ext uri="{BB962C8B-B14F-4D97-AF65-F5344CB8AC3E}">
        <p14:creationId xmlns:p14="http://schemas.microsoft.com/office/powerpoint/2010/main" val="427340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257A-04F7-D870-5919-FCE563D8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6204-1C56-978E-46FC-3A205AF6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user testing?</a:t>
            </a:r>
          </a:p>
          <a:p>
            <a:pPr lvl="1"/>
            <a:r>
              <a:rPr lang="en-GB" dirty="0"/>
              <a:t>Human insights derived quickly</a:t>
            </a:r>
          </a:p>
          <a:p>
            <a:pPr lvl="1"/>
            <a:r>
              <a:rPr lang="en-GB" dirty="0"/>
              <a:t>Access to huge resource of participants to draw on</a:t>
            </a:r>
          </a:p>
          <a:p>
            <a:pPr lvl="1"/>
            <a:r>
              <a:rPr lang="en-GB" dirty="0"/>
              <a:t>Feedback on designs, services, content, usability, accessibility, concepts..</a:t>
            </a:r>
          </a:p>
          <a:p>
            <a:pPr marL="457200" lvl="1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How do we currently use it</a:t>
            </a:r>
          </a:p>
          <a:p>
            <a:pPr lvl="1">
              <a:buFontTx/>
              <a:buChar char="-"/>
            </a:pPr>
            <a:r>
              <a:rPr lang="en-GB" dirty="0"/>
              <a:t>UX Testing</a:t>
            </a:r>
          </a:p>
          <a:p>
            <a:pPr lvl="1">
              <a:buFontTx/>
              <a:buChar char="-"/>
            </a:pPr>
            <a:r>
              <a:rPr lang="en-GB" dirty="0"/>
              <a:t>CX Testing</a:t>
            </a:r>
          </a:p>
          <a:p>
            <a:pPr lvl="1">
              <a:buFontTx/>
              <a:buChar char="-"/>
            </a:pPr>
            <a:r>
              <a:rPr lang="en-GB" dirty="0"/>
              <a:t>Tracking research</a:t>
            </a:r>
          </a:p>
          <a:p>
            <a:pPr lvl="1">
              <a:buFontTx/>
              <a:buChar char="-"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00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4B90-5E2A-E9EC-1D02-F9521C4C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it do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450CDB-B545-31CC-BFFA-687FA8898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691906"/>
              </p:ext>
            </p:extLst>
          </p:nvPr>
        </p:nvGraphicFramePr>
        <p:xfrm>
          <a:off x="220338" y="1825625"/>
          <a:ext cx="1172194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7316">
                  <a:extLst>
                    <a:ext uri="{9D8B030D-6E8A-4147-A177-3AD203B41FA5}">
                      <a16:colId xmlns:a16="http://schemas.microsoft.com/office/drawing/2014/main" val="1768256930"/>
                    </a:ext>
                  </a:extLst>
                </a:gridCol>
                <a:gridCol w="3907316">
                  <a:extLst>
                    <a:ext uri="{9D8B030D-6E8A-4147-A177-3AD203B41FA5}">
                      <a16:colId xmlns:a16="http://schemas.microsoft.com/office/drawing/2014/main" val="2703688067"/>
                    </a:ext>
                  </a:extLst>
                </a:gridCol>
                <a:gridCol w="3907316">
                  <a:extLst>
                    <a:ext uri="{9D8B030D-6E8A-4147-A177-3AD203B41FA5}">
                      <a16:colId xmlns:a16="http://schemas.microsoft.com/office/drawing/2014/main" val="3475830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Create tests from scratch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Short test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In-line survey questions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Metrics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Template library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Template gallery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Screener guidance</a:t>
                      </a:r>
                    </a:p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Balanced Comparison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Quick Answers for Marketing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Quick Answers for Product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Adobe XD Quick Answer plugin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Saved Test Plans</a:t>
                      </a:r>
                    </a:p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Card sorting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Tree testing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System Usability Scale Plus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Prioritization Matrix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Quick Answer builder</a:t>
                      </a:r>
                    </a:p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32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03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4B90-5E2A-E9EC-1D02-F9521C4C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it do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450CDB-B545-31CC-BFFA-687FA8898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804900"/>
              </p:ext>
            </p:extLst>
          </p:nvPr>
        </p:nvGraphicFramePr>
        <p:xfrm>
          <a:off x="220338" y="1825625"/>
          <a:ext cx="1172194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7316">
                  <a:extLst>
                    <a:ext uri="{9D8B030D-6E8A-4147-A177-3AD203B41FA5}">
                      <a16:colId xmlns:a16="http://schemas.microsoft.com/office/drawing/2014/main" val="1768256930"/>
                    </a:ext>
                  </a:extLst>
                </a:gridCol>
                <a:gridCol w="3907316">
                  <a:extLst>
                    <a:ext uri="{9D8B030D-6E8A-4147-A177-3AD203B41FA5}">
                      <a16:colId xmlns:a16="http://schemas.microsoft.com/office/drawing/2014/main" val="2703688067"/>
                    </a:ext>
                  </a:extLst>
                </a:gridCol>
                <a:gridCol w="3907316">
                  <a:extLst>
                    <a:ext uri="{9D8B030D-6E8A-4147-A177-3AD203B41FA5}">
                      <a16:colId xmlns:a16="http://schemas.microsoft.com/office/drawing/2014/main" val="3475830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Create tests from scratch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Short test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In-line survey questions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Metrics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Template library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Template gallery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Screener guidance</a:t>
                      </a:r>
                    </a:p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Balanced Comparison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Quick Answers for Marketing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Quick Answers for Product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Adobe XD Quick Answer plugin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Saved Test Plans</a:t>
                      </a:r>
                    </a:p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Card sorting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Tree testing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System Usability Scale Plus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Prioritization Matrix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Quick Answer builder</a:t>
                      </a:r>
                    </a:p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32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52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4B90-5E2A-E9EC-1D02-F9521C4C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help do that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450CDB-B545-31CC-BFFA-687FA8898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568825"/>
              </p:ext>
            </p:extLst>
          </p:nvPr>
        </p:nvGraphicFramePr>
        <p:xfrm>
          <a:off x="220338" y="1825625"/>
          <a:ext cx="1172194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7316">
                  <a:extLst>
                    <a:ext uri="{9D8B030D-6E8A-4147-A177-3AD203B41FA5}">
                      <a16:colId xmlns:a16="http://schemas.microsoft.com/office/drawing/2014/main" val="1768256930"/>
                    </a:ext>
                  </a:extLst>
                </a:gridCol>
                <a:gridCol w="3907316">
                  <a:extLst>
                    <a:ext uri="{9D8B030D-6E8A-4147-A177-3AD203B41FA5}">
                      <a16:colId xmlns:a16="http://schemas.microsoft.com/office/drawing/2014/main" val="2703688067"/>
                    </a:ext>
                  </a:extLst>
                </a:gridCol>
                <a:gridCol w="3907316">
                  <a:extLst>
                    <a:ext uri="{9D8B030D-6E8A-4147-A177-3AD203B41FA5}">
                      <a16:colId xmlns:a16="http://schemas.microsoft.com/office/drawing/2014/main" val="3475830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Access to Contributor Network</a:t>
                      </a:r>
                      <a:br>
                        <a:rPr lang="en-GB" sz="2400" dirty="0">
                          <a:solidFill>
                            <a:schemeClr val="tx1"/>
                          </a:solidFill>
                        </a:rPr>
                      </a:b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 screener questions </a:t>
                      </a:r>
                      <a:br>
                        <a:rPr lang="en-GB" sz="2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(per test)</a:t>
                      </a:r>
                      <a:br>
                        <a:rPr lang="en-GB" sz="2400" dirty="0">
                          <a:solidFill>
                            <a:schemeClr val="tx1"/>
                          </a:solidFill>
                        </a:rPr>
                      </a:b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Standard demographic filters</a:t>
                      </a:r>
                      <a:r>
                        <a:rPr lang="en-GB" sz="240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Invite Network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Favourite contributors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Fuel Cycle integration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4 screener questions (per test)</a:t>
                      </a:r>
                      <a:br>
                        <a:rPr lang="en-GB" sz="2400" dirty="0">
                          <a:solidFill>
                            <a:schemeClr val="tx1"/>
                          </a:solidFill>
                        </a:rPr>
                      </a:b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Advanced demographic filters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Saved Screener Questions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Saved Audiences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Unlimited screener questions</a:t>
                      </a:r>
                      <a:br>
                        <a:rPr lang="en-GB" sz="2400" dirty="0">
                          <a:solidFill>
                            <a:schemeClr val="tx1"/>
                          </a:solidFill>
                        </a:rPr>
                      </a:b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Custom Network</a:t>
                      </a:r>
                      <a:br>
                        <a:rPr lang="en-GB" sz="2400" dirty="0">
                          <a:solidFill>
                            <a:schemeClr val="tx1"/>
                          </a:solidFill>
                        </a:rPr>
                      </a:b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Build-your-own test invitations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32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71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4B90-5E2A-E9EC-1D02-F9521C4C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help do that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450CDB-B545-31CC-BFFA-687FA8898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528646"/>
              </p:ext>
            </p:extLst>
          </p:nvPr>
        </p:nvGraphicFramePr>
        <p:xfrm>
          <a:off x="220338" y="1825625"/>
          <a:ext cx="1172194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7316">
                  <a:extLst>
                    <a:ext uri="{9D8B030D-6E8A-4147-A177-3AD203B41FA5}">
                      <a16:colId xmlns:a16="http://schemas.microsoft.com/office/drawing/2014/main" val="1768256930"/>
                    </a:ext>
                  </a:extLst>
                </a:gridCol>
                <a:gridCol w="3907316">
                  <a:extLst>
                    <a:ext uri="{9D8B030D-6E8A-4147-A177-3AD203B41FA5}">
                      <a16:colId xmlns:a16="http://schemas.microsoft.com/office/drawing/2014/main" val="2703688067"/>
                    </a:ext>
                  </a:extLst>
                </a:gridCol>
                <a:gridCol w="3907316">
                  <a:extLst>
                    <a:ext uri="{9D8B030D-6E8A-4147-A177-3AD203B41FA5}">
                      <a16:colId xmlns:a16="http://schemas.microsoft.com/office/drawing/2014/main" val="3475830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Access to Contributor Network</a:t>
                      </a:r>
                      <a:br>
                        <a:rPr lang="en-GB" sz="2400" dirty="0">
                          <a:solidFill>
                            <a:schemeClr val="tx1"/>
                          </a:solidFill>
                        </a:rPr>
                      </a:b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 screener questions </a:t>
                      </a:r>
                      <a:br>
                        <a:rPr lang="en-GB" sz="2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(per test)</a:t>
                      </a:r>
                      <a:br>
                        <a:rPr lang="en-GB" sz="2400" dirty="0">
                          <a:solidFill>
                            <a:schemeClr val="tx1"/>
                          </a:solidFill>
                        </a:rPr>
                      </a:b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Standard demographic filters</a:t>
                      </a:r>
                      <a:r>
                        <a:rPr lang="en-GB" sz="2400" baseline="30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  <a:endParaRPr lang="en-GB" sz="24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Invite Network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Favourite contributors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Fuel Cycle integration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4 screener questions (per test)</a:t>
                      </a:r>
                      <a:br>
                        <a:rPr lang="en-GB" sz="2400" dirty="0">
                          <a:solidFill>
                            <a:schemeClr val="tx1"/>
                          </a:solidFill>
                        </a:rPr>
                      </a:b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Advanced demographic filters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Saved Screener Questions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Saved Audiences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Unlimited screener questions</a:t>
                      </a:r>
                      <a:br>
                        <a:rPr lang="en-GB" sz="2400" dirty="0">
                          <a:solidFill>
                            <a:schemeClr val="tx1"/>
                          </a:solidFill>
                        </a:rPr>
                      </a:b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Custom Network</a:t>
                      </a:r>
                      <a:br>
                        <a:rPr lang="en-GB" sz="2400" dirty="0">
                          <a:solidFill>
                            <a:schemeClr val="tx1"/>
                          </a:solidFill>
                        </a:rPr>
                      </a:b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Build-your-own test invitations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32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84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4B90-5E2A-E9EC-1D02-F9521C4C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it spit out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450CDB-B545-31CC-BFFA-687FA8898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83258"/>
              </p:ext>
            </p:extLst>
          </p:nvPr>
        </p:nvGraphicFramePr>
        <p:xfrm>
          <a:off x="220338" y="1825625"/>
          <a:ext cx="11721948" cy="56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7316">
                  <a:extLst>
                    <a:ext uri="{9D8B030D-6E8A-4147-A177-3AD203B41FA5}">
                      <a16:colId xmlns:a16="http://schemas.microsoft.com/office/drawing/2014/main" val="1768256930"/>
                    </a:ext>
                  </a:extLst>
                </a:gridCol>
                <a:gridCol w="3907316">
                  <a:extLst>
                    <a:ext uri="{9D8B030D-6E8A-4147-A177-3AD203B41FA5}">
                      <a16:colId xmlns:a16="http://schemas.microsoft.com/office/drawing/2014/main" val="2703688067"/>
                    </a:ext>
                  </a:extLst>
                </a:gridCol>
                <a:gridCol w="3907316">
                  <a:extLst>
                    <a:ext uri="{9D8B030D-6E8A-4147-A177-3AD203B41FA5}">
                      <a16:colId xmlns:a16="http://schemas.microsoft.com/office/drawing/2014/main" val="3475830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Dashboard 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Standard metrics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Annotated transcripts~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Insights Summary 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Highlight reels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Sentiment tagging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Quantum Metric integration (in English only)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Interactive Path Flows 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Metrics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Click maps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Path filter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Sentiment analysis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Keyword map (limited) (English only)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Third-party video uploads (1 TB)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Smart tags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Sentiment path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Intent path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Instant insight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Keyword map (full) (English only)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Third-party video uploads (4 TB)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Grouped tasks and results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32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09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4B90-5E2A-E9EC-1D02-F9521C4C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it spit out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450CDB-B545-31CC-BFFA-687FA8898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934018"/>
              </p:ext>
            </p:extLst>
          </p:nvPr>
        </p:nvGraphicFramePr>
        <p:xfrm>
          <a:off x="220338" y="1825625"/>
          <a:ext cx="11721948" cy="56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7316">
                  <a:extLst>
                    <a:ext uri="{9D8B030D-6E8A-4147-A177-3AD203B41FA5}">
                      <a16:colId xmlns:a16="http://schemas.microsoft.com/office/drawing/2014/main" val="1768256930"/>
                    </a:ext>
                  </a:extLst>
                </a:gridCol>
                <a:gridCol w="3907316">
                  <a:extLst>
                    <a:ext uri="{9D8B030D-6E8A-4147-A177-3AD203B41FA5}">
                      <a16:colId xmlns:a16="http://schemas.microsoft.com/office/drawing/2014/main" val="2703688067"/>
                    </a:ext>
                  </a:extLst>
                </a:gridCol>
                <a:gridCol w="3907316">
                  <a:extLst>
                    <a:ext uri="{9D8B030D-6E8A-4147-A177-3AD203B41FA5}">
                      <a16:colId xmlns:a16="http://schemas.microsoft.com/office/drawing/2014/main" val="3475830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Dashboard 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Standard metrics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Annotated transcripts</a:t>
                      </a: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~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Insights Summary 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Highlight reels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Sentiment tagging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Quantum Metric integration (in English only)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Interactive Path Flows 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Metrics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Click maps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Path filter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Sentiment analysis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Keyword map (limited) (English only)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Third-party video uploads (1 TB)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Smart tags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</a:br>
                      <a:r>
                        <a:rPr lang="en-GB" sz="22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Sentiment path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Intent path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Instant insight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Keyword map </a:t>
                      </a: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(full) (English only)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Third-party video uploads (4 TB)</a:t>
                      </a:r>
                      <a:br>
                        <a:rPr lang="en-GB" sz="2200" dirty="0">
                          <a:solidFill>
                            <a:schemeClr val="tx1"/>
                          </a:solidFill>
                        </a:rPr>
                      </a:b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/>
                          </a:solidFill>
                        </a:rPr>
                        <a:t>Grouped tasks and results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32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70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8CECFC7455664096C51D37284131B1" ma:contentTypeVersion="6" ma:contentTypeDescription="Create a new document." ma:contentTypeScope="" ma:versionID="d45a6fc0108520c0e6e899ffb8bdc407">
  <xsd:schema xmlns:xsd="http://www.w3.org/2001/XMLSchema" xmlns:xs="http://www.w3.org/2001/XMLSchema" xmlns:p="http://schemas.microsoft.com/office/2006/metadata/properties" xmlns:ns2="803fa41e-c3fd-4866-81b3-fefd017905eb" xmlns:ns3="804933f2-77dd-4bba-a291-c544116d3b6f" targetNamespace="http://schemas.microsoft.com/office/2006/metadata/properties" ma:root="true" ma:fieldsID="a414b524ff9ef133a29aaf3a20a45243" ns2:_="" ns3:_="">
    <xsd:import namespace="803fa41e-c3fd-4866-81b3-fefd017905eb"/>
    <xsd:import namespace="804933f2-77dd-4bba-a291-c544116d3b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fa41e-c3fd-4866-81b3-fefd017905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933f2-77dd-4bba-a291-c544116d3b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A555F2-CB53-42BD-A7FD-6C08F73706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47CF21-2382-4ED9-983C-7B3001DBD6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52F88A-C033-4A8D-9490-22420DB314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3fa41e-c3fd-4866-81b3-fefd017905eb"/>
    <ds:schemaRef ds:uri="804933f2-77dd-4bba-a291-c544116d3b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1159</Words>
  <Application>Microsoft Macintosh PowerPoint</Application>
  <PresentationFormat>Widescreen</PresentationFormat>
  <Paragraphs>233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Proxima Nova</vt:lpstr>
      <vt:lpstr>proxima-nova</vt:lpstr>
      <vt:lpstr>Office Theme</vt:lpstr>
      <vt:lpstr>Usertesting.com</vt:lpstr>
      <vt:lpstr>Running Order</vt:lpstr>
      <vt:lpstr>Overview</vt:lpstr>
      <vt:lpstr>What does it do</vt:lpstr>
      <vt:lpstr>What does it do</vt:lpstr>
      <vt:lpstr>How does it help do that</vt:lpstr>
      <vt:lpstr>How does it help do that</vt:lpstr>
      <vt:lpstr>What does it spit out</vt:lpstr>
      <vt:lpstr>What does it spit out</vt:lpstr>
      <vt:lpstr>Describe a test</vt:lpstr>
      <vt:lpstr>Create a test</vt:lpstr>
      <vt:lpstr>Show Results </vt:lpstr>
      <vt:lpstr>Metrics </vt:lpstr>
      <vt:lpstr>Balanced Comparison (A/B testing light)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Usertesting.com</dc:title>
  <dc:creator>Martin Kerr</dc:creator>
  <cp:lastModifiedBy>Martin Kerr</cp:lastModifiedBy>
  <cp:revision>8</cp:revision>
  <dcterms:created xsi:type="dcterms:W3CDTF">2023-03-02T15:42:37Z</dcterms:created>
  <dcterms:modified xsi:type="dcterms:W3CDTF">2023-03-03T15:22:48Z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0x010100188CECFC7455664096C51D37284131B1</vt:lpwstr>
  </property>
</Properties>
</file>