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53"/>
  </p:notesMasterIdLst>
  <p:handoutMasterIdLst>
    <p:handoutMasterId r:id="rId54"/>
  </p:handoutMasterIdLst>
  <p:sldIdLst>
    <p:sldId id="256" r:id="rId2"/>
    <p:sldId id="344" r:id="rId3"/>
    <p:sldId id="393" r:id="rId4"/>
    <p:sldId id="392" r:id="rId5"/>
    <p:sldId id="394" r:id="rId6"/>
    <p:sldId id="313" r:id="rId7"/>
    <p:sldId id="391" r:id="rId8"/>
    <p:sldId id="395" r:id="rId9"/>
    <p:sldId id="396" r:id="rId10"/>
    <p:sldId id="397" r:id="rId11"/>
    <p:sldId id="403" r:id="rId12"/>
    <p:sldId id="398" r:id="rId13"/>
    <p:sldId id="399" r:id="rId14"/>
    <p:sldId id="400" r:id="rId15"/>
    <p:sldId id="401" r:id="rId16"/>
    <p:sldId id="402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30" r:id="rId29"/>
    <p:sldId id="437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24" r:id="rId40"/>
    <p:sldId id="425" r:id="rId41"/>
    <p:sldId id="426" r:id="rId42"/>
    <p:sldId id="427" r:id="rId43"/>
    <p:sldId id="428" r:id="rId44"/>
    <p:sldId id="429" r:id="rId45"/>
    <p:sldId id="431" r:id="rId46"/>
    <p:sldId id="438" r:id="rId47"/>
    <p:sldId id="432" r:id="rId48"/>
    <p:sldId id="433" r:id="rId49"/>
    <p:sldId id="434" r:id="rId50"/>
    <p:sldId id="436" r:id="rId51"/>
    <p:sldId id="435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5FF"/>
    <a:srgbClr val="C6DEFF"/>
    <a:srgbClr val="A12A03"/>
    <a:srgbClr val="B23C00"/>
    <a:srgbClr val="66CCFF"/>
    <a:srgbClr val="A40000"/>
    <a:srgbClr val="0033CC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93" autoAdjust="0"/>
    <p:restoredTop sz="98450" autoAdjust="0"/>
  </p:normalViewPr>
  <p:slideViewPr>
    <p:cSldViewPr>
      <p:cViewPr varScale="1">
        <p:scale>
          <a:sx n="159" d="100"/>
          <a:sy n="159" d="100"/>
        </p:scale>
        <p:origin x="-104" y="-152"/>
      </p:cViewPr>
      <p:guideLst>
        <p:guide orient="horz" pos="2160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1712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6/1/15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58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Summer 2015: June 2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92427" y="6263609"/>
            <a:ext cx="2437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46B: Introduction</a:t>
            </a:r>
            <a:r>
              <a:rPr lang="en-US" sz="1000" baseline="0" dirty="0" smtClean="0"/>
              <a:t> to Data Structures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sjsu.edu/~mak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sjsu.edu/~mak/CS146/assignments/1/WarAndPeace.txt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on.mak@sjsu.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</a:t>
            </a:r>
            <a:r>
              <a:rPr lang="en-US" sz="3200" dirty="0" smtClean="0"/>
              <a:t>146: Data Structures and Algorithms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June 2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Summer 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6D4-7396-9845-BF06-8C923D51598D}" type="slidenum">
              <a:rPr lang="en-US"/>
              <a:pPr/>
              <a:t>10</a:t>
            </a:fld>
            <a:endParaRPr 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Algorithm Analysis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68209"/>
          </a:xfrm>
        </p:spPr>
        <p:txBody>
          <a:bodyPr/>
          <a:lstStyle/>
          <a:p>
            <a:r>
              <a:rPr lang="en-US" dirty="0"/>
              <a:t>Our concern generally is </a:t>
            </a:r>
            <a:r>
              <a:rPr lang="en-US" dirty="0" smtClean="0">
                <a:solidFill>
                  <a:srgbClr val="B23C00"/>
                </a:solidFill>
              </a:rPr>
              <a:t>not </a:t>
            </a:r>
            <a:r>
              <a:rPr lang="en-US" dirty="0">
                <a:solidFill>
                  <a:srgbClr val="B23C00"/>
                </a:solidFill>
              </a:rPr>
              <a:t>how long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particular run of an algorithm will take,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>
                <a:solidFill>
                  <a:srgbClr val="B23C00"/>
                </a:solidFill>
              </a:rPr>
              <a:t>how well the algorithm scales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How does the run time increase </a:t>
            </a:r>
            <a:br>
              <a:rPr lang="en-US" dirty="0"/>
            </a:br>
            <a:r>
              <a:rPr lang="en-US" dirty="0"/>
              <a:t>as the amount of input increases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Example: How does the reading time of a book increase </a:t>
            </a:r>
            <a:r>
              <a:rPr lang="en-US" dirty="0" smtClean="0"/>
              <a:t>as </a:t>
            </a:r>
            <a:r>
              <a:rPr lang="en-US" dirty="0"/>
              <a:t>the number of pages increases</a:t>
            </a:r>
            <a:r>
              <a:rPr lang="en-US" dirty="0" smtClean="0"/>
              <a:t>?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Example: How does the run time of a particular sort algorithm increase as the number of items to be sorted increases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4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6D4-7396-9845-BF06-8C923D51598D}" type="slidenum">
              <a:rPr lang="en-US"/>
              <a:pPr/>
              <a:t>11</a:t>
            </a:fld>
            <a:endParaRPr 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Algorithm </a:t>
            </a:r>
            <a:r>
              <a:rPr lang="en-US" dirty="0" smtClean="0"/>
              <a:t>Analysis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59363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we compare two algorithms,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</a:t>
            </a:r>
            <a:r>
              <a:rPr lang="en-US" dirty="0"/>
              <a:t>want to </a:t>
            </a:r>
            <a:r>
              <a:rPr lang="en-US" dirty="0">
                <a:solidFill>
                  <a:srgbClr val="B23C00"/>
                </a:solidFill>
              </a:rPr>
              <a:t>compare how well they scale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Can we do this comparison without actually </a:t>
            </a:r>
            <a:br>
              <a:rPr lang="en-US" dirty="0"/>
            </a:br>
            <a:r>
              <a:rPr lang="en-US" dirty="0"/>
              <a:t>running the algorithms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5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9D16-9F66-774D-8D62-9DF84AC2DF79}" type="slidenum">
              <a:rPr lang="en-US"/>
              <a:pPr/>
              <a:t>12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Well Does an Algorithm Scale?</a:t>
            </a:r>
          </a:p>
        </p:txBody>
      </p:sp>
      <p:pic>
        <p:nvPicPr>
          <p:cNvPr id="396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0" y="1303338"/>
            <a:ext cx="4205288" cy="395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96293" name="Rectangle 5"/>
          <p:cNvSpPr>
            <a:spLocks noChangeArrowheads="1"/>
          </p:cNvSpPr>
          <p:nvPr/>
        </p:nvSpPr>
        <p:spPr bwMode="auto">
          <a:xfrm>
            <a:off x="5668963" y="5715000"/>
            <a:ext cx="2448106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7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75000"/>
                  </a:schemeClr>
                </a:solidFill>
              </a:rPr>
              <a:t>Java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, 3</a:t>
            </a:r>
            <a:r>
              <a:rPr lang="en-US" sz="800" baseline="30000" dirty="0" smtClean="0">
                <a:solidFill>
                  <a:schemeClr val="bg1">
                    <a:lumMod val="75000"/>
                  </a:schemeClr>
                </a:solidFill>
              </a:rPr>
              <a:t>rd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 ed. 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Pearson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Education, Inc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., 2012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ISBN 978-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0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-13-257627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-7</a:t>
            </a:r>
            <a:endParaRPr lang="en-US" sz="800" b="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83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526D-03FE-5549-BC72-0400A9FC6DDA}" type="slidenum">
              <a:rPr lang="en-US"/>
              <a:pPr/>
              <a:t>13</a:t>
            </a:fld>
            <a:endParaRPr lang="en-US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 Does an Algorithm Scale</a:t>
            </a:r>
            <a:r>
              <a:rPr lang="en-US" dirty="0" smtClean="0"/>
              <a:t>? </a:t>
            </a:r>
            <a:r>
              <a:rPr lang="en-US" i="1" dirty="0" smtClean="0"/>
              <a:t>cont’d</a:t>
            </a:r>
            <a:endParaRPr lang="en-US" i="1" dirty="0"/>
          </a:p>
        </p:txBody>
      </p:sp>
      <p:pic>
        <p:nvPicPr>
          <p:cNvPr id="397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070725" cy="346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68963" y="5715000"/>
            <a:ext cx="2448106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7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75000"/>
                  </a:schemeClr>
                </a:solidFill>
              </a:rPr>
              <a:t>Java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, 3</a:t>
            </a:r>
            <a:r>
              <a:rPr lang="en-US" sz="800" baseline="30000" dirty="0" smtClean="0">
                <a:solidFill>
                  <a:schemeClr val="bg1">
                    <a:lumMod val="75000"/>
                  </a:schemeClr>
                </a:solidFill>
              </a:rPr>
              <a:t>rd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 ed. 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Pearson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Education, Inc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., 2012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ISBN 978-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0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-13-257627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-7</a:t>
            </a:r>
            <a:endParaRPr lang="en-US" sz="800" b="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03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CE24-58C5-124E-BAAF-B43CAB4BE003}" type="slidenum">
              <a:rPr lang="en-US"/>
              <a:pPr/>
              <a:t>14</a:t>
            </a:fld>
            <a:endParaRPr 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 Does an Algorithm Scale? </a:t>
            </a:r>
            <a:r>
              <a:rPr lang="en-US" i="1" dirty="0"/>
              <a:t>cont’d</a:t>
            </a:r>
            <a:endParaRPr lang="en-US" dirty="0"/>
          </a:p>
        </p:txBody>
      </p:sp>
      <p:pic>
        <p:nvPicPr>
          <p:cNvPr id="398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235075"/>
            <a:ext cx="6446837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668963" y="5715000"/>
            <a:ext cx="2448106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7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75000"/>
                  </a:schemeClr>
                </a:solidFill>
              </a:rPr>
              <a:t>Java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, 3</a:t>
            </a:r>
            <a:r>
              <a:rPr lang="en-US" sz="800" baseline="30000" dirty="0" smtClean="0">
                <a:solidFill>
                  <a:schemeClr val="bg1">
                    <a:lumMod val="75000"/>
                  </a:schemeClr>
                </a:solidFill>
              </a:rPr>
              <a:t>rd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 ed. 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Pearson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Education, Inc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., 2012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ISBN 978-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0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-13-257627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-7</a:t>
            </a:r>
            <a:endParaRPr lang="en-US" sz="800" b="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31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91C9-FA2D-E740-960B-917CF1BF64A0}" type="slidenum">
              <a:rPr lang="en-US"/>
              <a:pPr/>
              <a:t>15</a:t>
            </a:fld>
            <a:endParaRPr lang="en-US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 Does an Algorithm Scale? </a:t>
            </a:r>
            <a:r>
              <a:rPr lang="en-US" i="1" dirty="0"/>
              <a:t>cont’d</a:t>
            </a:r>
            <a:endParaRPr lang="en-US" dirty="0"/>
          </a:p>
        </p:txBody>
      </p:sp>
      <p:pic>
        <p:nvPicPr>
          <p:cNvPr id="399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1235075"/>
            <a:ext cx="6589713" cy="486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668963" y="5715000"/>
            <a:ext cx="2448106" cy="58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75000"/>
                  </a:schemeClr>
                </a:solidFill>
              </a:rPr>
              <a:t>Data Structures and Algorithms in </a:t>
            </a:r>
            <a:r>
              <a:rPr lang="en-US" sz="800" b="1" dirty="0" smtClean="0">
                <a:solidFill>
                  <a:schemeClr val="bg1">
                    <a:lumMod val="75000"/>
                  </a:schemeClr>
                </a:solidFill>
              </a:rPr>
              <a:t>Java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, 3</a:t>
            </a:r>
            <a:r>
              <a:rPr lang="en-US" sz="800" baseline="30000" dirty="0" smtClean="0">
                <a:solidFill>
                  <a:schemeClr val="bg1">
                    <a:lumMod val="75000"/>
                  </a:schemeClr>
                </a:solidFill>
              </a:rPr>
              <a:t>rd</a:t>
            </a:r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 ed. 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by Mark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Allen Weiss </a:t>
            </a:r>
          </a:p>
          <a:p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Pearson 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Education, Inc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., 2012</a:t>
            </a:r>
          </a:p>
          <a:p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ISBN 978-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0</a:t>
            </a:r>
            <a:r>
              <a:rPr lang="en-US" sz="8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-13-257627</a:t>
            </a:r>
            <a:r>
              <a:rPr lang="en-US" sz="800" b="0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-7</a:t>
            </a:r>
            <a:endParaRPr lang="en-US" sz="800" b="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088B-D1BC-D14B-9B56-AA1E54BA67A4}" type="slidenum">
              <a:rPr lang="en-US"/>
              <a:pPr/>
              <a:t>16</a:t>
            </a:fld>
            <a:endParaRPr 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60838"/>
            <a:ext cx="8229600" cy="1970087"/>
          </a:xfrm>
        </p:spPr>
        <p:txBody>
          <a:bodyPr/>
          <a:lstStyle/>
          <a:p>
            <a:r>
              <a:rPr lang="en-US" sz="2400" b="1" dirty="0"/>
              <a:t>Goal:</a:t>
            </a:r>
            <a:r>
              <a:rPr lang="en-US" sz="2400" dirty="0"/>
              <a:t> Move the stack of disks from the </a:t>
            </a:r>
            <a:r>
              <a:rPr lang="en-US" sz="2400" dirty="0">
                <a:solidFill>
                  <a:srgbClr val="B23C00"/>
                </a:solidFill>
              </a:rPr>
              <a:t>source</a:t>
            </a:r>
            <a:r>
              <a:rPr lang="en-US" sz="2400" dirty="0"/>
              <a:t> pin </a:t>
            </a:r>
            <a:br>
              <a:rPr lang="en-US" sz="2400" dirty="0"/>
            </a:br>
            <a:r>
              <a:rPr lang="en-US" sz="2400" dirty="0"/>
              <a:t>to the </a:t>
            </a:r>
            <a:r>
              <a:rPr lang="en-US" sz="2400" dirty="0">
                <a:solidFill>
                  <a:srgbClr val="B23C00"/>
                </a:solidFill>
              </a:rPr>
              <a:t>destination</a:t>
            </a:r>
            <a:r>
              <a:rPr lang="en-US" sz="2400" dirty="0"/>
              <a:t> pin.</a:t>
            </a:r>
          </a:p>
          <a:p>
            <a:pPr lvl="1"/>
            <a:r>
              <a:rPr lang="en-US" sz="2000" dirty="0"/>
              <a:t>You can move only one disk at a time.</a:t>
            </a:r>
          </a:p>
          <a:p>
            <a:pPr lvl="1"/>
            <a:r>
              <a:rPr lang="en-US" sz="2000" dirty="0"/>
              <a:t>You cannot put a larger disk on top of a smaller disk.</a:t>
            </a:r>
          </a:p>
          <a:p>
            <a:pPr lvl="1"/>
            <a:r>
              <a:rPr lang="en-US" sz="2000" dirty="0"/>
              <a:t>Use the third pin for </a:t>
            </a:r>
            <a:r>
              <a:rPr lang="en-US" sz="2000" dirty="0">
                <a:solidFill>
                  <a:srgbClr val="B23C00"/>
                </a:solidFill>
              </a:rPr>
              <a:t>temporary</a:t>
            </a:r>
            <a:r>
              <a:rPr lang="en-US" sz="2000" dirty="0"/>
              <a:t> disk storage.</a:t>
            </a:r>
          </a:p>
        </p:txBody>
      </p:sp>
      <p:pic>
        <p:nvPicPr>
          <p:cNvPr id="393221" name="Picture 5" descr="Tower-of-Hano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417638"/>
            <a:ext cx="55530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836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4619-DE99-784C-9EC3-6133E677D627}" type="slidenum">
              <a:rPr lang="en-US"/>
              <a:pPr/>
              <a:t>17</a:t>
            </a:fld>
            <a:endParaRPr lang="en-US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Hanoi: Solve Recursively!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26"/>
            <a:ext cx="8229600" cy="4987900"/>
          </a:xfrm>
        </p:spPr>
        <p:txBody>
          <a:bodyPr/>
          <a:lstStyle/>
          <a:p>
            <a:r>
              <a:rPr lang="en-US" dirty="0"/>
              <a:t>Label the pins A, B, and C.</a:t>
            </a:r>
          </a:p>
          <a:p>
            <a:pPr lvl="1"/>
            <a:r>
              <a:rPr lang="en-US" dirty="0"/>
              <a:t>A: source</a:t>
            </a:r>
          </a:p>
          <a:p>
            <a:pPr lvl="1"/>
            <a:r>
              <a:rPr lang="en-US" dirty="0"/>
              <a:t>B: temporary</a:t>
            </a:r>
          </a:p>
          <a:p>
            <a:pPr lvl="1"/>
            <a:r>
              <a:rPr lang="en-US" dirty="0"/>
              <a:t>C: </a:t>
            </a:r>
            <a:r>
              <a:rPr lang="en-US" dirty="0" smtClean="0"/>
              <a:t>destination</a:t>
            </a:r>
          </a:p>
          <a:p>
            <a:pPr lvl="6"/>
            <a:endParaRPr lang="en-US" dirty="0"/>
          </a:p>
          <a:p>
            <a:r>
              <a:rPr lang="en-US" dirty="0"/>
              <a:t>Solve one disk (source </a:t>
            </a:r>
            <a:r>
              <a:rPr lang="en-US" dirty="0">
                <a:sym typeface="Wingdings" charset="0"/>
              </a:rPr>
              <a:t></a:t>
            </a:r>
            <a:r>
              <a:rPr lang="en-US" dirty="0"/>
              <a:t> destination)</a:t>
            </a:r>
          </a:p>
          <a:p>
            <a:pPr lvl="1"/>
            <a:r>
              <a:rPr lang="en-US" dirty="0"/>
              <a:t>Move disk from A to C </a:t>
            </a:r>
            <a:r>
              <a:rPr lang="en-US" i="1" dirty="0">
                <a:solidFill>
                  <a:srgbClr val="0033CC"/>
                </a:solidFill>
              </a:rPr>
              <a:t>(source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 destination</a:t>
            </a:r>
            <a:r>
              <a:rPr lang="en-US" i="1" dirty="0" smtClean="0">
                <a:solidFill>
                  <a:srgbClr val="0033CC"/>
                </a:solidFill>
                <a:sym typeface="Wingdings" charset="0"/>
              </a:rPr>
              <a:t>)</a:t>
            </a:r>
          </a:p>
          <a:p>
            <a:pPr lvl="5"/>
            <a:endParaRPr lang="en-US" i="1" dirty="0">
              <a:solidFill>
                <a:srgbClr val="0033CC"/>
              </a:solidFill>
            </a:endParaRPr>
          </a:p>
          <a:p>
            <a:r>
              <a:rPr lang="en-US" dirty="0"/>
              <a:t>Solve two disks (source </a:t>
            </a:r>
            <a:r>
              <a:rPr lang="en-US" dirty="0">
                <a:sym typeface="Wingdings" charset="0"/>
              </a:rPr>
              <a:t></a:t>
            </a:r>
            <a:r>
              <a:rPr lang="en-US" dirty="0"/>
              <a:t> destination)</a:t>
            </a:r>
          </a:p>
          <a:p>
            <a:pPr lvl="1"/>
            <a:r>
              <a:rPr lang="en-US" dirty="0"/>
              <a:t>Move disk from A to B </a:t>
            </a:r>
            <a:r>
              <a:rPr lang="en-US" i="1" dirty="0">
                <a:solidFill>
                  <a:srgbClr val="0033CC"/>
                </a:solidFill>
              </a:rPr>
              <a:t>(source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 temp)</a:t>
            </a:r>
            <a:endParaRPr lang="en-US" i="1" dirty="0">
              <a:solidFill>
                <a:srgbClr val="0033CC"/>
              </a:solidFill>
            </a:endParaRPr>
          </a:p>
          <a:p>
            <a:pPr lvl="1"/>
            <a:r>
              <a:rPr lang="en-US" dirty="0"/>
              <a:t>Move disk from A to C </a:t>
            </a:r>
            <a:r>
              <a:rPr lang="en-US" i="1" dirty="0">
                <a:solidFill>
                  <a:srgbClr val="0033CC"/>
                </a:solidFill>
              </a:rPr>
              <a:t>(source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 destination)</a:t>
            </a:r>
            <a:endParaRPr lang="en-US" i="1" dirty="0">
              <a:solidFill>
                <a:srgbClr val="0033CC"/>
              </a:solidFill>
            </a:endParaRPr>
          </a:p>
          <a:p>
            <a:pPr lvl="1"/>
            <a:r>
              <a:rPr lang="en-US" dirty="0"/>
              <a:t>Move disk from B to C </a:t>
            </a:r>
            <a:r>
              <a:rPr lang="en-US" i="1" dirty="0">
                <a:solidFill>
                  <a:srgbClr val="0033CC"/>
                </a:solidFill>
              </a:rPr>
              <a:t>(temp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 destination)</a:t>
            </a:r>
            <a:endParaRPr lang="en-US" i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505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3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3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CAB1-E43A-D841-AF84-30EA27B6DFA6}" type="slidenum">
              <a:rPr lang="en-US"/>
              <a:pPr/>
              <a:t>18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Hanoi: Solve Recursively</a:t>
            </a:r>
            <a:r>
              <a:rPr lang="en-US" dirty="0" smtClean="0"/>
              <a:t>! </a:t>
            </a:r>
            <a:r>
              <a:rPr lang="en-US" i="1" dirty="0" smtClean="0"/>
              <a:t>cont’d</a:t>
            </a:r>
            <a:endParaRPr lang="en-US" i="1" dirty="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Solve three disks (source </a:t>
            </a:r>
            <a:r>
              <a:rPr lang="en-US" dirty="0">
                <a:sym typeface="Wingdings" charset="0"/>
              </a:rPr>
              <a:t></a:t>
            </a:r>
            <a:r>
              <a:rPr lang="en-US" dirty="0"/>
              <a:t> destination)</a:t>
            </a:r>
          </a:p>
          <a:p>
            <a:pPr lvl="1"/>
            <a:r>
              <a:rPr lang="en-US" dirty="0"/>
              <a:t>Solve for two disks </a:t>
            </a:r>
            <a:r>
              <a:rPr lang="en-US" i="1" dirty="0">
                <a:solidFill>
                  <a:srgbClr val="0033CC"/>
                </a:solidFill>
              </a:rPr>
              <a:t>(source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</a:t>
            </a:r>
            <a:r>
              <a:rPr lang="en-US" i="1" dirty="0">
                <a:solidFill>
                  <a:srgbClr val="0033CC"/>
                </a:solidFill>
              </a:rPr>
              <a:t> temp)</a:t>
            </a:r>
          </a:p>
          <a:p>
            <a:pPr lvl="1"/>
            <a:r>
              <a:rPr lang="en-US" dirty="0"/>
              <a:t>Move disk from A to C </a:t>
            </a:r>
            <a:r>
              <a:rPr lang="en-US" i="1" dirty="0">
                <a:solidFill>
                  <a:srgbClr val="0033CC"/>
                </a:solidFill>
              </a:rPr>
              <a:t>(source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 destination)</a:t>
            </a:r>
            <a:endParaRPr lang="en-US" i="1" dirty="0">
              <a:solidFill>
                <a:srgbClr val="0033CC"/>
              </a:solidFill>
            </a:endParaRPr>
          </a:p>
          <a:p>
            <a:pPr lvl="1"/>
            <a:r>
              <a:rPr lang="en-US" dirty="0"/>
              <a:t>Solve for two disks </a:t>
            </a:r>
            <a:r>
              <a:rPr lang="en-US" i="1" dirty="0">
                <a:solidFill>
                  <a:srgbClr val="0033CC"/>
                </a:solidFill>
              </a:rPr>
              <a:t>(temp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</a:t>
            </a:r>
            <a:r>
              <a:rPr lang="en-US" i="1" dirty="0">
                <a:solidFill>
                  <a:srgbClr val="0033CC"/>
                </a:solidFill>
              </a:rPr>
              <a:t> destination</a:t>
            </a:r>
            <a:r>
              <a:rPr lang="en-US" i="1" dirty="0" smtClean="0">
                <a:solidFill>
                  <a:srgbClr val="0033CC"/>
                </a:solidFill>
              </a:rPr>
              <a:t>)</a:t>
            </a:r>
            <a:endParaRPr lang="en-US" i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481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9D9E-2E54-2843-8511-C898C29B4567}" type="slidenum">
              <a:rPr lang="en-US"/>
              <a:pPr/>
              <a:t>19</a:t>
            </a:fld>
            <a:endParaRPr lang="en-US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Hanoi: Solve Recursively! </a:t>
            </a:r>
            <a:r>
              <a:rPr lang="en-US" i="1" dirty="0"/>
              <a:t>cont’d</a:t>
            </a:r>
            <a:endParaRPr lang="en-US" dirty="0"/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solve the puzzle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disks</a:t>
            </a:r>
            <a:br>
              <a:rPr lang="en-US" dirty="0"/>
            </a:br>
            <a:r>
              <a:rPr lang="en-US" dirty="0"/>
              <a:t>if we already know how to solve it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-1 disks.</a:t>
            </a:r>
          </a:p>
          <a:p>
            <a:pPr lvl="4"/>
            <a:endParaRPr lang="en-US" dirty="0"/>
          </a:p>
          <a:p>
            <a:r>
              <a:rPr lang="en-US" dirty="0"/>
              <a:t>Solve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disks (source = A, destination = C)</a:t>
            </a:r>
          </a:p>
          <a:p>
            <a:pPr lvl="1"/>
            <a:r>
              <a:rPr lang="en-US" dirty="0"/>
              <a:t>Solve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-1 disks </a:t>
            </a:r>
            <a:r>
              <a:rPr lang="en-US" i="1" dirty="0">
                <a:solidFill>
                  <a:srgbClr val="0033CC"/>
                </a:solidFill>
              </a:rPr>
              <a:t>(source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</a:t>
            </a:r>
            <a:r>
              <a:rPr lang="en-US" i="1" dirty="0">
                <a:solidFill>
                  <a:srgbClr val="0033CC"/>
                </a:solidFill>
              </a:rPr>
              <a:t> temp)</a:t>
            </a:r>
            <a:endParaRPr lang="en-US" dirty="0"/>
          </a:p>
          <a:p>
            <a:pPr lvl="1"/>
            <a:r>
              <a:rPr lang="en-US" dirty="0"/>
              <a:t>Move disk from A to C </a:t>
            </a:r>
            <a:r>
              <a:rPr lang="en-US" i="1" dirty="0">
                <a:solidFill>
                  <a:srgbClr val="0033CC"/>
                </a:solidFill>
              </a:rPr>
              <a:t>(source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 destination)</a:t>
            </a:r>
            <a:endParaRPr lang="en-US" dirty="0"/>
          </a:p>
          <a:p>
            <a:pPr lvl="1"/>
            <a:r>
              <a:rPr lang="en-US" dirty="0"/>
              <a:t>Solve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-1 disks </a:t>
            </a:r>
            <a:r>
              <a:rPr lang="en-US" i="1" dirty="0">
                <a:solidFill>
                  <a:srgbClr val="0033CC"/>
                </a:solidFill>
              </a:rPr>
              <a:t>(temp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</a:t>
            </a:r>
            <a:r>
              <a:rPr lang="en-US" i="1" dirty="0">
                <a:solidFill>
                  <a:srgbClr val="0033CC"/>
                </a:solidFill>
              </a:rPr>
              <a:t> destination</a:t>
            </a:r>
            <a:r>
              <a:rPr lang="en-US" i="1" dirty="0" smtClean="0">
                <a:solidFill>
                  <a:srgbClr val="0033CC"/>
                </a:solidFill>
              </a:rPr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49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Office hours</a:t>
            </a:r>
          </a:p>
          <a:p>
            <a:pPr lvl="1"/>
            <a:r>
              <a:rPr lang="en-US" dirty="0" err="1" smtClean="0"/>
              <a:t>TuTh</a:t>
            </a:r>
            <a:r>
              <a:rPr lang="en-US" dirty="0" smtClean="0"/>
              <a:t> 2:00 – 3:00 PM</a:t>
            </a:r>
          </a:p>
          <a:p>
            <a:pPr lvl="1"/>
            <a:r>
              <a:rPr lang="en-US" dirty="0" smtClean="0"/>
              <a:t>MH 413</a:t>
            </a:r>
          </a:p>
          <a:p>
            <a:pPr lvl="1"/>
            <a:endParaRPr lang="en-US" dirty="0"/>
          </a:p>
          <a:p>
            <a:r>
              <a:rPr lang="en-US" dirty="0" smtClean="0"/>
              <a:t>Class website</a:t>
            </a:r>
          </a:p>
          <a:p>
            <a:pPr lvl="1"/>
            <a:r>
              <a:rPr lang="en-US" dirty="0">
                <a:hlinkClick r:id="rId2"/>
              </a:rPr>
              <a:t>http://www.cs.sjsu.edu/~mak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Green sheet</a:t>
            </a:r>
          </a:p>
          <a:p>
            <a:pPr lvl="1"/>
            <a:r>
              <a:rPr lang="en-US" dirty="0" smtClean="0"/>
              <a:t>Assignments</a:t>
            </a:r>
          </a:p>
          <a:p>
            <a:pPr lvl="1"/>
            <a:r>
              <a:rPr lang="en-US" dirty="0" smtClean="0"/>
              <a:t>Lecture notes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3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0C39-CE52-1B4C-AA12-799E2642A76D}" type="slidenum">
              <a:rPr lang="en-US"/>
              <a:pPr/>
              <a:t>20</a:t>
            </a:fld>
            <a:endParaRPr lang="en-US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</a:t>
            </a:r>
            <a:r>
              <a:rPr lang="en-US" dirty="0" smtClean="0"/>
              <a:t>: </a:t>
            </a:r>
            <a:r>
              <a:rPr lang="en-US" dirty="0"/>
              <a:t>Recursive Solution </a:t>
            </a:r>
          </a:p>
        </p:txBody>
      </p:sp>
      <p:sp>
        <p:nvSpPr>
          <p:cNvPr id="406533" name="Text Box 5"/>
          <p:cNvSpPr txBox="1">
            <a:spLocks noChangeArrowheads="1"/>
          </p:cNvSpPr>
          <p:nvPr/>
        </p:nvSpPr>
        <p:spPr bwMode="auto">
          <a:xfrm>
            <a:off x="880652" y="1216072"/>
            <a:ext cx="8080420" cy="5047537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private static final char A = 'A'; // initial source</a:t>
            </a:r>
          </a:p>
          <a:p>
            <a:r>
              <a:rPr lang="en-US" sz="1800" b="1" dirty="0">
                <a:latin typeface="Courier New" charset="0"/>
              </a:rPr>
              <a:t>private static final char B = 'B'; // initial temp</a:t>
            </a:r>
          </a:p>
          <a:p>
            <a:r>
              <a:rPr lang="en-US" sz="1800" b="1" dirty="0">
                <a:latin typeface="Courier New" charset="0"/>
              </a:rPr>
              <a:t>private static final char C = 'C'; // initial destination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</a:p>
          <a:p>
            <a:r>
              <a:rPr lang="en-US" sz="1800" b="1" dirty="0">
                <a:latin typeface="Courier New" charset="0"/>
              </a:rPr>
              <a:t>private static 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count = 0;</a:t>
            </a:r>
          </a:p>
          <a:p>
            <a:endParaRPr lang="en-US" sz="1800" b="1" dirty="0">
              <a:latin typeface="Courier New" charset="0"/>
            </a:endParaRPr>
          </a:p>
          <a:p>
            <a:r>
              <a:rPr lang="en-US" sz="1800" b="1" dirty="0">
                <a:latin typeface="Courier New" charset="0"/>
              </a:rPr>
              <a:t>private static void move(char from, char to)</a:t>
            </a:r>
          </a:p>
          <a:p>
            <a:r>
              <a:rPr lang="en-US" sz="1800" b="1" dirty="0">
                <a:latin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  <a:r>
              <a:rPr lang="en-US" sz="1800" b="1" dirty="0" err="1">
                <a:latin typeface="Courier New" charset="0"/>
              </a:rPr>
              <a:t>System.out.printf</a:t>
            </a:r>
            <a:r>
              <a:rPr lang="en-US" sz="1800" b="1" dirty="0">
                <a:latin typeface="Courier New" charset="0"/>
              </a:rPr>
              <a:t>("%2d: Move disk from %c to %c.\n", </a:t>
            </a:r>
            <a:endParaRPr lang="en-US" sz="1800" b="1" dirty="0" smtClean="0">
              <a:latin typeface="Courier New" charset="0"/>
            </a:endParaRPr>
          </a:p>
          <a:p>
            <a:r>
              <a:rPr lang="en-US" sz="1800" b="1" dirty="0">
                <a:latin typeface="Courier New" charset="0"/>
              </a:rPr>
              <a:t> </a:t>
            </a:r>
            <a:r>
              <a:rPr lang="en-US" sz="1800" b="1" dirty="0" smtClean="0">
                <a:latin typeface="Courier New" charset="0"/>
              </a:rPr>
              <a:t>                     +</a:t>
            </a:r>
            <a:r>
              <a:rPr lang="en-US" sz="1800" b="1" dirty="0">
                <a:latin typeface="Courier New" charset="0"/>
              </a:rPr>
              <a:t>+count, from, to);</a:t>
            </a:r>
          </a:p>
          <a:p>
            <a:r>
              <a:rPr lang="en-US" sz="1800" b="1" dirty="0">
                <a:latin typeface="Courier New" charset="0"/>
              </a:rPr>
              <a:t>}</a:t>
            </a:r>
          </a:p>
          <a:p>
            <a:endParaRPr lang="en-US" sz="1800" b="1" dirty="0">
              <a:latin typeface="Courier New" charset="0"/>
            </a:endParaRPr>
          </a:p>
          <a:p>
            <a:r>
              <a:rPr lang="en-US" sz="1800" b="1" dirty="0">
                <a:latin typeface="Courier New" charset="0"/>
              </a:rPr>
              <a:t>public static void main(String </a:t>
            </a:r>
            <a:r>
              <a:rPr lang="en-US" sz="1800" b="1" dirty="0" err="1">
                <a:latin typeface="Courier New" charset="0"/>
              </a:rPr>
              <a:t>args</a:t>
            </a:r>
            <a:r>
              <a:rPr lang="en-US" sz="1800" b="1" dirty="0">
                <a:latin typeface="Courier New" charset="0"/>
              </a:rPr>
              <a:t>[])</a:t>
            </a:r>
          </a:p>
          <a:p>
            <a:r>
              <a:rPr lang="en-US" sz="1800" b="1" dirty="0">
                <a:latin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n = 6;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  <a:r>
              <a:rPr lang="en-US" sz="1800" b="1" dirty="0" err="1">
                <a:latin typeface="Courier New" charset="0"/>
              </a:rPr>
              <a:t>System.out.printf</a:t>
            </a:r>
            <a:r>
              <a:rPr lang="en-US" sz="1800" b="1" dirty="0">
                <a:latin typeface="Courier New" charset="0"/>
              </a:rPr>
              <a:t>("Solve for %d disks:\n\n", n);</a:t>
            </a:r>
          </a:p>
          <a:p>
            <a:r>
              <a:rPr lang="en-US" sz="1800" b="1" dirty="0">
                <a:latin typeface="Courier New" charset="0"/>
              </a:rPr>
              <a:t>    </a:t>
            </a:r>
            <a:r>
              <a:rPr lang="en-US" sz="1800" b="1" dirty="0">
                <a:solidFill>
                  <a:schemeClr val="folHlink"/>
                </a:solidFill>
                <a:latin typeface="Courier New" charset="0"/>
              </a:rPr>
              <a:t>solve(n, A, C, B);</a:t>
            </a:r>
          </a:p>
          <a:p>
            <a:r>
              <a:rPr lang="en-US" sz="1800" b="1" dirty="0">
                <a:latin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89487" y="5806414"/>
            <a:ext cx="126829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Hanoi1.java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47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6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6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6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6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6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6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65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65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65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653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653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60AB-A8B8-8246-9C58-98C6B464CD53}" type="slidenum">
              <a:rPr lang="en-US"/>
              <a:pPr/>
              <a:t>21</a:t>
            </a:fld>
            <a:endParaRPr lang="en-US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Hanoi: Solve Recursively!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951038"/>
          </a:xfrm>
        </p:spPr>
        <p:txBody>
          <a:bodyPr/>
          <a:lstStyle/>
          <a:p>
            <a:r>
              <a:rPr lang="en-US"/>
              <a:t>Solve </a:t>
            </a:r>
            <a:r>
              <a:rPr lang="en-US" i="1">
                <a:latin typeface="Times New Roman" charset="0"/>
              </a:rPr>
              <a:t>n</a:t>
            </a:r>
            <a:r>
              <a:rPr lang="en-US"/>
              <a:t> disks (source = A, destination = C)</a:t>
            </a:r>
          </a:p>
          <a:p>
            <a:pPr lvl="1"/>
            <a:r>
              <a:rPr lang="en-US"/>
              <a:t>Solve for </a:t>
            </a:r>
            <a:r>
              <a:rPr lang="en-US" i="1">
                <a:latin typeface="Times New Roman" charset="0"/>
              </a:rPr>
              <a:t>n</a:t>
            </a:r>
            <a:r>
              <a:rPr lang="en-US"/>
              <a:t>-1 disks </a:t>
            </a:r>
            <a:r>
              <a:rPr lang="en-US" i="1">
                <a:solidFill>
                  <a:srgbClr val="0033CC"/>
                </a:solidFill>
              </a:rPr>
              <a:t>(source </a:t>
            </a:r>
            <a:r>
              <a:rPr lang="en-US" i="1">
                <a:solidFill>
                  <a:srgbClr val="0033CC"/>
                </a:solidFill>
                <a:sym typeface="Wingdings" charset="0"/>
              </a:rPr>
              <a:t></a:t>
            </a:r>
            <a:r>
              <a:rPr lang="en-US" i="1">
                <a:solidFill>
                  <a:srgbClr val="0033CC"/>
                </a:solidFill>
              </a:rPr>
              <a:t> temp)</a:t>
            </a:r>
            <a:endParaRPr lang="en-US"/>
          </a:p>
          <a:p>
            <a:pPr lvl="1"/>
            <a:r>
              <a:rPr lang="en-US"/>
              <a:t>Move disk from A to C </a:t>
            </a:r>
            <a:r>
              <a:rPr lang="en-US" i="1">
                <a:solidFill>
                  <a:srgbClr val="0033CC"/>
                </a:solidFill>
              </a:rPr>
              <a:t>(source </a:t>
            </a:r>
            <a:r>
              <a:rPr lang="en-US" i="1">
                <a:solidFill>
                  <a:srgbClr val="0033CC"/>
                </a:solidFill>
                <a:sym typeface="Wingdings" charset="0"/>
              </a:rPr>
              <a:t> destination)</a:t>
            </a:r>
            <a:endParaRPr lang="en-US"/>
          </a:p>
          <a:p>
            <a:pPr lvl="1"/>
            <a:r>
              <a:rPr lang="en-US"/>
              <a:t>Solve for </a:t>
            </a:r>
            <a:r>
              <a:rPr lang="en-US" i="1">
                <a:latin typeface="Times New Roman" charset="0"/>
              </a:rPr>
              <a:t>n</a:t>
            </a:r>
            <a:r>
              <a:rPr lang="en-US"/>
              <a:t>-1 disks </a:t>
            </a:r>
            <a:r>
              <a:rPr lang="en-US" i="1">
                <a:solidFill>
                  <a:srgbClr val="0033CC"/>
                </a:solidFill>
              </a:rPr>
              <a:t>(temp </a:t>
            </a:r>
            <a:r>
              <a:rPr lang="en-US" i="1">
                <a:solidFill>
                  <a:srgbClr val="0033CC"/>
                </a:solidFill>
                <a:sym typeface="Wingdings" charset="0"/>
              </a:rPr>
              <a:t></a:t>
            </a:r>
            <a:r>
              <a:rPr lang="en-US" i="1">
                <a:solidFill>
                  <a:srgbClr val="0033CC"/>
                </a:solidFill>
              </a:rPr>
              <a:t> destination)</a:t>
            </a:r>
          </a:p>
        </p:txBody>
      </p:sp>
      <p:sp>
        <p:nvSpPr>
          <p:cNvPr id="404484" name="Text Box 4"/>
          <p:cNvSpPr txBox="1">
            <a:spLocks noChangeArrowheads="1"/>
          </p:cNvSpPr>
          <p:nvPr/>
        </p:nvSpPr>
        <p:spPr bwMode="auto">
          <a:xfrm>
            <a:off x="539750" y="3371850"/>
            <a:ext cx="7664854" cy="2585323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private static void </a:t>
            </a:r>
            <a:r>
              <a:rPr lang="en-US" sz="1800" b="1" dirty="0">
                <a:solidFill>
                  <a:schemeClr val="folHlink"/>
                </a:solidFill>
                <a:latin typeface="Courier New" charset="0"/>
              </a:rPr>
              <a:t>solve</a:t>
            </a:r>
            <a:r>
              <a:rPr lang="en-US" sz="1800" b="1" dirty="0">
                <a:latin typeface="Courier New" charset="0"/>
              </a:rPr>
              <a:t>(</a:t>
            </a:r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n, char source, </a:t>
            </a:r>
            <a:endParaRPr lang="en-US" sz="1800" b="1" dirty="0" smtClean="0">
              <a:latin typeface="Courier New" charset="0"/>
            </a:endParaRPr>
          </a:p>
          <a:p>
            <a:r>
              <a:rPr lang="en-US" sz="1800" b="1" dirty="0">
                <a:latin typeface="Courier New" charset="0"/>
              </a:rPr>
              <a:t> </a:t>
            </a:r>
            <a:r>
              <a:rPr lang="en-US" sz="1800" b="1" dirty="0" smtClean="0">
                <a:latin typeface="Courier New" charset="0"/>
              </a:rPr>
              <a:t>                         char </a:t>
            </a:r>
            <a:r>
              <a:rPr lang="en-US" sz="1800" b="1" dirty="0">
                <a:latin typeface="Courier New" charset="0"/>
              </a:rPr>
              <a:t>destination, char temp)</a:t>
            </a:r>
          </a:p>
          <a:p>
            <a:r>
              <a:rPr lang="en-US" sz="1800" b="1" dirty="0">
                <a:latin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</a:rPr>
              <a:t>    if (n &gt; 0) {</a:t>
            </a:r>
          </a:p>
          <a:p>
            <a:r>
              <a:rPr lang="en-US" sz="1800" b="1" dirty="0">
                <a:latin typeface="Courier New" charset="0"/>
              </a:rPr>
              <a:t>        </a:t>
            </a:r>
            <a:r>
              <a:rPr lang="en-US" sz="1800" b="1" i="1" dirty="0">
                <a:solidFill>
                  <a:schemeClr val="folHlink"/>
                </a:solidFill>
                <a:latin typeface="Courier New" charset="0"/>
              </a:rPr>
              <a:t>solve</a:t>
            </a:r>
            <a:r>
              <a:rPr lang="en-US" sz="1800" b="1" dirty="0">
                <a:latin typeface="Courier New" charset="0"/>
              </a:rPr>
              <a:t>(n-1, 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source, temp,</a:t>
            </a:r>
            <a:r>
              <a:rPr lang="en-US" sz="1800" b="1" dirty="0">
                <a:latin typeface="Courier New" charset="0"/>
              </a:rPr>
              <a:t> destination);</a:t>
            </a:r>
          </a:p>
          <a:p>
            <a:r>
              <a:rPr lang="en-US" sz="1800" b="1" dirty="0">
                <a:latin typeface="Courier New" charset="0"/>
              </a:rPr>
              <a:t>        </a:t>
            </a:r>
            <a:r>
              <a:rPr lang="en-US" sz="1800" b="1" i="1" dirty="0">
                <a:latin typeface="Courier New" charset="0"/>
              </a:rPr>
              <a:t>move</a:t>
            </a:r>
            <a:r>
              <a:rPr lang="en-US" sz="1800" b="1" dirty="0">
                <a:latin typeface="Courier New" charset="0"/>
              </a:rPr>
              <a:t>(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source, destination</a:t>
            </a:r>
            <a:r>
              <a:rPr lang="en-US" sz="1800" b="1" dirty="0">
                <a:latin typeface="Courier New" charset="0"/>
              </a:rPr>
              <a:t>);</a:t>
            </a:r>
          </a:p>
          <a:p>
            <a:r>
              <a:rPr lang="en-US" sz="1800" b="1" dirty="0">
                <a:latin typeface="Courier New" charset="0"/>
              </a:rPr>
              <a:t>        </a:t>
            </a:r>
            <a:r>
              <a:rPr lang="en-US" sz="1800" b="1" i="1" dirty="0">
                <a:solidFill>
                  <a:schemeClr val="folHlink"/>
                </a:solidFill>
                <a:latin typeface="Courier New" charset="0"/>
              </a:rPr>
              <a:t>solve</a:t>
            </a:r>
            <a:r>
              <a:rPr lang="en-US" sz="1800" b="1" dirty="0">
                <a:latin typeface="Courier New" charset="0"/>
              </a:rPr>
              <a:t>(n-1, 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temp, destination</a:t>
            </a:r>
            <a:r>
              <a:rPr lang="en-US" sz="1800" b="1" dirty="0">
                <a:latin typeface="Courier New" charset="0"/>
              </a:rPr>
              <a:t>, source);</a:t>
            </a:r>
          </a:p>
          <a:p>
            <a:r>
              <a:rPr lang="en-US" sz="1800" b="1" dirty="0">
                <a:latin typeface="Courier New" charset="0"/>
              </a:rPr>
              <a:t>    }</a:t>
            </a:r>
          </a:p>
          <a:p>
            <a:r>
              <a:rPr lang="en-US" sz="1800" b="1" dirty="0">
                <a:latin typeface="Courier New" charset="0"/>
              </a:rPr>
              <a:t>}</a:t>
            </a:r>
          </a:p>
        </p:txBody>
      </p:sp>
      <p:sp>
        <p:nvSpPr>
          <p:cNvPr id="404485" name="Text Box 5"/>
          <p:cNvSpPr txBox="1">
            <a:spLocks noChangeArrowheads="1"/>
          </p:cNvSpPr>
          <p:nvPr/>
        </p:nvSpPr>
        <p:spPr bwMode="auto">
          <a:xfrm>
            <a:off x="6492219" y="6080731"/>
            <a:ext cx="803275" cy="3762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Demo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7975" y="5532097"/>
            <a:ext cx="126829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Hanoi1.java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13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33CC-7938-7746-BF73-10A2ED865425}" type="slidenum">
              <a:rPr lang="en-US"/>
              <a:pPr/>
              <a:t>22</a:t>
            </a:fld>
            <a:endParaRPr lang="en-US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Hanoi: Analysis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measure </a:t>
            </a:r>
            <a:r>
              <a:rPr lang="en-US" dirty="0">
                <a:solidFill>
                  <a:srgbClr val="B23C00"/>
                </a:solidFill>
              </a:rPr>
              <a:t>how long it will take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 solve the puzzle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disks</a:t>
            </a:r>
            <a:r>
              <a:rPr lang="en-US" dirty="0" smtClean="0"/>
              <a:t>?</a:t>
            </a:r>
          </a:p>
          <a:p>
            <a:pPr lvl="4"/>
            <a:endParaRPr lang="en-US" dirty="0"/>
          </a:p>
          <a:p>
            <a:r>
              <a:rPr lang="en-US" dirty="0" smtClean="0"/>
              <a:t>What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a good predictor</a:t>
            </a:r>
            <a:r>
              <a:rPr lang="en-US" dirty="0" smtClean="0"/>
              <a:t>?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The number times we move a disk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one pin to another.</a:t>
            </a:r>
          </a:p>
          <a:p>
            <a:pPr lvl="1"/>
            <a:r>
              <a:rPr lang="en-US" dirty="0"/>
              <a:t>Therefore, </a:t>
            </a:r>
            <a:r>
              <a:rPr lang="en-US" dirty="0" smtClean="0"/>
              <a:t>let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count the number of moves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0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BFFD-9C3D-264A-A292-CCB07853CFB8}" type="slidenum">
              <a:rPr lang="en-US"/>
              <a:pPr/>
              <a:t>23</a:t>
            </a:fld>
            <a:endParaRPr lang="en-US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Hanoi: </a:t>
            </a:r>
            <a:r>
              <a:rPr lang="en-US" dirty="0" smtClean="0"/>
              <a:t>Analysis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505185"/>
          </a:xfrm>
        </p:spPr>
        <p:txBody>
          <a:bodyPr/>
          <a:lstStyle/>
          <a:p>
            <a:r>
              <a:rPr lang="en-US" dirty="0"/>
              <a:t>Solve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disks (source = A, destination = C)</a:t>
            </a:r>
          </a:p>
          <a:p>
            <a:pPr lvl="1"/>
            <a:r>
              <a:rPr lang="en-US" dirty="0"/>
              <a:t>Solve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-1 disks </a:t>
            </a:r>
            <a:r>
              <a:rPr lang="en-US" i="1" dirty="0">
                <a:solidFill>
                  <a:srgbClr val="0033CC"/>
                </a:solidFill>
              </a:rPr>
              <a:t>(source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</a:t>
            </a:r>
            <a:r>
              <a:rPr lang="en-US" i="1" dirty="0">
                <a:solidFill>
                  <a:srgbClr val="0033CC"/>
                </a:solidFill>
              </a:rPr>
              <a:t> temp)</a:t>
            </a:r>
            <a:endParaRPr lang="en-US" dirty="0"/>
          </a:p>
          <a:p>
            <a:pPr lvl="1"/>
            <a:r>
              <a:rPr lang="en-US" dirty="0"/>
              <a:t>Move disk from A to C </a:t>
            </a:r>
            <a:r>
              <a:rPr lang="en-US" i="1" dirty="0">
                <a:solidFill>
                  <a:srgbClr val="0033CC"/>
                </a:solidFill>
              </a:rPr>
              <a:t>(source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 destination)</a:t>
            </a:r>
            <a:endParaRPr lang="en-US" dirty="0"/>
          </a:p>
          <a:p>
            <a:pPr lvl="1"/>
            <a:r>
              <a:rPr lang="en-US" dirty="0"/>
              <a:t>Solve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-1 disks </a:t>
            </a:r>
            <a:r>
              <a:rPr lang="en-US" i="1" dirty="0">
                <a:solidFill>
                  <a:srgbClr val="0033CC"/>
                </a:solidFill>
              </a:rPr>
              <a:t>(temp </a:t>
            </a:r>
            <a:r>
              <a:rPr lang="en-US" i="1" dirty="0">
                <a:solidFill>
                  <a:srgbClr val="0033CC"/>
                </a:solidFill>
                <a:sym typeface="Wingdings" charset="0"/>
              </a:rPr>
              <a:t></a:t>
            </a:r>
            <a:r>
              <a:rPr lang="en-US" i="1" dirty="0">
                <a:solidFill>
                  <a:srgbClr val="0033CC"/>
                </a:solidFill>
              </a:rPr>
              <a:t> destination</a:t>
            </a:r>
            <a:r>
              <a:rPr lang="en-US" i="1" dirty="0" smtClean="0">
                <a:solidFill>
                  <a:srgbClr val="0033CC"/>
                </a:solidFill>
              </a:rPr>
              <a:t>)</a:t>
            </a:r>
          </a:p>
          <a:p>
            <a:pPr lvl="6"/>
            <a:endParaRPr lang="en-US" i="1" dirty="0">
              <a:solidFill>
                <a:srgbClr val="0033CC"/>
              </a:solidFill>
            </a:endParaRPr>
          </a:p>
          <a:p>
            <a:r>
              <a:rPr lang="en-US" dirty="0"/>
              <a:t>What is the pattern in the number of moves </a:t>
            </a:r>
            <a:br>
              <a:rPr lang="en-US" dirty="0"/>
            </a:br>
            <a:r>
              <a:rPr lang="en-US" dirty="0"/>
              <a:t>as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increases?</a:t>
            </a:r>
          </a:p>
          <a:p>
            <a:pPr lvl="1"/>
            <a:r>
              <a:rPr lang="en-US" dirty="0"/>
              <a:t>Let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) be the number of moves for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disks.</a:t>
            </a:r>
          </a:p>
        </p:txBody>
      </p:sp>
      <p:grpSp>
        <p:nvGrpSpPr>
          <p:cNvPr id="411661" name="Group 13"/>
          <p:cNvGrpSpPr>
            <a:grpSpLocks/>
          </p:cNvGrpSpPr>
          <p:nvPr/>
        </p:nvGrpSpPr>
        <p:grpSpPr bwMode="auto">
          <a:xfrm>
            <a:off x="2557463" y="4677381"/>
            <a:ext cx="4117975" cy="1403350"/>
            <a:chOff x="2592" y="2082"/>
            <a:chExt cx="2594" cy="884"/>
          </a:xfrm>
        </p:grpSpPr>
        <p:sp>
          <p:nvSpPr>
            <p:cNvPr id="411656" name="Rectangle 8"/>
            <p:cNvSpPr>
              <a:spLocks noChangeArrowheads="1"/>
            </p:cNvSpPr>
            <p:nvPr/>
          </p:nvSpPr>
          <p:spPr bwMode="auto">
            <a:xfrm>
              <a:off x="2592" y="2217"/>
              <a:ext cx="2592" cy="7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53" name="Text Box 5"/>
            <p:cNvSpPr txBox="1">
              <a:spLocks noChangeArrowheads="1"/>
            </p:cNvSpPr>
            <p:nvPr/>
          </p:nvSpPr>
          <p:spPr bwMode="auto">
            <a:xfrm>
              <a:off x="2650" y="2385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f</a:t>
              </a:r>
              <a:r>
                <a:rPr lang="en-US" sz="2800">
                  <a:latin typeface="Times New Roman" charset="0"/>
                </a:rPr>
                <a:t>(</a:t>
              </a:r>
              <a:r>
                <a:rPr lang="en-US" sz="2800" i="1">
                  <a:latin typeface="Times New Roman" charset="0"/>
                </a:rPr>
                <a:t>n</a:t>
              </a:r>
              <a:r>
                <a:rPr lang="en-US" sz="2800">
                  <a:latin typeface="Times New Roman" charset="0"/>
                </a:rPr>
                <a:t>) = </a:t>
              </a:r>
            </a:p>
          </p:txBody>
        </p:sp>
        <p:sp>
          <p:nvSpPr>
            <p:cNvPr id="411654" name="Text Box 6"/>
            <p:cNvSpPr txBox="1">
              <a:spLocks noChangeArrowheads="1"/>
            </p:cNvSpPr>
            <p:nvPr/>
          </p:nvSpPr>
          <p:spPr bwMode="auto">
            <a:xfrm>
              <a:off x="3456" y="2275"/>
              <a:ext cx="173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800" dirty="0" smtClean="0">
                  <a:latin typeface="Times New Roman" charset="0"/>
                </a:rPr>
                <a:t>1	</a:t>
              </a:r>
              <a:r>
                <a:rPr lang="en-US" sz="2800" i="1" dirty="0" smtClean="0">
                  <a:latin typeface="Times New Roman" charset="0"/>
                </a:rPr>
                <a:t>n</a:t>
              </a:r>
              <a:r>
                <a:rPr lang="en-US" sz="2800" dirty="0" smtClean="0">
                  <a:latin typeface="Times New Roman" charset="0"/>
                </a:rPr>
                <a:t> </a:t>
              </a:r>
              <a:r>
                <a:rPr lang="en-US" sz="2800" dirty="0">
                  <a:latin typeface="Times New Roman" charset="0"/>
                </a:rPr>
                <a:t>= 1</a:t>
              </a:r>
            </a:p>
            <a:p>
              <a:r>
                <a:rPr lang="en-US" sz="2800" dirty="0" smtClean="0">
                  <a:latin typeface="Times New Roman" charset="0"/>
                </a:rPr>
                <a:t>2</a:t>
              </a:r>
              <a:r>
                <a:rPr lang="en-US" sz="2800" i="1" dirty="0" smtClean="0">
                  <a:latin typeface="Times New Roman" charset="0"/>
                </a:rPr>
                <a:t>f</a:t>
              </a:r>
              <a:r>
                <a:rPr lang="en-US" sz="2800" dirty="0">
                  <a:latin typeface="Times New Roman" charset="0"/>
                </a:rPr>
                <a:t>(</a:t>
              </a:r>
              <a:r>
                <a:rPr lang="en-US" sz="2800" i="1" dirty="0">
                  <a:latin typeface="Times New Roman" charset="0"/>
                </a:rPr>
                <a:t>n</a:t>
              </a:r>
              <a:r>
                <a:rPr lang="en-US" sz="2800" dirty="0">
                  <a:latin typeface="Times New Roman" charset="0"/>
                </a:rPr>
                <a:t>-1) + 1	</a:t>
              </a:r>
              <a:r>
                <a:rPr lang="en-US" sz="2800" i="1" dirty="0">
                  <a:latin typeface="Times New Roman" charset="0"/>
                </a:rPr>
                <a:t>n</a:t>
              </a:r>
              <a:r>
                <a:rPr lang="en-US" sz="2800" dirty="0">
                  <a:latin typeface="Times New Roman" charset="0"/>
                </a:rPr>
                <a:t> &gt; 1</a:t>
              </a:r>
            </a:p>
          </p:txBody>
        </p:sp>
        <p:sp>
          <p:nvSpPr>
            <p:cNvPr id="411655" name="Text Box 7"/>
            <p:cNvSpPr txBox="1">
              <a:spLocks noChangeArrowheads="1"/>
            </p:cNvSpPr>
            <p:nvPr/>
          </p:nvSpPr>
          <p:spPr bwMode="auto">
            <a:xfrm>
              <a:off x="3148" y="2082"/>
              <a:ext cx="423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8000">
                  <a:latin typeface="Times New Roman" charset="0"/>
                </a:rPr>
                <a:t>{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91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6E7B-428E-1E46-BDD6-6F9210D64C30}" type="slidenum">
              <a:rPr lang="en-US"/>
              <a:pPr/>
              <a:t>24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Hanoi: Analysis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9"/>
            <a:ext cx="8229600" cy="3748999"/>
          </a:xfrm>
        </p:spPr>
        <p:txBody>
          <a:bodyPr/>
          <a:lstStyle/>
          <a:p>
            <a:r>
              <a:rPr lang="en-US" dirty="0"/>
              <a:t>This is a </a:t>
            </a:r>
            <a:r>
              <a:rPr lang="en-US" dirty="0">
                <a:solidFill>
                  <a:srgbClr val="B23C00"/>
                </a:solidFill>
              </a:rPr>
              <a:t>recurrence relation</a:t>
            </a:r>
            <a:r>
              <a:rPr lang="en-US" dirty="0"/>
              <a:t>.</a:t>
            </a:r>
          </a:p>
          <a:p>
            <a:pPr lvl="1"/>
            <a:r>
              <a:rPr lang="en-US" i="1" dirty="0">
                <a:latin typeface="Times New Roman" charset="0"/>
              </a:rPr>
              <a:t>f</a:t>
            </a:r>
            <a:r>
              <a:rPr lang="en-US" dirty="0"/>
              <a:t> shows up in its own definition: 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</a:rPr>
              <a:t>f</a:t>
            </a:r>
            <a:r>
              <a:rPr lang="en-US" dirty="0">
                <a:solidFill>
                  <a:schemeClr val="folHlink"/>
                </a:solidFill>
              </a:rPr>
              <a:t>(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chemeClr val="folHlink"/>
                </a:solidFill>
              </a:rPr>
              <a:t>)</a:t>
            </a:r>
            <a:r>
              <a:rPr lang="en-US" dirty="0"/>
              <a:t> = 2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</a:rPr>
              <a:t>f</a:t>
            </a:r>
            <a:r>
              <a:rPr lang="en-US" dirty="0">
                <a:solidFill>
                  <a:schemeClr val="folHlink"/>
                </a:solidFill>
              </a:rPr>
              <a:t>(</a:t>
            </a:r>
            <a:r>
              <a:rPr lang="en-US" i="1" dirty="0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chemeClr val="folHlink"/>
                </a:solidFill>
              </a:rPr>
              <a:t>-1)</a:t>
            </a:r>
            <a:r>
              <a:rPr lang="en-US" dirty="0"/>
              <a:t> + 1</a:t>
            </a:r>
          </a:p>
          <a:p>
            <a:pPr lvl="1"/>
            <a:r>
              <a:rPr lang="en-US" dirty="0"/>
              <a:t>The mathematical analogy of recursion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Can we find the definition of function </a:t>
            </a:r>
            <a:r>
              <a:rPr lang="en-US" i="1" dirty="0">
                <a:latin typeface="Times New Roman" charset="0"/>
              </a:rPr>
              <a:t>f 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Observation: </a:t>
            </a:r>
            <a:br>
              <a:rPr lang="en-US" dirty="0"/>
            </a:br>
            <a:r>
              <a:rPr lang="en-US" dirty="0"/>
              <a:t>Since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) = 2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-1) + 1, we know that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) &gt; 2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-1).</a:t>
            </a:r>
          </a:p>
          <a:p>
            <a:pPr lvl="1"/>
            <a:r>
              <a:rPr lang="en-US" dirty="0"/>
              <a:t>Therefore, if we increase the number of disks from </a:t>
            </a:r>
            <a:br>
              <a:rPr lang="en-US" dirty="0"/>
            </a:b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to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+1, the number of moves will </a:t>
            </a:r>
            <a:r>
              <a:rPr lang="en-US" dirty="0">
                <a:solidFill>
                  <a:srgbClr val="B23C00"/>
                </a:solidFill>
              </a:rPr>
              <a:t>at least double</a:t>
            </a:r>
            <a:r>
              <a:rPr lang="en-US" dirty="0"/>
              <a:t>. </a:t>
            </a:r>
          </a:p>
        </p:txBody>
      </p:sp>
      <p:grpSp>
        <p:nvGrpSpPr>
          <p:cNvPr id="412676" name="Group 4"/>
          <p:cNvGrpSpPr>
            <a:grpSpLocks/>
          </p:cNvGrpSpPr>
          <p:nvPr/>
        </p:nvGrpSpPr>
        <p:grpSpPr bwMode="auto">
          <a:xfrm>
            <a:off x="2557463" y="1051586"/>
            <a:ext cx="4117975" cy="1403350"/>
            <a:chOff x="2592" y="2082"/>
            <a:chExt cx="2594" cy="884"/>
          </a:xfrm>
        </p:grpSpPr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2592" y="2217"/>
              <a:ext cx="2592" cy="74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78" name="Text Box 6"/>
            <p:cNvSpPr txBox="1">
              <a:spLocks noChangeArrowheads="1"/>
            </p:cNvSpPr>
            <p:nvPr/>
          </p:nvSpPr>
          <p:spPr bwMode="auto">
            <a:xfrm>
              <a:off x="2650" y="2385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f</a:t>
              </a:r>
              <a:r>
                <a:rPr lang="en-US" sz="2800">
                  <a:latin typeface="Times New Roman" charset="0"/>
                </a:rPr>
                <a:t>(</a:t>
              </a:r>
              <a:r>
                <a:rPr lang="en-US" sz="2800" i="1">
                  <a:latin typeface="Times New Roman" charset="0"/>
                </a:rPr>
                <a:t>n</a:t>
              </a:r>
              <a:r>
                <a:rPr lang="en-US" sz="2800">
                  <a:latin typeface="Times New Roman" charset="0"/>
                </a:rPr>
                <a:t>) = </a:t>
              </a:r>
            </a:p>
          </p:txBody>
        </p:sp>
        <p:sp>
          <p:nvSpPr>
            <p:cNvPr id="412679" name="Text Box 7"/>
            <p:cNvSpPr txBox="1">
              <a:spLocks noChangeArrowheads="1"/>
            </p:cNvSpPr>
            <p:nvPr/>
          </p:nvSpPr>
          <p:spPr bwMode="auto">
            <a:xfrm>
              <a:off x="3456" y="2275"/>
              <a:ext cx="173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828800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800" dirty="0">
                  <a:latin typeface="Times New Roman" charset="0"/>
                </a:rPr>
                <a:t>1	</a:t>
              </a:r>
              <a:r>
                <a:rPr lang="en-US" sz="2800" i="1" dirty="0">
                  <a:latin typeface="Times New Roman" charset="0"/>
                </a:rPr>
                <a:t>n</a:t>
              </a:r>
              <a:r>
                <a:rPr lang="en-US" sz="2800" dirty="0">
                  <a:latin typeface="Times New Roman" charset="0"/>
                </a:rPr>
                <a:t> = 1</a:t>
              </a:r>
            </a:p>
            <a:p>
              <a:r>
                <a:rPr lang="en-US" sz="2800" dirty="0">
                  <a:latin typeface="Times New Roman" charset="0"/>
                </a:rPr>
                <a:t>2</a:t>
              </a:r>
              <a:r>
                <a:rPr lang="en-US" sz="2800" i="1" dirty="0">
                  <a:latin typeface="Times New Roman" charset="0"/>
                </a:rPr>
                <a:t>f</a:t>
              </a:r>
              <a:r>
                <a:rPr lang="en-US" sz="2800" dirty="0">
                  <a:latin typeface="Times New Roman" charset="0"/>
                </a:rPr>
                <a:t>(</a:t>
              </a:r>
              <a:r>
                <a:rPr lang="en-US" sz="2800" i="1" dirty="0">
                  <a:latin typeface="Times New Roman" charset="0"/>
                </a:rPr>
                <a:t>n</a:t>
              </a:r>
              <a:r>
                <a:rPr lang="en-US" sz="2800" dirty="0">
                  <a:latin typeface="Times New Roman" charset="0"/>
                </a:rPr>
                <a:t>-1) + 1	</a:t>
              </a:r>
              <a:r>
                <a:rPr lang="en-US" sz="2800" i="1" dirty="0">
                  <a:latin typeface="Times New Roman" charset="0"/>
                </a:rPr>
                <a:t>n</a:t>
              </a:r>
              <a:r>
                <a:rPr lang="en-US" sz="2800" dirty="0">
                  <a:latin typeface="Times New Roman" charset="0"/>
                </a:rPr>
                <a:t> &gt; 1</a:t>
              </a:r>
            </a:p>
          </p:txBody>
        </p:sp>
        <p:sp>
          <p:nvSpPr>
            <p:cNvPr id="412680" name="Text Box 8"/>
            <p:cNvSpPr txBox="1">
              <a:spLocks noChangeArrowheads="1"/>
            </p:cNvSpPr>
            <p:nvPr/>
          </p:nvSpPr>
          <p:spPr bwMode="auto">
            <a:xfrm>
              <a:off x="3148" y="2082"/>
              <a:ext cx="423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8000">
                  <a:latin typeface="Times New Roman" charset="0"/>
                </a:rPr>
                <a:t>{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2236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2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1739-13F5-3C4E-B122-E2F5A72E22CA}" type="slidenum">
              <a:rPr lang="en-US"/>
              <a:pPr/>
              <a:t>25</a:t>
            </a:fld>
            <a:endParaRPr lang="en-US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Hanoi: </a:t>
            </a:r>
            <a:r>
              <a:rPr lang="en-US" dirty="0"/>
              <a:t>Count Moves</a:t>
            </a:r>
          </a:p>
        </p:txBody>
      </p:sp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640123" y="1417342"/>
            <a:ext cx="7726419" cy="440120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charset="0"/>
              </a:rPr>
              <a:t>private static void move(char from, char to)</a:t>
            </a:r>
          </a:p>
          <a:p>
            <a:r>
              <a:rPr lang="en-US" sz="2000" b="1">
                <a:latin typeface="Courier New" charset="0"/>
              </a:rPr>
              <a:t>{</a:t>
            </a:r>
          </a:p>
          <a:p>
            <a:r>
              <a:rPr lang="en-US" sz="2000" b="1">
                <a:latin typeface="Courier New" charset="0"/>
              </a:rPr>
              <a:t>    ++</a:t>
            </a:r>
            <a:r>
              <a:rPr lang="en-US" sz="2000" b="1" i="1">
                <a:latin typeface="Courier New" charset="0"/>
              </a:rPr>
              <a:t>count</a:t>
            </a:r>
            <a:r>
              <a:rPr lang="en-US" sz="2000" b="1">
                <a:latin typeface="Courier New" charset="0"/>
              </a:rPr>
              <a:t>;</a:t>
            </a:r>
          </a:p>
          <a:p>
            <a:r>
              <a:rPr lang="en-US" sz="2000" b="1">
                <a:latin typeface="Courier New" charset="0"/>
              </a:rPr>
              <a:t>}</a:t>
            </a:r>
          </a:p>
          <a:p>
            <a:endParaRPr lang="en-US" sz="2000" b="1">
              <a:latin typeface="Courier New" charset="0"/>
            </a:endParaRPr>
          </a:p>
          <a:p>
            <a:r>
              <a:rPr lang="en-US" sz="2000" b="1">
                <a:latin typeface="Courier New" charset="0"/>
              </a:rPr>
              <a:t>public static void main(String args[])</a:t>
            </a:r>
          </a:p>
          <a:p>
            <a:r>
              <a:rPr lang="en-US" sz="2000" b="1">
                <a:latin typeface="Courier New" charset="0"/>
              </a:rPr>
              <a:t>{</a:t>
            </a:r>
          </a:p>
          <a:p>
            <a:r>
              <a:rPr lang="en-US" sz="2000" b="1">
                <a:latin typeface="Courier New" charset="0"/>
              </a:rPr>
              <a:t>    System.</a:t>
            </a:r>
            <a:r>
              <a:rPr lang="en-US" sz="2000" b="1" i="1">
                <a:latin typeface="Courier New" charset="0"/>
              </a:rPr>
              <a:t>out</a:t>
            </a:r>
            <a:r>
              <a:rPr lang="en-US" sz="2000" b="1">
                <a:latin typeface="Courier New" charset="0"/>
              </a:rPr>
              <a:t>.println("Disks Moves");</a:t>
            </a:r>
          </a:p>
          <a:p>
            <a:r>
              <a:rPr lang="en-US" sz="2000" b="1">
                <a:latin typeface="Courier New" charset="0"/>
              </a:rPr>
              <a:t>    for (int n = 1; n &lt;= 10; n++) {</a:t>
            </a:r>
          </a:p>
          <a:p>
            <a:r>
              <a:rPr lang="en-US" sz="2000" b="1">
                <a:latin typeface="Courier New" charset="0"/>
              </a:rPr>
              <a:t>        </a:t>
            </a:r>
            <a:r>
              <a:rPr lang="en-US" sz="2000" b="1" i="1">
                <a:latin typeface="Courier New" charset="0"/>
              </a:rPr>
              <a:t>count</a:t>
            </a:r>
            <a:r>
              <a:rPr lang="en-US" sz="2000" b="1">
                <a:latin typeface="Courier New" charset="0"/>
              </a:rPr>
              <a:t> = 0;</a:t>
            </a:r>
          </a:p>
          <a:p>
            <a:r>
              <a:rPr lang="en-US" sz="2000" b="1">
                <a:latin typeface="Courier New" charset="0"/>
              </a:rPr>
              <a:t>        </a:t>
            </a:r>
            <a:r>
              <a:rPr lang="en-US" sz="2000" b="1" i="1">
                <a:latin typeface="Courier New" charset="0"/>
              </a:rPr>
              <a:t>solve</a:t>
            </a:r>
            <a:r>
              <a:rPr lang="en-US" sz="2000" b="1">
                <a:latin typeface="Courier New" charset="0"/>
              </a:rPr>
              <a:t>(n, </a:t>
            </a:r>
            <a:r>
              <a:rPr lang="en-US" sz="2000" b="1" i="1">
                <a:latin typeface="Courier New" charset="0"/>
              </a:rPr>
              <a:t>A</a:t>
            </a:r>
            <a:r>
              <a:rPr lang="en-US" sz="2000" b="1">
                <a:latin typeface="Courier New" charset="0"/>
              </a:rPr>
              <a:t>, </a:t>
            </a:r>
            <a:r>
              <a:rPr lang="en-US" sz="2000" b="1" i="1">
                <a:latin typeface="Courier New" charset="0"/>
              </a:rPr>
              <a:t>C</a:t>
            </a:r>
            <a:r>
              <a:rPr lang="en-US" sz="2000" b="1">
                <a:latin typeface="Courier New" charset="0"/>
              </a:rPr>
              <a:t>, </a:t>
            </a:r>
            <a:r>
              <a:rPr lang="en-US" sz="2000" b="1" i="1">
                <a:latin typeface="Courier New" charset="0"/>
              </a:rPr>
              <a:t>B</a:t>
            </a:r>
            <a:r>
              <a:rPr lang="en-US" sz="2000" b="1">
                <a:latin typeface="Courier New" charset="0"/>
              </a:rPr>
              <a:t>);</a:t>
            </a:r>
          </a:p>
          <a:p>
            <a:r>
              <a:rPr lang="en-US" sz="2000" b="1">
                <a:latin typeface="Courier New" charset="0"/>
              </a:rPr>
              <a:t>        System.</a:t>
            </a:r>
            <a:r>
              <a:rPr lang="en-US" sz="2000" b="1" i="1">
                <a:latin typeface="Courier New" charset="0"/>
              </a:rPr>
              <a:t>out</a:t>
            </a:r>
            <a:r>
              <a:rPr lang="en-US" sz="2000" b="1">
                <a:latin typeface="Courier New" charset="0"/>
              </a:rPr>
              <a:t>.printf("%5d %5d\n", n, </a:t>
            </a:r>
            <a:r>
              <a:rPr lang="en-US" sz="2000" b="1" i="1">
                <a:latin typeface="Courier New" charset="0"/>
              </a:rPr>
              <a:t>count</a:t>
            </a:r>
            <a:r>
              <a:rPr lang="en-US" sz="2000" b="1">
                <a:latin typeface="Courier New" charset="0"/>
              </a:rPr>
              <a:t>);</a:t>
            </a:r>
          </a:p>
          <a:p>
            <a:r>
              <a:rPr lang="en-US" sz="2000" b="1">
                <a:latin typeface="Courier New" charset="0"/>
              </a:rPr>
              <a:t>    }</a:t>
            </a:r>
          </a:p>
          <a:p>
            <a:r>
              <a:rPr lang="en-US" sz="2000" b="1">
                <a:latin typeface="Courier New" charset="0"/>
              </a:rPr>
              <a:t>}</a:t>
            </a:r>
          </a:p>
        </p:txBody>
      </p:sp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2651781" y="2057415"/>
            <a:ext cx="3203575" cy="376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folHlink"/>
                </a:solidFill>
              </a:rPr>
              <a:t>Don</a:t>
            </a:r>
            <a:r>
              <a:rPr lang="en-US" sz="1800" dirty="0" smtClean="0">
                <a:solidFill>
                  <a:schemeClr val="folHlink"/>
                </a:solidFill>
                <a:latin typeface="Arial"/>
              </a:rPr>
              <a:t>’</a:t>
            </a:r>
            <a:r>
              <a:rPr lang="en-US" sz="1800" dirty="0" smtClean="0">
                <a:solidFill>
                  <a:schemeClr val="folHlink"/>
                </a:solidFill>
              </a:rPr>
              <a:t>t </a:t>
            </a:r>
            <a:r>
              <a:rPr lang="en-US" sz="1800" dirty="0">
                <a:solidFill>
                  <a:schemeClr val="folHlink"/>
                </a:solidFill>
              </a:rPr>
              <a:t>print. Just count moves.</a:t>
            </a:r>
          </a:p>
        </p:txBody>
      </p:sp>
      <p:sp>
        <p:nvSpPr>
          <p:cNvPr id="410630" name="Text Box 6"/>
          <p:cNvSpPr txBox="1">
            <a:spLocks noChangeArrowheads="1"/>
          </p:cNvSpPr>
          <p:nvPr/>
        </p:nvSpPr>
        <p:spPr bwMode="auto">
          <a:xfrm>
            <a:off x="6492219" y="6080731"/>
            <a:ext cx="803275" cy="3762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Demo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40853" y="5349219"/>
            <a:ext cx="126829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Hanoi2.java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12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9" grpId="0" animBg="1"/>
      <p:bldP spid="4106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12CA-5311-D14B-B667-FA18612C2C7A}" type="slidenum">
              <a:rPr lang="en-US"/>
              <a:pPr/>
              <a:t>26</a:t>
            </a:fld>
            <a:endParaRPr lang="en-US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Hanoi: Analysis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0638" y="1274763"/>
            <a:ext cx="6126162" cy="3800475"/>
          </a:xfrm>
        </p:spPr>
        <p:txBody>
          <a:bodyPr/>
          <a:lstStyle/>
          <a:p>
            <a:r>
              <a:rPr lang="en-US" dirty="0" smtClean="0"/>
              <a:t>What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the pattern?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we prove this</a:t>
            </a:r>
            <a:r>
              <a:rPr lang="en-US" dirty="0" smtClean="0"/>
              <a:t>?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Just because this formula holds for the first 10 values of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, does it hold for all values of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</a:t>
            </a:r>
            <a:r>
              <a:rPr lang="en-US" dirty="0">
                <a:cs typeface="Arial" charset="0"/>
              </a:rPr>
              <a:t>≥ 1</a:t>
            </a:r>
            <a:r>
              <a:rPr lang="en-US" dirty="0" smtClean="0">
                <a:cs typeface="Arial" charset="0"/>
              </a:rPr>
              <a:t>?</a:t>
            </a:r>
            <a:endParaRPr lang="en-US" u="sng" dirty="0">
              <a:cs typeface="Arial" charset="0"/>
            </a:endParaRP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457200" y="1325563"/>
            <a:ext cx="1860550" cy="344487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latin typeface="Courier New" charset="0"/>
              </a:rPr>
              <a:t>Disks Moves</a:t>
            </a:r>
          </a:p>
          <a:p>
            <a:r>
              <a:rPr lang="en-US" sz="2000" b="1">
                <a:latin typeface="Courier New" charset="0"/>
              </a:rPr>
              <a:t>    1     1</a:t>
            </a:r>
          </a:p>
          <a:p>
            <a:r>
              <a:rPr lang="en-US" sz="2000" b="1">
                <a:latin typeface="Courier New" charset="0"/>
              </a:rPr>
              <a:t>    2     3</a:t>
            </a:r>
          </a:p>
          <a:p>
            <a:r>
              <a:rPr lang="en-US" sz="2000" b="1">
                <a:latin typeface="Courier New" charset="0"/>
              </a:rPr>
              <a:t>    3     7</a:t>
            </a:r>
          </a:p>
          <a:p>
            <a:r>
              <a:rPr lang="en-US" sz="2000" b="1">
                <a:latin typeface="Courier New" charset="0"/>
              </a:rPr>
              <a:t>    4    15</a:t>
            </a:r>
          </a:p>
          <a:p>
            <a:r>
              <a:rPr lang="en-US" sz="2000" b="1">
                <a:latin typeface="Courier New" charset="0"/>
              </a:rPr>
              <a:t>    5    31</a:t>
            </a:r>
          </a:p>
          <a:p>
            <a:r>
              <a:rPr lang="en-US" sz="2000" b="1">
                <a:latin typeface="Courier New" charset="0"/>
              </a:rPr>
              <a:t>    6    63</a:t>
            </a:r>
          </a:p>
          <a:p>
            <a:r>
              <a:rPr lang="en-US" sz="2000" b="1">
                <a:latin typeface="Courier New" charset="0"/>
              </a:rPr>
              <a:t>    7   127</a:t>
            </a:r>
          </a:p>
          <a:p>
            <a:r>
              <a:rPr lang="en-US" sz="2000" b="1">
                <a:latin typeface="Courier New" charset="0"/>
              </a:rPr>
              <a:t>    8   255</a:t>
            </a:r>
          </a:p>
          <a:p>
            <a:r>
              <a:rPr lang="en-US" sz="2000" b="1">
                <a:latin typeface="Courier New" charset="0"/>
              </a:rPr>
              <a:t>    9   511</a:t>
            </a:r>
          </a:p>
          <a:p>
            <a:r>
              <a:rPr lang="en-US" sz="2000" b="1">
                <a:latin typeface="Courier New" charset="0"/>
              </a:rPr>
              <a:t>   10  1023</a:t>
            </a:r>
          </a:p>
        </p:txBody>
      </p:sp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3565525" y="1874838"/>
            <a:ext cx="2320925" cy="6413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i="1">
                <a:latin typeface="Times New Roman" charset="0"/>
              </a:rPr>
              <a:t>f</a:t>
            </a:r>
            <a:r>
              <a:rPr lang="en-US" sz="3600">
                <a:latin typeface="Times New Roman" charset="0"/>
              </a:rPr>
              <a:t>(</a:t>
            </a:r>
            <a:r>
              <a:rPr lang="en-US" sz="3600" i="1">
                <a:latin typeface="Times New Roman" charset="0"/>
              </a:rPr>
              <a:t>n</a:t>
            </a:r>
            <a:r>
              <a:rPr lang="en-US" sz="3600">
                <a:latin typeface="Times New Roman" charset="0"/>
              </a:rPr>
              <a:t>) = 2</a:t>
            </a:r>
            <a:r>
              <a:rPr lang="en-US" sz="3600" i="1" baseline="30000">
                <a:latin typeface="Times New Roman" charset="0"/>
              </a:rPr>
              <a:t>n</a:t>
            </a:r>
            <a:r>
              <a:rPr lang="en-US" sz="3600">
                <a:latin typeface="Times New Roman" charset="0"/>
              </a:rPr>
              <a:t> - 1</a:t>
            </a:r>
          </a:p>
        </p:txBody>
      </p:sp>
    </p:spTree>
    <p:extLst>
      <p:ext uri="{BB962C8B-B14F-4D97-AF65-F5344CB8AC3E}">
        <p14:creationId xmlns:p14="http://schemas.microsoft.com/office/powerpoint/2010/main" val="2305823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9" grpId="0" build="p"/>
      <p:bldP spid="41370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3707-4636-AE41-9B17-1F5AD600C37E}" type="slidenum">
              <a:rPr lang="en-US"/>
              <a:pPr/>
              <a:t>27</a:t>
            </a:fld>
            <a:endParaRPr lang="en-US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</a:t>
            </a:r>
            <a:r>
              <a:rPr lang="en-US" dirty="0"/>
              <a:t>by </a:t>
            </a:r>
            <a:r>
              <a:rPr lang="en-US" dirty="0" smtClean="0"/>
              <a:t>Induction: Base Case</a:t>
            </a:r>
            <a:endParaRPr lang="en-US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90825"/>
            <a:ext cx="8229600" cy="3381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Let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 = 1</a:t>
            </a:r>
            <a:r>
              <a:rPr lang="en-US" dirty="0"/>
              <a:t>. </a:t>
            </a:r>
          </a:p>
          <a:p>
            <a:pPr>
              <a:lnSpc>
                <a:spcPct val="90000"/>
              </a:lnSpc>
            </a:pPr>
            <a:r>
              <a:rPr lang="en-US" dirty="0"/>
              <a:t>Then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(1) = 2</a:t>
            </a:r>
            <a:r>
              <a:rPr lang="en-US" baseline="30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 - 1 = 1</a:t>
            </a:r>
            <a:r>
              <a:rPr lang="en-US" dirty="0"/>
              <a:t> is true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415757" name="Group 13"/>
          <p:cNvGrpSpPr>
            <a:grpSpLocks/>
          </p:cNvGrpSpPr>
          <p:nvPr/>
        </p:nvGrpSpPr>
        <p:grpSpPr bwMode="auto">
          <a:xfrm>
            <a:off x="911225" y="1508125"/>
            <a:ext cx="3203575" cy="1098550"/>
            <a:chOff x="574" y="893"/>
            <a:chExt cx="2018" cy="692"/>
          </a:xfrm>
        </p:grpSpPr>
        <p:sp>
          <p:nvSpPr>
            <p:cNvPr id="415749" name="Rectangle 5"/>
            <p:cNvSpPr>
              <a:spLocks noChangeArrowheads="1"/>
            </p:cNvSpPr>
            <p:nvPr/>
          </p:nvSpPr>
          <p:spPr bwMode="auto">
            <a:xfrm>
              <a:off x="574" y="1008"/>
              <a:ext cx="2018" cy="57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50" name="Text Box 6"/>
            <p:cNvSpPr txBox="1">
              <a:spLocks noChangeArrowheads="1"/>
            </p:cNvSpPr>
            <p:nvPr/>
          </p:nvSpPr>
          <p:spPr bwMode="auto">
            <a:xfrm>
              <a:off x="632" y="1181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latin typeface="Times New Roman" charset="0"/>
                </a:rPr>
                <a:t>f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) = </a:t>
              </a:r>
            </a:p>
          </p:txBody>
        </p:sp>
        <p:sp>
          <p:nvSpPr>
            <p:cNvPr id="415751" name="Text Box 7"/>
            <p:cNvSpPr txBox="1">
              <a:spLocks noChangeArrowheads="1"/>
            </p:cNvSpPr>
            <p:nvPr/>
          </p:nvSpPr>
          <p:spPr bwMode="auto">
            <a:xfrm>
              <a:off x="1210" y="1084"/>
              <a:ext cx="134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imes New Roman" charset="0"/>
                </a:rPr>
                <a:t>1	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= 1</a:t>
              </a:r>
            </a:p>
            <a:p>
              <a:r>
                <a:rPr lang="en-US" sz="2000" i="1">
                  <a:latin typeface="Times New Roman" charset="0"/>
                </a:rPr>
                <a:t>2f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-1) + 1	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&gt; 1</a:t>
              </a:r>
            </a:p>
          </p:txBody>
        </p:sp>
        <p:sp>
          <p:nvSpPr>
            <p:cNvPr id="415752" name="Text Box 8"/>
            <p:cNvSpPr txBox="1">
              <a:spLocks noChangeArrowheads="1"/>
            </p:cNvSpPr>
            <p:nvPr/>
          </p:nvSpPr>
          <p:spPr bwMode="auto">
            <a:xfrm>
              <a:off x="979" y="893"/>
              <a:ext cx="369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6600">
                  <a:latin typeface="Times New Roman" charset="0"/>
                </a:rPr>
                <a:t>{</a:t>
              </a:r>
            </a:p>
          </p:txBody>
        </p:sp>
      </p:grpSp>
      <p:sp>
        <p:nvSpPr>
          <p:cNvPr id="415753" name="Text Box 9"/>
          <p:cNvSpPr txBox="1">
            <a:spLocks noChangeArrowheads="1"/>
          </p:cNvSpPr>
          <p:nvPr/>
        </p:nvSpPr>
        <p:spPr bwMode="auto">
          <a:xfrm>
            <a:off x="5164138" y="1690688"/>
            <a:ext cx="2425700" cy="701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1">
                <a:latin typeface="Times New Roman" charset="0"/>
              </a:rPr>
              <a:t>f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= 2</a:t>
            </a:r>
            <a:r>
              <a:rPr lang="en-US" sz="2000" i="1" baseline="30000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- 1</a:t>
            </a:r>
          </a:p>
          <a:p>
            <a:r>
              <a:rPr lang="en-US" sz="2000"/>
              <a:t>   for all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Times New Roman" charset="0"/>
                <a:cs typeface="Times New Roman" charset="0"/>
              </a:rPr>
              <a:t>≥</a:t>
            </a:r>
            <a:r>
              <a:rPr lang="en-US" sz="2000">
                <a:latin typeface="Times New Roman" charset="0"/>
              </a:rPr>
              <a:t> 1</a:t>
            </a:r>
          </a:p>
        </p:txBody>
      </p:sp>
      <p:sp>
        <p:nvSpPr>
          <p:cNvPr id="415754" name="Text Box 10"/>
          <p:cNvSpPr txBox="1">
            <a:spLocks noChangeArrowheads="1"/>
          </p:cNvSpPr>
          <p:nvPr/>
        </p:nvSpPr>
        <p:spPr bwMode="auto">
          <a:xfrm>
            <a:off x="527050" y="1193800"/>
            <a:ext cx="19124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Prove that </a:t>
            </a:r>
            <a:r>
              <a:rPr lang="en-US" sz="2400" u="sng" dirty="0" smtClean="0"/>
              <a:t>if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415755" name="Text Box 11"/>
          <p:cNvSpPr txBox="1">
            <a:spLocks noChangeArrowheads="1"/>
          </p:cNvSpPr>
          <p:nvPr/>
        </p:nvSpPr>
        <p:spPr bwMode="auto">
          <a:xfrm>
            <a:off x="4754563" y="1193800"/>
            <a:ext cx="86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u="sng" dirty="0"/>
              <a:t>then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4093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build="p"/>
      <p:bldP spid="415753" grpId="0" animBg="1"/>
      <p:bldP spid="4157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3707-4636-AE41-9B17-1F5AD600C37E}" type="slidenum">
              <a:rPr lang="en-US"/>
              <a:pPr/>
              <a:t>28</a:t>
            </a:fld>
            <a:endParaRPr lang="en-US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</a:t>
            </a:r>
            <a:r>
              <a:rPr lang="en-US" dirty="0"/>
              <a:t>by </a:t>
            </a:r>
            <a:r>
              <a:rPr lang="en-US" dirty="0" smtClean="0"/>
              <a:t>Induction: Inductive Step</a:t>
            </a:r>
            <a:endParaRPr lang="en-US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97489"/>
            <a:ext cx="8229600" cy="3474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Let </a:t>
            </a:r>
            <a:r>
              <a:rPr lang="en-US" sz="2400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 &gt; 1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B23C00"/>
                </a:solidFill>
              </a:rPr>
              <a:t>Inductive hypothesis: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Assume </a:t>
            </a:r>
            <a:r>
              <a:rPr lang="en-US" sz="2400" dirty="0"/>
              <a:t>that </a:t>
            </a:r>
            <a:r>
              <a:rPr lang="en-US" sz="2400" i="1" dirty="0">
                <a:solidFill>
                  <a:schemeClr val="folHlink"/>
                </a:solidFill>
                <a:latin typeface="Times New Roman" charset="0"/>
              </a:rPr>
              <a:t>f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(</a:t>
            </a:r>
            <a:r>
              <a:rPr lang="en-US" sz="2400" i="1" dirty="0">
                <a:solidFill>
                  <a:schemeClr val="folHlink"/>
                </a:solidFill>
                <a:latin typeface="Times New Roman" charset="0"/>
              </a:rPr>
              <a:t>k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) = 2</a:t>
            </a:r>
            <a:r>
              <a:rPr lang="en-US" sz="2400" i="1" baseline="30000" dirty="0">
                <a:solidFill>
                  <a:schemeClr val="folHlink"/>
                </a:solidFill>
                <a:latin typeface="Times New Roman" charset="0"/>
              </a:rPr>
              <a:t>k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 - 1</a:t>
            </a:r>
            <a:r>
              <a:rPr lang="en-US" sz="2400" dirty="0"/>
              <a:t> is true for all </a:t>
            </a:r>
            <a:r>
              <a:rPr lang="en-US" sz="2400" i="1" dirty="0">
                <a:solidFill>
                  <a:srgbClr val="006600"/>
                </a:solidFill>
                <a:latin typeface="Times New Roman" charset="0"/>
              </a:rPr>
              <a:t>k</a:t>
            </a:r>
            <a:r>
              <a:rPr lang="en-US" sz="2400" dirty="0">
                <a:solidFill>
                  <a:srgbClr val="006600"/>
                </a:solidFill>
              </a:rPr>
              <a:t> </a:t>
            </a:r>
            <a:r>
              <a:rPr lang="en-US" sz="2400" dirty="0">
                <a:solidFill>
                  <a:srgbClr val="006600"/>
                </a:solidFill>
                <a:latin typeface="Times New Roman"/>
                <a:cs typeface="Times New Roman"/>
              </a:rPr>
              <a:t>&lt;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i="1" dirty="0" smtClean="0">
                <a:solidFill>
                  <a:srgbClr val="006600"/>
                </a:solidFill>
                <a:latin typeface="Times New Roman" charset="0"/>
              </a:rPr>
              <a:t>n</a:t>
            </a:r>
            <a:r>
              <a:rPr lang="en-US" sz="2400" dirty="0" smtClean="0">
                <a:latin typeface="Times New Roman" charset="0"/>
              </a:rPr>
              <a:t>, </a:t>
            </a:r>
            <a:r>
              <a:rPr lang="en-US" sz="2400" dirty="0" smtClean="0">
                <a:latin typeface="+mj-lt"/>
              </a:rPr>
              <a:t>where</a:t>
            </a:r>
            <a:r>
              <a:rPr lang="en-US" sz="2400" i="1" dirty="0" smtClean="0">
                <a:latin typeface="Times New Roman" charset="0"/>
              </a:rPr>
              <a:t> n </a:t>
            </a:r>
            <a:r>
              <a:rPr lang="en-US" sz="2400" dirty="0" smtClean="0">
                <a:latin typeface="Times New Roman" charset="0"/>
              </a:rPr>
              <a:t>&gt; 1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Since </a:t>
            </a:r>
            <a:r>
              <a:rPr lang="en-US" sz="2400" i="1" dirty="0">
                <a:solidFill>
                  <a:srgbClr val="006600"/>
                </a:solidFill>
                <a:latin typeface="Times New Roman" charset="0"/>
              </a:rPr>
              <a:t>n</a:t>
            </a:r>
            <a:r>
              <a:rPr lang="en-US" sz="2400" dirty="0">
                <a:solidFill>
                  <a:srgbClr val="006600"/>
                </a:solidFill>
                <a:latin typeface="Times New Roman" charset="0"/>
              </a:rPr>
              <a:t>-1 &lt; </a:t>
            </a:r>
            <a:r>
              <a:rPr lang="en-US" sz="2400" i="1" dirty="0">
                <a:solidFill>
                  <a:srgbClr val="006600"/>
                </a:solidFill>
                <a:latin typeface="Times New Roman" charset="0"/>
              </a:rPr>
              <a:t>n</a:t>
            </a:r>
            <a:r>
              <a:rPr lang="en-US" sz="2400" dirty="0"/>
              <a:t>, then by our hypothesis: </a:t>
            </a:r>
            <a:r>
              <a:rPr lang="en-US" sz="2400" i="1" dirty="0">
                <a:solidFill>
                  <a:schemeClr val="folHlink"/>
                </a:solidFill>
                <a:latin typeface="Times New Roman" charset="0"/>
              </a:rPr>
              <a:t>f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(</a:t>
            </a:r>
            <a:r>
              <a:rPr lang="en-US" sz="2400" i="1" dirty="0">
                <a:solidFill>
                  <a:schemeClr val="folHlink"/>
                </a:solidFill>
                <a:latin typeface="Times New Roman" charset="0"/>
              </a:rPr>
              <a:t>n-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1) =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2</a:t>
            </a:r>
            <a:r>
              <a:rPr lang="en-US" sz="2400" i="1" baseline="30000" dirty="0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sz="2400" baseline="30000" dirty="0">
                <a:solidFill>
                  <a:schemeClr val="folHlink"/>
                </a:solidFill>
                <a:latin typeface="Times New Roman" charset="0"/>
              </a:rPr>
              <a:t>-1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– 1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From the recurrence relation: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>
                <a:solidFill>
                  <a:srgbClr val="0033CC"/>
                </a:solidFill>
                <a:latin typeface="Times New Roman" charset="0"/>
              </a:rPr>
              <a:t>f</a:t>
            </a:r>
            <a:r>
              <a:rPr lang="en-US" sz="2400" dirty="0">
                <a:solidFill>
                  <a:srgbClr val="0033CC"/>
                </a:solidFill>
                <a:latin typeface="Times New Roman" charset="0"/>
              </a:rPr>
              <a:t>(</a:t>
            </a:r>
            <a:r>
              <a:rPr lang="en-US" sz="2400" i="1" dirty="0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 sz="2400" dirty="0">
                <a:solidFill>
                  <a:srgbClr val="0033CC"/>
                </a:solidFill>
                <a:latin typeface="Times New Roman" charset="0"/>
              </a:rPr>
              <a:t>) =</a:t>
            </a:r>
            <a:r>
              <a:rPr lang="en-US" sz="2400" dirty="0">
                <a:latin typeface="Times New Roman" charset="0"/>
              </a:rPr>
              <a:t> 2</a:t>
            </a:r>
            <a:r>
              <a:rPr lang="en-US" sz="2400" i="1" dirty="0">
                <a:solidFill>
                  <a:schemeClr val="folHlink"/>
                </a:solidFill>
                <a:latin typeface="Times New Roman" charset="0"/>
              </a:rPr>
              <a:t>f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(</a:t>
            </a:r>
            <a:r>
              <a:rPr lang="en-US" sz="2400" i="1" dirty="0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-1)</a:t>
            </a:r>
            <a:r>
              <a:rPr lang="en-US" sz="2400" dirty="0">
                <a:latin typeface="Times New Roman" charset="0"/>
              </a:rPr>
              <a:t> + 1 = 2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(2</a:t>
            </a:r>
            <a:r>
              <a:rPr lang="en-US" sz="2400" i="1" baseline="30000" dirty="0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sz="2400" baseline="30000" dirty="0">
                <a:solidFill>
                  <a:schemeClr val="folHlink"/>
                </a:solidFill>
                <a:latin typeface="Times New Roman" charset="0"/>
              </a:rPr>
              <a:t>-1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- 1)</a:t>
            </a:r>
            <a:r>
              <a:rPr lang="en-US" sz="2400" dirty="0">
                <a:latin typeface="Times New Roman" charset="0"/>
              </a:rPr>
              <a:t> + 1 = </a:t>
            </a:r>
            <a:r>
              <a:rPr lang="en-US" sz="2400" dirty="0">
                <a:solidFill>
                  <a:srgbClr val="0033CC"/>
                </a:solidFill>
                <a:latin typeface="Times New Roman" charset="0"/>
              </a:rPr>
              <a:t>2</a:t>
            </a:r>
            <a:r>
              <a:rPr lang="en-US" sz="2400" i="1" baseline="30000" dirty="0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 sz="2400" dirty="0">
                <a:solidFill>
                  <a:srgbClr val="0033CC"/>
                </a:solidFill>
                <a:latin typeface="Times New Roman" charset="0"/>
              </a:rPr>
              <a:t> -1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So if </a:t>
            </a:r>
            <a:r>
              <a:rPr lang="en-US" sz="2400" i="1" dirty="0">
                <a:solidFill>
                  <a:schemeClr val="folHlink"/>
                </a:solidFill>
                <a:latin typeface="Times New Roman" charset="0"/>
              </a:rPr>
              <a:t>f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(</a:t>
            </a:r>
            <a:r>
              <a:rPr lang="en-US" sz="2400" i="1" dirty="0">
                <a:solidFill>
                  <a:schemeClr val="folHlink"/>
                </a:solidFill>
                <a:latin typeface="Times New Roman" charset="0"/>
              </a:rPr>
              <a:t>k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) = 2</a:t>
            </a:r>
            <a:r>
              <a:rPr lang="en-US" sz="2400" i="1" baseline="30000" dirty="0">
                <a:solidFill>
                  <a:schemeClr val="folHlink"/>
                </a:solidFill>
                <a:latin typeface="Times New Roman" charset="0"/>
              </a:rPr>
              <a:t>k</a:t>
            </a:r>
            <a:r>
              <a:rPr lang="en-US" sz="2400" dirty="0">
                <a:solidFill>
                  <a:schemeClr val="folHlink"/>
                </a:solidFill>
                <a:latin typeface="Times New Roman" charset="0"/>
              </a:rPr>
              <a:t> - 1</a:t>
            </a:r>
            <a:r>
              <a:rPr lang="en-US" sz="2400" dirty="0"/>
              <a:t> is true for all </a:t>
            </a:r>
            <a:r>
              <a:rPr lang="en-US" sz="2400" i="1" dirty="0">
                <a:solidFill>
                  <a:srgbClr val="006600"/>
                </a:solidFill>
                <a:latin typeface="Times New Roman" charset="0"/>
              </a:rPr>
              <a:t>k</a:t>
            </a:r>
            <a:r>
              <a:rPr lang="en-US" sz="2400" dirty="0">
                <a:solidFill>
                  <a:srgbClr val="006600"/>
                </a:solidFill>
              </a:rPr>
              <a:t> &lt; </a:t>
            </a:r>
            <a:r>
              <a:rPr lang="en-US" sz="2400" i="1" dirty="0">
                <a:solidFill>
                  <a:srgbClr val="006600"/>
                </a:solidFill>
                <a:latin typeface="Times New Roman" charset="0"/>
              </a:rPr>
              <a:t>n</a:t>
            </a:r>
            <a:r>
              <a:rPr lang="en-US" sz="2400" dirty="0"/>
              <a:t>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it </a:t>
            </a:r>
            <a:r>
              <a:rPr lang="en-US" sz="2400" dirty="0"/>
              <a:t>must also be true for </a:t>
            </a:r>
            <a:r>
              <a:rPr lang="en-US" sz="2400" i="1" dirty="0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 sz="2400" dirty="0"/>
              <a:t> as well.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Therefore, </a:t>
            </a:r>
            <a:r>
              <a:rPr lang="en-US" sz="2400" i="1" dirty="0">
                <a:solidFill>
                  <a:srgbClr val="0033CC"/>
                </a:solidFill>
                <a:latin typeface="Times New Roman" charset="0"/>
              </a:rPr>
              <a:t>f</a:t>
            </a:r>
            <a:r>
              <a:rPr lang="en-US" sz="2400" dirty="0">
                <a:solidFill>
                  <a:srgbClr val="0033CC"/>
                </a:solidFill>
                <a:latin typeface="Times New Roman" charset="0"/>
              </a:rPr>
              <a:t>(</a:t>
            </a:r>
            <a:r>
              <a:rPr lang="en-US" sz="2400" i="1" dirty="0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 sz="2400" dirty="0">
                <a:solidFill>
                  <a:srgbClr val="0033CC"/>
                </a:solidFill>
                <a:latin typeface="Times New Roman" charset="0"/>
              </a:rPr>
              <a:t>) = 2</a:t>
            </a:r>
            <a:r>
              <a:rPr lang="en-US" sz="2400" i="1" baseline="30000" dirty="0">
                <a:solidFill>
                  <a:srgbClr val="0033CC"/>
                </a:solidFill>
                <a:latin typeface="Times New Roman" charset="0"/>
              </a:rPr>
              <a:t>n</a:t>
            </a:r>
            <a:r>
              <a:rPr lang="en-US" sz="2400" dirty="0">
                <a:solidFill>
                  <a:srgbClr val="0033CC"/>
                </a:solidFill>
                <a:latin typeface="Times New Roman" charset="0"/>
              </a:rPr>
              <a:t> -1</a:t>
            </a:r>
            <a:r>
              <a:rPr lang="en-US" sz="2400" dirty="0"/>
              <a:t> for all </a:t>
            </a:r>
            <a:r>
              <a:rPr lang="en-US" sz="2400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 &gt; 1</a:t>
            </a:r>
            <a:r>
              <a:rPr lang="en-US" sz="2400" dirty="0"/>
              <a:t>.</a:t>
            </a:r>
          </a:p>
        </p:txBody>
      </p:sp>
      <p:grpSp>
        <p:nvGrpSpPr>
          <p:cNvPr id="415757" name="Group 13"/>
          <p:cNvGrpSpPr>
            <a:grpSpLocks/>
          </p:cNvGrpSpPr>
          <p:nvPr/>
        </p:nvGrpSpPr>
        <p:grpSpPr bwMode="auto">
          <a:xfrm>
            <a:off x="911225" y="1508125"/>
            <a:ext cx="3203575" cy="1098550"/>
            <a:chOff x="574" y="893"/>
            <a:chExt cx="2018" cy="692"/>
          </a:xfrm>
        </p:grpSpPr>
        <p:sp>
          <p:nvSpPr>
            <p:cNvPr id="415749" name="Rectangle 5"/>
            <p:cNvSpPr>
              <a:spLocks noChangeArrowheads="1"/>
            </p:cNvSpPr>
            <p:nvPr/>
          </p:nvSpPr>
          <p:spPr bwMode="auto">
            <a:xfrm>
              <a:off x="574" y="1008"/>
              <a:ext cx="2018" cy="57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50" name="Text Box 6"/>
            <p:cNvSpPr txBox="1">
              <a:spLocks noChangeArrowheads="1"/>
            </p:cNvSpPr>
            <p:nvPr/>
          </p:nvSpPr>
          <p:spPr bwMode="auto">
            <a:xfrm>
              <a:off x="632" y="1181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i="1">
                  <a:latin typeface="Times New Roman" charset="0"/>
                </a:rPr>
                <a:t>f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) = </a:t>
              </a:r>
            </a:p>
          </p:txBody>
        </p:sp>
        <p:sp>
          <p:nvSpPr>
            <p:cNvPr id="415751" name="Text Box 7"/>
            <p:cNvSpPr txBox="1">
              <a:spLocks noChangeArrowheads="1"/>
            </p:cNvSpPr>
            <p:nvPr/>
          </p:nvSpPr>
          <p:spPr bwMode="auto">
            <a:xfrm>
              <a:off x="1210" y="1084"/>
              <a:ext cx="134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425575" algn="l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Times New Roman" charset="0"/>
                </a:rPr>
                <a:t>1	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= 1</a:t>
              </a:r>
            </a:p>
            <a:p>
              <a:r>
                <a:rPr lang="en-US" sz="2000" i="1">
                  <a:latin typeface="Times New Roman" charset="0"/>
                </a:rPr>
                <a:t>2f</a:t>
              </a:r>
              <a:r>
                <a:rPr lang="en-US" sz="2000">
                  <a:latin typeface="Times New Roman" charset="0"/>
                </a:rPr>
                <a:t>(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-1) + 1	</a:t>
              </a:r>
              <a:r>
                <a:rPr lang="en-US" sz="2000" i="1">
                  <a:latin typeface="Times New Roman" charset="0"/>
                </a:rPr>
                <a:t>n</a:t>
              </a:r>
              <a:r>
                <a:rPr lang="en-US" sz="2000">
                  <a:latin typeface="Times New Roman" charset="0"/>
                </a:rPr>
                <a:t> &gt; 1</a:t>
              </a:r>
            </a:p>
          </p:txBody>
        </p:sp>
        <p:sp>
          <p:nvSpPr>
            <p:cNvPr id="415752" name="Text Box 8"/>
            <p:cNvSpPr txBox="1">
              <a:spLocks noChangeArrowheads="1"/>
            </p:cNvSpPr>
            <p:nvPr/>
          </p:nvSpPr>
          <p:spPr bwMode="auto">
            <a:xfrm>
              <a:off x="979" y="893"/>
              <a:ext cx="369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6600">
                  <a:latin typeface="Times New Roman" charset="0"/>
                </a:rPr>
                <a:t>{</a:t>
              </a:r>
            </a:p>
          </p:txBody>
        </p:sp>
      </p:grpSp>
      <p:sp>
        <p:nvSpPr>
          <p:cNvPr id="415753" name="Text Box 9"/>
          <p:cNvSpPr txBox="1">
            <a:spLocks noChangeArrowheads="1"/>
          </p:cNvSpPr>
          <p:nvPr/>
        </p:nvSpPr>
        <p:spPr bwMode="auto">
          <a:xfrm>
            <a:off x="5164138" y="1690688"/>
            <a:ext cx="2425700" cy="701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i="1">
                <a:latin typeface="Times New Roman" charset="0"/>
              </a:rPr>
              <a:t>f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 = 2</a:t>
            </a:r>
            <a:r>
              <a:rPr lang="en-US" sz="2000" i="1" baseline="30000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- 1</a:t>
            </a:r>
          </a:p>
          <a:p>
            <a:r>
              <a:rPr lang="en-US" sz="2000"/>
              <a:t>   for all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Times New Roman" charset="0"/>
                <a:cs typeface="Times New Roman" charset="0"/>
              </a:rPr>
              <a:t>≥</a:t>
            </a:r>
            <a:r>
              <a:rPr lang="en-US" sz="2000">
                <a:latin typeface="Times New Roman" charset="0"/>
              </a:rPr>
              <a:t> 1</a:t>
            </a:r>
          </a:p>
        </p:txBody>
      </p:sp>
      <p:sp>
        <p:nvSpPr>
          <p:cNvPr id="415754" name="Text Box 10"/>
          <p:cNvSpPr txBox="1">
            <a:spLocks noChangeArrowheads="1"/>
          </p:cNvSpPr>
          <p:nvPr/>
        </p:nvSpPr>
        <p:spPr bwMode="auto">
          <a:xfrm>
            <a:off x="527050" y="1193800"/>
            <a:ext cx="19124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Prove that </a:t>
            </a:r>
            <a:r>
              <a:rPr lang="en-US" sz="2400" u="sng" dirty="0"/>
              <a:t>if</a:t>
            </a:r>
            <a:r>
              <a:rPr lang="en-US" sz="2400" dirty="0"/>
              <a:t>:</a:t>
            </a:r>
          </a:p>
        </p:txBody>
      </p:sp>
      <p:sp>
        <p:nvSpPr>
          <p:cNvPr id="415755" name="Text Box 11"/>
          <p:cNvSpPr txBox="1">
            <a:spLocks noChangeArrowheads="1"/>
          </p:cNvSpPr>
          <p:nvPr/>
        </p:nvSpPr>
        <p:spPr bwMode="auto">
          <a:xfrm>
            <a:off x="4754563" y="1193800"/>
            <a:ext cx="86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u="sng" dirty="0"/>
              <a:t>then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44861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4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Ensure that students are familiar with ways to implement </a:t>
            </a:r>
            <a:r>
              <a:rPr lang="en-US" dirty="0">
                <a:solidFill>
                  <a:srgbClr val="B23C00"/>
                </a:solidFill>
              </a:rPr>
              <a:t>elementary data structures </a:t>
            </a:r>
            <a:r>
              <a:rPr lang="en-US" dirty="0"/>
              <a:t>and their associated algorithms. </a:t>
            </a:r>
            <a:endParaRPr lang="en-US" dirty="0" smtClean="0"/>
          </a:p>
          <a:p>
            <a:pPr lvl="4"/>
            <a:endParaRPr lang="en-US" dirty="0"/>
          </a:p>
          <a:p>
            <a:pPr lvl="0"/>
            <a:r>
              <a:rPr lang="en-US" dirty="0"/>
              <a:t>Introduce students to the implementation of more </a:t>
            </a:r>
            <a:r>
              <a:rPr lang="en-US" dirty="0">
                <a:solidFill>
                  <a:srgbClr val="B23C00"/>
                </a:solidFill>
              </a:rPr>
              <a:t>complex data structures </a:t>
            </a:r>
            <a:r>
              <a:rPr lang="en-US" dirty="0"/>
              <a:t>and their associated algorithms. </a:t>
            </a:r>
            <a:endParaRPr lang="en-US" dirty="0" smtClean="0"/>
          </a:p>
          <a:p>
            <a:pPr lvl="4"/>
            <a:endParaRPr lang="en-US" dirty="0"/>
          </a:p>
          <a:p>
            <a:pPr lvl="0"/>
            <a:r>
              <a:rPr lang="en-US" dirty="0"/>
              <a:t>Acquaint students with </a:t>
            </a:r>
            <a:r>
              <a:rPr lang="en-US" dirty="0">
                <a:solidFill>
                  <a:srgbClr val="B23C00"/>
                </a:solidFill>
              </a:rPr>
              <a:t>advanced sorting techniques</a:t>
            </a:r>
            <a:r>
              <a:rPr lang="en-US" dirty="0"/>
              <a:t> (radix sort, </a:t>
            </a:r>
            <a:r>
              <a:rPr lang="en-US" dirty="0" smtClean="0"/>
              <a:t>heap sort</a:t>
            </a:r>
            <a:r>
              <a:rPr lang="en-US" dirty="0"/>
              <a:t>, </a:t>
            </a:r>
            <a:r>
              <a:rPr lang="en-US" dirty="0" smtClean="0"/>
              <a:t>merge sort</a:t>
            </a:r>
            <a:r>
              <a:rPr lang="en-US" dirty="0"/>
              <a:t>, </a:t>
            </a:r>
            <a:r>
              <a:rPr lang="en-US" dirty="0" smtClean="0"/>
              <a:t>quicksort</a:t>
            </a:r>
            <a:r>
              <a:rPr lang="en-US" dirty="0"/>
              <a:t>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48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BD0E-3C7B-6E4C-8FA4-F3FEE7085D0F}" type="slidenum">
              <a:rPr lang="en-US"/>
              <a:pPr/>
              <a:t>30</a:t>
            </a:fld>
            <a:endParaRPr lang="en-US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Analysis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algorithm is a set of operations to perform </a:t>
            </a:r>
            <a:br>
              <a:rPr lang="en-US" dirty="0"/>
            </a:br>
            <a:r>
              <a:rPr lang="en-US" dirty="0"/>
              <a:t>in order to solve a problem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We want to know </a:t>
            </a:r>
            <a:r>
              <a:rPr lang="en-US" dirty="0">
                <a:solidFill>
                  <a:srgbClr val="B23C00"/>
                </a:solidFill>
              </a:rPr>
              <a:t>how an algorithm scales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as its input size grows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If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) is the running time of an algorithm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input values</a:t>
            </a:r>
            <a:r>
              <a:rPr lang="en-US" dirty="0" smtClean="0"/>
              <a:t>, then </a:t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how </a:t>
            </a:r>
            <a:r>
              <a:rPr lang="en-US" dirty="0">
                <a:solidFill>
                  <a:srgbClr val="B23C00"/>
                </a:solidFill>
              </a:rPr>
              <a:t>does </a:t>
            </a:r>
            <a:r>
              <a:rPr lang="en-US" i="1" dirty="0" smtClean="0">
                <a:solidFill>
                  <a:srgbClr val="B23C00"/>
                </a:solidFill>
                <a:latin typeface="Times New Roman" charset="0"/>
              </a:rPr>
              <a:t>T</a:t>
            </a:r>
            <a:r>
              <a:rPr lang="en-US" dirty="0">
                <a:solidFill>
                  <a:srgbClr val="B23C00"/>
                </a:solidFill>
              </a:rPr>
              <a:t>(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rgbClr val="B23C00"/>
                </a:solidFill>
              </a:rPr>
              <a:t>) change as </a:t>
            </a:r>
            <a:r>
              <a:rPr lang="en-US" i="1" dirty="0">
                <a:solidFill>
                  <a:srgbClr val="B23C00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rgbClr val="B23C00"/>
                </a:solidFill>
              </a:rPr>
              <a:t> increases</a:t>
            </a:r>
            <a:r>
              <a:rPr lang="en-US" dirty="0" smtClean="0">
                <a:solidFill>
                  <a:srgbClr val="B23C00"/>
                </a:solidFill>
              </a:rPr>
              <a:t>?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426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FE375-F972-8C4E-9985-F29C614EE72B}" type="slidenum">
              <a:rPr lang="en-US"/>
              <a:pPr/>
              <a:t>31</a:t>
            </a:fld>
            <a:endParaRPr lang="en-US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Big-Oh and its Cousins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95400"/>
            <a:ext cx="8320995" cy="4835525"/>
          </a:xfrm>
        </p:spPr>
        <p:txBody>
          <a:bodyPr/>
          <a:lstStyle/>
          <a:p>
            <a:r>
              <a:rPr lang="en-US" dirty="0"/>
              <a:t>Let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) be the running time of an algorithm with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input values.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Big-</a:t>
            </a:r>
            <a:r>
              <a:rPr lang="en-US" dirty="0" smtClean="0">
                <a:solidFill>
                  <a:srgbClr val="B23C00"/>
                </a:solidFill>
              </a:rPr>
              <a:t>Oh</a:t>
            </a:r>
          </a:p>
          <a:p>
            <a:pPr lvl="5"/>
            <a:endParaRPr lang="en-US" dirty="0">
              <a:solidFill>
                <a:schemeClr val="folHlink"/>
              </a:solidFill>
            </a:endParaRPr>
          </a:p>
          <a:p>
            <a:pPr lvl="1"/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> if there are positive constants </a:t>
            </a:r>
            <a:r>
              <a:rPr lang="en-US" i="1" dirty="0">
                <a:latin typeface="Times New Roman" charset="0"/>
              </a:rPr>
              <a:t>c</a:t>
            </a:r>
            <a:r>
              <a:rPr lang="en-US" dirty="0"/>
              <a:t> and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baseline="-25000" dirty="0"/>
              <a:t>0</a:t>
            </a:r>
            <a:r>
              <a:rPr lang="en-US" dirty="0"/>
              <a:t> such that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  <a:cs typeface="Times New Roman" charset="0"/>
              </a:rPr>
              <a:t>≤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i="1" dirty="0" err="1">
                <a:latin typeface="Times New Roman" charset="0"/>
              </a:rPr>
              <a:t>cf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when </a:t>
            </a:r>
            <a:r>
              <a:rPr lang="en-US" i="1" dirty="0">
                <a:latin typeface="Times New Roman" charset="0"/>
              </a:rPr>
              <a:t>N </a:t>
            </a:r>
            <a:r>
              <a:rPr lang="en-US" dirty="0">
                <a:latin typeface="Times New Roman" charset="0"/>
                <a:cs typeface="Times New Roman" charset="0"/>
              </a:rPr>
              <a:t>≥</a:t>
            </a: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baseline="-25000" dirty="0"/>
              <a:t>0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In other words, when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is sufficiently large,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is an </a:t>
            </a:r>
            <a:r>
              <a:rPr lang="en-US" dirty="0">
                <a:solidFill>
                  <a:srgbClr val="B23C00"/>
                </a:solidFill>
              </a:rPr>
              <a:t>upper bound </a:t>
            </a:r>
            <a:r>
              <a:rPr lang="en-US" dirty="0"/>
              <a:t>for time function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We </a:t>
            </a:r>
            <a:r>
              <a:rPr lang="en-US" dirty="0" smtClean="0"/>
              <a:t>don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care about small values of </a:t>
            </a:r>
            <a:r>
              <a:rPr lang="en-US" sz="2400" i="1" dirty="0">
                <a:latin typeface="Times New Roman" charset="0"/>
              </a:rPr>
              <a:t>N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pPr lvl="1"/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/>
              <a:t>will grow </a:t>
            </a:r>
            <a:r>
              <a:rPr lang="en-US" dirty="0">
                <a:solidFill>
                  <a:srgbClr val="B23C00"/>
                </a:solidFill>
              </a:rPr>
              <a:t>no faster </a:t>
            </a:r>
            <a:r>
              <a:rPr lang="en-US" dirty="0"/>
              <a:t>than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/>
              <a:t>as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increases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55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A8B9-63D1-C94E-8DDE-ED11DE713AD9}" type="slidenum">
              <a:rPr lang="en-US"/>
              <a:pPr/>
              <a:t>32</a:t>
            </a:fld>
            <a:endParaRPr lang="en-US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Big-Oh and its Cousins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45" y="1325903"/>
            <a:ext cx="8229600" cy="4835525"/>
          </a:xfrm>
        </p:spPr>
        <p:txBody>
          <a:bodyPr/>
          <a:lstStyle/>
          <a:p>
            <a:r>
              <a:rPr lang="en-US" dirty="0"/>
              <a:t>Let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) be the running time of an algorithm with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input values.</a:t>
            </a:r>
          </a:p>
          <a:p>
            <a:pPr lvl="4"/>
            <a:endParaRPr lang="en-US" dirty="0"/>
          </a:p>
          <a:p>
            <a:r>
              <a:rPr lang="en-US" dirty="0" smtClean="0">
                <a:solidFill>
                  <a:srgbClr val="B23C00"/>
                </a:solidFill>
              </a:rPr>
              <a:t>Omega</a:t>
            </a:r>
          </a:p>
          <a:p>
            <a:pPr lvl="4"/>
            <a:endParaRPr lang="en-US" dirty="0">
              <a:solidFill>
                <a:schemeClr val="folHlink"/>
              </a:solidFill>
            </a:endParaRPr>
          </a:p>
          <a:p>
            <a:pPr lvl="1"/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</a:t>
            </a:r>
            <a:r>
              <a:rPr lang="el-GR" i="1" dirty="0">
                <a:latin typeface="Times New Roman" charset="0"/>
                <a:cs typeface="Times New Roman" charset="0"/>
              </a:rPr>
              <a:t>Ω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> if there are positive constants </a:t>
            </a:r>
            <a:r>
              <a:rPr lang="en-US" i="1" dirty="0">
                <a:latin typeface="Times New Roman" charset="0"/>
              </a:rPr>
              <a:t>c</a:t>
            </a:r>
            <a:r>
              <a:rPr lang="en-US" dirty="0"/>
              <a:t> and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baseline="-25000" dirty="0"/>
              <a:t>0</a:t>
            </a:r>
            <a:r>
              <a:rPr lang="en-US" dirty="0"/>
              <a:t> such that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  <a:cs typeface="Times New Roman" charset="0"/>
              </a:rPr>
              <a:t>≥</a:t>
            </a:r>
            <a:r>
              <a:rPr lang="en-US" i="1" dirty="0" smtClean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cg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when </a:t>
            </a:r>
            <a:r>
              <a:rPr lang="en-US" i="1" dirty="0" smtClean="0">
                <a:latin typeface="Times New Roman" charset="0"/>
              </a:rPr>
              <a:t>N </a:t>
            </a:r>
            <a:r>
              <a:rPr lang="en-US" dirty="0">
                <a:latin typeface="Times New Roman" charset="0"/>
                <a:cs typeface="Times New Roman" charset="0"/>
              </a:rPr>
              <a:t>≥</a:t>
            </a: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baseline="-25000" dirty="0"/>
              <a:t>0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In other words, when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is sufficiently large,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function </a:t>
            </a:r>
            <a:r>
              <a:rPr lang="en-US" i="1" dirty="0">
                <a:latin typeface="Times New Roman" charset="0"/>
              </a:rPr>
              <a:t>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is </a:t>
            </a:r>
            <a:r>
              <a:rPr lang="en-US" dirty="0">
                <a:solidFill>
                  <a:srgbClr val="B23C00"/>
                </a:solidFill>
              </a:rPr>
              <a:t>lower bound </a:t>
            </a:r>
            <a:r>
              <a:rPr lang="en-US" dirty="0"/>
              <a:t>for time function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We </a:t>
            </a:r>
            <a:r>
              <a:rPr lang="en-US" dirty="0" smtClean="0"/>
              <a:t>don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care about small values of </a:t>
            </a:r>
            <a:r>
              <a:rPr lang="en-US" sz="2400" i="1" dirty="0">
                <a:latin typeface="Times New Roman" charset="0"/>
              </a:rPr>
              <a:t>N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pPr lvl="1"/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/>
              <a:t>will grow </a:t>
            </a:r>
            <a:r>
              <a:rPr lang="en-US" dirty="0">
                <a:solidFill>
                  <a:srgbClr val="B23C00"/>
                </a:solidFill>
              </a:rPr>
              <a:t>at least as fast </a:t>
            </a:r>
            <a:r>
              <a:rPr lang="en-US" dirty="0"/>
              <a:t>as </a:t>
            </a:r>
            <a:r>
              <a:rPr lang="en-US" i="1" dirty="0">
                <a:latin typeface="Times New Roman" charset="0"/>
              </a:rPr>
              <a:t>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/>
              <a:t>as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increases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34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FE569-304C-A941-B154-51E0EE6C66A0}" type="slidenum">
              <a:rPr lang="en-US"/>
              <a:pPr/>
              <a:t>33</a:t>
            </a:fld>
            <a:endParaRPr lang="en-US"/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Big-Oh and its Cousins</a:t>
            </a:r>
          </a:p>
        </p:txBody>
      </p:sp>
      <p:grpSp>
        <p:nvGrpSpPr>
          <p:cNvPr id="430101" name="Group 21"/>
          <p:cNvGrpSpPr>
            <a:grpSpLocks/>
          </p:cNvGrpSpPr>
          <p:nvPr/>
        </p:nvGrpSpPr>
        <p:grpSpPr bwMode="auto">
          <a:xfrm>
            <a:off x="457200" y="1301750"/>
            <a:ext cx="3749675" cy="4413250"/>
            <a:chOff x="288" y="951"/>
            <a:chExt cx="2362" cy="2780"/>
          </a:xfrm>
        </p:grpSpPr>
        <p:grpSp>
          <p:nvGrpSpPr>
            <p:cNvPr id="430097" name="Group 17"/>
            <p:cNvGrpSpPr>
              <a:grpSpLocks/>
            </p:cNvGrpSpPr>
            <p:nvPr/>
          </p:nvGrpSpPr>
          <p:grpSpPr bwMode="auto">
            <a:xfrm>
              <a:off x="288" y="951"/>
              <a:ext cx="2362" cy="2419"/>
              <a:chOff x="288" y="835"/>
              <a:chExt cx="2362" cy="2419"/>
            </a:xfrm>
          </p:grpSpPr>
          <p:pic>
            <p:nvPicPr>
              <p:cNvPr id="430086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835"/>
                <a:ext cx="2362" cy="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0088" name="Text Box 8"/>
              <p:cNvSpPr txBox="1">
                <a:spLocks noChangeArrowheads="1"/>
              </p:cNvSpPr>
              <p:nvPr/>
            </p:nvSpPr>
            <p:spPr bwMode="auto">
              <a:xfrm>
                <a:off x="2304" y="2682"/>
                <a:ext cx="212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i="1">
                    <a:latin typeface="Times New Roman" charset="0"/>
                  </a:rPr>
                  <a:t>N</a:t>
                </a:r>
              </a:p>
            </p:txBody>
          </p:sp>
          <p:sp>
            <p:nvSpPr>
              <p:cNvPr id="430090" name="Text Box 10"/>
              <p:cNvSpPr txBox="1">
                <a:spLocks noChangeArrowheads="1"/>
              </p:cNvSpPr>
              <p:nvPr/>
            </p:nvSpPr>
            <p:spPr bwMode="auto">
              <a:xfrm>
                <a:off x="2189" y="1454"/>
                <a:ext cx="388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i="1">
                    <a:latin typeface="Times New Roman" charset="0"/>
                  </a:rPr>
                  <a:t>T</a:t>
                </a:r>
                <a:r>
                  <a:rPr lang="en-US" sz="1800">
                    <a:latin typeface="Times New Roman" charset="0"/>
                  </a:rPr>
                  <a:t>(</a:t>
                </a:r>
                <a:r>
                  <a:rPr lang="en-US" sz="1800" i="1">
                    <a:latin typeface="Times New Roman" charset="0"/>
                  </a:rPr>
                  <a:t>N</a:t>
                </a:r>
                <a:r>
                  <a:rPr lang="en-US" sz="1800">
                    <a:latin typeface="Times New Roman" charset="0"/>
                  </a:rPr>
                  <a:t>)</a:t>
                </a:r>
              </a:p>
            </p:txBody>
          </p:sp>
          <p:sp>
            <p:nvSpPr>
              <p:cNvPr id="430093" name="Text Box 13"/>
              <p:cNvSpPr txBox="1">
                <a:spLocks noChangeArrowheads="1"/>
              </p:cNvSpPr>
              <p:nvPr/>
            </p:nvSpPr>
            <p:spPr bwMode="auto">
              <a:xfrm>
                <a:off x="2131" y="896"/>
                <a:ext cx="412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i="1">
                    <a:latin typeface="Times New Roman" charset="0"/>
                  </a:rPr>
                  <a:t>cf</a:t>
                </a:r>
                <a:r>
                  <a:rPr lang="en-US" sz="1800">
                    <a:latin typeface="Times New Roman" charset="0"/>
                  </a:rPr>
                  <a:t>(</a:t>
                </a:r>
                <a:r>
                  <a:rPr lang="en-US" sz="1800" i="1">
                    <a:latin typeface="Times New Roman" charset="0"/>
                  </a:rPr>
                  <a:t>N</a:t>
                </a:r>
                <a:r>
                  <a:rPr lang="en-US" sz="1800">
                    <a:latin typeface="Times New Roman" charset="0"/>
                  </a:rPr>
                  <a:t>)</a:t>
                </a:r>
              </a:p>
            </p:txBody>
          </p:sp>
          <p:sp>
            <p:nvSpPr>
              <p:cNvPr id="430095" name="Text Box 15"/>
              <p:cNvSpPr txBox="1">
                <a:spLocks noChangeArrowheads="1"/>
              </p:cNvSpPr>
              <p:nvPr/>
            </p:nvSpPr>
            <p:spPr bwMode="auto">
              <a:xfrm>
                <a:off x="1210" y="2966"/>
                <a:ext cx="1281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i="1">
                    <a:latin typeface="Times New Roman" charset="0"/>
                  </a:rPr>
                  <a:t>T</a:t>
                </a:r>
                <a:r>
                  <a:rPr lang="en-US" sz="2400">
                    <a:latin typeface="Times New Roman" charset="0"/>
                  </a:rPr>
                  <a:t>(</a:t>
                </a:r>
                <a:r>
                  <a:rPr lang="en-US" sz="2400" i="1">
                    <a:latin typeface="Times New Roman" charset="0"/>
                  </a:rPr>
                  <a:t>N</a:t>
                </a:r>
                <a:r>
                  <a:rPr lang="en-US" sz="2400">
                    <a:latin typeface="Times New Roman" charset="0"/>
                  </a:rPr>
                  <a:t>)</a:t>
                </a:r>
                <a:r>
                  <a:rPr lang="en-US" sz="2400" i="1">
                    <a:latin typeface="Times New Roman" charset="0"/>
                  </a:rPr>
                  <a:t> = O</a:t>
                </a:r>
                <a:r>
                  <a:rPr lang="en-US" sz="2400">
                    <a:latin typeface="Times New Roman" charset="0"/>
                  </a:rPr>
                  <a:t>(</a:t>
                </a:r>
                <a:r>
                  <a:rPr lang="en-US" sz="2400" i="1">
                    <a:latin typeface="Times New Roman" charset="0"/>
                  </a:rPr>
                  <a:t>f</a:t>
                </a:r>
                <a:r>
                  <a:rPr lang="en-US" sz="2400">
                    <a:latin typeface="Times New Roman" charset="0"/>
                  </a:rPr>
                  <a:t>(</a:t>
                </a:r>
                <a:r>
                  <a:rPr lang="en-US" sz="2400" i="1">
                    <a:latin typeface="Times New Roman" charset="0"/>
                  </a:rPr>
                  <a:t>N</a:t>
                </a:r>
                <a:r>
                  <a:rPr lang="en-US" sz="2400">
                    <a:latin typeface="Times New Roman" charset="0"/>
                  </a:rPr>
                  <a:t>))</a:t>
                </a:r>
              </a:p>
            </p:txBody>
          </p:sp>
        </p:grpSp>
        <p:sp>
          <p:nvSpPr>
            <p:cNvPr id="430099" name="Text Box 19"/>
            <p:cNvSpPr txBox="1">
              <a:spLocks noChangeArrowheads="1"/>
            </p:cNvSpPr>
            <p:nvPr/>
          </p:nvSpPr>
          <p:spPr bwMode="auto">
            <a:xfrm>
              <a:off x="748" y="3443"/>
              <a:ext cx="1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Upper bound</a:t>
              </a:r>
            </a:p>
          </p:txBody>
        </p:sp>
      </p:grpSp>
      <p:grpSp>
        <p:nvGrpSpPr>
          <p:cNvPr id="430102" name="Group 22"/>
          <p:cNvGrpSpPr>
            <a:grpSpLocks/>
          </p:cNvGrpSpPr>
          <p:nvPr/>
        </p:nvGrpSpPr>
        <p:grpSpPr bwMode="auto">
          <a:xfrm>
            <a:off x="4629150" y="1301750"/>
            <a:ext cx="3756025" cy="4413250"/>
            <a:chOff x="2916" y="951"/>
            <a:chExt cx="2366" cy="2780"/>
          </a:xfrm>
        </p:grpSpPr>
        <p:grpSp>
          <p:nvGrpSpPr>
            <p:cNvPr id="430098" name="Group 18"/>
            <p:cNvGrpSpPr>
              <a:grpSpLocks/>
            </p:cNvGrpSpPr>
            <p:nvPr/>
          </p:nvGrpSpPr>
          <p:grpSpPr bwMode="auto">
            <a:xfrm>
              <a:off x="2916" y="951"/>
              <a:ext cx="2366" cy="2419"/>
              <a:chOff x="2916" y="835"/>
              <a:chExt cx="2366" cy="2419"/>
            </a:xfrm>
          </p:grpSpPr>
          <p:pic>
            <p:nvPicPr>
              <p:cNvPr id="430087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6" y="835"/>
                <a:ext cx="2345" cy="23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0089" name="Text Box 9"/>
              <p:cNvSpPr txBox="1">
                <a:spLocks noChangeArrowheads="1"/>
              </p:cNvSpPr>
              <p:nvPr/>
            </p:nvSpPr>
            <p:spPr bwMode="auto">
              <a:xfrm>
                <a:off x="5011" y="2682"/>
                <a:ext cx="212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i="1">
                    <a:latin typeface="Times New Roman" charset="0"/>
                  </a:rPr>
                  <a:t>N</a:t>
                </a:r>
              </a:p>
            </p:txBody>
          </p:sp>
          <p:sp>
            <p:nvSpPr>
              <p:cNvPr id="430091" name="Text Box 11"/>
              <p:cNvSpPr txBox="1">
                <a:spLocks noChangeArrowheads="1"/>
              </p:cNvSpPr>
              <p:nvPr/>
            </p:nvSpPr>
            <p:spPr bwMode="auto">
              <a:xfrm>
                <a:off x="4781" y="1184"/>
                <a:ext cx="388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i="1">
                    <a:latin typeface="Times New Roman" charset="0"/>
                  </a:rPr>
                  <a:t>T</a:t>
                </a:r>
                <a:r>
                  <a:rPr lang="en-US" sz="1800">
                    <a:latin typeface="Times New Roman" charset="0"/>
                  </a:rPr>
                  <a:t>(</a:t>
                </a:r>
                <a:r>
                  <a:rPr lang="en-US" sz="1800" i="1">
                    <a:latin typeface="Times New Roman" charset="0"/>
                  </a:rPr>
                  <a:t>N</a:t>
                </a:r>
                <a:r>
                  <a:rPr lang="en-US" sz="1800">
                    <a:latin typeface="Times New Roman" charset="0"/>
                  </a:rPr>
                  <a:t>)</a:t>
                </a:r>
              </a:p>
            </p:txBody>
          </p:sp>
          <p:sp>
            <p:nvSpPr>
              <p:cNvPr id="430092" name="Text Box 12"/>
              <p:cNvSpPr txBox="1">
                <a:spLocks noChangeArrowheads="1"/>
              </p:cNvSpPr>
              <p:nvPr/>
            </p:nvSpPr>
            <p:spPr bwMode="auto">
              <a:xfrm>
                <a:off x="4838" y="1642"/>
                <a:ext cx="444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i="1">
                    <a:latin typeface="Times New Roman" charset="0"/>
                  </a:rPr>
                  <a:t>cg</a:t>
                </a:r>
                <a:r>
                  <a:rPr lang="en-US" sz="1800">
                    <a:latin typeface="Times New Roman" charset="0"/>
                  </a:rPr>
                  <a:t>(</a:t>
                </a:r>
                <a:r>
                  <a:rPr lang="en-US" sz="1800" i="1">
                    <a:latin typeface="Times New Roman" charset="0"/>
                  </a:rPr>
                  <a:t>N</a:t>
                </a:r>
                <a:r>
                  <a:rPr lang="en-US" sz="1800">
                    <a:latin typeface="Times New Roman" charset="0"/>
                  </a:rPr>
                  <a:t>)</a:t>
                </a:r>
              </a:p>
            </p:txBody>
          </p:sp>
          <p:sp>
            <p:nvSpPr>
              <p:cNvPr id="430096" name="Text Box 16"/>
              <p:cNvSpPr txBox="1">
                <a:spLocks noChangeArrowheads="1"/>
              </p:cNvSpPr>
              <p:nvPr/>
            </p:nvSpPr>
            <p:spPr bwMode="auto">
              <a:xfrm>
                <a:off x="3802" y="2966"/>
                <a:ext cx="1324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i="1">
                    <a:latin typeface="Times New Roman" charset="0"/>
                  </a:rPr>
                  <a:t>T</a:t>
                </a:r>
                <a:r>
                  <a:rPr lang="en-US" sz="2400">
                    <a:latin typeface="Times New Roman" charset="0"/>
                  </a:rPr>
                  <a:t>(</a:t>
                </a:r>
                <a:r>
                  <a:rPr lang="en-US" sz="2400" i="1">
                    <a:latin typeface="Times New Roman" charset="0"/>
                  </a:rPr>
                  <a:t>N</a:t>
                </a:r>
                <a:r>
                  <a:rPr lang="en-US" sz="2400">
                    <a:latin typeface="Times New Roman" charset="0"/>
                  </a:rPr>
                  <a:t>)</a:t>
                </a:r>
                <a:r>
                  <a:rPr lang="en-US" sz="2400" i="1">
                    <a:latin typeface="Times New Roman" charset="0"/>
                  </a:rPr>
                  <a:t> = </a:t>
                </a:r>
                <a:r>
                  <a:rPr lang="el-GR" sz="2400" i="1">
                    <a:latin typeface="Times New Roman" charset="0"/>
                    <a:cs typeface="Times New Roman" charset="0"/>
                  </a:rPr>
                  <a:t>Ω</a:t>
                </a:r>
                <a:r>
                  <a:rPr lang="en-US" sz="2400">
                    <a:latin typeface="Times New Roman" charset="0"/>
                  </a:rPr>
                  <a:t>(</a:t>
                </a:r>
                <a:r>
                  <a:rPr lang="en-US" sz="2400" i="1">
                    <a:latin typeface="Times New Roman" charset="0"/>
                  </a:rPr>
                  <a:t>g</a:t>
                </a:r>
                <a:r>
                  <a:rPr lang="en-US" sz="2400">
                    <a:latin typeface="Times New Roman" charset="0"/>
                  </a:rPr>
                  <a:t>(</a:t>
                </a:r>
                <a:r>
                  <a:rPr lang="en-US" sz="2400" i="1">
                    <a:latin typeface="Times New Roman" charset="0"/>
                  </a:rPr>
                  <a:t>N</a:t>
                </a:r>
                <a:r>
                  <a:rPr lang="en-US" sz="2400">
                    <a:latin typeface="Times New Roman" charset="0"/>
                  </a:rPr>
                  <a:t>))</a:t>
                </a:r>
              </a:p>
            </p:txBody>
          </p:sp>
        </p:grpSp>
        <p:sp>
          <p:nvSpPr>
            <p:cNvPr id="430100" name="Text Box 20"/>
            <p:cNvSpPr txBox="1">
              <a:spLocks noChangeArrowheads="1"/>
            </p:cNvSpPr>
            <p:nvPr/>
          </p:nvSpPr>
          <p:spPr bwMode="auto">
            <a:xfrm>
              <a:off x="3610" y="3443"/>
              <a:ext cx="1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Lower bound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32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35CE-0103-DD47-98BD-BD4CCBB30D57}" type="slidenum">
              <a:rPr lang="en-US"/>
              <a:pPr/>
              <a:t>34</a:t>
            </a:fld>
            <a:endParaRPr lang="en-US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Big-Oh and its Cousins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) be the running time of an algorithm with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input values.</a:t>
            </a:r>
          </a:p>
          <a:p>
            <a:pPr lvl="4"/>
            <a:endParaRPr lang="en-US" dirty="0"/>
          </a:p>
          <a:p>
            <a:r>
              <a:rPr lang="en-US" dirty="0" smtClean="0">
                <a:solidFill>
                  <a:schemeClr val="folHlink"/>
                </a:solidFill>
              </a:rPr>
              <a:t>Theta</a:t>
            </a:r>
          </a:p>
          <a:p>
            <a:pPr lvl="4"/>
            <a:endParaRPr lang="en-US" dirty="0">
              <a:solidFill>
                <a:schemeClr val="folHlink"/>
              </a:solidFill>
            </a:endParaRPr>
          </a:p>
          <a:p>
            <a:pPr lvl="1"/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</a:t>
            </a:r>
            <a:r>
              <a:rPr lang="el-GR" i="1" dirty="0">
                <a:latin typeface="Times New Roman" charset="0"/>
                <a:cs typeface="Times New Roman" charset="0"/>
              </a:rPr>
              <a:t>Θ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h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> if and only if:</a:t>
            </a:r>
          </a:p>
          <a:p>
            <a:pPr lvl="2"/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h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> and</a:t>
            </a:r>
          </a:p>
          <a:p>
            <a:pPr lvl="2"/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</a:t>
            </a:r>
            <a:r>
              <a:rPr lang="el-GR" i="1" dirty="0">
                <a:latin typeface="Times New Roman" charset="0"/>
                <a:cs typeface="Times New Roman" charset="0"/>
              </a:rPr>
              <a:t>Ω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h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 smtClean="0">
                <a:latin typeface="Times New Roman" charset="0"/>
              </a:rPr>
              <a:t>)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In other words, the rate of growth of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folHlink"/>
                </a:solidFill>
              </a:rPr>
              <a:t>equals the rate of growth</a:t>
            </a:r>
            <a:r>
              <a:rPr lang="en-US" dirty="0"/>
              <a:t> of </a:t>
            </a:r>
            <a:r>
              <a:rPr lang="en-US" i="1" dirty="0">
                <a:latin typeface="Times New Roman" charset="0"/>
              </a:rPr>
              <a:t>h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19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F457-E577-FF43-A818-A3A0EB96DA3C}" type="slidenum">
              <a:rPr lang="en-US"/>
              <a:pPr/>
              <a:t>35</a:t>
            </a:fld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Big-Oh and its Cousins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/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) be the running time of an algorithm with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input values.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chemeClr val="folHlink"/>
                </a:solidFill>
              </a:rPr>
              <a:t>Little-</a:t>
            </a:r>
            <a:r>
              <a:rPr lang="en-US" dirty="0" smtClean="0">
                <a:solidFill>
                  <a:schemeClr val="folHlink"/>
                </a:solidFill>
              </a:rPr>
              <a:t>Oh</a:t>
            </a:r>
          </a:p>
          <a:p>
            <a:pPr lvl="4"/>
            <a:endParaRPr lang="en-US" dirty="0">
              <a:solidFill>
                <a:schemeClr val="folHlink"/>
              </a:solidFill>
            </a:endParaRPr>
          </a:p>
          <a:p>
            <a:pPr lvl="1"/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</a:t>
            </a:r>
            <a:r>
              <a:rPr lang="en-US" i="1" dirty="0">
                <a:latin typeface="Times New Roman" charset="0"/>
                <a:cs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p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> if there are positive constants </a:t>
            </a:r>
            <a:r>
              <a:rPr lang="en-US" i="1" dirty="0">
                <a:latin typeface="Times New Roman" charset="0"/>
              </a:rPr>
              <a:t>c</a:t>
            </a:r>
            <a:r>
              <a:rPr lang="en-US" dirty="0"/>
              <a:t> and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baseline="-25000" dirty="0"/>
              <a:t>0</a:t>
            </a:r>
            <a:r>
              <a:rPr lang="en-US" dirty="0"/>
              <a:t> such that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&lt; </a:t>
            </a:r>
            <a:r>
              <a:rPr lang="en-US" i="1" dirty="0" err="1">
                <a:latin typeface="Times New Roman" charset="0"/>
              </a:rPr>
              <a:t>cp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when </a:t>
            </a:r>
            <a:r>
              <a:rPr lang="en-US" i="1" dirty="0">
                <a:latin typeface="Times New Roman" charset="0"/>
              </a:rPr>
              <a:t>N </a:t>
            </a:r>
            <a:r>
              <a:rPr lang="en-US" dirty="0">
                <a:latin typeface="Times New Roman" charset="0"/>
                <a:cs typeface="Times New Roman" charset="0"/>
              </a:rPr>
              <a:t>≥</a:t>
            </a: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baseline="-25000" dirty="0"/>
              <a:t>0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lvl="1"/>
            <a:r>
              <a:rPr lang="en-US" i="1" dirty="0">
                <a:latin typeface="Times New Roman" charset="0"/>
              </a:rPr>
              <a:t>p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is similar to the upper bound function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instead of </a:t>
            </a:r>
            <a:r>
              <a:rPr lang="en-US" i="1" dirty="0" smtClean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b="1" dirty="0">
                <a:solidFill>
                  <a:schemeClr val="folHlink"/>
                </a:solidFill>
                <a:latin typeface="Times New Roman" charset="0"/>
                <a:cs typeface="Times New Roman" charset="0"/>
              </a:rPr>
              <a:t>≤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i="1" dirty="0" err="1">
                <a:latin typeface="Times New Roman" charset="0"/>
              </a:rPr>
              <a:t>cf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</a:t>
            </a:r>
            <a:r>
              <a:rPr lang="en-US" dirty="0" smtClean="0"/>
              <a:t>we have </a:t>
            </a:r>
            <a:r>
              <a:rPr lang="en-US" i="1" dirty="0" smtClean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folHlink"/>
                </a:solidFill>
                <a:latin typeface="Times New Roman" charset="0"/>
              </a:rPr>
              <a:t>&lt;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i="1" dirty="0" err="1">
                <a:latin typeface="Times New Roman" charset="0"/>
              </a:rPr>
              <a:t>cp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67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AF88-19BC-6449-8D12-C9B646C584E4}" type="slidenum">
              <a:rPr lang="en-US"/>
              <a:pPr/>
              <a:t>36</a:t>
            </a:fld>
            <a:endParaRPr lang="en-US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Big-Oh and its Cousins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>  and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> then</a:t>
            </a:r>
          </a:p>
          <a:p>
            <a:pPr lvl="1"/>
            <a:r>
              <a:rPr lang="en-US" i="1" dirty="0">
                <a:latin typeface="Times New Roman" charset="0"/>
              </a:rPr>
              <a:t>T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+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+ f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 </a:t>
            </a:r>
            <a:r>
              <a:rPr lang="en-US" dirty="0"/>
              <a:t>or</a:t>
            </a:r>
            <a:r>
              <a:rPr lang="en-US" dirty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(max(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, f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)))</a:t>
            </a:r>
          </a:p>
          <a:p>
            <a:pPr lvl="1"/>
            <a:r>
              <a:rPr lang="en-US" i="1" dirty="0">
                <a:latin typeface="Times New Roman" charset="0"/>
              </a:rPr>
              <a:t>T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</a:t>
            </a:r>
            <a:r>
              <a:rPr lang="en-US" dirty="0"/>
              <a:t>x</a:t>
            </a:r>
            <a:r>
              <a:rPr lang="en-US" dirty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/>
              <a:t>x</a:t>
            </a:r>
            <a:r>
              <a:rPr lang="en-US" i="1" dirty="0">
                <a:latin typeface="Times New Roman" charset="0"/>
              </a:rPr>
              <a:t> f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</a:p>
          <a:p>
            <a:pPr lvl="4"/>
            <a:endParaRPr lang="en-US" dirty="0"/>
          </a:p>
          <a:p>
            <a:r>
              <a:rPr lang="en-US" dirty="0"/>
              <a:t>If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/>
              <a:t>is a polynomial of degree </a:t>
            </a:r>
            <a:r>
              <a:rPr lang="en-US" i="1" dirty="0">
                <a:latin typeface="Times New Roman" charset="0"/>
              </a:rPr>
              <a:t>k</a:t>
            </a:r>
            <a:r>
              <a:rPr lang="en-US" dirty="0"/>
              <a:t>, then</a:t>
            </a:r>
          </a:p>
          <a:p>
            <a:pPr lvl="1"/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= </a:t>
            </a:r>
            <a:r>
              <a:rPr lang="el-GR" i="1" dirty="0">
                <a:latin typeface="Times New Roman" charset="0"/>
                <a:cs typeface="Times New Roman" charset="0"/>
              </a:rPr>
              <a:t>Θ</a:t>
            </a:r>
            <a:r>
              <a:rPr lang="en-US" dirty="0">
                <a:latin typeface="Times New Roman" charset="0"/>
                <a:cs typeface="" charset="0"/>
              </a:rPr>
              <a:t>(</a:t>
            </a:r>
            <a:r>
              <a:rPr lang="en-US" i="1" dirty="0" err="1">
                <a:latin typeface="Times New Roman" charset="0"/>
                <a:cs typeface="" charset="0"/>
              </a:rPr>
              <a:t>N</a:t>
            </a:r>
            <a:r>
              <a:rPr lang="en-US" i="1" baseline="30000" dirty="0" err="1">
                <a:latin typeface="Times New Roman" charset="0"/>
                <a:cs typeface="" charset="0"/>
              </a:rPr>
              <a:t>k</a:t>
            </a:r>
            <a:r>
              <a:rPr lang="en-US" dirty="0">
                <a:latin typeface="Times New Roman" charset="0"/>
                <a:cs typeface="" charset="0"/>
              </a:rPr>
              <a:t>)</a:t>
            </a:r>
          </a:p>
          <a:p>
            <a:pPr lvl="4"/>
            <a:endParaRPr lang="en-US" dirty="0">
              <a:cs typeface="" charset="0"/>
            </a:endParaRPr>
          </a:p>
          <a:p>
            <a:r>
              <a:rPr lang="en-US" dirty="0">
                <a:cs typeface="" charset="0"/>
              </a:rPr>
              <a:t>If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</a:t>
            </a:r>
            <a:r>
              <a:rPr lang="en-US" dirty="0" err="1">
                <a:latin typeface="Times New Roman" charset="0"/>
              </a:rPr>
              <a:t>log</a:t>
            </a:r>
            <a:r>
              <a:rPr lang="en-US" i="1" baseline="30000" dirty="0" err="1">
                <a:latin typeface="Times New Roman" charset="0"/>
              </a:rPr>
              <a:t>k</a:t>
            </a:r>
            <a:r>
              <a:rPr lang="en-US" i="1" dirty="0">
                <a:latin typeface="Times New Roman" charset="0"/>
              </a:rPr>
              <a:t> N </a:t>
            </a:r>
            <a:r>
              <a:rPr lang="en-US" dirty="0"/>
              <a:t>for any constant </a:t>
            </a:r>
            <a:r>
              <a:rPr lang="en-US" i="1" dirty="0">
                <a:latin typeface="Times New Roman" charset="0"/>
              </a:rPr>
              <a:t>k</a:t>
            </a:r>
            <a:r>
              <a:rPr lang="en-US" dirty="0"/>
              <a:t>, then</a:t>
            </a:r>
          </a:p>
          <a:p>
            <a:pPr lvl="1"/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= </a:t>
            </a:r>
            <a:r>
              <a:rPr lang="en-US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</a:p>
          <a:p>
            <a:pPr lvl="1"/>
            <a:r>
              <a:rPr lang="en-US" dirty="0"/>
              <a:t>Logarithms grow slowly</a:t>
            </a:r>
            <a:r>
              <a:rPr lang="en-US" dirty="0" smtClean="0"/>
              <a:t>!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0612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1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1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20CBB-E44F-5145-ACD6-FEDA466A21E3}" type="slidenum">
              <a:rPr lang="en-US"/>
              <a:pPr/>
              <a:t>37</a:t>
            </a:fld>
            <a:endParaRPr lang="en-US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Hanoi: Rate of Growth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498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We decided that a good predictor of 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for solving the Towers of Hanoi problem was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latin typeface="Times New Roman" charset="0"/>
              </a:rPr>
              <a:t>n</a:t>
            </a:r>
            <a:r>
              <a:rPr lang="en-US" dirty="0"/>
              <a:t> is the number of disks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= 2</a:t>
            </a:r>
            <a:r>
              <a:rPr lang="en-US" i="1" baseline="30000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-1</a:t>
            </a:r>
            <a:r>
              <a:rPr lang="en-US" dirty="0"/>
              <a:t> is the number of disk moves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Therefore,</a:t>
            </a:r>
          </a:p>
        </p:txBody>
      </p:sp>
      <p:sp>
        <p:nvSpPr>
          <p:cNvPr id="435204" name="Text Box 4"/>
          <p:cNvSpPr txBox="1">
            <a:spLocks noChangeArrowheads="1"/>
          </p:cNvSpPr>
          <p:nvPr/>
        </p:nvSpPr>
        <p:spPr bwMode="auto">
          <a:xfrm>
            <a:off x="3551238" y="3549650"/>
            <a:ext cx="1970087" cy="5191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i="1">
                <a:latin typeface="Times New Roman" charset="0"/>
              </a:rPr>
              <a:t>T</a:t>
            </a:r>
            <a:r>
              <a:rPr lang="en-US" sz="2800">
                <a:latin typeface="Times New Roman" charset="0"/>
              </a:rPr>
              <a:t>(</a:t>
            </a:r>
            <a:r>
              <a:rPr lang="en-US" sz="2800" i="1">
                <a:latin typeface="Times New Roman" charset="0"/>
              </a:rPr>
              <a:t>n</a:t>
            </a:r>
            <a:r>
              <a:rPr lang="en-US" sz="2800">
                <a:latin typeface="Times New Roman" charset="0"/>
              </a:rPr>
              <a:t>) = </a:t>
            </a:r>
            <a:r>
              <a:rPr lang="el-GR" sz="2800" i="1">
                <a:latin typeface="Times New Roman" charset="0"/>
              </a:rPr>
              <a:t>Θ</a:t>
            </a:r>
            <a:r>
              <a:rPr lang="en-US" sz="2800">
                <a:latin typeface="Times New Roman" charset="0"/>
              </a:rPr>
              <a:t>(2</a:t>
            </a:r>
            <a:r>
              <a:rPr lang="en-US" sz="2800" i="1" baseline="30000">
                <a:latin typeface="Times New Roman" charset="0"/>
              </a:rPr>
              <a:t>n</a:t>
            </a:r>
            <a:r>
              <a:rPr lang="en-US" sz="2800">
                <a:latin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1750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uiExpand="1" build="p"/>
      <p:bldP spid="43520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2210-B0F7-9D4D-A177-5647047FF937}" type="slidenum">
              <a:rPr lang="en-US"/>
              <a:pPr/>
              <a:t>38</a:t>
            </a:fld>
            <a:endParaRPr lang="en-US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Compare Growth Rates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If we want to </a:t>
            </a:r>
            <a:r>
              <a:rPr lang="en-US" dirty="0">
                <a:solidFill>
                  <a:srgbClr val="B23C00"/>
                </a:solidFill>
              </a:rPr>
              <a:t>compare the growth rates </a:t>
            </a:r>
            <a:r>
              <a:rPr lang="en-US" dirty="0"/>
              <a:t>of two functions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and </a:t>
            </a:r>
            <a:r>
              <a:rPr lang="en-US" i="1" dirty="0">
                <a:latin typeface="Times New Roman" charset="0"/>
              </a:rPr>
              <a:t>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, compute</a:t>
            </a:r>
            <a:endParaRPr lang="en-US" dirty="0"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limit is 0: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=</a:t>
            </a: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</a:t>
            </a:r>
            <a:r>
              <a:rPr lang="en-US" dirty="0"/>
              <a:t>is an upper bound for</a:t>
            </a:r>
            <a:r>
              <a:rPr lang="en-US" dirty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).</a:t>
            </a:r>
          </a:p>
          <a:p>
            <a:pPr lvl="4">
              <a:lnSpc>
                <a:spcPct val="90000"/>
              </a:lnSpc>
            </a:pPr>
            <a:endParaRPr lang="en-US" dirty="0">
              <a:latin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The limit is a constant</a:t>
            </a:r>
            <a:r>
              <a:rPr lang="en-US" dirty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c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cs typeface="Times New Roman" charset="0"/>
              </a:rPr>
              <a:t>≠ 0</a:t>
            </a:r>
            <a:r>
              <a:rPr lang="en-US" dirty="0">
                <a:latin typeface="Times New Roman" charset="0"/>
                <a:cs typeface="Times New Roman" charset="0"/>
              </a:rPr>
              <a:t>: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=</a:t>
            </a:r>
            <a:r>
              <a:rPr lang="en-US" dirty="0"/>
              <a:t> </a:t>
            </a:r>
            <a:r>
              <a:rPr lang="el-GR" i="1" dirty="0">
                <a:latin typeface="Times New Roman" charset="0"/>
                <a:cs typeface="Times New Roman" charset="0"/>
              </a:rPr>
              <a:t>Θ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>
                <a:latin typeface="Times New Roman" charset="0"/>
                <a:cs typeface="Times New Roman" charset="0"/>
              </a:rPr>
              <a:t/>
            </a:r>
            <a:br>
              <a:rPr lang="en-US" dirty="0">
                <a:latin typeface="Times New Roman" charset="0"/>
                <a:cs typeface="Times New Roman" charset="0"/>
              </a:rPr>
            </a:b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and 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</a:t>
            </a:r>
            <a:r>
              <a:rPr lang="en-US" dirty="0"/>
              <a:t>have the same growth rate.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limit is </a:t>
            </a:r>
            <a:r>
              <a:rPr lang="en-US" sz="3600" dirty="0">
                <a:cs typeface="Arial" charset="0"/>
              </a:rPr>
              <a:t>∞</a:t>
            </a:r>
            <a:r>
              <a:rPr lang="en-US" dirty="0">
                <a:cs typeface="Arial" charset="0"/>
              </a:rPr>
              <a:t>: </a:t>
            </a:r>
            <a:r>
              <a:rPr lang="en-US" i="1" dirty="0">
                <a:latin typeface="Times New Roman" charset="0"/>
              </a:rPr>
              <a:t>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=</a:t>
            </a: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br>
              <a:rPr lang="en-US" dirty="0">
                <a:latin typeface="Times New Roman" charset="0"/>
              </a:rPr>
            </a:br>
            <a:r>
              <a:rPr lang="en-US" dirty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</a:t>
            </a:r>
            <a:r>
              <a:rPr lang="en-US" dirty="0"/>
              <a:t>is an upper bound for</a:t>
            </a:r>
            <a:r>
              <a:rPr lang="en-US" dirty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g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).</a:t>
            </a: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3421063" y="2270446"/>
            <a:ext cx="2247900" cy="8842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Times New Roman" charset="0"/>
              </a:rPr>
              <a:t>lim </a:t>
            </a:r>
            <a:r>
              <a:rPr lang="en-US" sz="2800" i="1">
                <a:latin typeface="Times New Roman" charset="0"/>
              </a:rPr>
              <a:t>f</a:t>
            </a:r>
            <a:r>
              <a:rPr lang="en-US" sz="2800">
                <a:latin typeface="Times New Roman" charset="0"/>
              </a:rPr>
              <a:t>(</a:t>
            </a:r>
            <a:r>
              <a:rPr lang="en-US" sz="2800" i="1">
                <a:latin typeface="Times New Roman" charset="0"/>
              </a:rPr>
              <a:t>N</a:t>
            </a:r>
            <a:r>
              <a:rPr lang="en-US" sz="2800">
                <a:latin typeface="Times New Roman" charset="0"/>
              </a:rPr>
              <a:t>) / </a:t>
            </a:r>
            <a:r>
              <a:rPr lang="en-US" sz="2800" i="1">
                <a:latin typeface="Times New Roman" charset="0"/>
              </a:rPr>
              <a:t>g</a:t>
            </a:r>
            <a:r>
              <a:rPr lang="en-US" sz="2800">
                <a:latin typeface="Times New Roman" charset="0"/>
              </a:rPr>
              <a:t>(</a:t>
            </a:r>
            <a:r>
              <a:rPr lang="en-US" sz="2800" i="1">
                <a:latin typeface="Times New Roman" charset="0"/>
              </a:rPr>
              <a:t>N</a:t>
            </a:r>
            <a:r>
              <a:rPr lang="en-US" sz="2800">
                <a:latin typeface="Times New Roman" charset="0"/>
              </a:rPr>
              <a:t>)</a:t>
            </a:r>
            <a:br>
              <a:rPr lang="en-US" sz="2800">
                <a:latin typeface="Times New Roman" charset="0"/>
              </a:rPr>
            </a:br>
            <a:r>
              <a:rPr lang="en-US" sz="2000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  <a:sym typeface="Wingdings" charset="0"/>
              </a:rPr>
              <a:t></a:t>
            </a:r>
            <a:r>
              <a:rPr lang="en-US" sz="240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335999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B432-3E2B-444A-8806-1C54DB00D7AE}" type="slidenum">
              <a:rPr lang="en-US"/>
              <a:pPr/>
              <a:t>39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 for Computing Running Time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Consecutive statements</a:t>
            </a:r>
          </a:p>
          <a:p>
            <a:pPr lvl="1"/>
            <a:r>
              <a:rPr lang="en-US" dirty="0"/>
              <a:t>Add the running times of the statements.</a:t>
            </a:r>
          </a:p>
          <a:p>
            <a:pPr lvl="1"/>
            <a:r>
              <a:rPr lang="en-US" dirty="0"/>
              <a:t>Generally, only consider the statement </a:t>
            </a:r>
            <a:br>
              <a:rPr lang="en-US" dirty="0"/>
            </a:br>
            <a:r>
              <a:rPr lang="en-US" dirty="0"/>
              <a:t>with the maximum running time.</a:t>
            </a:r>
          </a:p>
          <a:p>
            <a:pPr lvl="4"/>
            <a:endParaRPr lang="en-US" dirty="0"/>
          </a:p>
          <a:p>
            <a:r>
              <a:rPr lang="en-US" dirty="0"/>
              <a:t>Branching statement</a:t>
            </a:r>
          </a:p>
          <a:p>
            <a:pPr lvl="1"/>
            <a:r>
              <a:rPr lang="en-US" dirty="0"/>
              <a:t>The running time of the entire statement is at most the maximum running time of its branches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42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Teach </a:t>
            </a:r>
            <a:r>
              <a:rPr lang="en-US" dirty="0"/>
              <a:t>students how to determine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time </a:t>
            </a:r>
            <a:r>
              <a:rPr lang="en-US" dirty="0">
                <a:solidFill>
                  <a:srgbClr val="B23C00"/>
                </a:solidFill>
              </a:rPr>
              <a:t>complexity </a:t>
            </a:r>
            <a:r>
              <a:rPr lang="en-US" dirty="0"/>
              <a:t>of algorithms. </a:t>
            </a:r>
            <a:endParaRPr lang="en-US" dirty="0" smtClean="0"/>
          </a:p>
          <a:p>
            <a:pPr lvl="4"/>
            <a:endParaRPr lang="en-US" dirty="0"/>
          </a:p>
          <a:p>
            <a:pPr lvl="0"/>
            <a:r>
              <a:rPr lang="en-US" dirty="0"/>
              <a:t>Introduce students to </a:t>
            </a:r>
            <a:r>
              <a:rPr lang="en-US" dirty="0">
                <a:solidFill>
                  <a:srgbClr val="B23C00"/>
                </a:solidFill>
              </a:rPr>
              <a:t>algorithm design </a:t>
            </a:r>
            <a:r>
              <a:rPr lang="en-US" dirty="0"/>
              <a:t>techniques.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0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60DD-16F8-FA4B-BC73-FDCC06519981}" type="slidenum">
              <a:rPr lang="en-US"/>
              <a:pPr/>
              <a:t>40</a:t>
            </a:fld>
            <a:endParaRPr lang="en-US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/>
              <a:t>Running </a:t>
            </a:r>
            <a:r>
              <a:rPr lang="en-US" dirty="0" smtClean="0"/>
              <a:t>Time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  <a:p>
            <a:pPr lvl="1"/>
            <a:r>
              <a:rPr lang="en-US" dirty="0"/>
              <a:t>The running time of a loop is at most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number of iterations times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running time </a:t>
            </a:r>
            <a:r>
              <a:rPr lang="en-US" dirty="0" smtClean="0"/>
              <a:t>of </a:t>
            </a:r>
            <a:r>
              <a:rPr lang="en-US" dirty="0"/>
              <a:t>the statements </a:t>
            </a:r>
            <a:r>
              <a:rPr lang="en-US" dirty="0" smtClean="0"/>
              <a:t>in </a:t>
            </a:r>
            <a:r>
              <a:rPr lang="en-US" dirty="0"/>
              <a:t>the loop.</a:t>
            </a:r>
          </a:p>
          <a:p>
            <a:pPr lvl="4"/>
            <a:endParaRPr lang="en-US" dirty="0"/>
          </a:p>
          <a:p>
            <a:r>
              <a:rPr lang="en-US" dirty="0"/>
              <a:t>Nested loops</a:t>
            </a:r>
          </a:p>
          <a:p>
            <a:pPr lvl="1"/>
            <a:r>
              <a:rPr lang="en-US" dirty="0"/>
              <a:t>Compute the running time of the statements in the innermost loop, then multiply by the product of the numbers of iterations of all the loops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52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78B55-BA3E-A94A-8FBD-DD6309C2FE4B}" type="slidenum">
              <a:rPr lang="en-US"/>
              <a:pPr/>
              <a:t>41</a:t>
            </a:fld>
            <a:endParaRPr lang="en-US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Scalability of Different Algorithms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857750" algn="l"/>
              </a:tabLst>
            </a:pPr>
            <a:r>
              <a:rPr lang="en-US" b="1" dirty="0">
                <a:solidFill>
                  <a:srgbClr val="B23C00"/>
                </a:solidFill>
              </a:rPr>
              <a:t>Problem: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Given an array of positive and negative integers, find the </a:t>
            </a:r>
            <a:r>
              <a:rPr lang="en-US" dirty="0">
                <a:solidFill>
                  <a:srgbClr val="B23C00"/>
                </a:solidFill>
              </a:rPr>
              <a:t>maximum sum </a:t>
            </a:r>
            <a:r>
              <a:rPr lang="en-US" dirty="0"/>
              <a:t>of a contiguous subsequence of the array.</a:t>
            </a:r>
          </a:p>
          <a:p>
            <a:pPr lvl="4">
              <a:tabLst>
                <a:tab pos="4857750" algn="l"/>
              </a:tabLst>
            </a:pPr>
            <a:endParaRPr lang="en-US" dirty="0"/>
          </a:p>
          <a:p>
            <a:pPr>
              <a:tabLst>
                <a:tab pos="4857750" algn="l"/>
              </a:tabLst>
            </a:pPr>
            <a:r>
              <a:rPr lang="en-US" dirty="0"/>
              <a:t>Four algorithms to solve this problem</a:t>
            </a:r>
            <a:r>
              <a:rPr lang="en-US" dirty="0" smtClean="0"/>
              <a:t>:</a:t>
            </a:r>
          </a:p>
          <a:p>
            <a:pPr lvl="5">
              <a:tabLst>
                <a:tab pos="4857750" algn="l"/>
              </a:tabLst>
            </a:pPr>
            <a:endParaRPr lang="en-US" dirty="0"/>
          </a:p>
          <a:p>
            <a:pPr lvl="1">
              <a:tabLst>
                <a:tab pos="4857750" algn="l"/>
              </a:tabLst>
            </a:pPr>
            <a:r>
              <a:rPr lang="en-US" dirty="0" err="1"/>
              <a:t>LinearRuntimeGrowth</a:t>
            </a:r>
            <a:r>
              <a:rPr lang="en-US" dirty="0"/>
              <a:t>: 	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</a:p>
          <a:p>
            <a:pPr lvl="1">
              <a:tabLst>
                <a:tab pos="4857750" algn="l"/>
              </a:tabLst>
            </a:pPr>
            <a:r>
              <a:rPr lang="en-US" dirty="0" err="1"/>
              <a:t>LogarithmicRuntimeGrowth</a:t>
            </a:r>
            <a:r>
              <a:rPr lang="en-US" dirty="0"/>
              <a:t>: 	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 </a:t>
            </a:r>
            <a:r>
              <a:rPr lang="en-US" dirty="0">
                <a:latin typeface="Times New Roman" charset="0"/>
              </a:rPr>
              <a:t>log</a:t>
            </a:r>
            <a:r>
              <a:rPr lang="en-US" i="1" dirty="0">
                <a:latin typeface="Times New Roman" charset="0"/>
              </a:rPr>
              <a:t> N</a:t>
            </a:r>
            <a:r>
              <a:rPr lang="en-US" dirty="0">
                <a:latin typeface="Times New Roman" charset="0"/>
              </a:rPr>
              <a:t>)</a:t>
            </a:r>
          </a:p>
          <a:p>
            <a:pPr lvl="1">
              <a:tabLst>
                <a:tab pos="4857750" algn="l"/>
              </a:tabLst>
            </a:pPr>
            <a:r>
              <a:rPr lang="en-US" dirty="0" err="1"/>
              <a:t>QuadraticRuntimeGrowth</a:t>
            </a:r>
            <a:r>
              <a:rPr lang="en-US" dirty="0"/>
              <a:t>: 	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baseline="30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)</a:t>
            </a:r>
          </a:p>
          <a:p>
            <a:pPr lvl="1">
              <a:tabLst>
                <a:tab pos="4857750" algn="l"/>
              </a:tabLst>
            </a:pPr>
            <a:r>
              <a:rPr lang="en-US" dirty="0" err="1"/>
              <a:t>CubicRuntimeGrowth</a:t>
            </a:r>
            <a:r>
              <a:rPr lang="en-US" dirty="0"/>
              <a:t>: 	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baseline="30000" dirty="0">
                <a:latin typeface="Times New Roman" charset="0"/>
              </a:rPr>
              <a:t>3</a:t>
            </a:r>
            <a:r>
              <a:rPr lang="en-US" dirty="0">
                <a:latin typeface="Times New Roman" charset="0"/>
              </a:rPr>
              <a:t>)</a:t>
            </a:r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7040563" y="5715000"/>
            <a:ext cx="803275" cy="3762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5548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/>
      <p:bldP spid="4362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FEB6-BA04-4C45-B759-EE0E8BB1D29B}" type="slidenum">
              <a:rPr lang="en-US"/>
              <a:pPr/>
              <a:t>42</a:t>
            </a:fld>
            <a:endParaRPr lang="en-US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of Different </a:t>
            </a:r>
            <a:r>
              <a:rPr lang="en-US" dirty="0" smtClean="0"/>
              <a:t>Algorithms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493838"/>
          </a:xfrm>
        </p:spPr>
        <p:txBody>
          <a:bodyPr/>
          <a:lstStyle/>
          <a:p>
            <a:r>
              <a:rPr lang="en-US" dirty="0"/>
              <a:t>One set of results for the </a:t>
            </a:r>
            <a:br>
              <a:rPr lang="en-US" dirty="0"/>
            </a:br>
            <a:r>
              <a:rPr lang="en-US" dirty="0"/>
              <a:t>maximum sum problem.</a:t>
            </a:r>
          </a:p>
          <a:p>
            <a:pPr lvl="1"/>
            <a:r>
              <a:rPr lang="en-US" dirty="0"/>
              <a:t>Times in milliseconds.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2928" y="2880366"/>
            <a:ext cx="877303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    n        </a:t>
            </a:r>
            <a:r>
              <a:rPr lang="en-US" sz="1800" b="1" dirty="0">
                <a:latin typeface="Courier New"/>
                <a:cs typeface="Courier New"/>
              </a:rPr>
              <a:t>Linear   Logarithmic     Quadratic         Cubic</a:t>
            </a:r>
          </a:p>
          <a:p>
            <a:r>
              <a:rPr lang="en-US" sz="1800" b="1" dirty="0">
                <a:latin typeface="Courier New"/>
                <a:cs typeface="Courier New"/>
              </a:rPr>
              <a:t>  1000             1             0             4           120</a:t>
            </a:r>
          </a:p>
          <a:p>
            <a:r>
              <a:rPr lang="en-US" sz="1800" b="1" dirty="0">
                <a:latin typeface="Courier New"/>
                <a:cs typeface="Courier New"/>
              </a:rPr>
              <a:t>  2000             1             2             1           890</a:t>
            </a:r>
          </a:p>
          <a:p>
            <a:r>
              <a:rPr lang="en-US" sz="1800" b="1" dirty="0">
                <a:latin typeface="Courier New"/>
                <a:cs typeface="Courier New"/>
              </a:rPr>
              <a:t>  3000             0             0             2          1467</a:t>
            </a:r>
          </a:p>
          <a:p>
            <a:r>
              <a:rPr lang="en-US" sz="1800" b="1" dirty="0">
                <a:latin typeface="Courier New"/>
                <a:cs typeface="Courier New"/>
              </a:rPr>
              <a:t>  4000             0             0             5          3436</a:t>
            </a:r>
          </a:p>
          <a:p>
            <a:r>
              <a:rPr lang="en-US" sz="1800" b="1" dirty="0">
                <a:latin typeface="Courier New"/>
                <a:cs typeface="Courier New"/>
              </a:rPr>
              <a:t>  5000             1             0             6          6698</a:t>
            </a:r>
          </a:p>
          <a:p>
            <a:r>
              <a:rPr lang="en-US" sz="1800" b="1" dirty="0">
                <a:latin typeface="Courier New"/>
                <a:cs typeface="Courier New"/>
              </a:rPr>
              <a:t>  6000             0             0             9         11392</a:t>
            </a:r>
          </a:p>
          <a:p>
            <a:r>
              <a:rPr lang="en-US" sz="1800" b="1" dirty="0">
                <a:latin typeface="Courier New"/>
                <a:cs typeface="Courier New"/>
              </a:rPr>
              <a:t>  7000             0             0            12         18344</a:t>
            </a:r>
          </a:p>
          <a:p>
            <a:r>
              <a:rPr lang="en-US" sz="1800" b="1" dirty="0">
                <a:latin typeface="Courier New"/>
                <a:cs typeface="Courier New"/>
              </a:rPr>
              <a:t>  8000             0             0            16         27235</a:t>
            </a:r>
          </a:p>
          <a:p>
            <a:r>
              <a:rPr lang="en-US" sz="1800" b="1" dirty="0">
                <a:latin typeface="Courier New"/>
                <a:cs typeface="Courier New"/>
              </a:rPr>
              <a:t>  9000             0             0            20         39085</a:t>
            </a:r>
          </a:p>
          <a:p>
            <a:r>
              <a:rPr lang="en-US" sz="1800" b="1" dirty="0">
                <a:latin typeface="Courier New"/>
                <a:cs typeface="Courier New"/>
              </a:rPr>
              <a:t> 10000             0             0            24         53218</a:t>
            </a:r>
            <a:endParaRPr lang="en-US" sz="1800" b="1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40853" y="2606049"/>
            <a:ext cx="1815721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MaxSubseq2.java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92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9C04-DAC1-3544-8846-2007D6A708DE}" type="slidenum">
              <a:rPr lang="en-US"/>
              <a:pPr/>
              <a:t>43</a:t>
            </a:fld>
            <a:endParaRPr lang="en-US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of Different Algorithms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572000" algn="l"/>
              </a:tabLst>
            </a:pPr>
            <a:r>
              <a:rPr lang="en-US" b="1" dirty="0">
                <a:solidFill>
                  <a:srgbClr val="B23C00"/>
                </a:solidFill>
              </a:rPr>
              <a:t>Problem:</a:t>
            </a:r>
            <a:r>
              <a:rPr lang="en-US" dirty="0"/>
              <a:t> Compute the 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baseline="30000" dirty="0">
                <a:latin typeface="Times New Roman" charset="0"/>
              </a:rPr>
              <a:t>th</a:t>
            </a:r>
            <a:r>
              <a:rPr lang="en-US" dirty="0"/>
              <a:t> Fibonacci number.</a:t>
            </a:r>
          </a:p>
          <a:p>
            <a:pPr lvl="4">
              <a:tabLst>
                <a:tab pos="4572000" algn="l"/>
              </a:tabLst>
            </a:pPr>
            <a:endParaRPr lang="en-US" dirty="0"/>
          </a:p>
          <a:p>
            <a:pPr>
              <a:tabLst>
                <a:tab pos="4572000" algn="l"/>
              </a:tabLst>
            </a:pPr>
            <a:r>
              <a:rPr lang="en-US" dirty="0"/>
              <a:t>Two algorithms to solve this problem:</a:t>
            </a:r>
          </a:p>
          <a:p>
            <a:pPr lvl="4">
              <a:tabLst>
                <a:tab pos="4572000" algn="l"/>
              </a:tabLst>
            </a:pPr>
            <a:endParaRPr lang="en-US" dirty="0"/>
          </a:p>
          <a:p>
            <a:pPr lvl="1">
              <a:tabLst>
                <a:tab pos="4572000" algn="l"/>
              </a:tabLst>
            </a:pPr>
            <a:r>
              <a:rPr lang="en-US" dirty="0"/>
              <a:t>Start with 1, 1, and repeatedly </a:t>
            </a:r>
            <a:br>
              <a:rPr lang="en-US" dirty="0"/>
            </a:br>
            <a:r>
              <a:rPr lang="en-US" dirty="0"/>
              <a:t>add the previous two values.</a:t>
            </a:r>
          </a:p>
          <a:p>
            <a:pPr lvl="4">
              <a:tabLst>
                <a:tab pos="4572000" algn="l"/>
              </a:tabLst>
            </a:pPr>
            <a:endParaRPr lang="en-US" dirty="0"/>
          </a:p>
          <a:p>
            <a:pPr lvl="2">
              <a:tabLst>
                <a:tab pos="4572000" algn="l"/>
              </a:tabLst>
            </a:pPr>
            <a:r>
              <a:rPr lang="en-US" dirty="0" err="1"/>
              <a:t>LinearGrowthRate</a:t>
            </a:r>
            <a:r>
              <a:rPr lang="en-US" dirty="0"/>
              <a:t>:	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O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</a:p>
          <a:p>
            <a:pPr lvl="4">
              <a:tabLst>
                <a:tab pos="4572000" algn="l"/>
              </a:tabLst>
            </a:pPr>
            <a:endParaRPr lang="en-US" dirty="0"/>
          </a:p>
          <a:p>
            <a:pPr lvl="1">
              <a:tabLst>
                <a:tab pos="4572000" algn="l"/>
              </a:tabLst>
            </a:pPr>
            <a:r>
              <a:rPr lang="en-US" dirty="0"/>
              <a:t>Use recursion: </a:t>
            </a:r>
            <a:r>
              <a:rPr lang="en-US" i="1" dirty="0">
                <a:latin typeface="Times New Roman" charset="0"/>
              </a:rPr>
              <a:t>fib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 = </a:t>
            </a:r>
            <a:r>
              <a:rPr lang="en-US" i="1" dirty="0">
                <a:latin typeface="Times New Roman" charset="0"/>
              </a:rPr>
              <a:t>fib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-2) + </a:t>
            </a:r>
            <a:r>
              <a:rPr lang="en-US" i="1" dirty="0">
                <a:latin typeface="Times New Roman" charset="0"/>
              </a:rPr>
              <a:t>fib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-1)</a:t>
            </a:r>
          </a:p>
          <a:p>
            <a:pPr lvl="4">
              <a:tabLst>
                <a:tab pos="4572000" algn="l"/>
              </a:tabLst>
            </a:pPr>
            <a:endParaRPr lang="en-US" dirty="0">
              <a:latin typeface="Times New Roman" charset="0"/>
            </a:endParaRPr>
          </a:p>
          <a:p>
            <a:pPr lvl="2">
              <a:tabLst>
                <a:tab pos="4572000" algn="l"/>
              </a:tabLst>
            </a:pPr>
            <a:r>
              <a:rPr lang="en-US" dirty="0" err="1"/>
              <a:t>ExponentialGrowthRate</a:t>
            </a:r>
            <a:r>
              <a:rPr lang="en-US" dirty="0"/>
              <a:t>:	</a:t>
            </a:r>
            <a:r>
              <a:rPr lang="en-US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i="1" dirty="0">
                <a:latin typeface="Times New Roman" charset="0"/>
              </a:rPr>
              <a:t> = </a:t>
            </a:r>
            <a:r>
              <a:rPr lang="el-GR" i="1" dirty="0">
                <a:latin typeface="Times New Roman" charset="0"/>
                <a:cs typeface="Times New Roman" charset="0"/>
              </a:rPr>
              <a:t>Ω</a:t>
            </a:r>
            <a:r>
              <a:rPr lang="en-US" dirty="0">
                <a:latin typeface="Times New Roman" charset="0"/>
              </a:rPr>
              <a:t>(1.5</a:t>
            </a:r>
            <a:r>
              <a:rPr lang="en-US" i="1" baseline="30000" dirty="0">
                <a:latin typeface="Times New Roman" charset="0"/>
              </a:rPr>
              <a:t>N</a:t>
            </a:r>
            <a:r>
              <a:rPr lang="en-US" dirty="0" smtClean="0">
                <a:latin typeface="Times New Roman" charset="0"/>
              </a:rPr>
              <a:t>)</a:t>
            </a:r>
            <a:endParaRPr lang="en-US" dirty="0">
              <a:latin typeface="Times New Roman" charset="0"/>
            </a:endParaRPr>
          </a:p>
        </p:txBody>
      </p:sp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7040563" y="5715000"/>
            <a:ext cx="803275" cy="3762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folHlink"/>
                </a:solidFill>
              </a:rPr>
              <a:t>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71434" y="4343390"/>
            <a:ext cx="1815321" cy="584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Why is the growth 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rate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 smtClean="0">
                <a:solidFill>
                  <a:srgbClr val="B23C00"/>
                </a:solidFill>
              </a:rPr>
              <a:t>exponential?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442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8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build="p"/>
      <p:bldP spid="438276" grpId="0" animBg="1"/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2D73-201F-0841-83BE-55E3EDECA041}" type="slidenum">
              <a:rPr lang="en-US"/>
              <a:pPr/>
              <a:t>44</a:t>
            </a:fld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of Different Algorithms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036638"/>
          </a:xfrm>
        </p:spPr>
        <p:txBody>
          <a:bodyPr/>
          <a:lstStyle/>
          <a:p>
            <a:r>
              <a:rPr lang="en-US"/>
              <a:t>One set of results for the Fibonacci problem.</a:t>
            </a:r>
          </a:p>
          <a:p>
            <a:pPr lvl="1"/>
            <a:r>
              <a:rPr lang="en-US"/>
              <a:t>Times in milliseconds.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37391" y="2331732"/>
            <a:ext cx="5417719" cy="3477875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    n        </a:t>
            </a:r>
            <a:r>
              <a:rPr lang="en-US" sz="2000" b="1" dirty="0">
                <a:latin typeface="Courier New"/>
                <a:cs typeface="Courier New"/>
              </a:rPr>
              <a:t>Linear   Exponential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 5             0             0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10             0             1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15             0             0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20             0             2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25             0             3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30             0             4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35             0            45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40             0           504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45             0          5358</a:t>
            </a:r>
          </a:p>
          <a:p>
            <a:r>
              <a:rPr lang="en-US" sz="2000" b="1" dirty="0">
                <a:latin typeface="Courier New"/>
                <a:cs typeface="Courier New"/>
              </a:rPr>
              <a:t>    50             0         59267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69268" y="2057415"/>
            <a:ext cx="1610337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Fibonacci2.java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7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#1: Text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846267"/>
          </a:xfrm>
        </p:spPr>
        <p:txBody>
          <a:bodyPr/>
          <a:lstStyle/>
          <a:p>
            <a:r>
              <a:rPr lang="en-US" dirty="0" smtClean="0"/>
              <a:t>Download the complete text of </a:t>
            </a:r>
            <a:r>
              <a:rPr lang="en-US" i="1" dirty="0" smtClean="0"/>
              <a:t>War and Peace </a:t>
            </a:r>
            <a:r>
              <a:rPr lang="en-US" dirty="0" smtClean="0"/>
              <a:t>as an ASCII file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http://www.cs.sjsu.edu/~mak/CS146/assignments/1/</a:t>
            </a:r>
            <a:r>
              <a:rPr lang="en-US" dirty="0" smtClean="0">
                <a:hlinkClick r:id="rId2"/>
              </a:rPr>
              <a:t>WarAndPeace.txt</a:t>
            </a:r>
            <a:r>
              <a:rPr lang="en-US" dirty="0" smtClean="0"/>
              <a:t> </a:t>
            </a:r>
          </a:p>
          <a:p>
            <a:pPr lvl="5"/>
            <a:endParaRPr lang="en-US" dirty="0"/>
          </a:p>
          <a:p>
            <a:pPr lvl="1"/>
            <a:r>
              <a:rPr lang="en-US" dirty="0" smtClean="0"/>
              <a:t>Over 65,000 lines.</a:t>
            </a:r>
          </a:p>
          <a:p>
            <a:pPr lvl="1"/>
            <a:r>
              <a:rPr lang="en-US" dirty="0" smtClean="0"/>
              <a:t>Over a half million words.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34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#1: Text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846267"/>
          </a:xfrm>
        </p:spPr>
        <p:txBody>
          <a:bodyPr/>
          <a:lstStyle/>
          <a:p>
            <a:r>
              <a:rPr lang="en-US" dirty="0" smtClean="0"/>
              <a:t>Write a Java program to search </a:t>
            </a:r>
            <a:br>
              <a:rPr lang="en-US" dirty="0" smtClean="0"/>
            </a:br>
            <a:r>
              <a:rPr lang="en-US" dirty="0" smtClean="0"/>
              <a:t>for the following names in the text:</a:t>
            </a:r>
          </a:p>
          <a:p>
            <a:pPr lvl="4"/>
            <a:endParaRPr lang="en-US" dirty="0" smtClean="0"/>
          </a:p>
          <a:p>
            <a:pPr lvl="1"/>
            <a:r>
              <a:rPr lang="en-US" dirty="0" err="1"/>
              <a:t>Makar</a:t>
            </a:r>
            <a:r>
              <a:rPr lang="en-US" dirty="0"/>
              <a:t> </a:t>
            </a:r>
            <a:r>
              <a:rPr lang="en-US" dirty="0" err="1" smtClean="0"/>
              <a:t>Alexeevich</a:t>
            </a:r>
            <a:endParaRPr lang="en-US" dirty="0" smtClean="0"/>
          </a:p>
          <a:p>
            <a:pPr lvl="1"/>
            <a:r>
              <a:rPr lang="en-US" dirty="0"/>
              <a:t>Joseph </a:t>
            </a:r>
            <a:r>
              <a:rPr lang="en-US" dirty="0" err="1" smtClean="0"/>
              <a:t>Bazdeev</a:t>
            </a:r>
            <a:endParaRPr lang="en-US" dirty="0"/>
          </a:p>
          <a:p>
            <a:pPr lvl="1"/>
            <a:r>
              <a:rPr lang="en-US" dirty="0" smtClean="0"/>
              <a:t>Boris </a:t>
            </a:r>
            <a:r>
              <a:rPr lang="en-US" dirty="0" err="1" smtClean="0"/>
              <a:t>Drubetskoy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7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#1: Text Search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865112"/>
          </a:xfrm>
        </p:spPr>
        <p:txBody>
          <a:bodyPr/>
          <a:lstStyle/>
          <a:p>
            <a:r>
              <a:rPr lang="en-US" dirty="0" smtClean="0"/>
              <a:t>For each occurrence of each name, print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the starting line number (first line is 1)</a:t>
            </a:r>
          </a:p>
          <a:p>
            <a:pPr lvl="1"/>
            <a:r>
              <a:rPr lang="en-US" dirty="0" smtClean="0"/>
              <a:t>the starting character position (first position is 1)</a:t>
            </a:r>
          </a:p>
          <a:p>
            <a:pPr lvl="1"/>
            <a:r>
              <a:rPr lang="en-US" dirty="0" smtClean="0"/>
              <a:t>the name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Example output: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20269" y="4300097"/>
            <a:ext cx="429694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 LINE  POSITION  NAME</a:t>
            </a:r>
          </a:p>
          <a:p>
            <a:pPr marL="342900" indent="-342900">
              <a:buAutoNum type="arabicPlain" startAt="19949"/>
            </a:pPr>
            <a:r>
              <a:rPr lang="en-US" b="1" dirty="0" smtClean="0">
                <a:latin typeface="Courier New"/>
                <a:cs typeface="Courier New"/>
              </a:rPr>
              <a:t>         1  Boris </a:t>
            </a:r>
            <a:r>
              <a:rPr lang="en-US" b="1" dirty="0" err="1" smtClean="0">
                <a:latin typeface="Courier New"/>
                <a:cs typeface="Courier New"/>
              </a:rPr>
              <a:t>Drubetskoy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21953         2  </a:t>
            </a:r>
            <a:r>
              <a:rPr lang="en-US" b="1" dirty="0" err="1">
                <a:latin typeface="Courier New"/>
                <a:cs typeface="Courier New"/>
              </a:rPr>
              <a:t>Makar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Alexeevich</a:t>
            </a:r>
            <a:endParaRPr lang="en-US" b="1" dirty="0" smtClean="0">
              <a:latin typeface="Courier New"/>
              <a:cs typeface="Courier New"/>
            </a:endParaRPr>
          </a:p>
          <a:p>
            <a:pPr marL="342900" indent="-342900">
              <a:buAutoNum type="arabicPlain" startAt="22173"/>
            </a:pPr>
            <a:r>
              <a:rPr lang="en-US" b="1" dirty="0" smtClean="0">
                <a:latin typeface="Courier New"/>
                <a:cs typeface="Courier New"/>
              </a:rPr>
              <a:t>         9  </a:t>
            </a:r>
            <a:r>
              <a:rPr lang="en-US" b="1" dirty="0">
                <a:latin typeface="Courier New"/>
                <a:cs typeface="Courier New"/>
              </a:rPr>
              <a:t>Boris </a:t>
            </a:r>
            <a:r>
              <a:rPr lang="en-US" b="1" dirty="0" err="1" smtClean="0">
                <a:latin typeface="Courier New"/>
                <a:cs typeface="Courier New"/>
              </a:rPr>
              <a:t>Drubetskoy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46612        19  </a:t>
            </a:r>
            <a:r>
              <a:rPr lang="en-US" b="1" dirty="0">
                <a:latin typeface="Courier New"/>
                <a:cs typeface="Courier New"/>
              </a:rPr>
              <a:t>Joseph </a:t>
            </a:r>
            <a:r>
              <a:rPr lang="en-US" b="1" dirty="0" err="1">
                <a:latin typeface="Courier New"/>
                <a:cs typeface="Courier New"/>
              </a:rPr>
              <a:t>Bazdeev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7879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#1: Text Search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770"/>
          </a:xfrm>
        </p:spPr>
        <p:txBody>
          <a:bodyPr/>
          <a:lstStyle/>
          <a:p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A name can be split across two consecutive lines.</a:t>
            </a:r>
          </a:p>
          <a:p>
            <a:pPr lvl="1"/>
            <a:r>
              <a:rPr lang="en-US" dirty="0" smtClean="0"/>
              <a:t>More than one name can be on a line.</a:t>
            </a:r>
          </a:p>
          <a:p>
            <a:pPr lvl="1"/>
            <a:r>
              <a:rPr lang="en-US" dirty="0" smtClean="0"/>
              <a:t>You must print the names in the order that they appear in the text.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Print how long your program runs: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Run your program several times </a:t>
            </a:r>
            <a:br>
              <a:rPr lang="en-US" dirty="0" smtClean="0"/>
            </a:br>
            <a:r>
              <a:rPr lang="en-US" dirty="0" smtClean="0"/>
              <a:t>and pick the median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34687" y="4335344"/>
            <a:ext cx="63548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long </a:t>
            </a:r>
            <a:r>
              <a:rPr lang="en-US" b="1" dirty="0">
                <a:latin typeface="Courier New"/>
                <a:cs typeface="Courier New"/>
              </a:rPr>
              <a:t>start = </a:t>
            </a:r>
            <a:r>
              <a:rPr lang="en-US" b="1" dirty="0" err="1">
                <a:latin typeface="Courier New"/>
                <a:cs typeface="Courier New"/>
              </a:rPr>
              <a:t>System.currentTimeMillis</a:t>
            </a:r>
            <a:r>
              <a:rPr lang="en-US" b="1" dirty="0">
                <a:latin typeface="Courier New"/>
                <a:cs typeface="Courier New"/>
              </a:rPr>
              <a:t>()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/* do everything here */</a:t>
            </a:r>
          </a:p>
          <a:p>
            <a:r>
              <a:rPr lang="en-US" b="1" dirty="0">
                <a:latin typeface="Courier New"/>
                <a:cs typeface="Courier New"/>
              </a:rPr>
              <a:t>long </a:t>
            </a:r>
            <a:r>
              <a:rPr lang="en-US" b="1" dirty="0" smtClean="0">
                <a:latin typeface="Courier New"/>
                <a:cs typeface="Courier New"/>
              </a:rPr>
              <a:t>elapsed </a:t>
            </a:r>
            <a:r>
              <a:rPr lang="en-US" b="1" dirty="0">
                <a:latin typeface="Courier New"/>
                <a:cs typeface="Courier New"/>
              </a:rPr>
              <a:t>= </a:t>
            </a:r>
            <a:r>
              <a:rPr lang="en-US" b="1" dirty="0" err="1">
                <a:latin typeface="Courier New"/>
                <a:cs typeface="Courier New"/>
              </a:rPr>
              <a:t>System.currentTimeMillis</a:t>
            </a:r>
            <a:r>
              <a:rPr lang="en-US" b="1" dirty="0">
                <a:latin typeface="Courier New"/>
                <a:cs typeface="Courier New"/>
              </a:rPr>
              <a:t>() - start;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52009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#1: Text Search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work individually as a team of one, </a:t>
            </a:r>
            <a:br>
              <a:rPr lang="en-US" dirty="0" smtClean="0"/>
            </a:br>
            <a:r>
              <a:rPr lang="en-US" dirty="0" smtClean="0"/>
              <a:t>or you can partner with another student as </a:t>
            </a:r>
            <a:br>
              <a:rPr lang="en-US" dirty="0" smtClean="0"/>
            </a:br>
            <a:r>
              <a:rPr lang="en-US" dirty="0" smtClean="0"/>
              <a:t>a team of two.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You can be on only one team at a time.</a:t>
            </a:r>
          </a:p>
          <a:p>
            <a:pPr lvl="1"/>
            <a:r>
              <a:rPr lang="en-US" dirty="0" smtClean="0"/>
              <a:t>If you partner with someone, both of you will receive the same score for this assignment.</a:t>
            </a:r>
          </a:p>
          <a:p>
            <a:pPr lvl="1"/>
            <a:r>
              <a:rPr lang="en-US" dirty="0" smtClean="0"/>
              <a:t>You’ll be able to choose a different partner or work alone for subsequent assignments.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8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6EE0-7194-E344-9CC6-A924FA57E717}" type="slidenum">
              <a:rPr lang="en-US"/>
              <a:pPr/>
              <a:t>5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Learning Outcomes</a:t>
            </a:r>
            <a:endParaRPr 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20994" cy="4835525"/>
          </a:xfrm>
        </p:spPr>
        <p:txBody>
          <a:bodyPr/>
          <a:lstStyle/>
          <a:p>
            <a:pPr lvl="0"/>
            <a:r>
              <a:rPr lang="en-US" dirty="0"/>
              <a:t>Implement lists, stacks, queues, search trees, heaps, union-find ADT, and graphs and use these data structures in programs they </a:t>
            </a:r>
            <a:r>
              <a:rPr lang="en-US" dirty="0" smtClean="0"/>
              <a:t>design. </a:t>
            </a:r>
            <a:endParaRPr lang="en-US" dirty="0"/>
          </a:p>
          <a:p>
            <a:pPr lvl="0"/>
            <a:r>
              <a:rPr lang="en-US" dirty="0"/>
              <a:t>Prove basic properties of trees and </a:t>
            </a:r>
            <a:r>
              <a:rPr lang="en-US" dirty="0" smtClean="0"/>
              <a:t>graphs. </a:t>
            </a:r>
            <a:endParaRPr lang="en-US" dirty="0"/>
          </a:p>
          <a:p>
            <a:pPr lvl="0"/>
            <a:r>
              <a:rPr lang="en-US" dirty="0"/>
              <a:t>Perform breadth-first search and depth-first search on directed as well as undirected </a:t>
            </a:r>
            <a:r>
              <a:rPr lang="en-US" dirty="0" smtClean="0"/>
              <a:t>graphs. </a:t>
            </a:r>
            <a:endParaRPr lang="en-US" dirty="0"/>
          </a:p>
          <a:p>
            <a:pPr lvl="0"/>
            <a:r>
              <a:rPr lang="en-US" dirty="0"/>
              <a:t>Use advanced sorting techniques (radix sort, </a:t>
            </a:r>
            <a:r>
              <a:rPr lang="en-US" dirty="0" smtClean="0"/>
              <a:t>heap sort</a:t>
            </a:r>
            <a:r>
              <a:rPr lang="en-US" dirty="0"/>
              <a:t>, </a:t>
            </a:r>
            <a:r>
              <a:rPr lang="en-US" dirty="0" smtClean="0"/>
              <a:t>merge sort</a:t>
            </a:r>
            <a:r>
              <a:rPr lang="en-US" dirty="0"/>
              <a:t>, </a:t>
            </a:r>
            <a:r>
              <a:rPr lang="en-US" dirty="0" smtClean="0"/>
              <a:t>quicksort). </a:t>
            </a:r>
            <a:endParaRPr lang="en-US" dirty="0"/>
          </a:p>
          <a:p>
            <a:pPr lvl="0"/>
            <a:r>
              <a:rPr lang="en-US" dirty="0"/>
              <a:t>Determine the running time of an algorithm in terms of asymptotic </a:t>
            </a:r>
            <a:r>
              <a:rPr lang="en-US" dirty="0" smtClean="0"/>
              <a:t>notation.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9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#1: Text Search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zip file containing:</a:t>
            </a:r>
          </a:p>
          <a:p>
            <a:pPr lvl="1"/>
            <a:r>
              <a:rPr lang="en-US" dirty="0" smtClean="0"/>
              <a:t>Your Java source files.</a:t>
            </a:r>
          </a:p>
          <a:p>
            <a:pPr lvl="1"/>
            <a:r>
              <a:rPr lang="en-US" dirty="0" smtClean="0"/>
              <a:t>A sample output file.</a:t>
            </a:r>
          </a:p>
          <a:p>
            <a:pPr lvl="2"/>
            <a:r>
              <a:rPr lang="en-US" dirty="0" smtClean="0"/>
              <a:t>Use output redirection, or cut-and-paste into a text file.</a:t>
            </a:r>
          </a:p>
          <a:p>
            <a:pPr lvl="1"/>
            <a:r>
              <a:rPr lang="en-US" dirty="0" smtClean="0"/>
              <a:t>A short report (at most 3 pages) describing your algorithm and how well it will scale with respect to the length of the text and the number and lengths of the names to search.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Name the zip file after yourself or yourselves. Examples: </a:t>
            </a:r>
            <a:r>
              <a:rPr lang="en-US" b="1" dirty="0" err="1" smtClean="0">
                <a:solidFill>
                  <a:srgbClr val="0033CC"/>
                </a:solidFill>
                <a:latin typeface="Courier New"/>
                <a:cs typeface="Courier New"/>
              </a:rPr>
              <a:t>smith.zip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smith</a:t>
            </a:r>
            <a:r>
              <a:rPr lang="en-US" b="1" dirty="0">
                <a:solidFill>
                  <a:srgbClr val="0033CC"/>
                </a:solidFill>
                <a:latin typeface="Courier New"/>
                <a:cs typeface="Courier New"/>
              </a:rPr>
              <a:t>-</a:t>
            </a:r>
            <a:r>
              <a:rPr lang="en-US" b="1" dirty="0" err="1">
                <a:solidFill>
                  <a:srgbClr val="0033CC"/>
                </a:solidFill>
                <a:latin typeface="Courier New"/>
                <a:cs typeface="Courier New"/>
              </a:rPr>
              <a:t>jones.zip</a:t>
            </a:r>
            <a:endParaRPr lang="en-US" b="1" dirty="0">
              <a:solidFill>
                <a:srgbClr val="0033CC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65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#1: Text Search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785330"/>
          </a:xfrm>
        </p:spPr>
        <p:txBody>
          <a:bodyPr/>
          <a:lstStyle/>
          <a:p>
            <a:r>
              <a:rPr lang="en-US" dirty="0" smtClean="0"/>
              <a:t>Email the zip file to </a:t>
            </a:r>
            <a:r>
              <a:rPr lang="en-US" dirty="0" smtClean="0">
                <a:hlinkClick r:id="rId2"/>
              </a:rPr>
              <a:t>ron.mak@sjsu.edu</a:t>
            </a:r>
            <a:r>
              <a:rPr lang="en-US" dirty="0" smtClean="0"/>
              <a:t> 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The subject line must be:</a:t>
            </a:r>
          </a:p>
          <a:p>
            <a:endParaRPr lang="en-US" dirty="0"/>
          </a:p>
          <a:p>
            <a:pPr lvl="1"/>
            <a:r>
              <a:rPr lang="en-US" dirty="0" smtClean="0"/>
              <a:t>Example: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Due: Monday, June 8 at 11:59 PM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7318" y="3520439"/>
            <a:ext cx="6956852" cy="40011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/>
                <a:cs typeface="Courier New"/>
              </a:rPr>
              <a:t>CS 146 Assignment #1 Mary Smith &amp; John Jones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3147" y="2606049"/>
            <a:ext cx="4891083" cy="40011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/>
                <a:cs typeface="Courier New"/>
              </a:rPr>
              <a:t>CS 146 Assignment #1 </a:t>
            </a:r>
            <a:r>
              <a:rPr lang="en-US" sz="2000" b="1" i="1" dirty="0" smtClean="0">
                <a:latin typeface="Times New Roman"/>
                <a:cs typeface="Times New Roman"/>
              </a:rPr>
              <a:t>Your name(s)</a:t>
            </a:r>
            <a:endParaRPr lang="en-US" sz="2000" b="1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3764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6EE0-7194-E344-9CC6-A924FA57E717}" type="slidenum">
              <a:rPr lang="en-US"/>
              <a:pPr/>
              <a:t>6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Learning Outcomes</a:t>
            </a:r>
            <a:endParaRPr 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Solve </a:t>
            </a:r>
            <a:r>
              <a:rPr lang="en-US" dirty="0"/>
              <a:t>recurrence relations representing the running time of an algorithm designed using a divide-and-conquer strategy </a:t>
            </a:r>
          </a:p>
          <a:p>
            <a:r>
              <a:rPr lang="en-US" dirty="0"/>
              <a:t>Comprehend algorithms designed using greedy, divide-and-conquer, and dynamic programming techniques </a:t>
            </a:r>
          </a:p>
          <a:p>
            <a:pPr lvl="0"/>
            <a:r>
              <a:rPr lang="en-US" dirty="0" smtClean="0"/>
              <a:t>Comprehend </a:t>
            </a:r>
            <a:r>
              <a:rPr lang="en-US" dirty="0"/>
              <a:t>the basic concept of NP-completeness and realize that they may not be able to efficiently solve all problems they encounter in their careers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Roll!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84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EAB8-B6A4-DD4A-82FD-1256B3A7D647}" type="slidenum">
              <a:rPr lang="en-US"/>
              <a:pPr/>
              <a:t>8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Algorithm Analysis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analyze an algorithm, we are </a:t>
            </a:r>
            <a:r>
              <a:rPr lang="en-US" dirty="0">
                <a:solidFill>
                  <a:srgbClr val="B23C00"/>
                </a:solidFill>
              </a:rPr>
              <a:t>measuring </a:t>
            </a:r>
            <a:r>
              <a:rPr lang="en-US" dirty="0"/>
              <a:t>it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/>
              <a:t>A convenient measure </a:t>
            </a:r>
            <a:r>
              <a:rPr lang="en-US" dirty="0" smtClean="0"/>
              <a:t>must be:</a:t>
            </a:r>
            <a:endParaRPr lang="en-US" dirty="0"/>
          </a:p>
          <a:p>
            <a:pPr lvl="1"/>
            <a:r>
              <a:rPr lang="en-US" dirty="0" smtClean="0"/>
              <a:t>Measuring </a:t>
            </a:r>
            <a:r>
              <a:rPr lang="en-US" dirty="0"/>
              <a:t>a resource we care about </a:t>
            </a:r>
            <a:br>
              <a:rPr lang="en-US" dirty="0"/>
            </a:br>
            <a:r>
              <a:rPr lang="en-US" dirty="0"/>
              <a:t>(elapsed time, memory usage, etc.).</a:t>
            </a:r>
          </a:p>
          <a:p>
            <a:pPr lvl="1"/>
            <a:r>
              <a:rPr lang="en-US" dirty="0" smtClean="0"/>
              <a:t>Quantitative</a:t>
            </a:r>
            <a:r>
              <a:rPr lang="en-US" dirty="0"/>
              <a:t>, to make comparisons possible.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to compute.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good predictor of the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goodness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of the algorithm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r>
              <a:rPr lang="en-US" dirty="0"/>
              <a:t>Mostly in this class, we will be concerned with </a:t>
            </a:r>
            <a:r>
              <a:rPr lang="en-US" dirty="0">
                <a:solidFill>
                  <a:srgbClr val="B23C00"/>
                </a:solidFill>
              </a:rPr>
              <a:t>elapsed time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975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EA57E-760D-D947-9AA9-F3EE36B352D8}" type="slidenum">
              <a:rPr lang="en-US"/>
              <a:pPr/>
              <a:t>9</a:t>
            </a:fld>
            <a:endParaRPr lang="en-US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Reading Books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25"/>
            <a:ext cx="8229600" cy="5059648"/>
          </a:xfrm>
        </p:spPr>
        <p:txBody>
          <a:bodyPr/>
          <a:lstStyle/>
          <a:p>
            <a:r>
              <a:rPr lang="en-US" b="1" dirty="0">
                <a:solidFill>
                  <a:srgbClr val="B23C00"/>
                </a:solidFill>
              </a:rPr>
              <a:t>Algorithm:</a:t>
            </a:r>
            <a:r>
              <a:rPr lang="en-US" dirty="0"/>
              <a:t> Read a book.</a:t>
            </a:r>
          </a:p>
          <a:p>
            <a:r>
              <a:rPr lang="en-US" b="1" dirty="0">
                <a:solidFill>
                  <a:srgbClr val="B23C00"/>
                </a:solidFill>
              </a:rPr>
              <a:t>Measure:</a:t>
            </a:r>
            <a:r>
              <a:rPr lang="en-US" dirty="0"/>
              <a:t> Length of time to read a book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Given a set of books to read, can we predict how long it will take to read each one, </a:t>
            </a:r>
            <a:br>
              <a:rPr lang="en-US" dirty="0"/>
            </a:br>
            <a:r>
              <a:rPr lang="en-US" dirty="0">
                <a:solidFill>
                  <a:srgbClr val="B23C00"/>
                </a:solidFill>
              </a:rPr>
              <a:t>without actually reading it</a:t>
            </a:r>
            <a:r>
              <a:rPr lang="en-US" dirty="0" smtClean="0"/>
              <a:t>?</a:t>
            </a:r>
          </a:p>
          <a:p>
            <a:pPr lvl="5"/>
            <a:endParaRPr lang="en-US" dirty="0"/>
          </a:p>
          <a:p>
            <a:r>
              <a:rPr lang="en-US" dirty="0"/>
              <a:t>Possible ways to compute reading time:</a:t>
            </a:r>
          </a:p>
          <a:p>
            <a:pPr lvl="1"/>
            <a:r>
              <a:rPr lang="en-US" dirty="0"/>
              <a:t>weight of the book</a:t>
            </a:r>
          </a:p>
          <a:p>
            <a:pPr lvl="1"/>
            <a:r>
              <a:rPr lang="en-US" dirty="0"/>
              <a:t>physical size (width, height, thickness) of the book</a:t>
            </a:r>
          </a:p>
          <a:p>
            <a:pPr lvl="1"/>
            <a:r>
              <a:rPr lang="en-US" dirty="0"/>
              <a:t>total number of words</a:t>
            </a:r>
          </a:p>
          <a:p>
            <a:pPr lvl="1"/>
            <a:r>
              <a:rPr lang="en-US" dirty="0"/>
              <a:t>total number of pages</a:t>
            </a:r>
          </a:p>
        </p:txBody>
      </p:sp>
    </p:spTree>
    <p:extLst>
      <p:ext uri="{BB962C8B-B14F-4D97-AF65-F5344CB8AC3E}">
        <p14:creationId xmlns:p14="http://schemas.microsoft.com/office/powerpoint/2010/main" val="280357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27011</TotalTime>
  <Words>2648</Words>
  <Application>Microsoft Macintosh PowerPoint</Application>
  <PresentationFormat>On-screen Show (4:3)</PresentationFormat>
  <Paragraphs>513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Quadrant</vt:lpstr>
      <vt:lpstr>CS 146: Data Structures and Algorithms June 2 Class Meeting</vt:lpstr>
      <vt:lpstr>Basic Info</vt:lpstr>
      <vt:lpstr>Course Objectives</vt:lpstr>
      <vt:lpstr>Course Objectives, cont’d</vt:lpstr>
      <vt:lpstr>Student Learning Outcomes</vt:lpstr>
      <vt:lpstr>Student Learning Outcomes</vt:lpstr>
      <vt:lpstr>Take Roll!</vt:lpstr>
      <vt:lpstr>Introduction to Algorithm Analysis</vt:lpstr>
      <vt:lpstr>Example: Reading Books</vt:lpstr>
      <vt:lpstr>Introduction to Algorithm Analysis, cont’d</vt:lpstr>
      <vt:lpstr>Introduction to Algorithm Analysis, cont’d</vt:lpstr>
      <vt:lpstr>How Well Does an Algorithm Scale?</vt:lpstr>
      <vt:lpstr>How Well Does an Algorithm Scale? cont’d</vt:lpstr>
      <vt:lpstr>How Well Does an Algorithm Scale? cont’d</vt:lpstr>
      <vt:lpstr>How Well Does an Algorithm Scale? cont’d</vt:lpstr>
      <vt:lpstr>Towers of Hanoi</vt:lpstr>
      <vt:lpstr>Towers of Hanoi: Solve Recursively!</vt:lpstr>
      <vt:lpstr>Towers of Hanoi: Solve Recursively! cont’d</vt:lpstr>
      <vt:lpstr>Towers of Hanoi: Solve Recursively! cont’d</vt:lpstr>
      <vt:lpstr>Towers of Hanoi: Recursive Solution </vt:lpstr>
      <vt:lpstr>Towers of Hanoi: Solve Recursively!</vt:lpstr>
      <vt:lpstr>Towers of Hanoi: Analysis</vt:lpstr>
      <vt:lpstr>Towers of Hanoi: Analysis, cont’d</vt:lpstr>
      <vt:lpstr>Towers of Hanoi: Analysis</vt:lpstr>
      <vt:lpstr>Towers of Hanoi: Count Moves</vt:lpstr>
      <vt:lpstr>Towers of Hanoi: Analysis</vt:lpstr>
      <vt:lpstr>Proof by Induction: Base Case</vt:lpstr>
      <vt:lpstr>Proof by Induction: Inductive Step</vt:lpstr>
      <vt:lpstr>Break</vt:lpstr>
      <vt:lpstr>Algorithm Analysis</vt:lpstr>
      <vt:lpstr>Big-Oh and its Cousins</vt:lpstr>
      <vt:lpstr>Big-Oh and its Cousins</vt:lpstr>
      <vt:lpstr>Big-Oh and its Cousins</vt:lpstr>
      <vt:lpstr>Big-Oh and its Cousins</vt:lpstr>
      <vt:lpstr>Big-Oh and its Cousins</vt:lpstr>
      <vt:lpstr>Big-Oh and its Cousins</vt:lpstr>
      <vt:lpstr>Towers of Hanoi: Rate of Growth</vt:lpstr>
      <vt:lpstr>Compare Growth Rates</vt:lpstr>
      <vt:lpstr>General Rules for Computing Running Time</vt:lpstr>
      <vt:lpstr>Computing Running Time, cont’d</vt:lpstr>
      <vt:lpstr>Scalability of Different Algorithms</vt:lpstr>
      <vt:lpstr>Scalability of Different Algorithms, cont’d</vt:lpstr>
      <vt:lpstr>Scalability of Different Algorithms, cont’d</vt:lpstr>
      <vt:lpstr>Scalability of Different Algorithms, cont’d</vt:lpstr>
      <vt:lpstr>Assignment #1: Text Search</vt:lpstr>
      <vt:lpstr>Assignment #1: Text Search</vt:lpstr>
      <vt:lpstr>Assignment #1: Text Search, cont’d</vt:lpstr>
      <vt:lpstr>Assignment #1: Text Search, cont’d</vt:lpstr>
      <vt:lpstr>Assignment #1: Text Search, cont’d</vt:lpstr>
      <vt:lpstr>Assignment #1: Text Search, cont’d</vt:lpstr>
      <vt:lpstr>Assignment #1: Text Search, cont’d</vt:lpstr>
    </vt:vector>
  </TitlesOfParts>
  <Manager/>
  <Company>San Jose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262</cp:revision>
  <dcterms:created xsi:type="dcterms:W3CDTF">2008-01-12T03:52:55Z</dcterms:created>
  <dcterms:modified xsi:type="dcterms:W3CDTF">2015-06-02T23:52:49Z</dcterms:modified>
  <cp:category/>
</cp:coreProperties>
</file>