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256" r:id="rId2"/>
    <p:sldId id="438" r:id="rId3"/>
    <p:sldId id="440" r:id="rId4"/>
    <p:sldId id="441" r:id="rId5"/>
    <p:sldId id="442" r:id="rId6"/>
    <p:sldId id="443" r:id="rId7"/>
    <p:sldId id="444" r:id="rId8"/>
    <p:sldId id="446" r:id="rId9"/>
    <p:sldId id="415" r:id="rId10"/>
    <p:sldId id="409" r:id="rId11"/>
    <p:sldId id="410" r:id="rId12"/>
    <p:sldId id="411" r:id="rId13"/>
    <p:sldId id="413" r:id="rId14"/>
    <p:sldId id="414" r:id="rId15"/>
    <p:sldId id="430" r:id="rId16"/>
    <p:sldId id="447" r:id="rId17"/>
    <p:sldId id="448" r:id="rId18"/>
    <p:sldId id="437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2" r:id="rId33"/>
    <p:sldId id="463" r:id="rId34"/>
    <p:sldId id="464" r:id="rId35"/>
    <p:sldId id="465" r:id="rId36"/>
    <p:sldId id="466" r:id="rId37"/>
    <p:sldId id="467" r:id="rId38"/>
    <p:sldId id="468" r:id="rId39"/>
    <p:sldId id="469" r:id="rId40"/>
    <p:sldId id="470" r:id="rId41"/>
    <p:sldId id="471" r:id="rId42"/>
    <p:sldId id="472" r:id="rId43"/>
    <p:sldId id="473" r:id="rId44"/>
    <p:sldId id="474" r:id="rId45"/>
    <p:sldId id="475" r:id="rId46"/>
    <p:sldId id="476" r:id="rId47"/>
    <p:sldId id="477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5FF"/>
    <a:srgbClr val="C6DEFF"/>
    <a:srgbClr val="A12A03"/>
    <a:srgbClr val="B23C00"/>
    <a:srgbClr val="66CCFF"/>
    <a:srgbClr val="A40000"/>
    <a:srgbClr val="0033CC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93" autoAdjust="0"/>
    <p:restoredTop sz="98450" autoAdjust="0"/>
  </p:normalViewPr>
  <p:slideViewPr>
    <p:cSldViewPr>
      <p:cViewPr varScale="1">
        <p:scale>
          <a:sx n="159" d="100"/>
          <a:sy n="159" d="100"/>
        </p:scale>
        <p:origin x="-576" y="-112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6/4/15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Summer 2015: June </a:t>
            </a:r>
            <a:r>
              <a:rPr lang="en-US" sz="1000" baseline="0" dirty="0" smtClean="0"/>
              <a:t>4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92427" y="6263609"/>
            <a:ext cx="243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46B: Introduction</a:t>
            </a:r>
            <a:r>
              <a:rPr lang="en-US" sz="1000" baseline="0" dirty="0" smtClean="0"/>
              <a:t> to Data Structures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eople.vcu.edu/~rhammack/BookOfProof/Induction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sjsu.edu/~mak/CS146/assignments/1/WarAndPeace.tx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on.mak@sjsu.ed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146: Data Structures and Algorithms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June </a:t>
            </a:r>
            <a:r>
              <a:rPr lang="en-US" sz="2400" dirty="0" smtClean="0"/>
              <a:t>4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Summer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33CC-7938-7746-BF73-10A2ED865425}" type="slidenum">
              <a:rPr lang="en-US"/>
              <a:pPr/>
              <a:t>10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Hanoi: Analysis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measure </a:t>
            </a:r>
            <a:r>
              <a:rPr lang="en-US" dirty="0">
                <a:solidFill>
                  <a:srgbClr val="B23C00"/>
                </a:solidFill>
              </a:rPr>
              <a:t>how long it will take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 solve the puzzle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disks</a:t>
            </a:r>
            <a:r>
              <a:rPr lang="en-US" dirty="0" smtClean="0"/>
              <a:t>?</a:t>
            </a:r>
          </a:p>
          <a:p>
            <a:pPr lvl="4"/>
            <a:endParaRPr lang="en-US" dirty="0"/>
          </a:p>
          <a:p>
            <a:r>
              <a:rPr lang="en-US" dirty="0" smtClean="0"/>
              <a:t>What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a good predictor</a:t>
            </a:r>
            <a:r>
              <a:rPr lang="en-US" dirty="0" smtClean="0"/>
              <a:t>?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The number times we move a disk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one pin to another.</a:t>
            </a:r>
          </a:p>
          <a:p>
            <a:pPr lvl="1"/>
            <a:r>
              <a:rPr lang="en-US" dirty="0"/>
              <a:t>Therefore, </a:t>
            </a:r>
            <a:r>
              <a:rPr lang="en-US" dirty="0" smtClean="0"/>
              <a:t>let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count the number of moves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0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BFFD-9C3D-264A-A292-CCB07853CFB8}" type="slidenum">
              <a:rPr lang="en-US"/>
              <a:pPr/>
              <a:t>11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Hanoi: </a:t>
            </a:r>
            <a:r>
              <a:rPr lang="en-US" dirty="0" smtClean="0"/>
              <a:t>Analysis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505185"/>
          </a:xfrm>
        </p:spPr>
        <p:txBody>
          <a:bodyPr/>
          <a:lstStyle/>
          <a:p>
            <a:r>
              <a:rPr lang="en-US" dirty="0"/>
              <a:t>Solve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disks (source = A, destination = C)</a:t>
            </a:r>
          </a:p>
          <a:p>
            <a:pPr lvl="1"/>
            <a:r>
              <a:rPr lang="en-US" dirty="0"/>
              <a:t>Solve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 disks </a:t>
            </a:r>
            <a:r>
              <a:rPr lang="en-US" i="1" dirty="0">
                <a:solidFill>
                  <a:srgbClr val="0033CC"/>
                </a:solidFill>
              </a:rPr>
              <a:t>(source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>
                <a:solidFill>
                  <a:srgbClr val="0033CC"/>
                </a:solidFill>
              </a:rPr>
              <a:t> temp)</a:t>
            </a:r>
            <a:endParaRPr lang="en-US" dirty="0"/>
          </a:p>
          <a:p>
            <a:pPr lvl="1"/>
            <a:r>
              <a:rPr lang="en-US" dirty="0"/>
              <a:t>Move disk from A to C </a:t>
            </a:r>
            <a:r>
              <a:rPr lang="en-US" i="1" dirty="0">
                <a:solidFill>
                  <a:srgbClr val="0033CC"/>
                </a:solidFill>
              </a:rPr>
              <a:t>(source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 destination)</a:t>
            </a:r>
            <a:endParaRPr lang="en-US" dirty="0"/>
          </a:p>
          <a:p>
            <a:pPr lvl="1"/>
            <a:r>
              <a:rPr lang="en-US" dirty="0"/>
              <a:t>Solve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 disks </a:t>
            </a:r>
            <a:r>
              <a:rPr lang="en-US" i="1" dirty="0">
                <a:solidFill>
                  <a:srgbClr val="0033CC"/>
                </a:solidFill>
              </a:rPr>
              <a:t>(temp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>
                <a:solidFill>
                  <a:srgbClr val="0033CC"/>
                </a:solidFill>
              </a:rPr>
              <a:t> destination</a:t>
            </a:r>
            <a:r>
              <a:rPr lang="en-US" i="1" dirty="0" smtClean="0">
                <a:solidFill>
                  <a:srgbClr val="0033CC"/>
                </a:solidFill>
              </a:rPr>
              <a:t>)</a:t>
            </a:r>
          </a:p>
          <a:p>
            <a:pPr lvl="6"/>
            <a:endParaRPr lang="en-US" i="1" dirty="0">
              <a:solidFill>
                <a:srgbClr val="0033CC"/>
              </a:solidFill>
            </a:endParaRPr>
          </a:p>
          <a:p>
            <a:r>
              <a:rPr lang="en-US" dirty="0"/>
              <a:t>What is the pattern in the number of moves </a:t>
            </a:r>
            <a:br>
              <a:rPr lang="en-US" dirty="0"/>
            </a:br>
            <a:r>
              <a:rPr lang="en-US" dirty="0"/>
              <a:t>as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increases?</a:t>
            </a:r>
          </a:p>
          <a:p>
            <a:pPr lvl="1"/>
            <a:r>
              <a:rPr lang="en-US" dirty="0"/>
              <a:t>Let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be the number of moves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disks.</a:t>
            </a:r>
          </a:p>
        </p:txBody>
      </p:sp>
      <p:grpSp>
        <p:nvGrpSpPr>
          <p:cNvPr id="411661" name="Group 13"/>
          <p:cNvGrpSpPr>
            <a:grpSpLocks/>
          </p:cNvGrpSpPr>
          <p:nvPr/>
        </p:nvGrpSpPr>
        <p:grpSpPr bwMode="auto">
          <a:xfrm>
            <a:off x="2557463" y="4677381"/>
            <a:ext cx="4117975" cy="1403350"/>
            <a:chOff x="2592" y="2082"/>
            <a:chExt cx="2594" cy="884"/>
          </a:xfrm>
        </p:grpSpPr>
        <p:sp>
          <p:nvSpPr>
            <p:cNvPr id="411656" name="Rectangle 8"/>
            <p:cNvSpPr>
              <a:spLocks noChangeArrowheads="1"/>
            </p:cNvSpPr>
            <p:nvPr/>
          </p:nvSpPr>
          <p:spPr bwMode="auto">
            <a:xfrm>
              <a:off x="2592" y="2217"/>
              <a:ext cx="2592" cy="7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53" name="Text Box 5"/>
            <p:cNvSpPr txBox="1">
              <a:spLocks noChangeArrowheads="1"/>
            </p:cNvSpPr>
            <p:nvPr/>
          </p:nvSpPr>
          <p:spPr bwMode="auto">
            <a:xfrm>
              <a:off x="2650" y="2385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f</a:t>
              </a:r>
              <a:r>
                <a:rPr lang="en-US" sz="2800">
                  <a:latin typeface="Times New Roman" charset="0"/>
                </a:rPr>
                <a:t>(</a:t>
              </a:r>
              <a:r>
                <a:rPr lang="en-US" sz="2800" i="1">
                  <a:latin typeface="Times New Roman" charset="0"/>
                </a:rPr>
                <a:t>n</a:t>
              </a:r>
              <a:r>
                <a:rPr lang="en-US" sz="2800">
                  <a:latin typeface="Times New Roman" charset="0"/>
                </a:rPr>
                <a:t>) = </a:t>
              </a:r>
            </a:p>
          </p:txBody>
        </p:sp>
        <p:sp>
          <p:nvSpPr>
            <p:cNvPr id="411654" name="Text Box 6"/>
            <p:cNvSpPr txBox="1">
              <a:spLocks noChangeArrowheads="1"/>
            </p:cNvSpPr>
            <p:nvPr/>
          </p:nvSpPr>
          <p:spPr bwMode="auto">
            <a:xfrm>
              <a:off x="3456" y="2275"/>
              <a:ext cx="173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800" dirty="0" smtClean="0">
                  <a:latin typeface="Times New Roman" charset="0"/>
                </a:rPr>
                <a:t>1	</a:t>
              </a:r>
              <a:r>
                <a:rPr lang="en-US" sz="2800" i="1" dirty="0" smtClean="0">
                  <a:latin typeface="Times New Roman" charset="0"/>
                </a:rPr>
                <a:t>n</a:t>
              </a:r>
              <a:r>
                <a:rPr lang="en-US" sz="2800" dirty="0" smtClean="0">
                  <a:latin typeface="Times New Roman" charset="0"/>
                </a:rPr>
                <a:t> </a:t>
              </a:r>
              <a:r>
                <a:rPr lang="en-US" sz="2800" dirty="0">
                  <a:latin typeface="Times New Roman" charset="0"/>
                </a:rPr>
                <a:t>= 1</a:t>
              </a:r>
            </a:p>
            <a:p>
              <a:r>
                <a:rPr lang="en-US" sz="2800" dirty="0" smtClean="0">
                  <a:latin typeface="Times New Roman" charset="0"/>
                </a:rPr>
                <a:t>2</a:t>
              </a:r>
              <a:r>
                <a:rPr lang="en-US" sz="2800" i="1" dirty="0" smtClean="0">
                  <a:latin typeface="Times New Roman" charset="0"/>
                </a:rPr>
                <a:t>f</a:t>
              </a:r>
              <a:r>
                <a:rPr lang="en-US" sz="2800" dirty="0">
                  <a:latin typeface="Times New Roman" charset="0"/>
                </a:rPr>
                <a:t>(</a:t>
              </a:r>
              <a:r>
                <a:rPr lang="en-US" sz="2800" i="1" dirty="0">
                  <a:latin typeface="Times New Roman" charset="0"/>
                </a:rPr>
                <a:t>n</a:t>
              </a:r>
              <a:r>
                <a:rPr lang="en-US" sz="2800" dirty="0">
                  <a:latin typeface="Times New Roman" charset="0"/>
                </a:rPr>
                <a:t>-1) + 1	</a:t>
              </a:r>
              <a:r>
                <a:rPr lang="en-US" sz="2800" i="1" dirty="0">
                  <a:latin typeface="Times New Roman" charset="0"/>
                </a:rPr>
                <a:t>n</a:t>
              </a:r>
              <a:r>
                <a:rPr lang="en-US" sz="2800" dirty="0">
                  <a:latin typeface="Times New Roman" charset="0"/>
                </a:rPr>
                <a:t> &gt; 1</a:t>
              </a:r>
            </a:p>
          </p:txBody>
        </p:sp>
        <p:sp>
          <p:nvSpPr>
            <p:cNvPr id="411655" name="Text Box 7"/>
            <p:cNvSpPr txBox="1">
              <a:spLocks noChangeArrowheads="1"/>
            </p:cNvSpPr>
            <p:nvPr/>
          </p:nvSpPr>
          <p:spPr bwMode="auto">
            <a:xfrm>
              <a:off x="3148" y="2082"/>
              <a:ext cx="423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8000">
                  <a:latin typeface="Times New Roman" charset="0"/>
                </a:rPr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91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6E7B-428E-1E46-BDD6-6F9210D64C30}" type="slidenum">
              <a:rPr lang="en-US"/>
              <a:pPr/>
              <a:t>12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Hanoi: Analysis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9"/>
            <a:ext cx="8229600" cy="3748999"/>
          </a:xfrm>
        </p:spPr>
        <p:txBody>
          <a:bodyPr/>
          <a:lstStyle/>
          <a:p>
            <a:r>
              <a:rPr lang="en-US" dirty="0"/>
              <a:t>This is a </a:t>
            </a:r>
            <a:r>
              <a:rPr lang="en-US" dirty="0">
                <a:solidFill>
                  <a:srgbClr val="B23C00"/>
                </a:solidFill>
              </a:rPr>
              <a:t>recurrence relation</a:t>
            </a:r>
            <a:r>
              <a:rPr lang="en-US" dirty="0"/>
              <a:t>.</a:t>
            </a:r>
          </a:p>
          <a:p>
            <a:pPr lvl="1"/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 shows up in its own definition: 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f</a:t>
            </a:r>
            <a:r>
              <a:rPr lang="en-US" dirty="0">
                <a:solidFill>
                  <a:schemeClr val="folHlink"/>
                </a:solidFill>
              </a:rPr>
              <a:t>(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chemeClr val="folHlink"/>
                </a:solidFill>
              </a:rPr>
              <a:t>)</a:t>
            </a:r>
            <a:r>
              <a:rPr lang="en-US" dirty="0"/>
              <a:t> = 2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f</a:t>
            </a:r>
            <a:r>
              <a:rPr lang="en-US" dirty="0">
                <a:solidFill>
                  <a:schemeClr val="folHlink"/>
                </a:solidFill>
              </a:rPr>
              <a:t>(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chemeClr val="folHlink"/>
                </a:solidFill>
              </a:rPr>
              <a:t>-1)</a:t>
            </a:r>
            <a:r>
              <a:rPr lang="en-US" dirty="0"/>
              <a:t> + 1</a:t>
            </a:r>
          </a:p>
          <a:p>
            <a:pPr lvl="1"/>
            <a:r>
              <a:rPr lang="en-US" dirty="0"/>
              <a:t>The mathematical analogy of recursion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Can we find the definition of function </a:t>
            </a:r>
            <a:r>
              <a:rPr lang="en-US" i="1" dirty="0">
                <a:latin typeface="Times New Roman" charset="0"/>
              </a:rPr>
              <a:t>f 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412676" name="Group 4"/>
          <p:cNvGrpSpPr>
            <a:grpSpLocks/>
          </p:cNvGrpSpPr>
          <p:nvPr/>
        </p:nvGrpSpPr>
        <p:grpSpPr bwMode="auto">
          <a:xfrm>
            <a:off x="2557463" y="1051586"/>
            <a:ext cx="4117975" cy="1403350"/>
            <a:chOff x="2592" y="2082"/>
            <a:chExt cx="2594" cy="884"/>
          </a:xfrm>
        </p:grpSpPr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592" y="2217"/>
              <a:ext cx="2592" cy="7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78" name="Text Box 6"/>
            <p:cNvSpPr txBox="1">
              <a:spLocks noChangeArrowheads="1"/>
            </p:cNvSpPr>
            <p:nvPr/>
          </p:nvSpPr>
          <p:spPr bwMode="auto">
            <a:xfrm>
              <a:off x="2650" y="2385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f</a:t>
              </a:r>
              <a:r>
                <a:rPr lang="en-US" sz="2800">
                  <a:latin typeface="Times New Roman" charset="0"/>
                </a:rPr>
                <a:t>(</a:t>
              </a:r>
              <a:r>
                <a:rPr lang="en-US" sz="2800" i="1">
                  <a:latin typeface="Times New Roman" charset="0"/>
                </a:rPr>
                <a:t>n</a:t>
              </a:r>
              <a:r>
                <a:rPr lang="en-US" sz="2800">
                  <a:latin typeface="Times New Roman" charset="0"/>
                </a:rPr>
                <a:t>) = </a:t>
              </a:r>
            </a:p>
          </p:txBody>
        </p:sp>
        <p:sp>
          <p:nvSpPr>
            <p:cNvPr id="412679" name="Text Box 7"/>
            <p:cNvSpPr txBox="1">
              <a:spLocks noChangeArrowheads="1"/>
            </p:cNvSpPr>
            <p:nvPr/>
          </p:nvSpPr>
          <p:spPr bwMode="auto">
            <a:xfrm>
              <a:off x="3456" y="2275"/>
              <a:ext cx="173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latin typeface="Times New Roman" charset="0"/>
                </a:rPr>
                <a:t>1	</a:t>
              </a:r>
              <a:r>
                <a:rPr lang="en-US" sz="2800" i="1" dirty="0">
                  <a:latin typeface="Times New Roman" charset="0"/>
                </a:rPr>
                <a:t>n</a:t>
              </a:r>
              <a:r>
                <a:rPr lang="en-US" sz="2800" dirty="0">
                  <a:latin typeface="Times New Roman" charset="0"/>
                </a:rPr>
                <a:t> = 1</a:t>
              </a:r>
            </a:p>
            <a:p>
              <a:r>
                <a:rPr lang="en-US" sz="2800" dirty="0">
                  <a:latin typeface="Times New Roman" charset="0"/>
                </a:rPr>
                <a:t>2</a:t>
              </a:r>
              <a:r>
                <a:rPr lang="en-US" sz="2800" i="1" dirty="0">
                  <a:latin typeface="Times New Roman" charset="0"/>
                </a:rPr>
                <a:t>f</a:t>
              </a:r>
              <a:r>
                <a:rPr lang="en-US" sz="2800" dirty="0">
                  <a:latin typeface="Times New Roman" charset="0"/>
                </a:rPr>
                <a:t>(</a:t>
              </a:r>
              <a:r>
                <a:rPr lang="en-US" sz="2800" i="1" dirty="0">
                  <a:latin typeface="Times New Roman" charset="0"/>
                </a:rPr>
                <a:t>n</a:t>
              </a:r>
              <a:r>
                <a:rPr lang="en-US" sz="2800" dirty="0">
                  <a:latin typeface="Times New Roman" charset="0"/>
                </a:rPr>
                <a:t>-1) + 1	</a:t>
              </a:r>
              <a:r>
                <a:rPr lang="en-US" sz="2800" i="1" dirty="0">
                  <a:latin typeface="Times New Roman" charset="0"/>
                </a:rPr>
                <a:t>n</a:t>
              </a:r>
              <a:r>
                <a:rPr lang="en-US" sz="2800" dirty="0">
                  <a:latin typeface="Times New Roman" charset="0"/>
                </a:rPr>
                <a:t> &gt; 1</a:t>
              </a:r>
            </a:p>
          </p:txBody>
        </p:sp>
        <p:sp>
          <p:nvSpPr>
            <p:cNvPr id="412680" name="Text Box 8"/>
            <p:cNvSpPr txBox="1">
              <a:spLocks noChangeArrowheads="1"/>
            </p:cNvSpPr>
            <p:nvPr/>
          </p:nvSpPr>
          <p:spPr bwMode="auto">
            <a:xfrm>
              <a:off x="3148" y="2082"/>
              <a:ext cx="423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8000">
                  <a:latin typeface="Times New Roman" charset="0"/>
                </a:rPr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223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12CA-5311-D14B-B667-FA18612C2C7A}" type="slidenum">
              <a:rPr lang="en-US"/>
              <a:pPr/>
              <a:t>13</a:t>
            </a:fld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Hanoi: Analysis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0638" y="1274763"/>
            <a:ext cx="6126162" cy="3800475"/>
          </a:xfrm>
        </p:spPr>
        <p:txBody>
          <a:bodyPr/>
          <a:lstStyle/>
          <a:p>
            <a:r>
              <a:rPr lang="en-US" dirty="0" smtClean="0"/>
              <a:t>What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the pattern?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we prove this</a:t>
            </a:r>
            <a:r>
              <a:rPr lang="en-US" dirty="0" smtClean="0"/>
              <a:t>?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Just because this formula holds for the first 10 values of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, does it hold for all values of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≥ 1</a:t>
            </a:r>
            <a:r>
              <a:rPr lang="en-US" dirty="0" smtClean="0">
                <a:cs typeface="Arial" charset="0"/>
              </a:rPr>
              <a:t>?</a:t>
            </a:r>
            <a:endParaRPr lang="en-US" u="sng" dirty="0">
              <a:cs typeface="Arial" charset="0"/>
            </a:endParaRP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457200" y="1325563"/>
            <a:ext cx="1860550" cy="34448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charset="0"/>
              </a:rPr>
              <a:t>Disks Moves</a:t>
            </a:r>
          </a:p>
          <a:p>
            <a:r>
              <a:rPr lang="en-US" sz="2000" b="1">
                <a:latin typeface="Courier New" charset="0"/>
              </a:rPr>
              <a:t>    1     1</a:t>
            </a:r>
          </a:p>
          <a:p>
            <a:r>
              <a:rPr lang="en-US" sz="2000" b="1">
                <a:latin typeface="Courier New" charset="0"/>
              </a:rPr>
              <a:t>    2     3</a:t>
            </a:r>
          </a:p>
          <a:p>
            <a:r>
              <a:rPr lang="en-US" sz="2000" b="1">
                <a:latin typeface="Courier New" charset="0"/>
              </a:rPr>
              <a:t>    3     7</a:t>
            </a:r>
          </a:p>
          <a:p>
            <a:r>
              <a:rPr lang="en-US" sz="2000" b="1">
                <a:latin typeface="Courier New" charset="0"/>
              </a:rPr>
              <a:t>    4    15</a:t>
            </a:r>
          </a:p>
          <a:p>
            <a:r>
              <a:rPr lang="en-US" sz="2000" b="1">
                <a:latin typeface="Courier New" charset="0"/>
              </a:rPr>
              <a:t>    5    31</a:t>
            </a:r>
          </a:p>
          <a:p>
            <a:r>
              <a:rPr lang="en-US" sz="2000" b="1">
                <a:latin typeface="Courier New" charset="0"/>
              </a:rPr>
              <a:t>    6    63</a:t>
            </a:r>
          </a:p>
          <a:p>
            <a:r>
              <a:rPr lang="en-US" sz="2000" b="1">
                <a:latin typeface="Courier New" charset="0"/>
              </a:rPr>
              <a:t>    7   127</a:t>
            </a:r>
          </a:p>
          <a:p>
            <a:r>
              <a:rPr lang="en-US" sz="2000" b="1">
                <a:latin typeface="Courier New" charset="0"/>
              </a:rPr>
              <a:t>    8   255</a:t>
            </a:r>
          </a:p>
          <a:p>
            <a:r>
              <a:rPr lang="en-US" sz="2000" b="1">
                <a:latin typeface="Courier New" charset="0"/>
              </a:rPr>
              <a:t>    9   511</a:t>
            </a:r>
          </a:p>
          <a:p>
            <a:r>
              <a:rPr lang="en-US" sz="2000" b="1">
                <a:latin typeface="Courier New" charset="0"/>
              </a:rPr>
              <a:t>   10  1023</a:t>
            </a: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3565525" y="1874838"/>
            <a:ext cx="2320925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i="1">
                <a:latin typeface="Times New Roman" charset="0"/>
              </a:rPr>
              <a:t>f</a:t>
            </a:r>
            <a:r>
              <a:rPr lang="en-US" sz="3600">
                <a:latin typeface="Times New Roman" charset="0"/>
              </a:rPr>
              <a:t>(</a:t>
            </a:r>
            <a:r>
              <a:rPr lang="en-US" sz="3600" i="1">
                <a:latin typeface="Times New Roman" charset="0"/>
              </a:rPr>
              <a:t>n</a:t>
            </a:r>
            <a:r>
              <a:rPr lang="en-US" sz="3600">
                <a:latin typeface="Times New Roman" charset="0"/>
              </a:rPr>
              <a:t>) = 2</a:t>
            </a:r>
            <a:r>
              <a:rPr lang="en-US" sz="3600" i="1" baseline="30000">
                <a:latin typeface="Times New Roman" charset="0"/>
              </a:rPr>
              <a:t>n</a:t>
            </a:r>
            <a:r>
              <a:rPr lang="en-US" sz="3600">
                <a:latin typeface="Times New Roman" charset="0"/>
              </a:rPr>
              <a:t> - 1</a:t>
            </a:r>
          </a:p>
        </p:txBody>
      </p:sp>
    </p:spTree>
    <p:extLst>
      <p:ext uri="{BB962C8B-B14F-4D97-AF65-F5344CB8AC3E}">
        <p14:creationId xmlns:p14="http://schemas.microsoft.com/office/powerpoint/2010/main" val="230582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3707-4636-AE41-9B17-1F5AD600C37E}" type="slidenum">
              <a:rPr lang="en-US"/>
              <a:pPr/>
              <a:t>14</a:t>
            </a:fld>
            <a:endParaRPr lang="en-US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</a:t>
            </a:r>
            <a:r>
              <a:rPr lang="en-US" dirty="0"/>
              <a:t>by </a:t>
            </a:r>
            <a:r>
              <a:rPr lang="en-US" dirty="0" smtClean="0"/>
              <a:t>Induction: Base Case</a:t>
            </a:r>
            <a:endParaRPr lang="en-US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90825"/>
            <a:ext cx="8229600" cy="3381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Let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= 1</a:t>
            </a:r>
            <a:r>
              <a:rPr lang="en-US" dirty="0"/>
              <a:t>. </a:t>
            </a:r>
          </a:p>
          <a:p>
            <a:pPr>
              <a:lnSpc>
                <a:spcPct val="90000"/>
              </a:lnSpc>
            </a:pPr>
            <a:r>
              <a:rPr lang="en-US" dirty="0"/>
              <a:t>Then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(1) = 2</a:t>
            </a:r>
            <a:r>
              <a:rPr lang="en-US" baseline="30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 - 1 = 1</a:t>
            </a:r>
            <a:r>
              <a:rPr lang="en-US" dirty="0"/>
              <a:t> is true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15757" name="Group 13"/>
          <p:cNvGrpSpPr>
            <a:grpSpLocks/>
          </p:cNvGrpSpPr>
          <p:nvPr/>
        </p:nvGrpSpPr>
        <p:grpSpPr bwMode="auto">
          <a:xfrm>
            <a:off x="911225" y="1508125"/>
            <a:ext cx="3203575" cy="1098550"/>
            <a:chOff x="574" y="893"/>
            <a:chExt cx="2018" cy="692"/>
          </a:xfrm>
        </p:grpSpPr>
        <p:sp>
          <p:nvSpPr>
            <p:cNvPr id="415749" name="Rectangle 5"/>
            <p:cNvSpPr>
              <a:spLocks noChangeArrowheads="1"/>
            </p:cNvSpPr>
            <p:nvPr/>
          </p:nvSpPr>
          <p:spPr bwMode="auto">
            <a:xfrm>
              <a:off x="574" y="1008"/>
              <a:ext cx="2018" cy="57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0" name="Text Box 6"/>
            <p:cNvSpPr txBox="1">
              <a:spLocks noChangeArrowheads="1"/>
            </p:cNvSpPr>
            <p:nvPr/>
          </p:nvSpPr>
          <p:spPr bwMode="auto">
            <a:xfrm>
              <a:off x="632" y="1181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f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) = </a:t>
              </a:r>
            </a:p>
          </p:txBody>
        </p:sp>
        <p:sp>
          <p:nvSpPr>
            <p:cNvPr id="415751" name="Text Box 7"/>
            <p:cNvSpPr txBox="1">
              <a:spLocks noChangeArrowheads="1"/>
            </p:cNvSpPr>
            <p:nvPr/>
          </p:nvSpPr>
          <p:spPr bwMode="auto">
            <a:xfrm>
              <a:off x="1210" y="1084"/>
              <a:ext cx="134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imes New Roman" charset="0"/>
                </a:rPr>
                <a:t>1	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= 1</a:t>
              </a:r>
            </a:p>
            <a:p>
              <a:r>
                <a:rPr lang="en-US" sz="2000" i="1">
                  <a:latin typeface="Times New Roman" charset="0"/>
                </a:rPr>
                <a:t>2f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-1) + 1	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&gt; 1</a:t>
              </a:r>
            </a:p>
          </p:txBody>
        </p:sp>
        <p:sp>
          <p:nvSpPr>
            <p:cNvPr id="415752" name="Text Box 8"/>
            <p:cNvSpPr txBox="1">
              <a:spLocks noChangeArrowheads="1"/>
            </p:cNvSpPr>
            <p:nvPr/>
          </p:nvSpPr>
          <p:spPr bwMode="auto">
            <a:xfrm>
              <a:off x="979" y="893"/>
              <a:ext cx="369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6600">
                  <a:latin typeface="Times New Roman" charset="0"/>
                </a:rPr>
                <a:t>{</a:t>
              </a:r>
            </a:p>
          </p:txBody>
        </p:sp>
      </p:grpSp>
      <p:sp>
        <p:nvSpPr>
          <p:cNvPr id="415753" name="Text Box 9"/>
          <p:cNvSpPr txBox="1">
            <a:spLocks noChangeArrowheads="1"/>
          </p:cNvSpPr>
          <p:nvPr/>
        </p:nvSpPr>
        <p:spPr bwMode="auto">
          <a:xfrm>
            <a:off x="5164138" y="1690688"/>
            <a:ext cx="2425700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>
                <a:latin typeface="Times New Roman" charset="0"/>
              </a:rPr>
              <a:t>f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= 2</a:t>
            </a:r>
            <a:r>
              <a:rPr lang="en-US" sz="2000" i="1" baseline="30000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- 1</a:t>
            </a:r>
          </a:p>
          <a:p>
            <a:r>
              <a:rPr lang="en-US" sz="2000"/>
              <a:t>   for all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  <a:cs typeface="Times New Roman" charset="0"/>
              </a:rPr>
              <a:t>≥</a:t>
            </a:r>
            <a:r>
              <a:rPr lang="en-US" sz="2000">
                <a:latin typeface="Times New Roman" charset="0"/>
              </a:rPr>
              <a:t> 1</a:t>
            </a:r>
          </a:p>
        </p:txBody>
      </p:sp>
      <p:sp>
        <p:nvSpPr>
          <p:cNvPr id="415754" name="Text Box 10"/>
          <p:cNvSpPr txBox="1">
            <a:spLocks noChangeArrowheads="1"/>
          </p:cNvSpPr>
          <p:nvPr/>
        </p:nvSpPr>
        <p:spPr bwMode="auto">
          <a:xfrm>
            <a:off x="527050" y="1193800"/>
            <a:ext cx="19124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Prove that </a:t>
            </a:r>
            <a:r>
              <a:rPr lang="en-US" sz="2400" u="sng" dirty="0" smtClean="0"/>
              <a:t>if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4754563" y="1193800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 dirty="0"/>
              <a:t>then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4093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3707-4636-AE41-9B17-1F5AD600C37E}" type="slidenum">
              <a:rPr lang="en-US"/>
              <a:pPr/>
              <a:t>15</a:t>
            </a:fld>
            <a:endParaRPr lang="en-US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</a:t>
            </a:r>
            <a:r>
              <a:rPr lang="en-US" dirty="0"/>
              <a:t>by </a:t>
            </a:r>
            <a:r>
              <a:rPr lang="en-US" dirty="0" smtClean="0"/>
              <a:t>Induction: Inductive Step</a:t>
            </a:r>
            <a:endParaRPr lang="en-US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97489"/>
            <a:ext cx="8229600" cy="3474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Let </a:t>
            </a:r>
            <a:r>
              <a:rPr lang="en-US" sz="2400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 &gt; 1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B23C00"/>
                </a:solidFill>
              </a:rPr>
              <a:t>Inductive hypothesis: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Assume </a:t>
            </a:r>
            <a:r>
              <a:rPr lang="en-US" sz="2400" dirty="0"/>
              <a:t>that 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f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(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) = 2</a:t>
            </a:r>
            <a:r>
              <a:rPr lang="en-US" sz="2400" i="1" baseline="30000" dirty="0">
                <a:solidFill>
                  <a:schemeClr val="folHlink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 - 1</a:t>
            </a:r>
            <a:r>
              <a:rPr lang="en-US" sz="2400" dirty="0"/>
              <a:t> is true for all </a:t>
            </a:r>
            <a:r>
              <a:rPr lang="en-US" sz="2400" i="1" dirty="0">
                <a:solidFill>
                  <a:srgbClr val="006600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rgbClr val="006600"/>
                </a:solidFill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Times New Roman"/>
                <a:cs typeface="Times New Roman"/>
              </a:rPr>
              <a:t>&lt;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i="1" dirty="0" smtClean="0">
                <a:solidFill>
                  <a:srgbClr val="006600"/>
                </a:solidFill>
                <a:latin typeface="Times New Roman" charset="0"/>
              </a:rPr>
              <a:t>n</a:t>
            </a:r>
            <a:r>
              <a:rPr lang="en-US" sz="2400" dirty="0" smtClean="0">
                <a:latin typeface="Times New Roman" charset="0"/>
              </a:rPr>
              <a:t>, </a:t>
            </a:r>
            <a:r>
              <a:rPr lang="en-US" sz="2400" dirty="0" smtClean="0">
                <a:latin typeface="+mj-lt"/>
              </a:rPr>
              <a:t>where</a:t>
            </a:r>
            <a:r>
              <a:rPr lang="en-US" sz="2400" i="1" dirty="0" smtClean="0">
                <a:latin typeface="Times New Roman" charset="0"/>
              </a:rPr>
              <a:t> n </a:t>
            </a:r>
            <a:r>
              <a:rPr lang="en-US" sz="2400" dirty="0" smtClean="0">
                <a:latin typeface="Times New Roman" charset="0"/>
              </a:rPr>
              <a:t>&gt; 1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Since </a:t>
            </a:r>
            <a:r>
              <a:rPr lang="en-US" sz="2400" i="1" dirty="0">
                <a:solidFill>
                  <a:srgbClr val="006600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rgbClr val="006600"/>
                </a:solidFill>
                <a:latin typeface="Times New Roman" charset="0"/>
              </a:rPr>
              <a:t>-1 &lt; </a:t>
            </a:r>
            <a:r>
              <a:rPr lang="en-US" sz="2400" i="1" dirty="0">
                <a:solidFill>
                  <a:srgbClr val="006600"/>
                </a:solidFill>
                <a:latin typeface="Times New Roman" charset="0"/>
              </a:rPr>
              <a:t>n</a:t>
            </a:r>
            <a:r>
              <a:rPr lang="en-US" sz="2400" dirty="0"/>
              <a:t>, then by our hypothesis: 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f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(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n-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1) =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2</a:t>
            </a:r>
            <a:r>
              <a:rPr lang="en-US" sz="2400" i="1" baseline="30000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sz="2400" baseline="30000" dirty="0">
                <a:solidFill>
                  <a:schemeClr val="folHlink"/>
                </a:solidFill>
                <a:latin typeface="Times New Roman" charset="0"/>
              </a:rPr>
              <a:t>-1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– 1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From the recurrence relation: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0033CC"/>
                </a:solidFill>
                <a:latin typeface="Times New Roman" charset="0"/>
              </a:rPr>
              <a:t>f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(</a:t>
            </a:r>
            <a:r>
              <a:rPr lang="en-US" sz="2400" i="1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) =</a:t>
            </a:r>
            <a:r>
              <a:rPr lang="en-US" sz="2400" dirty="0">
                <a:latin typeface="Times New Roman" charset="0"/>
              </a:rPr>
              <a:t> 2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f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(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-1)</a:t>
            </a:r>
            <a:r>
              <a:rPr lang="en-US" sz="2400" dirty="0">
                <a:latin typeface="Times New Roman" charset="0"/>
              </a:rPr>
              <a:t> + 1 = 2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(2</a:t>
            </a:r>
            <a:r>
              <a:rPr lang="en-US" sz="2400" i="1" baseline="30000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sz="2400" baseline="30000" dirty="0">
                <a:solidFill>
                  <a:schemeClr val="folHlink"/>
                </a:solidFill>
                <a:latin typeface="Times New Roman" charset="0"/>
              </a:rPr>
              <a:t>-1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- 1)</a:t>
            </a:r>
            <a:r>
              <a:rPr lang="en-US" sz="2400" dirty="0">
                <a:latin typeface="Times New Roman" charset="0"/>
              </a:rPr>
              <a:t> + 1 = 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2</a:t>
            </a:r>
            <a:r>
              <a:rPr lang="en-US" sz="2400" i="1" baseline="30000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 -1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So if 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f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(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) = 2</a:t>
            </a:r>
            <a:r>
              <a:rPr lang="en-US" sz="2400" i="1" baseline="30000" dirty="0">
                <a:solidFill>
                  <a:schemeClr val="folHlink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 - 1</a:t>
            </a:r>
            <a:r>
              <a:rPr lang="en-US" sz="2400" dirty="0"/>
              <a:t> is true for all </a:t>
            </a:r>
            <a:r>
              <a:rPr lang="en-US" sz="2400" i="1" dirty="0">
                <a:solidFill>
                  <a:srgbClr val="006600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rgbClr val="006600"/>
                </a:solidFill>
              </a:rPr>
              <a:t> &lt; </a:t>
            </a:r>
            <a:r>
              <a:rPr lang="en-US" sz="2400" i="1" dirty="0">
                <a:solidFill>
                  <a:srgbClr val="006600"/>
                </a:solidFill>
                <a:latin typeface="Times New Roman" charset="0"/>
              </a:rPr>
              <a:t>n</a:t>
            </a:r>
            <a:r>
              <a:rPr lang="en-US" sz="2400" dirty="0"/>
              <a:t>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it </a:t>
            </a:r>
            <a:r>
              <a:rPr lang="en-US" sz="2400" dirty="0"/>
              <a:t>must also be true for </a:t>
            </a:r>
            <a:r>
              <a:rPr lang="en-US" sz="2400" i="1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sz="2400" dirty="0"/>
              <a:t> as well.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Therefore, </a:t>
            </a:r>
            <a:r>
              <a:rPr lang="en-US" sz="2400" i="1" dirty="0">
                <a:solidFill>
                  <a:srgbClr val="0033CC"/>
                </a:solidFill>
                <a:latin typeface="Times New Roman" charset="0"/>
              </a:rPr>
              <a:t>f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(</a:t>
            </a:r>
            <a:r>
              <a:rPr lang="en-US" sz="2400" i="1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) = 2</a:t>
            </a:r>
            <a:r>
              <a:rPr lang="en-US" sz="2400" i="1" baseline="30000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 -1</a:t>
            </a:r>
            <a:r>
              <a:rPr lang="en-US" sz="2400" dirty="0"/>
              <a:t> for all </a:t>
            </a:r>
            <a:r>
              <a:rPr lang="en-US" sz="2400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 &gt; 1</a:t>
            </a:r>
            <a:r>
              <a:rPr lang="en-US" sz="2400" dirty="0"/>
              <a:t>.</a:t>
            </a:r>
          </a:p>
        </p:txBody>
      </p:sp>
      <p:grpSp>
        <p:nvGrpSpPr>
          <p:cNvPr id="415757" name="Group 13"/>
          <p:cNvGrpSpPr>
            <a:grpSpLocks/>
          </p:cNvGrpSpPr>
          <p:nvPr/>
        </p:nvGrpSpPr>
        <p:grpSpPr bwMode="auto">
          <a:xfrm>
            <a:off x="911225" y="1508125"/>
            <a:ext cx="3203575" cy="1098550"/>
            <a:chOff x="574" y="893"/>
            <a:chExt cx="2018" cy="692"/>
          </a:xfrm>
        </p:grpSpPr>
        <p:sp>
          <p:nvSpPr>
            <p:cNvPr id="415749" name="Rectangle 5"/>
            <p:cNvSpPr>
              <a:spLocks noChangeArrowheads="1"/>
            </p:cNvSpPr>
            <p:nvPr/>
          </p:nvSpPr>
          <p:spPr bwMode="auto">
            <a:xfrm>
              <a:off x="574" y="1008"/>
              <a:ext cx="2018" cy="57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0" name="Text Box 6"/>
            <p:cNvSpPr txBox="1">
              <a:spLocks noChangeArrowheads="1"/>
            </p:cNvSpPr>
            <p:nvPr/>
          </p:nvSpPr>
          <p:spPr bwMode="auto">
            <a:xfrm>
              <a:off x="632" y="1181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f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) = </a:t>
              </a:r>
            </a:p>
          </p:txBody>
        </p:sp>
        <p:sp>
          <p:nvSpPr>
            <p:cNvPr id="415751" name="Text Box 7"/>
            <p:cNvSpPr txBox="1">
              <a:spLocks noChangeArrowheads="1"/>
            </p:cNvSpPr>
            <p:nvPr/>
          </p:nvSpPr>
          <p:spPr bwMode="auto">
            <a:xfrm>
              <a:off x="1210" y="1084"/>
              <a:ext cx="134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imes New Roman" charset="0"/>
                </a:rPr>
                <a:t>1	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= 1</a:t>
              </a:r>
            </a:p>
            <a:p>
              <a:r>
                <a:rPr lang="en-US" sz="2000" i="1">
                  <a:latin typeface="Times New Roman" charset="0"/>
                </a:rPr>
                <a:t>2f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-1) + 1	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&gt; 1</a:t>
              </a:r>
            </a:p>
          </p:txBody>
        </p:sp>
        <p:sp>
          <p:nvSpPr>
            <p:cNvPr id="415752" name="Text Box 8"/>
            <p:cNvSpPr txBox="1">
              <a:spLocks noChangeArrowheads="1"/>
            </p:cNvSpPr>
            <p:nvPr/>
          </p:nvSpPr>
          <p:spPr bwMode="auto">
            <a:xfrm>
              <a:off x="979" y="893"/>
              <a:ext cx="369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6600">
                  <a:latin typeface="Times New Roman" charset="0"/>
                </a:rPr>
                <a:t>{</a:t>
              </a:r>
            </a:p>
          </p:txBody>
        </p:sp>
      </p:grpSp>
      <p:sp>
        <p:nvSpPr>
          <p:cNvPr id="415753" name="Text Box 9"/>
          <p:cNvSpPr txBox="1">
            <a:spLocks noChangeArrowheads="1"/>
          </p:cNvSpPr>
          <p:nvPr/>
        </p:nvSpPr>
        <p:spPr bwMode="auto">
          <a:xfrm>
            <a:off x="5164138" y="1690688"/>
            <a:ext cx="2425700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>
                <a:latin typeface="Times New Roman" charset="0"/>
              </a:rPr>
              <a:t>f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= 2</a:t>
            </a:r>
            <a:r>
              <a:rPr lang="en-US" sz="2000" i="1" baseline="30000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- 1</a:t>
            </a:r>
          </a:p>
          <a:p>
            <a:r>
              <a:rPr lang="en-US" sz="2000"/>
              <a:t>   for all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  <a:cs typeface="Times New Roman" charset="0"/>
              </a:rPr>
              <a:t>≥</a:t>
            </a:r>
            <a:r>
              <a:rPr lang="en-US" sz="2000">
                <a:latin typeface="Times New Roman" charset="0"/>
              </a:rPr>
              <a:t> 1</a:t>
            </a:r>
          </a:p>
        </p:txBody>
      </p:sp>
      <p:sp>
        <p:nvSpPr>
          <p:cNvPr id="415754" name="Text Box 10"/>
          <p:cNvSpPr txBox="1">
            <a:spLocks noChangeArrowheads="1"/>
          </p:cNvSpPr>
          <p:nvPr/>
        </p:nvSpPr>
        <p:spPr bwMode="auto">
          <a:xfrm>
            <a:off x="527050" y="1193800"/>
            <a:ext cx="19124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Prove that </a:t>
            </a:r>
            <a:r>
              <a:rPr lang="en-US" sz="2400" u="sng" dirty="0"/>
              <a:t>if</a:t>
            </a:r>
            <a:r>
              <a:rPr lang="en-US" sz="2400" dirty="0"/>
              <a:t>:</a:t>
            </a:r>
          </a:p>
        </p:txBody>
      </p:sp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4754563" y="1193800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 dirty="0"/>
              <a:t>then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4486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3707-4636-AE41-9B17-1F5AD600C37E}" type="slidenum">
              <a:rPr lang="en-US"/>
              <a:pPr/>
              <a:t>16</a:t>
            </a:fld>
            <a:endParaRPr lang="en-US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</a:t>
            </a:r>
            <a:r>
              <a:rPr lang="en-US" dirty="0"/>
              <a:t>by </a:t>
            </a:r>
            <a:r>
              <a:rPr lang="en-US" dirty="0" smtClean="0"/>
              <a:t>Induction: </a:t>
            </a:r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97487"/>
            <a:ext cx="8229600" cy="356612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First we proved it for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 = 1 </a:t>
            </a:r>
            <a:r>
              <a:rPr lang="en-US" sz="2400" dirty="0" smtClean="0"/>
              <a:t>(the base case).</a:t>
            </a:r>
          </a:p>
          <a:p>
            <a:pPr lvl="6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Then we proved that if it’s true for all </a:t>
            </a:r>
            <a:r>
              <a:rPr lang="en-US" sz="2400" i="1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>
                <a:latin typeface="Times New Roman"/>
                <a:cs typeface="Times New Roman"/>
              </a:rPr>
              <a:t> &lt;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/>
              <a:t>, where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 &gt; 1 </a:t>
            </a:r>
            <a:r>
              <a:rPr lang="en-US" sz="2400" dirty="0" smtClean="0"/>
              <a:t>(the </a:t>
            </a:r>
            <a:r>
              <a:rPr lang="en-US" sz="2400" dirty="0" smtClean="0">
                <a:solidFill>
                  <a:srgbClr val="B23C00"/>
                </a:solidFill>
              </a:rPr>
              <a:t>induction hypothesis</a:t>
            </a:r>
            <a:r>
              <a:rPr lang="en-US" sz="2400" dirty="0" smtClean="0"/>
              <a:t>) then it must also be true for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/>
              <a:t>.</a:t>
            </a:r>
          </a:p>
          <a:p>
            <a:pPr lvl="6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Suppose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 = 2</a:t>
            </a:r>
            <a:r>
              <a:rPr lang="en-US" sz="2400" dirty="0" smtClean="0"/>
              <a:t>. </a:t>
            </a:r>
            <a:r>
              <a:rPr lang="en-US" sz="2400" dirty="0" smtClean="0"/>
              <a:t>Since we know it’s true for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= 1 </a:t>
            </a:r>
            <a:r>
              <a:rPr lang="en-US" sz="2400" dirty="0" smtClean="0"/>
              <a:t>(the base case), it must be true for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= 2 </a:t>
            </a:r>
            <a:r>
              <a:rPr lang="en-US" sz="2400" dirty="0" smtClean="0"/>
              <a:t>(from above).</a:t>
            </a:r>
          </a:p>
          <a:p>
            <a:pPr lvl="6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Suppose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= 3</a:t>
            </a:r>
            <a:r>
              <a:rPr lang="en-US" sz="2400" dirty="0"/>
              <a:t>. Since we know it’s true for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i="1" dirty="0">
                <a:latin typeface="Times New Roman"/>
                <a:cs typeface="Times New Roman"/>
              </a:rPr>
              <a:t>2</a:t>
            </a:r>
            <a:r>
              <a:rPr lang="en-US" sz="2400" dirty="0" smtClean="0"/>
              <a:t> (</a:t>
            </a:r>
            <a:r>
              <a:rPr lang="en-US" sz="2400" dirty="0"/>
              <a:t>from above</a:t>
            </a:r>
            <a:r>
              <a:rPr lang="en-US" sz="2400" dirty="0" smtClean="0"/>
              <a:t>)</a:t>
            </a:r>
            <a:r>
              <a:rPr lang="en-US" sz="2400" dirty="0"/>
              <a:t>, it must be true for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dirty="0">
                <a:latin typeface="Times New Roman"/>
                <a:cs typeface="Times New Roman"/>
              </a:rPr>
              <a:t>3</a:t>
            </a:r>
            <a:r>
              <a:rPr lang="en-US" sz="2400" dirty="0" smtClean="0"/>
              <a:t>.</a:t>
            </a:r>
          </a:p>
          <a:p>
            <a:pPr lvl="7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Etc.!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grpSp>
        <p:nvGrpSpPr>
          <p:cNvPr id="415757" name="Group 13"/>
          <p:cNvGrpSpPr>
            <a:grpSpLocks/>
          </p:cNvGrpSpPr>
          <p:nvPr/>
        </p:nvGrpSpPr>
        <p:grpSpPr bwMode="auto">
          <a:xfrm>
            <a:off x="911225" y="1508125"/>
            <a:ext cx="3203575" cy="1098550"/>
            <a:chOff x="574" y="893"/>
            <a:chExt cx="2018" cy="692"/>
          </a:xfrm>
        </p:grpSpPr>
        <p:sp>
          <p:nvSpPr>
            <p:cNvPr id="415749" name="Rectangle 5"/>
            <p:cNvSpPr>
              <a:spLocks noChangeArrowheads="1"/>
            </p:cNvSpPr>
            <p:nvPr/>
          </p:nvSpPr>
          <p:spPr bwMode="auto">
            <a:xfrm>
              <a:off x="574" y="1008"/>
              <a:ext cx="2018" cy="57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0" name="Text Box 6"/>
            <p:cNvSpPr txBox="1">
              <a:spLocks noChangeArrowheads="1"/>
            </p:cNvSpPr>
            <p:nvPr/>
          </p:nvSpPr>
          <p:spPr bwMode="auto">
            <a:xfrm>
              <a:off x="632" y="1181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f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) = </a:t>
              </a:r>
            </a:p>
          </p:txBody>
        </p:sp>
        <p:sp>
          <p:nvSpPr>
            <p:cNvPr id="415751" name="Text Box 7"/>
            <p:cNvSpPr txBox="1">
              <a:spLocks noChangeArrowheads="1"/>
            </p:cNvSpPr>
            <p:nvPr/>
          </p:nvSpPr>
          <p:spPr bwMode="auto">
            <a:xfrm>
              <a:off x="1210" y="1084"/>
              <a:ext cx="134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imes New Roman" charset="0"/>
                </a:rPr>
                <a:t>1	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= 1</a:t>
              </a:r>
            </a:p>
            <a:p>
              <a:r>
                <a:rPr lang="en-US" sz="2000" i="1">
                  <a:latin typeface="Times New Roman" charset="0"/>
                </a:rPr>
                <a:t>2f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-1) + 1	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&gt; 1</a:t>
              </a:r>
            </a:p>
          </p:txBody>
        </p:sp>
        <p:sp>
          <p:nvSpPr>
            <p:cNvPr id="415752" name="Text Box 8"/>
            <p:cNvSpPr txBox="1">
              <a:spLocks noChangeArrowheads="1"/>
            </p:cNvSpPr>
            <p:nvPr/>
          </p:nvSpPr>
          <p:spPr bwMode="auto">
            <a:xfrm>
              <a:off x="979" y="893"/>
              <a:ext cx="369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6600">
                  <a:latin typeface="Times New Roman" charset="0"/>
                </a:rPr>
                <a:t>{</a:t>
              </a:r>
            </a:p>
          </p:txBody>
        </p:sp>
      </p:grpSp>
      <p:sp>
        <p:nvSpPr>
          <p:cNvPr id="415753" name="Text Box 9"/>
          <p:cNvSpPr txBox="1">
            <a:spLocks noChangeArrowheads="1"/>
          </p:cNvSpPr>
          <p:nvPr/>
        </p:nvSpPr>
        <p:spPr bwMode="auto">
          <a:xfrm>
            <a:off x="5164138" y="1690688"/>
            <a:ext cx="2425700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>
                <a:latin typeface="Times New Roman" charset="0"/>
              </a:rPr>
              <a:t>f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= 2</a:t>
            </a:r>
            <a:r>
              <a:rPr lang="en-US" sz="2000" i="1" baseline="30000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- 1</a:t>
            </a:r>
          </a:p>
          <a:p>
            <a:r>
              <a:rPr lang="en-US" sz="2000"/>
              <a:t>   for all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  <a:cs typeface="Times New Roman" charset="0"/>
              </a:rPr>
              <a:t>≥</a:t>
            </a:r>
            <a:r>
              <a:rPr lang="en-US" sz="2000">
                <a:latin typeface="Times New Roman" charset="0"/>
              </a:rPr>
              <a:t> 1</a:t>
            </a:r>
          </a:p>
        </p:txBody>
      </p:sp>
      <p:sp>
        <p:nvSpPr>
          <p:cNvPr id="415754" name="Text Box 10"/>
          <p:cNvSpPr txBox="1">
            <a:spLocks noChangeArrowheads="1"/>
          </p:cNvSpPr>
          <p:nvPr/>
        </p:nvSpPr>
        <p:spPr bwMode="auto">
          <a:xfrm>
            <a:off x="527050" y="1193800"/>
            <a:ext cx="19124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Prove that </a:t>
            </a:r>
            <a:r>
              <a:rPr lang="en-US" sz="2400" u="sng" dirty="0"/>
              <a:t>if</a:t>
            </a:r>
            <a:r>
              <a:rPr lang="en-US" sz="2400" dirty="0"/>
              <a:t>:</a:t>
            </a:r>
          </a:p>
        </p:txBody>
      </p:sp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4754563" y="1193800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 dirty="0"/>
              <a:t>then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3141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Proof By Induction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37561"/>
            <a:ext cx="8229600" cy="2834609"/>
          </a:xfrm>
        </p:spPr>
        <p:txBody>
          <a:bodyPr/>
          <a:lstStyle/>
          <a:p>
            <a:r>
              <a:rPr lang="en-US" sz="2000" b="1" dirty="0" smtClean="0"/>
              <a:t>Induction hypothesis:</a:t>
            </a:r>
            <a:br>
              <a:rPr lang="en-US" sz="2000" b="1" dirty="0" smtClean="0"/>
            </a:br>
            <a:r>
              <a:rPr lang="en-US" sz="2000" dirty="0" smtClean="0"/>
              <a:t>Assume that </a:t>
            </a:r>
            <a:r>
              <a:rPr lang="en-US" sz="2000" dirty="0">
                <a:solidFill>
                  <a:srgbClr val="B23C00"/>
                </a:solidFill>
              </a:rPr>
              <a:t>1 + 3 + 5 + 7 + … + (</a:t>
            </a:r>
            <a:r>
              <a:rPr lang="en-US" sz="2000" dirty="0" smtClean="0">
                <a:solidFill>
                  <a:srgbClr val="B23C00"/>
                </a:solidFill>
              </a:rPr>
              <a:t>2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k</a:t>
            </a:r>
            <a:r>
              <a:rPr lang="en-US" sz="2000" dirty="0" smtClean="0">
                <a:solidFill>
                  <a:srgbClr val="B23C00"/>
                </a:solidFill>
              </a:rPr>
              <a:t> </a:t>
            </a:r>
            <a:r>
              <a:rPr lang="en-US" sz="2000" dirty="0">
                <a:solidFill>
                  <a:srgbClr val="B23C00"/>
                </a:solidFill>
              </a:rPr>
              <a:t>-1) = 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k</a:t>
            </a:r>
            <a:r>
              <a:rPr lang="en-US" sz="2000" baseline="30000" dirty="0" smtClean="0">
                <a:solidFill>
                  <a:srgbClr val="B23C00"/>
                </a:solidFill>
              </a:rPr>
              <a:t>2</a:t>
            </a:r>
            <a:r>
              <a:rPr lang="en-US" sz="2000" dirty="0" smtClean="0">
                <a:solidFill>
                  <a:srgbClr val="B23C00"/>
                </a:solidFill>
              </a:rPr>
              <a:t> </a:t>
            </a:r>
            <a:r>
              <a:rPr lang="en-US" sz="2000" dirty="0" smtClean="0"/>
              <a:t>for some 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k</a:t>
            </a:r>
            <a:r>
              <a:rPr lang="en-US" sz="2000" dirty="0" smtClean="0"/>
              <a:t> </a:t>
            </a:r>
            <a:r>
              <a:rPr lang="en-US" sz="2000" dirty="0"/>
              <a:t>&gt; 0 </a:t>
            </a:r>
          </a:p>
          <a:p>
            <a:pPr lvl="5"/>
            <a:endParaRPr lang="en-US" sz="400" dirty="0" smtClean="0"/>
          </a:p>
          <a:p>
            <a:r>
              <a:rPr lang="en-US" sz="2000" b="1" dirty="0" smtClean="0"/>
              <a:t>Then show that: </a:t>
            </a:r>
            <a:r>
              <a:rPr lang="en-US" sz="2000" dirty="0" smtClean="0"/>
              <a:t>1 </a:t>
            </a:r>
            <a:r>
              <a:rPr lang="en-US" sz="2000" dirty="0"/>
              <a:t>+ 3 + 5 + 7 + … + (</a:t>
            </a:r>
            <a:r>
              <a:rPr lang="en-US" sz="2000" dirty="0" smtClean="0"/>
              <a:t>2(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k </a:t>
            </a:r>
            <a:r>
              <a:rPr lang="en-US" sz="2000" dirty="0" smtClean="0">
                <a:solidFill>
                  <a:srgbClr val="008000"/>
                </a:solidFill>
                <a:latin typeface="+mj-lt"/>
                <a:cs typeface="Times New Roman"/>
              </a:rPr>
              <a:t>+ 1</a:t>
            </a:r>
            <a:r>
              <a:rPr lang="en-US" sz="2000" dirty="0" smtClean="0">
                <a:latin typeface="+mj-lt"/>
                <a:cs typeface="Times New Roman"/>
              </a:rPr>
              <a:t>)</a:t>
            </a:r>
            <a:r>
              <a:rPr lang="en-US" sz="2000" dirty="0" smtClean="0"/>
              <a:t> </a:t>
            </a:r>
            <a:r>
              <a:rPr lang="en-US" sz="2000" dirty="0"/>
              <a:t>-1) = </a:t>
            </a:r>
            <a:r>
              <a:rPr lang="en-US" sz="2000" dirty="0" smtClean="0"/>
              <a:t>(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k </a:t>
            </a:r>
            <a:r>
              <a:rPr lang="en-US" sz="2000" dirty="0" smtClean="0">
                <a:solidFill>
                  <a:srgbClr val="008000"/>
                </a:solidFill>
                <a:latin typeface="+mj-lt"/>
                <a:cs typeface="Times New Roman"/>
              </a:rPr>
              <a:t>+ 1</a:t>
            </a:r>
            <a:r>
              <a:rPr lang="en-US" sz="2000" dirty="0" smtClean="0">
                <a:latin typeface="+mj-lt"/>
                <a:cs typeface="Times New Roman"/>
              </a:rPr>
              <a:t>)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  </a:t>
            </a:r>
            <a:endParaRPr lang="en-US" sz="2000" dirty="0"/>
          </a:p>
          <a:p>
            <a:pPr lvl="2"/>
            <a:endParaRPr lang="en-US" sz="1200" dirty="0" smtClean="0"/>
          </a:p>
          <a:p>
            <a:r>
              <a:rPr lang="en-US" sz="2000" dirty="0" smtClean="0"/>
              <a:t>1 + 3 + 5 + 7 + …………… + (2(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k </a:t>
            </a:r>
            <a:r>
              <a:rPr lang="en-US" sz="2000" dirty="0" smtClean="0">
                <a:solidFill>
                  <a:srgbClr val="008000"/>
                </a:solidFill>
                <a:cs typeface="Times New Roman"/>
              </a:rPr>
              <a:t>+ 1</a:t>
            </a:r>
            <a:r>
              <a:rPr lang="en-US" sz="2000" dirty="0" smtClean="0">
                <a:latin typeface="+mj-lt"/>
                <a:cs typeface="Times New Roman"/>
              </a:rPr>
              <a:t>)</a:t>
            </a:r>
            <a:r>
              <a:rPr lang="en-US" sz="2000" dirty="0" smtClean="0"/>
              <a:t> -1) =</a:t>
            </a:r>
          </a:p>
          <a:p>
            <a:r>
              <a:rPr lang="en-US" sz="2000" dirty="0" smtClean="0">
                <a:solidFill>
                  <a:srgbClr val="B23C00"/>
                </a:solidFill>
              </a:rPr>
              <a:t>1 </a:t>
            </a:r>
            <a:r>
              <a:rPr lang="en-US" sz="2000" dirty="0">
                <a:solidFill>
                  <a:srgbClr val="B23C00"/>
                </a:solidFill>
              </a:rPr>
              <a:t>+ 3 + 5 + 7 + </a:t>
            </a:r>
            <a:r>
              <a:rPr lang="en-US" sz="2000" dirty="0" smtClean="0">
                <a:solidFill>
                  <a:srgbClr val="B23C00"/>
                </a:solidFill>
              </a:rPr>
              <a:t>… </a:t>
            </a:r>
            <a:r>
              <a:rPr lang="en-US" sz="2000" dirty="0">
                <a:solidFill>
                  <a:srgbClr val="B23C00"/>
                </a:solidFill>
              </a:rPr>
              <a:t>+ (</a:t>
            </a:r>
            <a:r>
              <a:rPr lang="en-US" sz="2000" dirty="0" smtClean="0">
                <a:solidFill>
                  <a:srgbClr val="B23C00"/>
                </a:solidFill>
              </a:rPr>
              <a:t>2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k</a:t>
            </a:r>
            <a:r>
              <a:rPr lang="en-US" sz="2000" i="1" dirty="0" smtClean="0">
                <a:solidFill>
                  <a:srgbClr val="B23C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B23C00"/>
                </a:solidFill>
              </a:rPr>
              <a:t>-1</a:t>
            </a:r>
            <a:r>
              <a:rPr lang="en-US" sz="2000" dirty="0">
                <a:solidFill>
                  <a:srgbClr val="B23C00"/>
                </a:solidFill>
              </a:rPr>
              <a:t>) </a:t>
            </a:r>
            <a:r>
              <a:rPr lang="en-US" sz="2000" dirty="0" smtClean="0"/>
              <a:t>+ </a:t>
            </a:r>
            <a:r>
              <a:rPr lang="en-US" sz="2000" dirty="0"/>
              <a:t>(2(</a:t>
            </a:r>
            <a:r>
              <a:rPr lang="en-US" sz="2000" i="1" dirty="0">
                <a:solidFill>
                  <a:srgbClr val="008000"/>
                </a:solidFill>
                <a:latin typeface="Times New Roman"/>
                <a:cs typeface="Times New Roman"/>
              </a:rPr>
              <a:t>k </a:t>
            </a:r>
            <a:r>
              <a:rPr lang="en-US" sz="2000" dirty="0">
                <a:solidFill>
                  <a:srgbClr val="008000"/>
                </a:solidFill>
                <a:cs typeface="Times New Roman"/>
              </a:rPr>
              <a:t>+ 1</a:t>
            </a:r>
            <a:r>
              <a:rPr lang="en-US" sz="2000" dirty="0">
                <a:latin typeface="+mj-lt"/>
                <a:cs typeface="Times New Roman"/>
              </a:rPr>
              <a:t>)</a:t>
            </a:r>
            <a:r>
              <a:rPr lang="en-US" sz="2000" dirty="0"/>
              <a:t> -</a:t>
            </a:r>
            <a:r>
              <a:rPr lang="en-US" sz="2000" dirty="0" smtClean="0"/>
              <a:t>1) =</a:t>
            </a:r>
          </a:p>
          <a:p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                                            k</a:t>
            </a:r>
            <a:r>
              <a:rPr lang="en-US" sz="2000" baseline="30000" dirty="0" smtClean="0">
                <a:solidFill>
                  <a:srgbClr val="B23C00"/>
                </a:solidFill>
              </a:rPr>
              <a:t>2</a:t>
            </a:r>
            <a:r>
              <a:rPr lang="en-US" sz="2000" dirty="0" smtClean="0"/>
              <a:t> </a:t>
            </a:r>
            <a:r>
              <a:rPr lang="en-US" sz="2000" dirty="0"/>
              <a:t>+ (2(</a:t>
            </a:r>
            <a:r>
              <a:rPr lang="en-US" sz="2000" i="1" dirty="0">
                <a:solidFill>
                  <a:srgbClr val="008000"/>
                </a:solidFill>
                <a:latin typeface="Times New Roman"/>
                <a:cs typeface="Times New Roman"/>
              </a:rPr>
              <a:t>k </a:t>
            </a:r>
            <a:r>
              <a:rPr lang="en-US" sz="2000" dirty="0">
                <a:solidFill>
                  <a:srgbClr val="008000"/>
                </a:solidFill>
                <a:cs typeface="Times New Roman"/>
              </a:rPr>
              <a:t>+ 1</a:t>
            </a:r>
            <a:r>
              <a:rPr lang="en-US" sz="2000" dirty="0">
                <a:latin typeface="+mj-lt"/>
                <a:cs typeface="Times New Roman"/>
              </a:rPr>
              <a:t>)</a:t>
            </a:r>
            <a:r>
              <a:rPr lang="en-US" sz="2000" dirty="0"/>
              <a:t> -1) </a:t>
            </a:r>
            <a:r>
              <a:rPr lang="en-US" sz="2000" dirty="0" smtClean="0"/>
              <a:t>= </a:t>
            </a:r>
            <a:r>
              <a:rPr lang="en-US" sz="2000" i="1" dirty="0" smtClean="0">
                <a:latin typeface="Times New Roman"/>
                <a:cs typeface="Times New Roman"/>
              </a:rPr>
              <a:t>k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+ 2</a:t>
            </a:r>
            <a:r>
              <a:rPr lang="en-US" sz="2000" i="1" dirty="0">
                <a:latin typeface="Times New Roman"/>
                <a:cs typeface="Times New Roman"/>
              </a:rPr>
              <a:t>k</a:t>
            </a:r>
            <a:r>
              <a:rPr lang="en-US" sz="2000" dirty="0" smtClean="0"/>
              <a:t> + 1</a:t>
            </a:r>
          </a:p>
          <a:p>
            <a:r>
              <a:rPr lang="en-US" sz="2000" dirty="0" smtClean="0"/>
              <a:t>                                                                  = (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k</a:t>
            </a:r>
            <a:r>
              <a:rPr lang="en-US" sz="2000" dirty="0" smtClean="0">
                <a:solidFill>
                  <a:srgbClr val="008000"/>
                </a:solidFill>
              </a:rPr>
              <a:t> + 1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</a:t>
            </a:r>
            <a:endParaRPr lang="en-US" sz="20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45" y="1587307"/>
            <a:ext cx="275334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 = 1</a:t>
            </a:r>
            <a:r>
              <a:rPr lang="en-US" sz="2000" baseline="30000" dirty="0" smtClean="0"/>
              <a:t>2</a:t>
            </a:r>
          </a:p>
          <a:p>
            <a:r>
              <a:rPr lang="en-US" sz="2000" dirty="0" smtClean="0"/>
              <a:t>1 + 3 = 4 = 2</a:t>
            </a:r>
            <a:r>
              <a:rPr lang="en-US" sz="2000" baseline="30000" dirty="0" smtClean="0"/>
              <a:t>2</a:t>
            </a:r>
            <a:endParaRPr lang="en-US" sz="2000" baseline="30000" dirty="0"/>
          </a:p>
          <a:p>
            <a:r>
              <a:rPr lang="en-US" sz="2000" dirty="0" smtClean="0"/>
              <a:t>1 + 3 + 5 = 9 = 3</a:t>
            </a:r>
            <a:r>
              <a:rPr lang="en-US" sz="2000" baseline="30000" dirty="0"/>
              <a:t>2</a:t>
            </a:r>
            <a:endParaRPr lang="en-US" sz="2000" baseline="30000" dirty="0"/>
          </a:p>
          <a:p>
            <a:r>
              <a:rPr lang="en-US" sz="2000" dirty="0"/>
              <a:t>1 + 3 + </a:t>
            </a:r>
            <a:r>
              <a:rPr lang="en-US" sz="2000" dirty="0" smtClean="0"/>
              <a:t>5 + 7 </a:t>
            </a:r>
            <a:r>
              <a:rPr lang="en-US" sz="2000" dirty="0"/>
              <a:t>= </a:t>
            </a:r>
            <a:r>
              <a:rPr lang="en-US" sz="2000" dirty="0" smtClean="0"/>
              <a:t>16 </a:t>
            </a:r>
            <a:r>
              <a:rPr lang="en-US" sz="2000" dirty="0"/>
              <a:t>= </a:t>
            </a:r>
            <a:r>
              <a:rPr lang="en-US" sz="2000" dirty="0" smtClean="0"/>
              <a:t>4</a:t>
            </a:r>
            <a:r>
              <a:rPr lang="en-US" sz="2000" baseline="30000" dirty="0"/>
              <a:t>2</a:t>
            </a:r>
          </a:p>
          <a:p>
            <a:r>
              <a:rPr lang="en-US" sz="2000" i="1" dirty="0" smtClean="0"/>
              <a:t>… ?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566171" y="1572621"/>
            <a:ext cx="5062720" cy="400110"/>
          </a:xfrm>
          <a:prstGeom prst="rect">
            <a:avLst/>
          </a:prstGeom>
          <a:solidFill>
            <a:srgbClr val="FFFFC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 + 3 + 5 + </a:t>
            </a:r>
            <a:r>
              <a:rPr lang="en-US" sz="2000" dirty="0" smtClean="0"/>
              <a:t>7 + … + (2</a:t>
            </a:r>
            <a:r>
              <a:rPr lang="en-US" sz="2000" i="1" dirty="0" smtClean="0">
                <a:latin typeface="Times New Roman"/>
                <a:cs typeface="Times New Roman"/>
              </a:rPr>
              <a:t>n</a:t>
            </a:r>
            <a:r>
              <a:rPr lang="en-US" sz="2000" dirty="0" smtClean="0"/>
              <a:t> -1) = </a:t>
            </a:r>
            <a:r>
              <a:rPr lang="en-US" sz="2000" i="1" dirty="0">
                <a:latin typeface="Times New Roman"/>
                <a:cs typeface="Times New Roman"/>
              </a:rPr>
              <a:t>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for all </a:t>
            </a:r>
            <a:r>
              <a:rPr lang="en-US" sz="2000" i="1" dirty="0" smtClean="0">
                <a:latin typeface="Times New Roman"/>
                <a:cs typeface="Times New Roman"/>
              </a:rPr>
              <a:t>n</a:t>
            </a:r>
            <a:r>
              <a:rPr lang="en-US" sz="2000" dirty="0" smtClean="0"/>
              <a:t> &gt; 0  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57245" y="1143025"/>
            <a:ext cx="1724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Observe that: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66171" y="1143025"/>
            <a:ext cx="911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Prove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66171" y="2452657"/>
            <a:ext cx="4604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Base case:</a:t>
            </a:r>
          </a:p>
          <a:p>
            <a:r>
              <a:rPr lang="en-US" sz="2000" dirty="0">
                <a:latin typeface="+mn-lt"/>
              </a:rPr>
              <a:t>Let </a:t>
            </a:r>
            <a:r>
              <a:rPr lang="en-US" sz="2000" i="1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+mn-lt"/>
                <a:cs typeface="Times New Roman"/>
              </a:rPr>
              <a:t> = </a:t>
            </a:r>
            <a:r>
              <a:rPr lang="en-US" sz="2000" dirty="0">
                <a:latin typeface="+mn-lt"/>
                <a:cs typeface="Times New Roman"/>
              </a:rPr>
              <a:t>1</a:t>
            </a:r>
            <a:r>
              <a:rPr lang="en-US" sz="2000" dirty="0">
                <a:latin typeface="+mn-lt"/>
              </a:rPr>
              <a:t>. Then </a:t>
            </a:r>
            <a:r>
              <a:rPr lang="en-US" sz="2000" dirty="0">
                <a:latin typeface="+mn-lt"/>
                <a:cs typeface="Times New Roman"/>
              </a:rPr>
              <a:t>1 = 1</a:t>
            </a:r>
            <a:r>
              <a:rPr lang="en-US" sz="2000" baseline="30000" dirty="0">
                <a:latin typeface="+mn-lt"/>
                <a:cs typeface="Times New Roman"/>
              </a:rPr>
              <a:t>2</a:t>
            </a:r>
            <a:r>
              <a:rPr lang="en-US" sz="2000" dirty="0">
                <a:latin typeface="+mn-lt"/>
                <a:cs typeface="Times New Roman"/>
              </a:rPr>
              <a:t> is obviously true</a:t>
            </a:r>
            <a:r>
              <a:rPr lang="en-US" sz="2000" dirty="0" smtClean="0">
                <a:latin typeface="+mn-lt"/>
              </a:rPr>
              <a:t>.</a:t>
            </a:r>
            <a:endParaRPr lang="en-US" sz="2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6394" y="6537926"/>
            <a:ext cx="4685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http://www.people.vcu.edu/~rhammack/BookOfProof/</a:t>
            </a:r>
            <a:r>
              <a:rPr lang="en-US" sz="1200" dirty="0" smtClean="0">
                <a:hlinkClick r:id="rId2"/>
              </a:rPr>
              <a:t>Induction.pdf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691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4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E0B3-46B3-0942-AA07-42EC4BE5A0E7}" type="slidenum">
              <a:rPr lang="en-US"/>
              <a:pPr/>
              <a:t>19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Array1: Sort an Array of Integers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597275"/>
          </a:xfrm>
        </p:spPr>
        <p:txBody>
          <a:bodyPr/>
          <a:lstStyle/>
          <a:p>
            <a:r>
              <a:rPr lang="en-US"/>
              <a:t>Main: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Print:</a:t>
            </a:r>
          </a:p>
          <a:p>
            <a:endParaRPr lang="en-US"/>
          </a:p>
        </p:txBody>
      </p:sp>
      <p:sp>
        <p:nvSpPr>
          <p:cNvPr id="360452" name="Text Box 4"/>
          <p:cNvSpPr txBox="1">
            <a:spLocks noChangeArrowheads="1"/>
          </p:cNvSpPr>
          <p:nvPr/>
        </p:nvSpPr>
        <p:spPr bwMode="auto">
          <a:xfrm>
            <a:off x="674688" y="1824092"/>
            <a:ext cx="7128947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public static void main(String[] </a:t>
            </a:r>
            <a:r>
              <a:rPr lang="en-US" b="1" dirty="0" err="1">
                <a:latin typeface="Courier New"/>
                <a:cs typeface="Courier New"/>
              </a:rPr>
              <a:t>args</a:t>
            </a:r>
            <a:r>
              <a:rPr lang="en-US" b="1" dirty="0">
                <a:latin typeface="Courier New"/>
                <a:cs typeface="Courier New"/>
              </a:rPr>
              <a:t>) </a:t>
            </a:r>
          </a:p>
          <a:p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numbers[] = new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[] {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5, 1, 9, 4, 5, 0, 7, 6</a:t>
            </a:r>
            <a:r>
              <a:rPr lang="en-US" b="1" dirty="0">
                <a:latin typeface="Courier New"/>
                <a:cs typeface="Courier New"/>
              </a:rPr>
              <a:t>};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System.out.print</a:t>
            </a:r>
            <a:r>
              <a:rPr lang="en-US" b="1" dirty="0">
                <a:latin typeface="Courier New"/>
                <a:cs typeface="Courier New"/>
              </a:rPr>
              <a:t>("Before sorting:"); print(numbers);</a:t>
            </a:r>
          </a:p>
          <a:p>
            <a:r>
              <a:rPr lang="en-US" b="1" dirty="0">
                <a:latin typeface="Courier New"/>
                <a:cs typeface="Courier New"/>
              </a:rPr>
              <a:t>    sort(numbers);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System.out.print</a:t>
            </a:r>
            <a:r>
              <a:rPr lang="en-US" b="1" dirty="0">
                <a:latin typeface="Courier New"/>
                <a:cs typeface="Courier New"/>
              </a:rPr>
              <a:t>(" After sorting:"); print(numbers);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60453" name="Text Box 5"/>
          <p:cNvSpPr txBox="1">
            <a:spLocks noChangeArrowheads="1"/>
          </p:cNvSpPr>
          <p:nvPr/>
        </p:nvSpPr>
        <p:spPr bwMode="auto">
          <a:xfrm>
            <a:off x="2103438" y="4181475"/>
            <a:ext cx="5281988" cy="181588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/>
                <a:cs typeface="Courier New"/>
              </a:rPr>
              <a:t>private static void print(int elements[])</a:t>
            </a:r>
          </a:p>
          <a:p>
            <a:r>
              <a:rPr lang="en-US" b="1">
                <a:latin typeface="Courier New"/>
                <a:cs typeface="Courier New"/>
              </a:rPr>
              <a:t>{</a:t>
            </a:r>
          </a:p>
          <a:p>
            <a:r>
              <a:rPr lang="en-US" b="1">
                <a:latin typeface="Courier New"/>
                <a:cs typeface="Courier New"/>
              </a:rPr>
              <a:t>    for </a:t>
            </a:r>
            <a:r>
              <a:rPr lang="en-US" b="1">
                <a:solidFill>
                  <a:schemeClr val="folHlink"/>
                </a:solidFill>
                <a:latin typeface="Courier New"/>
                <a:cs typeface="Courier New"/>
              </a:rPr>
              <a:t>(int elmt : elements)</a:t>
            </a:r>
            <a:r>
              <a:rPr lang="en-US" b="1">
                <a:latin typeface="Courier New"/>
                <a:cs typeface="Courier New"/>
              </a:rPr>
              <a:t> {</a:t>
            </a:r>
          </a:p>
          <a:p>
            <a:r>
              <a:rPr lang="en-US" b="1">
                <a:latin typeface="Courier New"/>
                <a:cs typeface="Courier New"/>
              </a:rPr>
              <a:t>        System.out.print(" " + elmt);</a:t>
            </a:r>
          </a:p>
          <a:p>
            <a:r>
              <a:rPr lang="en-US" b="1">
                <a:latin typeface="Courier New"/>
                <a:cs typeface="Courier New"/>
              </a:rPr>
              <a:t>    }</a:t>
            </a:r>
          </a:p>
          <a:p>
            <a:r>
              <a:rPr lang="en-US" b="1">
                <a:latin typeface="Courier New"/>
                <a:cs typeface="Courier New"/>
              </a:rPr>
              <a:t>    System.out.println();</a:t>
            </a:r>
          </a:p>
          <a:p>
            <a:r>
              <a:rPr lang="en-US" b="1">
                <a:latin typeface="Courier New"/>
                <a:cs typeface="Courier New"/>
              </a:rPr>
              <a:t>}</a:t>
            </a:r>
          </a:p>
        </p:txBody>
      </p:sp>
      <p:sp>
        <p:nvSpPr>
          <p:cNvPr id="360454" name="Text Box 6"/>
          <p:cNvSpPr txBox="1">
            <a:spLocks noChangeArrowheads="1"/>
          </p:cNvSpPr>
          <p:nvPr/>
        </p:nvSpPr>
        <p:spPr bwMode="auto">
          <a:xfrm>
            <a:off x="5669283" y="1965325"/>
            <a:ext cx="1737326" cy="346075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0">
                <a:solidFill>
                  <a:schemeClr val="folHlink"/>
                </a:solidFill>
                <a:latin typeface="Arial" charset="0"/>
              </a:rPr>
              <a:t>Primitive </a:t>
            </a:r>
            <a:r>
              <a:rPr lang="en-US">
                <a:solidFill>
                  <a:srgbClr val="0033CC"/>
                </a:solidFill>
              </a:rPr>
              <a:t>int</a:t>
            </a:r>
            <a:r>
              <a:rPr lang="en-US" b="0">
                <a:solidFill>
                  <a:schemeClr val="folHlink"/>
                </a:solidFill>
                <a:latin typeface="Arial" charset="0"/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10407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uiExpand="1" build="p"/>
      <p:bldP spid="360453" grpId="0" animBg="1"/>
      <p:bldP spid="3604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#1: Text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46267"/>
          </a:xfrm>
        </p:spPr>
        <p:txBody>
          <a:bodyPr/>
          <a:lstStyle/>
          <a:p>
            <a:r>
              <a:rPr lang="en-US" dirty="0" smtClean="0"/>
              <a:t>Download the complete text of </a:t>
            </a:r>
            <a:r>
              <a:rPr lang="en-US" i="1" dirty="0" smtClean="0"/>
              <a:t>War and Peace </a:t>
            </a:r>
            <a:r>
              <a:rPr lang="en-US" dirty="0" smtClean="0"/>
              <a:t>as an ASCII file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http://www.cs.sjsu.edu/~mak/CS146/assignments/1/</a:t>
            </a:r>
            <a:r>
              <a:rPr lang="en-US" dirty="0" smtClean="0">
                <a:hlinkClick r:id="rId2"/>
              </a:rPr>
              <a:t>WarAndPeace.txt</a:t>
            </a:r>
            <a:r>
              <a:rPr lang="en-US" dirty="0" smtClean="0"/>
              <a:t> </a:t>
            </a:r>
          </a:p>
          <a:p>
            <a:pPr lvl="5"/>
            <a:endParaRPr lang="en-US" dirty="0"/>
          </a:p>
          <a:p>
            <a:r>
              <a:rPr lang="en-US" dirty="0"/>
              <a:t>Write a Java program to search </a:t>
            </a:r>
            <a:br>
              <a:rPr lang="en-US" dirty="0"/>
            </a:br>
            <a:r>
              <a:rPr lang="en-US" dirty="0"/>
              <a:t>for the following names in the text:</a:t>
            </a:r>
          </a:p>
          <a:p>
            <a:pPr lvl="4"/>
            <a:endParaRPr lang="en-US" dirty="0"/>
          </a:p>
          <a:p>
            <a:pPr lvl="1"/>
            <a:r>
              <a:rPr lang="en-US" dirty="0" err="1"/>
              <a:t>Makar</a:t>
            </a:r>
            <a:r>
              <a:rPr lang="en-US" dirty="0"/>
              <a:t> </a:t>
            </a:r>
            <a:r>
              <a:rPr lang="en-US" dirty="0" err="1"/>
              <a:t>Alexeevich</a:t>
            </a:r>
            <a:endParaRPr lang="en-US" dirty="0"/>
          </a:p>
          <a:p>
            <a:pPr lvl="1"/>
            <a:r>
              <a:rPr lang="en-US" dirty="0"/>
              <a:t>Joseph </a:t>
            </a:r>
            <a:r>
              <a:rPr lang="en-US" dirty="0" err="1"/>
              <a:t>Bazdeev</a:t>
            </a:r>
            <a:endParaRPr lang="en-US" dirty="0"/>
          </a:p>
          <a:p>
            <a:pPr lvl="1"/>
            <a:r>
              <a:rPr lang="en-US" dirty="0"/>
              <a:t>Boris </a:t>
            </a:r>
            <a:r>
              <a:rPr lang="en-US" dirty="0" err="1"/>
              <a:t>Drubetskoy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9707" y="4482975"/>
            <a:ext cx="4761365" cy="1323439"/>
          </a:xfrm>
          <a:prstGeom prst="rect">
            <a:avLst/>
          </a:prstGeom>
          <a:solidFill>
            <a:srgbClr val="FFFFC2"/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23C00"/>
                </a:solidFill>
              </a:rPr>
              <a:t>Make sure you output the names in</a:t>
            </a:r>
          </a:p>
          <a:p>
            <a:r>
              <a:rPr lang="en-US" sz="2000" dirty="0" smtClean="0">
                <a:solidFill>
                  <a:srgbClr val="B23C00"/>
                </a:solidFill>
              </a:rPr>
              <a:t>the order that they’re found in the text. </a:t>
            </a:r>
          </a:p>
          <a:p>
            <a:r>
              <a:rPr lang="en-US" sz="2000" dirty="0" smtClean="0">
                <a:solidFill>
                  <a:srgbClr val="B23C00"/>
                </a:solidFill>
              </a:rPr>
              <a:t>Test by changing the order of the names </a:t>
            </a:r>
          </a:p>
          <a:p>
            <a:r>
              <a:rPr lang="en-US" sz="2000" dirty="0" smtClean="0">
                <a:solidFill>
                  <a:srgbClr val="B23C00"/>
                </a:solidFill>
              </a:rPr>
              <a:t>in this list.</a:t>
            </a:r>
            <a:endParaRPr lang="en-US" sz="2000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47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4ADD-D968-4247-A580-A03193F8878A}" type="slidenum">
              <a:rPr lang="en-US"/>
              <a:pPr/>
              <a:t>20</a:t>
            </a:fld>
            <a:endParaRPr 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Array1: Sort an Array of Integers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669925"/>
          </a:xfrm>
        </p:spPr>
        <p:txBody>
          <a:bodyPr/>
          <a:lstStyle/>
          <a:p>
            <a:r>
              <a:rPr lang="en-US" dirty="0">
                <a:solidFill>
                  <a:schemeClr val="folHlink"/>
                </a:solidFill>
              </a:rPr>
              <a:t>Exchange sort algorithm</a:t>
            </a:r>
            <a:r>
              <a:rPr lang="en-US" dirty="0"/>
              <a:t> (we </a:t>
            </a:r>
            <a:r>
              <a:rPr lang="en-US" dirty="0" smtClean="0"/>
              <a:t>won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analyze yet):</a:t>
            </a:r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457245" y="1965976"/>
            <a:ext cx="8342072" cy="378565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private static void sort(</a:t>
            </a: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elements[])</a:t>
            </a:r>
          </a:p>
          <a:p>
            <a:r>
              <a:rPr lang="en-US" sz="2000" b="1" dirty="0">
                <a:latin typeface="Courier New"/>
                <a:cs typeface="Courier New"/>
              </a:rPr>
              <a:t>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for (</a:t>
            </a: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 = 0; 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 &lt; elements.</a:t>
            </a:r>
            <a:r>
              <a:rPr lang="en-US" sz="2000" b="1" dirty="0">
                <a:solidFill>
                  <a:schemeClr val="folHlink"/>
                </a:solidFill>
                <a:latin typeface="Courier New"/>
                <a:cs typeface="Courier New"/>
              </a:rPr>
              <a:t>length</a:t>
            </a:r>
            <a:r>
              <a:rPr lang="en-US" sz="2000" b="1" dirty="0">
                <a:latin typeface="Courier New"/>
                <a:cs typeface="Courier New"/>
              </a:rPr>
              <a:t>-1; 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++) 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for (</a:t>
            </a: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j = i+1; j &lt; </a:t>
            </a:r>
            <a:r>
              <a:rPr lang="en-US" sz="2000" b="1" dirty="0" err="1">
                <a:latin typeface="Courier New"/>
                <a:cs typeface="Courier New"/>
              </a:rPr>
              <a:t>elements.</a:t>
            </a:r>
            <a:r>
              <a:rPr lang="en-US" sz="2000" b="1" dirty="0" err="1">
                <a:solidFill>
                  <a:schemeClr val="folHlink"/>
                </a:solidFill>
                <a:latin typeface="Courier New"/>
                <a:cs typeface="Courier New"/>
              </a:rPr>
              <a:t>length</a:t>
            </a:r>
            <a:r>
              <a:rPr lang="en-US" sz="2000" b="1" dirty="0">
                <a:latin typeface="Courier New"/>
                <a:cs typeface="Courier New"/>
              </a:rPr>
              <a:t>; j++) 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    if (elements[j] &lt; elements[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]) 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        </a:t>
            </a: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temp = elements[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];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        elements[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] = elements[j];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        elements[j] = temp;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    }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}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062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EBAB-FF92-6A44-A531-A8D9BEFF204B}" type="slidenum">
              <a:rPr lang="en-US"/>
              <a:pPr/>
              <a:t>21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Array2: Use an </a:t>
            </a:r>
            <a:r>
              <a:rPr lang="en-US" b="1">
                <a:latin typeface="Courier New" charset="0"/>
              </a:rPr>
              <a:t>ArrayList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r>
              <a:rPr lang="en-US"/>
              <a:t>Main: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An </a:t>
            </a:r>
            <a:r>
              <a:rPr lang="en-US" b="1">
                <a:solidFill>
                  <a:srgbClr val="0033CC"/>
                </a:solidFill>
                <a:latin typeface="Courier New" charset="0"/>
              </a:rPr>
              <a:t>ArrayList</a:t>
            </a:r>
            <a:r>
              <a:rPr lang="en-US"/>
              <a:t> can only store instances (objects) of a reference type such as </a:t>
            </a:r>
            <a:r>
              <a:rPr lang="en-US" b="1">
                <a:solidFill>
                  <a:srgbClr val="0033CC"/>
                </a:solidFill>
                <a:latin typeface="Courier New" charset="0"/>
              </a:rPr>
              <a:t>Integer</a:t>
            </a:r>
            <a:r>
              <a:rPr lang="en-US"/>
              <a:t>, not primitive type data such as </a:t>
            </a:r>
            <a:r>
              <a:rPr lang="en-US" b="1">
                <a:solidFill>
                  <a:srgbClr val="0033CC"/>
                </a:solidFill>
                <a:latin typeface="Courier New" charset="0"/>
              </a:rPr>
              <a:t>int</a:t>
            </a:r>
            <a:r>
              <a:rPr lang="en-US"/>
              <a:t>.</a:t>
            </a: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2011363" y="1350963"/>
            <a:ext cx="6218069" cy="3539431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public static void main(String[] </a:t>
            </a:r>
            <a:r>
              <a:rPr lang="en-US" sz="1400" b="1" dirty="0" err="1">
                <a:latin typeface="Courier New"/>
                <a:cs typeface="Courier New"/>
              </a:rPr>
              <a:t>args</a:t>
            </a:r>
            <a:r>
              <a:rPr lang="en-US" sz="1400" b="1" dirty="0">
                <a:latin typeface="Courier New"/>
                <a:cs typeface="Courier New"/>
              </a:rPr>
              <a:t>) </a:t>
            </a:r>
          </a:p>
          <a:p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solidFill>
                  <a:schemeClr val="folHlink"/>
                </a:solidFill>
                <a:latin typeface="Courier New"/>
                <a:cs typeface="Courier New"/>
              </a:rPr>
              <a:t>ArrayList</a:t>
            </a:r>
            <a:r>
              <a:rPr lang="en-US" sz="1400" b="1" dirty="0">
                <a:solidFill>
                  <a:schemeClr val="folHlink"/>
                </a:solidFill>
                <a:latin typeface="Courier New"/>
                <a:cs typeface="Courier New"/>
              </a:rPr>
              <a:t> numbers = new </a:t>
            </a:r>
            <a:r>
              <a:rPr lang="en-US" sz="1400" b="1" dirty="0" err="1">
                <a:solidFill>
                  <a:schemeClr val="folHlink"/>
                </a:solidFill>
                <a:latin typeface="Courier New"/>
                <a:cs typeface="Courier New"/>
              </a:rPr>
              <a:t>ArrayList</a:t>
            </a:r>
            <a:r>
              <a:rPr lang="en-US" sz="1400" b="1" dirty="0">
                <a:solidFill>
                  <a:schemeClr val="folHlink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solidFill>
                  <a:srgbClr val="0033CC"/>
                </a:solidFill>
                <a:latin typeface="Courier New"/>
                <a:cs typeface="Courier New"/>
              </a:rPr>
              <a:t>numbers.add</a:t>
            </a:r>
            <a:r>
              <a:rPr lang="en-US" sz="1400" b="1" dirty="0">
                <a:solidFill>
                  <a:srgbClr val="0033CC"/>
                </a:solidFill>
                <a:latin typeface="Courier New"/>
                <a:cs typeface="Courier New"/>
              </a:rPr>
              <a:t>(new Integer(5));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err="1">
                <a:solidFill>
                  <a:srgbClr val="0033CC"/>
                </a:solidFill>
                <a:latin typeface="Courier New"/>
                <a:cs typeface="Courier New"/>
              </a:rPr>
              <a:t>numbers.add</a:t>
            </a:r>
            <a:r>
              <a:rPr lang="en-US" sz="1400" b="1" dirty="0">
                <a:solidFill>
                  <a:srgbClr val="0033CC"/>
                </a:solidFill>
                <a:latin typeface="Courier New"/>
                <a:cs typeface="Courier New"/>
              </a:rPr>
              <a:t>(new Integer(1));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err="1">
                <a:solidFill>
                  <a:srgbClr val="0033CC"/>
                </a:solidFill>
                <a:latin typeface="Courier New"/>
                <a:cs typeface="Courier New"/>
              </a:rPr>
              <a:t>numbers.add</a:t>
            </a:r>
            <a:r>
              <a:rPr lang="en-US" sz="1400" b="1" dirty="0">
                <a:solidFill>
                  <a:srgbClr val="0033CC"/>
                </a:solidFill>
                <a:latin typeface="Courier New"/>
                <a:cs typeface="Courier New"/>
              </a:rPr>
              <a:t>(new Integer(9));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err="1">
                <a:solidFill>
                  <a:srgbClr val="0033CC"/>
                </a:solidFill>
                <a:latin typeface="Courier New"/>
                <a:cs typeface="Courier New"/>
              </a:rPr>
              <a:t>numbers.add</a:t>
            </a:r>
            <a:r>
              <a:rPr lang="en-US" sz="1400" b="1" dirty="0">
                <a:solidFill>
                  <a:srgbClr val="0033CC"/>
                </a:solidFill>
                <a:latin typeface="Courier New"/>
                <a:cs typeface="Courier New"/>
              </a:rPr>
              <a:t>(new Integer(4));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err="1">
                <a:solidFill>
                  <a:srgbClr val="0033CC"/>
                </a:solidFill>
                <a:latin typeface="Courier New"/>
                <a:cs typeface="Courier New"/>
              </a:rPr>
              <a:t>numbers.add</a:t>
            </a:r>
            <a:r>
              <a:rPr lang="en-US" sz="1400" b="1" dirty="0">
                <a:solidFill>
                  <a:srgbClr val="0033CC"/>
                </a:solidFill>
                <a:latin typeface="Courier New"/>
                <a:cs typeface="Courier New"/>
              </a:rPr>
              <a:t>(new Integer(5));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err="1">
                <a:solidFill>
                  <a:srgbClr val="0033CC"/>
                </a:solidFill>
                <a:latin typeface="Courier New"/>
                <a:cs typeface="Courier New"/>
              </a:rPr>
              <a:t>numbers.add</a:t>
            </a:r>
            <a:r>
              <a:rPr lang="en-US" sz="1400" b="1" dirty="0">
                <a:solidFill>
                  <a:srgbClr val="0033CC"/>
                </a:solidFill>
                <a:latin typeface="Courier New"/>
                <a:cs typeface="Courier New"/>
              </a:rPr>
              <a:t>(new Integer(0));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err="1">
                <a:solidFill>
                  <a:srgbClr val="0033CC"/>
                </a:solidFill>
                <a:latin typeface="Courier New"/>
                <a:cs typeface="Courier New"/>
              </a:rPr>
              <a:t>numbers.add</a:t>
            </a:r>
            <a:r>
              <a:rPr lang="en-US" sz="1400" b="1" dirty="0">
                <a:solidFill>
                  <a:srgbClr val="0033CC"/>
                </a:solidFill>
                <a:latin typeface="Courier New"/>
                <a:cs typeface="Courier New"/>
              </a:rPr>
              <a:t>(new Integer(7));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err="1">
                <a:solidFill>
                  <a:srgbClr val="0033CC"/>
                </a:solidFill>
                <a:latin typeface="Courier New"/>
                <a:cs typeface="Courier New"/>
              </a:rPr>
              <a:t>numbers.add</a:t>
            </a:r>
            <a:r>
              <a:rPr lang="en-US" sz="1400" b="1" dirty="0">
                <a:solidFill>
                  <a:srgbClr val="0033CC"/>
                </a:solidFill>
                <a:latin typeface="Courier New"/>
                <a:cs typeface="Courier New"/>
              </a:rPr>
              <a:t>(new Integer(6));</a:t>
            </a:r>
          </a:p>
          <a:p>
            <a:endParaRPr lang="en-US" sz="1400" b="1" dirty="0">
              <a:solidFill>
                <a:srgbClr val="0033CC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System.out.print</a:t>
            </a:r>
            <a:r>
              <a:rPr lang="en-US" sz="1400" b="1" dirty="0">
                <a:latin typeface="Courier New"/>
                <a:cs typeface="Courier New"/>
              </a:rPr>
              <a:t>("Before sorting:"); print(numbers);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sort(numbers);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System.out.print</a:t>
            </a:r>
            <a:r>
              <a:rPr lang="en-US" sz="1400" b="1" dirty="0">
                <a:latin typeface="Courier New"/>
                <a:cs typeface="Courier New"/>
              </a:rPr>
              <a:t>(" After sorting:"); print(numbers);</a:t>
            </a: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5668964" y="2697163"/>
            <a:ext cx="164620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Integer</a:t>
            </a:r>
            <a:r>
              <a:rPr lang="en-US" b="0">
                <a:solidFill>
                  <a:schemeClr val="folHlink"/>
                </a:solidFill>
                <a:latin typeface="Arial" charset="0"/>
              </a:rPr>
              <a:t> objects.</a:t>
            </a:r>
          </a:p>
        </p:txBody>
      </p:sp>
    </p:spTree>
    <p:extLst>
      <p:ext uri="{BB962C8B-B14F-4D97-AF65-F5344CB8AC3E}">
        <p14:creationId xmlns:p14="http://schemas.microsoft.com/office/powerpoint/2010/main" val="426804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uiExpand="1" build="p"/>
      <p:bldP spid="36250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7C0B-0EA1-A34E-A673-41D80AD0EF18}" type="slidenum">
              <a:rPr lang="en-US"/>
              <a:pPr/>
              <a:t>22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Array2: Use an </a:t>
            </a:r>
            <a:r>
              <a:rPr lang="en-US" b="1">
                <a:latin typeface="Courier New" charset="0"/>
              </a:rPr>
              <a:t>ArrayList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dirty="0"/>
              <a:t>Print: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A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raw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ArrayList</a:t>
            </a:r>
            <a:r>
              <a:rPr lang="en-US" dirty="0"/>
              <a:t> stores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Object</a:t>
            </a:r>
            <a:r>
              <a:rPr lang="en-US" dirty="0"/>
              <a:t> data.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Object</a:t>
            </a:r>
            <a:r>
              <a:rPr lang="en-US" dirty="0"/>
              <a:t> is the base of all Java reference types.</a:t>
            </a:r>
          </a:p>
          <a:p>
            <a:pPr lvl="1"/>
            <a:r>
              <a:rPr lang="en-US" dirty="0"/>
              <a:t>Therefore, we must coerce each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Object</a:t>
            </a:r>
            <a:r>
              <a:rPr lang="en-US" dirty="0"/>
              <a:t> element to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Integer</a:t>
            </a:r>
            <a:r>
              <a:rPr lang="en-US" dirty="0"/>
              <a:t> with a type cast: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Integer</a:t>
            </a:r>
            <a:r>
              <a:rPr lang="en-US" dirty="0"/>
              <a:t> has an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intValue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dirty="0"/>
              <a:t> method:</a:t>
            </a:r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803275" y="1782763"/>
            <a:ext cx="7621470" cy="181588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private static void print(</a:t>
            </a:r>
            <a:r>
              <a:rPr lang="en-US" b="1" dirty="0" err="1">
                <a:latin typeface="Courier New"/>
                <a:cs typeface="Courier New"/>
              </a:rPr>
              <a:t>ArrayList</a:t>
            </a:r>
            <a:r>
              <a:rPr lang="en-US" b="1" dirty="0">
                <a:latin typeface="Courier New"/>
                <a:cs typeface="Courier New"/>
              </a:rPr>
              <a:t> elements)</a:t>
            </a:r>
          </a:p>
          <a:p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r>
              <a:rPr lang="en-US" b="1" dirty="0">
                <a:latin typeface="Courier New"/>
                <a:cs typeface="Courier New"/>
              </a:rPr>
              <a:t>    for (</a:t>
            </a:r>
            <a:r>
              <a:rPr lang="en-US" b="1" dirty="0">
                <a:solidFill>
                  <a:schemeClr val="folHlink"/>
                </a:solidFill>
                <a:latin typeface="Courier New"/>
                <a:cs typeface="Courier New"/>
              </a:rPr>
              <a:t>Object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elmt</a:t>
            </a:r>
            <a:r>
              <a:rPr lang="en-US" b="1" dirty="0">
                <a:latin typeface="Courier New"/>
                <a:cs typeface="Courier New"/>
              </a:rPr>
              <a:t> : elements) {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System.out.print</a:t>
            </a:r>
            <a:r>
              <a:rPr lang="en-US" b="1" dirty="0">
                <a:latin typeface="Courier New"/>
                <a:cs typeface="Courier New"/>
              </a:rPr>
              <a:t>(" " + </a:t>
            </a:r>
            <a:r>
              <a:rPr lang="en-US" b="1" dirty="0">
                <a:solidFill>
                  <a:schemeClr val="folHlink"/>
                </a:solidFill>
                <a:latin typeface="Courier New"/>
                <a:cs typeface="Courier New"/>
              </a:rPr>
              <a:t>((Integer) </a:t>
            </a:r>
            <a:r>
              <a:rPr lang="en-US" b="1" dirty="0" err="1">
                <a:solidFill>
                  <a:schemeClr val="folHlink"/>
                </a:solidFill>
                <a:latin typeface="Courier New"/>
                <a:cs typeface="Courier New"/>
              </a:rPr>
              <a:t>elmt</a:t>
            </a:r>
            <a:r>
              <a:rPr lang="en-US" b="1" dirty="0">
                <a:solidFill>
                  <a:schemeClr val="folHlink"/>
                </a:solidFill>
                <a:latin typeface="Courier New"/>
                <a:cs typeface="Courier New"/>
              </a:rPr>
              <a:t>)</a:t>
            </a:r>
            <a:r>
              <a:rPr lang="en-US" b="1" dirty="0">
                <a:latin typeface="Courier New"/>
                <a:cs typeface="Courier New"/>
              </a:rPr>
              <a:t>.</a:t>
            </a:r>
            <a:r>
              <a:rPr lang="en-US" b="1" dirty="0" err="1">
                <a:latin typeface="Courier New"/>
                <a:cs typeface="Courier New"/>
              </a:rPr>
              <a:t>intValue</a:t>
            </a:r>
            <a:r>
              <a:rPr lang="en-US" b="1" dirty="0">
                <a:latin typeface="Courier New"/>
                <a:cs typeface="Courier New"/>
              </a:rPr>
              <a:t>());</a:t>
            </a:r>
          </a:p>
          <a:p>
            <a:r>
              <a:rPr lang="en-US" b="1" dirty="0">
                <a:latin typeface="Courier New"/>
                <a:cs typeface="Courier New"/>
              </a:rPr>
              <a:t>    }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System.out.println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5121275" y="4983163"/>
            <a:ext cx="2339453" cy="40011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/>
                <a:cs typeface="Courier New"/>
              </a:rPr>
              <a:t>(Integer) elmt</a:t>
            </a:r>
          </a:p>
        </p:txBody>
      </p:sp>
      <p:sp>
        <p:nvSpPr>
          <p:cNvPr id="363527" name="Text Box 7"/>
          <p:cNvSpPr txBox="1">
            <a:spLocks noChangeArrowheads="1"/>
          </p:cNvSpPr>
          <p:nvPr/>
        </p:nvSpPr>
        <p:spPr bwMode="auto">
          <a:xfrm>
            <a:off x="2651125" y="5807075"/>
            <a:ext cx="4340326" cy="40011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folHlink"/>
                </a:solidFill>
                <a:latin typeface="Courier New"/>
                <a:cs typeface="Courier New"/>
              </a:rPr>
              <a:t>(</a:t>
            </a:r>
            <a:r>
              <a:rPr lang="en-US" sz="2000" b="1">
                <a:latin typeface="Courier New"/>
                <a:cs typeface="Courier New"/>
              </a:rPr>
              <a:t>(Integer) elmt</a:t>
            </a:r>
            <a:r>
              <a:rPr lang="en-US" sz="2000" b="1">
                <a:solidFill>
                  <a:schemeClr val="folHlink"/>
                </a:solidFill>
                <a:latin typeface="Courier New"/>
                <a:cs typeface="Courier New"/>
              </a:rPr>
              <a:t>).intValue()</a:t>
            </a:r>
          </a:p>
        </p:txBody>
      </p:sp>
    </p:spTree>
    <p:extLst>
      <p:ext uri="{BB962C8B-B14F-4D97-AF65-F5344CB8AC3E}">
        <p14:creationId xmlns:p14="http://schemas.microsoft.com/office/powerpoint/2010/main" val="183623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  <p:bldP spid="363526" grpId="0" animBg="1"/>
      <p:bldP spid="3635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2ECB-20CF-2A49-B412-12BBDC3DD327}" type="slidenum">
              <a:rPr lang="en-US"/>
              <a:pPr/>
              <a:t>23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Array2: Use an </a:t>
            </a:r>
            <a:r>
              <a:rPr lang="en-US" b="1">
                <a:latin typeface="Courier New" charset="0"/>
              </a:rPr>
              <a:t>ArrayList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79438"/>
          </a:xfrm>
        </p:spPr>
        <p:txBody>
          <a:bodyPr/>
          <a:lstStyle/>
          <a:p>
            <a:r>
              <a:rPr lang="en-US"/>
              <a:t>Sort:</a:t>
            </a:r>
          </a:p>
        </p:txBody>
      </p:sp>
      <p:sp>
        <p:nvSpPr>
          <p:cNvPr id="364548" name="Text Box 4"/>
          <p:cNvSpPr txBox="1">
            <a:spLocks noChangeArrowheads="1"/>
          </p:cNvSpPr>
          <p:nvPr/>
        </p:nvSpPr>
        <p:spPr bwMode="auto">
          <a:xfrm>
            <a:off x="274367" y="1960994"/>
            <a:ext cx="8634508" cy="366254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private static void sort(</a:t>
            </a:r>
            <a:r>
              <a:rPr lang="en-US" sz="1800" b="1" dirty="0" err="1">
                <a:latin typeface="Courier New"/>
                <a:cs typeface="Courier New"/>
              </a:rPr>
              <a:t>ArrayList</a:t>
            </a:r>
            <a:r>
              <a:rPr lang="en-US" sz="1800" b="1" dirty="0">
                <a:latin typeface="Courier New"/>
                <a:cs typeface="Courier New"/>
              </a:rPr>
              <a:t> elements)</a:t>
            </a: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for (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 = 0; 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 &lt; </a:t>
            </a:r>
            <a:r>
              <a:rPr lang="en-US" sz="1800" b="1" dirty="0" err="1">
                <a:latin typeface="Courier New"/>
                <a:cs typeface="Courier New"/>
              </a:rPr>
              <a:t>elements.</a:t>
            </a:r>
            <a:r>
              <a:rPr lang="en-US" sz="1800" b="1" dirty="0" err="1">
                <a:solidFill>
                  <a:srgbClr val="0033CC"/>
                </a:solidFill>
                <a:latin typeface="Courier New"/>
                <a:cs typeface="Courier New"/>
              </a:rPr>
              <a:t>size</a:t>
            </a:r>
            <a:r>
              <a:rPr lang="en-US" sz="1800" b="1" dirty="0">
                <a:solidFill>
                  <a:srgbClr val="0033CC"/>
                </a:solidFill>
                <a:latin typeface="Courier New"/>
                <a:cs typeface="Courier New"/>
              </a:rPr>
              <a:t>()</a:t>
            </a:r>
            <a:r>
              <a:rPr lang="en-US" sz="1800" b="1" dirty="0">
                <a:latin typeface="Courier New"/>
                <a:cs typeface="Courier New"/>
              </a:rPr>
              <a:t>-1; 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++)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for (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b="1" dirty="0">
                <a:latin typeface="Courier New"/>
                <a:cs typeface="Courier New"/>
              </a:rPr>
              <a:t> j = i+1; j &lt; </a:t>
            </a:r>
            <a:r>
              <a:rPr lang="en-US" sz="1800" b="1" dirty="0" err="1">
                <a:latin typeface="Courier New"/>
                <a:cs typeface="Courier New"/>
              </a:rPr>
              <a:t>elements.</a:t>
            </a:r>
            <a:r>
              <a:rPr lang="en-US" sz="1800" b="1" dirty="0" err="1">
                <a:solidFill>
                  <a:srgbClr val="0033CC"/>
                </a:solidFill>
                <a:latin typeface="Courier New"/>
                <a:cs typeface="Courier New"/>
              </a:rPr>
              <a:t>size</a:t>
            </a:r>
            <a:r>
              <a:rPr lang="en-US" sz="1800" b="1" dirty="0">
                <a:solidFill>
                  <a:srgbClr val="0033CC"/>
                </a:solidFill>
                <a:latin typeface="Courier New"/>
                <a:cs typeface="Courier New"/>
              </a:rPr>
              <a:t>()</a:t>
            </a:r>
            <a:r>
              <a:rPr lang="en-US" sz="1800" b="1" dirty="0">
                <a:latin typeface="Courier New"/>
                <a:cs typeface="Courier New"/>
              </a:rPr>
              <a:t>; j++)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    if (</a:t>
            </a:r>
            <a:r>
              <a:rPr lang="en-US" sz="1800" b="1" dirty="0">
                <a:solidFill>
                  <a:schemeClr val="folHlink"/>
                </a:solidFill>
                <a:latin typeface="Courier New"/>
                <a:cs typeface="Courier New"/>
              </a:rPr>
              <a:t>(</a:t>
            </a:r>
            <a:r>
              <a:rPr lang="en-US" sz="1800" b="1" dirty="0">
                <a:solidFill>
                  <a:srgbClr val="0033CC"/>
                </a:solidFill>
                <a:latin typeface="Courier New"/>
                <a:cs typeface="Courier New"/>
              </a:rPr>
              <a:t>(Integer)</a:t>
            </a:r>
            <a:r>
              <a:rPr lang="en-US" sz="1800" b="1" dirty="0">
                <a:solidFill>
                  <a:schemeClr val="folHlink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chemeClr val="folHlink"/>
                </a:solidFill>
                <a:latin typeface="Courier New"/>
                <a:cs typeface="Courier New"/>
              </a:rPr>
              <a:t>elements.get</a:t>
            </a:r>
            <a:r>
              <a:rPr lang="en-US" sz="1800" b="1" dirty="0">
                <a:solidFill>
                  <a:schemeClr val="folHlink"/>
                </a:solidFill>
                <a:latin typeface="Courier New"/>
                <a:cs typeface="Courier New"/>
              </a:rPr>
              <a:t>(j))</a:t>
            </a:r>
            <a:r>
              <a:rPr lang="en-US" sz="1800" b="1" dirty="0">
                <a:latin typeface="Courier New"/>
                <a:cs typeface="Courier New"/>
              </a:rPr>
              <a:t>.</a:t>
            </a:r>
            <a:r>
              <a:rPr lang="en-US" sz="1800" b="1" dirty="0" err="1">
                <a:latin typeface="Courier New"/>
                <a:cs typeface="Courier New"/>
              </a:rPr>
              <a:t>intValue</a:t>
            </a:r>
            <a:r>
              <a:rPr lang="en-US" sz="1800" b="1" dirty="0">
                <a:latin typeface="Courier New"/>
                <a:cs typeface="Courier New"/>
              </a:rPr>
              <a:t>() &lt; 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            </a:t>
            </a:r>
            <a:r>
              <a:rPr lang="en-US" sz="1800" b="1" dirty="0">
                <a:solidFill>
                  <a:schemeClr val="folHlink"/>
                </a:solidFill>
                <a:latin typeface="Courier New"/>
                <a:cs typeface="Courier New"/>
              </a:rPr>
              <a:t>(</a:t>
            </a:r>
            <a:r>
              <a:rPr lang="en-US" sz="1800" b="1" dirty="0">
                <a:solidFill>
                  <a:srgbClr val="0033CC"/>
                </a:solidFill>
                <a:latin typeface="Courier New"/>
                <a:cs typeface="Courier New"/>
              </a:rPr>
              <a:t>(Integer)</a:t>
            </a:r>
            <a:r>
              <a:rPr lang="en-US" sz="1800" b="1" dirty="0">
                <a:solidFill>
                  <a:schemeClr val="folHlink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chemeClr val="folHlink"/>
                </a:solidFill>
                <a:latin typeface="Courier New"/>
                <a:cs typeface="Courier New"/>
              </a:rPr>
              <a:t>elements.get</a:t>
            </a:r>
            <a:r>
              <a:rPr lang="en-US" sz="1800" b="1" dirty="0">
                <a:solidFill>
                  <a:schemeClr val="folHlink"/>
                </a:solidFill>
                <a:latin typeface="Courier New"/>
                <a:cs typeface="Courier New"/>
              </a:rPr>
              <a:t>(</a:t>
            </a:r>
            <a:r>
              <a:rPr lang="en-US" sz="1800" b="1" dirty="0" err="1">
                <a:solidFill>
                  <a:schemeClr val="folHlink"/>
                </a:solidFill>
                <a:latin typeface="Courier New"/>
                <a:cs typeface="Courier New"/>
              </a:rPr>
              <a:t>i</a:t>
            </a:r>
            <a:r>
              <a:rPr lang="en-US" sz="1800" b="1" dirty="0">
                <a:solidFill>
                  <a:schemeClr val="folHlink"/>
                </a:solidFill>
                <a:latin typeface="Courier New"/>
                <a:cs typeface="Courier New"/>
              </a:rPr>
              <a:t>))</a:t>
            </a:r>
            <a:r>
              <a:rPr lang="en-US" sz="1800" b="1" dirty="0">
                <a:latin typeface="Courier New"/>
                <a:cs typeface="Courier New"/>
              </a:rPr>
              <a:t>.</a:t>
            </a:r>
            <a:r>
              <a:rPr lang="en-US" sz="1800" b="1" dirty="0" err="1">
                <a:latin typeface="Courier New"/>
                <a:cs typeface="Courier New"/>
              </a:rPr>
              <a:t>intValue</a:t>
            </a:r>
            <a:r>
              <a:rPr lang="en-US" sz="1800" b="1" dirty="0">
                <a:latin typeface="Courier New"/>
                <a:cs typeface="Courier New"/>
              </a:rPr>
              <a:t>())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        Object temp = </a:t>
            </a:r>
            <a:r>
              <a:rPr lang="en-US" sz="1800" b="1" dirty="0" err="1">
                <a:latin typeface="Courier New"/>
                <a:cs typeface="Courier New"/>
              </a:rPr>
              <a:t>elements.get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        </a:t>
            </a:r>
            <a:r>
              <a:rPr lang="en-US" sz="1800" b="1" dirty="0" err="1">
                <a:latin typeface="Courier New"/>
                <a:cs typeface="Courier New"/>
              </a:rPr>
              <a:t>elements.set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elements.get</a:t>
            </a:r>
            <a:r>
              <a:rPr lang="en-US" sz="1800" b="1" dirty="0">
                <a:latin typeface="Courier New"/>
                <a:cs typeface="Courier New"/>
              </a:rPr>
              <a:t>(j));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        </a:t>
            </a:r>
            <a:r>
              <a:rPr lang="en-US" sz="1800" b="1" dirty="0" err="1">
                <a:latin typeface="Courier New"/>
                <a:cs typeface="Courier New"/>
              </a:rPr>
              <a:t>elements.set</a:t>
            </a:r>
            <a:r>
              <a:rPr lang="en-US" sz="1800" b="1" dirty="0">
                <a:latin typeface="Courier New"/>
                <a:cs typeface="Courier New"/>
              </a:rPr>
              <a:t>(j, temp);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    }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}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666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CF1A-FCBC-E841-A99A-2A73F5CEEB1F}" type="slidenum">
              <a:rPr lang="en-US"/>
              <a:pPr/>
              <a:t>24</a:t>
            </a:fld>
            <a:endParaRPr lang="en-US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Dangers of Using Raw </a:t>
            </a:r>
            <a:r>
              <a:rPr lang="en-US" b="1">
                <a:latin typeface="Courier New" charset="0"/>
              </a:rPr>
              <a:t>ArrayList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a raw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ArrayList</a:t>
            </a:r>
            <a:r>
              <a:rPr lang="en-US" dirty="0"/>
              <a:t> holds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Object</a:t>
            </a:r>
            <a:r>
              <a:rPr lang="en-US" dirty="0"/>
              <a:t> data,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Object</a:t>
            </a:r>
            <a:r>
              <a:rPr lang="en-US" dirty="0"/>
              <a:t> is the root of all Java reference types, nothing prevents us from doing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happens at run time?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2011708" y="2782888"/>
            <a:ext cx="5171458" cy="258532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ArrayList</a:t>
            </a:r>
            <a:r>
              <a:rPr lang="en-US" sz="1800" b="1" dirty="0">
                <a:latin typeface="Courier New"/>
                <a:cs typeface="Courier New"/>
              </a:rPr>
              <a:t> numbers = new </a:t>
            </a:r>
            <a:r>
              <a:rPr lang="en-US" sz="1800" b="1" dirty="0" err="1">
                <a:latin typeface="Courier New"/>
                <a:cs typeface="Courier New"/>
              </a:rPr>
              <a:t>ArrayList</a:t>
            </a:r>
            <a:r>
              <a:rPr lang="en-US" sz="1800" b="1" dirty="0">
                <a:latin typeface="Courier New"/>
                <a:cs typeface="Courier New"/>
              </a:rPr>
              <a:t>();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numbers.add</a:t>
            </a:r>
            <a:r>
              <a:rPr lang="en-US" sz="1800" b="1" dirty="0">
                <a:latin typeface="Courier New"/>
                <a:cs typeface="Courier New"/>
              </a:rPr>
              <a:t>(new Integer(5));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numbers.add</a:t>
            </a:r>
            <a:r>
              <a:rPr lang="en-US" sz="1800" b="1" dirty="0">
                <a:latin typeface="Courier New"/>
                <a:cs typeface="Courier New"/>
              </a:rPr>
              <a:t>(new Integer(1));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numbers.add</a:t>
            </a:r>
            <a:r>
              <a:rPr lang="en-US" sz="1800" b="1" dirty="0">
                <a:latin typeface="Courier New"/>
                <a:cs typeface="Courier New"/>
              </a:rPr>
              <a:t>(new Integer(9));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numbers.add</a:t>
            </a:r>
            <a:r>
              <a:rPr lang="en-US" sz="1800" b="1" dirty="0">
                <a:latin typeface="Courier New"/>
                <a:cs typeface="Courier New"/>
              </a:rPr>
              <a:t>(new Integer(4));</a:t>
            </a:r>
          </a:p>
          <a:p>
            <a:r>
              <a:rPr lang="en-US" sz="1800" b="1" dirty="0" err="1">
                <a:solidFill>
                  <a:schemeClr val="folHlink"/>
                </a:solidFill>
                <a:latin typeface="Courier New"/>
                <a:cs typeface="Courier New"/>
              </a:rPr>
              <a:t>numbers.add</a:t>
            </a:r>
            <a:r>
              <a:rPr lang="en-US" sz="1800" b="1" dirty="0">
                <a:solidFill>
                  <a:schemeClr val="folHlink"/>
                </a:solidFill>
                <a:latin typeface="Courier New"/>
                <a:cs typeface="Courier New"/>
              </a:rPr>
              <a:t>(new Date());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numbers.add</a:t>
            </a:r>
            <a:r>
              <a:rPr lang="en-US" sz="1800" b="1" dirty="0">
                <a:latin typeface="Courier New"/>
                <a:cs typeface="Courier New"/>
              </a:rPr>
              <a:t>(new Integer(0));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numbers.add</a:t>
            </a:r>
            <a:r>
              <a:rPr lang="en-US" sz="1800" b="1" dirty="0">
                <a:latin typeface="Courier New"/>
                <a:cs typeface="Courier New"/>
              </a:rPr>
              <a:t>(new Integer(7));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numbers.add</a:t>
            </a:r>
            <a:r>
              <a:rPr lang="en-US" sz="1800" b="1" dirty="0">
                <a:latin typeface="Courier New"/>
                <a:cs typeface="Courier New"/>
              </a:rPr>
              <a:t>(new Integer(6));</a:t>
            </a:r>
          </a:p>
        </p:txBody>
      </p:sp>
    </p:spTree>
    <p:extLst>
      <p:ext uri="{BB962C8B-B14F-4D97-AF65-F5344CB8AC3E}">
        <p14:creationId xmlns:p14="http://schemas.microsoft.com/office/powerpoint/2010/main" val="45854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737D-9337-AA42-B265-0BF118558F2B}" type="slidenum">
              <a:rPr lang="en-US"/>
              <a:pPr/>
              <a:t>25</a:t>
            </a:fld>
            <a:endParaRPr lang="en-US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Array3: Use </a:t>
            </a:r>
            <a:r>
              <a:rPr lang="en-US" b="1">
                <a:latin typeface="Courier New" charset="0"/>
              </a:rPr>
              <a:t>ArrayList&lt;Integer&gt;</a:t>
            </a:r>
          </a:p>
        </p:txBody>
      </p:sp>
      <p:sp>
        <p:nvSpPr>
          <p:cNvPr id="366596" name="Text Box 4"/>
          <p:cNvSpPr txBox="1">
            <a:spLocks noChangeArrowheads="1"/>
          </p:cNvSpPr>
          <p:nvPr/>
        </p:nvSpPr>
        <p:spPr bwMode="auto">
          <a:xfrm>
            <a:off x="548684" y="1417638"/>
            <a:ext cx="7941898" cy="4493539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public static void main(String[] </a:t>
            </a:r>
            <a:r>
              <a:rPr lang="en-US" sz="1800" b="1" dirty="0" err="1">
                <a:latin typeface="Courier New"/>
                <a:cs typeface="Courier New"/>
              </a:rPr>
              <a:t>args</a:t>
            </a:r>
            <a:r>
              <a:rPr lang="en-US" sz="1800" b="1" dirty="0">
                <a:latin typeface="Courier New"/>
                <a:cs typeface="Courier New"/>
              </a:rPr>
              <a:t>) </a:t>
            </a: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solidFill>
                  <a:schemeClr val="folHlink"/>
                </a:solidFill>
                <a:latin typeface="Courier New"/>
                <a:cs typeface="Courier New"/>
              </a:rPr>
              <a:t>ArrayList</a:t>
            </a:r>
            <a:r>
              <a:rPr lang="en-US" sz="1800" b="1" dirty="0">
                <a:solidFill>
                  <a:srgbClr val="0033CC"/>
                </a:solidFill>
                <a:latin typeface="Courier New"/>
                <a:cs typeface="Courier New"/>
              </a:rPr>
              <a:t>&lt;Integer&gt;</a:t>
            </a:r>
            <a:r>
              <a:rPr lang="en-US" sz="1800" b="1" dirty="0">
                <a:solidFill>
                  <a:schemeClr val="folHlink"/>
                </a:solidFill>
                <a:latin typeface="Courier New"/>
                <a:cs typeface="Courier New"/>
              </a:rPr>
              <a:t> numbers = new </a:t>
            </a:r>
            <a:r>
              <a:rPr lang="en-US" sz="1800" b="1" dirty="0" err="1">
                <a:solidFill>
                  <a:schemeClr val="folHlink"/>
                </a:solidFill>
                <a:latin typeface="Courier New"/>
                <a:cs typeface="Courier New"/>
              </a:rPr>
              <a:t>ArrayList</a:t>
            </a:r>
            <a:r>
              <a:rPr lang="en-US" sz="1800" b="1" dirty="0">
                <a:solidFill>
                  <a:srgbClr val="0033CC"/>
                </a:solidFill>
                <a:latin typeface="Courier New"/>
                <a:cs typeface="Courier New"/>
              </a:rPr>
              <a:t>&lt;&gt;</a:t>
            </a:r>
            <a:r>
              <a:rPr lang="en-US" sz="1800" b="1" dirty="0">
                <a:solidFill>
                  <a:schemeClr val="folHlink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numbers.add</a:t>
            </a:r>
            <a:r>
              <a:rPr lang="en-US" sz="1800" b="1" dirty="0">
                <a:latin typeface="Courier New"/>
                <a:cs typeface="Courier New"/>
              </a:rPr>
              <a:t>(new Integer(5));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numbers.add</a:t>
            </a:r>
            <a:r>
              <a:rPr lang="en-US" sz="1800" b="1" dirty="0">
                <a:latin typeface="Courier New"/>
                <a:cs typeface="Courier New"/>
              </a:rPr>
              <a:t>(new Integer(1));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numbers.add</a:t>
            </a:r>
            <a:r>
              <a:rPr lang="en-US" sz="1800" b="1" dirty="0">
                <a:latin typeface="Courier New"/>
                <a:cs typeface="Courier New"/>
              </a:rPr>
              <a:t>(new Integer(9));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numbers.add</a:t>
            </a:r>
            <a:r>
              <a:rPr lang="en-US" sz="1800" b="1" dirty="0">
                <a:latin typeface="Courier New"/>
                <a:cs typeface="Courier New"/>
              </a:rPr>
              <a:t>(new Integer(4));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numbers.add</a:t>
            </a:r>
            <a:r>
              <a:rPr lang="en-US" sz="1800" b="1" dirty="0">
                <a:latin typeface="Courier New"/>
                <a:cs typeface="Courier New"/>
              </a:rPr>
              <a:t>(new Integer(5));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numbers.add</a:t>
            </a:r>
            <a:r>
              <a:rPr lang="en-US" sz="1800" b="1" dirty="0">
                <a:latin typeface="Courier New"/>
                <a:cs typeface="Courier New"/>
              </a:rPr>
              <a:t>(new Integer(0));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numbers.add</a:t>
            </a:r>
            <a:r>
              <a:rPr lang="en-US" sz="1800" b="1" dirty="0">
                <a:latin typeface="Courier New"/>
                <a:cs typeface="Courier New"/>
              </a:rPr>
              <a:t>(new Integer(7));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numbers.add</a:t>
            </a:r>
            <a:r>
              <a:rPr lang="en-US" sz="1800" b="1" dirty="0">
                <a:latin typeface="Courier New"/>
                <a:cs typeface="Courier New"/>
              </a:rPr>
              <a:t>(new Integer(6));</a:t>
            </a:r>
          </a:p>
          <a:p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System.out.print</a:t>
            </a:r>
            <a:r>
              <a:rPr lang="en-US" sz="1800" b="1" dirty="0">
                <a:latin typeface="Courier New"/>
                <a:cs typeface="Courier New"/>
              </a:rPr>
              <a:t>("Before sorting:"); print(numbers);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sort(numbers);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System.out.print</a:t>
            </a:r>
            <a:r>
              <a:rPr lang="en-US" sz="1800" b="1" dirty="0">
                <a:latin typeface="Courier New"/>
                <a:cs typeface="Courier New"/>
              </a:rPr>
              <a:t>(" After sorting:"); print(numbers);</a:t>
            </a: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66597" name="Text Box 5"/>
          <p:cNvSpPr txBox="1">
            <a:spLocks noChangeArrowheads="1"/>
          </p:cNvSpPr>
          <p:nvPr/>
        </p:nvSpPr>
        <p:spPr bwMode="auto">
          <a:xfrm>
            <a:off x="5212073" y="2880366"/>
            <a:ext cx="3533775" cy="925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Now the compiler will prevent us </a:t>
            </a:r>
          </a:p>
          <a:p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from adding anything other than </a:t>
            </a:r>
          </a:p>
          <a:p>
            <a:r>
              <a:rPr lang="en-US" sz="1800" b="1" dirty="0">
                <a:solidFill>
                  <a:srgbClr val="0033CC"/>
                </a:solidFill>
                <a:latin typeface="Courier New"/>
                <a:cs typeface="Courier New"/>
              </a:rPr>
              <a:t>Integer</a:t>
            </a:r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 data to the array list.</a:t>
            </a:r>
          </a:p>
        </p:txBody>
      </p:sp>
    </p:spTree>
    <p:extLst>
      <p:ext uri="{BB962C8B-B14F-4D97-AF65-F5344CB8AC3E}">
        <p14:creationId xmlns:p14="http://schemas.microsoft.com/office/powerpoint/2010/main" val="338859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E7DE-4F98-D94F-BBF7-C15753D3046E}" type="slidenum">
              <a:rPr lang="en-US"/>
              <a:pPr/>
              <a:t>26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Array3: Use </a:t>
            </a:r>
            <a:r>
              <a:rPr lang="en-US" b="1">
                <a:latin typeface="Courier New" charset="0"/>
              </a:rPr>
              <a:t>ArrayList&lt;Integer&gt;</a:t>
            </a:r>
          </a:p>
        </p:txBody>
      </p:sp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182928" y="1368425"/>
            <a:ext cx="8726856" cy="4708981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/>
                <a:cs typeface="Courier New"/>
              </a:rPr>
              <a:t>private static void print(</a:t>
            </a:r>
            <a:r>
              <a:rPr lang="en-US" sz="1500" b="1" dirty="0" err="1">
                <a:latin typeface="Courier New"/>
                <a:cs typeface="Courier New"/>
              </a:rPr>
              <a:t>ArrayList</a:t>
            </a:r>
            <a:r>
              <a:rPr lang="en-US" sz="1500" b="1" dirty="0">
                <a:solidFill>
                  <a:srgbClr val="0033CC"/>
                </a:solidFill>
                <a:latin typeface="Courier New"/>
                <a:cs typeface="Courier New"/>
              </a:rPr>
              <a:t>&lt;Integer&gt;</a:t>
            </a:r>
            <a:r>
              <a:rPr lang="en-US" sz="1500" b="1" dirty="0">
                <a:latin typeface="Courier New"/>
                <a:cs typeface="Courier New"/>
              </a:rPr>
              <a:t> elements)</a:t>
            </a:r>
          </a:p>
          <a:p>
            <a:r>
              <a:rPr lang="en-US" sz="1500" b="1" dirty="0">
                <a:latin typeface="Courier New"/>
                <a:cs typeface="Courier New"/>
              </a:rPr>
              <a:t>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for (Integer </a:t>
            </a:r>
            <a:r>
              <a:rPr lang="en-US" sz="1500" b="1" dirty="0" err="1">
                <a:latin typeface="Courier New"/>
                <a:cs typeface="Courier New"/>
              </a:rPr>
              <a:t>elmt</a:t>
            </a:r>
            <a:r>
              <a:rPr lang="en-US" sz="1500" b="1" dirty="0">
                <a:latin typeface="Courier New"/>
                <a:cs typeface="Courier New"/>
              </a:rPr>
              <a:t> : elements)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</a:t>
            </a:r>
            <a:r>
              <a:rPr lang="en-US" sz="1500" b="1" dirty="0" err="1">
                <a:latin typeface="Courier New"/>
                <a:cs typeface="Courier New"/>
              </a:rPr>
              <a:t>System.out.print</a:t>
            </a:r>
            <a:r>
              <a:rPr lang="en-US" sz="1500" b="1" dirty="0">
                <a:latin typeface="Courier New"/>
                <a:cs typeface="Courier New"/>
              </a:rPr>
              <a:t>(" " + </a:t>
            </a:r>
            <a:r>
              <a:rPr lang="en-US" sz="1500" b="1" dirty="0" err="1">
                <a:latin typeface="Courier New"/>
                <a:cs typeface="Courier New"/>
              </a:rPr>
              <a:t>elmt.intValue</a:t>
            </a:r>
            <a:r>
              <a:rPr lang="en-US" sz="1500" b="1" dirty="0">
                <a:latin typeface="Courier New"/>
                <a:cs typeface="Courier New"/>
              </a:rPr>
              <a:t>());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</a:t>
            </a:r>
            <a:r>
              <a:rPr lang="en-US" sz="1500" b="1" dirty="0" err="1">
                <a:latin typeface="Courier New"/>
                <a:cs typeface="Courier New"/>
              </a:rPr>
              <a:t>System.out.println</a:t>
            </a:r>
            <a:r>
              <a:rPr lang="en-US" sz="1500" b="1" dirty="0">
                <a:latin typeface="Courier New"/>
                <a:cs typeface="Courier New"/>
              </a:rPr>
              <a:t>();</a:t>
            </a:r>
          </a:p>
          <a:p>
            <a:r>
              <a:rPr lang="en-US" sz="1500" b="1" dirty="0">
                <a:latin typeface="Courier New"/>
                <a:cs typeface="Courier New"/>
              </a:rPr>
              <a:t>}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private static void sort(</a:t>
            </a:r>
            <a:r>
              <a:rPr lang="en-US" sz="1500" b="1" dirty="0" err="1">
                <a:latin typeface="Courier New"/>
                <a:cs typeface="Courier New"/>
              </a:rPr>
              <a:t>ArrayList</a:t>
            </a:r>
            <a:r>
              <a:rPr lang="en-US" sz="1500" b="1" dirty="0">
                <a:solidFill>
                  <a:srgbClr val="0033CC"/>
                </a:solidFill>
                <a:latin typeface="Courier New"/>
                <a:cs typeface="Courier New"/>
              </a:rPr>
              <a:t>&lt;Integer&gt;</a:t>
            </a:r>
            <a:r>
              <a:rPr lang="en-US" sz="1500" b="1" dirty="0">
                <a:latin typeface="Courier New"/>
                <a:cs typeface="Courier New"/>
              </a:rPr>
              <a:t> elements)</a:t>
            </a:r>
          </a:p>
          <a:p>
            <a:r>
              <a:rPr lang="en-US" sz="1500" b="1" dirty="0">
                <a:latin typeface="Courier New"/>
                <a:cs typeface="Courier New"/>
              </a:rPr>
              <a:t>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for (</a:t>
            </a:r>
            <a:r>
              <a:rPr lang="en-US" sz="1500" b="1" dirty="0" err="1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 = 0; 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 &lt; </a:t>
            </a:r>
            <a:r>
              <a:rPr lang="en-US" sz="1500" b="1" dirty="0" err="1">
                <a:latin typeface="Courier New"/>
                <a:cs typeface="Courier New"/>
              </a:rPr>
              <a:t>elements.size</a:t>
            </a:r>
            <a:r>
              <a:rPr lang="en-US" sz="1500" b="1" dirty="0">
                <a:latin typeface="Courier New"/>
                <a:cs typeface="Courier New"/>
              </a:rPr>
              <a:t>()-1; 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++)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for (</a:t>
            </a:r>
            <a:r>
              <a:rPr lang="en-US" sz="1500" b="1" dirty="0" err="1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j = i+1; j &lt; </a:t>
            </a:r>
            <a:r>
              <a:rPr lang="en-US" sz="1500" b="1" dirty="0" err="1">
                <a:latin typeface="Courier New"/>
                <a:cs typeface="Courier New"/>
              </a:rPr>
              <a:t>elements.size</a:t>
            </a:r>
            <a:r>
              <a:rPr lang="en-US" sz="1500" b="1" dirty="0">
                <a:latin typeface="Courier New"/>
                <a:cs typeface="Courier New"/>
              </a:rPr>
              <a:t>(); j++)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if (</a:t>
            </a:r>
            <a:r>
              <a:rPr lang="en-US" sz="1500" b="1" dirty="0" err="1">
                <a:solidFill>
                  <a:schemeClr val="folHlink"/>
                </a:solidFill>
                <a:latin typeface="Courier New"/>
                <a:cs typeface="Courier New"/>
              </a:rPr>
              <a:t>elements.get</a:t>
            </a:r>
            <a:r>
              <a:rPr lang="en-US" sz="1500" b="1" dirty="0">
                <a:solidFill>
                  <a:schemeClr val="folHlink"/>
                </a:solidFill>
                <a:latin typeface="Courier New"/>
                <a:cs typeface="Courier New"/>
              </a:rPr>
              <a:t>(j).</a:t>
            </a:r>
            <a:r>
              <a:rPr lang="en-US" sz="1500" b="1" dirty="0" err="1">
                <a:solidFill>
                  <a:schemeClr val="folHlink"/>
                </a:solidFill>
                <a:latin typeface="Courier New"/>
                <a:cs typeface="Courier New"/>
              </a:rPr>
              <a:t>intValue</a:t>
            </a:r>
            <a:r>
              <a:rPr lang="en-US" sz="1500" b="1" dirty="0">
                <a:solidFill>
                  <a:schemeClr val="folHlink"/>
                </a:solidFill>
                <a:latin typeface="Courier New"/>
                <a:cs typeface="Courier New"/>
              </a:rPr>
              <a:t>() &lt; </a:t>
            </a:r>
            <a:r>
              <a:rPr lang="en-US" sz="1500" b="1" dirty="0" err="1">
                <a:solidFill>
                  <a:schemeClr val="folHlink"/>
                </a:solidFill>
                <a:latin typeface="Courier New"/>
                <a:cs typeface="Courier New"/>
              </a:rPr>
              <a:t>elements.get</a:t>
            </a:r>
            <a:r>
              <a:rPr lang="en-US" sz="1500" b="1" dirty="0">
                <a:solidFill>
                  <a:schemeClr val="folHlink"/>
                </a:solidFill>
                <a:latin typeface="Courier New"/>
                <a:cs typeface="Courier New"/>
              </a:rPr>
              <a:t>(</a:t>
            </a:r>
            <a:r>
              <a:rPr lang="en-US" sz="1500" b="1" dirty="0" err="1">
                <a:solidFill>
                  <a:schemeClr val="folHlink"/>
                </a:solidFill>
                <a:latin typeface="Courier New"/>
                <a:cs typeface="Courier New"/>
              </a:rPr>
              <a:t>i</a:t>
            </a:r>
            <a:r>
              <a:rPr lang="en-US" sz="1500" b="1" dirty="0">
                <a:solidFill>
                  <a:schemeClr val="folHlink"/>
                </a:solidFill>
                <a:latin typeface="Courier New"/>
                <a:cs typeface="Courier New"/>
              </a:rPr>
              <a:t>).</a:t>
            </a:r>
            <a:r>
              <a:rPr lang="en-US" sz="1500" b="1" dirty="0" err="1">
                <a:solidFill>
                  <a:schemeClr val="folHlink"/>
                </a:solidFill>
                <a:latin typeface="Courier New"/>
                <a:cs typeface="Courier New"/>
              </a:rPr>
              <a:t>intValue</a:t>
            </a:r>
            <a:r>
              <a:rPr lang="en-US" sz="1500" b="1" dirty="0">
                <a:solidFill>
                  <a:schemeClr val="folHlink"/>
                </a:solidFill>
                <a:latin typeface="Courier New"/>
                <a:cs typeface="Courier New"/>
              </a:rPr>
              <a:t>()</a:t>
            </a:r>
            <a:r>
              <a:rPr lang="en-US" sz="1500" b="1" dirty="0">
                <a:latin typeface="Courier New"/>
                <a:cs typeface="Courier New"/>
              </a:rPr>
              <a:t>)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    Integer temp = </a:t>
            </a:r>
            <a:r>
              <a:rPr lang="en-US" sz="1500" b="1" dirty="0" err="1">
                <a:latin typeface="Courier New"/>
                <a:cs typeface="Courier New"/>
              </a:rPr>
              <a:t>elements.get</a:t>
            </a:r>
            <a:r>
              <a:rPr lang="en-US" sz="1500" b="1" dirty="0">
                <a:latin typeface="Courier New"/>
                <a:cs typeface="Courier New"/>
              </a:rPr>
              <a:t>(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    </a:t>
            </a:r>
            <a:r>
              <a:rPr lang="en-US" sz="1500" b="1" dirty="0" err="1">
                <a:latin typeface="Courier New"/>
                <a:cs typeface="Courier New"/>
              </a:rPr>
              <a:t>elements.set</a:t>
            </a:r>
            <a:r>
              <a:rPr lang="en-US" sz="1500" b="1" dirty="0">
                <a:latin typeface="Courier New"/>
                <a:cs typeface="Courier New"/>
              </a:rPr>
              <a:t>(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, </a:t>
            </a:r>
            <a:r>
              <a:rPr lang="en-US" sz="1500" b="1" dirty="0" err="1">
                <a:latin typeface="Courier New"/>
                <a:cs typeface="Courier New"/>
              </a:rPr>
              <a:t>elements.get</a:t>
            </a:r>
            <a:r>
              <a:rPr lang="en-US" sz="1500" b="1" dirty="0">
                <a:latin typeface="Courier New"/>
                <a:cs typeface="Courier New"/>
              </a:rPr>
              <a:t>(j));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    </a:t>
            </a:r>
            <a:r>
              <a:rPr lang="en-US" sz="1500" b="1" dirty="0" err="1">
                <a:latin typeface="Courier New"/>
                <a:cs typeface="Courier New"/>
              </a:rPr>
              <a:t>elements.set</a:t>
            </a:r>
            <a:r>
              <a:rPr lang="en-US" sz="1500" b="1" dirty="0">
                <a:latin typeface="Courier New"/>
                <a:cs typeface="Courier New"/>
              </a:rPr>
              <a:t>(j, temp);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4663439" y="4971841"/>
            <a:ext cx="3999826" cy="1200329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We no longer need to coerce</a:t>
            </a:r>
          </a:p>
          <a:p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element data to </a:t>
            </a:r>
            <a:r>
              <a:rPr lang="en-US" sz="1800" b="1" dirty="0">
                <a:solidFill>
                  <a:srgbClr val="0033CC"/>
                </a:solidFill>
                <a:latin typeface="Courier New"/>
                <a:cs typeface="Courier New"/>
              </a:rPr>
              <a:t>Integer</a:t>
            </a:r>
            <a:r>
              <a:rPr lang="en-US" sz="1800" b="1" dirty="0">
                <a:solidFill>
                  <a:schemeClr val="folHlink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because that</a:t>
            </a:r>
            <a:r>
              <a:rPr lang="ja-JP" altLang="en-US" sz="1800" b="0" dirty="0">
                <a:solidFill>
                  <a:schemeClr val="folHlink"/>
                </a:solidFill>
                <a:latin typeface="Arial"/>
              </a:rPr>
              <a:t>’</a:t>
            </a:r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s the only allowable </a:t>
            </a:r>
          </a:p>
          <a:p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data type in </a:t>
            </a:r>
            <a:r>
              <a:rPr lang="en-US" sz="1800" b="1" dirty="0" err="1">
                <a:solidFill>
                  <a:srgbClr val="0033CC"/>
                </a:solidFill>
                <a:latin typeface="Courier New"/>
                <a:cs typeface="Courier New"/>
              </a:rPr>
              <a:t>ArrayList</a:t>
            </a:r>
            <a:r>
              <a:rPr lang="en-US" sz="1800" b="1" dirty="0">
                <a:solidFill>
                  <a:srgbClr val="0033CC"/>
                </a:solidFill>
                <a:latin typeface="Courier New"/>
                <a:cs typeface="Courier New"/>
              </a:rPr>
              <a:t>&lt;Integer&gt;</a:t>
            </a:r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63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0695-D68C-E448-B6E0-02AF1415160C}" type="slidenum">
              <a:rPr lang="en-US"/>
              <a:pPr/>
              <a:t>27</a:t>
            </a:fld>
            <a:endParaRPr 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Boxing and Unboxing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folHlink"/>
                </a:solidFill>
              </a:rPr>
              <a:t>Boxing</a:t>
            </a:r>
          </a:p>
          <a:p>
            <a:pPr lvl="1"/>
            <a:r>
              <a:rPr lang="en-US" dirty="0"/>
              <a:t>We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wrap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an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int</a:t>
            </a:r>
            <a:r>
              <a:rPr lang="en-US" dirty="0"/>
              <a:t> value in an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Integer</a:t>
            </a:r>
            <a:r>
              <a:rPr lang="en-US" dirty="0"/>
              <a:t> object:</a:t>
            </a:r>
          </a:p>
          <a:p>
            <a:endParaRPr lang="en-US" dirty="0"/>
          </a:p>
          <a:p>
            <a:r>
              <a:rPr lang="en-US" dirty="0">
                <a:solidFill>
                  <a:schemeClr val="folHlink"/>
                </a:solidFill>
              </a:rPr>
              <a:t>Unboxing</a:t>
            </a:r>
          </a:p>
          <a:p>
            <a:pPr lvl="1"/>
            <a:r>
              <a:rPr lang="en-US" dirty="0"/>
              <a:t>We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unwrap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an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int</a:t>
            </a:r>
            <a:r>
              <a:rPr lang="en-US" dirty="0"/>
              <a:t> value from an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Integer</a:t>
            </a:r>
            <a:r>
              <a:rPr lang="en-US" dirty="0"/>
              <a:t> object: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 does </a:t>
            </a:r>
            <a:r>
              <a:rPr lang="en-US" dirty="0" err="1">
                <a:solidFill>
                  <a:schemeClr val="folHlink"/>
                </a:solidFill>
              </a:rPr>
              <a:t>autoboxing</a:t>
            </a:r>
            <a:r>
              <a:rPr lang="en-US" dirty="0">
                <a:solidFill>
                  <a:schemeClr val="folHlink"/>
                </a:solidFill>
              </a:rPr>
              <a:t>/unboxing</a:t>
            </a:r>
            <a:r>
              <a:rPr lang="en-US" dirty="0"/>
              <a:t> as necessary, so we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have to explicitly do it in our code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69668" name="Text Box 4"/>
          <p:cNvSpPr txBox="1">
            <a:spLocks noChangeArrowheads="1"/>
          </p:cNvSpPr>
          <p:nvPr/>
        </p:nvSpPr>
        <p:spPr bwMode="auto">
          <a:xfrm>
            <a:off x="2515781" y="4069073"/>
            <a:ext cx="4032499" cy="40011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/>
                <a:cs typeface="Courier New"/>
              </a:rPr>
              <a:t>int i = intobj.</a:t>
            </a:r>
            <a:r>
              <a:rPr lang="en-US" sz="2000" b="1">
                <a:solidFill>
                  <a:schemeClr val="folHlink"/>
                </a:solidFill>
                <a:latin typeface="Courier New"/>
                <a:cs typeface="Courier New"/>
              </a:rPr>
              <a:t>intValue()</a:t>
            </a:r>
          </a:p>
        </p:txBody>
      </p:sp>
      <p:sp>
        <p:nvSpPr>
          <p:cNvPr id="369669" name="Text Box 5"/>
          <p:cNvSpPr txBox="1">
            <a:spLocks noChangeArrowheads="1"/>
          </p:cNvSpPr>
          <p:nvPr/>
        </p:nvSpPr>
        <p:spPr bwMode="auto">
          <a:xfrm>
            <a:off x="2468563" y="2332038"/>
            <a:ext cx="4648153" cy="40011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/>
                <a:cs typeface="Courier New"/>
              </a:rPr>
              <a:t>Integer obj = </a:t>
            </a:r>
            <a:r>
              <a:rPr lang="en-US" sz="2000" b="1">
                <a:solidFill>
                  <a:schemeClr val="folHlink"/>
                </a:solidFill>
                <a:latin typeface="Courier New"/>
                <a:cs typeface="Courier New"/>
              </a:rPr>
              <a:t>new Integer(3)</a:t>
            </a:r>
            <a:r>
              <a:rPr lang="en-US" sz="2000" b="1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9658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E7A84-1C01-D142-8D89-F97CA24329F4}" type="slidenum">
              <a:rPr lang="en-US"/>
              <a:pPr/>
              <a:t>28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Array4: Autobox/Unbox </a:t>
            </a:r>
          </a:p>
        </p:txBody>
      </p:sp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548684" y="1436688"/>
            <a:ext cx="7941898" cy="4524316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/>
                <a:cs typeface="Courier New"/>
              </a:rPr>
              <a:t>public static void main(String[] args) </a:t>
            </a:r>
          </a:p>
          <a:p>
            <a:r>
              <a:rPr lang="en-US" sz="1800" b="1">
                <a:latin typeface="Courier New"/>
                <a:cs typeface="Courier New"/>
              </a:rPr>
              <a:t>{</a:t>
            </a:r>
          </a:p>
          <a:p>
            <a:r>
              <a:rPr lang="en-US" sz="1800" b="1">
                <a:latin typeface="Courier New"/>
                <a:cs typeface="Courier New"/>
              </a:rPr>
              <a:t>    ArrayList&lt;Integer&gt; numbers = new ArrayList&lt;&gt;();</a:t>
            </a:r>
          </a:p>
          <a:p>
            <a:r>
              <a:rPr lang="en-US" sz="1800" b="1">
                <a:latin typeface="Courier New"/>
                <a:cs typeface="Courier New"/>
              </a:rPr>
              <a:t>    </a:t>
            </a:r>
            <a:r>
              <a:rPr lang="en-US" sz="1800" b="1">
                <a:solidFill>
                  <a:srgbClr val="0033CC"/>
                </a:solidFill>
                <a:latin typeface="Courier New"/>
                <a:cs typeface="Courier New"/>
              </a:rPr>
              <a:t>numbers.add(5);</a:t>
            </a:r>
          </a:p>
          <a:p>
            <a:r>
              <a:rPr lang="en-US" sz="1800" b="1">
                <a:solidFill>
                  <a:srgbClr val="0033CC"/>
                </a:solidFill>
                <a:latin typeface="Courier New"/>
                <a:cs typeface="Courier New"/>
              </a:rPr>
              <a:t>    numbers.add(1);</a:t>
            </a:r>
          </a:p>
          <a:p>
            <a:r>
              <a:rPr lang="en-US" sz="1800" b="1">
                <a:solidFill>
                  <a:srgbClr val="0033CC"/>
                </a:solidFill>
                <a:latin typeface="Courier New"/>
                <a:cs typeface="Courier New"/>
              </a:rPr>
              <a:t>    numbers.add(9);</a:t>
            </a:r>
          </a:p>
          <a:p>
            <a:r>
              <a:rPr lang="en-US" sz="1800" b="1">
                <a:solidFill>
                  <a:srgbClr val="0033CC"/>
                </a:solidFill>
                <a:latin typeface="Courier New"/>
                <a:cs typeface="Courier New"/>
              </a:rPr>
              <a:t>    numbers.add(4);</a:t>
            </a:r>
          </a:p>
          <a:p>
            <a:r>
              <a:rPr lang="en-US" sz="1800" b="1">
                <a:solidFill>
                  <a:srgbClr val="0033CC"/>
                </a:solidFill>
                <a:latin typeface="Courier New"/>
                <a:cs typeface="Courier New"/>
              </a:rPr>
              <a:t>    numbers.add(5);</a:t>
            </a:r>
          </a:p>
          <a:p>
            <a:r>
              <a:rPr lang="en-US" sz="1800" b="1">
                <a:solidFill>
                  <a:srgbClr val="0033CC"/>
                </a:solidFill>
                <a:latin typeface="Courier New"/>
                <a:cs typeface="Courier New"/>
              </a:rPr>
              <a:t>    numbers.add(0);</a:t>
            </a:r>
          </a:p>
          <a:p>
            <a:r>
              <a:rPr lang="en-US" sz="1800" b="1">
                <a:solidFill>
                  <a:srgbClr val="0033CC"/>
                </a:solidFill>
                <a:latin typeface="Courier New"/>
                <a:cs typeface="Courier New"/>
              </a:rPr>
              <a:t>    numbers.add(7);</a:t>
            </a:r>
          </a:p>
          <a:p>
            <a:r>
              <a:rPr lang="en-US" sz="1800" b="1">
                <a:solidFill>
                  <a:srgbClr val="0033CC"/>
                </a:solidFill>
                <a:latin typeface="Courier New"/>
                <a:cs typeface="Courier New"/>
              </a:rPr>
              <a:t>    numbers.add(6);</a:t>
            </a:r>
          </a:p>
          <a:p>
            <a:endParaRPr lang="en-US" sz="1800" b="1">
              <a:latin typeface="Courier New"/>
              <a:cs typeface="Courier New"/>
            </a:endParaRPr>
          </a:p>
          <a:p>
            <a:r>
              <a:rPr lang="en-US" sz="1800" b="1">
                <a:latin typeface="Courier New"/>
                <a:cs typeface="Courier New"/>
              </a:rPr>
              <a:t>    System.out.print("Before sorting:"); print(numbers);</a:t>
            </a:r>
          </a:p>
          <a:p>
            <a:r>
              <a:rPr lang="en-US" sz="1800" b="1">
                <a:latin typeface="Courier New"/>
                <a:cs typeface="Courier New"/>
              </a:rPr>
              <a:t>    sort(numbers);</a:t>
            </a:r>
          </a:p>
          <a:p>
            <a:r>
              <a:rPr lang="en-US" sz="1800" b="1">
                <a:latin typeface="Courier New"/>
                <a:cs typeface="Courier New"/>
              </a:rPr>
              <a:t>    System.out.print(" After sorting:"); print(numbers);</a:t>
            </a:r>
          </a:p>
          <a:p>
            <a:r>
              <a:rPr lang="en-US" sz="1800" b="1">
                <a:latin typeface="Courier New"/>
                <a:cs typeface="Courier New"/>
              </a:rPr>
              <a:t>}</a:t>
            </a:r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3474732" y="2971805"/>
            <a:ext cx="3575050" cy="925512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Java will </a:t>
            </a:r>
            <a:r>
              <a:rPr lang="en-US" sz="1800" b="0" dirty="0" err="1">
                <a:solidFill>
                  <a:schemeClr val="folHlink"/>
                </a:solidFill>
                <a:latin typeface="Arial" charset="0"/>
              </a:rPr>
              <a:t>autobox</a:t>
            </a:r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 each </a:t>
            </a:r>
            <a:r>
              <a:rPr lang="en-US" sz="1800" b="1" dirty="0" err="1">
                <a:solidFill>
                  <a:srgbClr val="0033CC"/>
                </a:solidFill>
                <a:latin typeface="Courier New"/>
                <a:cs typeface="Courier New"/>
              </a:rPr>
              <a:t>int</a:t>
            </a:r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 value</a:t>
            </a:r>
          </a:p>
          <a:p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to an </a:t>
            </a:r>
            <a:r>
              <a:rPr lang="en-US" sz="1800" b="1" dirty="0">
                <a:solidFill>
                  <a:srgbClr val="0033CC"/>
                </a:solidFill>
                <a:latin typeface="Courier New"/>
                <a:cs typeface="Courier New"/>
              </a:rPr>
              <a:t>Integer</a:t>
            </a:r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 object before</a:t>
            </a:r>
          </a:p>
          <a:p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adding it to the array list.</a:t>
            </a:r>
          </a:p>
        </p:txBody>
      </p:sp>
    </p:spTree>
    <p:extLst>
      <p:ext uri="{BB962C8B-B14F-4D97-AF65-F5344CB8AC3E}">
        <p14:creationId xmlns:p14="http://schemas.microsoft.com/office/powerpoint/2010/main" val="1828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6CE2-96BC-FC47-80C5-809198E2081C}" type="slidenum">
              <a:rPr lang="en-US"/>
              <a:pPr/>
              <a:t>29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Array4: Autobox/Unbox</a:t>
            </a:r>
          </a:p>
        </p:txBody>
      </p:sp>
      <p:sp>
        <p:nvSpPr>
          <p:cNvPr id="371716" name="Text Box 4"/>
          <p:cNvSpPr txBox="1">
            <a:spLocks noChangeArrowheads="1"/>
          </p:cNvSpPr>
          <p:nvPr/>
        </p:nvSpPr>
        <p:spPr bwMode="auto">
          <a:xfrm>
            <a:off x="1121521" y="1246850"/>
            <a:ext cx="6833722" cy="5016759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/>
                <a:cs typeface="Courier New"/>
              </a:rPr>
              <a:t>private static void print(ArrayList&lt;Integer&gt; elements)</a:t>
            </a:r>
          </a:p>
          <a:p>
            <a:r>
              <a:rPr lang="en-US" b="1">
                <a:latin typeface="Courier New"/>
                <a:cs typeface="Courier New"/>
              </a:rPr>
              <a:t>{</a:t>
            </a:r>
          </a:p>
          <a:p>
            <a:r>
              <a:rPr lang="en-US" b="1">
                <a:latin typeface="Courier New"/>
                <a:cs typeface="Courier New"/>
              </a:rPr>
              <a:t>    for (Integer elmt : elements) {</a:t>
            </a:r>
          </a:p>
          <a:p>
            <a:r>
              <a:rPr lang="en-US" b="1">
                <a:latin typeface="Courier New"/>
                <a:cs typeface="Courier New"/>
              </a:rPr>
              <a:t>        System.out.print(" " + </a:t>
            </a:r>
            <a:r>
              <a:rPr lang="en-US" b="1">
                <a:solidFill>
                  <a:schemeClr val="folHlink"/>
                </a:solidFill>
                <a:latin typeface="Courier New"/>
                <a:cs typeface="Courier New"/>
              </a:rPr>
              <a:t>elmt</a:t>
            </a:r>
            <a:r>
              <a:rPr lang="en-US" b="1">
                <a:latin typeface="Courier New"/>
                <a:cs typeface="Courier New"/>
              </a:rPr>
              <a:t>);</a:t>
            </a:r>
          </a:p>
          <a:p>
            <a:r>
              <a:rPr lang="en-US" b="1">
                <a:latin typeface="Courier New"/>
                <a:cs typeface="Courier New"/>
              </a:rPr>
              <a:t>    }</a:t>
            </a:r>
          </a:p>
          <a:p>
            <a:r>
              <a:rPr lang="en-US" b="1">
                <a:latin typeface="Courier New"/>
                <a:cs typeface="Courier New"/>
              </a:rPr>
              <a:t>    System.out.println();</a:t>
            </a:r>
          </a:p>
          <a:p>
            <a:r>
              <a:rPr lang="en-US" b="1">
                <a:latin typeface="Courier New"/>
                <a:cs typeface="Courier New"/>
              </a:rPr>
              <a:t>}</a:t>
            </a:r>
          </a:p>
          <a:p>
            <a:endParaRPr lang="en-US" b="1">
              <a:latin typeface="Courier New"/>
              <a:cs typeface="Courier New"/>
            </a:endParaRPr>
          </a:p>
          <a:p>
            <a:r>
              <a:rPr lang="en-US" b="1">
                <a:latin typeface="Courier New"/>
                <a:cs typeface="Courier New"/>
              </a:rPr>
              <a:t>private static void sort(ArrayList&lt;Integer&gt; elements)</a:t>
            </a:r>
          </a:p>
          <a:p>
            <a:r>
              <a:rPr lang="en-US" b="1">
                <a:latin typeface="Courier New"/>
                <a:cs typeface="Courier New"/>
              </a:rPr>
              <a:t>{</a:t>
            </a:r>
          </a:p>
          <a:p>
            <a:r>
              <a:rPr lang="en-US" b="1">
                <a:latin typeface="Courier New"/>
                <a:cs typeface="Courier New"/>
              </a:rPr>
              <a:t>    for (int i = 0; i &lt; elements.size()-1; i++) {</a:t>
            </a:r>
          </a:p>
          <a:p>
            <a:r>
              <a:rPr lang="en-US" b="1">
                <a:latin typeface="Courier New"/>
                <a:cs typeface="Courier New"/>
              </a:rPr>
              <a:t>        for (int j = i+1; j &lt; elements.size(); j++) {</a:t>
            </a:r>
          </a:p>
          <a:p>
            <a:r>
              <a:rPr lang="en-US" b="1">
                <a:latin typeface="Courier New"/>
                <a:cs typeface="Courier New"/>
              </a:rPr>
              <a:t>            if (</a:t>
            </a:r>
            <a:r>
              <a:rPr lang="en-US" b="1">
                <a:solidFill>
                  <a:schemeClr val="folHlink"/>
                </a:solidFill>
                <a:latin typeface="Courier New"/>
                <a:cs typeface="Courier New"/>
              </a:rPr>
              <a:t>elements.get(j) &lt; elements.get(i)</a:t>
            </a:r>
            <a:r>
              <a:rPr lang="en-US" b="1">
                <a:latin typeface="Courier New"/>
                <a:cs typeface="Courier New"/>
              </a:rPr>
              <a:t>) {</a:t>
            </a:r>
          </a:p>
          <a:p>
            <a:r>
              <a:rPr lang="en-US" b="1">
                <a:latin typeface="Courier New"/>
                <a:cs typeface="Courier New"/>
              </a:rPr>
              <a:t>                Integer temp = elements.get(i);</a:t>
            </a:r>
          </a:p>
          <a:p>
            <a:r>
              <a:rPr lang="en-US" b="1">
                <a:latin typeface="Courier New"/>
                <a:cs typeface="Courier New"/>
              </a:rPr>
              <a:t>                elements.set(i, elements.get(j));</a:t>
            </a:r>
          </a:p>
          <a:p>
            <a:r>
              <a:rPr lang="en-US" b="1">
                <a:latin typeface="Courier New"/>
                <a:cs typeface="Courier New"/>
              </a:rPr>
              <a:t>                elements.set(j, temp);</a:t>
            </a:r>
          </a:p>
          <a:p>
            <a:r>
              <a:rPr lang="en-US" b="1">
                <a:latin typeface="Courier New"/>
                <a:cs typeface="Courier New"/>
              </a:rPr>
              <a:t>            }</a:t>
            </a:r>
          </a:p>
          <a:p>
            <a:r>
              <a:rPr lang="en-US" b="1">
                <a:latin typeface="Courier New"/>
                <a:cs typeface="Courier New"/>
              </a:rPr>
              <a:t>        }</a:t>
            </a:r>
          </a:p>
          <a:p>
            <a:r>
              <a:rPr lang="en-US" b="1">
                <a:latin typeface="Courier New"/>
                <a:cs typeface="Courier New"/>
              </a:rPr>
              <a:t>    }</a:t>
            </a:r>
          </a:p>
          <a:p>
            <a:r>
              <a:rPr lang="en-US" b="1">
                <a:latin typeface="Courier New"/>
                <a:cs typeface="Courier New"/>
              </a:rPr>
              <a:t>}</a:t>
            </a:r>
          </a:p>
        </p:txBody>
      </p:sp>
      <p:sp>
        <p:nvSpPr>
          <p:cNvPr id="371717" name="Text Box 5"/>
          <p:cNvSpPr txBox="1">
            <a:spLocks noChangeArrowheads="1"/>
          </p:cNvSpPr>
          <p:nvPr/>
        </p:nvSpPr>
        <p:spPr bwMode="auto">
          <a:xfrm>
            <a:off x="5852146" y="1776840"/>
            <a:ext cx="2858825" cy="646331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Auto-unbox the </a:t>
            </a:r>
            <a:r>
              <a:rPr lang="en-US" sz="1800" b="1" dirty="0" err="1">
                <a:solidFill>
                  <a:srgbClr val="0033CC"/>
                </a:solidFill>
                <a:latin typeface="Courier New"/>
                <a:cs typeface="Courier New"/>
              </a:rPr>
              <a:t>int</a:t>
            </a:r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 value</a:t>
            </a:r>
          </a:p>
          <a:p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from an </a:t>
            </a:r>
            <a:r>
              <a:rPr lang="en-US" sz="1800" b="1" dirty="0">
                <a:solidFill>
                  <a:srgbClr val="0033CC"/>
                </a:solidFill>
                <a:latin typeface="Courier New"/>
                <a:cs typeface="Courier New"/>
              </a:rPr>
              <a:t>Integer</a:t>
            </a:r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1905299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#1: Text Search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865112"/>
          </a:xfrm>
        </p:spPr>
        <p:txBody>
          <a:bodyPr/>
          <a:lstStyle/>
          <a:p>
            <a:r>
              <a:rPr lang="en-US" dirty="0" smtClean="0"/>
              <a:t>For each occurrence of each name, print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the starting line number (first line is 1)</a:t>
            </a:r>
          </a:p>
          <a:p>
            <a:pPr lvl="1"/>
            <a:r>
              <a:rPr lang="en-US" dirty="0" smtClean="0"/>
              <a:t>the starting character position (first position is 1)</a:t>
            </a:r>
          </a:p>
          <a:p>
            <a:pPr lvl="1"/>
            <a:r>
              <a:rPr lang="en-US" dirty="0" smtClean="0"/>
              <a:t>the name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Example output: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20269" y="4300097"/>
            <a:ext cx="429694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 LINE  POSITION  NAME</a:t>
            </a:r>
          </a:p>
          <a:p>
            <a:pPr marL="342900" indent="-342900">
              <a:buAutoNum type="arabicPlain" startAt="19949"/>
            </a:pPr>
            <a:r>
              <a:rPr lang="en-US" b="1" dirty="0" smtClean="0">
                <a:latin typeface="Courier New"/>
                <a:cs typeface="Courier New"/>
              </a:rPr>
              <a:t>         1  Boris </a:t>
            </a:r>
            <a:r>
              <a:rPr lang="en-US" b="1" dirty="0" err="1" smtClean="0">
                <a:latin typeface="Courier New"/>
                <a:cs typeface="Courier New"/>
              </a:rPr>
              <a:t>Drubetskoy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21953         2  </a:t>
            </a:r>
            <a:r>
              <a:rPr lang="en-US" b="1" dirty="0" err="1">
                <a:latin typeface="Courier New"/>
                <a:cs typeface="Courier New"/>
              </a:rPr>
              <a:t>Makar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Alexeevich</a:t>
            </a:r>
            <a:endParaRPr lang="en-US" b="1" dirty="0" smtClean="0">
              <a:latin typeface="Courier New"/>
              <a:cs typeface="Courier New"/>
            </a:endParaRPr>
          </a:p>
          <a:p>
            <a:pPr marL="342900" indent="-342900">
              <a:buAutoNum type="arabicPlain" startAt="22173"/>
            </a:pPr>
            <a:r>
              <a:rPr lang="en-US" b="1" dirty="0" smtClean="0">
                <a:latin typeface="Courier New"/>
                <a:cs typeface="Courier New"/>
              </a:rPr>
              <a:t>         9  </a:t>
            </a:r>
            <a:r>
              <a:rPr lang="en-US" b="1" dirty="0">
                <a:latin typeface="Courier New"/>
                <a:cs typeface="Courier New"/>
              </a:rPr>
              <a:t>Boris </a:t>
            </a:r>
            <a:r>
              <a:rPr lang="en-US" b="1" dirty="0" err="1" smtClean="0">
                <a:latin typeface="Courier New"/>
                <a:cs typeface="Courier New"/>
              </a:rPr>
              <a:t>Drubetskoy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46612        19  </a:t>
            </a:r>
            <a:r>
              <a:rPr lang="en-US" b="1" dirty="0">
                <a:latin typeface="Courier New"/>
                <a:cs typeface="Courier New"/>
              </a:rPr>
              <a:t>Joseph </a:t>
            </a:r>
            <a:r>
              <a:rPr lang="en-US" b="1" dirty="0" err="1">
                <a:latin typeface="Courier New"/>
                <a:cs typeface="Courier New"/>
              </a:rPr>
              <a:t>Bazdeev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0959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90AE-2C23-B646-8E61-F5B6FC173B16}" type="slidenum">
              <a:rPr lang="en-US"/>
              <a:pPr/>
              <a:t>30</a:t>
            </a:fld>
            <a:endParaRPr 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Comparisons Among Other Object Types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reference class implements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Comparable</a:t>
            </a:r>
            <a:r>
              <a:rPr lang="en-US" dirty="0"/>
              <a:t> interface, then you can compare instances (objects) of that class to each other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You have to write (implement)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smtClean="0"/>
              <a:t>interface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compareTo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dirty="0"/>
              <a:t> method.</a:t>
            </a:r>
          </a:p>
          <a:p>
            <a:pPr lvl="4"/>
            <a:endParaRPr lang="en-US" dirty="0"/>
          </a:p>
          <a:p>
            <a:r>
              <a:rPr lang="en-US" dirty="0"/>
              <a:t>For example, we can define shape objects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such </a:t>
            </a:r>
            <a:r>
              <a:rPr lang="en-US" dirty="0"/>
              <a:t>as squares, rectangles, and circles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compare their areas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3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5CE1-1C79-EB49-B5B1-3DD2EA8AD164}" type="slidenum">
              <a:rPr lang="en-US"/>
              <a:pPr/>
              <a:t>31</a:t>
            </a:fld>
            <a:endParaRPr 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 </a:t>
            </a:r>
            <a:r>
              <a:rPr lang="en-US" b="1">
                <a:latin typeface="Courier New" charset="0"/>
              </a:rPr>
              <a:t>SimpleShape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82006"/>
            <a:ext cx="8229600" cy="2498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Implements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Comparable</a:t>
            </a:r>
            <a:r>
              <a:rPr lang="en-US" dirty="0"/>
              <a:t> interface.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implements the </a:t>
            </a:r>
            <a:r>
              <a:rPr lang="en-US" dirty="0" smtClean="0"/>
              <a:t>interface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compareTo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dirty="0"/>
              <a:t> method.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Returns a negative, zero, or positive </a:t>
            </a:r>
            <a:r>
              <a:rPr lang="en-US" sz="2800" b="1" dirty="0" err="1">
                <a:solidFill>
                  <a:srgbClr val="0033CC"/>
                </a:solidFill>
                <a:latin typeface="Courier New" charset="0"/>
              </a:rPr>
              <a:t>int</a:t>
            </a:r>
            <a:r>
              <a:rPr lang="en-US" dirty="0"/>
              <a:t> value </a:t>
            </a:r>
            <a:br>
              <a:rPr lang="en-US" dirty="0"/>
            </a:br>
            <a:r>
              <a:rPr lang="en-US" dirty="0"/>
              <a:t>if the comparison is less than, equal to, </a:t>
            </a:r>
            <a:br>
              <a:rPr lang="en-US" dirty="0"/>
            </a:br>
            <a:r>
              <a:rPr lang="en-US" dirty="0"/>
              <a:t>or greater than, respectively.</a:t>
            </a:r>
          </a:p>
          <a:p>
            <a:pPr>
              <a:lnSpc>
                <a:spcPct val="90000"/>
              </a:lnSpc>
            </a:pPr>
            <a:r>
              <a:rPr lang="en-US" dirty="0"/>
              <a:t>Subclasses will implement method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area()</a:t>
            </a:r>
            <a:r>
              <a:rPr lang="en-US" dirty="0"/>
              <a:t>.</a:t>
            </a:r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457245" y="1234464"/>
            <a:ext cx="8311289" cy="2308324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/>
                <a:cs typeface="Courier New"/>
              </a:rPr>
              <a:t>public abstract class SimpleShape </a:t>
            </a:r>
            <a:r>
              <a:rPr lang="en-US" b="1">
                <a:solidFill>
                  <a:schemeClr val="folHlink"/>
                </a:solidFill>
                <a:latin typeface="Courier New"/>
                <a:cs typeface="Courier New"/>
              </a:rPr>
              <a:t>implements Comparable</a:t>
            </a:r>
          </a:p>
          <a:p>
            <a:r>
              <a:rPr lang="en-US" b="1">
                <a:latin typeface="Courier New"/>
                <a:cs typeface="Courier New"/>
              </a:rPr>
              <a:t>{</a:t>
            </a:r>
          </a:p>
          <a:p>
            <a:r>
              <a:rPr lang="en-US" b="1">
                <a:latin typeface="Courier New"/>
                <a:cs typeface="Courier New"/>
              </a:rPr>
              <a:t>    </a:t>
            </a:r>
            <a:r>
              <a:rPr lang="en-US" b="1">
                <a:solidFill>
                  <a:srgbClr val="0033CC"/>
                </a:solidFill>
                <a:latin typeface="Courier New"/>
                <a:cs typeface="Courier New"/>
              </a:rPr>
              <a:t>public abstract float area();</a:t>
            </a:r>
          </a:p>
          <a:p>
            <a:endParaRPr lang="en-US" b="1">
              <a:latin typeface="Courier New"/>
              <a:cs typeface="Courier New"/>
            </a:endParaRPr>
          </a:p>
          <a:p>
            <a:r>
              <a:rPr lang="en-US" b="1">
                <a:latin typeface="Courier New"/>
                <a:cs typeface="Courier New"/>
              </a:rPr>
              <a:t>    public int </a:t>
            </a:r>
            <a:r>
              <a:rPr lang="en-US" b="1">
                <a:solidFill>
                  <a:schemeClr val="folHlink"/>
                </a:solidFill>
                <a:latin typeface="Courier New"/>
                <a:cs typeface="Courier New"/>
              </a:rPr>
              <a:t>compareTo</a:t>
            </a:r>
            <a:r>
              <a:rPr lang="en-US" b="1">
                <a:latin typeface="Courier New"/>
                <a:cs typeface="Courier New"/>
              </a:rPr>
              <a:t>(</a:t>
            </a:r>
            <a:r>
              <a:rPr lang="en-US" b="1">
                <a:solidFill>
                  <a:srgbClr val="006600"/>
                </a:solidFill>
                <a:latin typeface="Courier New"/>
                <a:cs typeface="Courier New"/>
              </a:rPr>
              <a:t>Object</a:t>
            </a:r>
            <a:r>
              <a:rPr lang="en-US" b="1">
                <a:latin typeface="Courier New"/>
                <a:cs typeface="Courier New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/>
                <a:cs typeface="Courier New"/>
              </a:rPr>
              <a:t>other</a:t>
            </a:r>
            <a:r>
              <a:rPr lang="en-US" b="1">
                <a:latin typeface="Courier New"/>
                <a:cs typeface="Courier New"/>
              </a:rPr>
              <a:t>)</a:t>
            </a:r>
          </a:p>
          <a:p>
            <a:r>
              <a:rPr lang="en-US" b="1">
                <a:latin typeface="Courier New"/>
                <a:cs typeface="Courier New"/>
              </a:rPr>
              <a:t>    {</a:t>
            </a:r>
          </a:p>
          <a:p>
            <a:r>
              <a:rPr lang="en-US" b="1">
                <a:latin typeface="Courier New"/>
                <a:cs typeface="Courier New"/>
              </a:rPr>
              <a:t>        return (int) (this.area() - (</a:t>
            </a:r>
            <a:r>
              <a:rPr lang="en-US" b="1">
                <a:solidFill>
                  <a:srgbClr val="006600"/>
                </a:solidFill>
                <a:latin typeface="Courier New"/>
                <a:cs typeface="Courier New"/>
              </a:rPr>
              <a:t>(SimpleShape) other</a:t>
            </a:r>
            <a:r>
              <a:rPr lang="en-US" b="1">
                <a:latin typeface="Courier New"/>
                <a:cs typeface="Courier New"/>
              </a:rPr>
              <a:t>).area());</a:t>
            </a:r>
          </a:p>
          <a:p>
            <a:r>
              <a:rPr lang="en-US" b="1">
                <a:latin typeface="Courier New"/>
                <a:cs typeface="Courier New"/>
              </a:rPr>
              <a:t>    }</a:t>
            </a:r>
          </a:p>
          <a:p>
            <a:r>
              <a:rPr lang="en-US" b="1">
                <a:latin typeface="Courier New"/>
                <a:cs typeface="Courier New"/>
              </a:rPr>
              <a:t>}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3200716" y="3063244"/>
            <a:ext cx="5668917" cy="369332"/>
          </a:xfrm>
          <a:prstGeom prst="rect">
            <a:avLst/>
          </a:prstGeom>
          <a:solidFill>
            <a:srgbClr val="FFFFC2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33CC"/>
                </a:solidFill>
                <a:latin typeface="Courier New"/>
                <a:cs typeface="Courier New"/>
              </a:rPr>
              <a:t>Comparable</a:t>
            </a:r>
            <a:r>
              <a:rPr lang="en-US" sz="1800" b="0" dirty="0">
                <a:solidFill>
                  <a:srgbClr val="006600"/>
                </a:solidFill>
                <a:latin typeface="Arial" charset="0"/>
              </a:rPr>
              <a:t> is a raw interface. Type casting needed.</a:t>
            </a:r>
          </a:p>
        </p:txBody>
      </p:sp>
    </p:spTree>
    <p:extLst>
      <p:ext uri="{BB962C8B-B14F-4D97-AF65-F5344CB8AC3E}">
        <p14:creationId xmlns:p14="http://schemas.microsoft.com/office/powerpoint/2010/main" val="558398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p"/>
      <p:bldP spid="37376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8E83-73EB-F448-AFDF-1DB2A98DF5BB}" type="slidenum">
              <a:rPr lang="en-US"/>
              <a:pPr/>
              <a:t>32</a:t>
            </a:fld>
            <a:endParaRPr lang="en-US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Subclass </a:t>
            </a:r>
            <a:r>
              <a:rPr lang="en-US" b="1">
                <a:latin typeface="Courier New" charset="0"/>
              </a:rPr>
              <a:t>Square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669925"/>
          </a:xfrm>
        </p:spPr>
        <p:txBody>
          <a:bodyPr/>
          <a:lstStyle/>
          <a:p>
            <a:r>
              <a:rPr lang="en-US"/>
              <a:t>Subclass </a:t>
            </a:r>
            <a:r>
              <a:rPr lang="en-US" b="1">
                <a:solidFill>
                  <a:srgbClr val="0033CC"/>
                </a:solidFill>
                <a:latin typeface="Courier New" charset="0"/>
              </a:rPr>
              <a:t>Square</a:t>
            </a:r>
            <a:r>
              <a:rPr lang="en-US"/>
              <a:t> implements method </a:t>
            </a:r>
            <a:r>
              <a:rPr lang="en-US" b="1">
                <a:solidFill>
                  <a:srgbClr val="0033CC"/>
                </a:solidFill>
                <a:latin typeface="Courier New" charset="0"/>
              </a:rPr>
              <a:t>area()</a:t>
            </a:r>
            <a:r>
              <a:rPr lang="en-US"/>
              <a:t>.</a:t>
            </a:r>
          </a:p>
        </p:txBody>
      </p:sp>
      <p:sp>
        <p:nvSpPr>
          <p:cNvPr id="374788" name="Text Box 4"/>
          <p:cNvSpPr txBox="1">
            <a:spLocks noChangeArrowheads="1"/>
          </p:cNvSpPr>
          <p:nvPr/>
        </p:nvSpPr>
        <p:spPr bwMode="auto">
          <a:xfrm>
            <a:off x="1737391" y="1965325"/>
            <a:ext cx="5587024" cy="3970318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/>
                <a:cs typeface="Courier New"/>
              </a:rPr>
              <a:t>public class Square </a:t>
            </a:r>
            <a:r>
              <a:rPr lang="en-US" sz="1800" b="1">
                <a:solidFill>
                  <a:schemeClr val="folHlink"/>
                </a:solidFill>
                <a:latin typeface="Courier New"/>
                <a:cs typeface="Courier New"/>
              </a:rPr>
              <a:t>extends SimpleShape</a:t>
            </a:r>
          </a:p>
          <a:p>
            <a:r>
              <a:rPr lang="en-US" sz="1800" b="1">
                <a:latin typeface="Courier New"/>
                <a:cs typeface="Courier New"/>
              </a:rPr>
              <a:t>{</a:t>
            </a:r>
          </a:p>
          <a:p>
            <a:r>
              <a:rPr lang="en-US" sz="1800" b="1">
                <a:latin typeface="Courier New"/>
                <a:cs typeface="Courier New"/>
              </a:rPr>
              <a:t>    private float width;</a:t>
            </a:r>
          </a:p>
          <a:p>
            <a:endParaRPr lang="en-US" sz="1800" b="1">
              <a:latin typeface="Courier New"/>
              <a:cs typeface="Courier New"/>
            </a:endParaRPr>
          </a:p>
          <a:p>
            <a:r>
              <a:rPr lang="en-US" sz="1800" b="1">
                <a:latin typeface="Courier New"/>
                <a:cs typeface="Courier New"/>
              </a:rPr>
              <a:t>    public Square(float width)</a:t>
            </a:r>
          </a:p>
          <a:p>
            <a:r>
              <a:rPr lang="en-US" sz="1800" b="1">
                <a:latin typeface="Courier New"/>
                <a:cs typeface="Courier New"/>
              </a:rPr>
              <a:t>    {</a:t>
            </a:r>
          </a:p>
          <a:p>
            <a:r>
              <a:rPr lang="en-US" sz="1800" b="1">
                <a:latin typeface="Courier New"/>
                <a:cs typeface="Courier New"/>
              </a:rPr>
              <a:t>        this.width = width;</a:t>
            </a:r>
          </a:p>
          <a:p>
            <a:r>
              <a:rPr lang="en-US" sz="1800" b="1">
                <a:latin typeface="Courier New"/>
                <a:cs typeface="Courier New"/>
              </a:rPr>
              <a:t>    }</a:t>
            </a:r>
          </a:p>
          <a:p>
            <a:endParaRPr lang="en-US" sz="1800" b="1">
              <a:latin typeface="Courier New"/>
              <a:cs typeface="Courier New"/>
            </a:endParaRPr>
          </a:p>
          <a:p>
            <a:r>
              <a:rPr lang="en-US" sz="1800" b="1">
                <a:latin typeface="Courier New"/>
                <a:cs typeface="Courier New"/>
              </a:rPr>
              <a:t>    </a:t>
            </a:r>
            <a:r>
              <a:rPr lang="en-US" sz="1800" b="1">
                <a:solidFill>
                  <a:srgbClr val="0033CC"/>
                </a:solidFill>
                <a:latin typeface="Courier New"/>
                <a:cs typeface="Courier New"/>
              </a:rPr>
              <a:t>public float area()</a:t>
            </a:r>
          </a:p>
          <a:p>
            <a:r>
              <a:rPr lang="en-US" sz="1800" b="1">
                <a:solidFill>
                  <a:srgbClr val="0033CC"/>
                </a:solidFill>
                <a:latin typeface="Courier New"/>
                <a:cs typeface="Courier New"/>
              </a:rPr>
              <a:t>    {</a:t>
            </a:r>
          </a:p>
          <a:p>
            <a:r>
              <a:rPr lang="en-US" sz="1800" b="1">
                <a:solidFill>
                  <a:srgbClr val="0033CC"/>
                </a:solidFill>
                <a:latin typeface="Courier New"/>
                <a:cs typeface="Courier New"/>
              </a:rPr>
              <a:t>        return width*width;</a:t>
            </a:r>
          </a:p>
          <a:p>
            <a:r>
              <a:rPr lang="en-US" sz="1800" b="1">
                <a:latin typeface="Courier New"/>
                <a:cs typeface="Courier New"/>
              </a:rPr>
              <a:t>    }</a:t>
            </a:r>
          </a:p>
          <a:p>
            <a:r>
              <a:rPr lang="en-US" sz="1800" b="1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583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01B3-C417-D046-B53B-F2FC4569ECA3}" type="slidenum">
              <a:rPr lang="en-US"/>
              <a:pPr/>
              <a:t>33</a:t>
            </a:fld>
            <a:endParaRPr lang="en-US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Subclass </a:t>
            </a:r>
            <a:r>
              <a:rPr lang="en-US" b="1">
                <a:latin typeface="Courier New" charset="0"/>
              </a:rPr>
              <a:t>Rectangle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94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Subclass </a:t>
            </a:r>
            <a:r>
              <a:rPr lang="en-US" b="1">
                <a:solidFill>
                  <a:srgbClr val="0033CC"/>
                </a:solidFill>
                <a:latin typeface="Courier New" charset="0"/>
              </a:rPr>
              <a:t>Rectangle</a:t>
            </a:r>
            <a:r>
              <a:rPr lang="en-US"/>
              <a:t> has its implementation </a:t>
            </a:r>
            <a:br>
              <a:rPr lang="en-US"/>
            </a:br>
            <a:r>
              <a:rPr lang="en-US"/>
              <a:t>of method </a:t>
            </a:r>
            <a:r>
              <a:rPr lang="en-US" b="1">
                <a:solidFill>
                  <a:srgbClr val="0033CC"/>
                </a:solidFill>
                <a:latin typeface="Courier New" charset="0"/>
              </a:rPr>
              <a:t>area()</a:t>
            </a:r>
            <a:r>
              <a:rPr lang="en-US"/>
              <a:t>.</a:t>
            </a:r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1874838" y="2320925"/>
            <a:ext cx="5528249" cy="378565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public class Rectangle </a:t>
            </a:r>
            <a:r>
              <a:rPr lang="en-US" b="1" dirty="0">
                <a:solidFill>
                  <a:schemeClr val="folHlink"/>
                </a:solidFill>
                <a:latin typeface="Courier New"/>
                <a:cs typeface="Courier New"/>
              </a:rPr>
              <a:t>extends </a:t>
            </a:r>
            <a:r>
              <a:rPr lang="en-US" b="1" dirty="0" err="1">
                <a:solidFill>
                  <a:schemeClr val="folHlink"/>
                </a:solidFill>
                <a:latin typeface="Courier New"/>
                <a:cs typeface="Courier New"/>
              </a:rPr>
              <a:t>SimpleShape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r>
              <a:rPr lang="en-US" b="1" dirty="0">
                <a:latin typeface="Courier New"/>
                <a:cs typeface="Courier New"/>
              </a:rPr>
              <a:t>    private float width, height;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public Rectangle(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width,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height)</a:t>
            </a:r>
          </a:p>
          <a:p>
            <a:r>
              <a:rPr lang="en-US" b="1" dirty="0">
                <a:latin typeface="Courier New"/>
                <a:cs typeface="Courier New"/>
              </a:rPr>
              <a:t>    {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this.width</a:t>
            </a:r>
            <a:r>
              <a:rPr lang="en-US" b="1" dirty="0">
                <a:latin typeface="Courier New"/>
                <a:cs typeface="Courier New"/>
              </a:rPr>
              <a:t> = width;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this.height</a:t>
            </a:r>
            <a:r>
              <a:rPr lang="en-US" b="1" dirty="0">
                <a:latin typeface="Courier New"/>
                <a:cs typeface="Courier New"/>
              </a:rPr>
              <a:t> = height;</a:t>
            </a:r>
          </a:p>
          <a:p>
            <a:r>
              <a:rPr lang="en-US" b="1" dirty="0">
                <a:latin typeface="Courier New"/>
                <a:cs typeface="Courier New"/>
              </a:rPr>
              <a:t>    }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    public float area()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    {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        return width*height;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493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5D04-DF5B-A848-B415-7388AC5A0D90}" type="slidenum">
              <a:rPr lang="en-US"/>
              <a:pPr/>
              <a:t>34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Subclass </a:t>
            </a:r>
            <a:r>
              <a:rPr lang="en-US" b="1">
                <a:latin typeface="Courier New" charset="0"/>
              </a:rPr>
              <a:t>Circle</a:t>
            </a:r>
          </a:p>
        </p:txBody>
      </p:sp>
      <p:sp>
        <p:nvSpPr>
          <p:cNvPr id="3768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94456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Subclass </a:t>
            </a:r>
            <a:r>
              <a:rPr lang="en-US" b="1">
                <a:solidFill>
                  <a:srgbClr val="0033CC"/>
                </a:solidFill>
                <a:latin typeface="Courier New" charset="0"/>
              </a:rPr>
              <a:t>Circle</a:t>
            </a:r>
            <a:r>
              <a:rPr lang="en-US"/>
              <a:t> has its implementation </a:t>
            </a:r>
            <a:br>
              <a:rPr lang="en-US"/>
            </a:br>
            <a:r>
              <a:rPr lang="en-US"/>
              <a:t>of method </a:t>
            </a:r>
            <a:r>
              <a:rPr lang="en-US" b="1">
                <a:solidFill>
                  <a:srgbClr val="0033CC"/>
                </a:solidFill>
                <a:latin typeface="Courier New" charset="0"/>
              </a:rPr>
              <a:t>area()</a:t>
            </a:r>
            <a:r>
              <a:rPr lang="en-US"/>
              <a:t>.</a:t>
            </a:r>
          </a:p>
        </p:txBody>
      </p:sp>
      <p:sp>
        <p:nvSpPr>
          <p:cNvPr id="376837" name="Text Box 5"/>
          <p:cNvSpPr txBox="1">
            <a:spLocks noChangeArrowheads="1"/>
          </p:cNvSpPr>
          <p:nvPr/>
        </p:nvSpPr>
        <p:spPr bwMode="auto">
          <a:xfrm>
            <a:off x="1568450" y="2320925"/>
            <a:ext cx="6020771" cy="378565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public class Circle extends </a:t>
            </a:r>
            <a:r>
              <a:rPr lang="en-US" b="1" dirty="0" err="1">
                <a:latin typeface="Courier New"/>
                <a:cs typeface="Courier New"/>
              </a:rPr>
              <a:t>SimpleShape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r>
              <a:rPr lang="en-US" b="1" dirty="0">
                <a:latin typeface="Courier New"/>
                <a:cs typeface="Courier New"/>
              </a:rPr>
              <a:t>    private static final float PI = 3.1415926f;</a:t>
            </a:r>
          </a:p>
          <a:p>
            <a:r>
              <a:rPr lang="en-US" b="1" dirty="0">
                <a:latin typeface="Courier New"/>
                <a:cs typeface="Courier New"/>
              </a:rPr>
              <a:t>    private float radius;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public Circle(float radius)</a:t>
            </a:r>
          </a:p>
          <a:p>
            <a:r>
              <a:rPr lang="en-US" b="1" dirty="0">
                <a:latin typeface="Courier New"/>
                <a:cs typeface="Courier New"/>
              </a:rPr>
              <a:t>    {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this.radius</a:t>
            </a:r>
            <a:r>
              <a:rPr lang="en-US" b="1" dirty="0">
                <a:latin typeface="Courier New"/>
                <a:cs typeface="Courier New"/>
              </a:rPr>
              <a:t> = radius;</a:t>
            </a:r>
          </a:p>
          <a:p>
            <a:r>
              <a:rPr lang="en-US" b="1" dirty="0">
                <a:latin typeface="Courier New"/>
                <a:cs typeface="Courier New"/>
              </a:rPr>
              <a:t>    }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    public float area()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    {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        return PI*radius*radius;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719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E8BC-0B0A-4148-B89C-63878398D787}" type="slidenum">
              <a:rPr lang="en-US"/>
              <a:pPr/>
              <a:t>35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Array5: </a:t>
            </a:r>
            <a:r>
              <a:rPr lang="en-US" b="1">
                <a:latin typeface="Courier New" charset="0"/>
              </a:rPr>
              <a:t>SimpleShape</a:t>
            </a:r>
            <a:r>
              <a:rPr lang="en-US"/>
              <a:t> Objects</a:t>
            </a: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365125" y="1373188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274367" y="1505588"/>
            <a:ext cx="8649899" cy="347787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public static void main(String[] </a:t>
            </a:r>
            <a:r>
              <a:rPr lang="en-US" sz="2000" b="1" dirty="0" err="1">
                <a:latin typeface="Courier New"/>
                <a:cs typeface="Courier New"/>
              </a:rPr>
              <a:t>args</a:t>
            </a:r>
            <a:r>
              <a:rPr lang="en-US" sz="2000" b="1" dirty="0">
                <a:latin typeface="Courier New"/>
                <a:cs typeface="Courier New"/>
              </a:rPr>
              <a:t>) </a:t>
            </a:r>
          </a:p>
          <a:p>
            <a:r>
              <a:rPr lang="en-US" sz="2000" b="1" dirty="0">
                <a:latin typeface="Courier New"/>
                <a:cs typeface="Courier New"/>
              </a:rPr>
              <a:t>{</a:t>
            </a:r>
          </a:p>
          <a:p>
            <a:r>
              <a:rPr lang="en-US" sz="2000" b="1" dirty="0">
                <a:solidFill>
                  <a:schemeClr val="folHlink"/>
                </a:solidFill>
                <a:latin typeface="Courier New"/>
                <a:cs typeface="Courier New"/>
              </a:rPr>
              <a:t>    </a:t>
            </a:r>
            <a:r>
              <a:rPr lang="en-US" sz="2000" b="1" dirty="0" err="1">
                <a:solidFill>
                  <a:schemeClr val="folHlink"/>
                </a:solidFill>
                <a:latin typeface="Courier New"/>
                <a:cs typeface="Courier New"/>
              </a:rPr>
              <a:t>ArrayList</a:t>
            </a:r>
            <a:r>
              <a:rPr lang="en-US" sz="2000" b="1" dirty="0">
                <a:solidFill>
                  <a:schemeClr val="folHlink"/>
                </a:solidFill>
                <a:latin typeface="Courier New"/>
                <a:cs typeface="Courier New"/>
              </a:rPr>
              <a:t>&lt;</a:t>
            </a:r>
            <a:r>
              <a:rPr lang="en-US" sz="2000" b="1" dirty="0" err="1">
                <a:solidFill>
                  <a:schemeClr val="folHlink"/>
                </a:solidFill>
                <a:latin typeface="Courier New"/>
                <a:cs typeface="Courier New"/>
              </a:rPr>
              <a:t>SimpleShape</a:t>
            </a:r>
            <a:r>
              <a:rPr lang="en-US" sz="2000" b="1" dirty="0">
                <a:solidFill>
                  <a:schemeClr val="folHlink"/>
                </a:solidFill>
                <a:latin typeface="Courier New"/>
                <a:cs typeface="Courier New"/>
              </a:rPr>
              <a:t>&gt; shapes = new </a:t>
            </a:r>
            <a:r>
              <a:rPr lang="en-US" sz="2000" b="1" dirty="0" err="1">
                <a:solidFill>
                  <a:schemeClr val="folHlink"/>
                </a:solidFill>
                <a:latin typeface="Courier New"/>
                <a:cs typeface="Courier New"/>
              </a:rPr>
              <a:t>ArrayList</a:t>
            </a:r>
            <a:r>
              <a:rPr lang="en-US" sz="2000" b="1" dirty="0">
                <a:solidFill>
                  <a:schemeClr val="folHlink"/>
                </a:solidFill>
                <a:latin typeface="Courier New"/>
                <a:cs typeface="Courier New"/>
              </a:rPr>
              <a:t>&lt;&gt;();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shapes.add</a:t>
            </a:r>
            <a:r>
              <a:rPr lang="en-US" sz="2000" b="1" dirty="0">
                <a:latin typeface="Courier New"/>
                <a:cs typeface="Courier New"/>
              </a:rPr>
              <a:t>(new </a:t>
            </a:r>
            <a:r>
              <a:rPr lang="en-US" sz="2000" b="1" dirty="0">
                <a:solidFill>
                  <a:srgbClr val="0033CC"/>
                </a:solidFill>
                <a:latin typeface="Courier New"/>
                <a:cs typeface="Courier New"/>
              </a:rPr>
              <a:t>Square</a:t>
            </a:r>
            <a:r>
              <a:rPr lang="en-US" sz="2000" b="1" dirty="0">
                <a:latin typeface="Courier New"/>
                <a:cs typeface="Courier New"/>
              </a:rPr>
              <a:t>(5));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shapes.add</a:t>
            </a:r>
            <a:r>
              <a:rPr lang="en-US" sz="2000" b="1" dirty="0">
                <a:latin typeface="Courier New"/>
                <a:cs typeface="Courier New"/>
              </a:rPr>
              <a:t>(new </a:t>
            </a:r>
            <a:r>
              <a:rPr lang="en-US" sz="2000" b="1" dirty="0">
                <a:solidFill>
                  <a:srgbClr val="0033CC"/>
                </a:solidFill>
                <a:latin typeface="Courier New"/>
                <a:cs typeface="Courier New"/>
              </a:rPr>
              <a:t>Rectangle</a:t>
            </a:r>
            <a:r>
              <a:rPr lang="en-US" sz="2000" b="1" dirty="0">
                <a:latin typeface="Courier New"/>
                <a:cs typeface="Courier New"/>
              </a:rPr>
              <a:t>(3, 4));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shapes.add</a:t>
            </a:r>
            <a:r>
              <a:rPr lang="en-US" sz="2000" b="1" dirty="0">
                <a:latin typeface="Courier New"/>
                <a:cs typeface="Courier New"/>
              </a:rPr>
              <a:t>(new </a:t>
            </a:r>
            <a:r>
              <a:rPr lang="en-US" sz="2000" b="1" dirty="0">
                <a:solidFill>
                  <a:srgbClr val="0033CC"/>
                </a:solidFill>
                <a:latin typeface="Courier New"/>
                <a:cs typeface="Courier New"/>
              </a:rPr>
              <a:t>Circle</a:t>
            </a:r>
            <a:r>
              <a:rPr lang="en-US" sz="2000" b="1" dirty="0">
                <a:latin typeface="Courier New"/>
                <a:cs typeface="Courier New"/>
              </a:rPr>
              <a:t>(2));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System.out.print</a:t>
            </a:r>
            <a:r>
              <a:rPr lang="en-US" sz="2000" b="1" dirty="0">
                <a:latin typeface="Courier New"/>
                <a:cs typeface="Courier New"/>
              </a:rPr>
              <a:t>("Before sorting:"); print(shapes);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sort(shapes);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System.out.print</a:t>
            </a:r>
            <a:r>
              <a:rPr lang="en-US" sz="2000" b="1" dirty="0">
                <a:latin typeface="Courier New"/>
                <a:cs typeface="Courier New"/>
              </a:rPr>
              <a:t>(" After sorting:"); print(shapes);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768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6D5B-5207-1843-9319-F67F83CF6652}" type="slidenum">
              <a:rPr lang="en-US"/>
              <a:pPr/>
              <a:t>36</a:t>
            </a:fld>
            <a:endParaRPr 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Array5: </a:t>
            </a:r>
            <a:r>
              <a:rPr lang="en-US" b="1">
                <a:latin typeface="Courier New" charset="0"/>
              </a:rPr>
              <a:t>SimpleShape</a:t>
            </a:r>
            <a:r>
              <a:rPr lang="en-US"/>
              <a:t> Objects</a:t>
            </a:r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731562" y="1368425"/>
            <a:ext cx="7687940" cy="4708981"/>
          </a:xfrm>
          <a:prstGeom prst="rect">
            <a:avLst/>
          </a:prstGeom>
          <a:solidFill>
            <a:srgbClr val="F2F2F2"/>
          </a:solidFill>
          <a:ln w="9525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/>
                <a:cs typeface="Courier New"/>
              </a:rPr>
              <a:t>private static void print(</a:t>
            </a:r>
            <a:r>
              <a:rPr lang="en-US" sz="1500" b="1" dirty="0" err="1">
                <a:solidFill>
                  <a:schemeClr val="folHlink"/>
                </a:solidFill>
                <a:latin typeface="Courier New"/>
                <a:cs typeface="Courier New"/>
              </a:rPr>
              <a:t>ArrayList</a:t>
            </a:r>
            <a:r>
              <a:rPr lang="en-US" sz="1500" b="1" dirty="0">
                <a:solidFill>
                  <a:schemeClr val="folHlink"/>
                </a:solidFill>
                <a:latin typeface="Courier New"/>
                <a:cs typeface="Courier New"/>
              </a:rPr>
              <a:t>&lt;</a:t>
            </a:r>
            <a:r>
              <a:rPr lang="en-US" sz="1500" b="1" dirty="0" err="1">
                <a:solidFill>
                  <a:schemeClr val="folHlink"/>
                </a:solidFill>
                <a:latin typeface="Courier New"/>
                <a:cs typeface="Courier New"/>
              </a:rPr>
              <a:t>SimpleShape</a:t>
            </a:r>
            <a:r>
              <a:rPr lang="en-US" sz="1500" b="1" dirty="0">
                <a:solidFill>
                  <a:schemeClr val="folHlink"/>
                </a:solidFill>
                <a:latin typeface="Courier New"/>
                <a:cs typeface="Courier New"/>
              </a:rPr>
              <a:t>&gt;</a:t>
            </a:r>
            <a:r>
              <a:rPr lang="en-US" sz="1500" b="1" dirty="0">
                <a:latin typeface="Courier New"/>
                <a:cs typeface="Courier New"/>
              </a:rPr>
              <a:t> elements)</a:t>
            </a:r>
          </a:p>
          <a:p>
            <a:r>
              <a:rPr lang="en-US" sz="1500" b="1" dirty="0">
                <a:latin typeface="Courier New"/>
                <a:cs typeface="Courier New"/>
              </a:rPr>
              <a:t>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for (</a:t>
            </a:r>
            <a:r>
              <a:rPr lang="en-US" sz="1500" b="1" dirty="0" err="1">
                <a:latin typeface="Courier New"/>
                <a:cs typeface="Courier New"/>
              </a:rPr>
              <a:t>SimpleShape</a:t>
            </a:r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err="1">
                <a:latin typeface="Courier New"/>
                <a:cs typeface="Courier New"/>
              </a:rPr>
              <a:t>elmt</a:t>
            </a:r>
            <a:r>
              <a:rPr lang="en-US" sz="1500" b="1" dirty="0">
                <a:latin typeface="Courier New"/>
                <a:cs typeface="Courier New"/>
              </a:rPr>
              <a:t> : elements)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</a:t>
            </a:r>
            <a:r>
              <a:rPr lang="en-US" sz="1500" b="1" dirty="0" err="1">
                <a:latin typeface="Courier New"/>
                <a:cs typeface="Courier New"/>
              </a:rPr>
              <a:t>System.out.print</a:t>
            </a:r>
            <a:r>
              <a:rPr lang="en-US" sz="1500" b="1" dirty="0">
                <a:latin typeface="Courier New"/>
                <a:cs typeface="Courier New"/>
              </a:rPr>
              <a:t>(" " + </a:t>
            </a:r>
            <a:r>
              <a:rPr lang="en-US" sz="1500" b="1" dirty="0" err="1">
                <a:latin typeface="Courier New"/>
                <a:cs typeface="Courier New"/>
              </a:rPr>
              <a:t>elmt</a:t>
            </a:r>
            <a:r>
              <a:rPr lang="en-US" sz="1500" b="1" dirty="0">
                <a:latin typeface="Courier New"/>
                <a:cs typeface="Courier New"/>
              </a:rPr>
              <a:t>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</a:t>
            </a:r>
            <a:r>
              <a:rPr lang="en-US" sz="1500" b="1" dirty="0" err="1">
                <a:latin typeface="Courier New"/>
                <a:cs typeface="Courier New"/>
              </a:rPr>
              <a:t>System.out.println</a:t>
            </a:r>
            <a:r>
              <a:rPr lang="en-US" sz="1500" b="1" dirty="0">
                <a:latin typeface="Courier New"/>
                <a:cs typeface="Courier New"/>
              </a:rPr>
              <a:t>();</a:t>
            </a:r>
          </a:p>
          <a:p>
            <a:r>
              <a:rPr lang="en-US" sz="1500" b="1" dirty="0">
                <a:latin typeface="Courier New"/>
                <a:cs typeface="Courier New"/>
              </a:rPr>
              <a:t>}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private static void sort(</a:t>
            </a:r>
            <a:r>
              <a:rPr lang="en-US" sz="1500" b="1" dirty="0" err="1">
                <a:solidFill>
                  <a:schemeClr val="folHlink"/>
                </a:solidFill>
                <a:latin typeface="Courier New"/>
                <a:cs typeface="Courier New"/>
              </a:rPr>
              <a:t>ArrayList</a:t>
            </a:r>
            <a:r>
              <a:rPr lang="en-US" sz="1500" b="1" dirty="0">
                <a:solidFill>
                  <a:schemeClr val="folHlink"/>
                </a:solidFill>
                <a:latin typeface="Courier New"/>
                <a:cs typeface="Courier New"/>
              </a:rPr>
              <a:t>&lt;</a:t>
            </a:r>
            <a:r>
              <a:rPr lang="en-US" sz="1500" b="1" dirty="0" err="1">
                <a:solidFill>
                  <a:schemeClr val="folHlink"/>
                </a:solidFill>
                <a:latin typeface="Courier New"/>
                <a:cs typeface="Courier New"/>
              </a:rPr>
              <a:t>SimpleShape</a:t>
            </a:r>
            <a:r>
              <a:rPr lang="en-US" sz="1500" b="1" dirty="0">
                <a:solidFill>
                  <a:schemeClr val="folHlink"/>
                </a:solidFill>
                <a:latin typeface="Courier New"/>
                <a:cs typeface="Courier New"/>
              </a:rPr>
              <a:t>&gt;</a:t>
            </a:r>
            <a:r>
              <a:rPr lang="en-US" sz="1500" b="1" dirty="0">
                <a:latin typeface="Courier New"/>
                <a:cs typeface="Courier New"/>
              </a:rPr>
              <a:t> elements)</a:t>
            </a:r>
          </a:p>
          <a:p>
            <a:r>
              <a:rPr lang="en-US" sz="1500" b="1" dirty="0">
                <a:latin typeface="Courier New"/>
                <a:cs typeface="Courier New"/>
              </a:rPr>
              <a:t>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for (</a:t>
            </a:r>
            <a:r>
              <a:rPr lang="en-US" sz="1500" b="1" dirty="0" err="1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 = 0; 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 &lt; </a:t>
            </a:r>
            <a:r>
              <a:rPr lang="en-US" sz="1500" b="1" dirty="0" err="1">
                <a:latin typeface="Courier New"/>
                <a:cs typeface="Courier New"/>
              </a:rPr>
              <a:t>elements.size</a:t>
            </a:r>
            <a:r>
              <a:rPr lang="en-US" sz="1500" b="1" dirty="0">
                <a:latin typeface="Courier New"/>
                <a:cs typeface="Courier New"/>
              </a:rPr>
              <a:t>()-1; 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++)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for (</a:t>
            </a:r>
            <a:r>
              <a:rPr lang="en-US" sz="1500" b="1" dirty="0" err="1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j = i+1; j &lt; </a:t>
            </a:r>
            <a:r>
              <a:rPr lang="en-US" sz="1500" b="1" dirty="0" err="1">
                <a:latin typeface="Courier New"/>
                <a:cs typeface="Courier New"/>
              </a:rPr>
              <a:t>elements.size</a:t>
            </a:r>
            <a:r>
              <a:rPr lang="en-US" sz="1500" b="1" dirty="0">
                <a:latin typeface="Courier New"/>
                <a:cs typeface="Courier New"/>
              </a:rPr>
              <a:t>(); j++)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if (</a:t>
            </a:r>
            <a:r>
              <a:rPr lang="en-US" sz="1500" b="1" dirty="0" err="1">
                <a:latin typeface="Courier New"/>
                <a:cs typeface="Courier New"/>
              </a:rPr>
              <a:t>elements.get</a:t>
            </a:r>
            <a:r>
              <a:rPr lang="en-US" sz="1500" b="1" dirty="0">
                <a:latin typeface="Courier New"/>
                <a:cs typeface="Courier New"/>
              </a:rPr>
              <a:t>(j).</a:t>
            </a:r>
            <a:r>
              <a:rPr lang="en-US" sz="1500" b="1" dirty="0" err="1">
                <a:solidFill>
                  <a:srgbClr val="0033CC"/>
                </a:solidFill>
                <a:latin typeface="Courier New"/>
                <a:cs typeface="Courier New"/>
              </a:rPr>
              <a:t>compareTo</a:t>
            </a:r>
            <a:r>
              <a:rPr lang="en-US" sz="1500" b="1" dirty="0">
                <a:latin typeface="Courier New"/>
                <a:cs typeface="Courier New"/>
              </a:rPr>
              <a:t>(</a:t>
            </a:r>
            <a:r>
              <a:rPr lang="en-US" sz="1500" b="1" dirty="0" err="1">
                <a:latin typeface="Courier New"/>
                <a:cs typeface="Courier New"/>
              </a:rPr>
              <a:t>elements.get</a:t>
            </a:r>
            <a:r>
              <a:rPr lang="en-US" sz="1500" b="1" dirty="0">
                <a:latin typeface="Courier New"/>
                <a:cs typeface="Courier New"/>
              </a:rPr>
              <a:t>(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)) &lt; 0)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    </a:t>
            </a:r>
            <a:r>
              <a:rPr lang="en-US" sz="1500" b="1" dirty="0" err="1">
                <a:latin typeface="Courier New"/>
                <a:cs typeface="Courier New"/>
              </a:rPr>
              <a:t>SimpleShape</a:t>
            </a:r>
            <a:r>
              <a:rPr lang="en-US" sz="1500" b="1" dirty="0">
                <a:latin typeface="Courier New"/>
                <a:cs typeface="Courier New"/>
              </a:rPr>
              <a:t> temp = </a:t>
            </a:r>
            <a:r>
              <a:rPr lang="en-US" sz="1500" b="1" dirty="0" err="1">
                <a:latin typeface="Courier New"/>
                <a:cs typeface="Courier New"/>
              </a:rPr>
              <a:t>elements.get</a:t>
            </a:r>
            <a:r>
              <a:rPr lang="en-US" sz="1500" b="1" dirty="0">
                <a:latin typeface="Courier New"/>
                <a:cs typeface="Courier New"/>
              </a:rPr>
              <a:t>(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    </a:t>
            </a:r>
            <a:r>
              <a:rPr lang="en-US" sz="1500" b="1" dirty="0" err="1">
                <a:latin typeface="Courier New"/>
                <a:cs typeface="Courier New"/>
              </a:rPr>
              <a:t>elements.set</a:t>
            </a:r>
            <a:r>
              <a:rPr lang="en-US" sz="1500" b="1" dirty="0">
                <a:latin typeface="Courier New"/>
                <a:cs typeface="Courier New"/>
              </a:rPr>
              <a:t>(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, </a:t>
            </a:r>
            <a:r>
              <a:rPr lang="en-US" sz="1500" b="1" dirty="0" err="1">
                <a:latin typeface="Courier New"/>
                <a:cs typeface="Courier New"/>
              </a:rPr>
              <a:t>elements.get</a:t>
            </a:r>
            <a:r>
              <a:rPr lang="en-US" sz="1500" b="1" dirty="0">
                <a:latin typeface="Courier New"/>
                <a:cs typeface="Courier New"/>
              </a:rPr>
              <a:t>(j));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    </a:t>
            </a:r>
            <a:r>
              <a:rPr lang="en-US" sz="1500" b="1" dirty="0" err="1">
                <a:latin typeface="Courier New"/>
                <a:cs typeface="Courier New"/>
              </a:rPr>
              <a:t>elements.set</a:t>
            </a:r>
            <a:r>
              <a:rPr lang="en-US" sz="1500" b="1" dirty="0">
                <a:latin typeface="Courier New"/>
                <a:cs typeface="Courier New"/>
              </a:rPr>
              <a:t>(j, temp);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79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3781-3A27-D348-B132-D26F5F314CF3}" type="slidenum">
              <a:rPr lang="en-US"/>
              <a:pPr/>
              <a:t>37</a:t>
            </a:fld>
            <a:endParaRPr 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Array6: </a:t>
            </a:r>
            <a:r>
              <a:rPr lang="en-US" b="1">
                <a:latin typeface="Courier New" charset="0"/>
              </a:rPr>
              <a:t>Comparable&lt;SimpleShape&gt;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79438"/>
          </a:xfrm>
        </p:spPr>
        <p:txBody>
          <a:bodyPr/>
          <a:lstStyle/>
          <a:p>
            <a:r>
              <a:rPr lang="en-US"/>
              <a:t>Type casting no longer needed!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274638" y="2051050"/>
            <a:ext cx="8606515" cy="2308324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public abstract class </a:t>
            </a:r>
            <a:r>
              <a:rPr lang="en-US" b="1" dirty="0" err="1">
                <a:latin typeface="Courier New"/>
                <a:cs typeface="Courier New"/>
              </a:rPr>
              <a:t>SimpleShape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folHlink"/>
                </a:solidFill>
                <a:latin typeface="Courier New"/>
                <a:cs typeface="Courier New"/>
              </a:rPr>
              <a:t>implements Comparable&lt;</a:t>
            </a:r>
            <a:r>
              <a:rPr lang="en-US" b="1" dirty="0" err="1">
                <a:solidFill>
                  <a:schemeClr val="folHlink"/>
                </a:solidFill>
                <a:latin typeface="Courier New"/>
                <a:cs typeface="Courier New"/>
              </a:rPr>
              <a:t>SimpleShape</a:t>
            </a:r>
            <a:r>
              <a:rPr lang="en-US" b="1" dirty="0">
                <a:solidFill>
                  <a:schemeClr val="folHlink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r>
              <a:rPr lang="en-US" b="1" dirty="0">
                <a:latin typeface="Courier New"/>
                <a:cs typeface="Courier New"/>
              </a:rPr>
              <a:t>    public abstract float area();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public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compareTo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06600"/>
                </a:solidFill>
                <a:latin typeface="Courier New"/>
                <a:cs typeface="Courier New"/>
              </a:rPr>
              <a:t>SimpleShape</a:t>
            </a:r>
            <a:r>
              <a:rPr lang="en-US" b="1" dirty="0">
                <a:latin typeface="Courier New"/>
                <a:cs typeface="Courier New"/>
              </a:rPr>
              <a:t> other)</a:t>
            </a:r>
          </a:p>
          <a:p>
            <a:r>
              <a:rPr lang="en-US" b="1" dirty="0">
                <a:latin typeface="Courier New"/>
                <a:cs typeface="Courier New"/>
              </a:rPr>
              <a:t>    {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(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) (</a:t>
            </a:r>
            <a:r>
              <a:rPr lang="en-US" b="1" dirty="0" err="1">
                <a:latin typeface="Courier New"/>
                <a:cs typeface="Courier New"/>
              </a:rPr>
              <a:t>this.area</a:t>
            </a:r>
            <a:r>
              <a:rPr lang="en-US" b="1" dirty="0">
                <a:latin typeface="Courier New"/>
                <a:cs typeface="Courier New"/>
              </a:rPr>
              <a:t>() - </a:t>
            </a:r>
            <a:r>
              <a:rPr lang="en-US" b="1" dirty="0" err="1">
                <a:solidFill>
                  <a:srgbClr val="006600"/>
                </a:solidFill>
                <a:latin typeface="Courier New"/>
                <a:cs typeface="Courier New"/>
              </a:rPr>
              <a:t>other</a:t>
            </a:r>
            <a:r>
              <a:rPr lang="en-US" b="1" dirty="0" err="1">
                <a:latin typeface="Courier New"/>
                <a:cs typeface="Courier New"/>
              </a:rPr>
              <a:t>.area</a:t>
            </a:r>
            <a:r>
              <a:rPr lang="en-US" b="1" dirty="0">
                <a:latin typeface="Courier New"/>
                <a:cs typeface="Courier New"/>
              </a:rPr>
              <a:t>());</a:t>
            </a:r>
          </a:p>
          <a:p>
            <a:r>
              <a:rPr lang="en-US" b="1" dirty="0">
                <a:latin typeface="Courier New"/>
                <a:cs typeface="Courier New"/>
              </a:rPr>
              <a:t>    }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650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2123-302D-384E-8F64-BE9FA92959FB}" type="slidenum">
              <a:rPr lang="en-US"/>
              <a:pPr/>
              <a:t>38</a:t>
            </a:fld>
            <a:endParaRPr lang="en-US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are Covariant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Square</a:t>
            </a:r>
            <a:r>
              <a:rPr lang="en-US" dirty="0"/>
              <a:t> is a subclass of class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SimpleShape</a:t>
            </a:r>
            <a:r>
              <a:rPr lang="en-US" dirty="0"/>
              <a:t>, therefore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Square</a:t>
            </a:r>
            <a:r>
              <a:rPr lang="en-US" dirty="0"/>
              <a:t> objects are </a:t>
            </a:r>
            <a:r>
              <a:rPr lang="en-US" dirty="0">
                <a:solidFill>
                  <a:schemeClr val="folHlink"/>
                </a:solidFill>
              </a:rPr>
              <a:t>type compatible</a:t>
            </a:r>
            <a:r>
              <a:rPr lang="en-US" dirty="0"/>
              <a:t> with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SimpleShape</a:t>
            </a:r>
            <a:r>
              <a:rPr lang="en-US" dirty="0"/>
              <a:t> objects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Java arrays are </a:t>
            </a:r>
            <a:r>
              <a:rPr lang="en-US" dirty="0">
                <a:solidFill>
                  <a:schemeClr val="folHlink"/>
                </a:solidFill>
              </a:rPr>
              <a:t>covariant</a:t>
            </a:r>
            <a:r>
              <a:rPr lang="en-US" dirty="0"/>
              <a:t>, which means that in this case, a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Square[]</a:t>
            </a:r>
            <a:r>
              <a:rPr lang="en-US" dirty="0"/>
              <a:t> array is type compatible with a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SimpleShape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[]</a:t>
            </a:r>
            <a:r>
              <a:rPr lang="en-US" dirty="0"/>
              <a:t> array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1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96C2-EB24-3B47-A5B8-D54E6CB2C525}" type="slidenum">
              <a:rPr lang="en-US"/>
              <a:pPr/>
              <a:t>39</a:t>
            </a:fld>
            <a:endParaRPr 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Array7: Covariant Arrays</a:t>
            </a: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373647" y="1417638"/>
            <a:ext cx="8495986" cy="3170099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private static float </a:t>
            </a:r>
            <a:r>
              <a:rPr lang="en-US" sz="2000" b="1" dirty="0" err="1">
                <a:latin typeface="Courier New"/>
                <a:cs typeface="Courier New"/>
              </a:rPr>
              <a:t>totalArea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solidFill>
                  <a:schemeClr val="folHlink"/>
                </a:solidFill>
                <a:latin typeface="Courier New"/>
                <a:cs typeface="Courier New"/>
              </a:rPr>
              <a:t>SimpleShape</a:t>
            </a:r>
            <a:r>
              <a:rPr lang="en-US" sz="2000" b="1" dirty="0">
                <a:latin typeface="Courier New"/>
                <a:cs typeface="Courier New"/>
              </a:rPr>
              <a:t> elements[])</a:t>
            </a:r>
          </a:p>
          <a:p>
            <a:r>
              <a:rPr lang="en-US" sz="2000" b="1" dirty="0">
                <a:latin typeface="Courier New"/>
                <a:cs typeface="Courier New"/>
              </a:rPr>
              <a:t>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float total = 0;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    for (</a:t>
            </a:r>
            <a:r>
              <a:rPr lang="en-US" sz="2000" b="1" dirty="0" err="1">
                <a:latin typeface="Courier New"/>
                <a:cs typeface="Courier New"/>
              </a:rPr>
              <a:t>SimpleShape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elmt</a:t>
            </a:r>
            <a:r>
              <a:rPr lang="en-US" sz="2000" b="1" dirty="0">
                <a:latin typeface="Courier New"/>
                <a:cs typeface="Courier New"/>
              </a:rPr>
              <a:t> : elements) 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total += </a:t>
            </a:r>
            <a:r>
              <a:rPr lang="en-US" sz="2000" b="1" dirty="0" err="1">
                <a:latin typeface="Courier New"/>
                <a:cs typeface="Courier New"/>
              </a:rPr>
              <a:t>elmt.area</a:t>
            </a:r>
            <a:r>
              <a:rPr lang="en-US" sz="2000" b="1" dirty="0">
                <a:latin typeface="Courier New"/>
                <a:cs typeface="Courier New"/>
              </a:rPr>
              <a:t>();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}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    return total;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4368755" y="1864056"/>
            <a:ext cx="4318000" cy="376237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The parameter type is </a:t>
            </a:r>
            <a:r>
              <a:rPr lang="en-US" sz="1800" b="1" dirty="0" err="1">
                <a:solidFill>
                  <a:srgbClr val="0033CC"/>
                </a:solidFill>
                <a:latin typeface="Courier New"/>
                <a:cs typeface="Courier New"/>
              </a:rPr>
              <a:t>SimpleShape</a:t>
            </a:r>
            <a:r>
              <a:rPr lang="en-US" sz="1800" b="1" dirty="0">
                <a:solidFill>
                  <a:srgbClr val="0033CC"/>
                </a:solidFill>
                <a:latin typeface="Courier New"/>
                <a:cs typeface="Courier New"/>
              </a:rPr>
              <a:t>[]</a:t>
            </a:r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869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#1: Text Search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70"/>
          </a:xfrm>
        </p:spPr>
        <p:txBody>
          <a:bodyPr/>
          <a:lstStyle/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A name can be split across two consecutive lines.</a:t>
            </a:r>
          </a:p>
          <a:p>
            <a:pPr lvl="1"/>
            <a:r>
              <a:rPr lang="en-US" dirty="0" smtClean="0"/>
              <a:t>More than one name can be on a line.</a:t>
            </a:r>
          </a:p>
          <a:p>
            <a:pPr lvl="1"/>
            <a:r>
              <a:rPr lang="en-US" dirty="0" smtClean="0"/>
              <a:t>You must print the names in the order that they appear in the text.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Print how long your program runs: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Run your program several times </a:t>
            </a:r>
            <a:br>
              <a:rPr lang="en-US" dirty="0" smtClean="0"/>
            </a:br>
            <a:r>
              <a:rPr lang="en-US" dirty="0" smtClean="0"/>
              <a:t>and pick the median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34687" y="4335344"/>
            <a:ext cx="63548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long </a:t>
            </a:r>
            <a:r>
              <a:rPr lang="en-US" b="1" dirty="0">
                <a:latin typeface="Courier New"/>
                <a:cs typeface="Courier New"/>
              </a:rPr>
              <a:t>start = </a:t>
            </a:r>
            <a:r>
              <a:rPr lang="en-US" b="1" dirty="0" err="1">
                <a:latin typeface="Courier New"/>
                <a:cs typeface="Courier New"/>
              </a:rPr>
              <a:t>System.currentTimeMillis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/* do everything here */</a:t>
            </a:r>
          </a:p>
          <a:p>
            <a:r>
              <a:rPr lang="en-US" b="1" dirty="0">
                <a:latin typeface="Courier New"/>
                <a:cs typeface="Courier New"/>
              </a:rPr>
              <a:t>long </a:t>
            </a:r>
            <a:r>
              <a:rPr lang="en-US" b="1" dirty="0" smtClean="0">
                <a:latin typeface="Courier New"/>
                <a:cs typeface="Courier New"/>
              </a:rPr>
              <a:t>elapsed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err="1">
                <a:latin typeface="Courier New"/>
                <a:cs typeface="Courier New"/>
              </a:rPr>
              <a:t>System.currentTimeMillis</a:t>
            </a:r>
            <a:r>
              <a:rPr lang="en-US" b="1" dirty="0">
                <a:latin typeface="Courier New"/>
                <a:cs typeface="Courier New"/>
              </a:rPr>
              <a:t>() - start;</a:t>
            </a:r>
          </a:p>
        </p:txBody>
      </p:sp>
    </p:spTree>
    <p:extLst>
      <p:ext uri="{BB962C8B-B14F-4D97-AF65-F5344CB8AC3E}">
        <p14:creationId xmlns:p14="http://schemas.microsoft.com/office/powerpoint/2010/main" val="130533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657F-D8DC-3343-8A07-B66DFBF82E49}" type="slidenum">
              <a:rPr lang="en-US"/>
              <a:pPr/>
              <a:t>40</a:t>
            </a:fld>
            <a:endParaRPr 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Array7: Covariant Arrays</a:t>
            </a: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548684" y="1325903"/>
            <a:ext cx="8034246" cy="4801314"/>
          </a:xfrm>
          <a:prstGeom prst="rect">
            <a:avLst/>
          </a:prstGeom>
          <a:solidFill>
            <a:srgbClr val="F2F2F2"/>
          </a:solidFill>
          <a:ln w="9525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/>
                <a:cs typeface="Courier New"/>
              </a:rPr>
              <a:t>public static void main(String[] </a:t>
            </a:r>
            <a:r>
              <a:rPr lang="en-US" sz="1700" b="1" dirty="0" err="1">
                <a:latin typeface="Courier New"/>
                <a:cs typeface="Courier New"/>
              </a:rPr>
              <a:t>args</a:t>
            </a:r>
            <a:r>
              <a:rPr lang="en-US" sz="1700" b="1" dirty="0">
                <a:latin typeface="Courier New"/>
                <a:cs typeface="Courier New"/>
              </a:rPr>
              <a:t>) </a:t>
            </a:r>
          </a:p>
          <a:p>
            <a:r>
              <a:rPr lang="en-US" sz="1700" b="1" dirty="0">
                <a:latin typeface="Courier New"/>
                <a:cs typeface="Courier New"/>
              </a:rPr>
              <a:t>{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</a:t>
            </a:r>
            <a:r>
              <a:rPr lang="en-US" sz="1700" b="1" dirty="0" err="1">
                <a:solidFill>
                  <a:schemeClr val="folHlink"/>
                </a:solidFill>
                <a:latin typeface="Courier New"/>
                <a:cs typeface="Courier New"/>
              </a:rPr>
              <a:t>SimpleShape</a:t>
            </a:r>
            <a:r>
              <a:rPr lang="en-US" sz="1700" b="1" dirty="0">
                <a:solidFill>
                  <a:schemeClr val="folHlink"/>
                </a:solidFill>
                <a:latin typeface="Courier New"/>
                <a:cs typeface="Courier New"/>
              </a:rPr>
              <a:t> shapes[]</a:t>
            </a:r>
            <a:r>
              <a:rPr lang="en-US" sz="1700" b="1" dirty="0">
                <a:latin typeface="Courier New"/>
                <a:cs typeface="Courier New"/>
              </a:rPr>
              <a:t> = new </a:t>
            </a:r>
            <a:r>
              <a:rPr lang="en-US" sz="1700" b="1" dirty="0" err="1">
                <a:latin typeface="Courier New"/>
                <a:cs typeface="Courier New"/>
              </a:rPr>
              <a:t>SimpleShape</a:t>
            </a:r>
            <a:r>
              <a:rPr lang="en-US" sz="1700" b="1" dirty="0">
                <a:latin typeface="Courier New"/>
                <a:cs typeface="Courier New"/>
              </a:rPr>
              <a:t>[] {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        new Square(5),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        new Rectangle(3, 4),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        new Circle(2)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};</a:t>
            </a:r>
          </a:p>
          <a:p>
            <a:endParaRPr lang="en-US" sz="1700" b="1" dirty="0">
              <a:latin typeface="Courier New"/>
              <a:cs typeface="Courier New"/>
            </a:endParaRPr>
          </a:p>
          <a:p>
            <a:r>
              <a:rPr lang="en-US" sz="1700" b="1" dirty="0">
                <a:latin typeface="Courier New"/>
                <a:cs typeface="Courier New"/>
              </a:rPr>
              <a:t>    </a:t>
            </a:r>
            <a:r>
              <a:rPr lang="en-US" sz="1700" b="1" dirty="0" err="1">
                <a:latin typeface="Courier New"/>
                <a:cs typeface="Courier New"/>
              </a:rPr>
              <a:t>System.out.println</a:t>
            </a:r>
            <a:r>
              <a:rPr lang="en-US" sz="1700" b="1" dirty="0">
                <a:latin typeface="Courier New"/>
                <a:cs typeface="Courier New"/>
              </a:rPr>
              <a:t>("Total area: " + </a:t>
            </a:r>
            <a:r>
              <a:rPr lang="en-US" sz="1700" b="1" dirty="0" err="1">
                <a:latin typeface="Courier New"/>
                <a:cs typeface="Courier New"/>
              </a:rPr>
              <a:t>totalArea</a:t>
            </a:r>
            <a:r>
              <a:rPr lang="en-US" sz="1700" b="1" dirty="0">
                <a:latin typeface="Courier New"/>
                <a:cs typeface="Courier New"/>
              </a:rPr>
              <a:t>(</a:t>
            </a:r>
            <a:r>
              <a:rPr lang="en-US" sz="1700" b="1" dirty="0">
                <a:solidFill>
                  <a:schemeClr val="folHlink"/>
                </a:solidFill>
                <a:latin typeface="Courier New"/>
                <a:cs typeface="Courier New"/>
              </a:rPr>
              <a:t>shapes</a:t>
            </a:r>
            <a:r>
              <a:rPr lang="en-US" sz="1700" b="1" dirty="0">
                <a:latin typeface="Courier New"/>
                <a:cs typeface="Courier New"/>
              </a:rPr>
              <a:t>));</a:t>
            </a:r>
          </a:p>
          <a:p>
            <a:endParaRPr lang="en-US" sz="1700" b="1" dirty="0">
              <a:latin typeface="Courier New"/>
              <a:cs typeface="Courier New"/>
            </a:endParaRPr>
          </a:p>
          <a:p>
            <a:r>
              <a:rPr lang="en-US" sz="1700" b="1" dirty="0">
                <a:latin typeface="Courier New"/>
                <a:cs typeface="Courier New"/>
              </a:rPr>
              <a:t>    </a:t>
            </a:r>
            <a:r>
              <a:rPr lang="en-US" sz="1700" b="1" dirty="0">
                <a:solidFill>
                  <a:schemeClr val="folHlink"/>
                </a:solidFill>
                <a:latin typeface="Courier New"/>
                <a:cs typeface="Courier New"/>
              </a:rPr>
              <a:t>Square squares[]</a:t>
            </a:r>
            <a:r>
              <a:rPr lang="en-US" sz="1700" b="1" dirty="0">
                <a:latin typeface="Courier New"/>
                <a:cs typeface="Courier New"/>
              </a:rPr>
              <a:t> = new Square[] {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        new Square(5),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        new Square(3),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        new Square(2)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};</a:t>
            </a:r>
          </a:p>
          <a:p>
            <a:endParaRPr lang="en-US" sz="1700" b="1" dirty="0">
              <a:latin typeface="Courier New"/>
              <a:cs typeface="Courier New"/>
            </a:endParaRPr>
          </a:p>
          <a:p>
            <a:r>
              <a:rPr lang="en-US" sz="1700" b="1" dirty="0">
                <a:latin typeface="Courier New"/>
                <a:cs typeface="Courier New"/>
              </a:rPr>
              <a:t>    </a:t>
            </a:r>
            <a:r>
              <a:rPr lang="en-US" sz="1700" b="1" dirty="0" err="1">
                <a:latin typeface="Courier New"/>
                <a:cs typeface="Courier New"/>
              </a:rPr>
              <a:t>System.out.println</a:t>
            </a:r>
            <a:r>
              <a:rPr lang="en-US" sz="1700" b="1" dirty="0">
                <a:latin typeface="Courier New"/>
                <a:cs typeface="Courier New"/>
              </a:rPr>
              <a:t>("Total area: " + </a:t>
            </a:r>
            <a:r>
              <a:rPr lang="en-US" sz="1700" b="1" dirty="0" err="1">
                <a:latin typeface="Courier New"/>
                <a:cs typeface="Courier New"/>
              </a:rPr>
              <a:t>totalArea</a:t>
            </a:r>
            <a:r>
              <a:rPr lang="en-US" sz="1700" b="1" dirty="0">
                <a:latin typeface="Courier New"/>
                <a:cs typeface="Courier New"/>
              </a:rPr>
              <a:t>(</a:t>
            </a:r>
            <a:r>
              <a:rPr lang="en-US" sz="1700" b="1" dirty="0">
                <a:solidFill>
                  <a:schemeClr val="folHlink"/>
                </a:solidFill>
                <a:latin typeface="Courier New"/>
                <a:cs typeface="Courier New"/>
              </a:rPr>
              <a:t>squares</a:t>
            </a:r>
            <a:r>
              <a:rPr lang="en-US" sz="1700" b="1" dirty="0">
                <a:latin typeface="Courier New"/>
                <a:cs typeface="Courier New"/>
              </a:rPr>
              <a:t>));</a:t>
            </a:r>
          </a:p>
          <a:p>
            <a:r>
              <a:rPr lang="en-US" sz="17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5486390" y="5897853"/>
            <a:ext cx="2924175" cy="376237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We can pass a </a:t>
            </a:r>
            <a:r>
              <a:rPr lang="en-US" sz="1800" b="1" dirty="0">
                <a:solidFill>
                  <a:srgbClr val="0033CC"/>
                </a:solidFill>
                <a:latin typeface="Courier New"/>
                <a:cs typeface="Courier New"/>
              </a:rPr>
              <a:t>Square[]</a:t>
            </a:r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751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7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DDCC-ACC8-DC48-91E7-AF62C51379B6}" type="slidenum">
              <a:rPr lang="en-US"/>
              <a:pPr/>
              <a:t>41</a:t>
            </a:fld>
            <a:endParaRPr lang="en-US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411163"/>
            <a:ext cx="8412162" cy="655637"/>
          </a:xfrm>
        </p:spPr>
        <p:txBody>
          <a:bodyPr/>
          <a:lstStyle/>
          <a:p>
            <a:r>
              <a:rPr lang="en-US"/>
              <a:t>Array8: </a:t>
            </a:r>
            <a:r>
              <a:rPr lang="en-US" b="1">
                <a:latin typeface="Courier New" charset="0"/>
              </a:rPr>
              <a:t>ArrayList</a:t>
            </a:r>
            <a:r>
              <a:rPr lang="en-US"/>
              <a:t> Types are Not Covariant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This will not compile.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914400" y="1825625"/>
            <a:ext cx="6972244" cy="4401204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private static float </a:t>
            </a:r>
            <a:r>
              <a:rPr lang="en-US" sz="1400" b="1" dirty="0" err="1">
                <a:latin typeface="Courier New"/>
                <a:cs typeface="Courier New"/>
              </a:rPr>
              <a:t>totalArea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chemeClr val="folHlink"/>
                </a:solidFill>
                <a:latin typeface="Courier New"/>
                <a:cs typeface="Courier New"/>
              </a:rPr>
              <a:t>ArrayList</a:t>
            </a:r>
            <a:r>
              <a:rPr lang="en-US" sz="1400" b="1" dirty="0">
                <a:solidFill>
                  <a:schemeClr val="folHlink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 err="1">
                <a:solidFill>
                  <a:schemeClr val="folHlink"/>
                </a:solidFill>
                <a:latin typeface="Courier New"/>
                <a:cs typeface="Courier New"/>
              </a:rPr>
              <a:t>SimpleShape</a:t>
            </a:r>
            <a:r>
              <a:rPr lang="en-US" sz="1400" b="1" dirty="0">
                <a:solidFill>
                  <a:schemeClr val="folHlink"/>
                </a:solidFill>
                <a:latin typeface="Courier New"/>
                <a:cs typeface="Courier New"/>
              </a:rPr>
              <a:t>&gt;</a:t>
            </a:r>
            <a:r>
              <a:rPr lang="en-US" sz="1400" b="1" dirty="0">
                <a:latin typeface="Courier New"/>
                <a:cs typeface="Courier New"/>
              </a:rPr>
              <a:t> elements)</a:t>
            </a:r>
          </a:p>
          <a:p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float total = 0;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  for (</a:t>
            </a:r>
            <a:r>
              <a:rPr lang="en-US" sz="1400" b="1" dirty="0" err="1">
                <a:latin typeface="Courier New"/>
                <a:cs typeface="Courier New"/>
              </a:rPr>
              <a:t>SimpleShape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elmt</a:t>
            </a:r>
            <a:r>
              <a:rPr lang="en-US" sz="1400" b="1" dirty="0">
                <a:latin typeface="Courier New"/>
                <a:cs typeface="Courier New"/>
              </a:rPr>
              <a:t> : elements)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total += </a:t>
            </a:r>
            <a:r>
              <a:rPr lang="en-US" sz="1400" b="1" dirty="0" err="1">
                <a:latin typeface="Courier New"/>
                <a:cs typeface="Courier New"/>
              </a:rPr>
              <a:t>elmt.area</a:t>
            </a:r>
            <a:r>
              <a:rPr lang="en-US" sz="1400" b="1" dirty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  return total;</a:t>
            </a: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public static void main(String[] </a:t>
            </a:r>
            <a:r>
              <a:rPr lang="en-US" sz="1400" b="1" dirty="0" err="1">
                <a:latin typeface="Courier New"/>
                <a:cs typeface="Courier New"/>
              </a:rPr>
              <a:t>args</a:t>
            </a:r>
            <a:r>
              <a:rPr lang="en-US" sz="1400" b="1" dirty="0">
                <a:latin typeface="Courier New"/>
                <a:cs typeface="Courier New"/>
              </a:rPr>
              <a:t>) </a:t>
            </a:r>
          </a:p>
          <a:p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solidFill>
                  <a:schemeClr val="folHlink"/>
                </a:solidFill>
                <a:latin typeface="Courier New"/>
                <a:cs typeface="Courier New"/>
              </a:rPr>
              <a:t>ArrayList</a:t>
            </a:r>
            <a:r>
              <a:rPr lang="en-US" sz="1400" b="1" dirty="0">
                <a:solidFill>
                  <a:schemeClr val="folHlink"/>
                </a:solidFill>
                <a:latin typeface="Courier New"/>
                <a:cs typeface="Courier New"/>
              </a:rPr>
              <a:t>&lt;Square&gt; squares = new </a:t>
            </a:r>
            <a:r>
              <a:rPr lang="en-US" sz="1400" b="1" dirty="0" err="1">
                <a:solidFill>
                  <a:schemeClr val="folHlink"/>
                </a:solidFill>
                <a:latin typeface="Courier New"/>
                <a:cs typeface="Courier New"/>
              </a:rPr>
              <a:t>ArrayList</a:t>
            </a:r>
            <a:r>
              <a:rPr lang="en-US" sz="1400" b="1" dirty="0">
                <a:solidFill>
                  <a:schemeClr val="folHlink"/>
                </a:solidFill>
                <a:latin typeface="Courier New"/>
                <a:cs typeface="Courier New"/>
              </a:rPr>
              <a:t>&lt;&gt;();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squares.add</a:t>
            </a:r>
            <a:r>
              <a:rPr lang="en-US" sz="1400" b="1" dirty="0">
                <a:latin typeface="Courier New"/>
                <a:cs typeface="Courier New"/>
              </a:rPr>
              <a:t>(new Square(5));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squares.add</a:t>
            </a:r>
            <a:r>
              <a:rPr lang="en-US" sz="1400" b="1" dirty="0">
                <a:latin typeface="Courier New"/>
                <a:cs typeface="Courier New"/>
              </a:rPr>
              <a:t>(new Square(3));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squares.add</a:t>
            </a:r>
            <a:r>
              <a:rPr lang="en-US" sz="1400" b="1" dirty="0">
                <a:latin typeface="Courier New"/>
                <a:cs typeface="Courier New"/>
              </a:rPr>
              <a:t>(new Square(2));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System.out.println</a:t>
            </a:r>
            <a:r>
              <a:rPr lang="en-US" sz="1400" b="1" dirty="0">
                <a:latin typeface="Courier New"/>
                <a:cs typeface="Courier New"/>
              </a:rPr>
              <a:t>("Total area: " + </a:t>
            </a:r>
            <a:r>
              <a:rPr lang="en-US" sz="1400" b="1" dirty="0" err="1">
                <a:solidFill>
                  <a:schemeClr val="folHlink"/>
                </a:solidFill>
                <a:latin typeface="Courier New"/>
                <a:cs typeface="Courier New"/>
              </a:rPr>
              <a:t>totalArea</a:t>
            </a:r>
            <a:r>
              <a:rPr lang="en-US" sz="1400" b="1" dirty="0">
                <a:solidFill>
                  <a:schemeClr val="folHlink"/>
                </a:solidFill>
                <a:latin typeface="Courier New"/>
                <a:cs typeface="Courier New"/>
              </a:rPr>
              <a:t>(squares)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4572000" y="4987925"/>
            <a:ext cx="4264150" cy="646331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Cannot pass an </a:t>
            </a:r>
            <a:r>
              <a:rPr lang="en-US" sz="1800" b="1" dirty="0" err="1">
                <a:solidFill>
                  <a:srgbClr val="0033CC"/>
                </a:solidFill>
                <a:latin typeface="Courier New"/>
                <a:cs typeface="Courier New"/>
              </a:rPr>
              <a:t>ArrayList</a:t>
            </a:r>
            <a:r>
              <a:rPr lang="en-US" sz="1800" b="1" dirty="0">
                <a:solidFill>
                  <a:srgbClr val="0033CC"/>
                </a:solidFill>
                <a:latin typeface="Courier New"/>
                <a:cs typeface="Courier New"/>
              </a:rPr>
              <a:t>&lt;Square&gt;</a:t>
            </a:r>
          </a:p>
          <a:p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to an </a:t>
            </a:r>
            <a:r>
              <a:rPr lang="en-US" sz="1800" b="1" dirty="0" err="1">
                <a:solidFill>
                  <a:srgbClr val="0033CC"/>
                </a:solidFill>
                <a:latin typeface="Courier New"/>
                <a:cs typeface="Courier New"/>
              </a:rPr>
              <a:t>ArrayList</a:t>
            </a:r>
            <a:r>
              <a:rPr lang="en-US" sz="1800" b="1" dirty="0">
                <a:solidFill>
                  <a:srgbClr val="0033CC"/>
                </a:solidFill>
                <a:latin typeface="Courier New"/>
                <a:cs typeface="Courier New"/>
              </a:rPr>
              <a:t>&lt;</a:t>
            </a:r>
            <a:r>
              <a:rPr lang="en-US" sz="1800" b="1" dirty="0" err="1">
                <a:solidFill>
                  <a:srgbClr val="0033CC"/>
                </a:solidFill>
                <a:latin typeface="Courier New"/>
                <a:cs typeface="Courier New"/>
              </a:rPr>
              <a:t>SimpleShape</a:t>
            </a:r>
            <a:r>
              <a:rPr lang="en-US" sz="1800" dirty="0">
                <a:solidFill>
                  <a:srgbClr val="0033CC"/>
                </a:solidFill>
              </a:rPr>
              <a:t>&gt;</a:t>
            </a:r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725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80E5-60D2-A64D-BA8C-04C23C823206}" type="slidenum">
              <a:rPr lang="en-US"/>
              <a:pPr/>
              <a:t>42</a:t>
            </a:fld>
            <a:endParaRPr lang="en-US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Array9: Fix the Noncovariance Problem</a:t>
            </a:r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274367" y="1368425"/>
            <a:ext cx="8611421" cy="4708981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/>
                <a:cs typeface="Courier New"/>
              </a:rPr>
              <a:t>private static float </a:t>
            </a:r>
            <a:r>
              <a:rPr lang="en-US" sz="1500" b="1" dirty="0" err="1">
                <a:latin typeface="Courier New"/>
                <a:cs typeface="Courier New"/>
              </a:rPr>
              <a:t>totalArea</a:t>
            </a:r>
            <a:r>
              <a:rPr lang="en-US" sz="1500" b="1" dirty="0">
                <a:latin typeface="Courier New"/>
                <a:cs typeface="Courier New"/>
              </a:rPr>
              <a:t>(</a:t>
            </a:r>
            <a:r>
              <a:rPr lang="en-US" sz="1500" b="1" dirty="0" err="1">
                <a:solidFill>
                  <a:schemeClr val="folHlink"/>
                </a:solidFill>
                <a:latin typeface="Courier New"/>
                <a:cs typeface="Courier New"/>
              </a:rPr>
              <a:t>ArrayList</a:t>
            </a:r>
            <a:r>
              <a:rPr lang="en-US" sz="1500" b="1" dirty="0">
                <a:solidFill>
                  <a:schemeClr val="folHlink"/>
                </a:solidFill>
                <a:latin typeface="Courier New"/>
                <a:cs typeface="Courier New"/>
              </a:rPr>
              <a:t>&lt;? extends </a:t>
            </a:r>
            <a:r>
              <a:rPr lang="en-US" sz="1500" b="1" dirty="0" err="1">
                <a:solidFill>
                  <a:schemeClr val="folHlink"/>
                </a:solidFill>
                <a:latin typeface="Courier New"/>
                <a:cs typeface="Courier New"/>
              </a:rPr>
              <a:t>SimpleShape</a:t>
            </a:r>
            <a:r>
              <a:rPr lang="en-US" sz="1500" b="1" dirty="0">
                <a:solidFill>
                  <a:schemeClr val="folHlink"/>
                </a:solidFill>
                <a:latin typeface="Courier New"/>
                <a:cs typeface="Courier New"/>
              </a:rPr>
              <a:t>&gt;</a:t>
            </a:r>
            <a:r>
              <a:rPr lang="en-US" sz="1500" b="1" dirty="0">
                <a:latin typeface="Courier New"/>
                <a:cs typeface="Courier New"/>
              </a:rPr>
              <a:t> elements) </a:t>
            </a:r>
          </a:p>
          <a:p>
            <a:r>
              <a:rPr lang="en-US" sz="1500" b="1" dirty="0">
                <a:latin typeface="Courier New"/>
                <a:cs typeface="Courier New"/>
              </a:rPr>
              <a:t>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float total = 0;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    for (</a:t>
            </a:r>
            <a:r>
              <a:rPr lang="en-US" sz="1500" b="1" dirty="0" err="1">
                <a:latin typeface="Courier New"/>
                <a:cs typeface="Courier New"/>
              </a:rPr>
              <a:t>SimpleShape</a:t>
            </a:r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err="1">
                <a:latin typeface="Courier New"/>
                <a:cs typeface="Courier New"/>
              </a:rPr>
              <a:t>elmt</a:t>
            </a:r>
            <a:r>
              <a:rPr lang="en-US" sz="1500" b="1" dirty="0">
                <a:latin typeface="Courier New"/>
                <a:cs typeface="Courier New"/>
              </a:rPr>
              <a:t> : elements)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total += </a:t>
            </a:r>
            <a:r>
              <a:rPr lang="en-US" sz="1500" b="1" dirty="0" err="1">
                <a:latin typeface="Courier New"/>
                <a:cs typeface="Courier New"/>
              </a:rPr>
              <a:t>elmt.area</a:t>
            </a:r>
            <a:r>
              <a:rPr lang="en-US" sz="1500" b="1" dirty="0">
                <a:latin typeface="Courier New"/>
                <a:cs typeface="Courier New"/>
              </a:rPr>
              <a:t>();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}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    return total;</a:t>
            </a:r>
          </a:p>
          <a:p>
            <a:r>
              <a:rPr lang="en-US" sz="1500" b="1" dirty="0">
                <a:latin typeface="Courier New"/>
                <a:cs typeface="Courier New"/>
              </a:rPr>
              <a:t>}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public static void main(String[] </a:t>
            </a:r>
            <a:r>
              <a:rPr lang="en-US" sz="1500" b="1" dirty="0" err="1">
                <a:latin typeface="Courier New"/>
                <a:cs typeface="Courier New"/>
              </a:rPr>
              <a:t>args</a:t>
            </a:r>
            <a:r>
              <a:rPr lang="en-US" sz="1500" b="1" dirty="0">
                <a:latin typeface="Courier New"/>
                <a:cs typeface="Courier New"/>
              </a:rPr>
              <a:t>) </a:t>
            </a:r>
          </a:p>
          <a:p>
            <a:r>
              <a:rPr lang="en-US" sz="1500" b="1" dirty="0">
                <a:latin typeface="Courier New"/>
                <a:cs typeface="Courier New"/>
              </a:rPr>
              <a:t>{</a:t>
            </a:r>
          </a:p>
          <a:p>
            <a:r>
              <a:rPr lang="en-US" sz="1500" b="1" dirty="0">
                <a:solidFill>
                  <a:schemeClr val="folHlink"/>
                </a:solidFill>
                <a:latin typeface="Courier New"/>
                <a:cs typeface="Courier New"/>
              </a:rPr>
              <a:t>    </a:t>
            </a:r>
            <a:r>
              <a:rPr lang="en-US" sz="1500" b="1" dirty="0" err="1">
                <a:solidFill>
                  <a:schemeClr val="folHlink"/>
                </a:solidFill>
                <a:latin typeface="Courier New"/>
                <a:cs typeface="Courier New"/>
              </a:rPr>
              <a:t>ArrayList</a:t>
            </a:r>
            <a:r>
              <a:rPr lang="en-US" sz="1500" b="1" dirty="0">
                <a:solidFill>
                  <a:schemeClr val="folHlink"/>
                </a:solidFill>
                <a:latin typeface="Courier New"/>
                <a:cs typeface="Courier New"/>
              </a:rPr>
              <a:t>&lt;Square&gt; squares = new </a:t>
            </a:r>
            <a:r>
              <a:rPr lang="en-US" sz="1500" b="1" dirty="0" err="1">
                <a:solidFill>
                  <a:schemeClr val="folHlink"/>
                </a:solidFill>
                <a:latin typeface="Courier New"/>
                <a:cs typeface="Courier New"/>
              </a:rPr>
              <a:t>ArrayList</a:t>
            </a:r>
            <a:r>
              <a:rPr lang="en-US" sz="1500" b="1" dirty="0">
                <a:solidFill>
                  <a:schemeClr val="folHlink"/>
                </a:solidFill>
                <a:latin typeface="Courier New"/>
                <a:cs typeface="Courier New"/>
              </a:rPr>
              <a:t>&lt;&gt;();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</a:t>
            </a:r>
            <a:r>
              <a:rPr lang="en-US" sz="1500" b="1" dirty="0" err="1">
                <a:latin typeface="Courier New"/>
                <a:cs typeface="Courier New"/>
              </a:rPr>
              <a:t>squares.add</a:t>
            </a:r>
            <a:r>
              <a:rPr lang="en-US" sz="1500" b="1" dirty="0">
                <a:latin typeface="Courier New"/>
                <a:cs typeface="Courier New"/>
              </a:rPr>
              <a:t>(new Square(5));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</a:t>
            </a:r>
            <a:r>
              <a:rPr lang="en-US" sz="1500" b="1" dirty="0" err="1">
                <a:latin typeface="Courier New"/>
                <a:cs typeface="Courier New"/>
              </a:rPr>
              <a:t>squares.add</a:t>
            </a:r>
            <a:r>
              <a:rPr lang="en-US" sz="1500" b="1" dirty="0">
                <a:latin typeface="Courier New"/>
                <a:cs typeface="Courier New"/>
              </a:rPr>
              <a:t>(new Square(3));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</a:t>
            </a:r>
            <a:r>
              <a:rPr lang="en-US" sz="1500" b="1" dirty="0" err="1">
                <a:latin typeface="Courier New"/>
                <a:cs typeface="Courier New"/>
              </a:rPr>
              <a:t>squares.add</a:t>
            </a:r>
            <a:r>
              <a:rPr lang="en-US" sz="1500" b="1" dirty="0">
                <a:latin typeface="Courier New"/>
                <a:cs typeface="Courier New"/>
              </a:rPr>
              <a:t>(new Square(2));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    </a:t>
            </a:r>
            <a:r>
              <a:rPr lang="en-US" sz="1500" b="1" dirty="0" err="1">
                <a:latin typeface="Courier New"/>
                <a:cs typeface="Courier New"/>
              </a:rPr>
              <a:t>System.out.println</a:t>
            </a:r>
            <a:r>
              <a:rPr lang="en-US" sz="1500" b="1" dirty="0">
                <a:latin typeface="Courier New"/>
                <a:cs typeface="Courier New"/>
              </a:rPr>
              <a:t>("Total area: " + </a:t>
            </a:r>
            <a:r>
              <a:rPr lang="en-US" sz="1500" b="1" dirty="0" err="1">
                <a:solidFill>
                  <a:schemeClr val="folHlink"/>
                </a:solidFill>
                <a:latin typeface="Courier New"/>
                <a:cs typeface="Courier New"/>
              </a:rPr>
              <a:t>totalArea</a:t>
            </a:r>
            <a:r>
              <a:rPr lang="en-US" sz="1500" b="1" dirty="0">
                <a:solidFill>
                  <a:schemeClr val="folHlink"/>
                </a:solidFill>
                <a:latin typeface="Courier New"/>
                <a:cs typeface="Courier New"/>
              </a:rPr>
              <a:t>(squares)</a:t>
            </a:r>
            <a:r>
              <a:rPr lang="en-US" sz="1500" b="1" dirty="0">
                <a:latin typeface="Courier New"/>
                <a:cs typeface="Courier New"/>
              </a:rPr>
              <a:t>);</a:t>
            </a:r>
          </a:p>
          <a:p>
            <a:r>
              <a:rPr lang="en-US" sz="15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23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4B6E-720F-A04D-B0AE-9D85F6C3B65F}" type="slidenum">
              <a:rPr lang="en-US"/>
              <a:pPr/>
              <a:t>43</a:t>
            </a:fld>
            <a:endParaRPr lang="en-US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Parameters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139429"/>
          </a:xfrm>
        </p:spPr>
        <p:txBody>
          <a:bodyPr/>
          <a:lstStyle/>
          <a:p>
            <a:r>
              <a:rPr lang="en-US" dirty="0"/>
              <a:t>We can pass a </a:t>
            </a:r>
            <a:r>
              <a:rPr lang="en-US" dirty="0">
                <a:solidFill>
                  <a:schemeClr val="folHlink"/>
                </a:solidFill>
              </a:rPr>
              <a:t>type parameter</a:t>
            </a:r>
            <a:r>
              <a:rPr lang="en-US" dirty="0"/>
              <a:t> into a method.</a:t>
            </a:r>
          </a:p>
          <a:p>
            <a:r>
              <a:rPr lang="en-US" dirty="0"/>
              <a:t>Then the method can use the type:</a:t>
            </a:r>
          </a:p>
          <a:p>
            <a:pPr lvl="1"/>
            <a:r>
              <a:rPr lang="en-US" dirty="0"/>
              <a:t>As the return type.</a:t>
            </a:r>
          </a:p>
          <a:p>
            <a:pPr lvl="1"/>
            <a:r>
              <a:rPr lang="en-US" dirty="0"/>
              <a:t>For multiple parameters.</a:t>
            </a:r>
          </a:p>
          <a:p>
            <a:pPr lvl="1"/>
            <a:r>
              <a:rPr lang="en-US" dirty="0"/>
              <a:t>For local variables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Example: Type parameter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MyType</a:t>
            </a:r>
            <a:r>
              <a:rPr lang="en-US" dirty="0"/>
              <a:t>:</a:t>
            </a:r>
          </a:p>
        </p:txBody>
      </p:sp>
      <p:sp>
        <p:nvSpPr>
          <p:cNvPr id="387076" name="Text Box 4"/>
          <p:cNvSpPr txBox="1">
            <a:spLocks noChangeArrowheads="1"/>
          </p:cNvSpPr>
          <p:nvPr/>
        </p:nvSpPr>
        <p:spPr bwMode="auto">
          <a:xfrm>
            <a:off x="373063" y="4583403"/>
            <a:ext cx="8496300" cy="131445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private static </a:t>
            </a:r>
            <a:r>
              <a:rPr lang="en-US" b="1" dirty="0">
                <a:solidFill>
                  <a:schemeClr val="folHlink"/>
                </a:solidFill>
                <a:latin typeface="Courier New"/>
                <a:cs typeface="Courier New"/>
              </a:rPr>
              <a:t>&lt;</a:t>
            </a:r>
            <a:r>
              <a:rPr lang="en-US" b="1" dirty="0" err="1">
                <a:solidFill>
                  <a:schemeClr val="folHlink"/>
                </a:solidFill>
                <a:latin typeface="Courier New"/>
                <a:cs typeface="Courier New"/>
              </a:rPr>
              <a:t>MyType</a:t>
            </a:r>
            <a:r>
              <a:rPr lang="en-US" b="1" dirty="0">
                <a:solidFill>
                  <a:schemeClr val="folHlink"/>
                </a:solidFill>
                <a:latin typeface="Courier New"/>
                <a:cs typeface="Courier New"/>
              </a:rPr>
              <a:t>&gt;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Courier New"/>
                <a:cs typeface="Courier New"/>
              </a:rPr>
              <a:t>MyType</a:t>
            </a:r>
            <a:r>
              <a:rPr lang="en-US" b="1" dirty="0">
                <a:latin typeface="Courier New"/>
                <a:cs typeface="Courier New"/>
              </a:rPr>
              <a:t> max(</a:t>
            </a:r>
            <a:r>
              <a:rPr lang="en-US" b="1" dirty="0" err="1">
                <a:solidFill>
                  <a:schemeClr val="folHlink"/>
                </a:solidFill>
                <a:latin typeface="Courier New"/>
                <a:cs typeface="Courier New"/>
              </a:rPr>
              <a:t>MyType</a:t>
            </a:r>
            <a:r>
              <a:rPr lang="en-US" b="1" dirty="0">
                <a:latin typeface="Courier New"/>
                <a:cs typeface="Courier New"/>
              </a:rPr>
              <a:t> elements[], </a:t>
            </a:r>
            <a:r>
              <a:rPr lang="en-US" b="1" dirty="0" err="1">
                <a:solidFill>
                  <a:schemeClr val="folHlink"/>
                </a:solidFill>
                <a:latin typeface="Courier New"/>
                <a:cs typeface="Courier New"/>
              </a:rPr>
              <a:t>MyType</a:t>
            </a:r>
            <a:r>
              <a:rPr lang="en-US" b="1" dirty="0">
                <a:latin typeface="Courier New"/>
                <a:cs typeface="Courier New"/>
              </a:rPr>
              <a:t> other) </a:t>
            </a:r>
          </a:p>
          <a:p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solidFill>
                  <a:schemeClr val="folHlink"/>
                </a:solidFill>
                <a:latin typeface="Courier New"/>
                <a:cs typeface="Courier New"/>
              </a:rPr>
              <a:t>MyType</a:t>
            </a:r>
            <a:r>
              <a:rPr lang="en-US" b="1" dirty="0">
                <a:latin typeface="Courier New"/>
                <a:cs typeface="Courier New"/>
              </a:rPr>
              <a:t> another = other;</a:t>
            </a:r>
          </a:p>
          <a:p>
            <a:r>
              <a:rPr lang="en-US" b="1" dirty="0">
                <a:latin typeface="Courier New"/>
                <a:cs typeface="Courier New"/>
              </a:rPr>
              <a:t>    ...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102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build="p"/>
      <p:bldP spid="38707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5F51-7C17-B342-BB0A-F4C4D7FFC14B}" type="slidenum">
              <a:rPr lang="en-US"/>
              <a:pPr/>
              <a:t>44</a:t>
            </a:fld>
            <a:endParaRPr lang="en-US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Array10: Why Won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This Compile?</a:t>
            </a:r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1298575" y="1216025"/>
            <a:ext cx="6649026" cy="5047535"/>
          </a:xfrm>
          <a:prstGeom prst="rect">
            <a:avLst/>
          </a:prstGeom>
          <a:solidFill>
            <a:srgbClr val="F2F2F2"/>
          </a:solidFill>
          <a:ln w="9525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private static &lt;</a:t>
            </a:r>
            <a:r>
              <a:rPr lang="en-US" sz="1400" b="1" dirty="0" err="1">
                <a:latin typeface="Courier New"/>
                <a:cs typeface="Courier New"/>
              </a:rPr>
              <a:t>MyType</a:t>
            </a:r>
            <a:r>
              <a:rPr lang="en-US" sz="1400" b="1" dirty="0">
                <a:latin typeface="Courier New"/>
                <a:cs typeface="Courier New"/>
              </a:rPr>
              <a:t>&gt; </a:t>
            </a:r>
            <a:r>
              <a:rPr lang="en-US" sz="1400" b="1" dirty="0" err="1">
                <a:latin typeface="Courier New"/>
                <a:cs typeface="Courier New"/>
              </a:rPr>
              <a:t>MyType</a:t>
            </a:r>
            <a:r>
              <a:rPr lang="en-US" sz="1400" b="1" dirty="0">
                <a:latin typeface="Courier New"/>
                <a:cs typeface="Courier New"/>
              </a:rPr>
              <a:t> max(</a:t>
            </a:r>
            <a:r>
              <a:rPr lang="en-US" sz="1400" b="1" dirty="0" err="1">
                <a:latin typeface="Courier New"/>
                <a:cs typeface="Courier New"/>
              </a:rPr>
              <a:t>MyType</a:t>
            </a:r>
            <a:r>
              <a:rPr lang="en-US" sz="1400" b="1" dirty="0">
                <a:latin typeface="Courier New"/>
                <a:cs typeface="Courier New"/>
              </a:rPr>
              <a:t> elements[]) </a:t>
            </a:r>
          </a:p>
          <a:p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maxIndex</a:t>
            </a:r>
            <a:r>
              <a:rPr lang="en-US" sz="1400" b="1" dirty="0">
                <a:latin typeface="Courier New"/>
                <a:cs typeface="Courier New"/>
              </a:rPr>
              <a:t> = 0;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  for 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i</a:t>
            </a:r>
            <a:r>
              <a:rPr lang="en-US" sz="1400" b="1" dirty="0">
                <a:latin typeface="Courier New"/>
                <a:cs typeface="Courier New"/>
              </a:rPr>
              <a:t> = 1; </a:t>
            </a:r>
            <a:r>
              <a:rPr lang="en-US" sz="1400" b="1" dirty="0" err="1">
                <a:latin typeface="Courier New"/>
                <a:cs typeface="Courier New"/>
              </a:rPr>
              <a:t>i</a:t>
            </a:r>
            <a:r>
              <a:rPr lang="en-US" sz="1400" b="1" dirty="0">
                <a:latin typeface="Courier New"/>
                <a:cs typeface="Courier New"/>
              </a:rPr>
              <a:t> &lt; </a:t>
            </a:r>
            <a:r>
              <a:rPr lang="en-US" sz="1400" b="1" dirty="0" err="1">
                <a:latin typeface="Courier New"/>
                <a:cs typeface="Courier New"/>
              </a:rPr>
              <a:t>elements.length</a:t>
            </a:r>
            <a:r>
              <a:rPr lang="en-US" sz="1400" b="1" dirty="0">
                <a:latin typeface="Courier New"/>
                <a:cs typeface="Courier New"/>
              </a:rPr>
              <a:t>; </a:t>
            </a:r>
            <a:r>
              <a:rPr lang="en-US" sz="1400" b="1" dirty="0" err="1">
                <a:latin typeface="Courier New"/>
                <a:cs typeface="Courier New"/>
              </a:rPr>
              <a:t>i</a:t>
            </a:r>
            <a:r>
              <a:rPr lang="en-US" sz="1400" b="1" dirty="0">
                <a:latin typeface="Courier New"/>
                <a:cs typeface="Courier New"/>
              </a:rPr>
              <a:t>++)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if (elements[</a:t>
            </a:r>
            <a:r>
              <a:rPr lang="en-US" sz="1400" b="1" dirty="0" err="1">
                <a:latin typeface="Courier New"/>
                <a:cs typeface="Courier New"/>
              </a:rPr>
              <a:t>i</a:t>
            </a:r>
            <a:r>
              <a:rPr lang="en-US" sz="1400" b="1" dirty="0">
                <a:latin typeface="Courier New"/>
                <a:cs typeface="Courier New"/>
              </a:rPr>
              <a:t>].</a:t>
            </a:r>
            <a:r>
              <a:rPr lang="en-US" sz="1400" b="1" dirty="0" err="1">
                <a:solidFill>
                  <a:srgbClr val="0033CC"/>
                </a:solidFill>
                <a:latin typeface="Courier New"/>
                <a:cs typeface="Courier New"/>
              </a:rPr>
              <a:t>compareTo</a:t>
            </a:r>
            <a:r>
              <a:rPr lang="en-US" sz="1400" b="1" dirty="0">
                <a:latin typeface="Courier New"/>
                <a:cs typeface="Courier New"/>
              </a:rPr>
              <a:t>(elements[</a:t>
            </a:r>
            <a:r>
              <a:rPr lang="en-US" sz="1400" b="1" dirty="0" err="1">
                <a:latin typeface="Courier New"/>
                <a:cs typeface="Courier New"/>
              </a:rPr>
              <a:t>maxIndex</a:t>
            </a:r>
            <a:r>
              <a:rPr lang="en-US" sz="1400" b="1" dirty="0">
                <a:latin typeface="Courier New"/>
                <a:cs typeface="Courier New"/>
              </a:rPr>
              <a:t>]) &gt; 0)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    </a:t>
            </a:r>
            <a:r>
              <a:rPr lang="en-US" sz="1400" b="1" dirty="0" err="1">
                <a:latin typeface="Courier New"/>
                <a:cs typeface="Courier New"/>
              </a:rPr>
              <a:t>maxIndex</a:t>
            </a:r>
            <a:r>
              <a:rPr lang="en-US" sz="1400" b="1" dirty="0">
                <a:latin typeface="Courier New"/>
                <a:cs typeface="Courier New"/>
              </a:rPr>
              <a:t> = </a:t>
            </a:r>
            <a:r>
              <a:rPr lang="en-US" sz="1400" b="1" dirty="0" err="1">
                <a:latin typeface="Courier New"/>
                <a:cs typeface="Courier New"/>
              </a:rPr>
              <a:t>i</a:t>
            </a:r>
            <a:r>
              <a:rPr lang="en-US" sz="1400" b="1" dirty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  return elements[</a:t>
            </a:r>
            <a:r>
              <a:rPr lang="en-US" sz="1400" b="1" dirty="0" err="1">
                <a:latin typeface="Courier New"/>
                <a:cs typeface="Courier New"/>
              </a:rPr>
              <a:t>maxIndex</a:t>
            </a:r>
            <a:r>
              <a:rPr lang="en-US" sz="1400" b="1" dirty="0">
                <a:latin typeface="Courier New"/>
                <a:cs typeface="Courier New"/>
              </a:rPr>
              <a:t>];</a:t>
            </a: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public static void main(String[] </a:t>
            </a:r>
            <a:r>
              <a:rPr lang="en-US" sz="1400" b="1" dirty="0" err="1">
                <a:latin typeface="Courier New"/>
                <a:cs typeface="Courier New"/>
              </a:rPr>
              <a:t>args</a:t>
            </a:r>
            <a:r>
              <a:rPr lang="en-US" sz="1400" b="1" dirty="0">
                <a:latin typeface="Courier New"/>
                <a:cs typeface="Courier New"/>
              </a:rPr>
              <a:t>) </a:t>
            </a:r>
          </a:p>
          <a:p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SimpleShape</a:t>
            </a:r>
            <a:r>
              <a:rPr lang="en-US" sz="1400" b="1" dirty="0">
                <a:latin typeface="Courier New"/>
                <a:cs typeface="Courier New"/>
              </a:rPr>
              <a:t> shapes[] = new </a:t>
            </a:r>
            <a:r>
              <a:rPr lang="en-US" sz="1400" b="1" dirty="0" err="1">
                <a:latin typeface="Courier New"/>
                <a:cs typeface="Courier New"/>
              </a:rPr>
              <a:t>SimpleShape</a:t>
            </a:r>
            <a:r>
              <a:rPr lang="en-US" sz="1400" b="1" dirty="0">
                <a:latin typeface="Courier New"/>
                <a:cs typeface="Courier New"/>
              </a:rPr>
              <a:t>[]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    new Square(5),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    new Rectangle(3, 4),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    new Circle(2)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};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System.out.println</a:t>
            </a:r>
            <a:r>
              <a:rPr lang="en-US" sz="1400" b="1" dirty="0">
                <a:latin typeface="Courier New"/>
                <a:cs typeface="Courier New"/>
              </a:rPr>
              <a:t>("Largest shape: " + max(shapes));</a:t>
            </a: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5211763" y="2697163"/>
            <a:ext cx="2904924" cy="923330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The compiler cannot tell</a:t>
            </a:r>
          </a:p>
          <a:p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whether the call to method</a:t>
            </a:r>
          </a:p>
          <a:p>
            <a:r>
              <a:rPr lang="en-US" sz="1800" b="1" dirty="0" err="1">
                <a:solidFill>
                  <a:srgbClr val="0033CC"/>
                </a:solidFill>
                <a:latin typeface="Courier New"/>
                <a:cs typeface="Courier New"/>
              </a:rPr>
              <a:t>compareTo</a:t>
            </a:r>
            <a:r>
              <a:rPr lang="en-US" sz="1800" b="1" dirty="0">
                <a:solidFill>
                  <a:srgbClr val="0033CC"/>
                </a:solidFill>
                <a:latin typeface="Courier New"/>
                <a:cs typeface="Courier New"/>
              </a:rPr>
              <a:t>()</a:t>
            </a:r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 is valid.</a:t>
            </a:r>
          </a:p>
        </p:txBody>
      </p:sp>
    </p:spTree>
    <p:extLst>
      <p:ext uri="{BB962C8B-B14F-4D97-AF65-F5344CB8AC3E}">
        <p14:creationId xmlns:p14="http://schemas.microsoft.com/office/powerpoint/2010/main" val="226756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488A-B3AE-1E47-AADF-9235206A08F0}" type="slidenum">
              <a:rPr lang="en-US"/>
              <a:pPr/>
              <a:t>45</a:t>
            </a:fld>
            <a:endParaRPr 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Array11: One Possible Fix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563"/>
            <a:ext cx="8229600" cy="9445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Tell the compiler that </a:t>
            </a:r>
            <a:r>
              <a:rPr lang="en-US" b="1">
                <a:solidFill>
                  <a:srgbClr val="0033CC"/>
                </a:solidFill>
                <a:latin typeface="Courier New" charset="0"/>
              </a:rPr>
              <a:t>MyType</a:t>
            </a:r>
            <a:r>
              <a:rPr lang="en-US"/>
              <a:t> </a:t>
            </a:r>
            <a:br>
              <a:rPr lang="en-US"/>
            </a:br>
            <a:r>
              <a:rPr lang="en-US"/>
              <a:t>is a subclass of class </a:t>
            </a:r>
            <a:r>
              <a:rPr lang="en-US" b="1">
                <a:solidFill>
                  <a:srgbClr val="0033CC"/>
                </a:solidFill>
                <a:latin typeface="Courier New" charset="0"/>
              </a:rPr>
              <a:t>SimpleShape</a:t>
            </a:r>
            <a:r>
              <a:rPr lang="en-US"/>
              <a:t>.</a:t>
            </a:r>
          </a:p>
        </p:txBody>
      </p:sp>
      <p:sp>
        <p:nvSpPr>
          <p:cNvPr id="389124" name="Text Box 4"/>
          <p:cNvSpPr txBox="1">
            <a:spLocks noChangeArrowheads="1"/>
          </p:cNvSpPr>
          <p:nvPr/>
        </p:nvSpPr>
        <p:spPr bwMode="auto">
          <a:xfrm>
            <a:off x="465086" y="2332038"/>
            <a:ext cx="8495986" cy="3693319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private static </a:t>
            </a:r>
            <a:r>
              <a:rPr lang="en-US" sz="1800" b="1" dirty="0">
                <a:solidFill>
                  <a:schemeClr val="folHlink"/>
                </a:solidFill>
                <a:latin typeface="Courier New"/>
                <a:cs typeface="Courier New"/>
              </a:rPr>
              <a:t>&lt;</a:t>
            </a:r>
            <a:r>
              <a:rPr lang="en-US" sz="1800" b="1" dirty="0" err="1">
                <a:solidFill>
                  <a:schemeClr val="folHlink"/>
                </a:solidFill>
                <a:latin typeface="Courier New"/>
                <a:cs typeface="Courier New"/>
              </a:rPr>
              <a:t>MyType</a:t>
            </a:r>
            <a:r>
              <a:rPr lang="en-US" sz="1800" b="1" dirty="0">
                <a:solidFill>
                  <a:schemeClr val="folHlink"/>
                </a:solidFill>
                <a:latin typeface="Courier New"/>
                <a:cs typeface="Courier New"/>
              </a:rPr>
              <a:t> extends </a:t>
            </a:r>
            <a:r>
              <a:rPr lang="en-US" sz="1800" b="1" dirty="0" err="1">
                <a:solidFill>
                  <a:schemeClr val="folHlink"/>
                </a:solidFill>
                <a:latin typeface="Courier New"/>
                <a:cs typeface="Courier New"/>
              </a:rPr>
              <a:t>SimpleShape</a:t>
            </a:r>
            <a:r>
              <a:rPr lang="en-US" sz="1800" b="1" dirty="0">
                <a:solidFill>
                  <a:schemeClr val="folHlink"/>
                </a:solidFill>
                <a:latin typeface="Courier New"/>
                <a:cs typeface="Courier New"/>
              </a:rPr>
              <a:t>&gt;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MyType</a:t>
            </a:r>
            <a:r>
              <a:rPr lang="en-US" sz="1800" b="1" dirty="0">
                <a:latin typeface="Courier New"/>
                <a:cs typeface="Courier New"/>
              </a:rPr>
              <a:t> max(</a:t>
            </a:r>
            <a:r>
              <a:rPr lang="en-US" sz="1800" b="1" dirty="0" err="1">
                <a:latin typeface="Courier New"/>
                <a:cs typeface="Courier New"/>
              </a:rPr>
              <a:t>MyType</a:t>
            </a:r>
            <a:r>
              <a:rPr lang="en-US" sz="1800" b="1" dirty="0">
                <a:latin typeface="Courier New"/>
                <a:cs typeface="Courier New"/>
              </a:rPr>
              <a:t> elements[]) </a:t>
            </a: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maxIndex</a:t>
            </a:r>
            <a:r>
              <a:rPr lang="en-US" sz="1800" b="1" dirty="0">
                <a:latin typeface="Courier New"/>
                <a:cs typeface="Courier New"/>
              </a:rPr>
              <a:t> = 0;</a:t>
            </a:r>
          </a:p>
          <a:p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    for (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 = 1; 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 &lt; </a:t>
            </a:r>
            <a:r>
              <a:rPr lang="en-US" sz="1800" b="1" dirty="0" err="1">
                <a:latin typeface="Courier New"/>
                <a:cs typeface="Courier New"/>
              </a:rPr>
              <a:t>elements.length</a:t>
            </a:r>
            <a:r>
              <a:rPr lang="en-US" sz="1800" b="1" dirty="0">
                <a:latin typeface="Courier New"/>
                <a:cs typeface="Courier New"/>
              </a:rPr>
              <a:t>; 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++)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if (elements[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].</a:t>
            </a:r>
            <a:r>
              <a:rPr lang="en-US" sz="1800" b="1" dirty="0" err="1">
                <a:latin typeface="Courier New"/>
                <a:cs typeface="Courier New"/>
              </a:rPr>
              <a:t>compareTo</a:t>
            </a:r>
            <a:r>
              <a:rPr lang="en-US" sz="1800" b="1" dirty="0">
                <a:latin typeface="Courier New"/>
                <a:cs typeface="Courier New"/>
              </a:rPr>
              <a:t>(elements[</a:t>
            </a:r>
            <a:r>
              <a:rPr lang="en-US" sz="1800" b="1" dirty="0" err="1">
                <a:latin typeface="Courier New"/>
                <a:cs typeface="Courier New"/>
              </a:rPr>
              <a:t>maxIndex</a:t>
            </a:r>
            <a:r>
              <a:rPr lang="en-US" sz="1800" b="1" dirty="0">
                <a:latin typeface="Courier New"/>
                <a:cs typeface="Courier New"/>
              </a:rPr>
              <a:t>]) &gt; 0)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    </a:t>
            </a:r>
            <a:r>
              <a:rPr lang="en-US" sz="1800" b="1" dirty="0" err="1">
                <a:latin typeface="Courier New"/>
                <a:cs typeface="Courier New"/>
              </a:rPr>
              <a:t>maxIndex</a:t>
            </a:r>
            <a:r>
              <a:rPr lang="en-US" sz="1800" b="1" dirty="0">
                <a:latin typeface="Courier New"/>
                <a:cs typeface="Courier New"/>
              </a:rPr>
              <a:t> = 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}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}</a:t>
            </a:r>
          </a:p>
          <a:p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    return elements[</a:t>
            </a:r>
            <a:r>
              <a:rPr lang="en-US" sz="1800" b="1" dirty="0" err="1">
                <a:latin typeface="Courier New"/>
                <a:cs typeface="Courier New"/>
              </a:rPr>
              <a:t>maxIndex</a:t>
            </a:r>
            <a:r>
              <a:rPr lang="en-US" sz="1800" b="1" dirty="0">
                <a:latin typeface="Courier New"/>
                <a:cs typeface="Courier New"/>
              </a:rPr>
              <a:t>];</a:t>
            </a: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210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D193-44A9-B440-B8DD-C06C22603B46}" type="slidenum">
              <a:rPr lang="en-US"/>
              <a:pPr/>
              <a:t>46</a:t>
            </a:fld>
            <a:endParaRPr lang="en-US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Array12: Another Solution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33284"/>
            <a:ext cx="8229600" cy="1330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However, with this solution, you </a:t>
            </a:r>
            <a:r>
              <a:rPr lang="en-US" dirty="0" smtClean="0"/>
              <a:t>won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be able to call method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area()</a:t>
            </a:r>
            <a:r>
              <a:rPr lang="en-US" dirty="0"/>
              <a:t> on an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elements</a:t>
            </a:r>
            <a:r>
              <a:rPr lang="en-US" dirty="0"/>
              <a:t> object. (Why not?)</a:t>
            </a: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365806" y="1234464"/>
            <a:ext cx="8495986" cy="3693319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private static </a:t>
            </a:r>
            <a:r>
              <a:rPr lang="en-US" sz="1800" b="1" dirty="0">
                <a:solidFill>
                  <a:schemeClr val="folHlink"/>
                </a:solidFill>
                <a:latin typeface="Courier New"/>
                <a:cs typeface="Courier New"/>
              </a:rPr>
              <a:t>&lt;</a:t>
            </a:r>
            <a:r>
              <a:rPr lang="en-US" sz="1800" b="1" dirty="0" err="1">
                <a:solidFill>
                  <a:schemeClr val="folHlink"/>
                </a:solidFill>
                <a:latin typeface="Courier New"/>
                <a:cs typeface="Courier New"/>
              </a:rPr>
              <a:t>MyType</a:t>
            </a:r>
            <a:r>
              <a:rPr lang="en-US" sz="1800" b="1" dirty="0">
                <a:solidFill>
                  <a:schemeClr val="folHlink"/>
                </a:solidFill>
                <a:latin typeface="Courier New"/>
                <a:cs typeface="Courier New"/>
              </a:rPr>
              <a:t> extends Comparable&lt;</a:t>
            </a:r>
            <a:r>
              <a:rPr lang="en-US" sz="1800" b="1" dirty="0" err="1">
                <a:solidFill>
                  <a:schemeClr val="folHlink"/>
                </a:solidFill>
                <a:latin typeface="Courier New"/>
                <a:cs typeface="Courier New"/>
              </a:rPr>
              <a:t>MyType</a:t>
            </a:r>
            <a:r>
              <a:rPr lang="en-US" sz="1800" b="1" dirty="0">
                <a:solidFill>
                  <a:schemeClr val="folHlink"/>
                </a:solidFill>
                <a:latin typeface="Courier New"/>
                <a:cs typeface="Courier New"/>
              </a:rPr>
              <a:t>&gt;&gt;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MyType</a:t>
            </a:r>
            <a:r>
              <a:rPr lang="en-US" sz="1800" b="1" dirty="0">
                <a:latin typeface="Courier New"/>
                <a:cs typeface="Courier New"/>
              </a:rPr>
              <a:t> max(</a:t>
            </a:r>
            <a:r>
              <a:rPr lang="en-US" sz="1800" b="1" dirty="0" err="1">
                <a:latin typeface="Courier New"/>
                <a:cs typeface="Courier New"/>
              </a:rPr>
              <a:t>MyType</a:t>
            </a:r>
            <a:r>
              <a:rPr lang="en-US" sz="1800" b="1" dirty="0">
                <a:latin typeface="Courier New"/>
                <a:cs typeface="Courier New"/>
              </a:rPr>
              <a:t> elements[]) </a:t>
            </a: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maxIndex</a:t>
            </a:r>
            <a:r>
              <a:rPr lang="en-US" sz="1800" b="1" dirty="0">
                <a:latin typeface="Courier New"/>
                <a:cs typeface="Courier New"/>
              </a:rPr>
              <a:t> = 0;</a:t>
            </a:r>
          </a:p>
          <a:p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    for (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 = 1; 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 &lt; </a:t>
            </a:r>
            <a:r>
              <a:rPr lang="en-US" sz="1800" b="1" dirty="0" err="1">
                <a:latin typeface="Courier New"/>
                <a:cs typeface="Courier New"/>
              </a:rPr>
              <a:t>elements.length</a:t>
            </a:r>
            <a:r>
              <a:rPr lang="en-US" sz="1800" b="1" dirty="0">
                <a:latin typeface="Courier New"/>
                <a:cs typeface="Courier New"/>
              </a:rPr>
              <a:t>; 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++)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if (elements[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].</a:t>
            </a:r>
            <a:r>
              <a:rPr lang="en-US" sz="1800" b="1" dirty="0" err="1">
                <a:latin typeface="Courier New"/>
                <a:cs typeface="Courier New"/>
              </a:rPr>
              <a:t>compareTo</a:t>
            </a:r>
            <a:r>
              <a:rPr lang="en-US" sz="1800" b="1" dirty="0">
                <a:latin typeface="Courier New"/>
                <a:cs typeface="Courier New"/>
              </a:rPr>
              <a:t>(elements[</a:t>
            </a:r>
            <a:r>
              <a:rPr lang="en-US" sz="1800" b="1" dirty="0" err="1">
                <a:latin typeface="Courier New"/>
                <a:cs typeface="Courier New"/>
              </a:rPr>
              <a:t>maxIndex</a:t>
            </a:r>
            <a:r>
              <a:rPr lang="en-US" sz="1800" b="1" dirty="0">
                <a:latin typeface="Courier New"/>
                <a:cs typeface="Courier New"/>
              </a:rPr>
              <a:t>]) &gt; 0)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    </a:t>
            </a:r>
            <a:r>
              <a:rPr lang="en-US" sz="1800" b="1" dirty="0" err="1">
                <a:latin typeface="Courier New"/>
                <a:cs typeface="Courier New"/>
              </a:rPr>
              <a:t>maxIndex</a:t>
            </a:r>
            <a:r>
              <a:rPr lang="en-US" sz="1800" b="1" dirty="0">
                <a:latin typeface="Courier New"/>
                <a:cs typeface="Courier New"/>
              </a:rPr>
              <a:t> = 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}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}</a:t>
            </a:r>
          </a:p>
          <a:p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    return elements[</a:t>
            </a:r>
            <a:r>
              <a:rPr lang="en-US" sz="1800" b="1" dirty="0" err="1">
                <a:latin typeface="Courier New"/>
                <a:cs typeface="Courier New"/>
              </a:rPr>
              <a:t>maxIndex</a:t>
            </a:r>
            <a:r>
              <a:rPr lang="en-US" sz="1800" b="1" dirty="0">
                <a:latin typeface="Courier New"/>
                <a:cs typeface="Courier New"/>
              </a:rPr>
              <a:t>];</a:t>
            </a: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90149" name="Text Box 5"/>
          <p:cNvSpPr txBox="1">
            <a:spLocks noChangeArrowheads="1"/>
          </p:cNvSpPr>
          <p:nvPr/>
        </p:nvSpPr>
        <p:spPr bwMode="auto">
          <a:xfrm>
            <a:off x="5236802" y="1600220"/>
            <a:ext cx="3267075" cy="650875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The textbook </a:t>
            </a:r>
            <a:r>
              <a:rPr lang="en-US" sz="1800" b="0" dirty="0" smtClean="0">
                <a:solidFill>
                  <a:schemeClr val="folHlink"/>
                </a:solidFill>
                <a:latin typeface="Arial" charset="0"/>
              </a:rPr>
              <a:t>doesn</a:t>
            </a:r>
            <a:r>
              <a:rPr lang="en-US" sz="1800" dirty="0" smtClean="0">
                <a:solidFill>
                  <a:schemeClr val="folHlink"/>
                </a:solidFill>
                <a:latin typeface="Arial"/>
              </a:rPr>
              <a:t>’</a:t>
            </a:r>
            <a:r>
              <a:rPr lang="en-US" sz="1800" b="0" dirty="0" smtClean="0">
                <a:solidFill>
                  <a:schemeClr val="folHlink"/>
                </a:solidFill>
                <a:latin typeface="Arial" charset="0"/>
              </a:rPr>
              <a:t>t </a:t>
            </a:r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like this, </a:t>
            </a:r>
          </a:p>
          <a:p>
            <a:r>
              <a:rPr lang="en-US" sz="1800" b="0" dirty="0">
                <a:solidFill>
                  <a:schemeClr val="folHlink"/>
                </a:solidFill>
                <a:latin typeface="Arial" charset="0"/>
              </a:rPr>
              <a:t>but it works.</a:t>
            </a:r>
          </a:p>
        </p:txBody>
      </p:sp>
    </p:spTree>
    <p:extLst>
      <p:ext uri="{BB962C8B-B14F-4D97-AF65-F5344CB8AC3E}">
        <p14:creationId xmlns:p14="http://schemas.microsoft.com/office/powerpoint/2010/main" val="1958256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  <p:bldP spid="39014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53D1-8772-7848-AE02-F77D364BB0CA}" type="slidenum">
              <a:rPr lang="en-US"/>
              <a:pPr/>
              <a:t>47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Array13: 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Textbook Solution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97488"/>
            <a:ext cx="8229600" cy="3565810"/>
          </a:xfrm>
        </p:spPr>
        <p:txBody>
          <a:bodyPr/>
          <a:lstStyle/>
          <a:p>
            <a:r>
              <a:rPr lang="en-US" dirty="0"/>
              <a:t>This says that whatever type you pass in, that type must implement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Comparable&lt;T&gt;</a:t>
            </a:r>
            <a:r>
              <a:rPr lang="en-US" dirty="0"/>
              <a:t> , where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T</a:t>
            </a:r>
            <a:r>
              <a:rPr lang="en-US" dirty="0"/>
              <a:t> is the superclass of the type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Example: You pass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Square</a:t>
            </a:r>
            <a:r>
              <a:rPr lang="en-US" dirty="0"/>
              <a:t> type. Then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Square</a:t>
            </a:r>
            <a:r>
              <a:rPr lang="en-US" dirty="0"/>
              <a:t> must implement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Comparable&lt;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SimpleShape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&gt;</a:t>
            </a:r>
            <a:r>
              <a:rPr lang="en-US" dirty="0"/>
              <a:t>, where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SimpleShape</a:t>
            </a:r>
            <a:r>
              <a:rPr lang="en-US" dirty="0"/>
              <a:t> is the superclass of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Square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r>
              <a:rPr lang="en-US" dirty="0"/>
              <a:t>The textbook uses this idiom in later chapters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457245" y="1234464"/>
            <a:ext cx="8225329" cy="1477328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/>
                <a:cs typeface="Courier New"/>
              </a:rPr>
              <a:t>private static </a:t>
            </a:r>
            <a:r>
              <a:rPr lang="en-US" sz="1800" b="1">
                <a:solidFill>
                  <a:schemeClr val="folHlink"/>
                </a:solidFill>
                <a:latin typeface="Courier New"/>
                <a:cs typeface="Courier New"/>
              </a:rPr>
              <a:t>&lt;MyType extends Comparable&lt;? super MyType&gt;&gt;</a:t>
            </a:r>
            <a:r>
              <a:rPr lang="en-US" sz="1800" b="1">
                <a:latin typeface="Courier New"/>
                <a:cs typeface="Courier New"/>
              </a:rPr>
              <a:t> </a:t>
            </a:r>
          </a:p>
          <a:p>
            <a:r>
              <a:rPr lang="en-US" sz="1800" b="1">
                <a:latin typeface="Courier New"/>
                <a:cs typeface="Courier New"/>
              </a:rPr>
              <a:t>    MyType max(MyType elements[]) </a:t>
            </a:r>
          </a:p>
          <a:p>
            <a:r>
              <a:rPr lang="en-US" sz="1800" b="1">
                <a:latin typeface="Courier New"/>
                <a:cs typeface="Courier New"/>
              </a:rPr>
              <a:t>{</a:t>
            </a:r>
          </a:p>
          <a:p>
            <a:r>
              <a:rPr lang="en-US" sz="1800" b="1">
                <a:latin typeface="Courier New"/>
                <a:cs typeface="Courier New"/>
              </a:rPr>
              <a:t>   ...</a:t>
            </a:r>
          </a:p>
          <a:p>
            <a:r>
              <a:rPr lang="en-US" sz="1800" b="1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98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#1: Text Search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work individually as a team of one, </a:t>
            </a:r>
            <a:br>
              <a:rPr lang="en-US" dirty="0" smtClean="0"/>
            </a:br>
            <a:r>
              <a:rPr lang="en-US" dirty="0" smtClean="0"/>
              <a:t>or you can partner with another student as </a:t>
            </a:r>
            <a:br>
              <a:rPr lang="en-US" dirty="0" smtClean="0"/>
            </a:br>
            <a:r>
              <a:rPr lang="en-US" dirty="0" smtClean="0"/>
              <a:t>a team of two.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You can be on only one team at a time.</a:t>
            </a:r>
          </a:p>
          <a:p>
            <a:pPr lvl="1"/>
            <a:r>
              <a:rPr lang="en-US" dirty="0" smtClean="0"/>
              <a:t>If you partner with someone, both of you will receive the same score for this assignment.</a:t>
            </a:r>
          </a:p>
          <a:p>
            <a:pPr lvl="1"/>
            <a:r>
              <a:rPr lang="en-US" dirty="0" smtClean="0"/>
              <a:t>You’ll be able to choose a different partner or work alone for subsequent assignments.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3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#1: Text Search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zip file containing:</a:t>
            </a:r>
          </a:p>
          <a:p>
            <a:pPr lvl="1"/>
            <a:r>
              <a:rPr lang="en-US" dirty="0" smtClean="0"/>
              <a:t>Your Java source files.</a:t>
            </a:r>
          </a:p>
          <a:p>
            <a:pPr lvl="1"/>
            <a:r>
              <a:rPr lang="en-US" dirty="0" smtClean="0"/>
              <a:t>A sample output file.</a:t>
            </a:r>
          </a:p>
          <a:p>
            <a:pPr lvl="2"/>
            <a:r>
              <a:rPr lang="en-US" dirty="0" smtClean="0"/>
              <a:t>Use output redirection, or cut-and-paste into a text file.</a:t>
            </a:r>
          </a:p>
          <a:p>
            <a:pPr lvl="1"/>
            <a:r>
              <a:rPr lang="en-US" dirty="0" smtClean="0"/>
              <a:t>A short report (at most 3 pages) describing your algorithm and how well it will scale with respect to the length of the text and the number and lengths of the names to search.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Name the zip file after yourself or yourselves. Examples: </a:t>
            </a:r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smith.zip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smith-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jones.zip</a:t>
            </a:r>
            <a:endParaRPr lang="en-US" b="1" dirty="0">
              <a:solidFill>
                <a:srgbClr val="0033CC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#1: Text Search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785330"/>
          </a:xfrm>
        </p:spPr>
        <p:txBody>
          <a:bodyPr/>
          <a:lstStyle/>
          <a:p>
            <a:r>
              <a:rPr lang="en-US" dirty="0" smtClean="0"/>
              <a:t>Email the zip file to </a:t>
            </a:r>
            <a:r>
              <a:rPr lang="en-US" dirty="0" smtClean="0">
                <a:hlinkClick r:id="rId2"/>
              </a:rPr>
              <a:t>ron.mak@sjsu.edu</a:t>
            </a:r>
            <a:r>
              <a:rPr lang="en-US" dirty="0" smtClean="0"/>
              <a:t> 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The subject line must be:</a:t>
            </a:r>
          </a:p>
          <a:p>
            <a:endParaRPr lang="en-US" dirty="0"/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Due: Monday, June 8 at 11:59 PM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318" y="3520439"/>
            <a:ext cx="6956852" cy="40011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CS 146 Assignment #1 Mary Smith &amp; John Jones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3147" y="2606049"/>
            <a:ext cx="4891083" cy="40011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CS 146 Assignment #1 </a:t>
            </a:r>
            <a:r>
              <a:rPr lang="en-US" sz="2000" b="1" i="1" dirty="0" smtClean="0">
                <a:latin typeface="Times New Roman"/>
                <a:cs typeface="Times New Roman"/>
              </a:rPr>
              <a:t>Your name(s)</a:t>
            </a:r>
            <a:endParaRPr lang="en-US" sz="2000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7341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Roll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0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BD0E-3C7B-6E4C-8FA4-F3FEE7085D0F}" type="slidenum">
              <a:rPr lang="en-US"/>
              <a:pPr/>
              <a:t>9</a:t>
            </a:fld>
            <a:endParaRPr lang="en-US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Analysis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algorithm is a set of operations to perform </a:t>
            </a:r>
            <a:br>
              <a:rPr lang="en-US" dirty="0"/>
            </a:br>
            <a:r>
              <a:rPr lang="en-US" dirty="0"/>
              <a:t>in order to solve a problem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We want to know </a:t>
            </a:r>
            <a:r>
              <a:rPr lang="en-US" dirty="0">
                <a:solidFill>
                  <a:srgbClr val="B23C00"/>
                </a:solidFill>
              </a:rPr>
              <a:t>how an algorithm scales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 its input size grows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142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28006</TotalTime>
  <Words>4073</Words>
  <Application>Microsoft Macintosh PowerPoint</Application>
  <PresentationFormat>On-screen Show (4:3)</PresentationFormat>
  <Paragraphs>723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Quadrant</vt:lpstr>
      <vt:lpstr>CS 146: Data Structures and Algorithms June 4 Class Meeting</vt:lpstr>
      <vt:lpstr>Assignment #1: Text Search</vt:lpstr>
      <vt:lpstr>Assignment #1: Text Search, cont’d</vt:lpstr>
      <vt:lpstr>Assignment #1: Text Search, cont’d</vt:lpstr>
      <vt:lpstr>Assignment #1: Text Search, cont’d</vt:lpstr>
      <vt:lpstr>Assignment #1: Text Search, cont’d</vt:lpstr>
      <vt:lpstr>Assignment #1: Text Search, cont’d</vt:lpstr>
      <vt:lpstr>Take Roll</vt:lpstr>
      <vt:lpstr>Algorithm Analysis</vt:lpstr>
      <vt:lpstr>Towers of Hanoi: Analysis</vt:lpstr>
      <vt:lpstr>Towers of Hanoi: Analysis, cont’d</vt:lpstr>
      <vt:lpstr>Towers of Hanoi: Analysis</vt:lpstr>
      <vt:lpstr>Towers of Hanoi: Analysis</vt:lpstr>
      <vt:lpstr>Proof by Induction: Base Case</vt:lpstr>
      <vt:lpstr>Proof by Induction: Inductive Step</vt:lpstr>
      <vt:lpstr>Proof by Induction: What Happened?</vt:lpstr>
      <vt:lpstr>Another Proof By Induction Example</vt:lpstr>
      <vt:lpstr>Break</vt:lpstr>
      <vt:lpstr>Array1: Sort an Array of Integers</vt:lpstr>
      <vt:lpstr>Array1: Sort an Array of Integers</vt:lpstr>
      <vt:lpstr>Array2: Use an ArrayList</vt:lpstr>
      <vt:lpstr>Array2: Use an ArrayList</vt:lpstr>
      <vt:lpstr>Array2: Use an ArrayList</vt:lpstr>
      <vt:lpstr>Dangers of Using Raw ArrayList</vt:lpstr>
      <vt:lpstr>Array3: Use ArrayList&lt;Integer&gt;</vt:lpstr>
      <vt:lpstr>Array3: Use ArrayList&lt;Integer&gt;</vt:lpstr>
      <vt:lpstr>Boxing and Unboxing</vt:lpstr>
      <vt:lpstr>Array4: Autobox/Unbox </vt:lpstr>
      <vt:lpstr>Array4: Autobox/Unbox</vt:lpstr>
      <vt:lpstr>Comparisons Among Other Object Types</vt:lpstr>
      <vt:lpstr>Abstract Class SimpleShape</vt:lpstr>
      <vt:lpstr>Subclass Square</vt:lpstr>
      <vt:lpstr>Subclass Rectangle</vt:lpstr>
      <vt:lpstr>Subclass Circle</vt:lpstr>
      <vt:lpstr>Array5: SimpleShape Objects</vt:lpstr>
      <vt:lpstr>Array5: SimpleShape Objects</vt:lpstr>
      <vt:lpstr>Array6: Comparable&lt;SimpleShape&gt;</vt:lpstr>
      <vt:lpstr>Arrays are Covariant</vt:lpstr>
      <vt:lpstr>Array7: Covariant Arrays</vt:lpstr>
      <vt:lpstr>Array7: Covariant Arrays</vt:lpstr>
      <vt:lpstr>Array8: ArrayList Types are Not Covariant</vt:lpstr>
      <vt:lpstr>Array9: Fix the Noncovariance Problem</vt:lpstr>
      <vt:lpstr>Type Parameters</vt:lpstr>
      <vt:lpstr>Array10: Why Won’t This Compile?</vt:lpstr>
      <vt:lpstr>Array11: One Possible Fix</vt:lpstr>
      <vt:lpstr>Array12: Another Solution</vt:lpstr>
      <vt:lpstr>Array13: The “Textbook Solution”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286</cp:revision>
  <dcterms:created xsi:type="dcterms:W3CDTF">2008-01-12T03:52:55Z</dcterms:created>
  <dcterms:modified xsi:type="dcterms:W3CDTF">2015-06-05T02:48:21Z</dcterms:modified>
  <cp:category/>
</cp:coreProperties>
</file>