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6" r:id="rId2"/>
    <p:sldId id="422" r:id="rId3"/>
    <p:sldId id="430" r:id="rId4"/>
    <p:sldId id="423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3" r:id="rId16"/>
    <p:sldId id="444" r:id="rId17"/>
    <p:sldId id="461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9" r:id="rId29"/>
    <p:sldId id="455" r:id="rId30"/>
    <p:sldId id="456" r:id="rId31"/>
    <p:sldId id="460" r:id="rId32"/>
    <p:sldId id="457" r:id="rId33"/>
    <p:sldId id="458" r:id="rId34"/>
    <p:sldId id="462" r:id="rId35"/>
    <p:sldId id="464" r:id="rId36"/>
    <p:sldId id="463" r:id="rId37"/>
    <p:sldId id="465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1F5FF"/>
    <a:srgbClr val="C6DEFF"/>
    <a:srgbClr val="A12A03"/>
    <a:srgbClr val="B23C00"/>
    <a:srgbClr val="66CCFF"/>
    <a:srgbClr val="A40000"/>
    <a:srgbClr val="0033CC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16" autoAdjust="0"/>
    <p:restoredTop sz="98450" autoAdjust="0"/>
  </p:normalViewPr>
  <p:slideViewPr>
    <p:cSldViewPr>
      <p:cViewPr varScale="1">
        <p:scale>
          <a:sx n="156" d="100"/>
          <a:sy n="156" d="100"/>
        </p:scale>
        <p:origin x="-120" y="-256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144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7/20/15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Summer 2015: July </a:t>
            </a:r>
            <a:r>
              <a:rPr lang="en-US" sz="1000" baseline="0" dirty="0" smtClean="0"/>
              <a:t>21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92427" y="6263609"/>
            <a:ext cx="243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146: </a:t>
            </a:r>
            <a:r>
              <a:rPr lang="en-US" sz="1000" baseline="0" dirty="0" smtClean="0"/>
              <a:t>Data Structures and Algorithms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3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wmf"/><Relationship Id="rId3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3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3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wmf"/><Relationship Id="rId3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wmf"/><Relationship Id="rId3" Type="http://schemas.openxmlformats.org/officeDocument/2006/relationships/image" Target="../media/image20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on.mak@sjsu.edu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146: Data Structures and Algorithms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July </a:t>
            </a:r>
            <a:r>
              <a:rPr lang="en-US" sz="2400" dirty="0" smtClean="0"/>
              <a:t>21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Summer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A96D-F4E0-F44E-9B69-B8B2D07CCA43}" type="slidenum">
              <a:rPr lang="en-US"/>
              <a:pPr/>
              <a:t>10</a:t>
            </a:fld>
            <a:endParaRPr lang="en-US"/>
          </a:p>
        </p:txBody>
      </p:sp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Unweighted</a:t>
            </a:r>
            <a:r>
              <a:rPr lang="en-US" dirty="0"/>
              <a:t> Shortest </a:t>
            </a:r>
            <a:r>
              <a:rPr lang="en-US" dirty="0" smtClean="0"/>
              <a:t>Path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669925"/>
          </a:xfrm>
        </p:spPr>
        <p:txBody>
          <a:bodyPr/>
          <a:lstStyle/>
          <a:p>
            <a:r>
              <a:rPr lang="en-US"/>
              <a:t>The path from </a:t>
            </a:r>
            <a:r>
              <a:rPr lang="en-US" i="1"/>
              <a:t>s</a:t>
            </a:r>
            <a:r>
              <a:rPr lang="en-US"/>
              <a:t> to itself has length (cost) 0.</a:t>
            </a:r>
          </a:p>
        </p:txBody>
      </p:sp>
      <p:pic>
        <p:nvPicPr>
          <p:cNvPr id="899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2251075"/>
            <a:ext cx="6064250" cy="282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47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39E7-1047-3D44-B8D1-65ACE24E4CC2}" type="slidenum">
              <a:rPr lang="en-US"/>
              <a:pPr/>
              <a:t>11</a:t>
            </a:fld>
            <a:endParaRPr lang="en-US"/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Unweighted</a:t>
            </a:r>
            <a:r>
              <a:rPr lang="en-US" dirty="0"/>
              <a:t> Shortest Path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67" y="1295400"/>
            <a:ext cx="8595266" cy="579438"/>
          </a:xfrm>
        </p:spPr>
        <p:txBody>
          <a:bodyPr/>
          <a:lstStyle/>
          <a:p>
            <a:r>
              <a:rPr lang="en-US" dirty="0"/>
              <a:t>Find vertices 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baseline="-25000" dirty="0"/>
              <a:t>6</a:t>
            </a:r>
            <a:r>
              <a:rPr lang="en-US" dirty="0"/>
              <a:t> that are distance 1 from </a:t>
            </a:r>
            <a:r>
              <a:rPr lang="en-US" i="1" dirty="0"/>
              <a:t>v</a:t>
            </a:r>
            <a:r>
              <a:rPr lang="en-US" i="1" baseline="-25000" dirty="0"/>
              <a:t>3</a:t>
            </a:r>
            <a:r>
              <a:rPr lang="en-US" dirty="0"/>
              <a:t>:</a:t>
            </a:r>
          </a:p>
        </p:txBody>
      </p:sp>
      <p:pic>
        <p:nvPicPr>
          <p:cNvPr id="900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947863"/>
            <a:ext cx="6108700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0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74A5-101D-7C4E-9D57-E85F8198092F}" type="slidenum">
              <a:rPr lang="en-US"/>
              <a:pPr/>
              <a:t>12</a:t>
            </a:fld>
            <a:endParaRPr lang="en-US"/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Unweighted</a:t>
            </a:r>
            <a:r>
              <a:rPr lang="en-US" dirty="0"/>
              <a:t> Shortest Path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36332"/>
          </a:xfrm>
        </p:spPr>
        <p:txBody>
          <a:bodyPr/>
          <a:lstStyle/>
          <a:p>
            <a:r>
              <a:rPr lang="en-US" dirty="0"/>
              <a:t>Find all vertices that are distance 2 from </a:t>
            </a:r>
            <a:r>
              <a:rPr lang="en-US" i="1" dirty="0"/>
              <a:t>v</a:t>
            </a:r>
            <a:r>
              <a:rPr lang="en-US" baseline="-25000" dirty="0"/>
              <a:t>3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Begin with the vertices adjacent to 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baseline="-25000" dirty="0"/>
              <a:t>6</a:t>
            </a:r>
            <a:r>
              <a:rPr lang="en-US" dirty="0"/>
              <a:t>.</a:t>
            </a:r>
          </a:p>
        </p:txBody>
      </p:sp>
      <p:pic>
        <p:nvPicPr>
          <p:cNvPr id="901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2606049"/>
            <a:ext cx="5748337" cy="29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1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2381-6B11-2E4C-A72C-BF96350B6196}" type="slidenum">
              <a:rPr lang="en-US"/>
              <a:pPr/>
              <a:t>13</a:t>
            </a:fld>
            <a:endParaRPr lang="en-US"/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Unweighted</a:t>
            </a:r>
            <a:r>
              <a:rPr lang="en-US" dirty="0"/>
              <a:t> Shortest Path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5059648"/>
          </a:xfrm>
        </p:spPr>
        <p:txBody>
          <a:bodyPr/>
          <a:lstStyle/>
          <a:p>
            <a:r>
              <a:rPr lang="en-US" dirty="0"/>
              <a:t>Find all vertices that are distance 3 from </a:t>
            </a:r>
            <a:r>
              <a:rPr lang="en-US" i="1" dirty="0"/>
              <a:t>v</a:t>
            </a:r>
            <a:r>
              <a:rPr lang="en-US" baseline="-25000" dirty="0"/>
              <a:t>3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Begin with the vertices adjacent to </a:t>
            </a:r>
            <a:r>
              <a:rPr lang="en-US" i="1" dirty="0"/>
              <a:t>v</a:t>
            </a:r>
            <a:r>
              <a:rPr lang="en-US" baseline="-25000" dirty="0"/>
              <a:t>2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baseline="-25000" dirty="0"/>
              <a:t>4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6"/>
            <a:endParaRPr lang="en-US" dirty="0"/>
          </a:p>
          <a:p>
            <a:pPr lvl="1"/>
            <a:r>
              <a:rPr lang="en-US" dirty="0" smtClean="0"/>
              <a:t>Now </a:t>
            </a:r>
            <a:r>
              <a:rPr lang="en-US" dirty="0"/>
              <a:t>we have the </a:t>
            </a:r>
            <a:r>
              <a:rPr lang="en-US" dirty="0">
                <a:solidFill>
                  <a:srgbClr val="B23C00"/>
                </a:solidFill>
              </a:rPr>
              <a:t>shortest paths </a:t>
            </a:r>
            <a:r>
              <a:rPr lang="en-US" dirty="0"/>
              <a:t>from </a:t>
            </a:r>
            <a:r>
              <a:rPr lang="en-US" i="1" dirty="0"/>
              <a:t>v</a:t>
            </a:r>
            <a:r>
              <a:rPr lang="en-US" baseline="-25000" dirty="0"/>
              <a:t>3</a:t>
            </a:r>
            <a:r>
              <a:rPr lang="en-US" dirty="0"/>
              <a:t> to every other vertex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02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240293"/>
            <a:ext cx="5656262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15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2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4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1C2E-6442-384F-9E92-B21DF3D8930D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903177" name="Group 9"/>
          <p:cNvGrpSpPr>
            <a:grpSpLocks/>
          </p:cNvGrpSpPr>
          <p:nvPr/>
        </p:nvGrpSpPr>
        <p:grpSpPr bwMode="auto">
          <a:xfrm>
            <a:off x="274638" y="1235075"/>
            <a:ext cx="8869362" cy="3389313"/>
            <a:chOff x="173" y="778"/>
            <a:chExt cx="5587" cy="2135"/>
          </a:xfrm>
        </p:grpSpPr>
        <p:pic>
          <p:nvPicPr>
            <p:cNvPr id="90317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" y="778"/>
              <a:ext cx="5587" cy="2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03176" name="Rectangle 8"/>
            <p:cNvSpPr>
              <a:spLocks noChangeArrowheads="1"/>
            </p:cNvSpPr>
            <p:nvPr/>
          </p:nvSpPr>
          <p:spPr bwMode="auto">
            <a:xfrm>
              <a:off x="230" y="2506"/>
              <a:ext cx="5242" cy="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Unweighted</a:t>
            </a:r>
            <a:r>
              <a:rPr lang="en-US" dirty="0"/>
              <a:t> Shortest Path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670" y="1143000"/>
            <a:ext cx="5760401" cy="5486400"/>
          </a:xfrm>
          <a:solidFill>
            <a:schemeClr val="bg1"/>
          </a:solidFill>
        </p:spPr>
        <p:txBody>
          <a:bodyPr/>
          <a:lstStyle/>
          <a:p>
            <a:r>
              <a:rPr lang="en-US" sz="2000" dirty="0"/>
              <a:t>Keep the </a:t>
            </a:r>
            <a:r>
              <a:rPr lang="en-US" sz="2000" dirty="0">
                <a:solidFill>
                  <a:srgbClr val="B23C00"/>
                </a:solidFill>
              </a:rPr>
              <a:t>tentative distance </a:t>
            </a:r>
            <a:r>
              <a:rPr lang="en-US" sz="2000" dirty="0"/>
              <a:t>from vertex </a:t>
            </a:r>
            <a:r>
              <a:rPr lang="en-US" sz="2000" i="1" dirty="0"/>
              <a:t>v</a:t>
            </a:r>
            <a:r>
              <a:rPr lang="en-US" sz="2000" baseline="-25000" dirty="0"/>
              <a:t>3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to another vertex in the </a:t>
            </a:r>
            <a:r>
              <a:rPr lang="en-US" sz="2000" i="1" dirty="0"/>
              <a:t>d</a:t>
            </a:r>
            <a:r>
              <a:rPr lang="en-US" sz="2000" i="1" baseline="-25000" dirty="0"/>
              <a:t>v</a:t>
            </a:r>
            <a:r>
              <a:rPr lang="en-US" sz="2000" dirty="0"/>
              <a:t> column.</a:t>
            </a:r>
          </a:p>
          <a:p>
            <a:r>
              <a:rPr lang="en-US" sz="2000" dirty="0"/>
              <a:t>Keep track of the </a:t>
            </a:r>
            <a:r>
              <a:rPr lang="en-US" sz="2000" dirty="0">
                <a:solidFill>
                  <a:srgbClr val="B23C00"/>
                </a:solidFill>
              </a:rPr>
              <a:t>path </a:t>
            </a:r>
            <a:r>
              <a:rPr lang="en-US" sz="2000" dirty="0"/>
              <a:t>in the </a:t>
            </a:r>
            <a:r>
              <a:rPr lang="en-US" sz="2000" i="1" dirty="0" err="1"/>
              <a:t>p</a:t>
            </a:r>
            <a:r>
              <a:rPr lang="en-US" sz="2000" i="1" baseline="-25000" dirty="0" err="1"/>
              <a:t>v</a:t>
            </a:r>
            <a:r>
              <a:rPr lang="en-US" sz="2000" dirty="0"/>
              <a:t> column.</a:t>
            </a:r>
          </a:p>
          <a:p>
            <a:r>
              <a:rPr lang="en-US" sz="2000" dirty="0"/>
              <a:t>A vertex becomes </a:t>
            </a:r>
            <a:r>
              <a:rPr lang="en-US" sz="2000" dirty="0">
                <a:solidFill>
                  <a:srgbClr val="B23C00"/>
                </a:solidFill>
              </a:rPr>
              <a:t>known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after it has been processed.	</a:t>
            </a:r>
          </a:p>
          <a:p>
            <a:pPr lvl="1"/>
            <a:r>
              <a:rPr lang="en-US" sz="1800" dirty="0" smtClean="0"/>
              <a:t>Don</a:t>
            </a:r>
            <a:r>
              <a:rPr lang="en-US" sz="1800" dirty="0" smtClean="0">
                <a:latin typeface="Arial"/>
              </a:rPr>
              <a:t>’</a:t>
            </a:r>
            <a:r>
              <a:rPr lang="en-US" sz="1800" dirty="0" smtClean="0"/>
              <a:t>t </a:t>
            </a:r>
            <a:r>
              <a:rPr lang="en-US" sz="1800" dirty="0"/>
              <a:t>reprocess a known vertex.</a:t>
            </a:r>
          </a:p>
          <a:p>
            <a:pPr lvl="1"/>
            <a:r>
              <a:rPr lang="en-US" sz="1800" dirty="0"/>
              <a:t>No cheaper path can be found.</a:t>
            </a:r>
          </a:p>
          <a:p>
            <a:r>
              <a:rPr lang="en-US" sz="2000" dirty="0" smtClean="0"/>
              <a:t>Set all </a:t>
            </a:r>
            <a:r>
              <a:rPr lang="en-US" sz="2000" i="1" dirty="0"/>
              <a:t>d</a:t>
            </a:r>
            <a:r>
              <a:rPr lang="en-US" sz="2000" i="1" baseline="-25000" dirty="0"/>
              <a:t>v </a:t>
            </a:r>
            <a:r>
              <a:rPr lang="en-US" sz="2000" dirty="0"/>
              <a:t>=</a:t>
            </a:r>
            <a:r>
              <a:rPr lang="en-US" sz="2000" i="1" dirty="0"/>
              <a:t> </a:t>
            </a:r>
            <a:r>
              <a:rPr lang="en-US" sz="2000" i="1" dirty="0" smtClean="0"/>
              <a:t>∞.</a:t>
            </a:r>
            <a:endParaRPr lang="en-US" sz="2000" dirty="0" smtClean="0"/>
          </a:p>
          <a:p>
            <a:r>
              <a:rPr lang="en-US" sz="2000" dirty="0" err="1" smtClean="0"/>
              <a:t>Enqueue</a:t>
            </a:r>
            <a:r>
              <a:rPr lang="en-US" sz="2000" dirty="0" smtClean="0"/>
              <a:t> the </a:t>
            </a:r>
            <a:r>
              <a:rPr lang="en-US" sz="2000" dirty="0" err="1" smtClean="0"/>
              <a:t>distinquished</a:t>
            </a:r>
            <a:r>
              <a:rPr lang="en-US" sz="2000" dirty="0" smtClean="0"/>
              <a:t> vertex </a:t>
            </a:r>
            <a:r>
              <a:rPr lang="en-US" sz="2000" i="1" dirty="0" smtClean="0"/>
              <a:t>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and set </a:t>
            </a:r>
            <a:r>
              <a:rPr lang="en-US" sz="2000" i="1" dirty="0" smtClean="0"/>
              <a:t>d</a:t>
            </a:r>
            <a:r>
              <a:rPr lang="en-US" sz="2000" i="1" baseline="-25000" dirty="0" smtClean="0"/>
              <a:t>s </a:t>
            </a:r>
            <a:r>
              <a:rPr lang="en-US" sz="2000" dirty="0"/>
              <a:t>=</a:t>
            </a:r>
            <a:r>
              <a:rPr lang="en-US" sz="2000" i="1" dirty="0" smtClean="0"/>
              <a:t> </a:t>
            </a:r>
            <a:r>
              <a:rPr lang="en-US" sz="2000" dirty="0" smtClean="0"/>
              <a:t>0</a:t>
            </a:r>
            <a:r>
              <a:rPr lang="en-US" sz="2000" i="1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During </a:t>
            </a:r>
            <a:r>
              <a:rPr lang="en-US" sz="2000" dirty="0"/>
              <a:t>each iteration, </a:t>
            </a:r>
            <a:r>
              <a:rPr lang="en-US" sz="2000" dirty="0" err="1" smtClean="0"/>
              <a:t>dequeue</a:t>
            </a:r>
            <a:r>
              <a:rPr lang="en-US" sz="2000" dirty="0" smtClean="0"/>
              <a:t> a vertex </a:t>
            </a:r>
            <a:r>
              <a:rPr lang="en-US" sz="2000" i="1" dirty="0" smtClean="0"/>
              <a:t>v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1800" dirty="0"/>
              <a:t>Mark </a:t>
            </a:r>
            <a:r>
              <a:rPr lang="en-US" sz="1800" i="1" dirty="0"/>
              <a:t>v</a:t>
            </a:r>
            <a:r>
              <a:rPr lang="en-US" sz="1800" dirty="0"/>
              <a:t> as known.</a:t>
            </a:r>
          </a:p>
          <a:p>
            <a:pPr lvl="1"/>
            <a:r>
              <a:rPr lang="en-US" sz="1800" dirty="0"/>
              <a:t>For each vertex </a:t>
            </a:r>
            <a:r>
              <a:rPr lang="en-US" sz="1800" i="1" dirty="0"/>
              <a:t>w</a:t>
            </a:r>
            <a:r>
              <a:rPr lang="en-US" sz="1800" dirty="0"/>
              <a:t> adjacent to </a:t>
            </a:r>
            <a:r>
              <a:rPr lang="en-US" sz="1800" i="1" dirty="0" smtClean="0"/>
              <a:t>v</a:t>
            </a:r>
            <a:r>
              <a:rPr lang="en-US" sz="1800" dirty="0" smtClean="0"/>
              <a:t> whose </a:t>
            </a:r>
            <a:r>
              <a:rPr lang="en-US" sz="1800" i="1" dirty="0" err="1" smtClean="0"/>
              <a:t>d</a:t>
            </a:r>
            <a:r>
              <a:rPr lang="en-US" sz="1800" i="1" baseline="-25000" dirty="0" err="1" smtClean="0"/>
              <a:t>w</a:t>
            </a:r>
            <a:r>
              <a:rPr lang="en-US" sz="1800" i="1" baseline="-25000" dirty="0" smtClean="0"/>
              <a:t> </a:t>
            </a:r>
            <a:r>
              <a:rPr lang="en-US" sz="1800" dirty="0"/>
              <a:t>=</a:t>
            </a:r>
            <a:r>
              <a:rPr lang="en-US" sz="1800" i="1" dirty="0"/>
              <a:t> </a:t>
            </a:r>
            <a:r>
              <a:rPr lang="en-US" sz="1800" i="1" dirty="0" smtClean="0"/>
              <a:t>∞</a:t>
            </a:r>
            <a:endParaRPr lang="en-US" sz="1800" dirty="0"/>
          </a:p>
          <a:p>
            <a:pPr lvl="2"/>
            <a:r>
              <a:rPr lang="en-US" sz="1600" dirty="0"/>
              <a:t>Set its distance </a:t>
            </a:r>
            <a:r>
              <a:rPr lang="en-US" sz="1600" i="1" dirty="0" err="1" smtClean="0"/>
              <a:t>d</a:t>
            </a:r>
            <a:r>
              <a:rPr lang="en-US" sz="1600" i="1" baseline="-25000" dirty="0" err="1" smtClean="0"/>
              <a:t>w</a:t>
            </a:r>
            <a:r>
              <a:rPr lang="en-US" sz="1600" dirty="0" smtClean="0"/>
              <a:t> </a:t>
            </a:r>
            <a:r>
              <a:rPr lang="en-US" sz="1600" dirty="0"/>
              <a:t>to </a:t>
            </a:r>
            <a:r>
              <a:rPr lang="en-US" sz="1600" i="1" dirty="0" smtClean="0"/>
              <a:t>d</a:t>
            </a:r>
            <a:r>
              <a:rPr lang="en-US" sz="1600" i="1" baseline="-25000" dirty="0" smtClean="0"/>
              <a:t>v </a:t>
            </a:r>
            <a:r>
              <a:rPr lang="en-US" sz="1600" dirty="0" smtClean="0"/>
              <a:t>+ 1</a:t>
            </a:r>
          </a:p>
          <a:p>
            <a:pPr lvl="2"/>
            <a:r>
              <a:rPr lang="en-US" sz="1600" dirty="0" smtClean="0"/>
              <a:t>Set its path </a:t>
            </a:r>
            <a:r>
              <a:rPr lang="en-US" sz="1600" i="1" dirty="0" smtClean="0"/>
              <a:t>p</a:t>
            </a:r>
            <a:r>
              <a:rPr lang="en-US" sz="1600" i="1" baseline="-25000" dirty="0" smtClean="0"/>
              <a:t>w</a:t>
            </a:r>
            <a:r>
              <a:rPr lang="en-US" sz="1600" dirty="0" smtClean="0"/>
              <a:t> to </a:t>
            </a:r>
            <a:r>
              <a:rPr lang="en-US" sz="1600" i="1" dirty="0" smtClean="0"/>
              <a:t>v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err="1" smtClean="0"/>
              <a:t>Enqueue</a:t>
            </a:r>
            <a:r>
              <a:rPr lang="en-US" sz="1600" dirty="0" smtClean="0"/>
              <a:t> </a:t>
            </a:r>
            <a:r>
              <a:rPr lang="en-US" sz="1600" i="1" dirty="0" smtClean="0"/>
              <a:t>w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6307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0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03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3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D1CE-EC8C-2146-805F-2FCEC4AFD6B5}" type="slidenum">
              <a:rPr lang="en-US"/>
              <a:pPr/>
              <a:t>15</a:t>
            </a:fld>
            <a:endParaRPr lang="en-US"/>
          </a:p>
        </p:txBody>
      </p:sp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Unweighted</a:t>
            </a:r>
            <a:r>
              <a:rPr lang="en-US" dirty="0"/>
              <a:t> Shortest Path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06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173163"/>
            <a:ext cx="5434012" cy="545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73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5FA-5208-474F-AE7B-C8E46488FA2A}" type="slidenum">
              <a:rPr lang="en-US"/>
              <a:pPr/>
              <a:t>16</a:t>
            </a:fld>
            <a:endParaRPr lang="en-US"/>
          </a:p>
        </p:txBody>
      </p:sp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Unweighted</a:t>
            </a:r>
            <a:r>
              <a:rPr lang="en-US" dirty="0"/>
              <a:t> Shortest Path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08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35075"/>
            <a:ext cx="6359525" cy="545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08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4150"/>
            <a:ext cx="3017838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80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8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02-FFDC-1747-810E-2F1A678460B8}" type="slidenum">
              <a:rPr lang="en-US"/>
              <a:pPr/>
              <a:t>18</a:t>
            </a:fld>
            <a:endParaRPr lang="en-US"/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Least Cost Path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4968209"/>
          </a:xfrm>
        </p:spPr>
        <p:txBody>
          <a:bodyPr/>
          <a:lstStyle/>
          <a:p>
            <a:r>
              <a:rPr lang="en-US" dirty="0" err="1" smtClean="0">
                <a:solidFill>
                  <a:srgbClr val="B23C00"/>
                </a:solidFill>
              </a:rPr>
              <a:t>Dijkstra</a:t>
            </a:r>
            <a:r>
              <a:rPr lang="en-US" altLang="ja-JP" dirty="0" err="1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err="1" smtClean="0">
                <a:solidFill>
                  <a:srgbClr val="B23C00"/>
                </a:solidFill>
              </a:rPr>
              <a:t>s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Algorithm</a:t>
            </a:r>
          </a:p>
          <a:p>
            <a:pPr lvl="1"/>
            <a:r>
              <a:rPr lang="en-US" dirty="0"/>
              <a:t>Example of a greedy algorithm.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Greedy algorithm</a:t>
            </a:r>
          </a:p>
          <a:p>
            <a:pPr lvl="1"/>
            <a:r>
              <a:rPr lang="en-US" dirty="0"/>
              <a:t>At each stage, do what appears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be </a:t>
            </a:r>
            <a:r>
              <a:rPr lang="en-US" dirty="0" smtClean="0"/>
              <a:t>the </a:t>
            </a:r>
            <a:r>
              <a:rPr lang="en-US" dirty="0"/>
              <a:t>best at that stage.</a:t>
            </a:r>
          </a:p>
          <a:p>
            <a:pPr lvl="1"/>
            <a:r>
              <a:rPr lang="en-US" dirty="0"/>
              <a:t>May not always work.</a:t>
            </a:r>
          </a:p>
          <a:p>
            <a:pPr lvl="4"/>
            <a:endParaRPr lang="en-US" dirty="0"/>
          </a:p>
          <a:p>
            <a:r>
              <a:rPr lang="en-US" dirty="0"/>
              <a:t>Keep the same information for each vertex:</a:t>
            </a:r>
          </a:p>
          <a:p>
            <a:pPr lvl="1"/>
            <a:r>
              <a:rPr lang="en-US" dirty="0"/>
              <a:t>Either known or unknown</a:t>
            </a:r>
          </a:p>
          <a:p>
            <a:pPr lvl="1"/>
            <a:r>
              <a:rPr lang="en-US" dirty="0"/>
              <a:t>Tentative distance </a:t>
            </a:r>
            <a:r>
              <a:rPr lang="en-US" i="1" dirty="0"/>
              <a:t>d</a:t>
            </a:r>
            <a:r>
              <a:rPr lang="en-US" i="1" baseline="-25000" dirty="0"/>
              <a:t>v</a:t>
            </a:r>
          </a:p>
          <a:p>
            <a:pPr lvl="1"/>
            <a:r>
              <a:rPr lang="en-US" dirty="0"/>
              <a:t>Path information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1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0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0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7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E310-48D4-894D-B3FD-A2B483A98F19}" type="slidenum">
              <a:rPr lang="en-US"/>
              <a:pPr/>
              <a:t>19</a:t>
            </a:fld>
            <a:endParaRPr lang="en-US"/>
          </a:p>
        </p:txBody>
      </p:sp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err="1" smtClean="0">
                <a:latin typeface="Arial"/>
              </a:rPr>
              <a:t>’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316163"/>
          </a:xfrm>
        </p:spPr>
        <p:txBody>
          <a:bodyPr/>
          <a:lstStyle/>
          <a:p>
            <a:r>
              <a:rPr lang="en-US"/>
              <a:t>At each stage:</a:t>
            </a:r>
          </a:p>
          <a:p>
            <a:pPr lvl="1"/>
            <a:r>
              <a:rPr lang="en-US"/>
              <a:t>Select an unknown vertex </a:t>
            </a:r>
            <a:r>
              <a:rPr lang="en-US" i="1"/>
              <a:t>v</a:t>
            </a:r>
            <a:r>
              <a:rPr lang="en-US"/>
              <a:t> that has the smallest </a:t>
            </a:r>
            <a:r>
              <a:rPr lang="en-US" i="1"/>
              <a:t>d</a:t>
            </a:r>
            <a:r>
              <a:rPr lang="en-US" i="1" baseline="-25000"/>
              <a:t>v</a:t>
            </a:r>
            <a:r>
              <a:rPr lang="en-US"/>
              <a:t>.</a:t>
            </a:r>
          </a:p>
          <a:p>
            <a:pPr lvl="1"/>
            <a:r>
              <a:rPr lang="en-US"/>
              <a:t>Declare that the shortest path from </a:t>
            </a:r>
            <a:r>
              <a:rPr lang="en-US" i="1"/>
              <a:t>s</a:t>
            </a:r>
            <a:r>
              <a:rPr lang="en-US"/>
              <a:t> to </a:t>
            </a:r>
            <a:r>
              <a:rPr lang="en-US" i="1"/>
              <a:t>v</a:t>
            </a:r>
            <a:r>
              <a:rPr lang="en-US"/>
              <a:t> is known.</a:t>
            </a:r>
          </a:p>
          <a:p>
            <a:pPr lvl="1"/>
            <a:r>
              <a:rPr lang="en-US"/>
              <a:t>For each vertex </a:t>
            </a:r>
            <a:r>
              <a:rPr lang="en-US" i="1"/>
              <a:t>w</a:t>
            </a:r>
            <a:r>
              <a:rPr lang="en-US"/>
              <a:t> adjacent to </a:t>
            </a:r>
            <a:r>
              <a:rPr lang="en-US" i="1"/>
              <a:t>v</a:t>
            </a:r>
            <a:r>
              <a:rPr lang="en-US"/>
              <a:t>:</a:t>
            </a:r>
          </a:p>
          <a:p>
            <a:pPr lvl="2"/>
            <a:r>
              <a:rPr lang="en-US"/>
              <a:t>Set its distance </a:t>
            </a:r>
            <a:r>
              <a:rPr lang="en-US" i="1"/>
              <a:t>d</a:t>
            </a:r>
            <a:r>
              <a:rPr lang="en-US" i="1" baseline="-25000"/>
              <a:t>w</a:t>
            </a:r>
            <a:r>
              <a:rPr lang="en-US"/>
              <a:t> to the </a:t>
            </a:r>
            <a:r>
              <a:rPr lang="en-US" i="1"/>
              <a:t>d</a:t>
            </a:r>
            <a:r>
              <a:rPr lang="en-US" i="1" baseline="-25000"/>
              <a:t>v</a:t>
            </a:r>
            <a:r>
              <a:rPr lang="en-US"/>
              <a:t> + cost</a:t>
            </a:r>
            <a:r>
              <a:rPr lang="en-US" i="1" baseline="-25000"/>
              <a:t>v,w</a:t>
            </a:r>
          </a:p>
          <a:p>
            <a:pPr lvl="2"/>
            <a:r>
              <a:rPr lang="en-US"/>
              <a:t>Set its path </a:t>
            </a:r>
            <a:r>
              <a:rPr lang="en-US" i="1"/>
              <a:t>p</a:t>
            </a:r>
            <a:r>
              <a:rPr lang="en-US" i="1" baseline="-25000"/>
              <a:t>w</a:t>
            </a:r>
            <a:r>
              <a:rPr lang="en-US"/>
              <a:t> to </a:t>
            </a:r>
            <a:r>
              <a:rPr lang="en-US" i="1"/>
              <a:t>v</a:t>
            </a:r>
            <a:r>
              <a:rPr lang="en-US"/>
              <a:t>.</a:t>
            </a:r>
          </a:p>
        </p:txBody>
      </p:sp>
      <p:pic>
        <p:nvPicPr>
          <p:cNvPr id="909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2" y="3643313"/>
            <a:ext cx="4171950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5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9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8524" y="1874537"/>
            <a:ext cx="3963987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3496-98C3-D34B-8123-3ABC5738B0ED}" type="slidenum">
              <a:rPr lang="en-US"/>
              <a:pPr/>
              <a:t>2</a:t>
            </a:fld>
            <a:endParaRPr lang="en-US"/>
          </a:p>
        </p:txBody>
      </p:sp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Representation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042161"/>
          </a:xfrm>
        </p:spPr>
        <p:txBody>
          <a:bodyPr/>
          <a:lstStyle/>
          <a:p>
            <a:r>
              <a:rPr lang="en-US" dirty="0"/>
              <a:t>Represent a directed graph with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adjacency </a:t>
            </a:r>
            <a:r>
              <a:rPr lang="en-US" dirty="0">
                <a:solidFill>
                  <a:srgbClr val="B23C00"/>
                </a:solidFill>
              </a:rPr>
              <a:t>list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For each vertex, keep a list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all adjacent vertices.</a:t>
            </a:r>
          </a:p>
        </p:txBody>
      </p:sp>
      <p:pic>
        <p:nvPicPr>
          <p:cNvPr id="8919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73" y="3337561"/>
            <a:ext cx="4572000" cy="285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52146" y="6080731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0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3FB2-CB1E-4F4A-81D2-9D5F730C720C}" type="slidenum">
              <a:rPr lang="en-US"/>
              <a:pPr/>
              <a:t>20</a:t>
            </a:fld>
            <a:endParaRPr lang="en-US"/>
          </a:p>
        </p:txBody>
      </p:sp>
      <p:pic>
        <p:nvPicPr>
          <p:cNvPr id="910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3300"/>
            <a:ext cx="7315200" cy="377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err="1" smtClean="0">
                <a:latin typeface="Arial"/>
              </a:rPr>
              <a:t>’</a:t>
            </a:r>
            <a:r>
              <a:rPr lang="en-US" dirty="0" err="1" smtClean="0"/>
              <a:t>s</a:t>
            </a:r>
            <a:r>
              <a:rPr lang="en-US" dirty="0" smtClean="0"/>
              <a:t> Algorithm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pic>
        <p:nvPicPr>
          <p:cNvPr id="910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17638"/>
            <a:ext cx="4389438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0342" name="Text Box 6"/>
          <p:cNvSpPr txBox="1">
            <a:spLocks noChangeArrowheads="1"/>
          </p:cNvSpPr>
          <p:nvPr/>
        </p:nvSpPr>
        <p:spPr bwMode="auto">
          <a:xfrm>
            <a:off x="4389438" y="4160838"/>
            <a:ext cx="2395537" cy="466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B23C00"/>
                </a:solidFill>
              </a:rPr>
              <a:t>Start with </a:t>
            </a:r>
            <a:r>
              <a:rPr lang="en-US" sz="2400" i="1">
                <a:solidFill>
                  <a:srgbClr val="B23C00"/>
                </a:solidFill>
              </a:rPr>
              <a:t>s</a:t>
            </a:r>
            <a:r>
              <a:rPr lang="en-US" sz="2400">
                <a:solidFill>
                  <a:srgbClr val="B23C00"/>
                </a:solidFill>
              </a:rPr>
              <a:t> = </a:t>
            </a:r>
            <a:r>
              <a:rPr lang="en-US" sz="2400" i="1">
                <a:solidFill>
                  <a:srgbClr val="B23C00"/>
                </a:solidFill>
              </a:rPr>
              <a:t>v</a:t>
            </a:r>
            <a:r>
              <a:rPr lang="en-US" sz="2400" baseline="-25000">
                <a:solidFill>
                  <a:srgbClr val="B23C00"/>
                </a:solidFill>
              </a:rPr>
              <a:t>1</a:t>
            </a:r>
            <a:r>
              <a:rPr lang="en-US" sz="2400">
                <a:solidFill>
                  <a:srgbClr val="B23C00"/>
                </a:solidFill>
              </a:rPr>
              <a:t>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20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6F87-C59A-7041-9F1A-CB1B38ED351E}" type="slidenum">
              <a:rPr lang="en-US"/>
              <a:pPr/>
              <a:t>21</a:t>
            </a:fld>
            <a:endParaRPr lang="en-US"/>
          </a:p>
        </p:txBody>
      </p:sp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11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939925"/>
            <a:ext cx="5121275" cy="40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11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17638"/>
            <a:ext cx="4389438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1367" name="Text Box 7"/>
          <p:cNvSpPr txBox="1">
            <a:spLocks noChangeArrowheads="1"/>
          </p:cNvSpPr>
          <p:nvPr/>
        </p:nvSpPr>
        <p:spPr bwMode="auto">
          <a:xfrm>
            <a:off x="3657600" y="4068763"/>
            <a:ext cx="4256099" cy="1077218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Set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1</a:t>
            </a:r>
            <a:r>
              <a:rPr lang="en-US" dirty="0">
                <a:solidFill>
                  <a:srgbClr val="B23C00"/>
                </a:solidFill>
              </a:rPr>
              <a:t> to known.</a:t>
            </a:r>
          </a:p>
          <a:p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2</a:t>
            </a:r>
            <a:r>
              <a:rPr lang="en-US" dirty="0">
                <a:solidFill>
                  <a:srgbClr val="B23C00"/>
                </a:solidFill>
              </a:rPr>
              <a:t> and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4</a:t>
            </a:r>
            <a:r>
              <a:rPr lang="en-US" dirty="0">
                <a:solidFill>
                  <a:srgbClr val="B23C00"/>
                </a:solidFill>
              </a:rPr>
              <a:t> are unknown and adjacent to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1</a:t>
            </a:r>
            <a:r>
              <a:rPr lang="en-US" dirty="0">
                <a:solidFill>
                  <a:srgbClr val="B23C00"/>
                </a:solidFill>
              </a:rPr>
              <a:t>: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B23C00"/>
                </a:solidFill>
              </a:rPr>
              <a:t> Set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2</a:t>
            </a:r>
            <a:r>
              <a:rPr lang="en-US" dirty="0">
                <a:solidFill>
                  <a:srgbClr val="B23C00"/>
                </a:solidFill>
              </a:rPr>
              <a:t> and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4</a:t>
            </a:r>
            <a:r>
              <a:rPr lang="en-US" dirty="0">
                <a:solidFill>
                  <a:srgbClr val="B23C00"/>
                </a:solidFill>
              </a:rPr>
              <a:t> to their </a:t>
            </a:r>
            <a:r>
              <a:rPr lang="en-US" dirty="0" smtClean="0">
                <a:solidFill>
                  <a:srgbClr val="B23C00"/>
                </a:solidFill>
              </a:rPr>
              <a:t>costs + </a:t>
            </a:r>
            <a:r>
              <a:rPr lang="en-US" dirty="0">
                <a:solidFill>
                  <a:srgbClr val="B23C00"/>
                </a:solidFill>
              </a:rPr>
              <a:t>cost of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1</a:t>
            </a:r>
            <a:endParaRPr lang="en-US" dirty="0">
              <a:solidFill>
                <a:srgbClr val="B23C00"/>
              </a:solidFill>
            </a:endParaRPr>
          </a:p>
          <a:p>
            <a:pPr lvl="1">
              <a:buFontTx/>
              <a:buChar char="•"/>
            </a:pPr>
            <a:r>
              <a:rPr lang="en-US" dirty="0">
                <a:solidFill>
                  <a:srgbClr val="B23C00"/>
                </a:solidFill>
              </a:rPr>
              <a:t> Set </a:t>
            </a:r>
            <a:r>
              <a:rPr lang="en-US" i="1" dirty="0">
                <a:solidFill>
                  <a:srgbClr val="B23C00"/>
                </a:solidFill>
              </a:rPr>
              <a:t>p</a:t>
            </a:r>
            <a:r>
              <a:rPr lang="en-US" baseline="-25000" dirty="0">
                <a:solidFill>
                  <a:srgbClr val="B23C00"/>
                </a:solidFill>
              </a:rPr>
              <a:t>2</a:t>
            </a:r>
            <a:r>
              <a:rPr lang="en-US" dirty="0">
                <a:solidFill>
                  <a:srgbClr val="B23C00"/>
                </a:solidFill>
              </a:rPr>
              <a:t> and </a:t>
            </a:r>
            <a:r>
              <a:rPr lang="en-US" i="1" dirty="0">
                <a:solidFill>
                  <a:srgbClr val="B23C00"/>
                </a:solidFill>
              </a:rPr>
              <a:t>p</a:t>
            </a:r>
            <a:r>
              <a:rPr lang="en-US" baseline="-25000" dirty="0">
                <a:solidFill>
                  <a:srgbClr val="B23C00"/>
                </a:solidFill>
              </a:rPr>
              <a:t>4</a:t>
            </a:r>
            <a:r>
              <a:rPr lang="en-US" dirty="0">
                <a:solidFill>
                  <a:srgbClr val="B23C00"/>
                </a:solidFill>
              </a:rPr>
              <a:t> to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1</a:t>
            </a:r>
            <a:r>
              <a:rPr lang="en-US" dirty="0">
                <a:solidFill>
                  <a:srgbClr val="B23C00"/>
                </a:solidFill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93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0CDF-B035-B445-8F95-3D25FB1939CF}" type="slidenum">
              <a:rPr lang="en-US"/>
              <a:pPr/>
              <a:t>22</a:t>
            </a:fld>
            <a:endParaRPr lang="en-US"/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12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936750"/>
            <a:ext cx="50292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12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17638"/>
            <a:ext cx="4389438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2390" name="Text Box 6"/>
          <p:cNvSpPr txBox="1">
            <a:spLocks noChangeArrowheads="1"/>
          </p:cNvSpPr>
          <p:nvPr/>
        </p:nvSpPr>
        <p:spPr bwMode="auto">
          <a:xfrm>
            <a:off x="3657600" y="4068763"/>
            <a:ext cx="4644593" cy="1077218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B23C00"/>
                </a:solidFill>
              </a:rPr>
              <a:t>Set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4</a:t>
            </a:r>
            <a:r>
              <a:rPr lang="en-US">
                <a:solidFill>
                  <a:srgbClr val="B23C00"/>
                </a:solidFill>
              </a:rPr>
              <a:t> to known.</a:t>
            </a:r>
          </a:p>
          <a:p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3</a:t>
            </a:r>
            <a:r>
              <a:rPr lang="en-US">
                <a:solidFill>
                  <a:srgbClr val="B23C00"/>
                </a:solidFill>
              </a:rPr>
              <a:t>,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5</a:t>
            </a:r>
            <a:r>
              <a:rPr lang="en-US">
                <a:solidFill>
                  <a:srgbClr val="B23C00"/>
                </a:solidFill>
              </a:rPr>
              <a:t>,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6</a:t>
            </a:r>
            <a:r>
              <a:rPr lang="en-US">
                <a:solidFill>
                  <a:srgbClr val="B23C00"/>
                </a:solidFill>
              </a:rPr>
              <a:t>, and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7</a:t>
            </a:r>
            <a:r>
              <a:rPr lang="en-US">
                <a:solidFill>
                  <a:srgbClr val="B23C00"/>
                </a:solidFill>
              </a:rPr>
              <a:t> are unknown and adjacent to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4</a:t>
            </a:r>
            <a:r>
              <a:rPr lang="en-US">
                <a:solidFill>
                  <a:srgbClr val="B23C00"/>
                </a:solidFill>
              </a:rPr>
              <a:t>:</a:t>
            </a:r>
          </a:p>
          <a:p>
            <a:pPr lvl="1">
              <a:buFontTx/>
              <a:buChar char="•"/>
            </a:pPr>
            <a:r>
              <a:rPr lang="en-US">
                <a:solidFill>
                  <a:srgbClr val="B23C00"/>
                </a:solidFill>
              </a:rPr>
              <a:t> Set their </a:t>
            </a:r>
            <a:r>
              <a:rPr lang="en-US" i="1">
                <a:solidFill>
                  <a:srgbClr val="B23C00"/>
                </a:solidFill>
              </a:rPr>
              <a:t>d</a:t>
            </a:r>
            <a:r>
              <a:rPr lang="en-US" i="1" baseline="-25000">
                <a:solidFill>
                  <a:srgbClr val="B23C00"/>
                </a:solidFill>
              </a:rPr>
              <a:t>w</a:t>
            </a:r>
            <a:r>
              <a:rPr lang="en-US">
                <a:solidFill>
                  <a:srgbClr val="B23C00"/>
                </a:solidFill>
              </a:rPr>
              <a:t> to their costs + cost of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4</a:t>
            </a:r>
          </a:p>
          <a:p>
            <a:pPr lvl="1">
              <a:buFontTx/>
              <a:buChar char="•"/>
            </a:pPr>
            <a:r>
              <a:rPr lang="en-US">
                <a:solidFill>
                  <a:srgbClr val="B23C00"/>
                </a:solidFill>
              </a:rPr>
              <a:t> Set their </a:t>
            </a:r>
            <a:r>
              <a:rPr lang="en-US" i="1">
                <a:solidFill>
                  <a:srgbClr val="B23C00"/>
                </a:solidFill>
              </a:rPr>
              <a:t>p</a:t>
            </a:r>
            <a:r>
              <a:rPr lang="en-US" i="1" baseline="-25000">
                <a:solidFill>
                  <a:srgbClr val="B23C00"/>
                </a:solidFill>
              </a:rPr>
              <a:t>w</a:t>
            </a:r>
            <a:r>
              <a:rPr lang="en-US">
                <a:solidFill>
                  <a:srgbClr val="B23C00"/>
                </a:solidFill>
              </a:rPr>
              <a:t> to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4</a:t>
            </a:r>
            <a:r>
              <a:rPr lang="en-US">
                <a:solidFill>
                  <a:srgbClr val="B23C00"/>
                </a:solidFill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3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67ED-8560-FE44-9B55-8C64364A1D26}" type="slidenum">
              <a:rPr lang="en-US"/>
              <a:pPr/>
              <a:t>23</a:t>
            </a:fld>
            <a:endParaRPr lang="en-US"/>
          </a:p>
        </p:txBody>
      </p:sp>
      <p:pic>
        <p:nvPicPr>
          <p:cNvPr id="9134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978025"/>
            <a:ext cx="5395913" cy="402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13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17638"/>
            <a:ext cx="4389438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3413" name="Text Box 5"/>
          <p:cNvSpPr txBox="1">
            <a:spLocks noChangeArrowheads="1"/>
          </p:cNvSpPr>
          <p:nvPr/>
        </p:nvSpPr>
        <p:spPr bwMode="auto">
          <a:xfrm>
            <a:off x="3657600" y="4068763"/>
            <a:ext cx="4252887" cy="830997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B23C00"/>
                </a:solidFill>
              </a:rPr>
              <a:t>Set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2</a:t>
            </a:r>
            <a:r>
              <a:rPr lang="en-US">
                <a:solidFill>
                  <a:srgbClr val="B23C00"/>
                </a:solidFill>
              </a:rPr>
              <a:t> to known.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5 </a:t>
            </a:r>
            <a:r>
              <a:rPr lang="en-US">
                <a:solidFill>
                  <a:srgbClr val="B23C00"/>
                </a:solidFill>
              </a:rPr>
              <a:t>is unknown and adjacent:</a:t>
            </a:r>
          </a:p>
          <a:p>
            <a:pPr lvl="1">
              <a:buFontTx/>
              <a:buChar char="•"/>
            </a:pPr>
            <a:r>
              <a:rPr lang="en-US">
                <a:solidFill>
                  <a:srgbClr val="B23C00"/>
                </a:solidFill>
              </a:rPr>
              <a:t> </a:t>
            </a:r>
            <a:r>
              <a:rPr lang="en-US" i="1">
                <a:solidFill>
                  <a:srgbClr val="B23C00"/>
                </a:solidFill>
              </a:rPr>
              <a:t>d</a:t>
            </a:r>
            <a:r>
              <a:rPr lang="en-US" baseline="-25000">
                <a:solidFill>
                  <a:srgbClr val="B23C00"/>
                </a:solidFill>
              </a:rPr>
              <a:t>5</a:t>
            </a:r>
            <a:r>
              <a:rPr lang="en-US">
                <a:solidFill>
                  <a:srgbClr val="B23C00"/>
                </a:solidFill>
              </a:rPr>
              <a:t> is already 3 which is less than</a:t>
            </a:r>
            <a:br>
              <a:rPr lang="en-US">
                <a:solidFill>
                  <a:srgbClr val="B23C00"/>
                </a:solidFill>
              </a:rPr>
            </a:br>
            <a:r>
              <a:rPr lang="en-US">
                <a:solidFill>
                  <a:srgbClr val="B23C00"/>
                </a:solidFill>
              </a:rPr>
              <a:t>  2+10=12, so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5</a:t>
            </a:r>
            <a:r>
              <a:rPr lang="en-US">
                <a:solidFill>
                  <a:srgbClr val="B23C00"/>
                </a:solidFill>
              </a:rPr>
              <a:t> is not changed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76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AA47-8529-944F-8F94-D5B6E73E567F}" type="slidenum">
              <a:rPr lang="en-US"/>
              <a:pPr/>
              <a:t>24</a:t>
            </a:fld>
            <a:endParaRPr lang="en-US"/>
          </a:p>
        </p:txBody>
      </p:sp>
      <p:pic>
        <p:nvPicPr>
          <p:cNvPr id="914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874838"/>
            <a:ext cx="7132637" cy="42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14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35075"/>
            <a:ext cx="4389438" cy="266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4437" name="Text Box 5"/>
          <p:cNvSpPr txBox="1">
            <a:spLocks noChangeArrowheads="1"/>
          </p:cNvSpPr>
          <p:nvPr/>
        </p:nvSpPr>
        <p:spPr bwMode="auto">
          <a:xfrm>
            <a:off x="3657600" y="3794125"/>
            <a:ext cx="4271889" cy="1569660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B23C00"/>
                </a:solidFill>
              </a:rPr>
              <a:t>Set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5</a:t>
            </a:r>
            <a:r>
              <a:rPr lang="en-US">
                <a:solidFill>
                  <a:srgbClr val="B23C00"/>
                </a:solidFill>
              </a:rPr>
              <a:t> to known.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7</a:t>
            </a:r>
            <a:r>
              <a:rPr lang="en-US">
                <a:solidFill>
                  <a:srgbClr val="B23C00"/>
                </a:solidFill>
              </a:rPr>
              <a:t> is unknown and adjacent.</a:t>
            </a:r>
          </a:p>
          <a:p>
            <a:pPr lvl="1">
              <a:buFontTx/>
              <a:buChar char="•"/>
            </a:pPr>
            <a:r>
              <a:rPr lang="en-US">
                <a:solidFill>
                  <a:srgbClr val="B23C00"/>
                </a:solidFill>
              </a:rPr>
              <a:t> Do not adjust since 5 &lt; 3+6.</a:t>
            </a:r>
          </a:p>
          <a:p>
            <a:r>
              <a:rPr lang="en-US">
                <a:solidFill>
                  <a:srgbClr val="B23C00"/>
                </a:solidFill>
              </a:rPr>
              <a:t>Set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3</a:t>
            </a:r>
            <a:r>
              <a:rPr lang="en-US">
                <a:solidFill>
                  <a:srgbClr val="B23C00"/>
                </a:solidFill>
              </a:rPr>
              <a:t> to known.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6</a:t>
            </a:r>
            <a:r>
              <a:rPr lang="en-US">
                <a:solidFill>
                  <a:srgbClr val="B23C00"/>
                </a:solidFill>
              </a:rPr>
              <a:t> is unknown and adjacent.</a:t>
            </a:r>
          </a:p>
          <a:p>
            <a:pPr lvl="1">
              <a:buFontTx/>
              <a:buChar char="•"/>
            </a:pPr>
            <a:r>
              <a:rPr lang="en-US">
                <a:solidFill>
                  <a:srgbClr val="B23C00"/>
                </a:solidFill>
              </a:rPr>
              <a:t> Set </a:t>
            </a:r>
            <a:r>
              <a:rPr lang="en-US" i="1">
                <a:solidFill>
                  <a:srgbClr val="B23C00"/>
                </a:solidFill>
              </a:rPr>
              <a:t>d</a:t>
            </a:r>
            <a:r>
              <a:rPr lang="en-US" baseline="-25000">
                <a:solidFill>
                  <a:srgbClr val="B23C00"/>
                </a:solidFill>
              </a:rPr>
              <a:t>6</a:t>
            </a:r>
            <a:r>
              <a:rPr lang="en-US">
                <a:solidFill>
                  <a:srgbClr val="B23C00"/>
                </a:solidFill>
              </a:rPr>
              <a:t> to 3+5=8 which is less than </a:t>
            </a:r>
            <a:br>
              <a:rPr lang="en-US">
                <a:solidFill>
                  <a:srgbClr val="B23C00"/>
                </a:solidFill>
              </a:rPr>
            </a:br>
            <a:r>
              <a:rPr lang="en-US">
                <a:solidFill>
                  <a:srgbClr val="B23C00"/>
                </a:solidFill>
              </a:rPr>
              <a:t>  its previous value of 9.</a:t>
            </a:r>
          </a:p>
          <a:p>
            <a:pPr lvl="1">
              <a:buFontTx/>
              <a:buChar char="•"/>
            </a:pPr>
            <a:r>
              <a:rPr lang="en-US">
                <a:solidFill>
                  <a:srgbClr val="B23C00"/>
                </a:solidFill>
              </a:rPr>
              <a:t> Set </a:t>
            </a:r>
            <a:r>
              <a:rPr lang="en-US" i="1">
                <a:solidFill>
                  <a:srgbClr val="B23C00"/>
                </a:solidFill>
              </a:rPr>
              <a:t>p</a:t>
            </a:r>
            <a:r>
              <a:rPr lang="en-US" baseline="-25000">
                <a:solidFill>
                  <a:srgbClr val="B23C00"/>
                </a:solidFill>
              </a:rPr>
              <a:t>6</a:t>
            </a:r>
            <a:r>
              <a:rPr lang="en-US">
                <a:solidFill>
                  <a:srgbClr val="B23C00"/>
                </a:solidFill>
              </a:rPr>
              <a:t> to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3</a:t>
            </a:r>
            <a:r>
              <a:rPr lang="en-US">
                <a:solidFill>
                  <a:srgbClr val="B23C00"/>
                </a:solidFill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331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4248-61A7-1240-B5AD-C879401AC4A4}" type="slidenum">
              <a:rPr lang="en-US"/>
              <a:pPr/>
              <a:t>25</a:t>
            </a:fld>
            <a:endParaRPr lang="en-US"/>
          </a:p>
        </p:txBody>
      </p:sp>
      <p:pic>
        <p:nvPicPr>
          <p:cNvPr id="9154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965325"/>
            <a:ext cx="5213350" cy="42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15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17638"/>
            <a:ext cx="4389438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5463" name="Text Box 7"/>
          <p:cNvSpPr txBox="1">
            <a:spLocks noChangeArrowheads="1"/>
          </p:cNvSpPr>
          <p:nvPr/>
        </p:nvSpPr>
        <p:spPr bwMode="auto">
          <a:xfrm>
            <a:off x="3657600" y="4068763"/>
            <a:ext cx="4271889" cy="1077218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B23C00"/>
                </a:solidFill>
              </a:rPr>
              <a:t>Set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7</a:t>
            </a:r>
            <a:r>
              <a:rPr lang="en-US">
                <a:solidFill>
                  <a:srgbClr val="B23C00"/>
                </a:solidFill>
              </a:rPr>
              <a:t> to known.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6</a:t>
            </a:r>
            <a:r>
              <a:rPr lang="en-US">
                <a:solidFill>
                  <a:srgbClr val="B23C00"/>
                </a:solidFill>
              </a:rPr>
              <a:t> is unknown and adjacent.</a:t>
            </a:r>
          </a:p>
          <a:p>
            <a:pPr lvl="1">
              <a:buFontTx/>
              <a:buChar char="•"/>
            </a:pPr>
            <a:r>
              <a:rPr lang="en-US">
                <a:solidFill>
                  <a:srgbClr val="B23C00"/>
                </a:solidFill>
              </a:rPr>
              <a:t> Set </a:t>
            </a:r>
            <a:r>
              <a:rPr lang="en-US" i="1">
                <a:solidFill>
                  <a:srgbClr val="B23C00"/>
                </a:solidFill>
              </a:rPr>
              <a:t>d</a:t>
            </a:r>
            <a:r>
              <a:rPr lang="en-US" baseline="-25000">
                <a:solidFill>
                  <a:srgbClr val="B23C00"/>
                </a:solidFill>
              </a:rPr>
              <a:t>6</a:t>
            </a:r>
            <a:r>
              <a:rPr lang="en-US">
                <a:solidFill>
                  <a:srgbClr val="B23C00"/>
                </a:solidFill>
              </a:rPr>
              <a:t> to 5+1=6 which is less than </a:t>
            </a:r>
            <a:br>
              <a:rPr lang="en-US">
                <a:solidFill>
                  <a:srgbClr val="B23C00"/>
                </a:solidFill>
              </a:rPr>
            </a:br>
            <a:r>
              <a:rPr lang="en-US">
                <a:solidFill>
                  <a:srgbClr val="B23C00"/>
                </a:solidFill>
              </a:rPr>
              <a:t>  its previous value of 8.</a:t>
            </a:r>
          </a:p>
          <a:p>
            <a:pPr lvl="1">
              <a:buFontTx/>
              <a:buChar char="•"/>
            </a:pPr>
            <a:r>
              <a:rPr lang="en-US">
                <a:solidFill>
                  <a:srgbClr val="B23C00"/>
                </a:solidFill>
              </a:rPr>
              <a:t> Set </a:t>
            </a:r>
            <a:r>
              <a:rPr lang="en-US" i="1">
                <a:solidFill>
                  <a:srgbClr val="B23C00"/>
                </a:solidFill>
              </a:rPr>
              <a:t>p</a:t>
            </a:r>
            <a:r>
              <a:rPr lang="en-US" baseline="-25000">
                <a:solidFill>
                  <a:srgbClr val="B23C00"/>
                </a:solidFill>
              </a:rPr>
              <a:t>6</a:t>
            </a:r>
            <a:r>
              <a:rPr lang="en-US">
                <a:solidFill>
                  <a:srgbClr val="B23C00"/>
                </a:solidFill>
              </a:rPr>
              <a:t> to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7</a:t>
            </a:r>
            <a:r>
              <a:rPr lang="en-US">
                <a:solidFill>
                  <a:srgbClr val="B23C00"/>
                </a:solidFill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73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7B-14AF-8B4B-BD9E-5B65E3ABDE6F}" type="slidenum">
              <a:rPr lang="en-US"/>
              <a:pPr/>
              <a:t>26</a:t>
            </a:fld>
            <a:endParaRPr lang="en-US"/>
          </a:p>
        </p:txBody>
      </p:sp>
      <p:pic>
        <p:nvPicPr>
          <p:cNvPr id="916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843088"/>
            <a:ext cx="795655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16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17638"/>
            <a:ext cx="4389438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6485" name="Text Box 5"/>
          <p:cNvSpPr txBox="1">
            <a:spLocks noChangeArrowheads="1"/>
          </p:cNvSpPr>
          <p:nvPr/>
        </p:nvSpPr>
        <p:spPr bwMode="auto">
          <a:xfrm>
            <a:off x="4754563" y="4251325"/>
            <a:ext cx="2511024" cy="584776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B23C00"/>
                </a:solidFill>
              </a:rPr>
              <a:t>Set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6</a:t>
            </a:r>
            <a:r>
              <a:rPr lang="en-US">
                <a:solidFill>
                  <a:srgbClr val="B23C00"/>
                </a:solidFill>
              </a:rPr>
              <a:t> to known.</a:t>
            </a:r>
          </a:p>
          <a:p>
            <a:r>
              <a:rPr lang="en-US">
                <a:solidFill>
                  <a:srgbClr val="B23C00"/>
                </a:solidFill>
              </a:rPr>
              <a:t>The algorithm terminates.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F3E2-1FE5-8940-8A7F-0717DC74E80F}" type="slidenum">
              <a:rPr lang="en-US"/>
              <a:pPr/>
              <a:t>27</a:t>
            </a:fld>
            <a:endParaRPr lang="en-US"/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#6</a:t>
            </a:r>
            <a:endParaRPr lang="en-US" dirty="0"/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assignment, you will write programs to</a:t>
            </a:r>
            <a:r>
              <a:rPr lang="en-US" dirty="0" smtClean="0"/>
              <a:t>: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Perform a topological sort</a:t>
            </a:r>
          </a:p>
          <a:p>
            <a:pPr lvl="1"/>
            <a:r>
              <a:rPr lang="en-US" dirty="0"/>
              <a:t>Find the shortest </a:t>
            </a:r>
            <a:r>
              <a:rPr lang="en-US" dirty="0" err="1"/>
              <a:t>unweighted</a:t>
            </a:r>
            <a:r>
              <a:rPr lang="en-US" dirty="0"/>
              <a:t> path</a:t>
            </a:r>
          </a:p>
          <a:p>
            <a:pPr lvl="1"/>
            <a:r>
              <a:rPr lang="en-US" dirty="0"/>
              <a:t>Find the shortest weighted path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47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F3E2-1FE5-8940-8A7F-0717DC74E80F}" type="slidenum">
              <a:rPr lang="en-US"/>
              <a:pPr/>
              <a:t>28</a:t>
            </a:fld>
            <a:endParaRPr lang="en-US"/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</a:t>
            </a:r>
            <a:r>
              <a:rPr lang="en-US" dirty="0" smtClean="0"/>
              <a:t>6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a Java program to perform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topological </a:t>
            </a:r>
            <a:r>
              <a:rPr lang="en-US" dirty="0">
                <a:solidFill>
                  <a:srgbClr val="B23C00"/>
                </a:solidFill>
              </a:rPr>
              <a:t>sort</a:t>
            </a:r>
            <a:r>
              <a:rPr lang="en-US" dirty="0"/>
              <a:t> using a queue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Use Figure 9.81 (p. 417 and on the next slide)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textbook as input.</a:t>
            </a:r>
          </a:p>
          <a:p>
            <a:pPr lvl="1"/>
            <a:r>
              <a:rPr lang="en-US" dirty="0"/>
              <a:t>Print the sorting table, similar to Figure 9.6 (p. 364), except that instead of generating a new column after each </a:t>
            </a:r>
            <a:r>
              <a:rPr lang="en-US" dirty="0" err="1"/>
              <a:t>dequeue</a:t>
            </a:r>
            <a:r>
              <a:rPr lang="en-US" dirty="0"/>
              <a:t> operation, you can print the column as a row instead.</a:t>
            </a:r>
          </a:p>
          <a:p>
            <a:pPr lvl="1"/>
            <a:r>
              <a:rPr lang="en-US" dirty="0"/>
              <a:t>Print the nodes in sorted order, starting with vertex </a:t>
            </a:r>
            <a:r>
              <a:rPr lang="en-US" i="1" dirty="0"/>
              <a:t>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4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E058-9399-E347-8594-61A3DCEE139D}" type="slidenum">
              <a:rPr lang="en-US"/>
              <a:pPr/>
              <a:t>29</a:t>
            </a:fld>
            <a:endParaRPr lang="en-US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903"/>
            <a:ext cx="8229600" cy="549275"/>
          </a:xfrm>
        </p:spPr>
        <p:txBody>
          <a:bodyPr/>
          <a:lstStyle/>
          <a:p>
            <a:r>
              <a:rPr lang="en-US" sz="2400" dirty="0"/>
              <a:t>Figure </a:t>
            </a:r>
            <a:r>
              <a:rPr lang="en-US" sz="2400" dirty="0" smtClean="0"/>
              <a:t>9.81 </a:t>
            </a:r>
            <a:r>
              <a:rPr lang="en-US" sz="2400" dirty="0"/>
              <a:t>for the topological sort program.</a:t>
            </a:r>
          </a:p>
        </p:txBody>
      </p:sp>
      <p:pic>
        <p:nvPicPr>
          <p:cNvPr id="920580" name="Picture 4" descr="Figur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2148854"/>
            <a:ext cx="7681913" cy="26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9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F4C1-85CE-FF48-B0FF-FB71FC0F9325}" type="slidenum">
              <a:rPr lang="en-US"/>
              <a:pPr/>
              <a:t>3</a:t>
            </a:fld>
            <a:endParaRPr lang="en-US"/>
          </a:p>
        </p:txBody>
      </p:sp>
      <p:pic>
        <p:nvPicPr>
          <p:cNvPr id="8929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6171" y="2017052"/>
            <a:ext cx="5211763" cy="378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35966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can use a graph </a:t>
            </a:r>
            <a:r>
              <a:rPr lang="en-US" dirty="0" smtClean="0"/>
              <a:t>to </a:t>
            </a:r>
            <a:r>
              <a:rPr lang="en-US" dirty="0"/>
              <a:t>represent the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prerequisites</a:t>
            </a:r>
            <a:r>
              <a:rPr lang="en-US" dirty="0"/>
              <a:t> in a </a:t>
            </a:r>
            <a:br>
              <a:rPr lang="en-US" dirty="0"/>
            </a:br>
            <a:r>
              <a:rPr lang="en-US" dirty="0"/>
              <a:t>course of study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directed edge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Course </a:t>
            </a:r>
            <a:r>
              <a:rPr lang="en-US" dirty="0"/>
              <a:t>A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Course </a:t>
            </a:r>
            <a:r>
              <a:rPr lang="en-US" dirty="0"/>
              <a:t>B </a:t>
            </a:r>
            <a:r>
              <a:rPr lang="en-US" dirty="0" smtClean="0"/>
              <a:t>means </a:t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 smtClean="0"/>
              <a:t>Course </a:t>
            </a:r>
            <a:r>
              <a:rPr lang="en-US" dirty="0"/>
              <a:t>A </a:t>
            </a:r>
            <a:br>
              <a:rPr lang="en-US" dirty="0"/>
            </a:br>
            <a:r>
              <a:rPr lang="en-US" dirty="0"/>
              <a:t>is a prerequisite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Course </a:t>
            </a:r>
            <a:r>
              <a:rPr lang="en-US" dirty="0"/>
              <a:t>B.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4">
              <a:lnSpc>
                <a:spcPct val="90000"/>
              </a:lnSpc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52146" y="6080731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6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31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38F1-976C-F54D-957D-FBE2A2CD4BA9}" type="slidenum">
              <a:rPr lang="en-US"/>
              <a:pPr/>
              <a:t>30</a:t>
            </a:fld>
            <a:endParaRPr lang="en-US"/>
          </a:p>
        </p:txBody>
      </p:sp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Java program to find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rgbClr val="B23C00"/>
                </a:solidFill>
              </a:rPr>
              <a:t>unweighted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shortest path </a:t>
            </a:r>
            <a:r>
              <a:rPr lang="en-US" dirty="0"/>
              <a:t>from </a:t>
            </a:r>
            <a:r>
              <a:rPr lang="en-US" dirty="0" smtClean="0"/>
              <a:t>a </a:t>
            </a:r>
            <a:r>
              <a:rPr lang="en-US" dirty="0"/>
              <a:t>given vertex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all other vertices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Use Figure 9.82 (page 418 and the next slide)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input. </a:t>
            </a:r>
            <a:endParaRPr lang="en-US" dirty="0" smtClean="0"/>
          </a:p>
          <a:p>
            <a:pPr lvl="1"/>
            <a:r>
              <a:rPr lang="en-US" dirty="0" smtClean="0"/>
              <a:t>Vertex </a:t>
            </a:r>
            <a:r>
              <a:rPr lang="en-US" dirty="0"/>
              <a:t>A is distinguished.</a:t>
            </a:r>
          </a:p>
          <a:p>
            <a:pPr lvl="1"/>
            <a:r>
              <a:rPr lang="en-US" dirty="0"/>
              <a:t>Print the intermediate tables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such as Figure 9.19).</a:t>
            </a:r>
          </a:p>
          <a:p>
            <a:pPr lvl="1"/>
            <a:r>
              <a:rPr lang="en-US" dirty="0"/>
              <a:t>Print the final path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F38F1-976C-F54D-957D-FBE2A2CD4BA9}" type="slidenum">
              <a:rPr lang="en-US"/>
              <a:pPr/>
              <a:t>31</a:t>
            </a:fld>
            <a:endParaRPr lang="en-US"/>
          </a:p>
        </p:txBody>
      </p:sp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a Java program to find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weighted </a:t>
            </a:r>
            <a:r>
              <a:rPr lang="en-US" dirty="0">
                <a:solidFill>
                  <a:srgbClr val="B23C00"/>
                </a:solidFill>
              </a:rPr>
              <a:t>shortest path </a:t>
            </a:r>
            <a:r>
              <a:rPr lang="en-US" dirty="0"/>
              <a:t>from a given vertex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all other vertices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Use Figure 9.82 (page 418 and the next slide)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input. </a:t>
            </a:r>
            <a:endParaRPr lang="en-US" dirty="0" smtClean="0"/>
          </a:p>
          <a:p>
            <a:pPr lvl="1"/>
            <a:r>
              <a:rPr lang="en-US" dirty="0" smtClean="0"/>
              <a:t>Vertex </a:t>
            </a:r>
            <a:r>
              <a:rPr lang="en-US" dirty="0"/>
              <a:t>A is distinguished.</a:t>
            </a:r>
          </a:p>
          <a:p>
            <a:pPr lvl="1"/>
            <a:r>
              <a:rPr lang="en-US" dirty="0"/>
              <a:t>Print the intermediate tables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such as Figures 9.21-9.25).</a:t>
            </a:r>
          </a:p>
          <a:p>
            <a:pPr lvl="1"/>
            <a:r>
              <a:rPr lang="en-US" dirty="0"/>
              <a:t>Print the final path.</a:t>
            </a:r>
          </a:p>
        </p:txBody>
      </p:sp>
    </p:spTree>
    <p:extLst>
      <p:ext uri="{BB962C8B-B14F-4D97-AF65-F5344CB8AC3E}">
        <p14:creationId xmlns:p14="http://schemas.microsoft.com/office/powerpoint/2010/main" val="3995566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A931-837E-674D-86BB-0948D748A461}" type="slidenum">
              <a:rPr lang="en-US"/>
              <a:pPr/>
              <a:t>32</a:t>
            </a:fld>
            <a:endParaRPr lang="en-US"/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903"/>
            <a:ext cx="8229600" cy="965200"/>
          </a:xfrm>
        </p:spPr>
        <p:txBody>
          <a:bodyPr/>
          <a:lstStyle/>
          <a:p>
            <a:r>
              <a:rPr lang="en-US" sz="2400" dirty="0"/>
              <a:t>Figure 9.82 for the shortest path programs.</a:t>
            </a:r>
            <a:br>
              <a:rPr lang="en-US" sz="2400" dirty="0"/>
            </a:br>
            <a:r>
              <a:rPr lang="en-US" sz="2400" dirty="0">
                <a:solidFill>
                  <a:srgbClr val="B23C00"/>
                </a:solidFill>
              </a:rPr>
              <a:t>Vertex A is distinguished.</a:t>
            </a:r>
          </a:p>
        </p:txBody>
      </p:sp>
      <p:pic>
        <p:nvPicPr>
          <p:cNvPr id="921604" name="Picture 4" descr="Figur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37721"/>
            <a:ext cx="7224713" cy="392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3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FBC1-6B85-4647-860B-52079414959C}" type="slidenum">
              <a:rPr lang="en-US"/>
              <a:pPr/>
              <a:t>33</a:t>
            </a:fld>
            <a:endParaRPr lang="en-US"/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choose a partner to work with you </a:t>
            </a:r>
            <a:br>
              <a:rPr lang="en-US" dirty="0"/>
            </a:br>
            <a:r>
              <a:rPr lang="en-US" dirty="0"/>
              <a:t>on this assignment.</a:t>
            </a:r>
          </a:p>
          <a:p>
            <a:pPr lvl="1"/>
            <a:r>
              <a:rPr lang="en-US" dirty="0"/>
              <a:t>Both of you will receive the same score.</a:t>
            </a:r>
          </a:p>
          <a:p>
            <a:pPr lvl="4"/>
            <a:endParaRPr lang="en-US" sz="1050" dirty="0"/>
          </a:p>
          <a:p>
            <a:r>
              <a:rPr lang="en-US" dirty="0"/>
              <a:t>Email your answers to </a:t>
            </a:r>
            <a:r>
              <a:rPr lang="en-US" dirty="0">
                <a:hlinkClick r:id="rId2"/>
              </a:rPr>
              <a:t>ron.mak@sjsu.edu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B23C00"/>
                </a:solidFill>
              </a:rPr>
              <a:t>Subject line: </a:t>
            </a:r>
            <a:r>
              <a:rPr lang="en-US" b="1" dirty="0" smtClean="0">
                <a:solidFill>
                  <a:schemeClr val="folHlink"/>
                </a:solidFill>
              </a:rPr>
              <a:t/>
            </a:r>
            <a:br>
              <a:rPr lang="en-US" b="1" dirty="0" smtClean="0">
                <a:solidFill>
                  <a:schemeClr val="folHlink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CS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146 Assignment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#6: </a:t>
            </a:r>
            <a:r>
              <a:rPr lang="en-US" i="1" dirty="0">
                <a:solidFill>
                  <a:srgbClr val="0033CC"/>
                </a:solidFill>
                <a:latin typeface="Times New Roman"/>
                <a:cs typeface="Times New Roman"/>
              </a:rPr>
              <a:t>Your Name(s)</a:t>
            </a:r>
          </a:p>
          <a:p>
            <a:pPr lvl="1"/>
            <a:r>
              <a:rPr lang="en-US" dirty="0" smtClean="0"/>
              <a:t>CC </a:t>
            </a:r>
            <a:r>
              <a:rPr lang="en-US" dirty="0"/>
              <a:t>your </a:t>
            </a:r>
            <a:r>
              <a:rPr lang="en-US" dirty="0" smtClean="0"/>
              <a:t>partner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email address so I can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reply all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.</a:t>
            </a:r>
            <a:endParaRPr lang="en-US" dirty="0"/>
          </a:p>
          <a:p>
            <a:pPr lvl="4"/>
            <a:endParaRPr lang="en-US" sz="1050" dirty="0"/>
          </a:p>
          <a:p>
            <a:r>
              <a:rPr lang="en-US" dirty="0">
                <a:solidFill>
                  <a:srgbClr val="B23C00"/>
                </a:solidFill>
              </a:rPr>
              <a:t>Due </a:t>
            </a:r>
            <a:r>
              <a:rPr lang="en-US" dirty="0" smtClean="0">
                <a:solidFill>
                  <a:srgbClr val="B23C00"/>
                </a:solidFill>
              </a:rPr>
              <a:t>Friday, </a:t>
            </a:r>
            <a:r>
              <a:rPr lang="en-US" dirty="0">
                <a:solidFill>
                  <a:srgbClr val="B23C00"/>
                </a:solidFill>
              </a:rPr>
              <a:t>July </a:t>
            </a:r>
            <a:r>
              <a:rPr lang="en-US" dirty="0" smtClean="0">
                <a:solidFill>
                  <a:srgbClr val="B23C00"/>
                </a:solidFill>
              </a:rPr>
              <a:t>30 at </a:t>
            </a:r>
            <a:r>
              <a:rPr lang="en-US" dirty="0">
                <a:solidFill>
                  <a:srgbClr val="B23C00"/>
                </a:solidFill>
              </a:rPr>
              <a:t>11:59 PM.</a:t>
            </a:r>
            <a:endParaRPr lang="en-US" sz="3600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5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33C8-61CC-434B-AF0F-363F5201777B}" type="slidenum">
              <a:rPr lang="en-US"/>
              <a:pPr/>
              <a:t>34</a:t>
            </a:fld>
            <a:endParaRPr lang="en-US"/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</a:t>
            </a:r>
            <a:r>
              <a:rPr lang="en-US" dirty="0" smtClean="0"/>
              <a:t>Tree (MST)</a:t>
            </a:r>
            <a:endParaRPr lang="en-US" dirty="0"/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</a:t>
            </a:r>
            <a:r>
              <a:rPr lang="en-US" dirty="0" smtClean="0"/>
              <a:t>you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re </a:t>
            </a:r>
            <a:r>
              <a:rPr lang="en-US" dirty="0"/>
              <a:t>wiring a new house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 smtClean="0"/>
              <a:t>What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minimum length of wire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you </a:t>
            </a:r>
            <a:r>
              <a:rPr lang="en-US" dirty="0"/>
              <a:t>need to purchase?</a:t>
            </a:r>
          </a:p>
          <a:p>
            <a:pPr lvl="4"/>
            <a:endParaRPr lang="en-US" dirty="0"/>
          </a:p>
          <a:p>
            <a:r>
              <a:rPr lang="en-US" dirty="0"/>
              <a:t>Represent the house as an undirected graph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electrical outlet is a vertex.</a:t>
            </a:r>
          </a:p>
          <a:p>
            <a:pPr lvl="1"/>
            <a:r>
              <a:rPr lang="en-US" dirty="0"/>
              <a:t>The wires between the outlets are the edges.</a:t>
            </a:r>
          </a:p>
          <a:p>
            <a:pPr lvl="1"/>
            <a:r>
              <a:rPr lang="en-US" dirty="0"/>
              <a:t>The cost of each edge is the length of the wire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3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33C8-61CC-434B-AF0F-363F5201777B}" type="slidenum">
              <a:rPr lang="en-US"/>
              <a:pPr/>
              <a:t>35</a:t>
            </a:fld>
            <a:endParaRPr lang="en-US"/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 (MST</a:t>
            </a:r>
            <a:r>
              <a:rPr lang="en-US" dirty="0" smtClean="0"/>
              <a:t>)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tree formed from the edges of an undirected </a:t>
            </a:r>
            <a:r>
              <a:rPr lang="en-US" dirty="0" smtClean="0"/>
              <a:t>graph that </a:t>
            </a:r>
            <a:r>
              <a:rPr lang="en-US" dirty="0"/>
              <a:t>connects all the vertices at the lowest total cost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2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B21A-302B-DB49-B6AD-89D241EAD2DA}" type="slidenum">
              <a:rPr lang="en-US"/>
              <a:pPr/>
              <a:t>36</a:t>
            </a:fld>
            <a:endParaRPr lang="en-US"/>
          </a:p>
        </p:txBody>
      </p:sp>
      <p:pic>
        <p:nvPicPr>
          <p:cNvPr id="923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235075"/>
            <a:ext cx="45688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365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Minimum Spanning Tree (MST)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236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754563" y="1295400"/>
            <a:ext cx="4206875" cy="4835525"/>
          </a:xfrm>
          <a:noFill/>
          <a:ln/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MST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Is an acyclic tree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Spans (includes) </a:t>
            </a:r>
            <a:br>
              <a:rPr lang="en-US" dirty="0"/>
            </a:br>
            <a:r>
              <a:rPr lang="en-US" dirty="0"/>
              <a:t>every vertex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Has |</a:t>
            </a:r>
            <a:r>
              <a:rPr lang="en-US" i="1" dirty="0" smtClean="0"/>
              <a:t>V </a:t>
            </a:r>
            <a:r>
              <a:rPr lang="en-US" dirty="0" smtClean="0"/>
              <a:t>|</a:t>
            </a:r>
            <a:r>
              <a:rPr lang="en-US" dirty="0"/>
              <a:t>-1 edges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Has </a:t>
            </a:r>
            <a:r>
              <a:rPr lang="en-US" dirty="0">
                <a:solidFill>
                  <a:srgbClr val="B23C00"/>
                </a:solidFill>
              </a:rPr>
              <a:t>minimum total cost</a:t>
            </a:r>
            <a:r>
              <a:rPr lang="en-US" dirty="0"/>
              <a:t>.</a:t>
            </a:r>
          </a:p>
          <a:p>
            <a:pPr lvl="4"/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1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3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B21A-302B-DB49-B6AD-89D241EAD2DA}" type="slidenum">
              <a:rPr lang="en-US"/>
              <a:pPr/>
              <a:t>37</a:t>
            </a:fld>
            <a:endParaRPr lang="en-US"/>
          </a:p>
        </p:txBody>
      </p:sp>
      <p:pic>
        <p:nvPicPr>
          <p:cNvPr id="923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235075"/>
            <a:ext cx="45688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365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Minimum Spanning Tree (MST)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236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754563" y="1295400"/>
            <a:ext cx="4206875" cy="4835525"/>
          </a:xfrm>
          <a:noFill/>
          <a:ln/>
        </p:spPr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each edge to an MST in such a way that</a:t>
            </a:r>
            <a:r>
              <a:rPr lang="en-US" dirty="0" smtClean="0"/>
              <a:t>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It does not create a cycle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Is the least cost addition.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A greedy algorithm!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84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3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F4C1-85CE-FF48-B0FF-FB71FC0F9325}" type="slidenum">
              <a:rPr lang="en-US"/>
              <a:pPr/>
              <a:t>4</a:t>
            </a:fld>
            <a:endParaRPr lang="en-US"/>
          </a:p>
        </p:txBody>
      </p:sp>
      <p:pic>
        <p:nvPicPr>
          <p:cNvPr id="8929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0748" y="1192213"/>
            <a:ext cx="5211763" cy="378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</a:t>
            </a:r>
            <a:r>
              <a:rPr lang="en-US" dirty="0" smtClean="0"/>
              <a:t>Sort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16" y="1325904"/>
            <a:ext cx="8229600" cy="42061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>
                <a:solidFill>
                  <a:srgbClr val="B23C00"/>
                </a:solidFill>
              </a:rPr>
              <a:t>topological sort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 directed graph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an ordering 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vertices </a:t>
            </a:r>
            <a:r>
              <a:rPr lang="en-US" dirty="0"/>
              <a:t>such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if </a:t>
            </a:r>
            <a:r>
              <a:rPr lang="en-US" dirty="0">
                <a:solidFill>
                  <a:srgbClr val="B23C00"/>
                </a:solidFill>
              </a:rPr>
              <a:t>there is a path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>
                <a:solidFill>
                  <a:srgbClr val="B23C00"/>
                </a:solidFill>
              </a:rPr>
              <a:t>from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i="1" baseline="-25000" dirty="0">
                <a:solidFill>
                  <a:srgbClr val="B23C00"/>
                </a:solidFill>
              </a:rPr>
              <a:t>i</a:t>
            </a:r>
            <a:r>
              <a:rPr lang="en-US" dirty="0">
                <a:solidFill>
                  <a:srgbClr val="B23C00"/>
                </a:solidFill>
              </a:rPr>
              <a:t> to </a:t>
            </a:r>
            <a:r>
              <a:rPr lang="en-US" i="1" dirty="0" err="1">
                <a:solidFill>
                  <a:srgbClr val="B23C00"/>
                </a:solidFill>
              </a:rPr>
              <a:t>v</a:t>
            </a:r>
            <a:r>
              <a:rPr lang="en-US" i="1" baseline="-25000" dirty="0" err="1">
                <a:solidFill>
                  <a:srgbClr val="B23C00"/>
                </a:solidFill>
              </a:rPr>
              <a:t>j</a:t>
            </a:r>
            <a:r>
              <a:rPr lang="en-US" dirty="0">
                <a:solidFill>
                  <a:srgbClr val="B23C00"/>
                </a:solidFill>
              </a:rPr>
              <a:t>, then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i="1" dirty="0" smtClean="0">
                <a:solidFill>
                  <a:srgbClr val="B23C00"/>
                </a:solidFill>
              </a:rPr>
              <a:t>v</a:t>
            </a:r>
            <a:r>
              <a:rPr lang="en-US" i="1" baseline="-25000" dirty="0" smtClean="0">
                <a:solidFill>
                  <a:srgbClr val="B23C00"/>
                </a:solidFill>
              </a:rPr>
              <a:t>i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comes before </a:t>
            </a:r>
            <a:r>
              <a:rPr lang="en-US" i="1" dirty="0" err="1">
                <a:solidFill>
                  <a:srgbClr val="B23C00"/>
                </a:solidFill>
              </a:rPr>
              <a:t>v</a:t>
            </a:r>
            <a:r>
              <a:rPr lang="en-US" i="1" baseline="-25000" dirty="0" err="1">
                <a:solidFill>
                  <a:srgbClr val="B23C00"/>
                </a:solidFill>
              </a:rPr>
              <a:t>j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in </a:t>
            </a:r>
            <a:r>
              <a:rPr lang="en-US" dirty="0"/>
              <a:t>the ordering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order is not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necessarily </a:t>
            </a:r>
            <a:r>
              <a:rPr lang="en-US" dirty="0"/>
              <a:t>unique.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080731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29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1645-7CF5-594D-B6CD-4609B1EEBEF2}" type="slidenum">
              <a:rPr lang="en-US"/>
              <a:pPr/>
              <a:t>5</a:t>
            </a:fld>
            <a:endParaRPr lang="en-US"/>
          </a:p>
        </p:txBody>
      </p:sp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34464"/>
            <a:ext cx="8412433" cy="1767844"/>
          </a:xfrm>
        </p:spPr>
        <p:txBody>
          <a:bodyPr/>
          <a:lstStyle/>
          <a:p>
            <a:r>
              <a:rPr lang="en-US" dirty="0"/>
              <a:t>Topological sort example using a queue.</a:t>
            </a:r>
          </a:p>
          <a:p>
            <a:pPr lvl="1"/>
            <a:r>
              <a:rPr lang="en-US" dirty="0"/>
              <a:t>Start with vertex 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 each pass, remove the vertices with </a:t>
            </a:r>
            <a:r>
              <a:rPr lang="en-US" dirty="0" err="1">
                <a:solidFill>
                  <a:srgbClr val="B23C00"/>
                </a:solidFill>
              </a:rPr>
              <a:t>indegree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= 0.</a:t>
            </a:r>
          </a:p>
          <a:p>
            <a:pPr lvl="2"/>
            <a:r>
              <a:rPr lang="en-US" dirty="0"/>
              <a:t>Subtract 1 from the </a:t>
            </a:r>
            <a:r>
              <a:rPr lang="en-US" dirty="0" err="1"/>
              <a:t>indegree</a:t>
            </a:r>
            <a:r>
              <a:rPr lang="en-US" dirty="0"/>
              <a:t> of the adjacent vertices.</a:t>
            </a:r>
          </a:p>
        </p:txBody>
      </p:sp>
      <p:pic>
        <p:nvPicPr>
          <p:cNvPr id="8939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3113"/>
            <a:ext cx="3565525" cy="222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939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63" y="2957513"/>
            <a:ext cx="5659437" cy="330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52146" y="6227467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92F-EFD1-7345-B108-D1530334C2B6}" type="slidenum">
              <a:rPr lang="en-US"/>
              <a:pPr/>
              <a:t>6</a:t>
            </a:fld>
            <a:endParaRPr lang="en-US"/>
          </a:p>
        </p:txBody>
      </p:sp>
      <p:pic>
        <p:nvPicPr>
          <p:cNvPr id="8949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325563"/>
            <a:ext cx="5524500" cy="496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3749675" cy="4602163"/>
          </a:xfrm>
        </p:spPr>
        <p:txBody>
          <a:bodyPr/>
          <a:lstStyle/>
          <a:p>
            <a:r>
              <a:rPr lang="en-US" dirty="0"/>
              <a:t>Pseudocode </a:t>
            </a:r>
            <a:br>
              <a:rPr lang="en-US" dirty="0"/>
            </a:br>
            <a:r>
              <a:rPr lang="en-US" dirty="0"/>
              <a:t>to perform a </a:t>
            </a:r>
            <a:br>
              <a:rPr lang="en-US" dirty="0"/>
            </a:br>
            <a:r>
              <a:rPr lang="en-US" dirty="0"/>
              <a:t>topological sort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i="1" dirty="0"/>
              <a:t>O</a:t>
            </a:r>
            <a:r>
              <a:rPr lang="en-US" dirty="0"/>
              <a:t>(|</a:t>
            </a:r>
            <a:r>
              <a:rPr lang="en-US" i="1" dirty="0"/>
              <a:t>E</a:t>
            </a:r>
            <a:r>
              <a:rPr lang="en-US" dirty="0"/>
              <a:t>| + |</a:t>
            </a:r>
            <a:r>
              <a:rPr lang="en-US" i="1" dirty="0" smtClean="0"/>
              <a:t>V </a:t>
            </a:r>
            <a:r>
              <a:rPr lang="en-US" dirty="0" smtClean="0"/>
              <a:t>|</a:t>
            </a:r>
            <a:r>
              <a:rPr lang="en-US" dirty="0"/>
              <a:t>) time</a:t>
            </a:r>
          </a:p>
        </p:txBody>
      </p:sp>
    </p:spTree>
    <p:extLst>
      <p:ext uri="{BB962C8B-B14F-4D97-AF65-F5344CB8AC3E}">
        <p14:creationId xmlns:p14="http://schemas.microsoft.com/office/powerpoint/2010/main" val="373892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AA7D-460B-A241-A5EA-212640197988}" type="slidenum">
              <a:rPr lang="en-US"/>
              <a:pPr/>
              <a:t>7</a:t>
            </a:fld>
            <a:endParaRPr lang="en-US"/>
          </a:p>
        </p:txBody>
      </p:sp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Algorithms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67" y="1295400"/>
            <a:ext cx="8686705" cy="2316478"/>
          </a:xfrm>
        </p:spPr>
        <p:txBody>
          <a:bodyPr/>
          <a:lstStyle/>
          <a:p>
            <a:r>
              <a:rPr lang="en-US" dirty="0"/>
              <a:t>Assume there is a </a:t>
            </a:r>
            <a:r>
              <a:rPr lang="en-US" dirty="0">
                <a:solidFill>
                  <a:srgbClr val="B23C00"/>
                </a:solidFill>
              </a:rPr>
              <a:t>cost </a:t>
            </a:r>
            <a:r>
              <a:rPr lang="en-US" dirty="0"/>
              <a:t>associated with each edge.</a:t>
            </a:r>
          </a:p>
          <a:p>
            <a:pPr lvl="1"/>
            <a:r>
              <a:rPr lang="en-US" dirty="0"/>
              <a:t>The cost of a path is the sum of the cost </a:t>
            </a:r>
            <a:br>
              <a:rPr lang="en-US" dirty="0"/>
            </a:br>
            <a:r>
              <a:rPr lang="en-US" dirty="0"/>
              <a:t>of each edge on the path.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rgbClr val="B23C00"/>
                </a:solidFill>
              </a:rPr>
              <a:t>least-cost path </a:t>
            </a:r>
            <a:r>
              <a:rPr lang="en-US" dirty="0"/>
              <a:t>from a </a:t>
            </a:r>
            <a:r>
              <a:rPr lang="en-US" dirty="0" smtClean="0">
                <a:solidFill>
                  <a:srgbClr val="B23C00"/>
                </a:solidFill>
                <a:latin typeface="Arial"/>
              </a:rPr>
              <a:t>“</a:t>
            </a:r>
            <a:r>
              <a:rPr lang="en-US" dirty="0" smtClean="0">
                <a:solidFill>
                  <a:srgbClr val="B23C00"/>
                </a:solidFill>
              </a:rPr>
              <a:t>distinguished</a:t>
            </a:r>
            <a:r>
              <a:rPr lang="en-US" altLang="ja-JP" dirty="0" smtClean="0">
                <a:solidFill>
                  <a:srgbClr val="B23C00"/>
                </a:solidFill>
                <a:latin typeface="Arial"/>
              </a:rPr>
              <a:t>”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vertex </a:t>
            </a:r>
            <a:r>
              <a:rPr lang="en-US" i="1" dirty="0">
                <a:solidFill>
                  <a:srgbClr val="B23C00"/>
                </a:solidFill>
              </a:rPr>
              <a:t>s</a:t>
            </a:r>
            <a:r>
              <a:rPr lang="en-US" dirty="0"/>
              <a:t> to every other vertex in the graph.</a:t>
            </a:r>
          </a:p>
        </p:txBody>
      </p:sp>
      <p:pic>
        <p:nvPicPr>
          <p:cNvPr id="8960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57" y="3756942"/>
            <a:ext cx="4703763" cy="296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11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485A-E4D7-3A49-87A3-9202F719550E}" type="slidenum">
              <a:rPr lang="en-US"/>
              <a:pPr/>
              <a:t>8</a:t>
            </a:fld>
            <a:endParaRPr lang="en-US"/>
          </a:p>
        </p:txBody>
      </p:sp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</a:t>
            </a:r>
            <a:r>
              <a:rPr lang="en-US" dirty="0" smtClean="0"/>
              <a:t>Algorithms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4725"/>
          </a:xfrm>
        </p:spPr>
        <p:txBody>
          <a:bodyPr/>
          <a:lstStyle/>
          <a:p>
            <a:r>
              <a:rPr lang="en-US" dirty="0"/>
              <a:t>A negative cost results in a </a:t>
            </a:r>
            <a:r>
              <a:rPr lang="en-US" dirty="0">
                <a:solidFill>
                  <a:srgbClr val="B23C00"/>
                </a:solidFill>
              </a:rPr>
              <a:t>negative-cost cycle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smtClean="0"/>
              <a:t>Make </a:t>
            </a:r>
            <a:r>
              <a:rPr lang="en-US" dirty="0"/>
              <a:t>a </a:t>
            </a:r>
            <a:r>
              <a:rPr lang="en-US" dirty="0" smtClean="0"/>
              <a:t>path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cost </a:t>
            </a:r>
            <a:r>
              <a:rPr lang="en-US" dirty="0">
                <a:solidFill>
                  <a:srgbClr val="B23C00"/>
                </a:solidFill>
              </a:rPr>
              <a:t>arbitrarily small </a:t>
            </a:r>
            <a:r>
              <a:rPr lang="en-US" dirty="0"/>
              <a:t>by looping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97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58948"/>
            <a:ext cx="4511675" cy="294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61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65AF-9DF2-9945-BD62-1F271C37BC89}" type="slidenum">
              <a:rPr lang="en-US"/>
              <a:pPr/>
              <a:t>9</a:t>
            </a:fld>
            <a:endParaRPr lang="en-US"/>
          </a:p>
        </p:txBody>
      </p:sp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Unweighted Shortest Path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Minimize the lengths of paths.</a:t>
            </a:r>
          </a:p>
          <a:p>
            <a:pPr lvl="1"/>
            <a:r>
              <a:rPr lang="en-US" dirty="0"/>
              <a:t>Assign a weight of 1 to each edge.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3"/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example, let the distinguished vertex </a:t>
            </a:r>
            <a:r>
              <a:rPr lang="en-US" i="1" dirty="0"/>
              <a:t>s</a:t>
            </a:r>
            <a:r>
              <a:rPr lang="en-US" dirty="0"/>
              <a:t> be </a:t>
            </a:r>
            <a:r>
              <a:rPr lang="en-US" i="1" dirty="0"/>
              <a:t>v</a:t>
            </a:r>
            <a:r>
              <a:rPr lang="en-US" baseline="-25000" dirty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98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43761"/>
            <a:ext cx="5435600" cy="327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3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44190</TotalTime>
  <Words>1467</Words>
  <Application>Microsoft Macintosh PowerPoint</Application>
  <PresentationFormat>On-screen Show (4:3)</PresentationFormat>
  <Paragraphs>330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Quadrant</vt:lpstr>
      <vt:lpstr>CS 146: Data Structures and Algorithms July 21 Class Meeting</vt:lpstr>
      <vt:lpstr>Graph Representation</vt:lpstr>
      <vt:lpstr>Topological Sort</vt:lpstr>
      <vt:lpstr>Topological Sort, cont’d</vt:lpstr>
      <vt:lpstr>Topological Sort</vt:lpstr>
      <vt:lpstr>Topological Sort</vt:lpstr>
      <vt:lpstr>Shortest Path Algorithms</vt:lpstr>
      <vt:lpstr>Shortest Path Algorithms, cont’d</vt:lpstr>
      <vt:lpstr>Unweighted Shortest Path</vt:lpstr>
      <vt:lpstr>Unweighted Shortest Path, cont’d</vt:lpstr>
      <vt:lpstr>Unweighted Shortest Path, cont’d</vt:lpstr>
      <vt:lpstr>Unweighted Shortest Path, cont’d</vt:lpstr>
      <vt:lpstr>Unweighted Shortest Path, cont’d</vt:lpstr>
      <vt:lpstr>Unweighted Shortest Path, cont’d</vt:lpstr>
      <vt:lpstr>Unweighted Shortest Path, cont’d</vt:lpstr>
      <vt:lpstr>Unweighted Shortest Path, cont’d</vt:lpstr>
      <vt:lpstr>Break</vt:lpstr>
      <vt:lpstr>Weighted Least Cost Path</vt:lpstr>
      <vt:lpstr>Dijkstra’s Algorithm</vt:lpstr>
      <vt:lpstr>Dijkstra’s Algorithm, cont’d</vt:lpstr>
      <vt:lpstr>Dijkstra’s Algorithm, cont’d</vt:lpstr>
      <vt:lpstr>Dijkstra’s Algorithm, cont’d</vt:lpstr>
      <vt:lpstr>Dijkstra’s Algorithm, cont’d</vt:lpstr>
      <vt:lpstr>Dijkstra’s Algorithm, cont’d</vt:lpstr>
      <vt:lpstr>Dijkstra’s Algorithm, cont’d</vt:lpstr>
      <vt:lpstr>Dijkstra’s Algorithm, cont’d</vt:lpstr>
      <vt:lpstr>Assignment #6</vt:lpstr>
      <vt:lpstr>Assignment #6, cont’d</vt:lpstr>
      <vt:lpstr>Assignment #6, cont’d</vt:lpstr>
      <vt:lpstr>Assignment #6, cont’d</vt:lpstr>
      <vt:lpstr>Assignment #6, cont’d</vt:lpstr>
      <vt:lpstr>Assignment #6, cont’d</vt:lpstr>
      <vt:lpstr>Assignment #6, cont’d</vt:lpstr>
      <vt:lpstr>Minimum Spanning Tree (MST)</vt:lpstr>
      <vt:lpstr>Minimum Spanning Tree (MST), cont’d</vt:lpstr>
      <vt:lpstr>Minimum Spanning Tree (MST), cont’d</vt:lpstr>
      <vt:lpstr>Minimum Spanning Tree (MST), cont’d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647</cp:revision>
  <cp:lastPrinted>2015-07-07T08:11:41Z</cp:lastPrinted>
  <dcterms:created xsi:type="dcterms:W3CDTF">2008-01-12T03:52:55Z</dcterms:created>
  <dcterms:modified xsi:type="dcterms:W3CDTF">2015-07-21T11:44:58Z</dcterms:modified>
  <cp:category/>
</cp:coreProperties>
</file>