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256" r:id="rId2"/>
    <p:sldId id="468" r:id="rId3"/>
    <p:sldId id="469" r:id="rId4"/>
    <p:sldId id="470" r:id="rId5"/>
    <p:sldId id="471" r:id="rId6"/>
    <p:sldId id="472" r:id="rId7"/>
    <p:sldId id="508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509" r:id="rId17"/>
    <p:sldId id="481" r:id="rId18"/>
    <p:sldId id="482" r:id="rId19"/>
    <p:sldId id="483" r:id="rId20"/>
    <p:sldId id="484" r:id="rId21"/>
    <p:sldId id="485" r:id="rId22"/>
    <p:sldId id="510" r:id="rId23"/>
    <p:sldId id="486" r:id="rId24"/>
    <p:sldId id="487" r:id="rId25"/>
    <p:sldId id="511" r:id="rId26"/>
    <p:sldId id="488" r:id="rId27"/>
    <p:sldId id="489" r:id="rId28"/>
    <p:sldId id="512" r:id="rId29"/>
    <p:sldId id="490" r:id="rId30"/>
    <p:sldId id="491" r:id="rId31"/>
    <p:sldId id="454" r:id="rId32"/>
    <p:sldId id="459" r:id="rId33"/>
    <p:sldId id="455" r:id="rId34"/>
    <p:sldId id="456" r:id="rId35"/>
    <p:sldId id="460" r:id="rId36"/>
    <p:sldId id="457" r:id="rId37"/>
    <p:sldId id="466" r:id="rId38"/>
    <p:sldId id="467" r:id="rId39"/>
    <p:sldId id="458" r:id="rId40"/>
    <p:sldId id="492" r:id="rId41"/>
    <p:sldId id="493" r:id="rId42"/>
    <p:sldId id="494" r:id="rId43"/>
    <p:sldId id="495" r:id="rId44"/>
    <p:sldId id="513" r:id="rId45"/>
    <p:sldId id="496" r:id="rId46"/>
    <p:sldId id="499" r:id="rId47"/>
    <p:sldId id="501" r:id="rId48"/>
    <p:sldId id="497" r:id="rId49"/>
    <p:sldId id="514" r:id="rId50"/>
    <p:sldId id="498" r:id="rId51"/>
    <p:sldId id="502" r:id="rId52"/>
    <p:sldId id="515" r:id="rId53"/>
    <p:sldId id="503" r:id="rId54"/>
    <p:sldId id="504" r:id="rId55"/>
    <p:sldId id="505" r:id="rId56"/>
    <p:sldId id="516" r:id="rId57"/>
    <p:sldId id="506" r:id="rId58"/>
    <p:sldId id="507" r:id="rId59"/>
    <p:sldId id="500" r:id="rId60"/>
    <p:sldId id="517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6" autoAdjust="0"/>
    <p:restoredTop sz="98450" autoAdjust="0"/>
  </p:normalViewPr>
  <p:slideViewPr>
    <p:cSldViewPr>
      <p:cViewPr varScale="1">
        <p:scale>
          <a:sx n="118" d="100"/>
          <a:sy n="118" d="100"/>
        </p:scale>
        <p:origin x="-120" y="-416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056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7/23/15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D9C31-B8CF-9F43-B138-AE9CC2C6D581}" type="slidenum">
              <a:rPr lang="en-US"/>
              <a:pPr/>
              <a:t>14</a:t>
            </a:fld>
            <a:endParaRPr lang="en-US"/>
          </a:p>
        </p:txBody>
      </p:sp>
      <p:sp>
        <p:nvSpPr>
          <p:cNvPr id="932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July 21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n.mak@sjsu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July 21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588B-4B11-6149-9F3C-C8189C9625B9}" type="slidenum">
              <a:rPr lang="en-US"/>
              <a:pPr/>
              <a:t>10</a:t>
            </a:fld>
            <a:endParaRPr lang="en-US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28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417638"/>
            <a:ext cx="5119687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8774" name="Text Box 6"/>
          <p:cNvSpPr txBox="1">
            <a:spLocks noChangeArrowheads="1"/>
          </p:cNvSpPr>
          <p:nvPr/>
        </p:nvSpPr>
        <p:spPr bwMode="auto">
          <a:xfrm>
            <a:off x="1187450" y="4989513"/>
            <a:ext cx="3499509" cy="584776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1</a:t>
            </a:r>
            <a:r>
              <a:rPr lang="en-US" dirty="0">
                <a:solidFill>
                  <a:srgbClr val="B23C00"/>
                </a:solidFill>
              </a:rPr>
              <a:t> to start.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Set the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 err="1">
                <a:solidFill>
                  <a:srgbClr val="B23C00"/>
                </a:solidFill>
              </a:rPr>
              <a:t>p</a:t>
            </a:r>
            <a:r>
              <a:rPr lang="en-US" baseline="-25000" dirty="0" err="1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of </a:t>
            </a:r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baseline="-25000" dirty="0" smtClean="0">
                <a:solidFill>
                  <a:srgbClr val="B23C00"/>
                </a:solidFill>
              </a:rPr>
              <a:t>1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 </a:t>
            </a:r>
            <a:r>
              <a:rPr lang="en-US" dirty="0">
                <a:solidFill>
                  <a:srgbClr val="B23C00"/>
                </a:solidFill>
              </a:rPr>
              <a:t>neighbors.</a:t>
            </a:r>
          </a:p>
        </p:txBody>
      </p:sp>
      <p:pic>
        <p:nvPicPr>
          <p:cNvPr id="9287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00200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7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4435475"/>
            <a:ext cx="2652713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9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4E0D-7DD8-0E47-9E13-C57330362E1C}" type="slidenum">
              <a:rPr lang="en-US"/>
              <a:pPr/>
              <a:t>11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24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5563"/>
            <a:ext cx="5211763" cy="337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24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00200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914400" y="4708525"/>
            <a:ext cx="3739258" cy="107721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Set the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 err="1">
                <a:solidFill>
                  <a:srgbClr val="B23C00"/>
                </a:solidFill>
              </a:rPr>
              <a:t>p</a:t>
            </a:r>
            <a:r>
              <a:rPr lang="en-US" baseline="-25000" dirty="0" err="1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of </a:t>
            </a:r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baseline="-25000" dirty="0" smtClean="0">
                <a:solidFill>
                  <a:srgbClr val="B23C00"/>
                </a:solidFill>
              </a:rPr>
              <a:t>4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 </a:t>
            </a:r>
            <a:r>
              <a:rPr lang="en-US" dirty="0">
                <a:solidFill>
                  <a:srgbClr val="B23C00"/>
                </a:solidFill>
              </a:rPr>
              <a:t>neighbors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that are </a:t>
            </a:r>
            <a:r>
              <a:rPr lang="en-US" dirty="0">
                <a:solidFill>
                  <a:srgbClr val="B23C00"/>
                </a:solidFill>
              </a:rPr>
              <a:t>still unknown: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3</a:t>
            </a:r>
            <a:r>
              <a:rPr lang="en-US" dirty="0">
                <a:solidFill>
                  <a:srgbClr val="B23C00"/>
                </a:solidFill>
              </a:rPr>
              <a:t>,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,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, and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7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Don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t </a:t>
            </a:r>
            <a:r>
              <a:rPr lang="en-US" dirty="0">
                <a:solidFill>
                  <a:srgbClr val="B23C00"/>
                </a:solidFill>
              </a:rPr>
              <a:t>do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because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= 2 &lt; 3.</a:t>
            </a:r>
          </a:p>
        </p:txBody>
      </p:sp>
      <p:pic>
        <p:nvPicPr>
          <p:cNvPr id="9246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4256088"/>
            <a:ext cx="2560637" cy="16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38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EB4-CEC2-B44F-9ADC-B48F3EEF1A0C}" type="slidenum">
              <a:rPr lang="en-US"/>
              <a:pPr/>
              <a:t>12</a:t>
            </a:fld>
            <a:endParaRPr lang="en-US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29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5668963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29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00200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4618038"/>
            <a:ext cx="210185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9799" name="Text Box 7"/>
          <p:cNvSpPr txBox="1">
            <a:spLocks noChangeArrowheads="1"/>
          </p:cNvSpPr>
          <p:nvPr/>
        </p:nvSpPr>
        <p:spPr bwMode="auto">
          <a:xfrm>
            <a:off x="682922" y="4387960"/>
            <a:ext cx="3340444" cy="1692771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No changes to the table.</a:t>
            </a:r>
          </a:p>
          <a:p>
            <a:endParaRPr lang="en-US" sz="800" dirty="0">
              <a:solidFill>
                <a:srgbClr val="B23C00"/>
              </a:solidFill>
            </a:endParaRPr>
          </a:p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3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Set the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 err="1">
                <a:solidFill>
                  <a:srgbClr val="B23C00"/>
                </a:solidFill>
              </a:rPr>
              <a:t>p</a:t>
            </a:r>
            <a:r>
              <a:rPr lang="en-US" baseline="-25000" dirty="0" err="1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of </a:t>
            </a:r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baseline="-25000" dirty="0" smtClean="0">
                <a:solidFill>
                  <a:srgbClr val="B23C00"/>
                </a:solidFill>
              </a:rPr>
              <a:t>3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 </a:t>
            </a:r>
            <a:r>
              <a:rPr lang="en-US" dirty="0">
                <a:solidFill>
                  <a:srgbClr val="B23C00"/>
                </a:solidFill>
              </a:rPr>
              <a:t>neighbors</a:t>
            </a:r>
          </a:p>
          <a:p>
            <a:r>
              <a:rPr lang="en-US" dirty="0">
                <a:solidFill>
                  <a:srgbClr val="B23C00"/>
                </a:solidFill>
              </a:rPr>
              <a:t>that still unknown: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 = 5 &lt; its previous value 8.</a:t>
            </a:r>
          </a:p>
        </p:txBody>
      </p:sp>
      <p:pic>
        <p:nvPicPr>
          <p:cNvPr id="9298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4618038"/>
            <a:ext cx="2081213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1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F458-21C4-5048-A637-DCD990D89210}" type="slidenum">
              <a:rPr lang="en-US"/>
              <a:pPr/>
              <a:t>13</a:t>
            </a:fld>
            <a:endParaRPr lang="en-US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30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35075"/>
            <a:ext cx="5486400" cy="347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0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00200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08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4454525"/>
            <a:ext cx="2636838" cy="15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0823" name="Text Box 7"/>
          <p:cNvSpPr txBox="1">
            <a:spLocks noChangeArrowheads="1"/>
          </p:cNvSpPr>
          <p:nvPr/>
        </p:nvSpPr>
        <p:spPr bwMode="auto">
          <a:xfrm>
            <a:off x="914400" y="4665853"/>
            <a:ext cx="3340444" cy="1323439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B23C00"/>
                </a:solidFill>
              </a:rPr>
              <a:t>Choose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7</a:t>
            </a:r>
            <a:r>
              <a:rPr lang="en-US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>
                <a:solidFill>
                  <a:srgbClr val="B23C00"/>
                </a:solidFill>
              </a:rPr>
              <a:t>Set the </a:t>
            </a:r>
            <a:r>
              <a:rPr lang="en-US" i="1">
                <a:solidFill>
                  <a:srgbClr val="B23C00"/>
                </a:solidFill>
              </a:rPr>
              <a:t>d</a:t>
            </a:r>
            <a:r>
              <a:rPr lang="en-US" baseline="-25000">
                <a:solidFill>
                  <a:srgbClr val="B23C00"/>
                </a:solidFill>
              </a:rPr>
              <a:t>v</a:t>
            </a:r>
            <a:r>
              <a:rPr lang="en-US">
                <a:solidFill>
                  <a:srgbClr val="B23C00"/>
                </a:solidFill>
              </a:rPr>
              <a:t> and </a:t>
            </a:r>
            <a:r>
              <a:rPr lang="en-US" i="1">
                <a:solidFill>
                  <a:srgbClr val="B23C00"/>
                </a:solidFill>
              </a:rPr>
              <a:t>p</a:t>
            </a:r>
            <a:r>
              <a:rPr lang="en-US" baseline="-25000">
                <a:solidFill>
                  <a:srgbClr val="B23C00"/>
                </a:solidFill>
              </a:rPr>
              <a:t>v</a:t>
            </a:r>
            <a:r>
              <a:rPr lang="en-US">
                <a:solidFill>
                  <a:srgbClr val="B23C00"/>
                </a:solidFill>
              </a:rPr>
              <a:t> of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4</a:t>
            </a:r>
            <a:r>
              <a:rPr lang="ja-JP" altLang="en-US">
                <a:solidFill>
                  <a:srgbClr val="B23C00"/>
                </a:solidFill>
                <a:latin typeface="Arial"/>
              </a:rPr>
              <a:t>’</a:t>
            </a:r>
            <a:r>
              <a:rPr lang="en-US">
                <a:solidFill>
                  <a:srgbClr val="B23C00"/>
                </a:solidFill>
              </a:rPr>
              <a:t>s neighbors</a:t>
            </a:r>
          </a:p>
          <a:p>
            <a:r>
              <a:rPr lang="en-US">
                <a:solidFill>
                  <a:srgbClr val="B23C00"/>
                </a:solidFill>
              </a:rPr>
              <a:t>that still unknown: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5</a:t>
            </a:r>
            <a:r>
              <a:rPr lang="en-US">
                <a:solidFill>
                  <a:srgbClr val="B23C00"/>
                </a:solidFill>
              </a:rPr>
              <a:t> and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6</a:t>
            </a:r>
            <a:r>
              <a:rPr lang="en-US">
                <a:solidFill>
                  <a:srgbClr val="B23C00"/>
                </a:solidFill>
              </a:rPr>
              <a:t>.</a:t>
            </a:r>
          </a:p>
          <a:p>
            <a:r>
              <a:rPr lang="en-US">
                <a:solidFill>
                  <a:srgbClr val="B23C00"/>
                </a:solidFill>
              </a:rPr>
              <a:t>Set </a:t>
            </a:r>
            <a:r>
              <a:rPr lang="en-US" i="1">
                <a:solidFill>
                  <a:srgbClr val="B23C00"/>
                </a:solidFill>
              </a:rPr>
              <a:t>d</a:t>
            </a:r>
            <a:r>
              <a:rPr lang="en-US" baseline="-25000">
                <a:solidFill>
                  <a:srgbClr val="B23C00"/>
                </a:solidFill>
              </a:rPr>
              <a:t>5</a:t>
            </a:r>
            <a:r>
              <a:rPr lang="en-US">
                <a:solidFill>
                  <a:srgbClr val="B23C00"/>
                </a:solidFill>
              </a:rPr>
              <a:t> = 5 &lt; its previous value 7.</a:t>
            </a:r>
          </a:p>
          <a:p>
            <a:r>
              <a:rPr lang="en-US">
                <a:solidFill>
                  <a:srgbClr val="B23C00"/>
                </a:solidFill>
              </a:rPr>
              <a:t>Set </a:t>
            </a:r>
            <a:r>
              <a:rPr lang="en-US" i="1">
                <a:solidFill>
                  <a:srgbClr val="B23C00"/>
                </a:solidFill>
              </a:rPr>
              <a:t>d</a:t>
            </a:r>
            <a:r>
              <a:rPr lang="en-US" baseline="-25000">
                <a:solidFill>
                  <a:srgbClr val="B23C00"/>
                </a:solidFill>
              </a:rPr>
              <a:t>6</a:t>
            </a:r>
            <a:r>
              <a:rPr lang="en-US">
                <a:solidFill>
                  <a:srgbClr val="B23C00"/>
                </a:solidFill>
              </a:rPr>
              <a:t> = 1 &lt; its previous value 5.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7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8CCB-1E7B-5A4A-9E74-D2B118926351}" type="slidenum">
              <a:rPr lang="en-US"/>
              <a:pPr/>
              <a:t>14</a:t>
            </a:fld>
            <a:endParaRPr lang="en-US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31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589838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18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462088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46" name="Text Box 6"/>
          <p:cNvSpPr txBox="1">
            <a:spLocks noChangeArrowheads="1"/>
          </p:cNvSpPr>
          <p:nvPr/>
        </p:nvSpPr>
        <p:spPr bwMode="auto">
          <a:xfrm>
            <a:off x="639763" y="4525963"/>
            <a:ext cx="3123605" cy="120032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No changes to the table.</a:t>
            </a:r>
          </a:p>
          <a:p>
            <a:endParaRPr lang="en-US" sz="800" dirty="0">
              <a:solidFill>
                <a:srgbClr val="B23C00"/>
              </a:solidFill>
            </a:endParaRPr>
          </a:p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No changes to the table.</a:t>
            </a:r>
          </a:p>
        </p:txBody>
      </p:sp>
      <p:pic>
        <p:nvPicPr>
          <p:cNvPr id="9318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4541838"/>
            <a:ext cx="2287587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84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4559300"/>
            <a:ext cx="2195512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1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520-F09B-3F43-BCA7-42C5597FEC43}" type="slidenum">
              <a:rPr lang="en-US"/>
              <a:pPr/>
              <a:t>15</a:t>
            </a:fld>
            <a:endParaRPr lang="en-US"/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</a:t>
            </a:r>
            <a:r>
              <a:rPr lang="en-US" dirty="0" err="1" smtClean="0">
                <a:latin typeface="Arial"/>
              </a:rPr>
              <a:t>’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Algorithm for MST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Published by </a:t>
            </a:r>
            <a:r>
              <a:rPr lang="en-US" dirty="0" smtClean="0">
                <a:solidFill>
                  <a:srgbClr val="B23C00"/>
                </a:solidFill>
              </a:rPr>
              <a:t>Joseph </a:t>
            </a:r>
            <a:r>
              <a:rPr lang="en-US" dirty="0" err="1">
                <a:solidFill>
                  <a:srgbClr val="B23C00"/>
                </a:solidFill>
              </a:rPr>
              <a:t>Kruskal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in 1956.</a:t>
            </a:r>
          </a:p>
          <a:p>
            <a:pPr lvl="4"/>
            <a:endParaRPr lang="en-US" dirty="0"/>
          </a:p>
          <a:p>
            <a:r>
              <a:rPr lang="en-US" dirty="0"/>
              <a:t>A greedy algorithm using </a:t>
            </a:r>
            <a:r>
              <a:rPr lang="en-US" dirty="0">
                <a:solidFill>
                  <a:srgbClr val="B23C00"/>
                </a:solidFill>
              </a:rPr>
              <a:t>equivalence classes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First </a:t>
            </a:r>
            <a:r>
              <a:rPr lang="en-US" dirty="0">
                <a:solidFill>
                  <a:srgbClr val="B23C00"/>
                </a:solidFill>
              </a:rPr>
              <a:t>partition</a:t>
            </a:r>
            <a:r>
              <a:rPr lang="en-US" dirty="0"/>
              <a:t> the vertices into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|</a:t>
            </a:r>
            <a:r>
              <a:rPr lang="en-US" i="1" dirty="0" smtClean="0"/>
              <a:t>V </a:t>
            </a:r>
            <a:r>
              <a:rPr lang="en-US" dirty="0" smtClean="0"/>
              <a:t>| </a:t>
            </a:r>
            <a:r>
              <a:rPr lang="en-US" dirty="0"/>
              <a:t>equivalence classes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Process the edges in </a:t>
            </a:r>
            <a:r>
              <a:rPr lang="en-US" dirty="0">
                <a:solidFill>
                  <a:srgbClr val="B23C00"/>
                </a:solidFill>
              </a:rPr>
              <a:t>order of weight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Add an edge to the MST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combine </a:t>
            </a:r>
            <a:r>
              <a:rPr lang="en-US" dirty="0">
                <a:solidFill>
                  <a:srgbClr val="B23C00"/>
                </a:solidFill>
              </a:rPr>
              <a:t>two equivalence classes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the edge connects two vertices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different equivalence classes.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2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520-F09B-3F43-BCA7-42C5597FEC43}" type="slidenum">
              <a:rPr lang="en-US"/>
              <a:pPr/>
              <a:t>16</a:t>
            </a:fld>
            <a:endParaRPr lang="en-US"/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</a:t>
            </a:r>
            <a:r>
              <a:rPr lang="en-US" dirty="0" err="1" smtClean="0">
                <a:latin typeface="Arial"/>
              </a:rPr>
              <a:t>’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Algorithm for </a:t>
            </a:r>
            <a:r>
              <a:rPr lang="en-US" dirty="0" smtClean="0"/>
              <a:t>MST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previously studied data </a:t>
            </a:r>
            <a:r>
              <a:rPr lang="en-US" dirty="0" smtClean="0"/>
              <a:t>structures!</a:t>
            </a:r>
          </a:p>
          <a:p>
            <a:pPr lvl="4"/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min heap </a:t>
            </a:r>
            <a:r>
              <a:rPr lang="en-US" dirty="0"/>
              <a:t>(priority queue)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process the edges in order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Disjoint sets </a:t>
            </a:r>
            <a:r>
              <a:rPr lang="en-US" dirty="0"/>
              <a:t>to represent equivalence classes.</a:t>
            </a:r>
          </a:p>
          <a:p>
            <a:pPr lvl="1"/>
            <a:r>
              <a:rPr lang="en-US" dirty="0"/>
              <a:t>Union/find algorithm to combine equivalence classes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9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1788-2805-A940-916D-C4139A0030B9}" type="slidenum">
              <a:rPr lang="en-US"/>
              <a:pPr/>
              <a:t>17</a:t>
            </a:fld>
            <a:endParaRPr lang="en-US"/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34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235075"/>
            <a:ext cx="5486400" cy="39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4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462088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41AA-4656-834A-9A95-11AE9E6FD8FA}" type="slidenum">
              <a:rPr lang="en-US"/>
              <a:pPr/>
              <a:t>18</a:t>
            </a:fld>
            <a:endParaRPr lang="en-US"/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35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25563"/>
            <a:ext cx="6400800" cy="40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59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325563"/>
            <a:ext cx="2665413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5943" name="AutoShape 7"/>
          <p:cNvSpPr>
            <a:spLocks noChangeArrowheads="1"/>
          </p:cNvSpPr>
          <p:nvPr/>
        </p:nvSpPr>
        <p:spPr bwMode="auto">
          <a:xfrm>
            <a:off x="4846638" y="1874838"/>
            <a:ext cx="274637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35945" name="AutoShape 9"/>
          <p:cNvSpPr>
            <a:spLocks noChangeArrowheads="1"/>
          </p:cNvSpPr>
          <p:nvPr/>
        </p:nvSpPr>
        <p:spPr bwMode="auto">
          <a:xfrm>
            <a:off x="6950075" y="1874838"/>
            <a:ext cx="274638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35946" name="AutoShape 10"/>
          <p:cNvSpPr>
            <a:spLocks noChangeArrowheads="1"/>
          </p:cNvSpPr>
          <p:nvPr/>
        </p:nvSpPr>
        <p:spPr bwMode="auto">
          <a:xfrm>
            <a:off x="6950075" y="3063875"/>
            <a:ext cx="274638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35947" name="AutoShape 11"/>
          <p:cNvSpPr>
            <a:spLocks noChangeArrowheads="1"/>
          </p:cNvSpPr>
          <p:nvPr/>
        </p:nvSpPr>
        <p:spPr bwMode="auto">
          <a:xfrm>
            <a:off x="4846638" y="3063875"/>
            <a:ext cx="274637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35948" name="AutoShape 12"/>
          <p:cNvSpPr>
            <a:spLocks noChangeArrowheads="1"/>
          </p:cNvSpPr>
          <p:nvPr/>
        </p:nvSpPr>
        <p:spPr bwMode="auto">
          <a:xfrm>
            <a:off x="4846638" y="4251325"/>
            <a:ext cx="274637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8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FBC-2764-404A-8858-271683E58C62}" type="slidenum">
              <a:rPr lang="en-US"/>
              <a:pPr/>
              <a:t>19</a:t>
            </a:fld>
            <a:endParaRPr lang="en-US"/>
          </a:p>
        </p:txBody>
      </p:sp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36965" name="Text Box 5"/>
          <p:cNvSpPr txBox="1">
            <a:spLocks noChangeArrowheads="1"/>
          </p:cNvSpPr>
          <p:nvPr/>
        </p:nvSpPr>
        <p:spPr bwMode="auto">
          <a:xfrm>
            <a:off x="434930" y="1281113"/>
            <a:ext cx="8251825" cy="547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 New" charset="0"/>
              </a:rPr>
              <a:t>ArrayList</a:t>
            </a:r>
            <a:r>
              <a:rPr lang="en-US" sz="1600" b="1" dirty="0">
                <a:latin typeface="Courier New" charset="0"/>
              </a:rPr>
              <a:t>&lt;Edge&gt; </a:t>
            </a:r>
            <a:r>
              <a:rPr lang="en-US" sz="1600" b="1" dirty="0" err="1">
                <a:solidFill>
                  <a:srgbClr val="B23C00"/>
                </a:solidFill>
                <a:latin typeface="Courier New" charset="0"/>
              </a:rPr>
              <a:t>kruskal</a:t>
            </a:r>
            <a:r>
              <a:rPr lang="en-US" sz="1600" b="1" dirty="0">
                <a:latin typeface="Courier New" charset="0"/>
              </a:rPr>
              <a:t>(List&lt;Edge&gt; edges,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numVertices</a:t>
            </a:r>
            <a:r>
              <a:rPr lang="en-US" sz="1600" b="1" dirty="0">
                <a:latin typeface="Courier New" charset="0"/>
              </a:rPr>
              <a:t>)</a:t>
            </a: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 err="1">
                <a:latin typeface="Courier New" charset="0"/>
              </a:rPr>
              <a:t>DisjointSets</a:t>
            </a:r>
            <a:r>
              <a:rPr lang="en-US" sz="1600" b="1" dirty="0">
                <a:latin typeface="Courier New" charset="0"/>
              </a:rPr>
              <a:t> ds = new </a:t>
            </a:r>
            <a:r>
              <a:rPr lang="en-US" sz="1600" b="1" dirty="0" err="1">
                <a:latin typeface="Courier New" charset="0"/>
              </a:rPr>
              <a:t>DisjointSets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numVertices</a:t>
            </a:r>
            <a:r>
              <a:rPr lang="en-US" sz="1600" b="1" dirty="0">
                <a:latin typeface="Courier New" charset="0"/>
              </a:rPr>
              <a:t>);</a:t>
            </a:r>
          </a:p>
          <a:p>
            <a:r>
              <a:rPr lang="en-US" sz="1600" b="1" dirty="0">
                <a:solidFill>
                  <a:srgbClr val="B23C00"/>
                </a:solidFill>
                <a:latin typeface="Courier New" charset="0"/>
              </a:rPr>
              <a:t>    </a:t>
            </a:r>
            <a:r>
              <a:rPr lang="en-US" sz="1600" b="1" dirty="0" err="1">
                <a:solidFill>
                  <a:srgbClr val="B23C00"/>
                </a:solidFill>
                <a:latin typeface="Courier New" charset="0"/>
              </a:rPr>
              <a:t>PriorityQueue</a:t>
            </a:r>
            <a:r>
              <a:rPr lang="en-US" sz="1600" b="1" dirty="0">
                <a:solidFill>
                  <a:srgbClr val="B23C00"/>
                </a:solidFill>
                <a:latin typeface="Courier New" charset="0"/>
              </a:rPr>
              <a:t>&lt;Edge&gt; = new </a:t>
            </a:r>
            <a:r>
              <a:rPr lang="en-US" sz="1600" b="1" dirty="0" err="1">
                <a:solidFill>
                  <a:srgbClr val="B23C00"/>
                </a:solidFill>
                <a:latin typeface="Courier New" charset="0"/>
              </a:rPr>
              <a:t>PriorityQueue</a:t>
            </a:r>
            <a:r>
              <a:rPr lang="en-US" sz="1600" b="1" dirty="0">
                <a:solidFill>
                  <a:srgbClr val="B23C00"/>
                </a:solidFill>
                <a:latin typeface="Courier New" charset="0"/>
              </a:rPr>
              <a:t>&lt;&gt;(edges);  // min heap</a:t>
            </a:r>
          </a:p>
          <a:p>
            <a:r>
              <a:rPr lang="en-US" sz="1600" b="1" dirty="0">
                <a:latin typeface="Courier New" charset="0"/>
              </a:rPr>
              <a:t>    List&lt;Edge&gt; </a:t>
            </a:r>
            <a:r>
              <a:rPr lang="en-US" sz="1600" b="1" dirty="0" err="1">
                <a:latin typeface="Courier New" charset="0"/>
              </a:rPr>
              <a:t>mst</a:t>
            </a:r>
            <a:r>
              <a:rPr lang="en-US" sz="1600" b="1" dirty="0">
                <a:latin typeface="Courier New" charset="0"/>
              </a:rPr>
              <a:t> = new </a:t>
            </a:r>
            <a:r>
              <a:rPr lang="en-US" sz="1600" b="1" dirty="0" err="1">
                <a:latin typeface="Courier New" charset="0"/>
              </a:rPr>
              <a:t>ArrayList</a:t>
            </a:r>
            <a:r>
              <a:rPr lang="en-US" sz="1600" b="1" dirty="0">
                <a:latin typeface="Courier New" charset="0"/>
              </a:rPr>
              <a:t>&lt;&gt;();</a:t>
            </a:r>
          </a:p>
          <a:p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    while (</a:t>
            </a:r>
            <a:r>
              <a:rPr lang="en-US" sz="1600" b="1" dirty="0" err="1">
                <a:latin typeface="Courier New" charset="0"/>
              </a:rPr>
              <a:t>mst.size</a:t>
            </a:r>
            <a:r>
              <a:rPr lang="en-US" sz="1600" b="1" dirty="0">
                <a:latin typeface="Courier New" charset="0"/>
              </a:rPr>
              <a:t>() != </a:t>
            </a:r>
            <a:r>
              <a:rPr lang="en-US" sz="1600" b="1" dirty="0" err="1">
                <a:latin typeface="Courier New" charset="0"/>
              </a:rPr>
              <a:t>numVertices</a:t>
            </a:r>
            <a:r>
              <a:rPr lang="en-US" sz="1600" b="1" dirty="0">
                <a:latin typeface="Courier New" charset="0"/>
              </a:rPr>
              <a:t>) {</a:t>
            </a:r>
          </a:p>
          <a:p>
            <a:r>
              <a:rPr lang="en-US" sz="1600" b="1" dirty="0">
                <a:solidFill>
                  <a:srgbClr val="B23C00"/>
                </a:solidFill>
                <a:latin typeface="Courier New" charset="0"/>
              </a:rPr>
              <a:t>        Edge e = </a:t>
            </a:r>
            <a:r>
              <a:rPr lang="en-US" sz="1600" b="1" dirty="0" err="1">
                <a:solidFill>
                  <a:srgbClr val="B23C00"/>
                </a:solidFill>
                <a:latin typeface="Courier New" charset="0"/>
              </a:rPr>
              <a:t>pq.deleteMin</a:t>
            </a:r>
            <a:r>
              <a:rPr lang="en-US" sz="1600" b="1" dirty="0">
                <a:solidFill>
                  <a:srgbClr val="B23C00"/>
                </a:solidFill>
                <a:latin typeface="Courier New" charset="0"/>
              </a:rPr>
              <a:t>();  // Edge e = (u, v)</a:t>
            </a:r>
          </a:p>
          <a:p>
            <a:endParaRPr lang="en-US" sz="1600" b="1" dirty="0">
              <a:solidFill>
                <a:schemeClr val="folHlink"/>
              </a:solidFill>
              <a:latin typeface="Courier New" charset="0"/>
            </a:endParaRPr>
          </a:p>
          <a:p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        </a:t>
            </a:r>
            <a:r>
              <a:rPr lang="en-US" sz="1600" b="1" dirty="0" err="1">
                <a:solidFill>
                  <a:srgbClr val="006600"/>
                </a:solidFill>
                <a:latin typeface="Courier New" charset="0"/>
              </a:rPr>
              <a:t>SetType</a:t>
            </a:r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6600"/>
                </a:solidFill>
                <a:latin typeface="Courier New" charset="0"/>
              </a:rPr>
              <a:t>uset</a:t>
            </a:r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 = </a:t>
            </a:r>
            <a:r>
              <a:rPr lang="en-US" sz="1600" b="1" dirty="0" err="1">
                <a:solidFill>
                  <a:srgbClr val="006600"/>
                </a:solidFill>
                <a:latin typeface="Courier New" charset="0"/>
              </a:rPr>
              <a:t>ds.find</a:t>
            </a:r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(</a:t>
            </a:r>
            <a:r>
              <a:rPr lang="en-US" sz="1600" b="1" dirty="0" err="1">
                <a:solidFill>
                  <a:srgbClr val="006600"/>
                </a:solidFill>
                <a:latin typeface="Courier New" charset="0"/>
              </a:rPr>
              <a:t>e.getu</a:t>
            </a:r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());</a:t>
            </a:r>
          </a:p>
          <a:p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        </a:t>
            </a:r>
            <a:r>
              <a:rPr lang="en-US" sz="1600" b="1" dirty="0" err="1">
                <a:solidFill>
                  <a:srgbClr val="006600"/>
                </a:solidFill>
                <a:latin typeface="Courier New" charset="0"/>
              </a:rPr>
              <a:t>SetType</a:t>
            </a:r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6600"/>
                </a:solidFill>
                <a:latin typeface="Courier New" charset="0"/>
              </a:rPr>
              <a:t>vset</a:t>
            </a:r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 = </a:t>
            </a:r>
            <a:r>
              <a:rPr lang="en-US" sz="1600" b="1" dirty="0" err="1">
                <a:solidFill>
                  <a:srgbClr val="006600"/>
                </a:solidFill>
                <a:latin typeface="Courier New" charset="0"/>
              </a:rPr>
              <a:t>ds.find</a:t>
            </a:r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(</a:t>
            </a:r>
            <a:r>
              <a:rPr lang="en-US" sz="1600" b="1" dirty="0" err="1">
                <a:solidFill>
                  <a:srgbClr val="006600"/>
                </a:solidFill>
                <a:latin typeface="Courier New" charset="0"/>
              </a:rPr>
              <a:t>e.getv</a:t>
            </a:r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());</a:t>
            </a:r>
          </a:p>
          <a:p>
            <a:r>
              <a:rPr lang="en-US" sz="1600" b="1" dirty="0">
                <a:latin typeface="Courier New" charset="0"/>
              </a:rPr>
              <a:t>		</a:t>
            </a:r>
          </a:p>
          <a:p>
            <a:r>
              <a:rPr lang="en-US" sz="1600" b="1" dirty="0">
                <a:latin typeface="Courier New" charset="0"/>
              </a:rPr>
              <a:t>        // If in different equivalence classes,</a:t>
            </a:r>
          </a:p>
          <a:p>
            <a:r>
              <a:rPr lang="en-US" sz="1600" b="1" dirty="0">
                <a:latin typeface="Courier New" charset="0"/>
              </a:rPr>
              <a:t>        // then accept the edge.</a:t>
            </a:r>
          </a:p>
          <a:p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	if (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uset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 != 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vset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) {</a:t>
            </a:r>
          </a:p>
          <a:p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	    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mst.add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(e);</a:t>
            </a:r>
          </a:p>
          <a:p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	    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ds.union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(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uset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, 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vset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);</a:t>
            </a:r>
          </a:p>
          <a:p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	}</a:t>
            </a:r>
          </a:p>
          <a:p>
            <a:r>
              <a:rPr lang="en-US" sz="1600" b="1" dirty="0">
                <a:latin typeface="Courier New" charset="0"/>
              </a:rPr>
              <a:t>    }</a:t>
            </a:r>
          </a:p>
          <a:p>
            <a:r>
              <a:rPr lang="en-US" sz="1600" b="1" dirty="0">
                <a:latin typeface="Courier New" charset="0"/>
              </a:rPr>
              <a:t>	</a:t>
            </a:r>
          </a:p>
          <a:p>
            <a:r>
              <a:rPr lang="en-US" sz="1600" b="1" dirty="0">
                <a:latin typeface="Courier New" charset="0"/>
              </a:rPr>
              <a:t>    return </a:t>
            </a:r>
            <a:r>
              <a:rPr lang="en-US" sz="1600" b="1" dirty="0" err="1">
                <a:latin typeface="Courier New" charset="0"/>
              </a:rPr>
              <a:t>mst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r>
              <a:rPr lang="en-US" sz="16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752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6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6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6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69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69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69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69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69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69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33C8-61CC-434B-AF0F-363F5201777B}" type="slidenum">
              <a:rPr lang="en-US"/>
              <a:pPr/>
              <a:t>2</a:t>
            </a:fld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</a:t>
            </a:r>
            <a:r>
              <a:rPr lang="en-US" dirty="0" smtClean="0"/>
              <a:t>Tree (MST)</a:t>
            </a:r>
            <a:endParaRPr lang="en-US" dirty="0"/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dirty="0" smtClean="0"/>
              <a:t>you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re </a:t>
            </a:r>
            <a:r>
              <a:rPr lang="en-US" dirty="0"/>
              <a:t>wiring a new house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 smtClean="0"/>
              <a:t>What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minimum length of wire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you </a:t>
            </a:r>
            <a:r>
              <a:rPr lang="en-US" dirty="0"/>
              <a:t>need to purchase?</a:t>
            </a:r>
          </a:p>
          <a:p>
            <a:pPr lvl="4"/>
            <a:endParaRPr lang="en-US" dirty="0"/>
          </a:p>
          <a:p>
            <a:r>
              <a:rPr lang="en-US" dirty="0"/>
              <a:t>Represent the house as an undirected graph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electrical outlet is a vertex.</a:t>
            </a:r>
          </a:p>
          <a:p>
            <a:pPr lvl="1"/>
            <a:r>
              <a:rPr lang="en-US" dirty="0"/>
              <a:t>The wires between the outlets are the edges.</a:t>
            </a:r>
          </a:p>
          <a:p>
            <a:pPr lvl="1"/>
            <a:r>
              <a:rPr lang="en-US" dirty="0"/>
              <a:t>The cost of each edge is the length of the wire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0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0AF9-9EC2-1C41-9E33-5C6A3D56DDEA}" type="slidenum">
              <a:rPr lang="en-US"/>
              <a:pPr/>
              <a:t>20</a:t>
            </a:fld>
            <a:endParaRPr lang="en-US"/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Traversal Algorithms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Graph traversal </a:t>
            </a:r>
            <a:r>
              <a:rPr lang="en-US" dirty="0"/>
              <a:t>is similar to tree traversal.</a:t>
            </a:r>
          </a:p>
          <a:p>
            <a:pPr lvl="1"/>
            <a:r>
              <a:rPr lang="en-US" dirty="0"/>
              <a:t>Visit each vertex of a graph in a particular order.</a:t>
            </a:r>
          </a:p>
          <a:p>
            <a:pPr lvl="4"/>
            <a:endParaRPr lang="en-US" dirty="0"/>
          </a:p>
          <a:p>
            <a:r>
              <a:rPr lang="en-US" dirty="0"/>
              <a:t>Special problems for </a:t>
            </a:r>
            <a:r>
              <a:rPr lang="en-US" dirty="0" smtClean="0"/>
              <a:t>graphs</a:t>
            </a:r>
            <a:r>
              <a:rPr lang="en-US" dirty="0"/>
              <a:t>:</a:t>
            </a:r>
            <a:endParaRPr lang="en-US" dirty="0" smtClean="0"/>
          </a:p>
          <a:p>
            <a:pPr lvl="4"/>
            <a:endParaRPr lang="en-US" dirty="0"/>
          </a:p>
          <a:p>
            <a:pPr lvl="1"/>
            <a:r>
              <a:rPr lang="en-US" dirty="0"/>
              <a:t>It may not be possible to reach all vertices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the start vertex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graph </a:t>
            </a:r>
            <a:r>
              <a:rPr lang="en-US" dirty="0" smtClean="0"/>
              <a:t>may </a:t>
            </a:r>
            <a:r>
              <a:rPr lang="en-US" dirty="0"/>
              <a:t>contain cycles.</a:t>
            </a:r>
          </a:p>
          <a:p>
            <a:pPr lvl="2"/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go into an infinite loop.</a:t>
            </a:r>
          </a:p>
          <a:p>
            <a:pPr lvl="2"/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Mark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each vertex after a visit.</a:t>
            </a:r>
          </a:p>
          <a:p>
            <a:pPr lvl="2"/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revisit marked vertices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6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FD0-C6DF-5445-8DFD-22380625A7E6}" type="slidenum">
              <a:rPr lang="en-US"/>
              <a:pPr/>
              <a:t>21</a:t>
            </a:fld>
            <a:endParaRPr lang="en-US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Lost in a Maze</a:t>
            </a:r>
            <a:endParaRPr lang="en-US" dirty="0"/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3"/>
            <a:ext cx="8229600" cy="4846267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have a bag of bread crumbs</a:t>
            </a:r>
            <a:r>
              <a:rPr lang="en-US" dirty="0" smtClean="0"/>
              <a:t>.</a:t>
            </a:r>
          </a:p>
          <a:p>
            <a:pPr>
              <a:spcBef>
                <a:spcPts val="1300"/>
              </a:spcBef>
            </a:pPr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you go down each path,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drop bread crumbs to </a:t>
            </a:r>
            <a:r>
              <a:rPr lang="en-US" dirty="0">
                <a:solidFill>
                  <a:srgbClr val="B23C00"/>
                </a:solidFill>
              </a:rPr>
              <a:t>mark your path</a:t>
            </a:r>
            <a:r>
              <a:rPr lang="en-US" dirty="0" smtClean="0"/>
              <a:t>.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Whenever </a:t>
            </a:r>
            <a:r>
              <a:rPr lang="en-US" dirty="0"/>
              <a:t>you come to a dead end, </a:t>
            </a:r>
            <a:r>
              <a:rPr lang="en-US" dirty="0" smtClean="0"/>
              <a:t>you </a:t>
            </a:r>
            <a:r>
              <a:rPr lang="en-US" dirty="0"/>
              <a:t>retrace your path by following your bread crumbs</a:t>
            </a:r>
            <a:r>
              <a:rPr lang="en-US" dirty="0" smtClean="0"/>
              <a:t>.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You </a:t>
            </a:r>
            <a:r>
              <a:rPr lang="en-US" dirty="0"/>
              <a:t>continue retracing your path 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backtracking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 </a:t>
            </a:r>
            <a:r>
              <a:rPr lang="en-US" dirty="0" smtClean="0"/>
              <a:t>until </a:t>
            </a:r>
            <a:r>
              <a:rPr lang="en-US" dirty="0"/>
              <a:t>you come to an intersection with an unmarked path</a:t>
            </a:r>
            <a:r>
              <a:rPr lang="en-US" dirty="0" smtClean="0"/>
              <a:t>.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You </a:t>
            </a:r>
            <a:r>
              <a:rPr lang="en-US" dirty="0"/>
              <a:t>(</a:t>
            </a:r>
            <a:r>
              <a:rPr lang="en-US" dirty="0">
                <a:solidFill>
                  <a:srgbClr val="B23C00"/>
                </a:solidFill>
              </a:rPr>
              <a:t>recursively</a:t>
            </a:r>
            <a:r>
              <a:rPr lang="en-US" dirty="0"/>
              <a:t>) go down the unmarked path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6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FD0-C6DF-5445-8DFD-22380625A7E6}" type="slidenum">
              <a:rPr lang="en-US"/>
              <a:pPr/>
              <a:t>22</a:t>
            </a:fld>
            <a:endParaRPr lang="en-US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 </a:t>
            </a:r>
            <a:r>
              <a:rPr lang="en-US" dirty="0"/>
              <a:t>the maze as a graph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Each path is an edge.</a:t>
            </a:r>
          </a:p>
          <a:p>
            <a:pPr lvl="1"/>
            <a:r>
              <a:rPr lang="en-US" dirty="0"/>
              <a:t>Each intersection is a vertex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You are doing a </a:t>
            </a:r>
            <a:r>
              <a:rPr lang="en-US" dirty="0">
                <a:solidFill>
                  <a:srgbClr val="B23C00"/>
                </a:solidFill>
              </a:rPr>
              <a:t>depth-first search </a:t>
            </a:r>
            <a:r>
              <a:rPr lang="en-US" dirty="0"/>
              <a:t>of the graph.</a:t>
            </a:r>
          </a:p>
        </p:txBody>
      </p:sp>
    </p:spTree>
    <p:extLst>
      <p:ext uri="{BB962C8B-B14F-4D97-AF65-F5344CB8AC3E}">
        <p14:creationId xmlns:p14="http://schemas.microsoft.com/office/powerpoint/2010/main" val="417934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77FA-C0DD-394E-93F3-30135BBABAD6}" type="slidenum">
              <a:rPr lang="en-US"/>
              <a:pPr/>
              <a:t>23</a:t>
            </a:fld>
            <a:endParaRPr lang="en-US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806" y="3703317"/>
            <a:ext cx="8594725" cy="2560292"/>
          </a:xfrm>
        </p:spPr>
        <p:txBody>
          <a:bodyPr/>
          <a:lstStyle/>
          <a:p>
            <a:r>
              <a:rPr lang="en-US" sz="2400" dirty="0" smtClean="0"/>
              <a:t>Implicitly </a:t>
            </a:r>
            <a:r>
              <a:rPr lang="en-US" sz="2400" dirty="0"/>
              <a:t>uses a </a:t>
            </a:r>
            <a:r>
              <a:rPr lang="en-US" sz="2400" dirty="0">
                <a:solidFill>
                  <a:srgbClr val="B23C00"/>
                </a:solidFill>
              </a:rPr>
              <a:t>stack </a:t>
            </a:r>
            <a:r>
              <a:rPr lang="en-US" sz="2400" dirty="0"/>
              <a:t>for the recursive calls.</a:t>
            </a:r>
          </a:p>
          <a:p>
            <a:r>
              <a:rPr lang="en-US" sz="2400" dirty="0"/>
              <a:t>Visits each vertex once. </a:t>
            </a:r>
          </a:p>
          <a:p>
            <a:r>
              <a:rPr lang="en-US" sz="2400" dirty="0"/>
              <a:t>Processes each edge once in a directed graph. </a:t>
            </a:r>
          </a:p>
          <a:p>
            <a:r>
              <a:rPr lang="en-US" sz="2400" dirty="0"/>
              <a:t>Processes each edge from both directions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 </a:t>
            </a:r>
            <a:r>
              <a:rPr lang="en-US" sz="2400" dirty="0"/>
              <a:t>an undirected graph.</a:t>
            </a:r>
          </a:p>
          <a:p>
            <a:r>
              <a:rPr lang="en-US" sz="2400" dirty="0"/>
              <a:t>Therefore, </a:t>
            </a:r>
            <a:r>
              <a:rPr lang="el-GR" sz="2400" i="1" dirty="0">
                <a:solidFill>
                  <a:srgbClr val="B23C00"/>
                </a:solidFill>
                <a:latin typeface="" charset="0"/>
                <a:cs typeface="" charset="0"/>
              </a:rPr>
              <a:t>Θ</a:t>
            </a:r>
            <a:r>
              <a:rPr lang="en-US" sz="2400" dirty="0">
                <a:solidFill>
                  <a:srgbClr val="B23C00"/>
                </a:solidFill>
                <a:latin typeface="" charset="0"/>
                <a:cs typeface="" charset="0"/>
              </a:rPr>
              <a:t>(|</a:t>
            </a:r>
            <a:r>
              <a:rPr lang="en-US" sz="2400" i="1" dirty="0" smtClean="0">
                <a:solidFill>
                  <a:srgbClr val="B23C00"/>
                </a:solidFill>
                <a:latin typeface="" charset="0"/>
                <a:cs typeface="" charset="0"/>
              </a:rPr>
              <a:t>V </a:t>
            </a:r>
            <a:r>
              <a:rPr lang="en-US" sz="2400" dirty="0" smtClean="0">
                <a:solidFill>
                  <a:srgbClr val="B23C00"/>
                </a:solidFill>
                <a:latin typeface="" charset="0"/>
                <a:cs typeface="" charset="0"/>
              </a:rPr>
              <a:t>| </a:t>
            </a:r>
            <a:r>
              <a:rPr lang="en-US" sz="2400" dirty="0">
                <a:solidFill>
                  <a:srgbClr val="B23C00"/>
                </a:solidFill>
                <a:latin typeface="" charset="0"/>
                <a:cs typeface="" charset="0"/>
              </a:rPr>
              <a:t>+ |</a:t>
            </a:r>
            <a:r>
              <a:rPr lang="en-US" sz="2400" i="1" dirty="0" smtClean="0">
                <a:solidFill>
                  <a:srgbClr val="B23C00"/>
                </a:solidFill>
                <a:latin typeface="" charset="0"/>
                <a:cs typeface="" charset="0"/>
              </a:rPr>
              <a:t>E </a:t>
            </a:r>
            <a:r>
              <a:rPr lang="en-US" sz="2400" dirty="0" smtClean="0">
                <a:solidFill>
                  <a:srgbClr val="B23C00"/>
                </a:solidFill>
                <a:latin typeface="" charset="0"/>
                <a:cs typeface="" charset="0"/>
              </a:rPr>
              <a:t>|</a:t>
            </a:r>
            <a:r>
              <a:rPr lang="en-US" sz="2400" dirty="0">
                <a:solidFill>
                  <a:srgbClr val="B23C00"/>
                </a:solidFill>
                <a:latin typeface="" charset="0"/>
                <a:cs typeface="" charset="0"/>
              </a:rPr>
              <a:t>)</a:t>
            </a:r>
            <a:r>
              <a:rPr lang="en-US" sz="2400" dirty="0">
                <a:solidFill>
                  <a:schemeClr val="folHlink"/>
                </a:solidFill>
                <a:latin typeface="" charset="0"/>
                <a:cs typeface="" charset="0"/>
              </a:rPr>
              <a:t>.</a:t>
            </a:r>
            <a:endParaRPr lang="el-GR" sz="2400" dirty="0">
              <a:solidFill>
                <a:schemeClr val="folHlink"/>
              </a:solidFill>
              <a:latin typeface="" charset="0"/>
              <a:cs typeface="" charset="0"/>
            </a:endParaRPr>
          </a:p>
        </p:txBody>
      </p:sp>
      <p:sp>
        <p:nvSpPr>
          <p:cNvPr id="940036" name="Text Box 4"/>
          <p:cNvSpPr txBox="1">
            <a:spLocks noChangeArrowheads="1"/>
          </p:cNvSpPr>
          <p:nvPr/>
        </p:nvSpPr>
        <p:spPr bwMode="auto">
          <a:xfrm>
            <a:off x="1874838" y="1257931"/>
            <a:ext cx="5440362" cy="253682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 charset="0"/>
              </a:rPr>
              <a:t>void </a:t>
            </a:r>
            <a:r>
              <a:rPr lang="en-US" sz="1600" b="1" dirty="0" err="1">
                <a:latin typeface="Courier New" charset="0"/>
              </a:rPr>
              <a:t>dfs</a:t>
            </a:r>
            <a:r>
              <a:rPr lang="en-US" sz="1600" b="1" dirty="0">
                <a:latin typeface="Courier New" charset="0"/>
              </a:rPr>
              <a:t>(Vertex v)</a:t>
            </a: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 err="1">
                <a:latin typeface="Courier New" charset="0"/>
              </a:rPr>
              <a:t>v.visited</a:t>
            </a:r>
            <a:r>
              <a:rPr lang="en-US" sz="1600" b="1" dirty="0">
                <a:latin typeface="Courier New" charset="0"/>
              </a:rPr>
              <a:t> = true;  // mark</a:t>
            </a:r>
          </a:p>
          <a:p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    for each Vertex w adjacent to v {</a:t>
            </a:r>
          </a:p>
          <a:p>
            <a:r>
              <a:rPr lang="en-US" sz="1600" b="1" dirty="0">
                <a:latin typeface="Courier New" charset="0"/>
              </a:rPr>
              <a:t>        if (!</a:t>
            </a:r>
            <a:r>
              <a:rPr lang="en-US" sz="1600" b="1" dirty="0" err="1">
                <a:latin typeface="Courier New" charset="0"/>
              </a:rPr>
              <a:t>w.visited</a:t>
            </a:r>
            <a:r>
              <a:rPr lang="en-US" sz="1600" b="1" dirty="0">
                <a:latin typeface="Courier New" charset="0"/>
              </a:rPr>
              <a:t>) {</a:t>
            </a:r>
          </a:p>
          <a:p>
            <a:r>
              <a:rPr lang="en-US" sz="1600" b="1" dirty="0">
                <a:latin typeface="Courier New" charset="0"/>
              </a:rPr>
              <a:t>            </a:t>
            </a:r>
            <a:r>
              <a:rPr lang="en-US" sz="1600" b="1" dirty="0" err="1">
                <a:latin typeface="Courier New" charset="0"/>
              </a:rPr>
              <a:t>dfs</a:t>
            </a:r>
            <a:r>
              <a:rPr lang="en-US" sz="1600" b="1" dirty="0">
                <a:latin typeface="Courier New" charset="0"/>
              </a:rPr>
              <a:t>(w);  // recursively visit w</a:t>
            </a:r>
          </a:p>
          <a:p>
            <a:r>
              <a:rPr lang="en-US" sz="1600" b="1" dirty="0">
                <a:latin typeface="Courier New" charset="0"/>
              </a:rPr>
              <a:t>        }</a:t>
            </a:r>
          </a:p>
          <a:p>
            <a:r>
              <a:rPr lang="en-US" sz="1600" b="1" dirty="0">
                <a:latin typeface="Courier New" charset="0"/>
              </a:rPr>
              <a:t>    }</a:t>
            </a:r>
          </a:p>
          <a:p>
            <a:r>
              <a:rPr lang="en-US" sz="16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847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036F-9FBC-6742-86FD-DAEB5D4A9278}" type="slidenum">
              <a:rPr lang="en-US"/>
              <a:pPr/>
              <a:t>24</a:t>
            </a:fld>
            <a:endParaRPr lang="en-US"/>
          </a:p>
        </p:txBody>
      </p:sp>
      <p:sp>
        <p:nvSpPr>
          <p:cNvPr id="941101" name="Text Box 45"/>
          <p:cNvSpPr txBox="1">
            <a:spLocks noChangeArrowheads="1"/>
          </p:cNvSpPr>
          <p:nvPr/>
        </p:nvSpPr>
        <p:spPr bwMode="auto">
          <a:xfrm>
            <a:off x="1552575" y="3336925"/>
            <a:ext cx="27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941060" name="Oval 4"/>
          <p:cNvSpPr>
            <a:spLocks noChangeArrowheads="1"/>
          </p:cNvSpPr>
          <p:nvPr/>
        </p:nvSpPr>
        <p:spPr bwMode="auto">
          <a:xfrm>
            <a:off x="1644650" y="36115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41061" name="Oval 5"/>
          <p:cNvSpPr>
            <a:spLocks noChangeArrowheads="1"/>
          </p:cNvSpPr>
          <p:nvPr/>
        </p:nvSpPr>
        <p:spPr bwMode="auto">
          <a:xfrm>
            <a:off x="3473450" y="17827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41062" name="Oval 6"/>
          <p:cNvSpPr>
            <a:spLocks noChangeArrowheads="1"/>
          </p:cNvSpPr>
          <p:nvPr/>
        </p:nvSpPr>
        <p:spPr bwMode="auto">
          <a:xfrm>
            <a:off x="5302250" y="17827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941063" name="Oval 7"/>
          <p:cNvSpPr>
            <a:spLocks noChangeArrowheads="1"/>
          </p:cNvSpPr>
          <p:nvPr/>
        </p:nvSpPr>
        <p:spPr bwMode="auto">
          <a:xfrm>
            <a:off x="7131050" y="17827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941064" name="Oval 8"/>
          <p:cNvSpPr>
            <a:spLocks noChangeArrowheads="1"/>
          </p:cNvSpPr>
          <p:nvPr/>
        </p:nvSpPr>
        <p:spPr bwMode="auto">
          <a:xfrm>
            <a:off x="3473450" y="26971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41065" name="Oval 9"/>
          <p:cNvSpPr>
            <a:spLocks noChangeArrowheads="1"/>
          </p:cNvSpPr>
          <p:nvPr/>
        </p:nvSpPr>
        <p:spPr bwMode="auto">
          <a:xfrm>
            <a:off x="3473450" y="45259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941066" name="Oval 10"/>
          <p:cNvSpPr>
            <a:spLocks noChangeArrowheads="1"/>
          </p:cNvSpPr>
          <p:nvPr/>
        </p:nvSpPr>
        <p:spPr bwMode="auto">
          <a:xfrm>
            <a:off x="5302250" y="45259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941067" name="Oval 11"/>
          <p:cNvSpPr>
            <a:spLocks noChangeArrowheads="1"/>
          </p:cNvSpPr>
          <p:nvPr/>
        </p:nvSpPr>
        <p:spPr bwMode="auto">
          <a:xfrm>
            <a:off x="7131050" y="45259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941068" name="Oval 12"/>
          <p:cNvSpPr>
            <a:spLocks noChangeArrowheads="1"/>
          </p:cNvSpPr>
          <p:nvPr/>
        </p:nvSpPr>
        <p:spPr bwMode="auto">
          <a:xfrm>
            <a:off x="3473450" y="54403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941080" name="AutoShape 24"/>
          <p:cNvCxnSpPr>
            <a:cxnSpLocks noChangeShapeType="1"/>
            <a:stCxn id="941061" idx="3"/>
            <a:endCxn id="941060" idx="7"/>
          </p:cNvCxnSpPr>
          <p:nvPr/>
        </p:nvCxnSpPr>
        <p:spPr bwMode="auto">
          <a:xfrm flipH="1">
            <a:off x="1955800" y="2093913"/>
            <a:ext cx="1571625" cy="157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1" name="AutoShape 25"/>
          <p:cNvCxnSpPr>
            <a:cxnSpLocks noChangeShapeType="1"/>
            <a:stCxn id="941064" idx="3"/>
            <a:endCxn id="941060" idx="6"/>
          </p:cNvCxnSpPr>
          <p:nvPr/>
        </p:nvCxnSpPr>
        <p:spPr bwMode="auto">
          <a:xfrm flipH="1">
            <a:off x="2009775" y="3008313"/>
            <a:ext cx="151765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2" name="AutoShape 26"/>
          <p:cNvCxnSpPr>
            <a:cxnSpLocks noChangeShapeType="1"/>
            <a:stCxn id="941060" idx="6"/>
            <a:endCxn id="941065" idx="1"/>
          </p:cNvCxnSpPr>
          <p:nvPr/>
        </p:nvCxnSpPr>
        <p:spPr bwMode="auto">
          <a:xfrm>
            <a:off x="2009775" y="3794125"/>
            <a:ext cx="1517650" cy="785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3" name="AutoShape 27"/>
          <p:cNvCxnSpPr>
            <a:cxnSpLocks noChangeShapeType="1"/>
            <a:stCxn id="941060" idx="5"/>
            <a:endCxn id="941068" idx="1"/>
          </p:cNvCxnSpPr>
          <p:nvPr/>
        </p:nvCxnSpPr>
        <p:spPr bwMode="auto">
          <a:xfrm>
            <a:off x="1955800" y="3922713"/>
            <a:ext cx="1571625" cy="157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4" name="AutoShape 28"/>
          <p:cNvCxnSpPr>
            <a:cxnSpLocks noChangeShapeType="1"/>
            <a:stCxn id="941061" idx="6"/>
            <a:endCxn id="941062" idx="2"/>
          </p:cNvCxnSpPr>
          <p:nvPr/>
        </p:nvCxnSpPr>
        <p:spPr bwMode="auto">
          <a:xfrm>
            <a:off x="3838575" y="1965325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5" name="AutoShape 29"/>
          <p:cNvCxnSpPr>
            <a:cxnSpLocks noChangeShapeType="1"/>
          </p:cNvCxnSpPr>
          <p:nvPr/>
        </p:nvCxnSpPr>
        <p:spPr bwMode="auto">
          <a:xfrm>
            <a:off x="5667375" y="1965325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6" name="AutoShape 30"/>
          <p:cNvCxnSpPr>
            <a:cxnSpLocks noChangeShapeType="1"/>
          </p:cNvCxnSpPr>
          <p:nvPr/>
        </p:nvCxnSpPr>
        <p:spPr bwMode="auto">
          <a:xfrm>
            <a:off x="5667375" y="4708525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7" name="AutoShape 31"/>
          <p:cNvCxnSpPr>
            <a:cxnSpLocks noChangeShapeType="1"/>
          </p:cNvCxnSpPr>
          <p:nvPr/>
        </p:nvCxnSpPr>
        <p:spPr bwMode="auto">
          <a:xfrm>
            <a:off x="3838575" y="4708525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41110" name="Group 54"/>
          <p:cNvGrpSpPr>
            <a:grpSpLocks/>
          </p:cNvGrpSpPr>
          <p:nvPr/>
        </p:nvGrpSpPr>
        <p:grpSpPr bwMode="auto">
          <a:xfrm>
            <a:off x="1827213" y="1600200"/>
            <a:ext cx="1647825" cy="2011363"/>
            <a:chOff x="1151" y="1008"/>
            <a:chExt cx="1038" cy="1267"/>
          </a:xfrm>
        </p:grpSpPr>
        <p:cxnSp>
          <p:nvCxnSpPr>
            <p:cNvPr id="941089" name="AutoShape 33"/>
            <p:cNvCxnSpPr>
              <a:cxnSpLocks noChangeShapeType="1"/>
              <a:stCxn id="941060" idx="0"/>
              <a:endCxn id="941061" idx="2"/>
            </p:cNvCxnSpPr>
            <p:nvPr/>
          </p:nvCxnSpPr>
          <p:spPr bwMode="auto">
            <a:xfrm rot="16200000">
              <a:off x="1151" y="1238"/>
              <a:ext cx="1037" cy="103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2" name="Text Box 46"/>
            <p:cNvSpPr txBox="1">
              <a:spLocks noChangeArrowheads="1"/>
            </p:cNvSpPr>
            <p:nvPr/>
          </p:nvSpPr>
          <p:spPr bwMode="auto">
            <a:xfrm>
              <a:off x="2015" y="1008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2</a:t>
              </a:r>
            </a:p>
          </p:txBody>
        </p:sp>
      </p:grpSp>
      <p:grpSp>
        <p:nvGrpSpPr>
          <p:cNvPr id="941111" name="Group 55"/>
          <p:cNvGrpSpPr>
            <a:grpSpLocks/>
          </p:cNvGrpSpPr>
          <p:nvPr/>
        </p:nvGrpSpPr>
        <p:grpSpPr bwMode="auto">
          <a:xfrm>
            <a:off x="3784600" y="1417638"/>
            <a:ext cx="1793875" cy="420687"/>
            <a:chOff x="2384" y="893"/>
            <a:chExt cx="1130" cy="265"/>
          </a:xfrm>
        </p:grpSpPr>
        <p:cxnSp>
          <p:nvCxnSpPr>
            <p:cNvPr id="941090" name="AutoShape 34"/>
            <p:cNvCxnSpPr>
              <a:cxnSpLocks noChangeShapeType="1"/>
              <a:stCxn id="941061" idx="7"/>
              <a:endCxn id="941062" idx="1"/>
            </p:cNvCxnSpPr>
            <p:nvPr/>
          </p:nvCxnSpPr>
          <p:spPr bwMode="auto">
            <a:xfrm rot="5400000" flipV="1">
              <a:off x="2878" y="663"/>
              <a:ext cx="1" cy="990"/>
            </a:xfrm>
            <a:prstGeom prst="curvedConnector3">
              <a:avLst>
                <a:gd name="adj1" fmla="val -178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3" name="Text Box 47"/>
            <p:cNvSpPr txBox="1">
              <a:spLocks noChangeArrowheads="1"/>
            </p:cNvSpPr>
            <p:nvPr/>
          </p:nvSpPr>
          <p:spPr bwMode="auto">
            <a:xfrm>
              <a:off x="3340" y="893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3</a:t>
              </a:r>
            </a:p>
          </p:txBody>
        </p:sp>
      </p:grpSp>
      <p:grpSp>
        <p:nvGrpSpPr>
          <p:cNvPr id="941112" name="Group 56"/>
          <p:cNvGrpSpPr>
            <a:grpSpLocks/>
          </p:cNvGrpSpPr>
          <p:nvPr/>
        </p:nvGrpSpPr>
        <p:grpSpPr bwMode="auto">
          <a:xfrm>
            <a:off x="5613400" y="1782763"/>
            <a:ext cx="2159000" cy="304800"/>
            <a:chOff x="3536" y="1123"/>
            <a:chExt cx="1360" cy="192"/>
          </a:xfrm>
        </p:grpSpPr>
        <p:cxnSp>
          <p:nvCxnSpPr>
            <p:cNvPr id="941091" name="AutoShape 35"/>
            <p:cNvCxnSpPr>
              <a:cxnSpLocks noChangeShapeType="1"/>
              <a:stCxn id="941062" idx="7"/>
              <a:endCxn id="941063" idx="1"/>
            </p:cNvCxnSpPr>
            <p:nvPr/>
          </p:nvCxnSpPr>
          <p:spPr bwMode="auto">
            <a:xfrm rot="5400000" flipV="1">
              <a:off x="4030" y="663"/>
              <a:ext cx="1" cy="990"/>
            </a:xfrm>
            <a:prstGeom prst="curvedConnector3">
              <a:avLst>
                <a:gd name="adj1" fmla="val -178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4" name="Text Box 48"/>
            <p:cNvSpPr txBox="1">
              <a:spLocks noChangeArrowheads="1"/>
            </p:cNvSpPr>
            <p:nvPr/>
          </p:nvSpPr>
          <p:spPr bwMode="auto">
            <a:xfrm>
              <a:off x="4722" y="1123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4</a:t>
              </a:r>
            </a:p>
          </p:txBody>
        </p:sp>
      </p:grpSp>
      <p:grpSp>
        <p:nvGrpSpPr>
          <p:cNvPr id="941113" name="Group 57"/>
          <p:cNvGrpSpPr>
            <a:grpSpLocks/>
          </p:cNvGrpSpPr>
          <p:nvPr/>
        </p:nvGrpSpPr>
        <p:grpSpPr bwMode="auto">
          <a:xfrm>
            <a:off x="3748088" y="2147888"/>
            <a:ext cx="3565525" cy="1128712"/>
            <a:chOff x="2361" y="1353"/>
            <a:chExt cx="2246" cy="711"/>
          </a:xfrm>
        </p:grpSpPr>
        <p:cxnSp>
          <p:nvCxnSpPr>
            <p:cNvPr id="941092" name="AutoShape 36"/>
            <p:cNvCxnSpPr>
              <a:cxnSpLocks noChangeShapeType="1"/>
              <a:stCxn id="941063" idx="4"/>
              <a:endCxn id="941064" idx="6"/>
            </p:cNvCxnSpPr>
            <p:nvPr/>
          </p:nvCxnSpPr>
          <p:spPr bwMode="auto">
            <a:xfrm rot="5400000">
              <a:off x="3282" y="489"/>
              <a:ext cx="461" cy="218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5" name="Text Box 49"/>
            <p:cNvSpPr txBox="1">
              <a:spLocks noChangeArrowheads="1"/>
            </p:cNvSpPr>
            <p:nvPr/>
          </p:nvSpPr>
          <p:spPr bwMode="auto">
            <a:xfrm>
              <a:off x="2361" y="1872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5</a:t>
              </a:r>
            </a:p>
          </p:txBody>
        </p:sp>
      </p:grpSp>
      <p:grpSp>
        <p:nvGrpSpPr>
          <p:cNvPr id="941114" name="Group 58"/>
          <p:cNvGrpSpPr>
            <a:grpSpLocks/>
          </p:cNvGrpSpPr>
          <p:nvPr/>
        </p:nvGrpSpPr>
        <p:grpSpPr bwMode="auto">
          <a:xfrm>
            <a:off x="3656013" y="3062288"/>
            <a:ext cx="458787" cy="1951037"/>
            <a:chOff x="2303" y="1929"/>
            <a:chExt cx="289" cy="1229"/>
          </a:xfrm>
        </p:grpSpPr>
        <p:cxnSp>
          <p:nvCxnSpPr>
            <p:cNvPr id="941096" name="AutoShape 40"/>
            <p:cNvCxnSpPr>
              <a:cxnSpLocks noChangeShapeType="1"/>
              <a:stCxn id="941064" idx="4"/>
              <a:endCxn id="941065" idx="0"/>
            </p:cNvCxnSpPr>
            <p:nvPr/>
          </p:nvCxnSpPr>
          <p:spPr bwMode="auto">
            <a:xfrm rot="5400000">
              <a:off x="1842" y="2390"/>
              <a:ext cx="92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6" name="Text Box 50"/>
            <p:cNvSpPr txBox="1">
              <a:spLocks noChangeArrowheads="1"/>
            </p:cNvSpPr>
            <p:nvPr/>
          </p:nvSpPr>
          <p:spPr bwMode="auto">
            <a:xfrm>
              <a:off x="2418" y="2966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6</a:t>
              </a:r>
            </a:p>
          </p:txBody>
        </p:sp>
      </p:grpSp>
      <p:grpSp>
        <p:nvGrpSpPr>
          <p:cNvPr id="941115" name="Group 59"/>
          <p:cNvGrpSpPr>
            <a:grpSpLocks/>
          </p:cNvGrpSpPr>
          <p:nvPr/>
        </p:nvGrpSpPr>
        <p:grpSpPr bwMode="auto">
          <a:xfrm>
            <a:off x="3784600" y="4579938"/>
            <a:ext cx="2068513" cy="433387"/>
            <a:chOff x="2384" y="2885"/>
            <a:chExt cx="1303" cy="273"/>
          </a:xfrm>
        </p:grpSpPr>
        <p:cxnSp>
          <p:nvCxnSpPr>
            <p:cNvPr id="941097" name="AutoShape 41"/>
            <p:cNvCxnSpPr>
              <a:cxnSpLocks noChangeShapeType="1"/>
              <a:stCxn id="941065" idx="7"/>
              <a:endCxn id="941066" idx="1"/>
            </p:cNvCxnSpPr>
            <p:nvPr/>
          </p:nvCxnSpPr>
          <p:spPr bwMode="auto">
            <a:xfrm rot="5400000" flipV="1">
              <a:off x="2878" y="2391"/>
              <a:ext cx="1" cy="990"/>
            </a:xfrm>
            <a:prstGeom prst="curvedConnector3">
              <a:avLst>
                <a:gd name="adj1" fmla="val -178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7" name="Text Box 51"/>
            <p:cNvSpPr txBox="1">
              <a:spLocks noChangeArrowheads="1"/>
            </p:cNvSpPr>
            <p:nvPr/>
          </p:nvSpPr>
          <p:spPr bwMode="auto">
            <a:xfrm>
              <a:off x="3513" y="2966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7</a:t>
              </a:r>
            </a:p>
          </p:txBody>
        </p:sp>
      </p:grpSp>
      <p:grpSp>
        <p:nvGrpSpPr>
          <p:cNvPr id="941117" name="Group 61"/>
          <p:cNvGrpSpPr>
            <a:grpSpLocks/>
          </p:cNvGrpSpPr>
          <p:nvPr/>
        </p:nvGrpSpPr>
        <p:grpSpPr bwMode="auto">
          <a:xfrm>
            <a:off x="3748088" y="4891088"/>
            <a:ext cx="3565525" cy="1128712"/>
            <a:chOff x="2361" y="3081"/>
            <a:chExt cx="2246" cy="711"/>
          </a:xfrm>
        </p:grpSpPr>
        <p:cxnSp>
          <p:nvCxnSpPr>
            <p:cNvPr id="941100" name="AutoShape 44"/>
            <p:cNvCxnSpPr>
              <a:cxnSpLocks noChangeShapeType="1"/>
              <a:stCxn id="941067" idx="4"/>
              <a:endCxn id="941068" idx="6"/>
            </p:cNvCxnSpPr>
            <p:nvPr/>
          </p:nvCxnSpPr>
          <p:spPr bwMode="auto">
            <a:xfrm rot="5400000">
              <a:off x="3282" y="2217"/>
              <a:ext cx="461" cy="218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8" name="Text Box 52"/>
            <p:cNvSpPr txBox="1">
              <a:spLocks noChangeArrowheads="1"/>
            </p:cNvSpPr>
            <p:nvPr/>
          </p:nvSpPr>
          <p:spPr bwMode="auto">
            <a:xfrm>
              <a:off x="2361" y="3600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9</a:t>
              </a:r>
            </a:p>
          </p:txBody>
        </p:sp>
      </p:grpSp>
      <p:grpSp>
        <p:nvGrpSpPr>
          <p:cNvPr id="941116" name="Group 60"/>
          <p:cNvGrpSpPr>
            <a:grpSpLocks/>
          </p:cNvGrpSpPr>
          <p:nvPr/>
        </p:nvGrpSpPr>
        <p:grpSpPr bwMode="auto">
          <a:xfrm>
            <a:off x="5613400" y="4525963"/>
            <a:ext cx="2159000" cy="304800"/>
            <a:chOff x="3536" y="2851"/>
            <a:chExt cx="1360" cy="192"/>
          </a:xfrm>
        </p:grpSpPr>
        <p:cxnSp>
          <p:nvCxnSpPr>
            <p:cNvPr id="941099" name="AutoShape 43"/>
            <p:cNvCxnSpPr>
              <a:cxnSpLocks noChangeShapeType="1"/>
              <a:stCxn id="941066" idx="7"/>
              <a:endCxn id="941067" idx="1"/>
            </p:cNvCxnSpPr>
            <p:nvPr/>
          </p:nvCxnSpPr>
          <p:spPr bwMode="auto">
            <a:xfrm rot="5400000" flipV="1">
              <a:off x="4030" y="2391"/>
              <a:ext cx="1" cy="990"/>
            </a:xfrm>
            <a:prstGeom prst="curvedConnector3">
              <a:avLst>
                <a:gd name="adj1" fmla="val -178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9" name="Text Box 53"/>
            <p:cNvSpPr txBox="1">
              <a:spLocks noChangeArrowheads="1"/>
            </p:cNvSpPr>
            <p:nvPr/>
          </p:nvSpPr>
          <p:spPr bwMode="auto">
            <a:xfrm>
              <a:off x="4722" y="2851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85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1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C9E-987F-6941-A2E2-AA575707B252}" type="slidenum">
              <a:rPr lang="en-US"/>
              <a:pPr/>
              <a:t>25</a:t>
            </a:fld>
            <a:endParaRPr lang="en-US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 and Games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dirty="0"/>
              <a:t>Depth-first search is used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game</a:t>
            </a:r>
            <a:r>
              <a:rPr lang="en-US" dirty="0">
                <a:solidFill>
                  <a:srgbClr val="B23C00"/>
                </a:solidFill>
              </a:rPr>
              <a:t>-playing </a:t>
            </a:r>
            <a:r>
              <a:rPr lang="en-US" dirty="0"/>
              <a:t>programs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 smtClean="0">
                <a:solidFill>
                  <a:srgbClr val="0033CC"/>
                </a:solidFill>
              </a:rPr>
              <a:t>IBM</a:t>
            </a:r>
            <a:r>
              <a:rPr lang="en-US" dirty="0" smtClean="0">
                <a:solidFill>
                  <a:srgbClr val="0033CC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0033CC"/>
                </a:solidFill>
              </a:rPr>
              <a:t>s </a:t>
            </a:r>
            <a:r>
              <a:rPr lang="ja-JP" altLang="en-US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dirty="0">
                <a:solidFill>
                  <a:srgbClr val="0033CC"/>
                </a:solidFill>
              </a:rPr>
              <a:t>Deep Blue</a:t>
            </a:r>
            <a:r>
              <a:rPr lang="ja-JP" altLang="en-US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chess </a:t>
            </a:r>
            <a:r>
              <a:rPr lang="en-US" dirty="0"/>
              <a:t>playing program.</a:t>
            </a:r>
          </a:p>
          <a:p>
            <a:pPr lvl="4"/>
            <a:endParaRPr lang="en-US" dirty="0"/>
          </a:p>
          <a:p>
            <a:r>
              <a:rPr lang="en-US" dirty="0" smtClean="0"/>
              <a:t>Use a graph to represent the possible moves </a:t>
            </a:r>
            <a:br>
              <a:rPr lang="en-US" dirty="0" smtClean="0"/>
            </a:br>
            <a:r>
              <a:rPr lang="en-US" dirty="0" smtClean="0"/>
              <a:t>from the present situation into the future.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Each vertex is a </a:t>
            </a:r>
            <a:r>
              <a:rPr lang="en-US" dirty="0" smtClean="0">
                <a:solidFill>
                  <a:srgbClr val="B23C00"/>
                </a:solidFill>
              </a:rPr>
              <a:t>decision point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either you or your opponent.</a:t>
            </a:r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24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C9E-987F-6941-A2E2-AA575707B252}" type="slidenum">
              <a:rPr lang="en-US"/>
              <a:pPr/>
              <a:t>26</a:t>
            </a:fld>
            <a:endParaRPr lang="en-US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and </a:t>
            </a:r>
            <a:r>
              <a:rPr lang="en-US" dirty="0" smtClean="0"/>
              <a:t>Games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487677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depth-first search </a:t>
            </a:r>
            <a:r>
              <a:rPr lang="en-US" dirty="0"/>
              <a:t>to look at possible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move outcomes </a:t>
            </a:r>
            <a:r>
              <a:rPr lang="en-US" dirty="0"/>
              <a:t>of both you and your opponent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Each edge would have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cost </a:t>
            </a:r>
            <a:r>
              <a:rPr lang="en-US" dirty="0"/>
              <a:t>of going down that path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Backtrack if a path is a dead end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its cost is not beneficial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How deeply your program can search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depends </a:t>
            </a:r>
            <a:r>
              <a:rPr lang="en-US" dirty="0"/>
              <a:t>on the </a:t>
            </a:r>
            <a:r>
              <a:rPr lang="en-US" dirty="0" smtClean="0"/>
              <a:t>computer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memory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the allowed search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463A-1F92-BA4D-BC3A-7B019749EBDD}" type="slidenum">
              <a:rPr lang="en-US"/>
              <a:pPr/>
              <a:t>27</a:t>
            </a:fld>
            <a:endParaRPr lang="en-US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 Lost Child in a Large Building</a:t>
            </a:r>
            <a:endParaRPr lang="en-US" dirty="0"/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/>
              <a:t>in the room where the child was last seen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Search </a:t>
            </a:r>
            <a:r>
              <a:rPr lang="en-US" dirty="0"/>
              <a:t>each room </a:t>
            </a:r>
            <a:r>
              <a:rPr lang="en-US" dirty="0">
                <a:solidFill>
                  <a:srgbClr val="B23C00"/>
                </a:solidFill>
              </a:rPr>
              <a:t>adjacent </a:t>
            </a:r>
            <a:r>
              <a:rPr lang="en-US" dirty="0"/>
              <a:t>to the first room.</a:t>
            </a:r>
          </a:p>
          <a:p>
            <a:pPr lvl="1"/>
            <a:r>
              <a:rPr lang="en-US" dirty="0"/>
              <a:t>Put a tag on the door to </a:t>
            </a:r>
            <a:r>
              <a:rPr lang="en-US" dirty="0">
                <a:solidFill>
                  <a:srgbClr val="B23C00"/>
                </a:solidFill>
              </a:rPr>
              <a:t>mark a room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ve already </a:t>
            </a:r>
            <a:r>
              <a:rPr lang="en-US" dirty="0"/>
              <a:t>searched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Then </a:t>
            </a:r>
            <a:r>
              <a:rPr lang="en-US" dirty="0" smtClean="0"/>
              <a:t>search </a:t>
            </a:r>
            <a:r>
              <a:rPr lang="en-US" dirty="0"/>
              <a:t>each room adjacent to </a:t>
            </a:r>
            <a:br>
              <a:rPr lang="en-US" dirty="0"/>
            </a:br>
            <a:r>
              <a:rPr lang="en-US" dirty="0"/>
              <a:t>the rooms </a:t>
            </a:r>
            <a:r>
              <a:rPr lang="en-US" dirty="0" smtClean="0"/>
              <a:t>you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ve </a:t>
            </a:r>
            <a:r>
              <a:rPr lang="en-US" dirty="0"/>
              <a:t>already searched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Repeatedly </a:t>
            </a:r>
            <a:r>
              <a:rPr lang="en-US" dirty="0"/>
              <a:t>search all the rooms adjacent to rooms </a:t>
            </a:r>
            <a:r>
              <a:rPr lang="en-US" dirty="0" smtClean="0"/>
              <a:t>you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ve </a:t>
            </a:r>
            <a:r>
              <a:rPr lang="en-US" dirty="0"/>
              <a:t>already searched before moving farther out from the first room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6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463A-1F92-BA4D-BC3A-7B019749EBDD}" type="slidenum">
              <a:rPr lang="en-US"/>
              <a:pPr/>
              <a:t>28</a:t>
            </a:fld>
            <a:endParaRPr lang="en-US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 </a:t>
            </a:r>
            <a:r>
              <a:rPr lang="en-US" dirty="0"/>
              <a:t>the building as a graph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Each room is a vertex.</a:t>
            </a:r>
          </a:p>
          <a:p>
            <a:pPr lvl="1"/>
            <a:r>
              <a:rPr lang="en-US" dirty="0"/>
              <a:t>Each hallway between rooms is an edge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You are doing a </a:t>
            </a:r>
            <a:r>
              <a:rPr lang="en-US" dirty="0">
                <a:solidFill>
                  <a:srgbClr val="B23C00"/>
                </a:solidFill>
              </a:rPr>
              <a:t>breadth-first search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of </a:t>
            </a:r>
            <a:r>
              <a:rPr lang="en-US" dirty="0"/>
              <a:t>the graph.</a:t>
            </a:r>
          </a:p>
        </p:txBody>
      </p:sp>
    </p:spTree>
    <p:extLst>
      <p:ext uri="{BB962C8B-B14F-4D97-AF65-F5344CB8AC3E}">
        <p14:creationId xmlns:p14="http://schemas.microsoft.com/office/powerpoint/2010/main" val="192677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D9D-0B3F-4C48-8BB0-402D5AE10090}" type="slidenum">
              <a:rPr lang="en-US"/>
              <a:pPr/>
              <a:t>29</a:t>
            </a:fld>
            <a:endParaRPr lang="en-US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943108" name="Text Box 4"/>
          <p:cNvSpPr txBox="1">
            <a:spLocks noChangeArrowheads="1"/>
          </p:cNvSpPr>
          <p:nvPr/>
        </p:nvSpPr>
        <p:spPr bwMode="auto">
          <a:xfrm>
            <a:off x="1645952" y="1325903"/>
            <a:ext cx="5864068" cy="480131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void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bfs</a:t>
            </a:r>
            <a:r>
              <a:rPr lang="en-US" sz="1800" b="1" dirty="0">
                <a:latin typeface="Courier New" charset="0"/>
              </a:rPr>
              <a:t>(Vertex s)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Queue&lt;Vertex&gt; q = new Queue&lt;&gt;();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q.enqueue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(s);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s.visited</a:t>
            </a:r>
            <a:r>
              <a:rPr lang="en-US" sz="1800" b="1" dirty="0">
                <a:latin typeface="Courier New" charset="0"/>
              </a:rPr>
              <a:t> = true;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while (!</a:t>
            </a:r>
            <a:r>
              <a:rPr lang="en-US" sz="1800" b="1" dirty="0" err="1">
                <a:latin typeface="Courier New" charset="0"/>
              </a:rPr>
              <a:t>q.empty</a:t>
            </a:r>
            <a:r>
              <a:rPr lang="en-US" sz="1800" b="1" dirty="0">
                <a:latin typeface="Courier New" charset="0"/>
              </a:rPr>
              <a:t>()) {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Vertex v =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q.dequeue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();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</a:p>
          <a:p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for each Vertex w adjacent to v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if (!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</a:rPr>
              <a:t>w.visited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</a:rPr>
              <a:t>w.visited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= true;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   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q.enqueue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(w);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}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10735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3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3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3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3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3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3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3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33C8-61CC-434B-AF0F-363F5201777B}" type="slidenum">
              <a:rPr lang="en-US"/>
              <a:pPr/>
              <a:t>3</a:t>
            </a:fld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(MST</a:t>
            </a:r>
            <a:r>
              <a:rPr lang="en-US" dirty="0" smtClean="0"/>
              <a:t>)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tree formed from the edges of an undirected </a:t>
            </a:r>
            <a:r>
              <a:rPr lang="en-US" dirty="0" smtClean="0"/>
              <a:t>graph that </a:t>
            </a:r>
            <a:r>
              <a:rPr lang="en-US" dirty="0"/>
              <a:t>connects all the vertices at the lowest total cost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E291-23AF-C74B-901E-D49FD6B9DD61}" type="slidenum">
              <a:rPr lang="en-US"/>
              <a:pPr/>
              <a:t>30</a:t>
            </a:fld>
            <a:endParaRPr lang="en-US"/>
          </a:p>
        </p:txBody>
      </p:sp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944132" name="Text Box 4"/>
          <p:cNvSpPr txBox="1">
            <a:spLocks noChangeArrowheads="1"/>
          </p:cNvSpPr>
          <p:nvPr/>
        </p:nvSpPr>
        <p:spPr bwMode="auto">
          <a:xfrm>
            <a:off x="1552575" y="2971800"/>
            <a:ext cx="27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944133" name="Oval 5"/>
          <p:cNvSpPr>
            <a:spLocks noChangeArrowheads="1"/>
          </p:cNvSpPr>
          <p:nvPr/>
        </p:nvSpPr>
        <p:spPr bwMode="auto">
          <a:xfrm>
            <a:off x="1644650" y="32464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44134" name="Oval 6"/>
          <p:cNvSpPr>
            <a:spLocks noChangeArrowheads="1"/>
          </p:cNvSpPr>
          <p:nvPr/>
        </p:nvSpPr>
        <p:spPr bwMode="auto">
          <a:xfrm>
            <a:off x="3473450" y="14176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44135" name="Oval 7"/>
          <p:cNvSpPr>
            <a:spLocks noChangeArrowheads="1"/>
          </p:cNvSpPr>
          <p:nvPr/>
        </p:nvSpPr>
        <p:spPr bwMode="auto">
          <a:xfrm>
            <a:off x="5302250" y="14176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944136" name="Oval 8"/>
          <p:cNvSpPr>
            <a:spLocks noChangeArrowheads="1"/>
          </p:cNvSpPr>
          <p:nvPr/>
        </p:nvSpPr>
        <p:spPr bwMode="auto">
          <a:xfrm>
            <a:off x="7131050" y="14176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944137" name="Oval 9"/>
          <p:cNvSpPr>
            <a:spLocks noChangeArrowheads="1"/>
          </p:cNvSpPr>
          <p:nvPr/>
        </p:nvSpPr>
        <p:spPr bwMode="auto">
          <a:xfrm>
            <a:off x="3473450" y="23320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44138" name="Oval 10"/>
          <p:cNvSpPr>
            <a:spLocks noChangeArrowheads="1"/>
          </p:cNvSpPr>
          <p:nvPr/>
        </p:nvSpPr>
        <p:spPr bwMode="auto">
          <a:xfrm>
            <a:off x="3473450" y="41608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944139" name="Oval 11"/>
          <p:cNvSpPr>
            <a:spLocks noChangeArrowheads="1"/>
          </p:cNvSpPr>
          <p:nvPr/>
        </p:nvSpPr>
        <p:spPr bwMode="auto">
          <a:xfrm>
            <a:off x="5302250" y="41608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944140" name="Oval 12"/>
          <p:cNvSpPr>
            <a:spLocks noChangeArrowheads="1"/>
          </p:cNvSpPr>
          <p:nvPr/>
        </p:nvSpPr>
        <p:spPr bwMode="auto">
          <a:xfrm>
            <a:off x="7131050" y="41608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944141" name="Oval 13"/>
          <p:cNvSpPr>
            <a:spLocks noChangeArrowheads="1"/>
          </p:cNvSpPr>
          <p:nvPr/>
        </p:nvSpPr>
        <p:spPr bwMode="auto">
          <a:xfrm>
            <a:off x="3473450" y="54403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944142" name="AutoShape 14"/>
          <p:cNvCxnSpPr>
            <a:cxnSpLocks noChangeShapeType="1"/>
            <a:stCxn id="944134" idx="3"/>
            <a:endCxn id="944133" idx="7"/>
          </p:cNvCxnSpPr>
          <p:nvPr/>
        </p:nvCxnSpPr>
        <p:spPr bwMode="auto">
          <a:xfrm flipH="1">
            <a:off x="1955800" y="1728788"/>
            <a:ext cx="1571625" cy="157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3" name="AutoShape 15"/>
          <p:cNvCxnSpPr>
            <a:cxnSpLocks noChangeShapeType="1"/>
            <a:stCxn id="944137" idx="3"/>
            <a:endCxn id="944133" idx="6"/>
          </p:cNvCxnSpPr>
          <p:nvPr/>
        </p:nvCxnSpPr>
        <p:spPr bwMode="auto">
          <a:xfrm flipH="1">
            <a:off x="2009775" y="2643188"/>
            <a:ext cx="151765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4" name="AutoShape 16"/>
          <p:cNvCxnSpPr>
            <a:cxnSpLocks noChangeShapeType="1"/>
            <a:stCxn id="944133" idx="6"/>
            <a:endCxn id="944138" idx="1"/>
          </p:cNvCxnSpPr>
          <p:nvPr/>
        </p:nvCxnSpPr>
        <p:spPr bwMode="auto">
          <a:xfrm>
            <a:off x="2009775" y="3429000"/>
            <a:ext cx="1517650" cy="785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5" name="AutoShape 17"/>
          <p:cNvCxnSpPr>
            <a:cxnSpLocks noChangeShapeType="1"/>
            <a:stCxn id="944133" idx="5"/>
            <a:endCxn id="944141" idx="1"/>
          </p:cNvCxnSpPr>
          <p:nvPr/>
        </p:nvCxnSpPr>
        <p:spPr bwMode="auto">
          <a:xfrm>
            <a:off x="1955800" y="3557588"/>
            <a:ext cx="1571625" cy="193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7" name="AutoShape 19"/>
          <p:cNvCxnSpPr>
            <a:cxnSpLocks noChangeShapeType="1"/>
          </p:cNvCxnSpPr>
          <p:nvPr/>
        </p:nvCxnSpPr>
        <p:spPr bwMode="auto">
          <a:xfrm>
            <a:off x="5667375" y="1600200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8" name="AutoShape 20"/>
          <p:cNvCxnSpPr>
            <a:cxnSpLocks noChangeShapeType="1"/>
          </p:cNvCxnSpPr>
          <p:nvPr/>
        </p:nvCxnSpPr>
        <p:spPr bwMode="auto">
          <a:xfrm>
            <a:off x="5667375" y="4343400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9" name="AutoShape 21"/>
          <p:cNvCxnSpPr>
            <a:cxnSpLocks noChangeShapeType="1"/>
          </p:cNvCxnSpPr>
          <p:nvPr/>
        </p:nvCxnSpPr>
        <p:spPr bwMode="auto">
          <a:xfrm>
            <a:off x="3838575" y="4343400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6" name="AutoShape 18"/>
          <p:cNvCxnSpPr>
            <a:cxnSpLocks noChangeShapeType="1"/>
          </p:cNvCxnSpPr>
          <p:nvPr/>
        </p:nvCxnSpPr>
        <p:spPr bwMode="auto">
          <a:xfrm>
            <a:off x="3838575" y="1600200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44177" name="Group 49"/>
          <p:cNvGrpSpPr>
            <a:grpSpLocks/>
          </p:cNvGrpSpPr>
          <p:nvPr/>
        </p:nvGrpSpPr>
        <p:grpSpPr bwMode="auto">
          <a:xfrm>
            <a:off x="1827213" y="1235075"/>
            <a:ext cx="2289175" cy="2011363"/>
            <a:chOff x="1151" y="778"/>
            <a:chExt cx="1442" cy="1267"/>
          </a:xfrm>
        </p:grpSpPr>
        <p:cxnSp>
          <p:nvCxnSpPr>
            <p:cNvPr id="944150" name="AutoShape 22"/>
            <p:cNvCxnSpPr>
              <a:cxnSpLocks noChangeShapeType="1"/>
              <a:stCxn id="944133" idx="0"/>
              <a:endCxn id="944134" idx="2"/>
            </p:cNvCxnSpPr>
            <p:nvPr/>
          </p:nvCxnSpPr>
          <p:spPr bwMode="auto">
            <a:xfrm rot="16200000">
              <a:off x="1151" y="1008"/>
              <a:ext cx="1037" cy="103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4158" name="Text Box 30"/>
            <p:cNvSpPr txBox="1">
              <a:spLocks noChangeArrowheads="1"/>
            </p:cNvSpPr>
            <p:nvPr/>
          </p:nvSpPr>
          <p:spPr bwMode="auto">
            <a:xfrm>
              <a:off x="2419" y="778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2</a:t>
              </a:r>
            </a:p>
          </p:txBody>
        </p:sp>
      </p:grpSp>
      <p:grpSp>
        <p:nvGrpSpPr>
          <p:cNvPr id="944171" name="Group 43"/>
          <p:cNvGrpSpPr>
            <a:grpSpLocks/>
          </p:cNvGrpSpPr>
          <p:nvPr/>
        </p:nvGrpSpPr>
        <p:grpSpPr bwMode="auto">
          <a:xfrm>
            <a:off x="3656013" y="1782763"/>
            <a:ext cx="460375" cy="854075"/>
            <a:chOff x="2303" y="1123"/>
            <a:chExt cx="290" cy="538"/>
          </a:xfrm>
        </p:grpSpPr>
        <p:cxnSp>
          <p:nvCxnSpPr>
            <p:cNvPr id="944151" name="AutoShape 23"/>
            <p:cNvCxnSpPr>
              <a:cxnSpLocks noChangeShapeType="1"/>
              <a:stCxn id="944134" idx="4"/>
              <a:endCxn id="944137" idx="0"/>
            </p:cNvCxnSpPr>
            <p:nvPr/>
          </p:nvCxnSpPr>
          <p:spPr bwMode="auto">
            <a:xfrm rot="5400000">
              <a:off x="2130" y="1296"/>
              <a:ext cx="34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4159" name="Text Box 31"/>
            <p:cNvSpPr txBox="1">
              <a:spLocks noChangeArrowheads="1"/>
            </p:cNvSpPr>
            <p:nvPr/>
          </p:nvSpPr>
          <p:spPr bwMode="auto">
            <a:xfrm>
              <a:off x="2419" y="1469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3</a:t>
              </a:r>
            </a:p>
          </p:txBody>
        </p:sp>
      </p:grpSp>
      <p:grpSp>
        <p:nvGrpSpPr>
          <p:cNvPr id="944172" name="Group 44"/>
          <p:cNvGrpSpPr>
            <a:grpSpLocks/>
          </p:cNvGrpSpPr>
          <p:nvPr/>
        </p:nvGrpSpPr>
        <p:grpSpPr bwMode="auto">
          <a:xfrm>
            <a:off x="3656013" y="2697163"/>
            <a:ext cx="368300" cy="1493837"/>
            <a:chOff x="2303" y="1699"/>
            <a:chExt cx="232" cy="941"/>
          </a:xfrm>
        </p:grpSpPr>
        <p:cxnSp>
          <p:nvCxnSpPr>
            <p:cNvPr id="944154" name="AutoShape 26"/>
            <p:cNvCxnSpPr>
              <a:cxnSpLocks noChangeShapeType="1"/>
              <a:stCxn id="944137" idx="4"/>
              <a:endCxn id="944138" idx="0"/>
            </p:cNvCxnSpPr>
            <p:nvPr/>
          </p:nvCxnSpPr>
          <p:spPr bwMode="auto">
            <a:xfrm rot="5400000">
              <a:off x="1842" y="2160"/>
              <a:ext cx="92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4160" name="Text Box 32"/>
            <p:cNvSpPr txBox="1">
              <a:spLocks noChangeArrowheads="1"/>
            </p:cNvSpPr>
            <p:nvPr/>
          </p:nvSpPr>
          <p:spPr bwMode="auto">
            <a:xfrm>
              <a:off x="2361" y="2448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4</a:t>
              </a:r>
            </a:p>
          </p:txBody>
        </p:sp>
      </p:grpSp>
      <p:grpSp>
        <p:nvGrpSpPr>
          <p:cNvPr id="944173" name="Group 45"/>
          <p:cNvGrpSpPr>
            <a:grpSpLocks/>
          </p:cNvGrpSpPr>
          <p:nvPr/>
        </p:nvGrpSpPr>
        <p:grpSpPr bwMode="auto">
          <a:xfrm>
            <a:off x="3656013" y="4525963"/>
            <a:ext cx="460375" cy="1219200"/>
            <a:chOff x="2303" y="2851"/>
            <a:chExt cx="290" cy="768"/>
          </a:xfrm>
        </p:grpSpPr>
        <p:cxnSp>
          <p:nvCxnSpPr>
            <p:cNvPr id="944155" name="AutoShape 27"/>
            <p:cNvCxnSpPr>
              <a:cxnSpLocks noChangeShapeType="1"/>
              <a:stCxn id="944138" idx="4"/>
              <a:endCxn id="944141" idx="0"/>
            </p:cNvCxnSpPr>
            <p:nvPr/>
          </p:nvCxnSpPr>
          <p:spPr bwMode="auto">
            <a:xfrm rot="5400000">
              <a:off x="2015" y="3139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4161" name="Text Box 33"/>
            <p:cNvSpPr txBox="1">
              <a:spLocks noChangeArrowheads="1"/>
            </p:cNvSpPr>
            <p:nvPr/>
          </p:nvSpPr>
          <p:spPr bwMode="auto">
            <a:xfrm>
              <a:off x="2419" y="3427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5</a:t>
              </a:r>
            </a:p>
          </p:txBody>
        </p:sp>
      </p:grpSp>
      <p:grpSp>
        <p:nvGrpSpPr>
          <p:cNvPr id="944175" name="Group 47"/>
          <p:cNvGrpSpPr>
            <a:grpSpLocks/>
          </p:cNvGrpSpPr>
          <p:nvPr/>
        </p:nvGrpSpPr>
        <p:grpSpPr bwMode="auto">
          <a:xfrm>
            <a:off x="5484813" y="1784350"/>
            <a:ext cx="276225" cy="2955925"/>
            <a:chOff x="3455" y="1124"/>
            <a:chExt cx="174" cy="1862"/>
          </a:xfrm>
        </p:grpSpPr>
        <p:cxnSp>
          <p:nvCxnSpPr>
            <p:cNvPr id="944157" name="AutoShape 29"/>
            <p:cNvCxnSpPr>
              <a:cxnSpLocks noChangeShapeType="1"/>
              <a:endCxn id="944139" idx="0"/>
            </p:cNvCxnSpPr>
            <p:nvPr/>
          </p:nvCxnSpPr>
          <p:spPr bwMode="auto">
            <a:xfrm rot="5400000">
              <a:off x="2706" y="1873"/>
              <a:ext cx="149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4163" name="Text Box 35"/>
            <p:cNvSpPr txBox="1">
              <a:spLocks noChangeArrowheads="1"/>
            </p:cNvSpPr>
            <p:nvPr/>
          </p:nvSpPr>
          <p:spPr bwMode="auto">
            <a:xfrm>
              <a:off x="3455" y="2794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7</a:t>
              </a:r>
            </a:p>
          </p:txBody>
        </p:sp>
      </p:grpSp>
      <p:grpSp>
        <p:nvGrpSpPr>
          <p:cNvPr id="944174" name="Group 46"/>
          <p:cNvGrpSpPr>
            <a:grpSpLocks/>
          </p:cNvGrpSpPr>
          <p:nvPr/>
        </p:nvGrpSpPr>
        <p:grpSpPr bwMode="auto">
          <a:xfrm>
            <a:off x="3784600" y="1235075"/>
            <a:ext cx="2159000" cy="4259263"/>
            <a:chOff x="2384" y="778"/>
            <a:chExt cx="1360" cy="2683"/>
          </a:xfrm>
        </p:grpSpPr>
        <p:sp>
          <p:nvSpPr>
            <p:cNvPr id="944162" name="Text Box 34"/>
            <p:cNvSpPr txBox="1">
              <a:spLocks noChangeArrowheads="1"/>
            </p:cNvSpPr>
            <p:nvPr/>
          </p:nvSpPr>
          <p:spPr bwMode="auto">
            <a:xfrm>
              <a:off x="3570" y="778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6</a:t>
              </a:r>
            </a:p>
          </p:txBody>
        </p:sp>
        <p:cxnSp>
          <p:nvCxnSpPr>
            <p:cNvPr id="944167" name="AutoShape 39"/>
            <p:cNvCxnSpPr>
              <a:cxnSpLocks noChangeShapeType="1"/>
              <a:stCxn id="944141" idx="7"/>
              <a:endCxn id="944135" idx="3"/>
            </p:cNvCxnSpPr>
            <p:nvPr/>
          </p:nvCxnSpPr>
          <p:spPr bwMode="auto">
            <a:xfrm flipV="1">
              <a:off x="2384" y="1089"/>
              <a:ext cx="990" cy="23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44176" name="Group 48"/>
          <p:cNvGrpSpPr>
            <a:grpSpLocks/>
          </p:cNvGrpSpPr>
          <p:nvPr/>
        </p:nvGrpSpPr>
        <p:grpSpPr bwMode="auto">
          <a:xfrm>
            <a:off x="5613400" y="1417638"/>
            <a:ext cx="2159000" cy="2797175"/>
            <a:chOff x="3536" y="893"/>
            <a:chExt cx="1360" cy="1762"/>
          </a:xfrm>
        </p:grpSpPr>
        <p:sp>
          <p:nvSpPr>
            <p:cNvPr id="944165" name="Text Box 37"/>
            <p:cNvSpPr txBox="1">
              <a:spLocks noChangeArrowheads="1"/>
            </p:cNvSpPr>
            <p:nvPr/>
          </p:nvSpPr>
          <p:spPr bwMode="auto">
            <a:xfrm>
              <a:off x="4722" y="893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8</a:t>
              </a:r>
            </a:p>
          </p:txBody>
        </p:sp>
        <p:cxnSp>
          <p:nvCxnSpPr>
            <p:cNvPr id="944168" name="AutoShape 40"/>
            <p:cNvCxnSpPr>
              <a:cxnSpLocks noChangeShapeType="1"/>
              <a:stCxn id="944139" idx="7"/>
              <a:endCxn id="944136" idx="3"/>
            </p:cNvCxnSpPr>
            <p:nvPr/>
          </p:nvCxnSpPr>
          <p:spPr bwMode="auto">
            <a:xfrm flipV="1">
              <a:off x="3536" y="1089"/>
              <a:ext cx="990" cy="15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44178" name="Group 50"/>
          <p:cNvGrpSpPr>
            <a:grpSpLocks/>
          </p:cNvGrpSpPr>
          <p:nvPr/>
        </p:nvGrpSpPr>
        <p:grpSpPr bwMode="auto">
          <a:xfrm>
            <a:off x="7313613" y="1782763"/>
            <a:ext cx="458787" cy="2682875"/>
            <a:chOff x="4607" y="1123"/>
            <a:chExt cx="289" cy="1690"/>
          </a:xfrm>
        </p:grpSpPr>
        <p:sp>
          <p:nvSpPr>
            <p:cNvPr id="944164" name="Text Box 36"/>
            <p:cNvSpPr txBox="1">
              <a:spLocks noChangeArrowheads="1"/>
            </p:cNvSpPr>
            <p:nvPr/>
          </p:nvSpPr>
          <p:spPr bwMode="auto">
            <a:xfrm>
              <a:off x="4722" y="2621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9</a:t>
              </a:r>
            </a:p>
          </p:txBody>
        </p:sp>
        <p:cxnSp>
          <p:nvCxnSpPr>
            <p:cNvPr id="944169" name="AutoShape 41"/>
            <p:cNvCxnSpPr>
              <a:cxnSpLocks noChangeShapeType="1"/>
              <a:stCxn id="944136" idx="4"/>
              <a:endCxn id="944140" idx="0"/>
            </p:cNvCxnSpPr>
            <p:nvPr/>
          </p:nvCxnSpPr>
          <p:spPr bwMode="auto">
            <a:xfrm>
              <a:off x="4607" y="1123"/>
              <a:ext cx="0" cy="14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7247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F3E2-1FE5-8940-8A7F-0717DC74E80F}" type="slidenum">
              <a:rPr lang="en-US"/>
              <a:pPr/>
              <a:t>31</a:t>
            </a:fld>
            <a:endParaRPr lang="en-US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assignment, you will write programs to</a:t>
            </a:r>
            <a:r>
              <a:rPr lang="en-US" dirty="0" smtClean="0"/>
              <a:t>: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Perform a </a:t>
            </a:r>
            <a:r>
              <a:rPr lang="en-US" dirty="0">
                <a:solidFill>
                  <a:srgbClr val="B23C00"/>
                </a:solidFill>
              </a:rPr>
              <a:t>topological sort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rgbClr val="B23C00"/>
                </a:solidFill>
              </a:rPr>
              <a:t>shortest </a:t>
            </a:r>
            <a:r>
              <a:rPr lang="en-US" dirty="0" err="1">
                <a:solidFill>
                  <a:srgbClr val="B23C00"/>
                </a:solidFill>
              </a:rPr>
              <a:t>unweighted</a:t>
            </a:r>
            <a:r>
              <a:rPr lang="en-US" dirty="0">
                <a:solidFill>
                  <a:srgbClr val="B23C00"/>
                </a:solidFill>
              </a:rPr>
              <a:t> path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rgbClr val="B23C00"/>
                </a:solidFill>
              </a:rPr>
              <a:t>shortest weighted </a:t>
            </a:r>
            <a:r>
              <a:rPr lang="en-US" dirty="0" smtClean="0">
                <a:solidFill>
                  <a:srgbClr val="B23C00"/>
                </a:solidFill>
              </a:rPr>
              <a:t>path</a:t>
            </a:r>
          </a:p>
          <a:p>
            <a:pPr lvl="1"/>
            <a:r>
              <a:rPr lang="en-US" dirty="0" smtClean="0"/>
              <a:t>Compute a </a:t>
            </a:r>
            <a:r>
              <a:rPr lang="en-US" dirty="0" smtClean="0">
                <a:solidFill>
                  <a:srgbClr val="B23C00"/>
                </a:solidFill>
              </a:rPr>
              <a:t>minimum spanning tree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(two algorithms)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F3E2-1FE5-8940-8A7F-0717DC74E80F}" type="slidenum">
              <a:rPr lang="en-US"/>
              <a:pPr/>
              <a:t>32</a:t>
            </a:fld>
            <a:endParaRPr lang="en-US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</a:t>
            </a:r>
            <a:r>
              <a:rPr lang="en-US" dirty="0" smtClean="0"/>
              <a:t>6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Java program to perform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topological </a:t>
            </a:r>
            <a:r>
              <a:rPr lang="en-US" dirty="0">
                <a:solidFill>
                  <a:srgbClr val="B23C00"/>
                </a:solidFill>
              </a:rPr>
              <a:t>sort</a:t>
            </a:r>
            <a:r>
              <a:rPr lang="en-US" dirty="0"/>
              <a:t> using a queue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Use Figure 9.81 (p. 417 and on the next slide)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textbook as input.</a:t>
            </a:r>
          </a:p>
          <a:p>
            <a:pPr lvl="1"/>
            <a:r>
              <a:rPr lang="en-US" dirty="0"/>
              <a:t>Print the sorting table, similar to Figure 9.6 (p. 364), except that instead of generating a new column after each </a:t>
            </a:r>
            <a:r>
              <a:rPr lang="en-US" dirty="0" err="1"/>
              <a:t>dequeue</a:t>
            </a:r>
            <a:r>
              <a:rPr lang="en-US" dirty="0"/>
              <a:t> operation, you can print the column as a row instead.</a:t>
            </a:r>
          </a:p>
          <a:p>
            <a:pPr lvl="1"/>
            <a:r>
              <a:rPr lang="en-US" dirty="0"/>
              <a:t>Print the nodes in sorted order, starting with vertex </a:t>
            </a:r>
            <a:r>
              <a:rPr lang="en-US" i="1" dirty="0"/>
              <a:t>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4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E058-9399-E347-8594-61A3DCEE139D}" type="slidenum">
              <a:rPr lang="en-US"/>
              <a:pPr/>
              <a:t>33</a:t>
            </a:fld>
            <a:endParaRPr lang="en-US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3"/>
            <a:ext cx="8229600" cy="549275"/>
          </a:xfrm>
        </p:spPr>
        <p:txBody>
          <a:bodyPr/>
          <a:lstStyle/>
          <a:p>
            <a:r>
              <a:rPr lang="en-US" sz="2400" dirty="0"/>
              <a:t>Figure </a:t>
            </a:r>
            <a:r>
              <a:rPr lang="en-US" sz="2400" dirty="0" smtClean="0"/>
              <a:t>9.81 </a:t>
            </a:r>
            <a:r>
              <a:rPr lang="en-US" sz="2400" dirty="0"/>
              <a:t>for the topological sort program.</a:t>
            </a:r>
          </a:p>
        </p:txBody>
      </p:sp>
      <p:pic>
        <p:nvPicPr>
          <p:cNvPr id="920580" name="Picture 4" descr="Figur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148854"/>
            <a:ext cx="7681913" cy="26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9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38F1-976C-F54D-957D-FBE2A2CD4BA9}" type="slidenum">
              <a:rPr lang="en-US"/>
              <a:pPr/>
              <a:t>34</a:t>
            </a:fld>
            <a:endParaRPr lang="en-US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Java program to find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B23C00"/>
                </a:solidFill>
              </a:rPr>
              <a:t>unweighted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shortest path </a:t>
            </a:r>
            <a:r>
              <a:rPr lang="en-US" dirty="0"/>
              <a:t>from </a:t>
            </a:r>
            <a:r>
              <a:rPr lang="en-US" dirty="0" smtClean="0"/>
              <a:t>a </a:t>
            </a:r>
            <a:r>
              <a:rPr lang="en-US" dirty="0"/>
              <a:t>given vertex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all other vertices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Use Figure 9.82 (page 418 and the next slide)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input. </a:t>
            </a:r>
            <a:endParaRPr lang="en-US" dirty="0" smtClean="0"/>
          </a:p>
          <a:p>
            <a:pPr lvl="1"/>
            <a:r>
              <a:rPr lang="en-US" dirty="0" smtClean="0"/>
              <a:t>Vertex </a:t>
            </a:r>
            <a:r>
              <a:rPr lang="en-US" dirty="0"/>
              <a:t>A is distinguished.</a:t>
            </a:r>
          </a:p>
          <a:p>
            <a:pPr lvl="1"/>
            <a:r>
              <a:rPr lang="en-US" dirty="0"/>
              <a:t>Print the intermediate tables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such as Figure 9.19).</a:t>
            </a:r>
          </a:p>
          <a:p>
            <a:pPr lvl="1"/>
            <a:r>
              <a:rPr lang="en-US" dirty="0"/>
              <a:t>Print the final path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38F1-976C-F54D-957D-FBE2A2CD4BA9}" type="slidenum">
              <a:rPr lang="en-US"/>
              <a:pPr/>
              <a:t>35</a:t>
            </a:fld>
            <a:endParaRPr lang="en-US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Java program to find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weighted </a:t>
            </a:r>
            <a:r>
              <a:rPr lang="en-US" dirty="0">
                <a:solidFill>
                  <a:srgbClr val="B23C00"/>
                </a:solidFill>
              </a:rPr>
              <a:t>shortest path </a:t>
            </a:r>
            <a:r>
              <a:rPr lang="en-US" dirty="0"/>
              <a:t>from a given vertex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all other vertices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Use Figure 9.82 (page 418 and the next slide)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input. </a:t>
            </a:r>
            <a:endParaRPr lang="en-US" dirty="0" smtClean="0"/>
          </a:p>
          <a:p>
            <a:pPr lvl="1"/>
            <a:r>
              <a:rPr lang="en-US" dirty="0" smtClean="0"/>
              <a:t>Vertex </a:t>
            </a:r>
            <a:r>
              <a:rPr lang="en-US" dirty="0"/>
              <a:t>A is distinguished.</a:t>
            </a:r>
          </a:p>
          <a:p>
            <a:pPr lvl="1"/>
            <a:r>
              <a:rPr lang="en-US" dirty="0"/>
              <a:t>Print the intermediate tables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such as Figures 9.21-9.25).</a:t>
            </a:r>
          </a:p>
          <a:p>
            <a:pPr lvl="1"/>
            <a:r>
              <a:rPr lang="en-US" dirty="0"/>
              <a:t>Print the final path.</a:t>
            </a:r>
          </a:p>
        </p:txBody>
      </p:sp>
    </p:spTree>
    <p:extLst>
      <p:ext uri="{BB962C8B-B14F-4D97-AF65-F5344CB8AC3E}">
        <p14:creationId xmlns:p14="http://schemas.microsoft.com/office/powerpoint/2010/main" val="399556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A931-837E-674D-86BB-0948D748A461}" type="slidenum">
              <a:rPr lang="en-US"/>
              <a:pPr/>
              <a:t>36</a:t>
            </a:fld>
            <a:endParaRPr lang="en-US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3"/>
            <a:ext cx="8229600" cy="965200"/>
          </a:xfrm>
        </p:spPr>
        <p:txBody>
          <a:bodyPr/>
          <a:lstStyle/>
          <a:p>
            <a:r>
              <a:rPr lang="en-US" sz="2400" dirty="0"/>
              <a:t>Figure 9.82 for the shortest path programs.</a:t>
            </a:r>
            <a:br>
              <a:rPr lang="en-US" sz="2400" dirty="0"/>
            </a:br>
            <a:r>
              <a:rPr lang="en-US" sz="2400" dirty="0">
                <a:solidFill>
                  <a:srgbClr val="B23C00"/>
                </a:solidFill>
              </a:rPr>
              <a:t>Vertex A is distinguished.</a:t>
            </a:r>
          </a:p>
        </p:txBody>
      </p:sp>
      <p:pic>
        <p:nvPicPr>
          <p:cNvPr id="921604" name="Picture 4" descr="Figur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37721"/>
            <a:ext cx="7224713" cy="392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3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 program that implements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Prim’s algorithm </a:t>
            </a:r>
            <a:r>
              <a:rPr lang="en-US" dirty="0" smtClean="0"/>
              <a:t>to compute the minimum spanning tree as shown on the next slide.</a:t>
            </a:r>
          </a:p>
          <a:p>
            <a:pPr lvl="1"/>
            <a:r>
              <a:rPr lang="en-US" dirty="0" smtClean="0"/>
              <a:t>Print tables similar to Figures 9.52 – 9.57</a:t>
            </a:r>
          </a:p>
          <a:p>
            <a:endParaRPr lang="en-US" dirty="0"/>
          </a:p>
          <a:p>
            <a:r>
              <a:rPr lang="en-US" dirty="0" smtClean="0"/>
              <a:t>Write a Java program that implements </a:t>
            </a:r>
            <a:br>
              <a:rPr lang="en-US" dirty="0" smtClean="0"/>
            </a:br>
            <a:r>
              <a:rPr lang="en-US" dirty="0" err="1" smtClean="0">
                <a:solidFill>
                  <a:srgbClr val="B23C00"/>
                </a:solidFill>
              </a:rPr>
              <a:t>Kruskal’s</a:t>
            </a:r>
            <a:r>
              <a:rPr lang="en-US" dirty="0" smtClean="0">
                <a:solidFill>
                  <a:srgbClr val="B23C00"/>
                </a:solidFill>
              </a:rPr>
              <a:t> algorithm </a:t>
            </a:r>
            <a:r>
              <a:rPr lang="en-US" dirty="0"/>
              <a:t>to compute the minimum spanning tree as shown on the next slide.</a:t>
            </a:r>
          </a:p>
          <a:p>
            <a:pPr lvl="1"/>
            <a:r>
              <a:rPr lang="en-US" dirty="0" smtClean="0"/>
              <a:t>Print a table </a:t>
            </a:r>
            <a:r>
              <a:rPr lang="en-US" dirty="0"/>
              <a:t>similar to </a:t>
            </a:r>
            <a:r>
              <a:rPr lang="en-US" dirty="0" smtClean="0"/>
              <a:t>Figure 9.58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3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56" y="1353424"/>
            <a:ext cx="4434819" cy="4791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2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FBC1-6B85-4647-860B-52079414959C}" type="slidenum">
              <a:rPr lang="en-US"/>
              <a:pPr/>
              <a:t>39</a:t>
            </a:fld>
            <a:endParaRPr lang="en-US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choose a partner to work with you </a:t>
            </a:r>
            <a:br>
              <a:rPr lang="en-US" dirty="0"/>
            </a:br>
            <a:r>
              <a:rPr lang="en-US" dirty="0"/>
              <a:t>on this assignment.</a:t>
            </a:r>
          </a:p>
          <a:p>
            <a:pPr lvl="1"/>
            <a:r>
              <a:rPr lang="en-US" dirty="0"/>
              <a:t>Both of you will receive the same score.</a:t>
            </a:r>
          </a:p>
          <a:p>
            <a:pPr lvl="4"/>
            <a:endParaRPr lang="en-US" sz="1050" dirty="0"/>
          </a:p>
          <a:p>
            <a:r>
              <a:rPr lang="en-US" dirty="0"/>
              <a:t>Email your answers to </a:t>
            </a:r>
            <a:r>
              <a:rPr lang="en-US" dirty="0">
                <a:hlinkClick r:id="rId2"/>
              </a:rPr>
              <a:t>ron.mak@sjsu.edu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Subject line: </a:t>
            </a:r>
            <a:r>
              <a:rPr lang="en-US" b="1" dirty="0" smtClean="0">
                <a:solidFill>
                  <a:schemeClr val="folHlink"/>
                </a:solidFill>
              </a:rPr>
              <a:t/>
            </a:r>
            <a:br>
              <a:rPr lang="en-US" b="1" dirty="0" smtClean="0">
                <a:solidFill>
                  <a:schemeClr val="folHlink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CS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146 Assignment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#6: </a:t>
            </a:r>
            <a:r>
              <a:rPr lang="en-US" i="1" dirty="0">
                <a:solidFill>
                  <a:srgbClr val="0033CC"/>
                </a:solidFill>
                <a:latin typeface="Times New Roman"/>
                <a:cs typeface="Times New Roman"/>
              </a:rPr>
              <a:t>Your Name(s)</a:t>
            </a:r>
          </a:p>
          <a:p>
            <a:pPr lvl="1"/>
            <a:r>
              <a:rPr lang="en-US" dirty="0" smtClean="0"/>
              <a:t>CC </a:t>
            </a:r>
            <a:r>
              <a:rPr lang="en-US" dirty="0"/>
              <a:t>your </a:t>
            </a:r>
            <a:r>
              <a:rPr lang="en-US" dirty="0" smtClean="0"/>
              <a:t>partner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email address so I can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reply all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.</a:t>
            </a:r>
            <a:endParaRPr lang="en-US" dirty="0"/>
          </a:p>
          <a:p>
            <a:pPr lvl="4"/>
            <a:endParaRPr lang="en-US" sz="1050" dirty="0"/>
          </a:p>
          <a:p>
            <a:r>
              <a:rPr lang="en-US" dirty="0">
                <a:solidFill>
                  <a:srgbClr val="B23C00"/>
                </a:solidFill>
              </a:rPr>
              <a:t>Due </a:t>
            </a:r>
            <a:r>
              <a:rPr lang="en-US" dirty="0" smtClean="0">
                <a:solidFill>
                  <a:srgbClr val="B23C00"/>
                </a:solidFill>
              </a:rPr>
              <a:t>Friday, </a:t>
            </a:r>
            <a:r>
              <a:rPr lang="en-US" dirty="0">
                <a:solidFill>
                  <a:srgbClr val="B23C00"/>
                </a:solidFill>
              </a:rPr>
              <a:t>July </a:t>
            </a:r>
            <a:r>
              <a:rPr lang="en-US" dirty="0" smtClean="0">
                <a:solidFill>
                  <a:srgbClr val="B23C00"/>
                </a:solidFill>
              </a:rPr>
              <a:t>30 at </a:t>
            </a:r>
            <a:r>
              <a:rPr lang="en-US" dirty="0">
                <a:solidFill>
                  <a:srgbClr val="B23C00"/>
                </a:solidFill>
              </a:rPr>
              <a:t>11:59 PM.</a:t>
            </a:r>
            <a:endParaRPr lang="en-US" sz="36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5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B21A-302B-DB49-B6AD-89D241EAD2DA}" type="slidenum">
              <a:rPr lang="en-US"/>
              <a:pPr/>
              <a:t>4</a:t>
            </a:fld>
            <a:endParaRPr lang="en-US"/>
          </a:p>
        </p:txBody>
      </p:sp>
      <p:pic>
        <p:nvPicPr>
          <p:cNvPr id="923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235075"/>
            <a:ext cx="45688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36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Minimum Spanning Tree (MST)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23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754563" y="1295400"/>
            <a:ext cx="4206875" cy="4835525"/>
          </a:xfrm>
          <a:noFill/>
          <a:ln/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MST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Is an acyclic tree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Spans (includes) </a:t>
            </a:r>
            <a:br>
              <a:rPr lang="en-US" dirty="0"/>
            </a:br>
            <a:r>
              <a:rPr lang="en-US" dirty="0"/>
              <a:t>every vertex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Has |</a:t>
            </a:r>
            <a:r>
              <a:rPr lang="en-US" i="1" dirty="0" smtClean="0"/>
              <a:t>V </a:t>
            </a:r>
            <a:r>
              <a:rPr lang="en-US" dirty="0" smtClean="0"/>
              <a:t>|</a:t>
            </a:r>
            <a:r>
              <a:rPr lang="en-US" dirty="0"/>
              <a:t>-1 edges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Has </a:t>
            </a:r>
            <a:r>
              <a:rPr lang="en-US" dirty="0">
                <a:solidFill>
                  <a:srgbClr val="B23C00"/>
                </a:solidFill>
              </a:rPr>
              <a:t>minimum total cost</a:t>
            </a:r>
            <a:r>
              <a:rPr lang="en-US" dirty="0"/>
              <a:t>.</a:t>
            </a:r>
          </a:p>
          <a:p>
            <a:pPr lvl="4"/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4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815A-2C8A-1D48-8F41-76227056D851}" type="slidenum">
              <a:rPr lang="en-US"/>
              <a:pPr/>
              <a:t>40</a:t>
            </a:fld>
            <a:endParaRPr lang="en-US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5029145"/>
          </a:xfrm>
        </p:spPr>
        <p:txBody>
          <a:bodyPr/>
          <a:lstStyle/>
          <a:p>
            <a:r>
              <a:rPr lang="en-US" dirty="0"/>
              <a:t>Consider an </a:t>
            </a:r>
            <a:r>
              <a:rPr lang="en-US" dirty="0">
                <a:solidFill>
                  <a:srgbClr val="B23C00"/>
                </a:solidFill>
              </a:rPr>
              <a:t>array </a:t>
            </a:r>
            <a:r>
              <a:rPr lang="en-US" dirty="0"/>
              <a:t>or an </a:t>
            </a:r>
            <a:r>
              <a:rPr lang="en-US" dirty="0">
                <a:solidFill>
                  <a:srgbClr val="B23C00"/>
                </a:solidFill>
              </a:rPr>
              <a:t>array list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To </a:t>
            </a:r>
            <a:r>
              <a:rPr lang="en-US" dirty="0" smtClean="0"/>
              <a:t>access a value, </a:t>
            </a:r>
            <a:r>
              <a:rPr lang="en-US" dirty="0"/>
              <a:t>you </a:t>
            </a:r>
            <a:r>
              <a:rPr lang="en-US" dirty="0" smtClean="0"/>
              <a:t>use an </a:t>
            </a:r>
            <a:r>
              <a:rPr lang="en-US" dirty="0">
                <a:solidFill>
                  <a:srgbClr val="B23C00"/>
                </a:solidFill>
              </a:rPr>
              <a:t>integer index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array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maps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the index to a data value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stored </a:t>
            </a:r>
            <a:r>
              <a:rPr lang="en-US" dirty="0"/>
              <a:t>in the array.</a:t>
            </a:r>
          </a:p>
          <a:p>
            <a:pPr lvl="2"/>
            <a:r>
              <a:rPr lang="en-US" dirty="0"/>
              <a:t>The mapping function is very efficient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As long as the index value is within range,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is a </a:t>
            </a:r>
            <a:r>
              <a:rPr lang="en-US" dirty="0" smtClean="0"/>
              <a:t>strict </a:t>
            </a:r>
            <a:r>
              <a:rPr lang="en-US" dirty="0">
                <a:solidFill>
                  <a:srgbClr val="B23C00"/>
                </a:solidFill>
              </a:rPr>
              <a:t>one-to-one correspondence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between </a:t>
            </a:r>
            <a:r>
              <a:rPr lang="en-US" dirty="0"/>
              <a:t>an index </a:t>
            </a:r>
            <a:r>
              <a:rPr lang="en-US" dirty="0" smtClean="0"/>
              <a:t>value and </a:t>
            </a:r>
            <a:r>
              <a:rPr lang="en-US" dirty="0"/>
              <a:t>a stored data value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We can consider the index value to be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key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obtaining the corresponding data value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6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DC48-135E-6D4B-B3ED-615D20A5D0F0}" type="slidenum">
              <a:rPr lang="en-US"/>
              <a:pPr/>
              <a:t>41</a:t>
            </a:fld>
            <a:endParaRPr lang="en-US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hash table </a:t>
            </a:r>
            <a:r>
              <a:rPr lang="en-US" dirty="0"/>
              <a:t>also stores data values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Use a </a:t>
            </a:r>
            <a:r>
              <a:rPr lang="en-US" dirty="0">
                <a:solidFill>
                  <a:srgbClr val="B23C00"/>
                </a:solidFill>
              </a:rPr>
              <a:t>key </a:t>
            </a:r>
            <a:r>
              <a:rPr lang="en-US" dirty="0"/>
              <a:t>to obtain the corresponding data value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key does not have to be an integer value.</a:t>
            </a:r>
          </a:p>
          <a:p>
            <a:pPr lvl="2"/>
            <a:r>
              <a:rPr lang="en-US" dirty="0"/>
              <a:t>For example, the key could be a string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There might not be a one-to-one correspondence </a:t>
            </a:r>
            <a:br>
              <a:rPr lang="en-US" dirty="0"/>
            </a:br>
            <a:r>
              <a:rPr lang="en-US" dirty="0"/>
              <a:t>between keys and data values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mapping function may not be trivial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2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E101-598E-4144-BB02-A677B774D562}" type="slidenum">
              <a:rPr lang="en-US"/>
              <a:pPr/>
              <a:t>42</a:t>
            </a:fld>
            <a:endParaRPr lang="en-US"/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implement a hash table as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array </a:t>
            </a:r>
            <a:r>
              <a:rPr lang="en-US" dirty="0">
                <a:solidFill>
                  <a:srgbClr val="B23C00"/>
                </a:solidFill>
              </a:rPr>
              <a:t>of cells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Refer to its size as </a:t>
            </a:r>
            <a:r>
              <a:rPr lang="en-US" i="1" dirty="0" err="1">
                <a:latin typeface="Times New Roman" charset="0"/>
              </a:rPr>
              <a:t>TableSize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If the hash </a:t>
            </a:r>
            <a:r>
              <a:rPr lang="en-US" dirty="0" smtClean="0"/>
              <a:t>table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C00"/>
                </a:solidFill>
              </a:rPr>
              <a:t>mapping function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maps a key value into an integer value </a:t>
            </a:r>
            <a:br>
              <a:rPr lang="en-US" dirty="0"/>
            </a:br>
            <a:r>
              <a:rPr lang="en-US" dirty="0"/>
              <a:t>in the range 0 to </a:t>
            </a:r>
            <a:r>
              <a:rPr lang="en-US" i="1" dirty="0" err="1">
                <a:latin typeface="Times New Roman" charset="0"/>
              </a:rPr>
              <a:t>TableSize</a:t>
            </a:r>
            <a:r>
              <a:rPr lang="en-US" dirty="0"/>
              <a:t> – 1, </a:t>
            </a:r>
            <a:br>
              <a:rPr lang="en-US" dirty="0"/>
            </a:br>
            <a:r>
              <a:rPr lang="en-US" dirty="0"/>
              <a:t>then we can use this integer value </a:t>
            </a:r>
            <a:br>
              <a:rPr lang="en-US" dirty="0"/>
            </a:br>
            <a:r>
              <a:rPr lang="en-US" dirty="0"/>
              <a:t>as the index into the underlying array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1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1817-C613-B943-853C-ADD195DD7348}" type="slidenum">
              <a:rPr lang="en-US"/>
              <a:pPr/>
              <a:t>43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555" cy="4784725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 smtClean="0"/>
              <a:t>we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re storing employee </a:t>
            </a:r>
            <a:r>
              <a:rPr lang="en-US" dirty="0"/>
              <a:t>data records </a:t>
            </a:r>
            <a:br>
              <a:rPr lang="en-US" dirty="0"/>
            </a:br>
            <a:r>
              <a:rPr lang="en-US" dirty="0"/>
              <a:t>into a hash table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We use </a:t>
            </a:r>
            <a:r>
              <a:rPr lang="en-US" dirty="0"/>
              <a:t>an </a:t>
            </a:r>
            <a:r>
              <a:rPr lang="en-US" dirty="0" smtClean="0">
                <a:solidFill>
                  <a:srgbClr val="B23C00"/>
                </a:solidFill>
              </a:rPr>
              <a:t>employee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name </a:t>
            </a:r>
            <a:r>
              <a:rPr lang="en-US" dirty="0" smtClean="0"/>
              <a:t>as </a:t>
            </a:r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key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8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1817-C613-B943-853C-ADD195DD7348}" type="slidenum">
              <a:rPr lang="en-US"/>
              <a:pPr/>
              <a:t>44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937125" cy="4784725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/>
              <a:t>that the </a:t>
            </a:r>
            <a:r>
              <a:rPr lang="en-US" dirty="0" smtClean="0"/>
              <a:t>name</a:t>
            </a:r>
          </a:p>
          <a:p>
            <a:pPr lvl="4"/>
            <a:r>
              <a:rPr lang="en-US" dirty="0" smtClean="0"/>
              <a:t> </a:t>
            </a: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john</a:t>
            </a:r>
            <a:r>
              <a:rPr lang="en-US" dirty="0" smtClean="0"/>
              <a:t> </a:t>
            </a:r>
            <a:r>
              <a:rPr lang="en-US" dirty="0"/>
              <a:t>hashes (maps) to </a:t>
            </a:r>
            <a:r>
              <a:rPr lang="en-US" dirty="0" smtClean="0">
                <a:solidFill>
                  <a:srgbClr val="0033CC"/>
                </a:solidFill>
              </a:rPr>
              <a:t>3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33CC"/>
                </a:solidFill>
              </a:rPr>
              <a:t>phil</a:t>
            </a:r>
            <a:r>
              <a:rPr lang="en-US" dirty="0" smtClean="0"/>
              <a:t> </a:t>
            </a:r>
            <a:r>
              <a:rPr lang="en-US" dirty="0"/>
              <a:t>hashes to 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33CC"/>
                </a:solidFill>
              </a:rPr>
              <a:t>dave</a:t>
            </a:r>
            <a:r>
              <a:rPr lang="en-US" dirty="0" smtClean="0"/>
              <a:t> </a:t>
            </a:r>
            <a:r>
              <a:rPr lang="en-US" dirty="0"/>
              <a:t>hashes to </a:t>
            </a:r>
            <a:r>
              <a:rPr lang="en-US" dirty="0" smtClean="0">
                <a:solidFill>
                  <a:srgbClr val="0033CC"/>
                </a:solidFill>
              </a:rPr>
              <a:t>6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33CC"/>
                </a:solidFill>
              </a:rPr>
              <a:t>mary</a:t>
            </a:r>
            <a:r>
              <a:rPr lang="en-US" dirty="0" smtClean="0"/>
              <a:t> </a:t>
            </a:r>
            <a:r>
              <a:rPr lang="en-US" dirty="0"/>
              <a:t>hashes to </a:t>
            </a:r>
            <a:r>
              <a:rPr lang="en-US" dirty="0" smtClean="0">
                <a:solidFill>
                  <a:srgbClr val="0033CC"/>
                </a:solidFill>
              </a:rPr>
              <a:t>7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/>
              <a:t>This is an </a:t>
            </a:r>
            <a:r>
              <a:rPr lang="en-US" dirty="0">
                <a:solidFill>
                  <a:srgbClr val="B23C00"/>
                </a:solidFill>
              </a:rPr>
              <a:t>ideal situation </a:t>
            </a:r>
            <a:r>
              <a:rPr lang="en-US" dirty="0"/>
              <a:t>because each employee record ended up in a different table cell.</a:t>
            </a:r>
          </a:p>
        </p:txBody>
      </p:sp>
      <p:pic>
        <p:nvPicPr>
          <p:cNvPr id="949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1235075"/>
            <a:ext cx="336391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2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98B-1DE5-A947-96C7-8DFBC9643AC6}" type="slidenum">
              <a:rPr lang="en-US"/>
              <a:pPr/>
              <a:t>45</a:t>
            </a:fld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an </a:t>
            </a:r>
            <a:r>
              <a:rPr lang="en-US" dirty="0">
                <a:solidFill>
                  <a:srgbClr val="B23C00"/>
                </a:solidFill>
              </a:rPr>
              <a:t>ideal hash function </a:t>
            </a:r>
            <a:r>
              <a:rPr lang="en-US" dirty="0"/>
              <a:t>to map </a:t>
            </a:r>
            <a:br>
              <a:rPr lang="en-US" dirty="0"/>
            </a:br>
            <a:r>
              <a:rPr lang="en-US" dirty="0"/>
              <a:t>each data record into a </a:t>
            </a:r>
            <a:r>
              <a:rPr lang="en-US" dirty="0">
                <a:solidFill>
                  <a:srgbClr val="B23C00"/>
                </a:solidFill>
              </a:rPr>
              <a:t>distinct table cell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It can be very difficult to find such a hash function.</a:t>
            </a:r>
          </a:p>
          <a:p>
            <a:pPr lvl="4"/>
            <a:endParaRPr lang="en-US" dirty="0">
              <a:solidFill>
                <a:srgbClr val="0033CC"/>
              </a:solidFill>
            </a:endParaRPr>
          </a:p>
          <a:p>
            <a:r>
              <a:rPr lang="en-US" dirty="0"/>
              <a:t>The more data we put into a hash table, </a:t>
            </a:r>
            <a:br>
              <a:rPr lang="en-US" dirty="0"/>
            </a:br>
            <a:r>
              <a:rPr lang="en-US" dirty="0"/>
              <a:t>the more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>
                <a:solidFill>
                  <a:srgbClr val="B23C00"/>
                </a:solidFill>
              </a:rPr>
              <a:t>collisions</a:t>
            </a:r>
            <a:r>
              <a:rPr lang="en-US" altLang="ja-JP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occur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 collision is when two or more data records </a:t>
            </a:r>
            <a:br>
              <a:rPr lang="en-US" dirty="0"/>
            </a:br>
            <a:r>
              <a:rPr lang="en-US" dirty="0"/>
              <a:t>are mapped to the same table cell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How can a hash table handle collisions?</a:t>
            </a:r>
          </a:p>
        </p:txBody>
      </p:sp>
    </p:spTree>
    <p:extLst>
      <p:ext uri="{BB962C8B-B14F-4D97-AF65-F5344CB8AC3E}">
        <p14:creationId xmlns:p14="http://schemas.microsoft.com/office/powerpoint/2010/main" val="6233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B156-7048-1448-8D88-0C20FB147CAB}" type="slidenum">
              <a:rPr lang="en-US"/>
              <a:pPr/>
              <a:t>46</a:t>
            </a:fld>
            <a:endParaRPr lang="en-US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for Successful Hashing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hash function</a:t>
            </a:r>
          </a:p>
          <a:p>
            <a:r>
              <a:rPr lang="en-US" dirty="0"/>
              <a:t>Good collision resolution</a:t>
            </a:r>
          </a:p>
          <a:p>
            <a:r>
              <a:rPr lang="en-US" dirty="0"/>
              <a:t>Size of the underlying array a </a:t>
            </a:r>
            <a:r>
              <a:rPr lang="en-US" dirty="0">
                <a:solidFill>
                  <a:srgbClr val="B23C00"/>
                </a:solidFill>
              </a:rPr>
              <a:t>prime </a:t>
            </a:r>
            <a:r>
              <a:rPr lang="en-US" dirty="0" smtClean="0">
                <a:solidFill>
                  <a:srgbClr val="B23C00"/>
                </a:solidFill>
              </a:rPr>
              <a:t>number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5625-E76C-7245-9A67-8073568B6F0F}" type="slidenum">
              <a:rPr lang="en-US"/>
              <a:pPr/>
              <a:t>47</a:t>
            </a:fld>
            <a:endParaRPr lang="en-US"/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  <a:p>
            <a:pPr lvl="4"/>
            <a:endParaRPr lang="en-US" dirty="0"/>
          </a:p>
          <a:p>
            <a:r>
              <a:rPr lang="en-US" dirty="0"/>
              <a:t>Linear probing</a:t>
            </a:r>
          </a:p>
        </p:txBody>
      </p:sp>
    </p:spTree>
    <p:extLst>
      <p:ext uri="{BB962C8B-B14F-4D97-AF65-F5344CB8AC3E}">
        <p14:creationId xmlns:p14="http://schemas.microsoft.com/office/powerpoint/2010/main" val="41556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858-2500-2D44-9187-18F63C2AB989}" type="slidenum">
              <a:rPr lang="en-US"/>
              <a:pPr/>
              <a:t>48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Separate Chaining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297363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Each cell in a hash table is a pointer to a </a:t>
            </a:r>
            <a:r>
              <a:rPr lang="en-US" dirty="0">
                <a:solidFill>
                  <a:srgbClr val="B23C00"/>
                </a:solidFill>
              </a:rPr>
              <a:t>linked list </a:t>
            </a:r>
            <a:r>
              <a:rPr lang="en-US" dirty="0" smtClean="0"/>
              <a:t>of </a:t>
            </a:r>
            <a:r>
              <a:rPr lang="en-US" dirty="0"/>
              <a:t>all the data records </a:t>
            </a:r>
            <a:r>
              <a:rPr lang="en-US" dirty="0" smtClean="0"/>
              <a:t>that </a:t>
            </a:r>
            <a:r>
              <a:rPr lang="en-US" dirty="0"/>
              <a:t>hash to that entry.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 retrieve a data record, we first </a:t>
            </a:r>
            <a:r>
              <a:rPr lang="en-US" dirty="0">
                <a:solidFill>
                  <a:srgbClr val="B23C00"/>
                </a:solidFill>
              </a:rPr>
              <a:t>hash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cell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51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325563"/>
            <a:ext cx="420052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31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858-2500-2D44-9187-18F63C2AB989}" type="slidenum">
              <a:rPr lang="en-US"/>
              <a:pPr/>
              <a:t>49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928" y="411163"/>
            <a:ext cx="8778144" cy="655637"/>
          </a:xfrm>
        </p:spPr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Separate </a:t>
            </a:r>
            <a:r>
              <a:rPr lang="en-US" dirty="0" smtClean="0"/>
              <a:t>Chaining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297363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Then </a:t>
            </a:r>
            <a:r>
              <a:rPr lang="en-US" dirty="0"/>
              <a:t>we search the associated linked list </a:t>
            </a:r>
            <a:br>
              <a:rPr lang="en-US" dirty="0"/>
            </a:br>
            <a:r>
              <a:rPr lang="en-US" dirty="0"/>
              <a:t>for the data record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We can sort the linked lists to improve search performance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51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325563"/>
            <a:ext cx="420052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0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B21A-302B-DB49-B6AD-89D241EAD2DA}" type="slidenum">
              <a:rPr lang="en-US"/>
              <a:pPr/>
              <a:t>5</a:t>
            </a:fld>
            <a:endParaRPr lang="en-US"/>
          </a:p>
        </p:txBody>
      </p:sp>
      <p:pic>
        <p:nvPicPr>
          <p:cNvPr id="923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235075"/>
            <a:ext cx="45688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36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Minimum Spanning Tree (MST)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23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754563" y="1295400"/>
            <a:ext cx="4206875" cy="4835525"/>
          </a:xfrm>
          <a:noFill/>
          <a:ln/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each edge to an MST in such a way that</a:t>
            </a:r>
            <a:r>
              <a:rPr lang="en-US" dirty="0" smtClean="0"/>
              <a:t>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It does not create a cycle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Is the least cost addition.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A greedy algorithm!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3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315B-FDB4-204A-B5AC-9578F02B612B}" type="slidenum">
              <a:rPr lang="en-US"/>
              <a:pPr/>
              <a:t>50</a:t>
            </a:fld>
            <a:endParaRPr lang="en-US"/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Linear Probing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5029145"/>
          </a:xfrm>
        </p:spPr>
        <p:txBody>
          <a:bodyPr/>
          <a:lstStyle/>
          <a:p>
            <a:r>
              <a:rPr lang="en-US" dirty="0"/>
              <a:t>Does not use linked lists.</a:t>
            </a:r>
          </a:p>
          <a:p>
            <a:pPr lvl="4"/>
            <a:endParaRPr lang="en-US" dirty="0"/>
          </a:p>
          <a:p>
            <a:r>
              <a:rPr lang="en-US" dirty="0"/>
              <a:t>When a collision occurs,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try </a:t>
            </a:r>
            <a:r>
              <a:rPr lang="en-US" dirty="0">
                <a:solidFill>
                  <a:srgbClr val="B23C00"/>
                </a:solidFill>
              </a:rPr>
              <a:t>a different table cell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Try in succession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0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),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),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), </a:t>
            </a:r>
            <a:r>
              <a:rPr lang="en-US" dirty="0" smtClean="0">
                <a:latin typeface="Times New Roman" charset="0"/>
              </a:rPr>
              <a:t>…</a:t>
            </a:r>
            <a:endParaRPr lang="en-US" dirty="0">
              <a:latin typeface="Times New Roman" charset="0"/>
            </a:endParaRPr>
          </a:p>
          <a:p>
            <a:r>
              <a:rPr lang="en-US" i="1" dirty="0">
                <a:latin typeface="Times New Roman" charset="0"/>
              </a:rPr>
              <a:t>h</a:t>
            </a:r>
            <a:r>
              <a:rPr lang="en-US" i="1" baseline="-25000" dirty="0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 = (</a:t>
            </a:r>
            <a:r>
              <a:rPr lang="en-US" i="1" dirty="0">
                <a:latin typeface="Times New Roman" charset="0"/>
              </a:rPr>
              <a:t>hash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 +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mod </a:t>
            </a:r>
            <a:r>
              <a:rPr lang="en-US" i="1" dirty="0" err="1">
                <a:latin typeface="Times New Roman" charset="0"/>
              </a:rPr>
              <a:t>TableSize</a:t>
            </a:r>
            <a:r>
              <a:rPr lang="en-US" dirty="0"/>
              <a:t>, with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(0) = </a:t>
            </a:r>
            <a:r>
              <a:rPr lang="en-US" dirty="0" smtClean="0">
                <a:latin typeface="Times New Roman" charset="0"/>
              </a:rPr>
              <a:t>0</a:t>
            </a:r>
          </a:p>
          <a:p>
            <a:pPr marL="919163" lvl="3" indent="-469900">
              <a:buSzPct val="70000"/>
            </a:pPr>
            <a:r>
              <a:rPr lang="en-US" sz="2400" i="1" dirty="0">
                <a:latin typeface="Times New Roman" charset="0"/>
              </a:rPr>
              <a:t>hash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/>
              <a:t>produces the </a:t>
            </a:r>
            <a:r>
              <a:rPr lang="en-US" sz="2400" dirty="0">
                <a:solidFill>
                  <a:schemeClr val="folHlink"/>
                </a:solidFill>
              </a:rPr>
              <a:t>home cell</a:t>
            </a:r>
            <a:r>
              <a:rPr lang="en-US" sz="2400" dirty="0" smtClean="0"/>
              <a:t>.</a:t>
            </a:r>
            <a:endParaRPr lang="en-US" sz="2400" dirty="0" smtClean="0">
              <a:latin typeface="Times New Roman" charset="0"/>
            </a:endParaRPr>
          </a:p>
          <a:p>
            <a:pPr lvl="4"/>
            <a:endParaRPr lang="en-US" dirty="0">
              <a:latin typeface="Times New Roman" charset="0"/>
            </a:endParaRPr>
          </a:p>
          <a:p>
            <a:r>
              <a:rPr lang="en-US" dirty="0"/>
              <a:t>Function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 is the </a:t>
            </a:r>
            <a:r>
              <a:rPr lang="en-US" dirty="0">
                <a:solidFill>
                  <a:srgbClr val="B23C00"/>
                </a:solidFill>
              </a:rPr>
              <a:t>collision resolution strategy</a:t>
            </a:r>
            <a:r>
              <a:rPr lang="en-US" dirty="0" smtClean="0"/>
              <a:t>.</a:t>
            </a:r>
          </a:p>
          <a:p>
            <a:r>
              <a:rPr lang="en-US" dirty="0"/>
              <a:t>With </a:t>
            </a:r>
            <a:r>
              <a:rPr lang="en-US" dirty="0"/>
              <a:t>linear probing</a:t>
            </a:r>
            <a:r>
              <a:rPr lang="en-US" dirty="0"/>
              <a:t>,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 is a </a:t>
            </a:r>
            <a:r>
              <a:rPr lang="en-US" dirty="0">
                <a:solidFill>
                  <a:srgbClr val="B23C00"/>
                </a:solidFill>
              </a:rPr>
              <a:t>linear function </a:t>
            </a:r>
            <a:r>
              <a:rPr lang="en-US" dirty="0"/>
              <a:t>of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typically,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</a:t>
            </a:r>
            <a:r>
              <a:rPr lang="en-US" i="1" dirty="0" err="1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) = </a:t>
            </a:r>
            <a:r>
              <a:rPr lang="en-US" i="1" dirty="0" err="1" smtClean="0">
                <a:solidFill>
                  <a:srgbClr val="B23C00"/>
                </a:solidFill>
                <a:latin typeface="Times New Roman" charset="0"/>
              </a:rPr>
              <a:t>i</a:t>
            </a:r>
            <a:endParaRPr lang="en-US" dirty="0">
              <a:solidFill>
                <a:srgbClr val="B23C00"/>
              </a:solidFill>
            </a:endParaRP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5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3C5C-D49B-B34F-9637-EF961053B748}" type="slidenum">
              <a:rPr lang="en-US"/>
              <a:pPr/>
              <a:t>51</a:t>
            </a:fld>
            <a:endParaRPr lang="en-US"/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Linear </a:t>
            </a:r>
            <a:r>
              <a:rPr lang="en-US" dirty="0" smtClean="0"/>
              <a:t>Probing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320995" cy="4835525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Insertion </a:t>
            </a:r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If a cell is filled, look for the next empty cell.</a:t>
            </a:r>
          </a:p>
          <a:p>
            <a:pPr lvl="5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Search </a:t>
            </a:r>
          </a:p>
          <a:p>
            <a:pPr lvl="1"/>
            <a:r>
              <a:rPr lang="en-US" dirty="0"/>
              <a:t>Start searching at the home cell, keep looking at the next cell </a:t>
            </a:r>
            <a:r>
              <a:rPr lang="en-US" dirty="0" smtClean="0"/>
              <a:t>until </a:t>
            </a:r>
            <a:r>
              <a:rPr lang="en-US" dirty="0"/>
              <a:t>you find the matching key is found.</a:t>
            </a:r>
          </a:p>
          <a:p>
            <a:pPr lvl="1"/>
            <a:r>
              <a:rPr lang="en-US" dirty="0"/>
              <a:t>If you encounter an </a:t>
            </a:r>
            <a:r>
              <a:rPr lang="en-US" dirty="0">
                <a:solidFill>
                  <a:srgbClr val="B23C00"/>
                </a:solidFill>
              </a:rPr>
              <a:t>empty cell</a:t>
            </a:r>
            <a:r>
              <a:rPr lang="en-US" dirty="0"/>
              <a:t>, there is no key match.</a:t>
            </a:r>
          </a:p>
          <a:p>
            <a:pPr lvl="5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Deletion </a:t>
            </a:r>
          </a:p>
          <a:p>
            <a:pPr lvl="1"/>
            <a:r>
              <a:rPr lang="en-US" dirty="0"/>
              <a:t>Empty cells will prematurely terminate a search.</a:t>
            </a:r>
          </a:p>
          <a:p>
            <a:pPr lvl="1"/>
            <a:r>
              <a:rPr lang="en-US" dirty="0"/>
              <a:t>Leave deleted items in the hash table but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mark </a:t>
            </a:r>
            <a:r>
              <a:rPr lang="en-US" dirty="0">
                <a:solidFill>
                  <a:srgbClr val="B23C00"/>
                </a:solidFill>
              </a:rPr>
              <a:t>them as deleted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6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26" y="2971805"/>
            <a:ext cx="6108700" cy="33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315B-FDB4-204A-B5AC-9578F02B612B}" type="slidenum">
              <a:rPr lang="en-US"/>
              <a:pPr/>
              <a:t>52</a:t>
            </a:fld>
            <a:endParaRPr lang="en-US"/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Linear Probing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859283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i="1" dirty="0" err="1">
                <a:latin typeface="Times New Roman" charset="0"/>
              </a:rPr>
              <a:t>TableSize</a:t>
            </a:r>
            <a:r>
              <a:rPr lang="en-US" dirty="0"/>
              <a:t> is 10, the keys are integer values, </a:t>
            </a:r>
            <a:r>
              <a:rPr lang="en-US" dirty="0" smtClean="0"/>
              <a:t>and </a:t>
            </a:r>
            <a:r>
              <a:rPr lang="en-US" dirty="0"/>
              <a:t>the hash function is the key value modulo 10.</a:t>
            </a:r>
          </a:p>
          <a:p>
            <a:pPr lvl="1"/>
            <a:r>
              <a:rPr lang="en-US" dirty="0"/>
              <a:t>We want to insert keys 89, 18, 49, 58, and </a:t>
            </a:r>
            <a:r>
              <a:rPr lang="en-US" dirty="0" smtClean="0"/>
              <a:t>69.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37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514610"/>
            <a:ext cx="5659438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5731-C77C-7D49-8E87-668361D912AE}" type="slidenum">
              <a:rPr lang="en-US"/>
              <a:pPr/>
              <a:t>53</a:t>
            </a:fld>
            <a:endParaRPr lang="en-US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Quadratic Probing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27771"/>
          </a:xfrm>
        </p:spPr>
        <p:txBody>
          <a:bodyPr/>
          <a:lstStyle/>
          <a:p>
            <a:r>
              <a:rPr lang="en-US" dirty="0"/>
              <a:t>Linear probing causes </a:t>
            </a:r>
            <a:r>
              <a:rPr lang="en-US" dirty="0">
                <a:solidFill>
                  <a:srgbClr val="B23C00"/>
                </a:solidFill>
              </a:rPr>
              <a:t>primary clustering</a:t>
            </a:r>
            <a:r>
              <a:rPr lang="en-US" dirty="0"/>
              <a:t>.</a:t>
            </a:r>
          </a:p>
          <a:p>
            <a:r>
              <a:rPr lang="en-US" dirty="0"/>
              <a:t>Try </a:t>
            </a:r>
            <a:r>
              <a:rPr lang="en-US" dirty="0">
                <a:solidFill>
                  <a:srgbClr val="B23C00"/>
                </a:solidFill>
              </a:rPr>
              <a:t>quadratic probing </a:t>
            </a:r>
            <a:r>
              <a:rPr lang="en-US" dirty="0" smtClean="0"/>
              <a:t>instead: </a:t>
            </a:r>
            <a:r>
              <a:rPr lang="en-US" i="1" dirty="0" smtClean="0">
                <a:solidFill>
                  <a:srgbClr val="B23C00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</a:t>
            </a:r>
            <a:r>
              <a:rPr lang="en-US" i="1" dirty="0" err="1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) =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baseline="30000" dirty="0">
                <a:solidFill>
                  <a:srgbClr val="B23C00"/>
                </a:solidFill>
                <a:latin typeface="Times New Roman" charset="0"/>
              </a:rPr>
              <a:t>2</a:t>
            </a:r>
            <a:r>
              <a:rPr lang="en-US" dirty="0"/>
              <a:t>. </a:t>
            </a:r>
          </a:p>
        </p:txBody>
      </p:sp>
      <p:sp>
        <p:nvSpPr>
          <p:cNvPr id="957445" name="Text Box 5"/>
          <p:cNvSpPr txBox="1">
            <a:spLocks noChangeArrowheads="1"/>
          </p:cNvSpPr>
          <p:nvPr/>
        </p:nvSpPr>
        <p:spPr bwMode="auto">
          <a:xfrm>
            <a:off x="457200" y="2990850"/>
            <a:ext cx="1908175" cy="835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49 collides with 89:</a:t>
            </a:r>
            <a:br>
              <a:rPr lang="en-US" sz="1600" dirty="0"/>
            </a:br>
            <a:r>
              <a:rPr lang="en-US" sz="1600" dirty="0"/>
              <a:t>the next empty cell</a:t>
            </a:r>
          </a:p>
          <a:p>
            <a:r>
              <a:rPr lang="en-US" sz="1600" dirty="0"/>
              <a:t>is 1 away.</a:t>
            </a:r>
          </a:p>
        </p:txBody>
      </p:sp>
      <p:sp>
        <p:nvSpPr>
          <p:cNvPr id="957446" name="Text Box 6"/>
          <p:cNvSpPr txBox="1">
            <a:spLocks noChangeArrowheads="1"/>
          </p:cNvSpPr>
          <p:nvPr/>
        </p:nvSpPr>
        <p:spPr bwMode="auto">
          <a:xfrm>
            <a:off x="457200" y="3997325"/>
            <a:ext cx="2073275" cy="107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58 collides with 18:</a:t>
            </a:r>
            <a:br>
              <a:rPr lang="en-US" sz="1600" dirty="0"/>
            </a:br>
            <a:r>
              <a:rPr lang="en-US" sz="1600" dirty="0"/>
              <a:t>the next cell is filled.</a:t>
            </a:r>
          </a:p>
          <a:p>
            <a:r>
              <a:rPr lang="en-US" sz="1600" dirty="0"/>
              <a:t>Try 2</a:t>
            </a:r>
            <a:r>
              <a:rPr lang="en-US" sz="1600" baseline="30000" dirty="0"/>
              <a:t>2</a:t>
            </a:r>
            <a:r>
              <a:rPr lang="en-US" sz="1600" dirty="0"/>
              <a:t> = 4 cells away</a:t>
            </a:r>
          </a:p>
          <a:p>
            <a:r>
              <a:rPr lang="en-US" sz="1600" dirty="0"/>
              <a:t>from the home cell.</a:t>
            </a:r>
          </a:p>
        </p:txBody>
      </p:sp>
      <p:sp>
        <p:nvSpPr>
          <p:cNvPr id="957447" name="Text Box 7"/>
          <p:cNvSpPr txBox="1">
            <a:spLocks noChangeArrowheads="1"/>
          </p:cNvSpPr>
          <p:nvPr/>
        </p:nvSpPr>
        <p:spPr bwMode="auto">
          <a:xfrm>
            <a:off x="457200" y="5257800"/>
            <a:ext cx="1358900" cy="34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Same for 69.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4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5" grpId="0" animBg="1"/>
      <p:bldP spid="957446" grpId="0" animBg="1"/>
      <p:bldP spid="95744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8AA2-8D5F-2D4C-AB12-7ED32A821A32}" type="slidenum">
              <a:rPr lang="en-US"/>
              <a:pPr/>
              <a:t>54</a:t>
            </a:fld>
            <a:endParaRPr lang="en-US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Factor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503873" cy="48355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load factor </a:t>
            </a:r>
            <a:r>
              <a:rPr lang="el-GR" b="1" i="1" dirty="0">
                <a:solidFill>
                  <a:srgbClr val="B23C00"/>
                </a:solidFill>
                <a:latin typeface="Times New Roman" charset="0"/>
              </a:rPr>
              <a:t>λ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of a hash table is the ratio of the number of elements in the table to the table size</a:t>
            </a:r>
            <a:r>
              <a:rPr lang="en-US" dirty="0" smtClean="0"/>
              <a:t>.</a:t>
            </a:r>
          </a:p>
          <a:p>
            <a:pPr lvl="1"/>
            <a:r>
              <a:rPr lang="el-GR" b="1" i="1" dirty="0" smtClean="0">
                <a:solidFill>
                  <a:srgbClr val="B23C00"/>
                </a:solidFill>
                <a:latin typeface="Times New Roman" charset="0"/>
              </a:rPr>
              <a:t>λ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is much more important than table size</a:t>
            </a:r>
            <a:r>
              <a:rPr lang="en-US" dirty="0" smtClean="0">
                <a:solidFill>
                  <a:srgbClr val="B23C00"/>
                </a:solidFill>
              </a:rPr>
              <a:t>.</a:t>
            </a:r>
          </a:p>
          <a:p>
            <a:pPr lvl="5"/>
            <a:endParaRPr lang="en-US" dirty="0">
              <a:solidFill>
                <a:srgbClr val="B23C00"/>
              </a:solidFill>
            </a:endParaRPr>
          </a:p>
          <a:p>
            <a:r>
              <a:rPr lang="en-US" dirty="0"/>
              <a:t>For probing collision resolution strategies, </a:t>
            </a:r>
            <a:br>
              <a:rPr lang="en-US" dirty="0"/>
            </a:br>
            <a:r>
              <a:rPr lang="en-US" dirty="0"/>
              <a:t>it is important to </a:t>
            </a:r>
            <a:r>
              <a:rPr lang="en-US" dirty="0">
                <a:solidFill>
                  <a:srgbClr val="B23C00"/>
                </a:solidFill>
              </a:rPr>
              <a:t>keep </a:t>
            </a:r>
            <a:r>
              <a:rPr lang="el-GR" b="1" i="1" dirty="0">
                <a:solidFill>
                  <a:srgbClr val="B23C00"/>
                </a:solidFill>
                <a:latin typeface="Times New Roman" charset="0"/>
              </a:rPr>
              <a:t>λ</a:t>
            </a:r>
            <a:r>
              <a:rPr lang="en-US" dirty="0">
                <a:solidFill>
                  <a:srgbClr val="B23C00"/>
                </a:solidFill>
              </a:rPr>
              <a:t> under 0.5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let the table become more than half full.</a:t>
            </a:r>
          </a:p>
          <a:p>
            <a:pPr lvl="4"/>
            <a:endParaRPr lang="en-US" dirty="0"/>
          </a:p>
          <a:p>
            <a:r>
              <a:rPr lang="en-US" dirty="0"/>
              <a:t>If quadratic probing is used and the table size </a:t>
            </a:r>
            <a:br>
              <a:rPr lang="en-US" dirty="0"/>
            </a:br>
            <a:r>
              <a:rPr lang="en-US" dirty="0"/>
              <a:t>is a prime number, then a new element can always </a:t>
            </a:r>
            <a:r>
              <a:rPr lang="en-US" dirty="0" smtClean="0"/>
              <a:t>be </a:t>
            </a:r>
            <a:r>
              <a:rPr lang="en-US" dirty="0"/>
              <a:t>inserted if the table is at most half full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8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5352-1410-AD4B-9831-ACD908A1D2AE}" type="slidenum">
              <a:rPr lang="en-US"/>
              <a:pPr/>
              <a:t>55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Resolution: Double Hashing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Apply a </a:t>
            </a:r>
            <a:r>
              <a:rPr lang="en-US" dirty="0">
                <a:solidFill>
                  <a:srgbClr val="B23C00"/>
                </a:solidFill>
              </a:rPr>
              <a:t>second hash function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 the resolution strategy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B23C00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</a:t>
            </a:r>
            <a:r>
              <a:rPr lang="en-US" i="1" dirty="0" err="1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) =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B23C00"/>
                </a:solidFill>
                <a:latin typeface="Times New Roman" charset="0"/>
                <a:cs typeface="Times New Roman" charset="0"/>
              </a:rPr>
              <a:t>•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  <a:cs typeface="Times New Roman" charset="0"/>
              </a:rPr>
              <a:t>hash</a:t>
            </a:r>
            <a:r>
              <a:rPr lang="en-US" baseline="-25000" dirty="0">
                <a:solidFill>
                  <a:srgbClr val="B23C00"/>
                </a:solidFill>
                <a:latin typeface="Times New Roman" charset="0"/>
                <a:cs typeface="Times New Roman" charset="0"/>
              </a:rPr>
              <a:t>2</a:t>
            </a:r>
            <a:r>
              <a:rPr lang="en-US" dirty="0">
                <a:solidFill>
                  <a:srgbClr val="B23C00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dirty="0" smtClean="0">
                <a:solidFill>
                  <a:srgbClr val="B23C00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lvl="4">
              <a:lnSpc>
                <a:spcPct val="90000"/>
              </a:lnSpc>
            </a:pPr>
            <a:endParaRPr lang="en-US" dirty="0">
              <a:latin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Probe away from the home cell at distances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</a:t>
            </a:r>
            <a:r>
              <a:rPr lang="en-US" i="1" dirty="0">
                <a:latin typeface="Times New Roman" charset="0"/>
                <a:cs typeface="Times New Roman" charset="0"/>
              </a:rPr>
              <a:t>hash</a:t>
            </a:r>
            <a:r>
              <a:rPr lang="en-US" baseline="-25000" dirty="0">
                <a:latin typeface="Times New Roman" charset="0"/>
                <a:cs typeface="Times New Roman" charset="0"/>
              </a:rPr>
              <a:t>2</a:t>
            </a:r>
            <a:r>
              <a:rPr lang="en-US" dirty="0">
                <a:latin typeface="Times New Roman" charset="0"/>
                <a:cs typeface="Times New Roman" charset="0"/>
              </a:rPr>
              <a:t>(</a:t>
            </a:r>
            <a:r>
              <a:rPr lang="en-US" i="1" dirty="0">
                <a:latin typeface="Times New Roman" charset="0"/>
                <a:cs typeface="Times New Roman" charset="0"/>
              </a:rPr>
              <a:t>x</a:t>
            </a:r>
            <a:r>
              <a:rPr lang="en-US" dirty="0">
                <a:latin typeface="Times New Roman" charset="0"/>
                <a:cs typeface="Times New Roman" charset="0"/>
              </a:rPr>
              <a:t>), </a:t>
            </a:r>
            <a:r>
              <a:rPr lang="en-US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  <a:cs typeface="Times New Roman" charset="0"/>
              </a:rPr>
              <a:t>•</a:t>
            </a:r>
            <a:r>
              <a:rPr lang="en-US" i="1" dirty="0">
                <a:latin typeface="Times New Roman" charset="0"/>
                <a:cs typeface="Times New Roman" charset="0"/>
              </a:rPr>
              <a:t>hash</a:t>
            </a:r>
            <a:r>
              <a:rPr lang="en-US" baseline="-25000" dirty="0">
                <a:latin typeface="Times New Roman" charset="0"/>
                <a:cs typeface="Times New Roman" charset="0"/>
              </a:rPr>
              <a:t>2</a:t>
            </a:r>
            <a:r>
              <a:rPr lang="en-US" dirty="0">
                <a:latin typeface="Times New Roman" charset="0"/>
                <a:cs typeface="Times New Roman" charset="0"/>
              </a:rPr>
              <a:t>(</a:t>
            </a:r>
            <a:r>
              <a:rPr lang="en-US" i="1" dirty="0">
                <a:latin typeface="Times New Roman" charset="0"/>
                <a:cs typeface="Times New Roman" charset="0"/>
              </a:rPr>
              <a:t>x</a:t>
            </a:r>
            <a:r>
              <a:rPr lang="en-US" dirty="0">
                <a:latin typeface="Times New Roman" charset="0"/>
                <a:cs typeface="Times New Roman" charset="0"/>
              </a:rPr>
              <a:t>), </a:t>
            </a:r>
            <a:r>
              <a:rPr lang="en-US" dirty="0">
                <a:latin typeface="Times New Roman" charset="0"/>
              </a:rPr>
              <a:t>3</a:t>
            </a:r>
            <a:r>
              <a:rPr lang="en-US" dirty="0">
                <a:latin typeface="Times New Roman" charset="0"/>
                <a:cs typeface="Times New Roman" charset="0"/>
              </a:rPr>
              <a:t>•</a:t>
            </a:r>
            <a:r>
              <a:rPr lang="en-US" i="1" dirty="0">
                <a:latin typeface="Times New Roman" charset="0"/>
                <a:cs typeface="Times New Roman" charset="0"/>
              </a:rPr>
              <a:t>hash</a:t>
            </a:r>
            <a:r>
              <a:rPr lang="en-US" baseline="-25000" dirty="0">
                <a:latin typeface="Times New Roman" charset="0"/>
                <a:cs typeface="Times New Roman" charset="0"/>
              </a:rPr>
              <a:t>2</a:t>
            </a:r>
            <a:r>
              <a:rPr lang="en-US" dirty="0">
                <a:latin typeface="Times New Roman" charset="0"/>
                <a:cs typeface="Times New Roman" charset="0"/>
              </a:rPr>
              <a:t>(</a:t>
            </a:r>
            <a:r>
              <a:rPr lang="en-US" i="1" dirty="0">
                <a:latin typeface="Times New Roman" charset="0"/>
                <a:cs typeface="Times New Roman" charset="0"/>
              </a:rPr>
              <a:t>x</a:t>
            </a:r>
            <a:r>
              <a:rPr lang="en-US" dirty="0">
                <a:latin typeface="Times New Roman" charset="0"/>
                <a:cs typeface="Times New Roman" charset="0"/>
              </a:rPr>
              <a:t>), ..</a:t>
            </a:r>
            <a:r>
              <a:rPr lang="en-US" dirty="0" smtClean="0">
                <a:latin typeface="Times New Roman" charset="0"/>
                <a:cs typeface="Times New Roman" charset="0"/>
              </a:rPr>
              <a:t>.</a:t>
            </a:r>
          </a:p>
          <a:p>
            <a:pPr lvl="4">
              <a:lnSpc>
                <a:spcPct val="90000"/>
              </a:lnSpc>
            </a:pPr>
            <a:endParaRPr lang="en-US" dirty="0">
              <a:latin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The second hash function should be </a:t>
            </a:r>
            <a:r>
              <a:rPr lang="en-US" dirty="0" smtClean="0">
                <a:cs typeface="Times New Roman" charset="0"/>
              </a:rPr>
              <a:t/>
            </a:r>
            <a:br>
              <a:rPr lang="en-US" dirty="0" smtClean="0">
                <a:cs typeface="Times New Roman" charset="0"/>
              </a:rPr>
            </a:br>
            <a:r>
              <a:rPr lang="en-US" dirty="0" smtClean="0">
                <a:cs typeface="Times New Roman" charset="0"/>
              </a:rPr>
              <a:t>easy </a:t>
            </a:r>
            <a:r>
              <a:rPr lang="en-US" dirty="0">
                <a:cs typeface="Times New Roman" charset="0"/>
              </a:rPr>
              <a:t>to calculate.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Example: </a:t>
            </a:r>
            <a:r>
              <a:rPr lang="en-US" i="1" dirty="0">
                <a:latin typeface="Times New Roman" charset="0"/>
                <a:cs typeface="Times New Roman" charset="0"/>
              </a:rPr>
              <a:t>R</a:t>
            </a:r>
            <a:r>
              <a:rPr lang="en-US" dirty="0">
                <a:latin typeface="Times New Roman" charset="0"/>
                <a:cs typeface="Times New Roman" charset="0"/>
              </a:rPr>
              <a:t>-(</a:t>
            </a:r>
            <a:r>
              <a:rPr lang="en-US" i="1" dirty="0">
                <a:latin typeface="Times New Roman" charset="0"/>
                <a:cs typeface="Times New Roman" charset="0"/>
              </a:rPr>
              <a:t>x</a:t>
            </a:r>
            <a:r>
              <a:rPr lang="en-US" dirty="0">
                <a:latin typeface="Times New Roman" charset="0"/>
                <a:cs typeface="Times New Roman" charset="0"/>
              </a:rPr>
              <a:t> mod </a:t>
            </a:r>
            <a:r>
              <a:rPr lang="en-US" i="1" dirty="0">
                <a:latin typeface="Times New Roman" charset="0"/>
                <a:cs typeface="Times New Roman" charset="0"/>
              </a:rPr>
              <a:t>R</a:t>
            </a:r>
            <a:r>
              <a:rPr lang="en-US" dirty="0">
                <a:latin typeface="Times New Roman" charset="0"/>
                <a:cs typeface="Times New Roman" charset="0"/>
              </a:rPr>
              <a:t>)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smtClean="0">
                <a:cs typeface="Times New Roman" charset="0"/>
              </a:rPr>
              <a:t/>
            </a:r>
            <a:br>
              <a:rPr lang="en-US" dirty="0" smtClean="0">
                <a:cs typeface="Times New Roman" charset="0"/>
              </a:rPr>
            </a:br>
            <a:r>
              <a:rPr lang="en-US" dirty="0" smtClean="0">
                <a:cs typeface="Times New Roman" charset="0"/>
              </a:rPr>
              <a:t>where </a:t>
            </a:r>
            <a:r>
              <a:rPr lang="en-US" i="1" dirty="0">
                <a:latin typeface="Times New Roman" charset="0"/>
                <a:cs typeface="Times New Roman" charset="0"/>
              </a:rPr>
              <a:t>R</a:t>
            </a:r>
            <a:r>
              <a:rPr lang="en-US" dirty="0">
                <a:cs typeface="Times New Roman" charset="0"/>
              </a:rPr>
              <a:t> is a prime number &lt; </a:t>
            </a:r>
            <a:r>
              <a:rPr lang="en-US" i="1" dirty="0" err="1">
                <a:latin typeface="Times New Roman" charset="0"/>
                <a:cs typeface="Times New Roman" charset="0"/>
              </a:rPr>
              <a:t>TableSize</a:t>
            </a:r>
            <a:endParaRPr lang="en-US" i="1" dirty="0">
              <a:latin typeface="Times New Roman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folHlink"/>
                </a:solidFill>
                <a:cs typeface="Times New Roman" charset="0"/>
              </a:rPr>
              <a:t>The </a:t>
            </a:r>
            <a:r>
              <a:rPr lang="en-US" dirty="0">
                <a:solidFill>
                  <a:schemeClr val="folHlink"/>
                </a:solidFill>
                <a:cs typeface="Times New Roman" charset="0"/>
              </a:rPr>
              <a:t>second hash function must never evaluate to 0.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9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5352-1410-AD4B-9831-ACD908A1D2AE}" type="slidenum">
              <a:rPr lang="en-US"/>
              <a:pPr/>
              <a:t>56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Resolution: Double Hashing</a:t>
            </a:r>
          </a:p>
        </p:txBody>
      </p:sp>
      <p:pic>
        <p:nvPicPr>
          <p:cNvPr id="960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532" y="1325902"/>
            <a:ext cx="5959610" cy="329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60517" name="Text Box 5"/>
          <p:cNvSpPr txBox="1">
            <a:spLocks noChangeArrowheads="1"/>
          </p:cNvSpPr>
          <p:nvPr/>
        </p:nvSpPr>
        <p:spPr bwMode="auto">
          <a:xfrm>
            <a:off x="457245" y="1863094"/>
            <a:ext cx="2078374" cy="1569660"/>
          </a:xfrm>
          <a:prstGeom prst="rect">
            <a:avLst/>
          </a:prstGeom>
          <a:solidFill>
            <a:srgbClr val="FFFFC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charset="0"/>
                <a:cs typeface="Times New Roman" charset="0"/>
              </a:rPr>
              <a:t>hash</a:t>
            </a:r>
            <a:r>
              <a:rPr lang="en-US" baseline="-25000" dirty="0">
                <a:latin typeface="Times New Roman" charset="0"/>
                <a:cs typeface="Times New Roman" charset="0"/>
              </a:rPr>
              <a:t>2</a:t>
            </a:r>
            <a:r>
              <a:rPr lang="en-US" dirty="0">
                <a:latin typeface="Times New Roman" charset="0"/>
                <a:cs typeface="Times New Roman" charset="0"/>
              </a:rPr>
              <a:t>(</a:t>
            </a:r>
            <a:r>
              <a:rPr lang="en-US" i="1" dirty="0">
                <a:latin typeface="Times New Roman" charset="0"/>
                <a:cs typeface="Times New Roman" charset="0"/>
              </a:rPr>
              <a:t>x</a:t>
            </a:r>
            <a:r>
              <a:rPr lang="en-US" dirty="0" smtClean="0">
                <a:latin typeface="Times New Roman" charset="0"/>
                <a:cs typeface="Times New Roman" charset="0"/>
              </a:rPr>
              <a:t>) =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R</a:t>
            </a:r>
            <a:r>
              <a:rPr lang="en-US" dirty="0">
                <a:latin typeface="Times New Roman" charset="0"/>
                <a:cs typeface="Times New Roman" charset="0"/>
              </a:rPr>
              <a:t>-(</a:t>
            </a:r>
            <a:r>
              <a:rPr lang="en-US" i="1" dirty="0">
                <a:latin typeface="Times New Roman" charset="0"/>
                <a:cs typeface="Times New Roman" charset="0"/>
              </a:rPr>
              <a:t>x</a:t>
            </a:r>
            <a:r>
              <a:rPr lang="en-US" dirty="0">
                <a:latin typeface="Times New Roman" charset="0"/>
                <a:cs typeface="Times New Roman" charset="0"/>
              </a:rPr>
              <a:t> mod </a:t>
            </a:r>
            <a:r>
              <a:rPr lang="en-US" i="1" dirty="0">
                <a:latin typeface="Times New Roman" charset="0"/>
                <a:cs typeface="Times New Roman" charset="0"/>
              </a:rPr>
              <a:t>R</a:t>
            </a:r>
            <a:r>
              <a:rPr lang="en-US" dirty="0">
                <a:latin typeface="Times New Roman" charset="0"/>
                <a:cs typeface="Times New Roman" charset="0"/>
              </a:rPr>
              <a:t>)</a:t>
            </a:r>
            <a:r>
              <a:rPr lang="en-US" dirty="0">
                <a:cs typeface="Times New Roman" charset="0"/>
              </a:rPr>
              <a:t> </a:t>
            </a:r>
            <a:endParaRPr lang="en-US" i="1" dirty="0" smtClean="0">
              <a:latin typeface="Times New Roman" charset="0"/>
            </a:endParaRPr>
          </a:p>
          <a:p>
            <a:r>
              <a:rPr lang="en-US" i="1" dirty="0" smtClean="0">
                <a:latin typeface="Times New Roman" charset="0"/>
              </a:rPr>
              <a:t>R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= </a:t>
            </a:r>
            <a:r>
              <a:rPr lang="en-US" dirty="0" smtClean="0">
                <a:latin typeface="Times New Roman" charset="0"/>
              </a:rPr>
              <a:t>7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i="1" dirty="0">
                <a:latin typeface="Times New Roman" charset="0"/>
              </a:rPr>
              <a:t>hash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(49) = 7-0 = 7</a:t>
            </a:r>
            <a:br>
              <a:rPr lang="en-US" dirty="0">
                <a:latin typeface="Times New Roman" charset="0"/>
              </a:rPr>
            </a:br>
            <a:r>
              <a:rPr lang="en-US" i="1" dirty="0">
                <a:latin typeface="Times New Roman" charset="0"/>
              </a:rPr>
              <a:t>hash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(58) = 7-2 = 5</a:t>
            </a:r>
            <a:br>
              <a:rPr lang="en-US" dirty="0">
                <a:latin typeface="Times New Roman" charset="0"/>
              </a:rPr>
            </a:br>
            <a:r>
              <a:rPr lang="en-US" i="1" dirty="0">
                <a:latin typeface="Times New Roman" charset="0"/>
              </a:rPr>
              <a:t>hash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(69) = 7-6 = 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3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EE68-FDC1-374E-8111-4981B294AC85}" type="slidenum">
              <a:rPr lang="en-US"/>
              <a:pPr/>
              <a:t>57</a:t>
            </a:fld>
            <a:endParaRPr 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Rehashing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</a:t>
            </a:r>
            <a:r>
              <a:rPr lang="en-US" dirty="0">
                <a:solidFill>
                  <a:srgbClr val="B23C00"/>
                </a:solidFill>
              </a:rPr>
              <a:t>rehash </a:t>
            </a:r>
            <a:r>
              <a:rPr lang="en-US" dirty="0"/>
              <a:t>if the table gets too full: </a:t>
            </a:r>
            <a:r>
              <a:rPr lang="el-GR" b="1" i="1" dirty="0">
                <a:latin typeface="Times New Roman" charset="0"/>
              </a:rPr>
              <a:t>λ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/>
              <a:t>&gt; </a:t>
            </a:r>
            <a:r>
              <a:rPr lang="en-US" dirty="0" smtClean="0"/>
              <a:t>0.5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Make the table larger (2X)</a:t>
            </a:r>
          </a:p>
          <a:p>
            <a:pPr lvl="1"/>
            <a:r>
              <a:rPr lang="en-US" dirty="0"/>
              <a:t>Use a new hash function.</a:t>
            </a:r>
          </a:p>
          <a:p>
            <a:pPr lvl="4"/>
            <a:endParaRPr lang="en-US" dirty="0"/>
          </a:p>
          <a:p>
            <a:r>
              <a:rPr lang="en-US" dirty="0"/>
              <a:t>Each existing element in the hash table must be </a:t>
            </a:r>
            <a:r>
              <a:rPr lang="en-US" dirty="0">
                <a:solidFill>
                  <a:srgbClr val="B23C00"/>
                </a:solidFill>
              </a:rPr>
              <a:t>rehashed and moved </a:t>
            </a:r>
            <a:r>
              <a:rPr lang="en-US" dirty="0"/>
              <a:t>to its new location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An expensive operation.</a:t>
            </a:r>
          </a:p>
          <a:p>
            <a:pPr lvl="1"/>
            <a:r>
              <a:rPr lang="en-US" dirty="0" smtClean="0"/>
              <a:t>Shouldn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happen very often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5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442C-7BE3-A941-A8CA-6F9ABBCB74C6}" type="slidenum">
              <a:rPr lang="en-US"/>
              <a:pPr/>
              <a:t>58</a:t>
            </a:fld>
            <a:endParaRPr lang="en-US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Rehashing</a:t>
            </a:r>
          </a:p>
        </p:txBody>
      </p:sp>
      <p:pic>
        <p:nvPicPr>
          <p:cNvPr id="962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235075"/>
            <a:ext cx="4754563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625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3703638"/>
            <a:ext cx="4205288" cy="25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625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235075"/>
            <a:ext cx="3487738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7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F646-70D4-B942-8271-B8E590F49206}" type="slidenum">
              <a:rPr lang="en-US"/>
              <a:pPr/>
              <a:t>59</a:t>
            </a:fld>
            <a:endParaRPr lang="en-US"/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Java Support for Hashing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Java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built-in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HashSet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HashMap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 separate chaining hashing.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Each Java object has a built-in </a:t>
            </a:r>
            <a:r>
              <a:rPr lang="en-US" dirty="0">
                <a:solidFill>
                  <a:srgbClr val="B23C00"/>
                </a:solidFill>
              </a:rPr>
              <a:t>hash code </a:t>
            </a:r>
            <a:r>
              <a:rPr lang="en-US" dirty="0"/>
              <a:t>defined by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Object</a:t>
            </a:r>
            <a:r>
              <a:rPr lang="en-US" dirty="0"/>
              <a:t> class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(the base </a:t>
            </a:r>
            <a:r>
              <a:rPr lang="en-US" dirty="0"/>
              <a:t>class of all Java classes</a:t>
            </a:r>
            <a:r>
              <a:rPr lang="en-US" dirty="0" smtClean="0"/>
              <a:t>)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public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hashCode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public boolean equals()</a:t>
            </a:r>
          </a:p>
          <a:p>
            <a:pPr lvl="4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9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E48-C75A-5542-90F5-B079EFB2852C}" type="slidenum">
              <a:rPr lang="en-US"/>
              <a:pPr/>
              <a:t>6</a:t>
            </a:fld>
            <a:endParaRPr 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Algorithm for MST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Rediscovered by </a:t>
            </a:r>
            <a:r>
              <a:rPr lang="en-US" dirty="0" smtClean="0">
                <a:solidFill>
                  <a:srgbClr val="B23C00"/>
                </a:solidFill>
              </a:rPr>
              <a:t>Robert C</a:t>
            </a:r>
            <a:r>
              <a:rPr lang="en-US" dirty="0">
                <a:solidFill>
                  <a:srgbClr val="B23C00"/>
                </a:solidFill>
              </a:rPr>
              <a:t>. Prim </a:t>
            </a:r>
            <a:r>
              <a:rPr lang="en-US" dirty="0"/>
              <a:t>in 1957 to solve </a:t>
            </a:r>
            <a:r>
              <a:rPr lang="en-US" dirty="0" smtClean="0"/>
              <a:t>connection </a:t>
            </a:r>
            <a:r>
              <a:rPr lang="en-US" dirty="0"/>
              <a:t>network 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discovered in 1930 </a:t>
            </a:r>
            <a:r>
              <a:rPr lang="en-US" dirty="0"/>
              <a:t>by </a:t>
            </a:r>
            <a:r>
              <a:rPr lang="en-US" dirty="0" smtClean="0"/>
              <a:t>Czech mathematician </a:t>
            </a:r>
            <a:r>
              <a:rPr lang="en-US" dirty="0" err="1" smtClean="0"/>
              <a:t>Vojtěch</a:t>
            </a:r>
            <a:r>
              <a:rPr lang="en-US" dirty="0" smtClean="0"/>
              <a:t> </a:t>
            </a:r>
            <a:r>
              <a:rPr lang="en-US" dirty="0" err="1" smtClean="0"/>
              <a:t>Jarník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At any point during the algorithm,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/>
              <a:t>vertices are in the MST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others are not.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/>
              <a:t>one vertex to start.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7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F646-70D4-B942-8271-B8E590F49206}" type="slidenum">
              <a:rPr lang="en-US"/>
              <a:pPr/>
              <a:t>60</a:t>
            </a:fld>
            <a:endParaRPr lang="en-US"/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Java Support for </a:t>
            </a:r>
            <a:r>
              <a:rPr lang="en-US" dirty="0" smtClean="0"/>
              <a:t>Hashing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Equal</a:t>
            </a:r>
            <a:r>
              <a:rPr lang="en-US" dirty="0" smtClean="0"/>
              <a:t> </a:t>
            </a:r>
            <a:r>
              <a:rPr lang="en-US" dirty="0"/>
              <a:t>objects must produce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>
                <a:solidFill>
                  <a:srgbClr val="B23C00"/>
                </a:solidFill>
              </a:rPr>
              <a:t>same</a:t>
            </a:r>
            <a:r>
              <a:rPr lang="en-US" dirty="0"/>
              <a:t> hash </a:t>
            </a:r>
            <a:r>
              <a:rPr lang="en-US" dirty="0" smtClean="0"/>
              <a:t>code.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Unequal objects </a:t>
            </a:r>
            <a:r>
              <a:rPr lang="en-US" dirty="0"/>
              <a:t>need not </a:t>
            </a:r>
            <a:r>
              <a:rPr lang="en-US" dirty="0" smtClean="0"/>
              <a:t>produce</a:t>
            </a:r>
            <a:br>
              <a:rPr lang="en-US" dirty="0" smtClean="0"/>
            </a:br>
            <a:r>
              <a:rPr lang="en-US" dirty="0" smtClean="0"/>
              <a:t>distinct </a:t>
            </a:r>
            <a:r>
              <a:rPr lang="en-US" dirty="0"/>
              <a:t>hash codes. 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hash function can use an </a:t>
            </a:r>
            <a:r>
              <a:rPr lang="en-US" dirty="0" smtClean="0"/>
              <a:t>object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hash code to product a key suitable for a particular hash table.</a:t>
            </a:r>
          </a:p>
        </p:txBody>
      </p:sp>
    </p:spTree>
    <p:extLst>
      <p:ext uri="{BB962C8B-B14F-4D97-AF65-F5344CB8AC3E}">
        <p14:creationId xmlns:p14="http://schemas.microsoft.com/office/powerpoint/2010/main" val="252803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E48-C75A-5542-90F5-B079EFB2852C}" type="slidenum">
              <a:rPr lang="en-US"/>
              <a:pPr/>
              <a:t>7</a:t>
            </a:fld>
            <a:endParaRPr 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Algorithm for </a:t>
            </a:r>
            <a:r>
              <a:rPr lang="en-US" dirty="0" smtClean="0"/>
              <a:t>MST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/>
              <a:t>each stage, add another vertex to the tree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Choose a vertex such </a:t>
            </a:r>
            <a:r>
              <a:rPr lang="en-US" dirty="0" smtClean="0"/>
              <a:t>that:</a:t>
            </a:r>
          </a:p>
          <a:p>
            <a:pPr marL="1828800" lvl="4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edge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has the lowest cost </a:t>
            </a:r>
            <a:br>
              <a:rPr lang="en-US" dirty="0"/>
            </a:br>
            <a:r>
              <a:rPr lang="en-US" dirty="0" smtClean="0"/>
              <a:t>among </a:t>
            </a:r>
            <a:r>
              <a:rPr lang="en-US" dirty="0"/>
              <a:t>all the </a:t>
            </a:r>
            <a:r>
              <a:rPr lang="en-US" dirty="0" smtClean="0"/>
              <a:t>edges.</a:t>
            </a:r>
          </a:p>
          <a:p>
            <a:pPr lvl="1"/>
            <a:r>
              <a:rPr lang="en-US" i="1" dirty="0" smtClean="0"/>
              <a:t>u</a:t>
            </a:r>
            <a:r>
              <a:rPr lang="en-US" dirty="0" smtClean="0"/>
              <a:t> </a:t>
            </a:r>
            <a:r>
              <a:rPr lang="en-US" dirty="0"/>
              <a:t>is already in the tree and </a:t>
            </a:r>
            <a:r>
              <a:rPr lang="en-US" i="1" dirty="0"/>
              <a:t>v</a:t>
            </a:r>
            <a:r>
              <a:rPr lang="en-US" dirty="0"/>
              <a:t> is not.</a:t>
            </a:r>
          </a:p>
          <a:p>
            <a:pPr lvl="4"/>
            <a:endParaRPr lang="en-US" dirty="0"/>
          </a:p>
          <a:p>
            <a:r>
              <a:rPr lang="en-US" dirty="0"/>
              <a:t>Similar to </a:t>
            </a:r>
            <a:r>
              <a:rPr lang="en-US" dirty="0" err="1" smtClean="0"/>
              <a:t>Dijkstra</a:t>
            </a:r>
            <a:r>
              <a:rPr lang="en-US" dirty="0" err="1" smtClean="0">
                <a:latin typeface="Arial"/>
              </a:rPr>
              <a:t>’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algorithm for shortest paths</a:t>
            </a:r>
            <a:r>
              <a:rPr lang="en-US" dirty="0" smtClean="0"/>
              <a:t>.</a:t>
            </a:r>
          </a:p>
          <a:p>
            <a:pPr lvl="4"/>
            <a:endParaRPr lang="en-US" u="sng" dirty="0"/>
          </a:p>
          <a:p>
            <a:pPr lvl="1"/>
            <a:r>
              <a:rPr lang="en-US" dirty="0"/>
              <a:t>Maintain whether or not a vertex is known, </a:t>
            </a:r>
            <a:br>
              <a:rPr lang="en-US" dirty="0"/>
            </a:br>
            <a:r>
              <a:rPr lang="en-US" dirty="0"/>
              <a:t>and its </a:t>
            </a:r>
            <a:r>
              <a:rPr lang="en-US" i="1" dirty="0"/>
              <a:t>d</a:t>
            </a:r>
            <a:r>
              <a:rPr lang="en-US" i="1" baseline="-25000" dirty="0"/>
              <a:t>v</a:t>
            </a:r>
            <a:r>
              <a:rPr lang="en-US" dirty="0"/>
              <a:t> and </a:t>
            </a:r>
            <a:r>
              <a:rPr lang="en-US" i="1" dirty="0" err="1"/>
              <a:t>p</a:t>
            </a:r>
            <a:r>
              <a:rPr lang="en-US" i="1" baseline="-25000" dirty="0" err="1"/>
              <a:t>v</a:t>
            </a:r>
            <a:r>
              <a:rPr lang="en-US" dirty="0"/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40724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7C1A-77E0-9C4B-BC1A-685B299C727C}" type="slidenum">
              <a:rPr lang="en-US"/>
              <a:pPr/>
              <a:t>8</a:t>
            </a:fld>
            <a:endParaRPr lang="en-US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26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1325563"/>
            <a:ext cx="6738937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6725" name="AutoShape 5"/>
          <p:cNvSpPr>
            <a:spLocks noChangeArrowheads="1"/>
          </p:cNvSpPr>
          <p:nvPr/>
        </p:nvSpPr>
        <p:spPr bwMode="auto">
          <a:xfrm>
            <a:off x="3354388" y="1984375"/>
            <a:ext cx="274637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26726" name="AutoShape 6"/>
          <p:cNvSpPr>
            <a:spLocks noChangeArrowheads="1"/>
          </p:cNvSpPr>
          <p:nvPr/>
        </p:nvSpPr>
        <p:spPr bwMode="auto">
          <a:xfrm>
            <a:off x="5616575" y="1984375"/>
            <a:ext cx="274638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26727" name="AutoShape 7"/>
          <p:cNvSpPr>
            <a:spLocks noChangeArrowheads="1"/>
          </p:cNvSpPr>
          <p:nvPr/>
        </p:nvSpPr>
        <p:spPr bwMode="auto">
          <a:xfrm>
            <a:off x="5616575" y="3263900"/>
            <a:ext cx="274638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26728" name="AutoShape 8"/>
          <p:cNvSpPr>
            <a:spLocks noChangeArrowheads="1"/>
          </p:cNvSpPr>
          <p:nvPr/>
        </p:nvSpPr>
        <p:spPr bwMode="auto">
          <a:xfrm>
            <a:off x="3354388" y="3263900"/>
            <a:ext cx="274637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26729" name="AutoShape 9"/>
          <p:cNvSpPr>
            <a:spLocks noChangeArrowheads="1"/>
          </p:cNvSpPr>
          <p:nvPr/>
        </p:nvSpPr>
        <p:spPr bwMode="auto">
          <a:xfrm>
            <a:off x="3354388" y="4635500"/>
            <a:ext cx="274637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14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59FE-C8FA-7147-B622-6ABBF7B1A503}" type="slidenum">
              <a:rPr lang="en-US"/>
              <a:pPr/>
              <a:t>9</a:t>
            </a:fld>
            <a:endParaRPr lang="en-US"/>
          </a:p>
        </p:txBody>
      </p:sp>
      <p:pic>
        <p:nvPicPr>
          <p:cNvPr id="927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143000"/>
            <a:ext cx="6583362" cy="343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27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00200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9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44838</TotalTime>
  <Words>2361</Words>
  <Application>Microsoft Macintosh PowerPoint</Application>
  <PresentationFormat>On-screen Show (4:3)</PresentationFormat>
  <Paragraphs>594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Quadrant</vt:lpstr>
      <vt:lpstr>CS 146: Data Structures and Algorithms July 21 Class Meeting</vt:lpstr>
      <vt:lpstr>Minimum Spanning Tree (MST)</vt:lpstr>
      <vt:lpstr>Minimum Spanning Tree (MST), cont’d</vt:lpstr>
      <vt:lpstr>Minimum Spanning Tree (MST), cont’d</vt:lpstr>
      <vt:lpstr>Minimum Spanning Tree (MST), cont’d</vt:lpstr>
      <vt:lpstr>Prim’s Algorithm for MST</vt:lpstr>
      <vt:lpstr>Prim’s Algorithm for MST, cont’d</vt:lpstr>
      <vt:lpstr>Prim’s Algorithm for MST, cont’d</vt:lpstr>
      <vt:lpstr>Prim’s Algorithm for MST, cont’d</vt:lpstr>
      <vt:lpstr>Prim’s Algorithm for MST, cont’d</vt:lpstr>
      <vt:lpstr>Prim’s Algorithm for MST, cont’d</vt:lpstr>
      <vt:lpstr>Prim’s Algorithm for MST, cont’d</vt:lpstr>
      <vt:lpstr>Prim’s Algorithm for MST, cont’d</vt:lpstr>
      <vt:lpstr>Prim’s Algorithm for MST, cont’d</vt:lpstr>
      <vt:lpstr>Kruskal’s Algorithm for MST</vt:lpstr>
      <vt:lpstr>Kruskal’s Algorithm for MST, cont’d</vt:lpstr>
      <vt:lpstr>Kruskal’s Algorithm for MST, cont’d</vt:lpstr>
      <vt:lpstr>Kruskal’s Algorithm for MST, cont’d</vt:lpstr>
      <vt:lpstr>Kruskal’s Algorithm for MST, cont’d</vt:lpstr>
      <vt:lpstr>Graph Traversal Algorithms</vt:lpstr>
      <vt:lpstr>You’re Lost in a Maze</vt:lpstr>
      <vt:lpstr>Depth-First Search</vt:lpstr>
      <vt:lpstr>Depth-First Search</vt:lpstr>
      <vt:lpstr>Depth-First Search</vt:lpstr>
      <vt:lpstr>Depth-First Search and Games</vt:lpstr>
      <vt:lpstr>Depth-First Search and Games, cont’d</vt:lpstr>
      <vt:lpstr>Find a Lost Child in a Large Building</vt:lpstr>
      <vt:lpstr>Breadth-First Search</vt:lpstr>
      <vt:lpstr>Breadth-First Search</vt:lpstr>
      <vt:lpstr>Breadth-First Search</vt:lpstr>
      <vt:lpstr>Assignment #6</vt:lpstr>
      <vt:lpstr>Assignment #6, cont’d</vt:lpstr>
      <vt:lpstr>Assignment #6, cont’d</vt:lpstr>
      <vt:lpstr>Assignment #6, cont’d</vt:lpstr>
      <vt:lpstr>Assignment #6, cont’d</vt:lpstr>
      <vt:lpstr>Assignment #6, cont’d</vt:lpstr>
      <vt:lpstr>Assignment #6, cont’d</vt:lpstr>
      <vt:lpstr>Assignment #6, cont’d</vt:lpstr>
      <vt:lpstr>Assignment #6, cont’d</vt:lpstr>
      <vt:lpstr>Hash Tables</vt:lpstr>
      <vt:lpstr>Hash Tables</vt:lpstr>
      <vt:lpstr>Hash Tables</vt:lpstr>
      <vt:lpstr>Hash Tables</vt:lpstr>
      <vt:lpstr>Hash Tables</vt:lpstr>
      <vt:lpstr>Hash Function</vt:lpstr>
      <vt:lpstr>Keys for Successful Hashing</vt:lpstr>
      <vt:lpstr>Collision Resolution</vt:lpstr>
      <vt:lpstr>Collision Resolution: Separate Chaining</vt:lpstr>
      <vt:lpstr>Collision Resolution: Separate Chaining, cont’d</vt:lpstr>
      <vt:lpstr>Collision Resolution: Linear Probing</vt:lpstr>
      <vt:lpstr>Collision Resolution: Linear Probing, cont’d</vt:lpstr>
      <vt:lpstr>Collision Resolution: Linear Probing, cont’d</vt:lpstr>
      <vt:lpstr>Collision Resolution: Quadratic Probing</vt:lpstr>
      <vt:lpstr>Load Factor</vt:lpstr>
      <vt:lpstr>Collision Resolution: Double Hashing</vt:lpstr>
      <vt:lpstr>Collision Resolution: Double Hashing</vt:lpstr>
      <vt:lpstr>Rehashing</vt:lpstr>
      <vt:lpstr>Rehashing</vt:lpstr>
      <vt:lpstr>Built-in Java Support for Hashing</vt:lpstr>
      <vt:lpstr>Built-in Java Support for Hashing, cont’d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669</cp:revision>
  <cp:lastPrinted>2015-07-07T08:11:41Z</cp:lastPrinted>
  <dcterms:created xsi:type="dcterms:W3CDTF">2008-01-12T03:52:55Z</dcterms:created>
  <dcterms:modified xsi:type="dcterms:W3CDTF">2015-07-23T18:46:51Z</dcterms:modified>
  <cp:category/>
</cp:coreProperties>
</file>