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3" r:id="rId4"/>
    <p:sldId id="294" r:id="rId5"/>
    <p:sldId id="295" r:id="rId6"/>
    <p:sldId id="29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304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300" r:id="rId27"/>
    <p:sldId id="302" r:id="rId28"/>
    <p:sldId id="303" r:id="rId29"/>
    <p:sldId id="301" r:id="rId30"/>
    <p:sldId id="298" r:id="rId31"/>
    <p:sldId id="2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35" d="100"/>
          <a:sy n="135" d="100"/>
        </p:scale>
        <p:origin x="-96" y="-15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9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8" Type="http://schemas.openxmlformats.org/officeDocument/2006/relationships/image" Target="../media/image26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E20DAF-865F-234C-96AC-7872EF456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30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s.cis.fiu.edu/~weiss/dsaajava3/cod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24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25.w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30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E8E8-89E7-A346-8C4A-D39D211DF92D}" type="slidenum">
              <a:rPr lang="en-US"/>
              <a:pPr/>
              <a:t>10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Heap from Scratch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70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235075"/>
            <a:ext cx="6559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665538"/>
            <a:ext cx="6738937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593-B40F-304C-AD68-06E178AE8718}" type="slidenum">
              <a:rPr lang="en-US"/>
              <a:pPr/>
              <a:t>11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Heap from Scratch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70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69988"/>
            <a:ext cx="68294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627438"/>
            <a:ext cx="6738937" cy="245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5001-AF18-244C-8006-082A254CF5FE}" type="slidenum">
              <a:rPr lang="en-US"/>
              <a:pPr/>
              <a:t>12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Does</a:t>
            </a:r>
            <a:r>
              <a:rPr lang="en-US">
                <a:latin typeface="Courier New" charset="0"/>
              </a:rPr>
              <a:t> </a:t>
            </a:r>
            <a:r>
              <a:rPr lang="en-US" b="1">
                <a:latin typeface="Courier New" charset="0"/>
              </a:rPr>
              <a:t>buildHeap()</a:t>
            </a:r>
            <a:r>
              <a:rPr lang="en-US"/>
              <a:t> Take?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Each dashed line in the figures corresponds to two comparisons during a call to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percolateDown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 to find the smaller child.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 to compare the smaller child to the node.</a:t>
            </a:r>
          </a:p>
          <a:p>
            <a:pPr lvl="4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Therefore, to </a:t>
            </a:r>
            <a:r>
              <a:rPr lang="en-US" sz="2400" dirty="0">
                <a:solidFill>
                  <a:srgbClr val="B23C00"/>
                </a:solidFill>
              </a:rPr>
              <a:t>bound the running time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buildHeap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, we must </a:t>
            </a:r>
            <a:r>
              <a:rPr lang="en-US" sz="2400" dirty="0">
                <a:solidFill>
                  <a:srgbClr val="B23C00"/>
                </a:solidFill>
              </a:rPr>
              <a:t>bound the number of dashed lines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call to percolate down a node can possibly go </a:t>
            </a:r>
            <a:br>
              <a:rPr lang="en-US" sz="2000" dirty="0"/>
            </a:br>
            <a:r>
              <a:rPr lang="en-US" sz="2000" dirty="0"/>
              <a:t>all the way down to the bottom of the heap.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 could be as many dashed lines from a node </a:t>
            </a:r>
            <a:br>
              <a:rPr lang="en-US" sz="1800" dirty="0"/>
            </a:br>
            <a:r>
              <a:rPr lang="en-US" sz="1800" dirty="0"/>
              <a:t>as the height of the node.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maximum number of dashed lines is </a:t>
            </a:r>
            <a:br>
              <a:rPr lang="en-US" sz="2000" dirty="0"/>
            </a:br>
            <a:r>
              <a:rPr lang="en-US" sz="2000" dirty="0"/>
              <a:t>the sum of the heights of all the nodes in the heap.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B23C00"/>
                </a:solidFill>
              </a:rPr>
              <a:t>Prove that this sum is </a:t>
            </a:r>
            <a:r>
              <a:rPr lang="en-US" sz="2000" i="1" dirty="0">
                <a:solidFill>
                  <a:srgbClr val="B23C00"/>
                </a:solidFill>
                <a:latin typeface="Times New Roman" charset="0"/>
              </a:rPr>
              <a:t>O(N</a:t>
            </a:r>
            <a:r>
              <a:rPr lang="en-US" sz="2000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sz="2000" dirty="0" smtClean="0">
                <a:solidFill>
                  <a:srgbClr val="B23C00"/>
                </a:solidFill>
                <a:latin typeface="Times New Roman" charset="0"/>
              </a:rPr>
              <a:t>.</a:t>
            </a:r>
            <a:endParaRPr lang="en-US" sz="2000" dirty="0">
              <a:solidFill>
                <a:srgbClr val="B23C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EE3-F242-B44F-8CCA-9E6B7895E506}" type="slidenum">
              <a:rPr lang="en-US"/>
              <a:pPr/>
              <a:t>13</a:t>
            </a:fld>
            <a:endParaRPr lang="en-US"/>
          </a:p>
        </p:txBody>
      </p:sp>
      <p:sp>
        <p:nvSpPr>
          <p:cNvPr id="707599" name="Rectangle 15"/>
          <p:cNvSpPr>
            <a:spLocks noChangeArrowheads="1"/>
          </p:cNvSpPr>
          <p:nvPr/>
        </p:nvSpPr>
        <p:spPr bwMode="auto">
          <a:xfrm>
            <a:off x="1006475" y="2057400"/>
            <a:ext cx="1919288" cy="3651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89" name="Rectangle 5"/>
          <p:cNvSpPr>
            <a:spLocks noGrp="1" noChangeArrowheads="1"/>
          </p:cNvSpPr>
          <p:nvPr>
            <p:ph type="title"/>
          </p:nvPr>
        </p:nvSpPr>
        <p:spPr>
          <a:xfrm>
            <a:off x="274367" y="411163"/>
            <a:ext cx="8595265" cy="655637"/>
          </a:xfrm>
        </p:spPr>
        <p:txBody>
          <a:bodyPr/>
          <a:lstStyle/>
          <a:p>
            <a:r>
              <a:rPr lang="en-US" dirty="0"/>
              <a:t>How Long Does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buildHeap</a:t>
            </a:r>
            <a:r>
              <a:rPr lang="en-US" b="1" dirty="0">
                <a:latin typeface="Courier New" charset="0"/>
              </a:rPr>
              <a:t>()</a:t>
            </a:r>
            <a:r>
              <a:rPr lang="en-US" dirty="0"/>
              <a:t> Take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sz="2400" b="1"/>
              <a:t>Prove:</a:t>
            </a:r>
            <a:r>
              <a:rPr lang="en-US" sz="2400"/>
              <a:t> For a </a:t>
            </a:r>
            <a:r>
              <a:rPr lang="en-US" sz="2400">
                <a:solidFill>
                  <a:srgbClr val="0033CC"/>
                </a:solidFill>
              </a:rPr>
              <a:t>perfect binary tree</a:t>
            </a:r>
            <a:r>
              <a:rPr lang="en-US" sz="2400"/>
              <a:t> of height </a:t>
            </a:r>
            <a:r>
              <a:rPr lang="en-US" sz="2400" i="1">
                <a:latin typeface="Times New Roman" charset="0"/>
              </a:rPr>
              <a:t>h</a:t>
            </a:r>
            <a:r>
              <a:rPr lang="en-US" sz="2400"/>
              <a:t> containing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i="1" baseline="30000">
                <a:latin typeface="Times New Roman" charset="0"/>
              </a:rPr>
              <a:t>h</a:t>
            </a:r>
            <a:r>
              <a:rPr lang="en-US" sz="2400" baseline="30000">
                <a:latin typeface="Times New Roman" charset="0"/>
              </a:rPr>
              <a:t>+1 </a:t>
            </a:r>
            <a:r>
              <a:rPr lang="en-US" sz="2400">
                <a:latin typeface="Times New Roman" charset="0"/>
              </a:rPr>
              <a:t>– 1</a:t>
            </a:r>
            <a:r>
              <a:rPr lang="en-US" sz="2400"/>
              <a:t> nodes, the </a:t>
            </a:r>
            <a:r>
              <a:rPr lang="en-US" sz="2400">
                <a:solidFill>
                  <a:srgbClr val="0033CC"/>
                </a:solidFill>
              </a:rPr>
              <a:t>sum of the heights</a:t>
            </a:r>
            <a:r>
              <a:rPr lang="en-US" sz="2400"/>
              <a:t> of the nodes is </a:t>
            </a:r>
            <a:br>
              <a:rPr lang="en-US" sz="2400"/>
            </a:br>
            <a:r>
              <a:rPr lang="en-US" sz="2400" i="1">
                <a:latin typeface="Times New Roman" charset="0"/>
              </a:rPr>
              <a:t>2</a:t>
            </a:r>
            <a:r>
              <a:rPr lang="en-US" sz="2400" i="1" baseline="30000">
                <a:latin typeface="Times New Roman" charset="0"/>
              </a:rPr>
              <a:t>h</a:t>
            </a:r>
            <a:r>
              <a:rPr lang="en-US" sz="2400" baseline="30000">
                <a:latin typeface="Times New Roman" charset="0"/>
              </a:rPr>
              <a:t>+1</a:t>
            </a:r>
            <a:r>
              <a:rPr lang="en-US" sz="2400">
                <a:latin typeface="Times New Roman" charset="0"/>
              </a:rPr>
              <a:t> – 1 – (</a:t>
            </a:r>
            <a:r>
              <a:rPr lang="en-US" sz="2400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+1)</a:t>
            </a:r>
            <a:endParaRPr lang="en-US" sz="2400"/>
          </a:p>
          <a:p>
            <a:pPr lvl="1"/>
            <a:r>
              <a:rPr lang="en-US" sz="2000"/>
              <a:t>There is one node (the root) at height </a:t>
            </a:r>
            <a:r>
              <a:rPr lang="en-US" sz="2000" i="1">
                <a:latin typeface="Times New Roman" charset="0"/>
              </a:rPr>
              <a:t>h</a:t>
            </a:r>
            <a:r>
              <a:rPr lang="en-US" sz="2000"/>
              <a:t>, 2 nodes at height </a:t>
            </a:r>
            <a:r>
              <a:rPr lang="en-US" sz="2000" i="1">
                <a:latin typeface="Times New Roman" charset="0"/>
              </a:rPr>
              <a:t>h</a:t>
            </a:r>
            <a:r>
              <a:rPr lang="en-US" sz="2000">
                <a:latin typeface="Times New Roman" charset="0"/>
              </a:rPr>
              <a:t>-1</a:t>
            </a:r>
            <a:r>
              <a:rPr lang="en-US" sz="2000"/>
              <a:t>, 4 nodes at height </a:t>
            </a:r>
            <a:r>
              <a:rPr lang="en-US" sz="2000" i="1">
                <a:latin typeface="Times New Roman" charset="0"/>
              </a:rPr>
              <a:t>h</a:t>
            </a:r>
            <a:r>
              <a:rPr lang="en-US" sz="2000">
                <a:latin typeface="Times New Roman" charset="0"/>
              </a:rPr>
              <a:t>-2</a:t>
            </a:r>
            <a:r>
              <a:rPr lang="en-US" sz="2000"/>
              <a:t>, and in general,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i="1" baseline="30000">
                <a:latin typeface="Times New Roman" charset="0"/>
              </a:rPr>
              <a:t>i</a:t>
            </a:r>
            <a:r>
              <a:rPr lang="en-US" sz="2000"/>
              <a:t> nodes at height </a:t>
            </a:r>
            <a:r>
              <a:rPr lang="en-US" sz="2000" i="1">
                <a:latin typeface="Times New Roman" charset="0"/>
              </a:rPr>
              <a:t>h-i</a:t>
            </a:r>
            <a:r>
              <a:rPr lang="en-US" sz="2000"/>
              <a:t>.</a:t>
            </a:r>
          </a:p>
        </p:txBody>
      </p:sp>
      <p:graphicFrame>
        <p:nvGraphicFramePr>
          <p:cNvPr id="70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54163" y="3063875"/>
          <a:ext cx="18288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3" imgW="965160" imgH="431640" progId="Equation.3">
                  <p:embed/>
                </p:oleObj>
              </mc:Choice>
              <mc:Fallback>
                <p:oleObj name="Equation" r:id="rId3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063875"/>
                        <a:ext cx="18288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1" name="Object 7"/>
          <p:cNvGraphicFramePr>
            <a:graphicFrameLocks noChangeAspect="1"/>
          </p:cNvGraphicFramePr>
          <p:nvPr/>
        </p:nvGraphicFramePr>
        <p:xfrm>
          <a:off x="1817688" y="3794125"/>
          <a:ext cx="5772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5" imgW="2857320" imgH="228600" progId="Equation.3">
                  <p:embed/>
                </p:oleObj>
              </mc:Choice>
              <mc:Fallback>
                <p:oleObj name="Equation" r:id="rId5" imgW="285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794125"/>
                        <a:ext cx="57721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2" name="Object 8"/>
          <p:cNvGraphicFramePr>
            <a:graphicFrameLocks noChangeAspect="1"/>
          </p:cNvGraphicFramePr>
          <p:nvPr/>
        </p:nvGraphicFramePr>
        <p:xfrm>
          <a:off x="1379538" y="4435475"/>
          <a:ext cx="63007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7" imgW="3111480" imgH="228600" progId="Equation.3">
                  <p:embed/>
                </p:oleObj>
              </mc:Choice>
              <mc:Fallback>
                <p:oleObj name="Equation" r:id="rId7" imgW="3111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435475"/>
                        <a:ext cx="63007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3" name="Object 9"/>
          <p:cNvGraphicFramePr>
            <a:graphicFrameLocks noChangeAspect="1"/>
          </p:cNvGraphicFramePr>
          <p:nvPr/>
        </p:nvGraphicFramePr>
        <p:xfrm>
          <a:off x="1554163" y="5257800"/>
          <a:ext cx="40243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9" imgW="1993680" imgH="203040" progId="Equation.3">
                  <p:embed/>
                </p:oleObj>
              </mc:Choice>
              <mc:Fallback>
                <p:oleObj name="Equation" r:id="rId9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257800"/>
                        <a:ext cx="40243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4" name="Object 10"/>
          <p:cNvGraphicFramePr>
            <a:graphicFrameLocks noChangeAspect="1"/>
          </p:cNvGraphicFramePr>
          <p:nvPr/>
        </p:nvGraphicFramePr>
        <p:xfrm>
          <a:off x="1828800" y="5715000"/>
          <a:ext cx="2378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11" imgW="1218960" imgH="228600" progId="Equation.3">
                  <p:embed/>
                </p:oleObj>
              </mc:Choice>
              <mc:Fallback>
                <p:oleObj name="Equation" r:id="rId11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2378075" cy="446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95" name="Text Box 11"/>
          <p:cNvSpPr txBox="1">
            <a:spLocks noChangeArrowheads="1"/>
          </p:cNvSpPr>
          <p:nvPr/>
        </p:nvSpPr>
        <p:spPr bwMode="auto">
          <a:xfrm>
            <a:off x="7680325" y="4497388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(b)</a:t>
            </a:r>
          </a:p>
        </p:txBody>
      </p: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7680325" y="3824288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(a)</a:t>
            </a:r>
          </a:p>
        </p:txBody>
      </p:sp>
      <p:sp>
        <p:nvSpPr>
          <p:cNvPr id="707597" name="Text Box 13"/>
          <p:cNvSpPr txBox="1">
            <a:spLocks noChangeArrowheads="1"/>
          </p:cNvSpPr>
          <p:nvPr/>
        </p:nvSpPr>
        <p:spPr bwMode="auto">
          <a:xfrm>
            <a:off x="1006475" y="4160838"/>
            <a:ext cx="235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Multiply both sides by 2:</a:t>
            </a:r>
          </a:p>
        </p:txBody>
      </p:sp>
      <p:sp>
        <p:nvSpPr>
          <p:cNvPr id="707598" name="Text Box 14"/>
          <p:cNvSpPr txBox="1">
            <a:spLocks noChangeArrowheads="1"/>
          </p:cNvSpPr>
          <p:nvPr/>
        </p:nvSpPr>
        <p:spPr bwMode="auto">
          <a:xfrm>
            <a:off x="1006475" y="4892675"/>
            <a:ext cx="5916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Subtract (b) – (a). Note that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h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 – 2(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h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-1) = 2</a:t>
            </a:r>
            <a:r>
              <a:rPr lang="en-US">
                <a:solidFill>
                  <a:srgbClr val="0033CC"/>
                </a:solidFill>
              </a:rPr>
              <a:t>,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4(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h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-1)-4(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h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-2) = 4</a:t>
            </a:r>
            <a:r>
              <a:rPr lang="en-US">
                <a:solidFill>
                  <a:srgbClr val="0033CC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31696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/>
      <p:bldP spid="707595" grpId="0"/>
      <p:bldP spid="707596" grpId="0"/>
      <p:bldP spid="707597" grpId="0"/>
      <p:bldP spid="7075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A569-CA48-DA49-B414-AADE7D85B94F}" type="slidenum">
              <a:rPr lang="en-US"/>
              <a:pPr/>
              <a:t>14</a:t>
            </a:fld>
            <a:endParaRPr lang="en-US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8853"/>
            <a:ext cx="8047038" cy="3982071"/>
          </a:xfrm>
        </p:spPr>
        <p:txBody>
          <a:bodyPr/>
          <a:lstStyle/>
          <a:p>
            <a:r>
              <a:rPr lang="en-US" dirty="0"/>
              <a:t>A complete tree is not necessarily a perfect binary tree, but it contains between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2</a:t>
            </a:r>
            <a:r>
              <a:rPr lang="en-US" i="1" baseline="30000" dirty="0">
                <a:latin typeface="Times New Roman" charset="0"/>
              </a:rPr>
              <a:t>h</a:t>
            </a:r>
            <a:r>
              <a:rPr lang="en-US" dirty="0"/>
              <a:t> and </a:t>
            </a:r>
            <a:r>
              <a:rPr lang="en-US" dirty="0">
                <a:latin typeface="Times New Roman" charset="0"/>
              </a:rPr>
              <a:t>2</a:t>
            </a:r>
            <a:r>
              <a:rPr lang="en-US" i="1" baseline="30000" dirty="0">
                <a:latin typeface="Times New Roman" charset="0"/>
              </a:rPr>
              <a:t>h</a:t>
            </a:r>
            <a:r>
              <a:rPr lang="en-US" baseline="30000" dirty="0">
                <a:latin typeface="Times New Roman" charset="0"/>
              </a:rPr>
              <a:t>+1</a:t>
            </a:r>
            <a:r>
              <a:rPr lang="en-US" dirty="0"/>
              <a:t> nodes. Therefore,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</a:p>
          <a:p>
            <a:pPr lvl="4"/>
            <a:endParaRPr lang="en-US" sz="900" dirty="0"/>
          </a:p>
          <a:p>
            <a:r>
              <a:rPr lang="en-US" dirty="0">
                <a:solidFill>
                  <a:schemeClr val="folHlink"/>
                </a:solidFill>
              </a:rPr>
              <a:t>And so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buildHeap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>
                <a:solidFill>
                  <a:schemeClr val="folHlink"/>
                </a:solidFill>
              </a:rPr>
              <a:t> runs in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folHlink"/>
                </a:solidFill>
              </a:rPr>
              <a:t> time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  <a:endParaRPr lang="en-US" dirty="0">
              <a:solidFill>
                <a:schemeClr val="folHlink"/>
              </a:solidFill>
            </a:endParaRPr>
          </a:p>
        </p:txBody>
      </p:sp>
      <p:graphicFrame>
        <p:nvGraphicFramePr>
          <p:cNvPr id="712714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1614694"/>
              </p:ext>
            </p:extLst>
          </p:nvPr>
        </p:nvGraphicFramePr>
        <p:xfrm>
          <a:off x="3017838" y="1345899"/>
          <a:ext cx="31083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1346040" imgH="228600" progId="Equation.3">
                  <p:embed/>
                </p:oleObj>
              </mc:Choice>
              <mc:Fallback>
                <p:oleObj name="Equation" r:id="rId3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345899"/>
                        <a:ext cx="3108325" cy="528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274367" y="411163"/>
            <a:ext cx="8595265" cy="655637"/>
          </a:xfrm>
        </p:spPr>
        <p:txBody>
          <a:bodyPr/>
          <a:lstStyle/>
          <a:p>
            <a:r>
              <a:rPr lang="en-US" dirty="0"/>
              <a:t>How Long Does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buildHeap</a:t>
            </a:r>
            <a:r>
              <a:rPr lang="en-US" b="1" dirty="0">
                <a:latin typeface="Courier New" charset="0"/>
              </a:rPr>
              <a:t>()</a:t>
            </a:r>
            <a:r>
              <a:rPr lang="en-US" dirty="0"/>
              <a:t> Take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97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Thursday, July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book, laptop, Internet.</a:t>
            </a:r>
          </a:p>
          <a:p>
            <a:pPr lvl="1"/>
            <a:r>
              <a:rPr lang="en-US" dirty="0" smtClean="0"/>
              <a:t>Not open neighbor.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Short answer, paper and pencil.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“Buffet style” – more questions than you can probably answer, so pick which ones to do.</a:t>
            </a:r>
          </a:p>
          <a:p>
            <a:pPr lvl="4"/>
            <a:r>
              <a:rPr lang="en-US" dirty="0"/>
              <a:t>`</a:t>
            </a:r>
            <a:endParaRPr lang="en-US" dirty="0" smtClean="0"/>
          </a:p>
          <a:p>
            <a:r>
              <a:rPr lang="en-US" dirty="0" smtClean="0"/>
              <a:t>1 hour 55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3341-9324-F840-A9CF-58925806A4E5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for the Midterm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Software </a:t>
            </a:r>
            <a:r>
              <a:rPr lang="en-US" dirty="0">
                <a:solidFill>
                  <a:srgbClr val="B23C00"/>
                </a:solidFill>
              </a:rPr>
              <a:t>model </a:t>
            </a:r>
            <a:r>
              <a:rPr lang="en-US" dirty="0"/>
              <a:t>of real-world data</a:t>
            </a:r>
          </a:p>
          <a:p>
            <a:pPr lvl="4"/>
            <a:endParaRPr lang="en-US" dirty="0"/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Want to be as </a:t>
            </a:r>
            <a:r>
              <a:rPr lang="en-US" dirty="0">
                <a:solidFill>
                  <a:schemeClr val="folHlink"/>
                </a:solidFill>
              </a:rPr>
              <a:t>efficient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How to measure and compare</a:t>
            </a:r>
          </a:p>
          <a:p>
            <a:pPr lvl="1"/>
            <a:r>
              <a:rPr lang="en-US" dirty="0"/>
              <a:t>How to </a:t>
            </a:r>
            <a:r>
              <a:rPr lang="en-US" dirty="0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BC6-3F5D-0645-94AB-7D732041250A}" type="slidenum">
              <a:rPr lang="en-US"/>
              <a:pPr/>
              <a:t>18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</a:t>
            </a:r>
            <a:r>
              <a:rPr lang="en-US" dirty="0" smtClean="0"/>
              <a:t>Midterm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data </a:t>
            </a:r>
            <a:r>
              <a:rPr lang="en-US" dirty="0" smtClean="0"/>
              <a:t>structures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Primitive types and reference types</a:t>
            </a:r>
          </a:p>
          <a:p>
            <a:pPr lvl="1"/>
            <a:r>
              <a:rPr lang="en-US" dirty="0"/>
              <a:t>Generic types</a:t>
            </a:r>
          </a:p>
          <a:p>
            <a:pPr lvl="1"/>
            <a:r>
              <a:rPr lang="en-US" dirty="0"/>
              <a:t>Boxing and unboxing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Covariant arrays</a:t>
            </a:r>
          </a:p>
          <a:p>
            <a:pPr lvl="1"/>
            <a:r>
              <a:rPr lang="en-US" dirty="0"/>
              <a:t>Type parameters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9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4A5D-CB0B-0E4E-819D-590751AA0214}" type="slidenum">
              <a:rPr lang="en-US"/>
              <a:pPr/>
              <a:t>19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Algorithm analysis</a:t>
            </a:r>
          </a:p>
          <a:p>
            <a:pPr lvl="1"/>
            <a:r>
              <a:rPr lang="en-US" dirty="0"/>
              <a:t>What to measure</a:t>
            </a:r>
          </a:p>
          <a:p>
            <a:pPr lvl="1"/>
            <a:r>
              <a:rPr lang="en-US" dirty="0"/>
              <a:t>How well an algorithm </a:t>
            </a:r>
            <a:r>
              <a:rPr lang="en-US" dirty="0">
                <a:solidFill>
                  <a:schemeClr val="folHlink"/>
                </a:solidFill>
              </a:rPr>
              <a:t>scales</a:t>
            </a:r>
          </a:p>
          <a:p>
            <a:pPr lvl="1"/>
            <a:r>
              <a:rPr lang="en-US" dirty="0"/>
              <a:t>Comparing growth rates</a:t>
            </a:r>
          </a:p>
          <a:p>
            <a:pPr lvl="2"/>
            <a:r>
              <a:rPr lang="en-US" dirty="0"/>
              <a:t>linear, logarithmic, quadratic, cubic, </a:t>
            </a:r>
            <a:r>
              <a:rPr lang="en-US" dirty="0" smtClean="0"/>
              <a:t>exponential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Big-Oh: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Theta: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Omega: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Little-Oh: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General rules for computing run time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5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2B4-E647-ED4A-A016-976C72EA038A}" type="slidenum">
              <a:rPr lang="en-US"/>
              <a:pPr/>
              <a:t>2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smtClean="0"/>
              <a:t>Textbook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Source Code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http://users.cis.fiu.edu/~weiss/dsaajava3/code/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81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688-7FBE-E142-AB58-2BABFF7EA9F2}" type="slidenum">
              <a:rPr lang="en-US"/>
              <a:pPr/>
              <a:t>20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Towers of Hanoi puzzle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Recursive solution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Recurrence relation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number of moves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Recurrence relation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Solve  ..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Find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closed form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solution such as </a:t>
            </a:r>
            <a:r>
              <a:rPr lang="en-US" dirty="0">
                <a:latin typeface="Times New Roman" charset="0"/>
              </a:rPr>
              <a:t>2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Prove the solution using </a:t>
            </a:r>
            <a:r>
              <a:rPr lang="en-US" dirty="0" smtClean="0"/>
              <a:t>induction.</a:t>
            </a:r>
            <a:endParaRPr lang="en-US" dirty="0"/>
          </a:p>
        </p:txBody>
      </p:sp>
      <p:grpSp>
        <p:nvGrpSpPr>
          <p:cNvPr id="733188" name="Group 4"/>
          <p:cNvGrpSpPr>
            <a:grpSpLocks/>
          </p:cNvGrpSpPr>
          <p:nvPr/>
        </p:nvGrpSpPr>
        <p:grpSpPr bwMode="auto">
          <a:xfrm>
            <a:off x="2557463" y="2757488"/>
            <a:ext cx="4117975" cy="1403350"/>
            <a:chOff x="2592" y="2082"/>
            <a:chExt cx="2594" cy="884"/>
          </a:xfrm>
        </p:grpSpPr>
        <p:sp>
          <p:nvSpPr>
            <p:cNvPr id="733189" name="Rectangle 5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190" name="Text Box 6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733191" name="Text Box 7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imes New Roman" charset="0"/>
                </a:rPr>
                <a:t>1	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 = 1</a:t>
              </a:r>
            </a:p>
            <a:p>
              <a:r>
                <a:rPr lang="en-US" sz="2800" i="1">
                  <a:latin typeface="Times New Roman" charset="0"/>
                </a:rPr>
                <a:t>2f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-1) + 1	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 &gt; 1</a:t>
              </a:r>
            </a:p>
          </p:txBody>
        </p:sp>
        <p:sp>
          <p:nvSpPr>
            <p:cNvPr id="733192" name="Text Box 8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39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246F-A545-A74E-9673-FAB613022499}" type="slidenum">
              <a:rPr lang="en-US"/>
              <a:pPr/>
              <a:t>21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Abstract data type (ADT)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Hidden implementations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list ADT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iterators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singly linked and doubly linked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Advantages and disadvantages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add()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)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7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BB7D-04C7-2F45-A5B1-838D88773C1B}" type="slidenum">
              <a:rPr lang="en-US"/>
              <a:pPr/>
              <a:t>22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Java collections framework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Iterable</a:t>
            </a:r>
            <a:r>
              <a:rPr lang="en-US" dirty="0"/>
              <a:t> 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Special form of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</a:t>
            </a:r>
            <a:r>
              <a:rPr lang="en-US" dirty="0"/>
              <a:t> loop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Nested Java classes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Insertions into a sorted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Modified binary search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Multithreaded insertions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critical </a:t>
            </a:r>
            <a:r>
              <a:rPr lang="en-US" dirty="0" smtClean="0"/>
              <a:t>region</a:t>
            </a: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stack ADT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Solve Towers of Hanoi using a stack</a:t>
            </a:r>
          </a:p>
        </p:txBody>
      </p:sp>
    </p:spTree>
    <p:extLst>
      <p:ext uri="{BB962C8B-B14F-4D97-AF65-F5344CB8AC3E}">
        <p14:creationId xmlns:p14="http://schemas.microsoft.com/office/powerpoint/2010/main" val="317464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FDB5-3232-7E49-80F8-0036A7B5C295}" type="slidenum">
              <a:rPr lang="en-US"/>
              <a:pPr/>
              <a:t>23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  <a:p>
            <a:pPr lvl="1"/>
            <a:r>
              <a:rPr lang="en-US" dirty="0"/>
              <a:t>Circular buffer</a:t>
            </a:r>
          </a:p>
          <a:p>
            <a:pPr lvl="1"/>
            <a:r>
              <a:rPr lang="en-US" dirty="0"/>
              <a:t>Multithreaded producer-consumer solution</a:t>
            </a:r>
          </a:p>
          <a:p>
            <a:pPr lvl="4"/>
            <a:endParaRPr lang="en-US" dirty="0"/>
          </a:p>
          <a:p>
            <a:r>
              <a:rPr lang="en-US" dirty="0"/>
              <a:t>The tree ADT</a:t>
            </a:r>
          </a:p>
          <a:p>
            <a:pPr lvl="1"/>
            <a:r>
              <a:rPr lang="en-US" dirty="0"/>
              <a:t>Root, leaf, edge, path, depth, height</a:t>
            </a:r>
          </a:p>
          <a:p>
            <a:pPr lvl="1"/>
            <a:r>
              <a:rPr lang="en-US" dirty="0"/>
              <a:t>Traversals</a:t>
            </a:r>
          </a:p>
          <a:p>
            <a:pPr lvl="2"/>
            <a:r>
              <a:rPr lang="en-US" dirty="0"/>
              <a:t>preorder</a:t>
            </a:r>
          </a:p>
          <a:p>
            <a:pPr lvl="2"/>
            <a:r>
              <a:rPr lang="en-US" dirty="0" err="1"/>
              <a:t>inorder</a:t>
            </a:r>
            <a:endParaRPr lang="en-US" dirty="0"/>
          </a:p>
          <a:p>
            <a:pPr lvl="2"/>
            <a:r>
              <a:rPr lang="en-US" dirty="0" err="1"/>
              <a:t>postorder</a:t>
            </a:r>
            <a:endParaRPr lang="en-US" dirty="0"/>
          </a:p>
          <a:p>
            <a:pPr lvl="2"/>
            <a:r>
              <a:rPr lang="en-US" dirty="0"/>
              <a:t>level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DCEE-3163-4042-B332-74026A7CB3D5}" type="slidenum">
              <a:rPr lang="en-US"/>
              <a:pPr/>
              <a:t>24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trees</a:t>
            </a:r>
          </a:p>
          <a:p>
            <a:pPr>
              <a:lnSpc>
                <a:spcPct val="90000"/>
              </a:lnSpc>
            </a:pPr>
            <a:r>
              <a:rPr lang="en-US" dirty="0"/>
              <a:t>Binary search trees (BST)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Find, insert, delete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Minimum and maximum values</a:t>
            </a:r>
          </a:p>
          <a:p>
            <a:pPr>
              <a:lnSpc>
                <a:spcPct val="90000"/>
              </a:lnSpc>
            </a:pPr>
            <a:r>
              <a:rPr lang="en-US" dirty="0"/>
              <a:t>AVL trees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Balance condition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and double, left and right rotations</a:t>
            </a:r>
          </a:p>
          <a:p>
            <a:pPr>
              <a:lnSpc>
                <a:spcPct val="90000"/>
              </a:lnSpc>
            </a:pPr>
            <a:r>
              <a:rPr lang="en-US" dirty="0"/>
              <a:t>Splay trees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Splaying</a:t>
            </a:r>
          </a:p>
          <a:p>
            <a:pPr>
              <a:lnSpc>
                <a:spcPct val="90000"/>
              </a:lnSpc>
            </a:pPr>
            <a:r>
              <a:rPr lang="en-US" dirty="0"/>
              <a:t>B-trees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Insertions and deletions</a:t>
            </a:r>
          </a:p>
        </p:txBody>
      </p:sp>
    </p:spTree>
    <p:extLst>
      <p:ext uri="{BB962C8B-B14F-4D97-AF65-F5344CB8AC3E}">
        <p14:creationId xmlns:p14="http://schemas.microsoft.com/office/powerpoint/2010/main" val="218880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C444-CA00-474D-86CF-117E8337FDC8}" type="slidenum">
              <a:rPr lang="en-US"/>
              <a:pPr/>
              <a:t>25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the Midterm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Proof that an average BST operation </a:t>
            </a:r>
            <a:br>
              <a:rPr lang="en-US" dirty="0"/>
            </a:br>
            <a:r>
              <a:rPr lang="en-US" dirty="0"/>
              <a:t>takes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get rid of summations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priority queue ADT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Binary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Complete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Heap-order priority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Percolate up and down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Proof that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buildHeap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runs in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067-3ACD-7D40-813C-E94F243523FF}" type="slidenum">
              <a:rPr lang="en-US"/>
              <a:pPr/>
              <a:t>26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Question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Consider a singly linked list that is either null-terminated or ends in a cycle: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Describe an </a:t>
            </a:r>
            <a:r>
              <a:rPr lang="en-US" sz="2400" i="1" dirty="0">
                <a:latin typeface="Times New Roman"/>
                <a:cs typeface="Times New Roman"/>
              </a:rPr>
              <a:t>O</a:t>
            </a:r>
            <a:r>
              <a:rPr lang="en-US" sz="2400" dirty="0"/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/>
              <a:t>) algorithm that, given the head of a singly linked list, determines whether or not the list contains a cycle. </a:t>
            </a:r>
            <a:endParaRPr lang="en-US" sz="2400" dirty="0" smtClean="0"/>
          </a:p>
          <a:p>
            <a:pPr lvl="6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Answer:</a:t>
            </a:r>
            <a:r>
              <a:rPr lang="en-US" sz="2000" dirty="0"/>
              <a:t> Start two node pointer variables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slow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fast</a:t>
            </a:r>
            <a:r>
              <a:rPr lang="en-US" sz="2000" dirty="0"/>
              <a:t> at the head of the list. Repeatedly advance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fast</a:t>
            </a:r>
            <a:r>
              <a:rPr lang="en-US" sz="2000" dirty="0"/>
              <a:t> two nodes forward for each time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slow</a:t>
            </a:r>
            <a:r>
              <a:rPr lang="en-US" sz="2000" dirty="0"/>
              <a:t> advances one node forward. If </a:t>
            </a:r>
            <a:r>
              <a:rPr lang="en-US" sz="2000" dirty="0" smtClean="0"/>
              <a:t>there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s </a:t>
            </a:r>
            <a:r>
              <a:rPr lang="en-US" sz="2000" dirty="0"/>
              <a:t>a cycle, both pointers will be trapped in it, and </a:t>
            </a:r>
            <a:r>
              <a:rPr lang="en-US" sz="2000" b="1" dirty="0" smtClean="0">
                <a:solidFill>
                  <a:srgbClr val="0033CC"/>
                </a:solidFill>
                <a:latin typeface="Courier New" charset="0"/>
              </a:rPr>
              <a:t>fast</a:t>
            </a:r>
            <a:r>
              <a:rPr lang="en-US" sz="2000" dirty="0" smtClean="0"/>
              <a:t> will overlap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slow</a:t>
            </a:r>
            <a:r>
              <a:rPr lang="en-US" sz="2000" dirty="0"/>
              <a:t>.</a:t>
            </a:r>
          </a:p>
        </p:txBody>
      </p:sp>
      <p:grpSp>
        <p:nvGrpSpPr>
          <p:cNvPr id="750596" name="Group 4"/>
          <p:cNvGrpSpPr>
            <a:grpSpLocks noChangeAspect="1"/>
          </p:cNvGrpSpPr>
          <p:nvPr/>
        </p:nvGrpSpPr>
        <p:grpSpPr bwMode="auto">
          <a:xfrm>
            <a:off x="2065338" y="2378075"/>
            <a:ext cx="5029200" cy="228600"/>
            <a:chOff x="2526" y="4188"/>
            <a:chExt cx="6600" cy="309"/>
          </a:xfrm>
        </p:grpSpPr>
        <p:sp>
          <p:nvSpPr>
            <p:cNvPr id="750597" name="AutoShape 5"/>
            <p:cNvSpPr>
              <a:spLocks noChangeAspect="1" noChangeArrowheads="1"/>
            </p:cNvSpPr>
            <p:nvPr/>
          </p:nvSpPr>
          <p:spPr bwMode="auto">
            <a:xfrm>
              <a:off x="2526" y="4188"/>
              <a:ext cx="6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25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7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0600" name="AutoShape 8"/>
            <p:cNvCxnSpPr>
              <a:cxnSpLocks noChangeShapeType="1"/>
              <a:endCxn id="750599" idx="1"/>
            </p:cNvCxnSpPr>
            <p:nvPr/>
          </p:nvCxnSpPr>
          <p:spPr bwMode="auto">
            <a:xfrm>
              <a:off x="3126" y="4343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49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0602" name="AutoShape 10"/>
            <p:cNvCxnSpPr>
              <a:cxnSpLocks noChangeShapeType="1"/>
              <a:endCxn id="750601" idx="1"/>
            </p:cNvCxnSpPr>
            <p:nvPr/>
          </p:nvCxnSpPr>
          <p:spPr bwMode="auto">
            <a:xfrm>
              <a:off x="4326" y="4343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1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0604" name="AutoShape 12"/>
            <p:cNvCxnSpPr>
              <a:cxnSpLocks noChangeShapeType="1"/>
              <a:endCxn id="750603" idx="1"/>
            </p:cNvCxnSpPr>
            <p:nvPr/>
          </p:nvCxnSpPr>
          <p:spPr bwMode="auto">
            <a:xfrm>
              <a:off x="5526" y="4343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0605" name="Rectangle 13"/>
            <p:cNvSpPr>
              <a:spLocks noChangeArrowheads="1"/>
            </p:cNvSpPr>
            <p:nvPr/>
          </p:nvSpPr>
          <p:spPr bwMode="auto">
            <a:xfrm>
              <a:off x="73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0606" name="AutoShape 14"/>
            <p:cNvCxnSpPr>
              <a:cxnSpLocks noChangeShapeType="1"/>
              <a:endCxn id="750605" idx="1"/>
            </p:cNvCxnSpPr>
            <p:nvPr/>
          </p:nvCxnSpPr>
          <p:spPr bwMode="auto">
            <a:xfrm>
              <a:off x="6726" y="4343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0607" name="Rectangle 15"/>
            <p:cNvSpPr>
              <a:spLocks noChangeArrowheads="1"/>
            </p:cNvSpPr>
            <p:nvPr/>
          </p:nvSpPr>
          <p:spPr bwMode="auto">
            <a:xfrm>
              <a:off x="85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0608" name="AutoShape 16"/>
            <p:cNvCxnSpPr>
              <a:cxnSpLocks noChangeShapeType="1"/>
              <a:endCxn id="750607" idx="1"/>
            </p:cNvCxnSpPr>
            <p:nvPr/>
          </p:nvCxnSpPr>
          <p:spPr bwMode="auto">
            <a:xfrm>
              <a:off x="7926" y="4343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50609" name="AutoShape 17"/>
            <p:cNvCxnSpPr>
              <a:cxnSpLocks noChangeShapeType="1"/>
              <a:stCxn id="750607" idx="3"/>
              <a:endCxn id="750610" idx="2"/>
            </p:cNvCxnSpPr>
            <p:nvPr/>
          </p:nvCxnSpPr>
          <p:spPr bwMode="auto">
            <a:xfrm flipH="1">
              <a:off x="4926" y="4343"/>
              <a:ext cx="4200" cy="102"/>
            </a:xfrm>
            <a:prstGeom prst="curvedConnector5">
              <a:avLst>
                <a:gd name="adj1" fmla="val -7144"/>
                <a:gd name="adj2" fmla="val 885417"/>
                <a:gd name="adj3" fmla="val 1071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4926" y="4394"/>
              <a:ext cx="100" cy="10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53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3C8-00B0-0942-A191-A5EAA35D223B}" type="slidenum">
              <a:rPr lang="en-US"/>
              <a:pPr/>
              <a:t>27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Question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Consider two singly linked lists that merge: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Describe </a:t>
            </a:r>
            <a:r>
              <a:rPr lang="en-US" sz="2400" dirty="0"/>
              <a:t>an algorithm that finds the node where the lists first merge (shown darker above), either with words or </a:t>
            </a:r>
            <a:r>
              <a:rPr lang="en-US" sz="2400" dirty="0" err="1"/>
              <a:t>pseudocode</a:t>
            </a:r>
            <a:r>
              <a:rPr lang="en-US" sz="2400" dirty="0"/>
              <a:t>. You are given the heads of the two lists</a:t>
            </a:r>
            <a:r>
              <a:rPr lang="en-US" sz="2400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sz="800" dirty="0"/>
          </a:p>
          <a:p>
            <a:pPr marL="928688" lvl="1" indent="-457200">
              <a:buFont typeface="Wingdings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the number of nodes in the first list </a:t>
            </a:r>
            <a:r>
              <a:rPr lang="en-US" sz="2000" dirty="0">
                <a:cs typeface="+mn-cs"/>
              </a:rPr>
              <a:t>before</a:t>
            </a:r>
            <a:r>
              <a:rPr lang="en-US" sz="1800" dirty="0"/>
              <a:t> </a:t>
            </a:r>
            <a:r>
              <a:rPr lang="en-US" sz="2000" dirty="0"/>
              <a:t>the merge is </a:t>
            </a:r>
            <a:r>
              <a:rPr lang="en-US" sz="2000" i="1" dirty="0">
                <a:latin typeface="Times New Roman" charset="0"/>
              </a:rPr>
              <a:t>M</a:t>
            </a:r>
            <a:r>
              <a:rPr lang="en-US" sz="2000" dirty="0"/>
              <a:t> and the number of nodes in the second list before the merge is 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and the number of nodes in the merged part is </a:t>
            </a:r>
            <a:r>
              <a:rPr lang="en-US" sz="2000" i="1" dirty="0">
                <a:latin typeface="Times New Roman" charset="0"/>
              </a:rPr>
              <a:t>P</a:t>
            </a:r>
            <a:r>
              <a:rPr lang="en-US" sz="2000" dirty="0"/>
              <a:t>, then your algorithm should take </a:t>
            </a:r>
            <a:r>
              <a:rPr lang="en-US" sz="2000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M + N + P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/>
              <a:t>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751621" name="Group 5"/>
          <p:cNvGrpSpPr>
            <a:grpSpLocks noChangeAspect="1"/>
          </p:cNvGrpSpPr>
          <p:nvPr/>
        </p:nvGrpSpPr>
        <p:grpSpPr bwMode="auto">
          <a:xfrm>
            <a:off x="2468563" y="1965976"/>
            <a:ext cx="4114800" cy="1143000"/>
            <a:chOff x="2526" y="4188"/>
            <a:chExt cx="5400" cy="1543"/>
          </a:xfrm>
        </p:grpSpPr>
        <p:sp>
          <p:nvSpPr>
            <p:cNvPr id="751622" name="AutoShape 6"/>
            <p:cNvSpPr>
              <a:spLocks noChangeAspect="1" noChangeArrowheads="1"/>
            </p:cNvSpPr>
            <p:nvPr/>
          </p:nvSpPr>
          <p:spPr bwMode="auto">
            <a:xfrm>
              <a:off x="2526" y="4188"/>
              <a:ext cx="5400" cy="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623" name="Rectangle 7"/>
            <p:cNvSpPr>
              <a:spLocks noChangeArrowheads="1"/>
            </p:cNvSpPr>
            <p:nvPr/>
          </p:nvSpPr>
          <p:spPr bwMode="auto">
            <a:xfrm>
              <a:off x="37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1624" name="Rectangle 8"/>
            <p:cNvSpPr>
              <a:spLocks noChangeArrowheads="1"/>
            </p:cNvSpPr>
            <p:nvPr/>
          </p:nvSpPr>
          <p:spPr bwMode="auto">
            <a:xfrm>
              <a:off x="4926" y="4188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25" name="AutoShape 9"/>
            <p:cNvCxnSpPr>
              <a:cxnSpLocks noChangeShapeType="1"/>
              <a:endCxn id="751624" idx="1"/>
            </p:cNvCxnSpPr>
            <p:nvPr/>
          </p:nvCxnSpPr>
          <p:spPr bwMode="auto">
            <a:xfrm>
              <a:off x="4326" y="4342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1626" name="Oval 10"/>
            <p:cNvSpPr>
              <a:spLocks noChangeArrowheads="1"/>
            </p:cNvSpPr>
            <p:nvPr/>
          </p:nvSpPr>
          <p:spPr bwMode="auto">
            <a:xfrm>
              <a:off x="4926" y="4394"/>
              <a:ext cx="100" cy="10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1627" name="Rectangle 11"/>
            <p:cNvSpPr>
              <a:spLocks noChangeArrowheads="1"/>
            </p:cNvSpPr>
            <p:nvPr/>
          </p:nvSpPr>
          <p:spPr bwMode="auto">
            <a:xfrm>
              <a:off x="2526" y="5422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1628" name="Rectangle 12"/>
            <p:cNvSpPr>
              <a:spLocks noChangeArrowheads="1"/>
            </p:cNvSpPr>
            <p:nvPr/>
          </p:nvSpPr>
          <p:spPr bwMode="auto">
            <a:xfrm>
              <a:off x="3726" y="5422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29" name="AutoShape 13"/>
            <p:cNvCxnSpPr>
              <a:cxnSpLocks noChangeShapeType="1"/>
              <a:endCxn id="751628" idx="1"/>
            </p:cNvCxnSpPr>
            <p:nvPr/>
          </p:nvCxnSpPr>
          <p:spPr bwMode="auto">
            <a:xfrm>
              <a:off x="3126" y="5577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1630" name="Rectangle 14"/>
            <p:cNvSpPr>
              <a:spLocks noChangeArrowheads="1"/>
            </p:cNvSpPr>
            <p:nvPr/>
          </p:nvSpPr>
          <p:spPr bwMode="auto">
            <a:xfrm>
              <a:off x="4926" y="5422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31" name="AutoShape 15"/>
            <p:cNvCxnSpPr>
              <a:cxnSpLocks noChangeShapeType="1"/>
              <a:endCxn id="751630" idx="1"/>
            </p:cNvCxnSpPr>
            <p:nvPr/>
          </p:nvCxnSpPr>
          <p:spPr bwMode="auto">
            <a:xfrm>
              <a:off x="4326" y="5577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1632" name="Rectangle 16"/>
            <p:cNvSpPr>
              <a:spLocks noChangeArrowheads="1"/>
            </p:cNvSpPr>
            <p:nvPr/>
          </p:nvSpPr>
          <p:spPr bwMode="auto">
            <a:xfrm>
              <a:off x="6126" y="4805"/>
              <a:ext cx="600" cy="3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33" name="AutoShape 17"/>
            <p:cNvCxnSpPr>
              <a:cxnSpLocks noChangeShapeType="1"/>
              <a:stCxn id="751624" idx="3"/>
              <a:endCxn id="751632" idx="1"/>
            </p:cNvCxnSpPr>
            <p:nvPr/>
          </p:nvCxnSpPr>
          <p:spPr bwMode="auto">
            <a:xfrm>
              <a:off x="5526" y="4342"/>
              <a:ext cx="600" cy="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1634" name="Rectangle 18"/>
            <p:cNvSpPr>
              <a:spLocks noChangeArrowheads="1"/>
            </p:cNvSpPr>
            <p:nvPr/>
          </p:nvSpPr>
          <p:spPr bwMode="auto">
            <a:xfrm>
              <a:off x="7326" y="4805"/>
              <a:ext cx="600" cy="3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35" name="AutoShape 19"/>
            <p:cNvCxnSpPr>
              <a:cxnSpLocks noChangeShapeType="1"/>
              <a:endCxn id="751634" idx="1"/>
            </p:cNvCxnSpPr>
            <p:nvPr/>
          </p:nvCxnSpPr>
          <p:spPr bwMode="auto">
            <a:xfrm>
              <a:off x="6726" y="4960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51636" name="Oval 20"/>
            <p:cNvSpPr>
              <a:spLocks noChangeArrowheads="1"/>
            </p:cNvSpPr>
            <p:nvPr/>
          </p:nvSpPr>
          <p:spPr bwMode="auto">
            <a:xfrm>
              <a:off x="4926" y="5628"/>
              <a:ext cx="100" cy="10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51637" name="AutoShape 21"/>
            <p:cNvCxnSpPr>
              <a:cxnSpLocks noChangeShapeType="1"/>
              <a:stCxn id="751630" idx="3"/>
              <a:endCxn id="751632" idx="1"/>
            </p:cNvCxnSpPr>
            <p:nvPr/>
          </p:nvCxnSpPr>
          <p:spPr bwMode="auto">
            <a:xfrm flipV="1">
              <a:off x="5526" y="4960"/>
              <a:ext cx="600" cy="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6430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19D-35B8-A943-9973-590272B37431}" type="slidenum">
              <a:rPr lang="en-US"/>
              <a:pPr/>
              <a:t>28</a:t>
            </a:fld>
            <a:endParaRPr 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Question </a:t>
            </a:r>
            <a:r>
              <a:rPr lang="en-US" dirty="0" smtClean="0"/>
              <a:t>#2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5" y="1325903"/>
            <a:ext cx="8229600" cy="4835525"/>
          </a:xfrm>
        </p:spPr>
        <p:txBody>
          <a:bodyPr/>
          <a:lstStyle/>
          <a:p>
            <a:pPr lvl="1"/>
            <a:r>
              <a:rPr lang="en-US" sz="2200" dirty="0">
                <a:solidFill>
                  <a:schemeClr val="folHlink"/>
                </a:solidFill>
              </a:rPr>
              <a:t>Answer 1:</a:t>
            </a:r>
            <a:r>
              <a:rPr lang="en-US" sz="2200" dirty="0"/>
              <a:t> Start a pointer at the head of each list. Get the size (length) of each list. If </a:t>
            </a:r>
            <a:r>
              <a:rPr lang="en-US" sz="2200" dirty="0" smtClean="0"/>
              <a:t>there</a:t>
            </a:r>
            <a:r>
              <a:rPr lang="en-US" sz="2200" dirty="0" smtClean="0">
                <a:latin typeface="Arial"/>
              </a:rPr>
              <a:t>’</a:t>
            </a:r>
            <a:r>
              <a:rPr lang="en-US" sz="2200" dirty="0" smtClean="0"/>
              <a:t>s </a:t>
            </a:r>
            <a:r>
              <a:rPr lang="en-US" sz="2200" dirty="0"/>
              <a:t>a difference, say </a:t>
            </a:r>
            <a:r>
              <a:rPr lang="en-US" sz="2200" i="1" dirty="0">
                <a:latin typeface="Times New Roman" charset="0"/>
              </a:rPr>
              <a:t>d</a:t>
            </a:r>
            <a:r>
              <a:rPr lang="en-US" sz="2200" dirty="0"/>
              <a:t>, advance the pointer of the longer list </a:t>
            </a:r>
            <a:r>
              <a:rPr lang="en-US" sz="2200" i="1" dirty="0">
                <a:latin typeface="Times New Roman" charset="0"/>
              </a:rPr>
              <a:t>d</a:t>
            </a:r>
            <a:r>
              <a:rPr lang="en-US" sz="2200" dirty="0"/>
              <a:t> nodes. Then advance both pointers in </a:t>
            </a:r>
            <a:r>
              <a:rPr lang="en-US" sz="2200" dirty="0" smtClean="0"/>
              <a:t>tandem. </a:t>
            </a:r>
            <a:r>
              <a:rPr lang="en-US" sz="2200" dirty="0"/>
              <a:t>The first time they point to the same node, </a:t>
            </a:r>
            <a:r>
              <a:rPr lang="en-US" sz="2200" dirty="0" smtClean="0"/>
              <a:t>you</a:t>
            </a:r>
            <a:r>
              <a:rPr lang="en-US" sz="2200" dirty="0" smtClean="0">
                <a:latin typeface="Arial"/>
              </a:rPr>
              <a:t>’</a:t>
            </a:r>
            <a:r>
              <a:rPr lang="en-US" sz="2200" dirty="0" smtClean="0"/>
              <a:t>ve </a:t>
            </a:r>
            <a:r>
              <a:rPr lang="en-US" sz="2200" dirty="0"/>
              <a:t>found where the lists first merge.</a:t>
            </a:r>
          </a:p>
          <a:p>
            <a:pPr lvl="3"/>
            <a:endParaRPr lang="en-US" sz="1400" dirty="0"/>
          </a:p>
          <a:p>
            <a:pPr lvl="1"/>
            <a:r>
              <a:rPr lang="en-US" sz="2200" dirty="0">
                <a:solidFill>
                  <a:schemeClr val="folHlink"/>
                </a:solidFill>
              </a:rPr>
              <a:t>Answer 2:</a:t>
            </a:r>
            <a:r>
              <a:rPr lang="en-US" sz="2200" dirty="0"/>
              <a:t> Create two stacks, one per list. For each list, start a pointer variable at the head and advance it to the end of the list, pushing a reference to each node into its stack. When both pointer variables are at the ends of their lists, </a:t>
            </a:r>
            <a:r>
              <a:rPr lang="en-US" sz="2200" dirty="0" smtClean="0"/>
              <a:t>repeatedly </a:t>
            </a:r>
            <a:r>
              <a:rPr lang="en-US" sz="2200" dirty="0"/>
              <a:t>pop the stacks in tandem. The last time the popped values from the two stacks point to the same node, that node is where the lists first merge</a:t>
            </a:r>
            <a:r>
              <a:rPr lang="en-US" sz="2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6030-E4FF-034D-AA05-CC386848C4C0}" type="slidenum">
              <a:rPr lang="en-US"/>
              <a:pPr/>
              <a:t>29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Question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Write an algorithm (</a:t>
            </a:r>
            <a:r>
              <a:rPr lang="en-US" sz="2400" dirty="0" err="1"/>
              <a:t>pseudocode</a:t>
            </a:r>
            <a:r>
              <a:rPr lang="en-US" sz="2400" dirty="0"/>
              <a:t> is OK) that, given</a:t>
            </a:r>
          </a:p>
          <a:p>
            <a:pPr lvl="3">
              <a:buFont typeface="Wingdings" charset="0"/>
              <a:buAutoNum type="alphaLcPeriod"/>
            </a:pPr>
            <a:endParaRPr lang="en-US" sz="1200" dirty="0"/>
          </a:p>
          <a:p>
            <a:pPr lvl="1"/>
            <a:r>
              <a:rPr lang="en-US" sz="2000" dirty="0"/>
              <a:t>the root of a binary search tree containing 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/>
              <a:t> nodes </a:t>
            </a:r>
            <a:br>
              <a:rPr lang="en-US" sz="2000" dirty="0"/>
            </a:br>
            <a:r>
              <a:rPr lang="en-US" sz="2000" dirty="0"/>
              <a:t>of integer values, and </a:t>
            </a:r>
          </a:p>
          <a:p>
            <a:pPr lvl="1"/>
            <a:r>
              <a:rPr lang="en-US" sz="2000" dirty="0"/>
              <a:t>an integer value </a:t>
            </a:r>
            <a:r>
              <a:rPr lang="en-US" sz="2000" i="1" dirty="0">
                <a:latin typeface="Times New Roman" charset="0"/>
              </a:rPr>
              <a:t>k</a:t>
            </a:r>
            <a:r>
              <a:rPr lang="en-US" sz="2000" dirty="0"/>
              <a:t>,  </a:t>
            </a:r>
            <a:r>
              <a:rPr lang="en-US" sz="2000" dirty="0">
                <a:latin typeface="Times New Roman" charset="0"/>
              </a:rPr>
              <a:t>0 &lt; </a:t>
            </a:r>
            <a:r>
              <a:rPr lang="en-US" sz="2000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 ≤ </a:t>
            </a:r>
            <a:r>
              <a:rPr lang="en-US" sz="2000" i="1" dirty="0">
                <a:latin typeface="Times New Roman" charset="0"/>
              </a:rPr>
              <a:t>N</a:t>
            </a:r>
          </a:p>
          <a:p>
            <a:pPr lvl="3"/>
            <a:endParaRPr lang="en-US" sz="1200" i="1" dirty="0"/>
          </a:p>
          <a:p>
            <a:pPr marL="454025" lvl="1" indent="0" defTabSz="454025">
              <a:buFont typeface="Wingdings" charset="0"/>
              <a:buNone/>
            </a:pPr>
            <a:r>
              <a:rPr lang="en-US" dirty="0"/>
              <a:t>returns the node containing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err="1">
                <a:latin typeface="Times New Roman" charset="0"/>
              </a:rPr>
              <a:t>k</a:t>
            </a:r>
            <a:r>
              <a:rPr lang="en-US" baseline="30000" dirty="0" err="1">
                <a:latin typeface="Times New Roman" charset="0"/>
              </a:rPr>
              <a:t>th</a:t>
            </a:r>
            <a:r>
              <a:rPr lang="en-US" dirty="0"/>
              <a:t> smallest value in the tree.</a:t>
            </a:r>
          </a:p>
          <a:p>
            <a:pPr lvl="1">
              <a:buFont typeface="Wingdings" charset="0"/>
              <a:buNone/>
            </a:pPr>
            <a:endParaRPr lang="en-US" sz="1100" dirty="0"/>
          </a:p>
          <a:p>
            <a:pPr lvl="1"/>
            <a:r>
              <a:rPr lang="en-US" sz="2000" dirty="0">
                <a:solidFill>
                  <a:schemeClr val="folHlink"/>
                </a:solidFill>
              </a:rPr>
              <a:t>Answer:</a:t>
            </a:r>
            <a:r>
              <a:rPr lang="en-US" sz="2000" dirty="0"/>
              <a:t> An </a:t>
            </a:r>
            <a:r>
              <a:rPr lang="en-US" sz="2000" dirty="0" err="1"/>
              <a:t>inorder</a:t>
            </a:r>
            <a:r>
              <a:rPr lang="en-US" sz="2000" dirty="0"/>
              <a:t> traversal of a BST visits each node in sorted order. During the traversal, keep track of the number of nodes visited. The </a:t>
            </a:r>
            <a:r>
              <a:rPr lang="en-US" sz="2000" i="1" dirty="0" err="1">
                <a:latin typeface="Times New Roman" charset="0"/>
              </a:rPr>
              <a:t>k</a:t>
            </a:r>
            <a:r>
              <a:rPr lang="en-US" sz="2000" baseline="30000" dirty="0" err="1">
                <a:latin typeface="Times New Roman" charset="0"/>
              </a:rPr>
              <a:t>th</a:t>
            </a:r>
            <a:r>
              <a:rPr lang="en-US" sz="2000" dirty="0"/>
              <a:t> node visited has the desired value</a:t>
            </a:r>
            <a:r>
              <a:rPr lang="en-US" sz="2000" dirty="0" smtClean="0"/>
              <a:t>.</a:t>
            </a:r>
            <a:endParaRPr lang="en-US" sz="2000" dirty="0"/>
          </a:p>
          <a:p>
            <a:pPr marL="928688" lvl="1" indent="-457200">
              <a:buFont typeface="Wingdings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12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7C0-2650-AD46-AA04-8A44F2B59858}" type="slidenum">
              <a:rPr lang="en-US"/>
              <a:pPr/>
              <a:t>3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Heap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7684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heap </a:t>
            </a:r>
            <a:r>
              <a:rPr lang="en-US" dirty="0"/>
              <a:t>(or just </a:t>
            </a:r>
            <a:r>
              <a:rPr lang="en-US" dirty="0">
                <a:solidFill>
                  <a:srgbClr val="B23C00"/>
                </a:solidFill>
              </a:rPr>
              <a:t>heap</a:t>
            </a:r>
            <a:r>
              <a:rPr lang="en-US" dirty="0"/>
              <a:t>) is a binary tree </a:t>
            </a:r>
            <a:br>
              <a:rPr lang="en-US" dirty="0"/>
            </a:br>
            <a:r>
              <a:rPr lang="en-US" dirty="0"/>
              <a:t>that is </a:t>
            </a:r>
            <a:r>
              <a:rPr lang="en-US" dirty="0">
                <a:solidFill>
                  <a:srgbClr val="B23C00"/>
                </a:solidFill>
              </a:rPr>
              <a:t>complete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levels of the tree are full except possibly for </a:t>
            </a:r>
            <a:br>
              <a:rPr lang="en-US" dirty="0"/>
            </a:br>
            <a:r>
              <a:rPr lang="en-US" dirty="0"/>
              <a:t>the bottom level which is filled from left to right:</a:t>
            </a:r>
          </a:p>
        </p:txBody>
      </p:sp>
      <p:pic>
        <p:nvPicPr>
          <p:cNvPr id="67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57525"/>
            <a:ext cx="46624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96E-6DB2-D14C-9A46-25D93DFE7D9D}" type="slidenum">
              <a:rPr lang="en-US"/>
              <a:pPr/>
              <a:t>30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Midterm Question #4</a:t>
            </a:r>
            <a:endParaRPr lang="en-US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2400" dirty="0"/>
              <a:t>Consider the following recurrence relation,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/>
                <a:cs typeface="Times New Roman"/>
              </a:rPr>
              <a:t>b </a:t>
            </a:r>
            <a:r>
              <a:rPr lang="en-US" sz="2400" dirty="0"/>
              <a:t>are integers &gt; 0:</a:t>
            </a:r>
          </a:p>
          <a:p>
            <a:pPr marL="928688" lvl="1" indent="-457200"/>
            <a:endParaRPr lang="en-US" sz="2000" dirty="0"/>
          </a:p>
          <a:p>
            <a:pPr marL="928688" lvl="1" indent="-457200"/>
            <a:endParaRPr lang="en-US" sz="2000" dirty="0"/>
          </a:p>
          <a:p>
            <a:pPr lvl="4"/>
            <a:endParaRPr lang="en-US" sz="1000" dirty="0"/>
          </a:p>
          <a:p>
            <a:pPr marL="928688" lvl="1" indent="-457200">
              <a:buSzTx/>
              <a:buFont typeface="Wingdings" charset="0"/>
              <a:buAutoNum type="alphaLcPeriod"/>
            </a:pPr>
            <a:r>
              <a:rPr lang="en-US" sz="2000" dirty="0"/>
              <a:t>What is </a:t>
            </a:r>
            <a:r>
              <a:rPr lang="en-US" sz="2000" i="1" dirty="0">
                <a:latin typeface="Times New Roman" charset="0"/>
              </a:rPr>
              <a:t>Q</a:t>
            </a:r>
            <a:r>
              <a:rPr lang="en-US" sz="2000" baseline="-25000" dirty="0"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(2)</a:t>
            </a:r>
            <a:r>
              <a:rPr lang="en-US" sz="2000" dirty="0"/>
              <a:t>? </a:t>
            </a:r>
            <a:r>
              <a:rPr lang="en-US" sz="2000" i="1" dirty="0">
                <a:latin typeface="Times New Roman" charset="0"/>
              </a:rPr>
              <a:t>Q</a:t>
            </a:r>
            <a:r>
              <a:rPr lang="en-US" sz="2000" baseline="-25000" dirty="0"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(12)</a:t>
            </a:r>
            <a:r>
              <a:rPr lang="en-US" sz="2000" dirty="0"/>
              <a:t> ?  </a:t>
            </a:r>
          </a:p>
          <a:p>
            <a:pPr lvl="2">
              <a:buSzTx/>
              <a:buFont typeface="Wingdings" charset="0"/>
              <a:buChar char="n"/>
            </a:pPr>
            <a:r>
              <a:rPr lang="en-US" sz="1800" dirty="0">
                <a:solidFill>
                  <a:schemeClr val="folHlink"/>
                </a:solidFill>
              </a:rPr>
              <a:t>Answer: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0</a:t>
            </a:r>
            <a:r>
              <a:rPr lang="en-US" sz="1800" dirty="0"/>
              <a:t> </a:t>
            </a:r>
          </a:p>
          <a:p>
            <a:pPr lvl="2">
              <a:buSzTx/>
              <a:buFont typeface="Wingdings" charset="0"/>
              <a:buChar char="n"/>
            </a:pPr>
            <a:r>
              <a:rPr lang="en-US" sz="1800" dirty="0">
                <a:solidFill>
                  <a:schemeClr val="folHlink"/>
                </a:solidFill>
              </a:rPr>
              <a:t>Answer: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2</a:t>
            </a:r>
          </a:p>
          <a:p>
            <a:pPr lvl="4">
              <a:buSzTx/>
              <a:buFont typeface="Wingdings" charset="0"/>
              <a:buAutoNum type="alphaLcPeriod"/>
            </a:pPr>
            <a:endParaRPr lang="en-US" sz="1000" dirty="0">
              <a:solidFill>
                <a:srgbClr val="0033CC"/>
              </a:solidFill>
            </a:endParaRPr>
          </a:p>
          <a:p>
            <a:pPr marL="928688" lvl="1" indent="-457200">
              <a:buSzTx/>
              <a:buFont typeface="Wingdings" charset="0"/>
              <a:buAutoNum type="alphaLcPeriod"/>
            </a:pPr>
            <a:r>
              <a:rPr lang="en-US" sz="2000" dirty="0"/>
              <a:t>In general, what does function </a:t>
            </a:r>
            <a:r>
              <a:rPr lang="en-US" sz="2000" i="1" dirty="0" err="1">
                <a:latin typeface="Times New Roman" charset="0"/>
              </a:rPr>
              <a:t>Q</a:t>
            </a:r>
            <a:r>
              <a:rPr lang="en-US" sz="2000" i="1" baseline="-25000" dirty="0" err="1">
                <a:latin typeface="Times New Roman" charset="0"/>
              </a:rPr>
              <a:t>b</a:t>
            </a:r>
            <a:r>
              <a:rPr lang="en-US" sz="2000" dirty="0"/>
              <a:t> do? </a:t>
            </a:r>
          </a:p>
          <a:p>
            <a:pPr lvl="2">
              <a:buSzTx/>
            </a:pPr>
            <a:r>
              <a:rPr lang="en-US" sz="1800" dirty="0">
                <a:solidFill>
                  <a:schemeClr val="folHlink"/>
                </a:solidFill>
              </a:rPr>
              <a:t>Answer: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It performs integer division of its argument by </a:t>
            </a:r>
            <a:r>
              <a:rPr lang="en-US" sz="1800" i="1" dirty="0">
                <a:solidFill>
                  <a:srgbClr val="0033CC"/>
                </a:solidFill>
                <a:latin typeface="Times New Roman" charset="0"/>
              </a:rPr>
              <a:t>b</a:t>
            </a:r>
            <a:r>
              <a:rPr lang="en-US" sz="1800" dirty="0">
                <a:solidFill>
                  <a:srgbClr val="0033CC"/>
                </a:solidFill>
              </a:rPr>
              <a:t>.</a:t>
            </a:r>
          </a:p>
          <a:p>
            <a:pPr lvl="4">
              <a:buSzTx/>
              <a:buFont typeface="Wingdings" charset="0"/>
              <a:buAutoNum type="alphaLcPeriod"/>
            </a:pPr>
            <a:endParaRPr lang="en-US" sz="1000" dirty="0">
              <a:solidFill>
                <a:srgbClr val="0033CC"/>
              </a:solidFill>
            </a:endParaRPr>
          </a:p>
          <a:p>
            <a:pPr marL="928688" lvl="1" indent="-457200">
              <a:buSzTx/>
              <a:buFont typeface="Wingdings" charset="0"/>
              <a:buAutoNum type="alphaLcPeriod"/>
            </a:pPr>
            <a:r>
              <a:rPr lang="en-US" sz="2000" dirty="0"/>
              <a:t>Solve this recurrence relation.  </a:t>
            </a:r>
          </a:p>
          <a:p>
            <a:pPr lvl="2">
              <a:buSzTx/>
              <a:buFont typeface="Wingdings" charset="0"/>
              <a:buChar char="n"/>
            </a:pPr>
            <a:r>
              <a:rPr lang="en-US" sz="1800" dirty="0">
                <a:solidFill>
                  <a:schemeClr val="folHlink"/>
                </a:solidFill>
              </a:rPr>
              <a:t>Answer:</a:t>
            </a:r>
          </a:p>
        </p:txBody>
      </p:sp>
      <p:grpSp>
        <p:nvGrpSpPr>
          <p:cNvPr id="740361" name="Group 9"/>
          <p:cNvGrpSpPr>
            <a:grpSpLocks/>
          </p:cNvGrpSpPr>
          <p:nvPr/>
        </p:nvGrpSpPr>
        <p:grpSpPr bwMode="auto">
          <a:xfrm>
            <a:off x="2560638" y="1965325"/>
            <a:ext cx="3475037" cy="944563"/>
            <a:chOff x="1613" y="2371"/>
            <a:chExt cx="2189" cy="595"/>
          </a:xfrm>
        </p:grpSpPr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1613" y="2448"/>
              <a:ext cx="2189" cy="5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6" name="Text Box 4"/>
            <p:cNvSpPr txBox="1">
              <a:spLocks noChangeArrowheads="1"/>
            </p:cNvSpPr>
            <p:nvPr/>
          </p:nvSpPr>
          <p:spPr bwMode="auto">
            <a:xfrm>
              <a:off x="1613" y="2601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Q</a:t>
              </a:r>
              <a:r>
                <a:rPr lang="en-US" sz="2000" i="1" baseline="-25000">
                  <a:latin typeface="Times New Roman" charset="0"/>
                </a:rPr>
                <a:t>b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740357" name="Text Box 5"/>
            <p:cNvSpPr txBox="1">
              <a:spLocks noChangeArrowheads="1"/>
            </p:cNvSpPr>
            <p:nvPr/>
          </p:nvSpPr>
          <p:spPr bwMode="auto">
            <a:xfrm>
              <a:off x="2304" y="2448"/>
              <a:ext cx="14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0	if </a:t>
              </a:r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>
                  <a:latin typeface="Times New Roman" charset="0"/>
                </a:rPr>
                <a:t> &lt; </a:t>
              </a:r>
              <a:r>
                <a:rPr lang="en-US" sz="2000" i="1">
                  <a:latin typeface="Times New Roman" charset="0"/>
                </a:rPr>
                <a:t>b</a:t>
              </a:r>
            </a:p>
            <a:p>
              <a:r>
                <a:rPr lang="en-US" sz="2000" i="1">
                  <a:latin typeface="Times New Roman" charset="0"/>
                </a:rPr>
                <a:t>Q</a:t>
              </a:r>
              <a:r>
                <a:rPr lang="en-US" sz="2000" i="1" baseline="-25000">
                  <a:latin typeface="Times New Roman" charset="0"/>
                </a:rPr>
                <a:t>b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 i="1">
                  <a:latin typeface="Times New Roman" charset="0"/>
                  <a:cs typeface="Times New Roman" charset="0"/>
                </a:rPr>
                <a:t>–</a:t>
              </a:r>
              <a:r>
                <a:rPr lang="en-US" sz="2000" i="1">
                  <a:latin typeface="Times New Roman" charset="0"/>
                </a:rPr>
                <a:t>b</a:t>
              </a:r>
              <a:r>
                <a:rPr lang="en-US" sz="2000">
                  <a:latin typeface="Times New Roman" charset="0"/>
                </a:rPr>
                <a:t>) + 1	if </a:t>
              </a:r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>
                  <a:latin typeface="Times New Roman" charset="0"/>
                </a:rPr>
                <a:t> </a:t>
              </a:r>
              <a:r>
                <a:rPr lang="en-US" sz="2000">
                  <a:latin typeface="Times New Roman" charset="0"/>
                  <a:cs typeface="Times New Roman" charset="0"/>
                </a:rPr>
                <a:t>≥ </a:t>
              </a:r>
              <a:r>
                <a:rPr lang="en-US" sz="2000" i="1">
                  <a:latin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740358" name="Text Box 6"/>
            <p:cNvSpPr txBox="1">
              <a:spLocks noChangeArrowheads="1"/>
            </p:cNvSpPr>
            <p:nvPr/>
          </p:nvSpPr>
          <p:spPr bwMode="auto">
            <a:xfrm>
              <a:off x="2096" y="2371"/>
              <a:ext cx="32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charset="0"/>
                </a:rPr>
                <a:t>{</a:t>
              </a:r>
            </a:p>
          </p:txBody>
        </p:sp>
      </p:grpSp>
      <p:graphicFrame>
        <p:nvGraphicFramePr>
          <p:cNvPr id="740362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775839"/>
              </p:ext>
            </p:extLst>
          </p:nvPr>
        </p:nvGraphicFramePr>
        <p:xfrm>
          <a:off x="2835275" y="5440658"/>
          <a:ext cx="1188091" cy="65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440658"/>
                        <a:ext cx="1188091" cy="651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57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DF93-0B00-874B-A0A9-D660957473EC}" type="slidenum">
              <a:rPr lang="en-US"/>
              <a:pPr/>
              <a:t>31</a:t>
            </a:fld>
            <a:endParaRPr lang="en-US"/>
          </a:p>
        </p:txBody>
      </p:sp>
      <p:sp>
        <p:nvSpPr>
          <p:cNvPr id="742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Question </a:t>
            </a:r>
            <a:r>
              <a:rPr lang="en-US" dirty="0" smtClean="0"/>
              <a:t>#4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389117" cy="487363"/>
          </a:xfrm>
        </p:spPr>
        <p:txBody>
          <a:bodyPr/>
          <a:lstStyle/>
          <a:p>
            <a:pPr marL="928688" lvl="1" indent="-457200">
              <a:buFont typeface="Wingdings" charset="0"/>
              <a:buAutoNum type="alphaLcPeriod" startAt="4"/>
            </a:pPr>
            <a:r>
              <a:rPr lang="en-US" sz="2000" dirty="0" smtClean="0">
                <a:solidFill>
                  <a:schemeClr val="folHlink"/>
                </a:solidFill>
              </a:rPr>
              <a:t>Answer</a:t>
            </a:r>
            <a:r>
              <a:rPr lang="en-US" sz="2000" dirty="0">
                <a:solidFill>
                  <a:schemeClr val="folHlink"/>
                </a:solidFill>
              </a:rPr>
              <a:t>: </a:t>
            </a:r>
            <a:r>
              <a:rPr lang="en-US" sz="2000" dirty="0">
                <a:solidFill>
                  <a:srgbClr val="0033CC"/>
                </a:solidFill>
              </a:rPr>
              <a:t>Proof by induction</a:t>
            </a:r>
            <a:r>
              <a:rPr lang="en-US" sz="2000" dirty="0"/>
              <a:t> </a:t>
            </a:r>
          </a:p>
        </p:txBody>
      </p:sp>
      <p:graphicFrame>
        <p:nvGraphicFramePr>
          <p:cNvPr id="742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73288" y="1712913"/>
          <a:ext cx="1463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6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712913"/>
                        <a:ext cx="14636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788988" y="2328863"/>
            <a:ext cx="667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If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a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33CC"/>
                </a:solidFill>
                <a:latin typeface="Times New Roman" charset="0"/>
                <a:cs typeface="Arial" charset="0"/>
              </a:rPr>
              <a:t>≥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  <a:cs typeface="Arial" charset="0"/>
              </a:rPr>
              <a:t>b</a:t>
            </a:r>
            <a:r>
              <a:rPr lang="en-US" sz="1800">
                <a:solidFill>
                  <a:srgbClr val="0033CC"/>
                </a:solidFill>
                <a:cs typeface="Arial" charset="0"/>
              </a:rPr>
              <a:t>, then assume the </a:t>
            </a:r>
            <a:r>
              <a:rPr lang="en-US" sz="1800">
                <a:solidFill>
                  <a:schemeClr val="folHlink"/>
                </a:solidFill>
                <a:cs typeface="Arial" charset="0"/>
              </a:rPr>
              <a:t>inductive hypothesis</a:t>
            </a:r>
            <a:r>
              <a:rPr lang="en-US" sz="1800">
                <a:solidFill>
                  <a:srgbClr val="0033CC"/>
                </a:solidFill>
                <a:cs typeface="Arial" charset="0"/>
              </a:rPr>
              <a:t> is true for all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  <a:cs typeface="Arial" charset="0"/>
              </a:rPr>
              <a:t>k</a:t>
            </a:r>
            <a:r>
              <a:rPr lang="en-US" sz="1800">
                <a:solidFill>
                  <a:srgbClr val="0033CC"/>
                </a:solidFill>
                <a:latin typeface="Times New Roman" charset="0"/>
                <a:cs typeface="Arial" charset="0"/>
              </a:rPr>
              <a:t> ≤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  <a:cs typeface="Arial" charset="0"/>
              </a:rPr>
              <a:t>a</a:t>
            </a:r>
            <a:r>
              <a:rPr lang="en-US" sz="1800">
                <a:solidFill>
                  <a:srgbClr val="0033CC"/>
                </a:solidFill>
                <a:cs typeface="Arial" charset="0"/>
              </a:rPr>
              <a:t>:</a:t>
            </a:r>
            <a:endParaRPr lang="en-US" sz="1800">
              <a:solidFill>
                <a:srgbClr val="0033CC"/>
              </a:solidFill>
            </a:endParaRPr>
          </a:p>
        </p:txBody>
      </p:sp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823913" y="3854450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Add 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1</a:t>
            </a:r>
            <a:r>
              <a:rPr lang="en-US" sz="1800">
                <a:solidFill>
                  <a:srgbClr val="0033CC"/>
                </a:solidFill>
              </a:rPr>
              <a:t> to both sides:</a:t>
            </a:r>
            <a:endParaRPr lang="en-US" sz="1800" i="1">
              <a:solidFill>
                <a:srgbClr val="0033CC"/>
              </a:solidFill>
              <a:latin typeface="Times New Roman" charset="0"/>
            </a:endParaRPr>
          </a:p>
        </p:txBody>
      </p:sp>
      <p:graphicFrame>
        <p:nvGraphicFramePr>
          <p:cNvPr id="742420" name="Object 20"/>
          <p:cNvGraphicFramePr>
            <a:graphicFrameLocks noChangeAspect="1"/>
          </p:cNvGraphicFramePr>
          <p:nvPr/>
        </p:nvGraphicFramePr>
        <p:xfrm>
          <a:off x="7451725" y="2201863"/>
          <a:ext cx="1133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7" name="Equation" r:id="rId5" imgW="787320" imgH="431640" progId="Equation.3">
                  <p:embed/>
                </p:oleObj>
              </mc:Choice>
              <mc:Fallback>
                <p:oleObj name="Equation" r:id="rId5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201863"/>
                        <a:ext cx="11334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808038" y="2684463"/>
            <a:ext cx="728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Since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b </a:t>
            </a:r>
            <a:r>
              <a:rPr lang="en-US" sz="1800">
                <a:solidFill>
                  <a:srgbClr val="0033CC"/>
                </a:solidFill>
                <a:latin typeface="Times New Roman" charset="0"/>
                <a:cs typeface="Arial" charset="0"/>
              </a:rPr>
              <a:t>≥ 1</a:t>
            </a:r>
            <a:r>
              <a:rPr lang="en-US" sz="1800">
                <a:solidFill>
                  <a:srgbClr val="0033CC"/>
                </a:solidFill>
              </a:rPr>
              <a:t>, then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a 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+ 1 </a:t>
            </a:r>
            <a:r>
              <a:rPr lang="en-US" sz="180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–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b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33CC"/>
                </a:solidFill>
                <a:latin typeface="Times New Roman" charset="0"/>
                <a:cs typeface="Arial" charset="0"/>
              </a:rPr>
              <a:t>≤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  <a:cs typeface="Arial" charset="0"/>
              </a:rPr>
              <a:t>a</a:t>
            </a:r>
            <a:r>
              <a:rPr lang="en-US" sz="1800">
                <a:solidFill>
                  <a:srgbClr val="0033CC"/>
                </a:solidFill>
                <a:cs typeface="Arial" charset="0"/>
              </a:rPr>
              <a:t>, and so by our hypothesis, we can write: </a:t>
            </a:r>
            <a:endParaRPr lang="en-US" sz="1800" i="1">
              <a:solidFill>
                <a:srgbClr val="0033CC"/>
              </a:solidFill>
              <a:cs typeface="Arial" charset="0"/>
            </a:endParaRPr>
          </a:p>
        </p:txBody>
      </p:sp>
      <p:graphicFrame>
        <p:nvGraphicFramePr>
          <p:cNvPr id="742423" name="Object 23"/>
          <p:cNvGraphicFramePr>
            <a:graphicFrameLocks noChangeAspect="1"/>
          </p:cNvGraphicFramePr>
          <p:nvPr/>
        </p:nvGraphicFramePr>
        <p:xfrm>
          <a:off x="3384550" y="3043238"/>
          <a:ext cx="23034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8" name="Equation" r:id="rId7" imgW="1600200" imgH="431640" progId="Equation.3">
                  <p:embed/>
                </p:oleObj>
              </mc:Choice>
              <mc:Fallback>
                <p:oleObj name="Equation" r:id="rId7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043238"/>
                        <a:ext cx="23034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24" name="Object 24"/>
          <p:cNvGraphicFramePr>
            <a:graphicFrameLocks noChangeAspect="1"/>
          </p:cNvGraphicFramePr>
          <p:nvPr/>
        </p:nvGraphicFramePr>
        <p:xfrm>
          <a:off x="3092450" y="3730625"/>
          <a:ext cx="287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9" name="Equation" r:id="rId9" imgW="1993680" imgH="431640" progId="Equation.3">
                  <p:embed/>
                </p:oleObj>
              </mc:Choice>
              <mc:Fallback>
                <p:oleObj name="Equation" r:id="rId9" imgW="1993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730625"/>
                        <a:ext cx="2870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25" name="Object 25"/>
          <p:cNvGraphicFramePr>
            <a:graphicFrameLocks noChangeAspect="1"/>
          </p:cNvGraphicFramePr>
          <p:nvPr/>
        </p:nvGraphicFramePr>
        <p:xfrm>
          <a:off x="2260600" y="4783138"/>
          <a:ext cx="4514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0" name="Equation" r:id="rId11" imgW="3136680" imgH="431640" progId="Equation.3">
                  <p:embed/>
                </p:oleObj>
              </mc:Choice>
              <mc:Fallback>
                <p:oleObj name="Equation" r:id="rId11" imgW="313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783138"/>
                        <a:ext cx="4514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823913" y="4389438"/>
            <a:ext cx="3276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But by the recurrence relation,  </a:t>
            </a:r>
            <a:endParaRPr lang="en-US" sz="1800" i="1" dirty="0">
              <a:solidFill>
                <a:srgbClr val="0033CC"/>
              </a:solidFill>
              <a:latin typeface="Times New Roman" charset="0"/>
            </a:endParaRPr>
          </a:p>
        </p:txBody>
      </p:sp>
      <p:graphicFrame>
        <p:nvGraphicFramePr>
          <p:cNvPr id="7424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96493"/>
              </p:ext>
            </p:extLst>
          </p:nvPr>
        </p:nvGraphicFramePr>
        <p:xfrm>
          <a:off x="4023366" y="4411663"/>
          <a:ext cx="24495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1" name="Equation" r:id="rId13" imgW="1701720" imgH="228600" progId="Equation.3">
                  <p:embed/>
                </p:oleObj>
              </mc:Choice>
              <mc:Fallback>
                <p:oleObj name="Equation" r:id="rId13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6" y="4411663"/>
                        <a:ext cx="24495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28" name="Text Box 28"/>
          <p:cNvSpPr txBox="1">
            <a:spLocks noChangeArrowheads="1"/>
          </p:cNvSpPr>
          <p:nvPr/>
        </p:nvSpPr>
        <p:spPr bwMode="auto">
          <a:xfrm>
            <a:off x="6473159" y="438943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and so:</a:t>
            </a:r>
            <a:endParaRPr lang="en-US" sz="1800" i="1" dirty="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823913" y="55880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Therefore, if</a:t>
            </a:r>
            <a:endParaRPr lang="en-US" sz="1800" i="1">
              <a:solidFill>
                <a:srgbClr val="0033CC"/>
              </a:solidFill>
              <a:latin typeface="Times New Roman" charset="0"/>
            </a:endParaRPr>
          </a:p>
        </p:txBody>
      </p:sp>
      <p:graphicFrame>
        <p:nvGraphicFramePr>
          <p:cNvPr id="742430" name="Object 30"/>
          <p:cNvGraphicFramePr>
            <a:graphicFrameLocks noChangeAspect="1"/>
          </p:cNvGraphicFramePr>
          <p:nvPr/>
        </p:nvGraphicFramePr>
        <p:xfrm>
          <a:off x="5149850" y="5464175"/>
          <a:ext cx="17002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2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464175"/>
                        <a:ext cx="17002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31" name="Object 31"/>
          <p:cNvGraphicFramePr>
            <a:graphicFrameLocks noChangeAspect="1"/>
          </p:cNvGraphicFramePr>
          <p:nvPr/>
        </p:nvGraphicFramePr>
        <p:xfrm>
          <a:off x="2178050" y="5464175"/>
          <a:ext cx="1133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3" name="Equation" r:id="rId17" imgW="787320" imgH="431640" progId="Equation.3">
                  <p:embed/>
                </p:oleObj>
              </mc:Choice>
              <mc:Fallback>
                <p:oleObj name="Equation" r:id="rId17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5464175"/>
                        <a:ext cx="11334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32" name="Text Box 32"/>
          <p:cNvSpPr txBox="1">
            <a:spLocks noChangeArrowheads="1"/>
          </p:cNvSpPr>
          <p:nvPr/>
        </p:nvSpPr>
        <p:spPr bwMode="auto">
          <a:xfrm>
            <a:off x="3349625" y="5588000"/>
            <a:ext cx="1852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for all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k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 ≤</a:t>
            </a:r>
            <a:r>
              <a:rPr lang="en-US" sz="1800">
                <a:solidFill>
                  <a:srgbClr val="0033CC"/>
                </a:solidFill>
              </a:rPr>
              <a:t> </a:t>
            </a:r>
            <a:r>
              <a:rPr lang="en-US" sz="1800" i="1">
                <a:solidFill>
                  <a:srgbClr val="0033CC"/>
                </a:solidFill>
              </a:rPr>
              <a:t>a</a:t>
            </a:r>
            <a:r>
              <a:rPr lang="en-US" sz="1800">
                <a:solidFill>
                  <a:srgbClr val="0033CC"/>
                </a:solidFill>
              </a:rPr>
              <a:t>,</a:t>
            </a:r>
            <a:r>
              <a:rPr lang="en-US" sz="1800"/>
              <a:t> </a:t>
            </a:r>
            <a:r>
              <a:rPr lang="en-US" sz="1800">
                <a:solidFill>
                  <a:srgbClr val="0033CC"/>
                </a:solidFill>
              </a:rPr>
              <a:t>then</a:t>
            </a:r>
          </a:p>
        </p:txBody>
      </p:sp>
      <p:sp>
        <p:nvSpPr>
          <p:cNvPr id="742434" name="Text Box 34"/>
          <p:cNvSpPr txBox="1">
            <a:spLocks noChangeArrowheads="1"/>
          </p:cNvSpPr>
          <p:nvPr/>
        </p:nvSpPr>
        <p:spPr bwMode="auto">
          <a:xfrm>
            <a:off x="795338" y="1814513"/>
            <a:ext cx="1417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If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a</a:t>
            </a:r>
            <a:r>
              <a:rPr lang="en-US" sz="1800">
                <a:solidFill>
                  <a:srgbClr val="0033CC"/>
                </a:solidFill>
                <a:latin typeface="Times New Roman" charset="0"/>
              </a:rPr>
              <a:t> &lt; </a:t>
            </a:r>
            <a:r>
              <a:rPr lang="en-US" sz="1800" i="1">
                <a:solidFill>
                  <a:srgbClr val="0033CC"/>
                </a:solidFill>
                <a:latin typeface="Times New Roman" charset="0"/>
              </a:rPr>
              <a:t>b</a:t>
            </a:r>
            <a:r>
              <a:rPr lang="en-US" sz="1800">
                <a:solidFill>
                  <a:srgbClr val="0033CC"/>
                </a:solidFill>
              </a:rPr>
              <a:t>,</a:t>
            </a:r>
            <a:r>
              <a:rPr lang="en-US" sz="1800"/>
              <a:t> </a:t>
            </a:r>
            <a:r>
              <a:rPr lang="en-US" sz="1800">
                <a:solidFill>
                  <a:srgbClr val="0033CC"/>
                </a:solidFill>
              </a:rPr>
              <a:t>then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03512" y="1417342"/>
            <a:ext cx="2743313" cy="761685"/>
            <a:chOff x="6217902" y="3886195"/>
            <a:chExt cx="2743313" cy="761685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217902" y="3886195"/>
              <a:ext cx="2743313" cy="7616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6217902" y="4180628"/>
              <a:ext cx="756893" cy="30723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latin typeface="Times New Roman" charset="0"/>
                </a:rPr>
                <a:t>Q</a:t>
              </a:r>
              <a:r>
                <a:rPr lang="en-US" sz="1400" i="1" baseline="-25000" dirty="0" err="1">
                  <a:latin typeface="Times New Roman" charset="0"/>
                </a:rPr>
                <a:t>b</a:t>
              </a:r>
              <a:r>
                <a:rPr lang="en-US" sz="1400" dirty="0">
                  <a:latin typeface="Times New Roman" charset="0"/>
                </a:rPr>
                <a:t>(</a:t>
              </a:r>
              <a:r>
                <a:rPr lang="en-US" sz="1400" i="1" dirty="0">
                  <a:latin typeface="Times New Roman" charset="0"/>
                </a:rPr>
                <a:t>a</a:t>
              </a:r>
              <a:r>
                <a:rPr lang="en-US" sz="1400" dirty="0">
                  <a:latin typeface="Times New Roman" charset="0"/>
                </a:rPr>
                <a:t>) =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997355" y="3984766"/>
              <a:ext cx="1931148" cy="5235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30338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tabLst>
                  <a:tab pos="1144588" algn="l"/>
                </a:tabLst>
              </a:pPr>
              <a:r>
                <a:rPr lang="en-US" sz="1400" dirty="0">
                  <a:latin typeface="Times New Roman" charset="0"/>
                </a:rPr>
                <a:t>0	if </a:t>
              </a:r>
              <a:r>
                <a:rPr lang="en-US" sz="1400" i="1" dirty="0">
                  <a:latin typeface="Times New Roman" charset="0"/>
                </a:rPr>
                <a:t>a</a:t>
              </a:r>
              <a:r>
                <a:rPr lang="en-US" sz="1400" dirty="0">
                  <a:latin typeface="Times New Roman" charset="0"/>
                </a:rPr>
                <a:t> &lt; </a:t>
              </a:r>
              <a:r>
                <a:rPr lang="en-US" sz="1400" i="1" dirty="0">
                  <a:latin typeface="Times New Roman" charset="0"/>
                </a:rPr>
                <a:t>b</a:t>
              </a:r>
            </a:p>
            <a:p>
              <a:pPr>
                <a:tabLst>
                  <a:tab pos="1144588" algn="l"/>
                </a:tabLst>
              </a:pPr>
              <a:r>
                <a:rPr lang="en-US" sz="1400" i="1" dirty="0" err="1">
                  <a:latin typeface="Times New Roman" charset="0"/>
                </a:rPr>
                <a:t>Q</a:t>
              </a:r>
              <a:r>
                <a:rPr lang="en-US" sz="1400" i="1" baseline="-25000" dirty="0" err="1">
                  <a:latin typeface="Times New Roman" charset="0"/>
                </a:rPr>
                <a:t>b</a:t>
              </a:r>
              <a:r>
                <a:rPr lang="en-US" sz="1400" dirty="0">
                  <a:latin typeface="Times New Roman" charset="0"/>
                </a:rPr>
                <a:t>(</a:t>
              </a:r>
              <a:r>
                <a:rPr lang="en-US" sz="1400" i="1" dirty="0">
                  <a:latin typeface="Times New Roman" charset="0"/>
                </a:rPr>
                <a:t>a</a:t>
              </a:r>
              <a:r>
                <a:rPr lang="en-US" sz="1400" i="1" dirty="0">
                  <a:latin typeface="Times New Roman" charset="0"/>
                  <a:cs typeface="Times New Roman" charset="0"/>
                </a:rPr>
                <a:t>–</a:t>
              </a:r>
              <a:r>
                <a:rPr lang="en-US" sz="1400" i="1" dirty="0">
                  <a:latin typeface="Times New Roman" charset="0"/>
                </a:rPr>
                <a:t>b</a:t>
              </a:r>
              <a:r>
                <a:rPr lang="en-US" sz="1400" dirty="0">
                  <a:latin typeface="Times New Roman" charset="0"/>
                </a:rPr>
                <a:t>) + 1	if </a:t>
              </a:r>
              <a:r>
                <a:rPr lang="en-US" sz="1400" i="1" dirty="0">
                  <a:latin typeface="Times New Roman" charset="0"/>
                </a:rPr>
                <a:t>a</a:t>
              </a:r>
              <a:r>
                <a:rPr lang="en-US" sz="1400" dirty="0">
                  <a:latin typeface="Times New Roman" charset="0"/>
                </a:rPr>
                <a:t> </a:t>
              </a:r>
              <a:r>
                <a:rPr lang="en-US" sz="1400" dirty="0">
                  <a:latin typeface="Times New Roman" charset="0"/>
                  <a:cs typeface="Times New Roman" charset="0"/>
                </a:rPr>
                <a:t>≥ </a:t>
              </a:r>
              <a:r>
                <a:rPr lang="en-US" sz="1400" i="1" dirty="0">
                  <a:latin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6762729" y="3886195"/>
              <a:ext cx="430899" cy="7079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85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7" grpId="0"/>
      <p:bldP spid="742410" grpId="0"/>
      <p:bldP spid="742421" grpId="0"/>
      <p:bldP spid="742426" grpId="0"/>
      <p:bldP spid="742428" grpId="0"/>
      <p:bldP spid="742429" grpId="0"/>
      <p:bldP spid="742432" grpId="0"/>
      <p:bldP spid="7424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8493-CF51-2246-A310-05DCE5396FE5}" type="slidenum">
              <a:rPr lang="en-US"/>
              <a:pPr/>
              <a:t>4</a:t>
            </a:fld>
            <a:endParaRPr lang="en-US"/>
          </a:p>
        </p:txBody>
      </p:sp>
      <p:pic>
        <p:nvPicPr>
          <p:cNvPr id="68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968625"/>
            <a:ext cx="3565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Heap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r>
              <a:rPr lang="en-US" dirty="0"/>
              <a:t>Conceptually, a heap is a binary tree.</a:t>
            </a:r>
          </a:p>
          <a:p>
            <a:r>
              <a:rPr lang="en-US" dirty="0"/>
              <a:t>But we can </a:t>
            </a:r>
            <a:r>
              <a:rPr lang="en-US" dirty="0">
                <a:solidFill>
                  <a:srgbClr val="B23C00"/>
                </a:solidFill>
              </a:rPr>
              <a:t>implement it as an array</a:t>
            </a:r>
            <a:r>
              <a:rPr lang="en-US" dirty="0"/>
              <a:t>.</a:t>
            </a:r>
          </a:p>
          <a:p>
            <a:r>
              <a:rPr lang="en-US" dirty="0"/>
              <a:t>For any element in array position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 child is at position </a:t>
            </a:r>
            <a:r>
              <a:rPr lang="en-US" sz="28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i</a:t>
            </a:r>
          </a:p>
          <a:p>
            <a:pPr lvl="1"/>
            <a:r>
              <a:rPr lang="en-US" dirty="0"/>
              <a:t>Right child is at position </a:t>
            </a:r>
            <a:r>
              <a:rPr lang="en-US" sz="28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+ 1</a:t>
            </a:r>
          </a:p>
          <a:p>
            <a:pPr lvl="1"/>
            <a:r>
              <a:rPr lang="en-US" dirty="0"/>
              <a:t>Parent is at position </a:t>
            </a:r>
          </a:p>
        </p:txBody>
      </p:sp>
      <p:graphicFrame>
        <p:nvGraphicFramePr>
          <p:cNvPr id="6809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97363" y="3794125"/>
          <a:ext cx="914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4" imgW="368280" imgH="228600" progId="Equation.3">
                  <p:embed/>
                </p:oleObj>
              </mc:Choice>
              <mc:Fallback>
                <p:oleObj name="Equation" r:id="rId4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3794125"/>
                        <a:ext cx="914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0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983163"/>
            <a:ext cx="52832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9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12E6-8616-A947-84AD-5FE05DB62F89}" type="slidenum">
              <a:rPr lang="en-US"/>
              <a:pPr/>
              <a:t>5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Heap-Order Priority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find the minimum value </a:t>
            </a:r>
            <a:br>
              <a:rPr lang="en-US" dirty="0"/>
            </a:br>
            <a:r>
              <a:rPr lang="en-US" dirty="0"/>
              <a:t>(highest priority) value quickly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Make the minimum value always at the root.</a:t>
            </a:r>
          </a:p>
          <a:p>
            <a:pPr lvl="1"/>
            <a:r>
              <a:rPr lang="en-US" dirty="0"/>
              <a:t>Apply this rule also to roots of subtrees.</a:t>
            </a:r>
          </a:p>
          <a:p>
            <a:pPr lvl="4"/>
            <a:endParaRPr lang="en-US" dirty="0"/>
          </a:p>
          <a:p>
            <a:r>
              <a:rPr lang="en-US" dirty="0"/>
              <a:t>Weaker rule than for a binary search tree.</a:t>
            </a:r>
          </a:p>
          <a:p>
            <a:pPr lvl="1"/>
            <a:r>
              <a:rPr lang="en-US" dirty="0"/>
              <a:t>Not necessary that values in the left subtree be less than the root value and values in the right subtree be greater than the root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F991-B7CE-D142-BB2F-1614A2FE939A}" type="slidenum">
              <a:rPr lang="en-US"/>
              <a:pPr/>
              <a:t>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Heap-Order Priority</a:t>
            </a:r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051050"/>
            <a:ext cx="66040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5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1EF3-9330-3143-8430-D87D9AC08C5D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Heap from Scratch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Two ways: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>
                <a:solidFill>
                  <a:srgbClr val="B23C00"/>
                </a:solidFill>
              </a:rPr>
              <a:t>Repeatedly do a heap insertion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the list of values to insert.</a:t>
            </a:r>
          </a:p>
          <a:p>
            <a:pPr lvl="2"/>
            <a:r>
              <a:rPr lang="en-US" dirty="0"/>
              <a:t>Need to percolate up the hole each time </a:t>
            </a:r>
            <a:br>
              <a:rPr lang="en-US" dirty="0"/>
            </a:br>
            <a:r>
              <a:rPr lang="en-US" dirty="0"/>
              <a:t>from the bottom of the heap.</a:t>
            </a:r>
          </a:p>
          <a:p>
            <a:pPr lvl="4"/>
            <a:endParaRPr lang="en-US" dirty="0"/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Simply </a:t>
            </a:r>
            <a:r>
              <a:rPr lang="en-US" dirty="0">
                <a:solidFill>
                  <a:srgbClr val="B23C00"/>
                </a:solidFill>
              </a:rPr>
              <a:t>stuff all the values into the heap </a:t>
            </a:r>
            <a:r>
              <a:rPr lang="en-US" dirty="0"/>
              <a:t>in any order.</a:t>
            </a:r>
          </a:p>
          <a:p>
            <a:pPr lvl="2"/>
            <a:r>
              <a:rPr lang="en-US" dirty="0"/>
              <a:t>Since we implement a heap as a complete binary tree, which in turn we implement as a simple array,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stuffing the values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just </a:t>
            </a:r>
            <a:r>
              <a:rPr lang="en-US" dirty="0">
                <a:solidFill>
                  <a:srgbClr val="B23C00"/>
                </a:solidFill>
              </a:rPr>
              <a:t>appending to the end of the array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Afterward, establish the heap-order priority by repeatedly percolating down the nodes above the bottom row.</a:t>
            </a:r>
          </a:p>
          <a:p>
            <a:pPr lvl="2"/>
            <a:r>
              <a:rPr lang="en-US" dirty="0">
                <a:solidFill>
                  <a:schemeClr val="folHlink"/>
                </a:solidFill>
              </a:rPr>
              <a:t>This way takes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folHlink"/>
                </a:solidFill>
              </a:rPr>
              <a:t> time for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 nodes.</a:t>
            </a:r>
          </a:p>
        </p:txBody>
      </p:sp>
    </p:spTree>
    <p:extLst>
      <p:ext uri="{BB962C8B-B14F-4D97-AF65-F5344CB8AC3E}">
        <p14:creationId xmlns:p14="http://schemas.microsoft.com/office/powerpoint/2010/main" val="127271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5BFC-348A-4A42-86A8-BDEA44669543}" type="slidenum">
              <a:rPr lang="en-US"/>
              <a:pPr/>
              <a:t>8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Heap from </a:t>
            </a:r>
            <a:r>
              <a:rPr lang="en-US" dirty="0" smtClean="0"/>
              <a:t>Scratch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sz="2400" dirty="0"/>
              <a:t>Construct the heap from an array of values.</a:t>
            </a:r>
          </a:p>
          <a:p>
            <a:pPr lvl="1"/>
            <a:r>
              <a:rPr lang="en-US" sz="2000" dirty="0"/>
              <a:t>First stuff the underlying array with values </a:t>
            </a:r>
            <a:br>
              <a:rPr lang="en-US" sz="2000" dirty="0"/>
            </a:br>
            <a:r>
              <a:rPr lang="en-US" sz="2000" dirty="0"/>
              <a:t>in their original order.</a:t>
            </a:r>
          </a:p>
          <a:p>
            <a:pPr lvl="1"/>
            <a:r>
              <a:rPr lang="en-US" sz="2000" dirty="0"/>
              <a:t>Then call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buildHeap</a:t>
            </a:r>
            <a:r>
              <a:rPr lang="en-US" sz="2000" dirty="0"/>
              <a:t>() to establish heap-order priority. 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549275" y="2963863"/>
            <a:ext cx="8007350" cy="302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</a:t>
            </a:r>
            <a:r>
              <a:rPr lang="en-US" b="1" dirty="0" err="1">
                <a:latin typeface="Courier New" charset="0"/>
              </a:rPr>
              <a:t>BinaryHeap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 items)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currentSize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items.length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    array = 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[]) new Comparable[(</a:t>
            </a:r>
            <a:r>
              <a:rPr lang="en-US" b="1" dirty="0" err="1">
                <a:latin typeface="Courier New" charset="0"/>
              </a:rPr>
              <a:t>currentSize</a:t>
            </a:r>
            <a:r>
              <a:rPr lang="en-US" b="1" dirty="0">
                <a:latin typeface="Courier New" charset="0"/>
              </a:rPr>
              <a:t> + 2)*11/10];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= 1;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for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item : items)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array[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++] = item;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}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buildHeap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7756" y="3063244"/>
            <a:ext cx="1245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Constructor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B7B-3280-794D-9ADC-E883844D5B38}" type="slidenum">
              <a:rPr lang="en-US"/>
              <a:pPr/>
              <a:t>9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Heap from Scratch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sz="2400"/>
              <a:t>Call </a:t>
            </a:r>
            <a:r>
              <a:rPr lang="en-US" sz="2400" b="1">
                <a:solidFill>
                  <a:srgbClr val="0033CC"/>
                </a:solidFill>
                <a:latin typeface="Courier New" charset="0"/>
              </a:rPr>
              <a:t>percolateDown()</a:t>
            </a:r>
            <a:r>
              <a:rPr lang="en-US" sz="2400"/>
              <a:t> on nodes </a:t>
            </a:r>
            <a:br>
              <a:rPr lang="en-US" sz="2400"/>
            </a:br>
            <a:r>
              <a:rPr lang="en-US" sz="2400"/>
              <a:t>above the bottom row.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371600" y="2514600"/>
            <a:ext cx="6418156" cy="175432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void </a:t>
            </a:r>
            <a:r>
              <a:rPr lang="en-US" sz="1800" b="1" dirty="0" err="1">
                <a:latin typeface="Courier New" charset="0"/>
              </a:rPr>
              <a:t>buildHeap</a:t>
            </a:r>
            <a:r>
              <a:rPr lang="en-US" sz="1800" b="1" dirty="0">
                <a:latin typeface="Courier New" charset="0"/>
              </a:rPr>
              <a:t>()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for 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currentSize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/2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&gt; 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--)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percolateDown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)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5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36505</TotalTime>
  <Words>1395</Words>
  <Application>Microsoft Macintosh PowerPoint</Application>
  <PresentationFormat>On-screen Show (4:3)</PresentationFormat>
  <Paragraphs>299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Quadrant</vt:lpstr>
      <vt:lpstr>Equation</vt:lpstr>
      <vt:lpstr>CS 146: Data Structures and Algorithms June 30 Class Meeting</vt:lpstr>
      <vt:lpstr>Download the Textbook’s Source Code</vt:lpstr>
      <vt:lpstr>Binary Heap</vt:lpstr>
      <vt:lpstr>Binary Heap</vt:lpstr>
      <vt:lpstr>Heap-Order Priority</vt:lpstr>
      <vt:lpstr>Heap-Order Priority</vt:lpstr>
      <vt:lpstr>Build a Heap from Scratch</vt:lpstr>
      <vt:lpstr>Build a Heap from Scratch, cont’d</vt:lpstr>
      <vt:lpstr>Build a Heap from Scratch, cont’d</vt:lpstr>
      <vt:lpstr>Build a Heap from Scratch, cont’d</vt:lpstr>
      <vt:lpstr>Build a Heap from Scratch, cont’d</vt:lpstr>
      <vt:lpstr>How Long Does buildHeap() Take?</vt:lpstr>
      <vt:lpstr>How Long Does buildHeap() Take? cont’d</vt:lpstr>
      <vt:lpstr>How Long Does buildHeap() Take? cont’d</vt:lpstr>
      <vt:lpstr>Break</vt:lpstr>
      <vt:lpstr>Midterm Thursday, July 2</vt:lpstr>
      <vt:lpstr>Review for the Midterm</vt:lpstr>
      <vt:lpstr>Review for the Midterm, cont’d</vt:lpstr>
      <vt:lpstr>Review for the Midterm, cont’d</vt:lpstr>
      <vt:lpstr>Review for the Midterm, cont’d</vt:lpstr>
      <vt:lpstr>Review for the Midterm, cont’d</vt:lpstr>
      <vt:lpstr>Review for the Midterm, cont’d</vt:lpstr>
      <vt:lpstr>Review for the Midterm, cont’d</vt:lpstr>
      <vt:lpstr>Review for the Midterm, cont’d</vt:lpstr>
      <vt:lpstr>Review for the Midterm, cont’d</vt:lpstr>
      <vt:lpstr>Sample Midterm Question #1</vt:lpstr>
      <vt:lpstr>Sample Midterm Question #2</vt:lpstr>
      <vt:lpstr>Sample Midterm Question #2, cont’d</vt:lpstr>
      <vt:lpstr>Sample Midterm Question #3</vt:lpstr>
      <vt:lpstr>Sample Midterm Question #4</vt:lpstr>
      <vt:lpstr>Sample Midterm Question #4,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469</cp:revision>
  <cp:lastPrinted>2015-06-30T18:44:12Z</cp:lastPrinted>
  <dcterms:created xsi:type="dcterms:W3CDTF">2008-01-12T03:52:55Z</dcterms:created>
  <dcterms:modified xsi:type="dcterms:W3CDTF">2015-06-30T22:29:27Z</dcterms:modified>
  <cp:category/>
</cp:coreProperties>
</file>