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47"/>
  </p:notesMasterIdLst>
  <p:handoutMasterIdLst>
    <p:handoutMasterId r:id="rId48"/>
  </p:handoutMasterIdLst>
  <p:sldIdLst>
    <p:sldId id="256" r:id="rId2"/>
    <p:sldId id="299" r:id="rId3"/>
    <p:sldId id="300" r:id="rId4"/>
    <p:sldId id="259" r:id="rId5"/>
    <p:sldId id="260" r:id="rId6"/>
    <p:sldId id="261" r:id="rId7"/>
    <p:sldId id="262" r:id="rId8"/>
    <p:sldId id="263" r:id="rId9"/>
    <p:sldId id="302" r:id="rId10"/>
    <p:sldId id="266" r:id="rId11"/>
    <p:sldId id="270" r:id="rId12"/>
    <p:sldId id="303" r:id="rId13"/>
    <p:sldId id="273" r:id="rId14"/>
    <p:sldId id="301" r:id="rId15"/>
    <p:sldId id="304" r:id="rId16"/>
    <p:sldId id="277" r:id="rId17"/>
    <p:sldId id="278" r:id="rId18"/>
    <p:sldId id="279" r:id="rId19"/>
    <p:sldId id="280" r:id="rId20"/>
    <p:sldId id="281" r:id="rId21"/>
    <p:sldId id="282" r:id="rId22"/>
    <p:sldId id="283" r:id="rId23"/>
    <p:sldId id="284" r:id="rId24"/>
    <p:sldId id="305" r:id="rId25"/>
    <p:sldId id="285" r:id="rId26"/>
    <p:sldId id="286" r:id="rId27"/>
    <p:sldId id="287" r:id="rId28"/>
    <p:sldId id="306" r:id="rId29"/>
    <p:sldId id="288" r:id="rId30"/>
    <p:sldId id="289" r:id="rId31"/>
    <p:sldId id="307" r:id="rId32"/>
    <p:sldId id="308" r:id="rId33"/>
    <p:sldId id="309" r:id="rId34"/>
    <p:sldId id="291" r:id="rId35"/>
    <p:sldId id="310" r:id="rId36"/>
    <p:sldId id="292" r:id="rId37"/>
    <p:sldId id="311" r:id="rId38"/>
    <p:sldId id="293" r:id="rId39"/>
    <p:sldId id="294" r:id="rId40"/>
    <p:sldId id="315" r:id="rId41"/>
    <p:sldId id="312" r:id="rId42"/>
    <p:sldId id="295" r:id="rId43"/>
    <p:sldId id="314" r:id="rId44"/>
    <p:sldId id="296" r:id="rId45"/>
    <p:sldId id="316" r:id="rId4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1F5FF"/>
    <a:srgbClr val="C6DEFF"/>
    <a:srgbClr val="A12A03"/>
    <a:srgbClr val="B23C00"/>
    <a:srgbClr val="66CCFF"/>
    <a:srgbClr val="A40000"/>
    <a:srgbClr val="0033CC"/>
    <a:srgbClr val="CC99FF"/>
    <a:srgbClr val="99FF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16" autoAdjust="0"/>
    <p:restoredTop sz="98450" autoAdjust="0"/>
  </p:normalViewPr>
  <p:slideViewPr>
    <p:cSldViewPr>
      <p:cViewPr varScale="1">
        <p:scale>
          <a:sx n="133" d="100"/>
          <a:sy n="133" d="100"/>
        </p:scale>
        <p:origin x="-280" y="-104"/>
      </p:cViewPr>
      <p:guideLst>
        <p:guide orient="horz" pos="2160"/>
        <p:guide pos="2822"/>
      </p:guideLst>
    </p:cSldViewPr>
  </p:slideViewPr>
  <p:notesTextViewPr>
    <p:cViewPr>
      <p:scale>
        <a:sx n="100" d="100"/>
        <a:sy n="100" d="100"/>
      </p:scale>
      <p:origin x="0" y="0"/>
    </p:cViewPr>
  </p:notesTextViewPr>
  <p:sorterViewPr>
    <p:cViewPr>
      <p:scale>
        <a:sx n="150" d="100"/>
        <a:sy n="150" d="100"/>
      </p:scale>
      <p:origin x="0" y="644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image" Target="../media/image9.emf"/><Relationship Id="rId2"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72681-C581-F644-AAF5-C092E01AA013}" type="datetimeFigureOut">
              <a:rPr lang="en-US" smtClean="0"/>
              <a:t>7/7/15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A581D9-7090-374C-A542-C325CF1D3FFC}" type="slidenum">
              <a:rPr lang="en-US" smtClean="0"/>
              <a:t>‹#›</a:t>
            </a:fld>
            <a:endParaRPr lang="en-US"/>
          </a:p>
        </p:txBody>
      </p:sp>
    </p:spTree>
    <p:extLst>
      <p:ext uri="{BB962C8B-B14F-4D97-AF65-F5344CB8AC3E}">
        <p14:creationId xmlns:p14="http://schemas.microsoft.com/office/powerpoint/2010/main" val="2257200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164504C-A0F5-524D-82C6-1B8158989AE1}" type="slidenum">
              <a:rPr lang="en-US"/>
              <a:pPr/>
              <a:t>‹#›</a:t>
            </a:fld>
            <a:endParaRPr lang="en-US"/>
          </a:p>
        </p:txBody>
      </p:sp>
    </p:spTree>
    <p:extLst>
      <p:ext uri="{BB962C8B-B14F-4D97-AF65-F5344CB8AC3E}">
        <p14:creationId xmlns:p14="http://schemas.microsoft.com/office/powerpoint/2010/main" val="218176872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23" name="Rectangle 3"/>
          <p:cNvSpPr>
            <a:spLocks noGrp="1" noChangeArrowheads="1"/>
          </p:cNvSpPr>
          <p:nvPr>
            <p:ph type="ctrTitle"/>
          </p:nvPr>
        </p:nvSpPr>
        <p:spPr>
          <a:xfrm>
            <a:off x="762000" y="1371600"/>
            <a:ext cx="7696200" cy="2057400"/>
          </a:xfrm>
        </p:spPr>
        <p:txBody>
          <a:bodyPr/>
          <a:lstStyle>
            <a:lvl1pPr>
              <a:defRPr sz="4000"/>
            </a:lvl1pPr>
          </a:lstStyle>
          <a:p>
            <a:pPr lvl="0"/>
            <a:r>
              <a:rPr lang="en-US" noProof="0" smtClean="0"/>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vl1pPr>
          </a:lstStyle>
          <a:p>
            <a:pPr lvl="0"/>
            <a:r>
              <a:rPr lang="en-US" noProof="0" smtClean="0"/>
              <a:t>Click to edit Master subtitle style</a:t>
            </a:r>
          </a:p>
        </p:txBody>
      </p:sp>
      <p:grpSp>
        <p:nvGrpSpPr>
          <p:cNvPr id="30728" name="Group 8"/>
          <p:cNvGrpSpPr>
            <a:grpSpLocks/>
          </p:cNvGrpSpPr>
          <p:nvPr/>
        </p:nvGrpSpPr>
        <p:grpSpPr bwMode="auto">
          <a:xfrm>
            <a:off x="381000" y="304800"/>
            <a:ext cx="8391525" cy="5791200"/>
            <a:chOff x="240" y="192"/>
            <a:chExt cx="5286" cy="3648"/>
          </a:xfrm>
        </p:grpSpPr>
        <p:sp>
          <p:nvSpPr>
            <p:cNvPr id="3072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5E4F0376-0E54-9843-B673-E00D6670E830}" type="slidenum">
              <a:rPr lang="en-US"/>
              <a:pPr/>
              <a:t>‹#›</a:t>
            </a:fld>
            <a:endParaRPr lang="en-US"/>
          </a:p>
        </p:txBody>
      </p:sp>
    </p:spTree>
    <p:extLst>
      <p:ext uri="{BB962C8B-B14F-4D97-AF65-F5344CB8AC3E}">
        <p14:creationId xmlns:p14="http://schemas.microsoft.com/office/powerpoint/2010/main" val="227775342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411163"/>
            <a:ext cx="82296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57200" y="1295400"/>
            <a:ext cx="822960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702"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2BDC82CD-30B2-1348-96D0-860A277DEA53}" type="slidenum">
              <a:rPr lang="en-US"/>
              <a:pPr/>
              <a:t>‹#›</a:t>
            </a:fld>
            <a:endParaRPr lang="en-US"/>
          </a:p>
        </p:txBody>
      </p:sp>
      <p:grpSp>
        <p:nvGrpSpPr>
          <p:cNvPr id="29703"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pic>
        <p:nvPicPr>
          <p:cNvPr id="29709" name="Picture 13" descr="SJSU-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713" y="6172200"/>
            <a:ext cx="639762" cy="606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1097318" y="6263609"/>
            <a:ext cx="1581721" cy="400110"/>
          </a:xfrm>
          <a:prstGeom prst="rect">
            <a:avLst/>
          </a:prstGeom>
          <a:noFill/>
        </p:spPr>
        <p:txBody>
          <a:bodyPr wrap="none" rtlCol="0">
            <a:spAutoFit/>
          </a:bodyPr>
          <a:lstStyle/>
          <a:p>
            <a:r>
              <a:rPr lang="en-US" sz="1000" dirty="0" smtClean="0"/>
              <a:t>Computer</a:t>
            </a:r>
            <a:r>
              <a:rPr lang="en-US" sz="1000" baseline="0" dirty="0" smtClean="0"/>
              <a:t> Science Dept.</a:t>
            </a:r>
          </a:p>
          <a:p>
            <a:r>
              <a:rPr lang="en-US" sz="1000" baseline="0" dirty="0" smtClean="0"/>
              <a:t>Summer 2015: </a:t>
            </a:r>
            <a:r>
              <a:rPr lang="en-US" sz="1000" baseline="0" dirty="0" smtClean="0"/>
              <a:t>July 7</a:t>
            </a:r>
            <a:endParaRPr lang="en-US" sz="1000" dirty="0"/>
          </a:p>
        </p:txBody>
      </p:sp>
      <p:sp>
        <p:nvSpPr>
          <p:cNvPr id="15" name="TextBox 14"/>
          <p:cNvSpPr txBox="1"/>
          <p:nvPr userDrawn="1"/>
        </p:nvSpPr>
        <p:spPr>
          <a:xfrm>
            <a:off x="3492427" y="6263609"/>
            <a:ext cx="2437135" cy="400110"/>
          </a:xfrm>
          <a:prstGeom prst="rect">
            <a:avLst/>
          </a:prstGeom>
          <a:noFill/>
        </p:spPr>
        <p:txBody>
          <a:bodyPr wrap="none" rtlCol="0">
            <a:spAutoFit/>
          </a:bodyPr>
          <a:lstStyle/>
          <a:p>
            <a:pPr algn="ctr"/>
            <a:r>
              <a:rPr lang="en-US" sz="1000" dirty="0" smtClean="0"/>
              <a:t>CS 146: </a:t>
            </a:r>
            <a:r>
              <a:rPr lang="en-US" sz="1000" baseline="0" dirty="0" smtClean="0"/>
              <a:t>Data Structures and Algorithms</a:t>
            </a:r>
            <a:br>
              <a:rPr lang="en-US" sz="1000" baseline="0" dirty="0" smtClean="0"/>
            </a:br>
            <a:r>
              <a:rPr lang="en-US" sz="1000" baseline="0" dirty="0" smtClean="0"/>
              <a:t>© R. Mak</a:t>
            </a:r>
            <a:endParaRPr lang="en-US" sz="10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xmlns:p14="http://schemas.microsoft.com/office/powerpoint/2010/main" id="1" dur="indefinite" restart="never" nodeType="tmRoot"/>
      </p:par>
    </p:tnLst>
  </p:timing>
  <p:hf hdr="0" ftr="0" dt="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ea typeface="ＭＳ Ｐゴシック" charset="0"/>
        </a:defRPr>
      </a:lvl2pPr>
      <a:lvl3pPr algn="ctr" rtl="0" fontAlgn="base">
        <a:spcBef>
          <a:spcPct val="0"/>
        </a:spcBef>
        <a:spcAft>
          <a:spcPct val="0"/>
        </a:spcAft>
        <a:defRPr sz="3200">
          <a:solidFill>
            <a:schemeClr val="tx2"/>
          </a:solidFill>
          <a:latin typeface="Arial" charset="0"/>
          <a:ea typeface="ＭＳ Ｐゴシック" charset="0"/>
        </a:defRPr>
      </a:lvl3pPr>
      <a:lvl4pPr algn="ctr" rtl="0" fontAlgn="base">
        <a:spcBef>
          <a:spcPct val="0"/>
        </a:spcBef>
        <a:spcAft>
          <a:spcPct val="0"/>
        </a:spcAft>
        <a:defRPr sz="3200">
          <a:solidFill>
            <a:schemeClr val="tx2"/>
          </a:solidFill>
          <a:latin typeface="Arial" charset="0"/>
          <a:ea typeface="ＭＳ Ｐゴシック" charset="0"/>
        </a:defRPr>
      </a:lvl4pPr>
      <a:lvl5pPr algn="ctr" rtl="0" fontAlgn="base">
        <a:spcBef>
          <a:spcPct val="0"/>
        </a:spcBef>
        <a:spcAft>
          <a:spcPct val="0"/>
        </a:spcAft>
        <a:defRPr sz="3200">
          <a:solidFill>
            <a:schemeClr val="tx2"/>
          </a:solidFill>
          <a:latin typeface="Arial" charset="0"/>
          <a:ea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16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hyperlink" Target="http://www.cs.sjsu.edu/~ma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image" Target="../media/image13.emf"/><Relationship Id="rId13" Type="http://schemas.openxmlformats.org/officeDocument/2006/relationships/oleObject" Target="../embeddings/oleObject10.bin"/><Relationship Id="rId14" Type="http://schemas.openxmlformats.org/officeDocument/2006/relationships/oleObject" Target="../embeddings/oleObject11.bin"/><Relationship Id="rId15"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5.bin"/><Relationship Id="rId4" Type="http://schemas.openxmlformats.org/officeDocument/2006/relationships/image" Target="../media/image9.emf"/><Relationship Id="rId5" Type="http://schemas.openxmlformats.org/officeDocument/2006/relationships/oleObject" Target="../embeddings/oleObject6.bin"/><Relationship Id="rId6" Type="http://schemas.openxmlformats.org/officeDocument/2006/relationships/image" Target="../media/image10.emf"/><Relationship Id="rId7" Type="http://schemas.openxmlformats.org/officeDocument/2006/relationships/oleObject" Target="../embeddings/oleObject7.bin"/><Relationship Id="rId8" Type="http://schemas.openxmlformats.org/officeDocument/2006/relationships/image" Target="../media/image11.emf"/><Relationship Id="rId9" Type="http://schemas.openxmlformats.org/officeDocument/2006/relationships/oleObject" Target="../embeddings/oleObject8.bin"/><Relationship Id="rId10"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5" Type="http://schemas.openxmlformats.org/officeDocument/2006/relationships/oleObject" Target="../embeddings/oleObject2.bin"/><Relationship Id="rId6" Type="http://schemas.openxmlformats.org/officeDocument/2006/relationships/image" Target="../media/image5.emf"/><Relationship Id="rId7" Type="http://schemas.openxmlformats.org/officeDocument/2006/relationships/oleObject" Target="../embeddings/oleObject3.bin"/><Relationship Id="rId8" Type="http://schemas.openxmlformats.org/officeDocument/2006/relationships/image" Target="../media/image6.emf"/><Relationship Id="rId9" Type="http://schemas.openxmlformats.org/officeDocument/2006/relationships/oleObject" Target="../embeddings/oleObject4.bin"/><Relationship Id="rId10"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ron.mak@sjsu.edu"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dirty="0"/>
              <a:t>CS </a:t>
            </a:r>
            <a:r>
              <a:rPr lang="en-US" sz="3200" dirty="0" smtClean="0"/>
              <a:t>146: Data Structures and Algorithms</a:t>
            </a:r>
            <a:r>
              <a:rPr lang="en-US" sz="3600" dirty="0"/>
              <a:t/>
            </a:r>
            <a:br>
              <a:rPr lang="en-US" sz="3600" dirty="0"/>
            </a:br>
            <a:r>
              <a:rPr lang="en-US" sz="2400" dirty="0" smtClean="0"/>
              <a:t>July 7 Class </a:t>
            </a:r>
            <a:r>
              <a:rPr lang="en-US" sz="2400" dirty="0"/>
              <a:t>Meeting</a:t>
            </a:r>
          </a:p>
        </p:txBody>
      </p:sp>
      <p:sp>
        <p:nvSpPr>
          <p:cNvPr id="2051" name="Rectangle 3"/>
          <p:cNvSpPr>
            <a:spLocks noGrp="1" noChangeArrowheads="1"/>
          </p:cNvSpPr>
          <p:nvPr>
            <p:ph type="subTitle" idx="1"/>
          </p:nvPr>
        </p:nvSpPr>
        <p:spPr/>
        <p:txBody>
          <a:bodyPr/>
          <a:lstStyle/>
          <a:p>
            <a:pPr algn="ctr">
              <a:lnSpc>
                <a:spcPct val="90000"/>
              </a:lnSpc>
            </a:pPr>
            <a:r>
              <a:rPr lang="en-US" dirty="0"/>
              <a:t>Department of Computer Science</a:t>
            </a:r>
            <a:br>
              <a:rPr lang="en-US" dirty="0"/>
            </a:br>
            <a:r>
              <a:rPr lang="en-US" dirty="0"/>
              <a:t>San Jose State University</a:t>
            </a:r>
            <a:br>
              <a:rPr lang="en-US" dirty="0"/>
            </a:br>
            <a:r>
              <a:rPr lang="en-US" sz="1200" dirty="0"/>
              <a:t/>
            </a:r>
            <a:br>
              <a:rPr lang="en-US" sz="1200" dirty="0"/>
            </a:br>
            <a:r>
              <a:rPr lang="en-US" dirty="0" smtClean="0"/>
              <a:t>Summer 2015</a:t>
            </a:r>
            <a:r>
              <a:rPr lang="en-US" dirty="0"/>
              <a:t/>
            </a:r>
            <a:br>
              <a:rPr lang="en-US" dirty="0"/>
            </a:br>
            <a:r>
              <a:rPr lang="en-US" dirty="0"/>
              <a:t>Instructor: Ron Mak</a:t>
            </a:r>
          </a:p>
          <a:p>
            <a:pPr algn="ctr">
              <a:lnSpc>
                <a:spcPct val="90000"/>
              </a:lnSpc>
            </a:pPr>
            <a:r>
              <a:rPr lang="en-US" dirty="0">
                <a:hlinkClick r:id="rId2"/>
              </a:rPr>
              <a:t>www.cs.sjsu.edu/~mak</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27550"/>
            <a:ext cx="11541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53" name="Picture 5" descr="sjsu_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8" y="4591050"/>
            <a:ext cx="1096962" cy="1031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7719574B-D732-294F-93C6-9AB28C0AF036}" type="slidenum">
              <a:rPr lang="en-US"/>
              <a:pPr/>
              <a:t>10</a:t>
            </a:fld>
            <a:endParaRPr lang="en-US"/>
          </a:p>
        </p:txBody>
      </p:sp>
      <p:sp>
        <p:nvSpPr>
          <p:cNvPr id="752642"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52643" name="Rectangle 3"/>
          <p:cNvSpPr>
            <a:spLocks noGrp="1" noChangeArrowheads="1"/>
          </p:cNvSpPr>
          <p:nvPr>
            <p:ph type="body" idx="1"/>
          </p:nvPr>
        </p:nvSpPr>
        <p:spPr>
          <a:xfrm>
            <a:off x="457200" y="1234465"/>
            <a:ext cx="8229600" cy="3657559"/>
          </a:xfrm>
        </p:spPr>
        <p:txBody>
          <a:bodyPr/>
          <a:lstStyle/>
          <a:p>
            <a:pPr marL="533400" indent="-533400">
              <a:lnSpc>
                <a:spcPct val="80000"/>
              </a:lnSpc>
              <a:buFont typeface="Wingdings" charset="0"/>
              <a:buAutoNum type="arabicPeriod" startAt="5"/>
              <a:tabLst>
                <a:tab pos="2290763" algn="l"/>
              </a:tabLst>
            </a:pPr>
            <a:r>
              <a:rPr lang="en-US" dirty="0"/>
              <a:t>Consider an </a:t>
            </a:r>
            <a:r>
              <a:rPr lang="en-US" i="1" dirty="0">
                <a:latin typeface="Times New Roman"/>
                <a:cs typeface="Times New Roman"/>
              </a:rPr>
              <a:t>N</a:t>
            </a:r>
            <a:r>
              <a:rPr lang="en-US" dirty="0"/>
              <a:t>-by-</a:t>
            </a:r>
            <a:r>
              <a:rPr lang="en-US" i="1" dirty="0">
                <a:latin typeface="Times New Roman"/>
                <a:cs typeface="Times New Roman"/>
              </a:rPr>
              <a:t>N</a:t>
            </a:r>
            <a:r>
              <a:rPr lang="en-US" dirty="0"/>
              <a:t> matrix of numbers</a:t>
            </a:r>
            <a:r>
              <a:rPr lang="en-US" dirty="0" smtClean="0"/>
              <a:t>.</a:t>
            </a:r>
          </a:p>
          <a:p>
            <a:pPr marL="2360613" lvl="4" indent="-533400">
              <a:lnSpc>
                <a:spcPct val="80000"/>
              </a:lnSpc>
              <a:buFont typeface="Wingdings" charset="0"/>
              <a:buAutoNum type="alphaLcPeriod"/>
              <a:tabLst>
                <a:tab pos="2290763" algn="l"/>
              </a:tabLst>
            </a:pPr>
            <a:endParaRPr lang="en-US" sz="800" dirty="0" smtClean="0"/>
          </a:p>
          <a:p>
            <a:pPr marL="928688" lvl="1" indent="-457200">
              <a:lnSpc>
                <a:spcPct val="80000"/>
              </a:lnSpc>
              <a:buFont typeface="Wingdings" charset="0"/>
              <a:buAutoNum type="alphaLcPeriod"/>
              <a:tabLst>
                <a:tab pos="2290763" algn="l"/>
              </a:tabLst>
            </a:pPr>
            <a:r>
              <a:rPr lang="en-US" dirty="0"/>
              <a:t>Suppose the numbers in the matrix are in a random order. Using Big-Oh notation in terms of </a:t>
            </a:r>
            <a:r>
              <a:rPr lang="en-US" i="1" dirty="0">
                <a:latin typeface="Times New Roman"/>
                <a:cs typeface="Times New Roman"/>
              </a:rPr>
              <a:t>N</a:t>
            </a:r>
            <a:r>
              <a:rPr lang="en-US" dirty="0"/>
              <a:t>, how long would it take to search the matrix for a particular value</a:t>
            </a:r>
            <a:r>
              <a:rPr lang="en-US" dirty="0" smtClean="0"/>
              <a:t>?</a:t>
            </a:r>
            <a:br>
              <a:rPr lang="en-US" dirty="0" smtClean="0"/>
            </a:br>
            <a:r>
              <a:rPr lang="en-US" sz="1800" dirty="0" smtClean="0"/>
              <a:t> </a:t>
            </a:r>
            <a:r>
              <a:rPr lang="en-US" sz="900" dirty="0" smtClean="0"/>
              <a:t> </a:t>
            </a:r>
            <a:r>
              <a:rPr lang="en-US" sz="1100" dirty="0" smtClean="0"/>
              <a:t/>
            </a:r>
            <a:br>
              <a:rPr lang="en-US" sz="1100" dirty="0" smtClean="0"/>
            </a:br>
            <a:endParaRPr lang="en-US" sz="2000" dirty="0" smtClean="0">
              <a:solidFill>
                <a:srgbClr val="B23C00"/>
              </a:solidFill>
            </a:endParaRPr>
          </a:p>
          <a:p>
            <a:pPr marL="2317751" lvl="4" indent="-457200">
              <a:lnSpc>
                <a:spcPct val="80000"/>
              </a:lnSpc>
              <a:buFont typeface="Wingdings" charset="0"/>
              <a:buAutoNum type="alphaLcPeriod"/>
              <a:tabLst>
                <a:tab pos="2290763" algn="l"/>
              </a:tabLst>
            </a:pPr>
            <a:endParaRPr lang="en-US" sz="800" dirty="0" smtClean="0"/>
          </a:p>
          <a:p>
            <a:pPr marL="928688" lvl="1" indent="-457200">
              <a:lnSpc>
                <a:spcPct val="80000"/>
              </a:lnSpc>
              <a:buFont typeface="Wingdings" charset="0"/>
              <a:buAutoNum type="alphaLcPeriod"/>
              <a:tabLst>
                <a:tab pos="2290763" algn="l"/>
              </a:tabLst>
            </a:pPr>
            <a:r>
              <a:rPr lang="en-US" dirty="0"/>
              <a:t>N</a:t>
            </a:r>
            <a:r>
              <a:rPr lang="en-US" dirty="0" smtClean="0"/>
              <a:t>ow </a:t>
            </a:r>
            <a:r>
              <a:rPr lang="en-US" dirty="0"/>
              <a:t>suppose the numbers in the matrix are in sequential order. Describe in words an algorithm to search for a particular value, and how long would it take in terms of </a:t>
            </a:r>
            <a:r>
              <a:rPr lang="en-US" i="1" dirty="0">
                <a:latin typeface="Times New Roman"/>
                <a:cs typeface="Times New Roman"/>
              </a:rPr>
              <a:t>N</a:t>
            </a:r>
            <a:r>
              <a:rPr lang="en-US" dirty="0" smtClean="0"/>
              <a:t>?</a:t>
            </a:r>
            <a:endParaRPr lang="en-US" sz="1800" dirty="0"/>
          </a:p>
        </p:txBody>
      </p:sp>
      <p:sp>
        <p:nvSpPr>
          <p:cNvPr id="2" name="TextBox 1"/>
          <p:cNvSpPr txBox="1"/>
          <p:nvPr/>
        </p:nvSpPr>
        <p:spPr>
          <a:xfrm>
            <a:off x="1371635" y="3028890"/>
            <a:ext cx="6669406" cy="400110"/>
          </a:xfrm>
          <a:prstGeom prst="rect">
            <a:avLst/>
          </a:prstGeom>
          <a:noFill/>
        </p:spPr>
        <p:txBody>
          <a:bodyPr wrap="none" rtlCol="0">
            <a:spAutoFit/>
          </a:bodyPr>
          <a:lstStyle/>
          <a:p>
            <a:pPr marL="0" lvl="1"/>
            <a:r>
              <a:rPr lang="en-US" sz="2000" dirty="0">
                <a:solidFill>
                  <a:srgbClr val="B23C00"/>
                </a:solidFill>
              </a:rPr>
              <a:t>Answer:</a:t>
            </a:r>
            <a:r>
              <a:rPr lang="en-US" sz="2000" dirty="0"/>
              <a:t> Up to </a:t>
            </a:r>
            <a:r>
              <a:rPr lang="en-US" sz="2000" i="1" dirty="0">
                <a:latin typeface="Times New Roman"/>
                <a:cs typeface="Times New Roman"/>
              </a:rPr>
              <a:t>N</a:t>
            </a:r>
            <a:r>
              <a:rPr lang="en-US" sz="2000" baseline="30000" dirty="0">
                <a:latin typeface="Times New Roman"/>
                <a:cs typeface="Times New Roman"/>
              </a:rPr>
              <a:t>2</a:t>
            </a:r>
            <a:r>
              <a:rPr lang="en-US" sz="2000" dirty="0"/>
              <a:t> numbers have to be checked, so </a:t>
            </a:r>
            <a:r>
              <a:rPr lang="en-US" sz="2000" i="1" dirty="0">
                <a:solidFill>
                  <a:srgbClr val="B23C00"/>
                </a:solidFill>
                <a:latin typeface="Times New Roman"/>
                <a:cs typeface="Times New Roman"/>
              </a:rPr>
              <a:t>O</a:t>
            </a:r>
            <a:r>
              <a:rPr lang="en-US" sz="2000" dirty="0">
                <a:solidFill>
                  <a:srgbClr val="B23C00"/>
                </a:solidFill>
                <a:latin typeface="Times New Roman"/>
                <a:cs typeface="Times New Roman"/>
              </a:rPr>
              <a:t>(</a:t>
            </a:r>
            <a:r>
              <a:rPr lang="en-US" sz="2000" i="1" dirty="0">
                <a:solidFill>
                  <a:srgbClr val="B23C00"/>
                </a:solidFill>
                <a:latin typeface="Times New Roman"/>
                <a:cs typeface="Times New Roman"/>
              </a:rPr>
              <a:t>N</a:t>
            </a:r>
            <a:r>
              <a:rPr lang="en-US" sz="2000" baseline="30000" dirty="0">
                <a:solidFill>
                  <a:srgbClr val="B23C00"/>
                </a:solidFill>
                <a:latin typeface="Times New Roman"/>
                <a:cs typeface="Times New Roman"/>
              </a:rPr>
              <a:t>2</a:t>
            </a:r>
            <a:r>
              <a:rPr lang="en-US" sz="2000" dirty="0">
                <a:solidFill>
                  <a:srgbClr val="B23C00"/>
                </a:solidFill>
                <a:latin typeface="Times New Roman"/>
                <a:cs typeface="Times New Roman"/>
              </a:rPr>
              <a:t>)</a:t>
            </a:r>
            <a:r>
              <a:rPr lang="en-US" sz="2000" dirty="0" smtClean="0"/>
              <a:t>.</a:t>
            </a:r>
            <a:endParaRPr lang="en-US" sz="2000" dirty="0"/>
          </a:p>
        </p:txBody>
      </p:sp>
      <p:sp>
        <p:nvSpPr>
          <p:cNvPr id="3" name="TextBox 2"/>
          <p:cNvSpPr txBox="1"/>
          <p:nvPr/>
        </p:nvSpPr>
        <p:spPr>
          <a:xfrm>
            <a:off x="1371635" y="4892024"/>
            <a:ext cx="7325092" cy="1323439"/>
          </a:xfrm>
          <a:prstGeom prst="rect">
            <a:avLst/>
          </a:prstGeom>
          <a:noFill/>
        </p:spPr>
        <p:txBody>
          <a:bodyPr wrap="none" rtlCol="0">
            <a:spAutoFit/>
          </a:bodyPr>
          <a:lstStyle/>
          <a:p>
            <a:pPr marL="0" lvl="1"/>
            <a:r>
              <a:rPr lang="en-US" sz="2000" dirty="0">
                <a:solidFill>
                  <a:srgbClr val="B23C00"/>
                </a:solidFill>
              </a:rPr>
              <a:t>Answer:</a:t>
            </a:r>
            <a:r>
              <a:rPr lang="en-US" sz="2000" dirty="0"/>
              <a:t> Start with the upper left corner of the matrix, </a:t>
            </a:r>
            <a:r>
              <a:rPr lang="en-US" sz="2000" dirty="0" smtClean="0"/>
              <a:t>and </a:t>
            </a:r>
            <a:r>
              <a:rPr lang="en-US" sz="2000" dirty="0"/>
              <a:t>go </a:t>
            </a:r>
            <a:r>
              <a:rPr lang="en-US" sz="2000" dirty="0" smtClean="0"/>
              <a:t/>
            </a:r>
            <a:br>
              <a:rPr lang="en-US" sz="2000" dirty="0" smtClean="0"/>
            </a:br>
            <a:r>
              <a:rPr lang="en-US" sz="2000" dirty="0" smtClean="0"/>
              <a:t>either </a:t>
            </a:r>
            <a:r>
              <a:rPr lang="en-US" sz="2000" dirty="0"/>
              <a:t>down or to the right while checking each number. </a:t>
            </a:r>
            <a:r>
              <a:rPr lang="en-US" sz="2000" dirty="0" smtClean="0"/>
              <a:t>You </a:t>
            </a:r>
            <a:br>
              <a:rPr lang="en-US" sz="2000" dirty="0" smtClean="0"/>
            </a:br>
            <a:r>
              <a:rPr lang="en-US" sz="2000" dirty="0" smtClean="0"/>
              <a:t>will </a:t>
            </a:r>
            <a:r>
              <a:rPr lang="en-US" sz="2000" dirty="0"/>
              <a:t>go down at most </a:t>
            </a:r>
            <a:r>
              <a:rPr lang="en-US" sz="2000" i="1" dirty="0">
                <a:latin typeface="Times New Roman"/>
                <a:cs typeface="Times New Roman"/>
              </a:rPr>
              <a:t>N</a:t>
            </a:r>
            <a:r>
              <a:rPr lang="en-US" sz="2000" dirty="0"/>
              <a:t> rows and to the right at most </a:t>
            </a:r>
            <a:r>
              <a:rPr lang="en-US" sz="2000" i="1" dirty="0">
                <a:latin typeface="Times New Roman"/>
                <a:cs typeface="Times New Roman"/>
              </a:rPr>
              <a:t>N</a:t>
            </a:r>
            <a:r>
              <a:rPr lang="en-US" sz="2000" dirty="0"/>
              <a:t> columns </a:t>
            </a:r>
            <a:r>
              <a:rPr lang="en-US" sz="2000" dirty="0" smtClean="0"/>
              <a:t/>
            </a:r>
            <a:br>
              <a:rPr lang="en-US" sz="2000" dirty="0" smtClean="0"/>
            </a:br>
            <a:r>
              <a:rPr lang="en-US" sz="2000" dirty="0" smtClean="0"/>
              <a:t>to </a:t>
            </a:r>
            <a:r>
              <a:rPr lang="en-US" sz="2000" dirty="0"/>
              <a:t>check at most 2</a:t>
            </a:r>
            <a:r>
              <a:rPr lang="en-US" sz="2000" i="1" dirty="0">
                <a:latin typeface="Times New Roman"/>
                <a:cs typeface="Times New Roman"/>
              </a:rPr>
              <a:t>N</a:t>
            </a:r>
            <a:r>
              <a:rPr lang="en-US" sz="2000" dirty="0"/>
              <a:t> numbers. Therefore, </a:t>
            </a:r>
            <a:r>
              <a:rPr lang="en-US" sz="2000" i="1" dirty="0">
                <a:solidFill>
                  <a:srgbClr val="B23C00"/>
                </a:solidFill>
                <a:latin typeface="Times New Roman"/>
                <a:cs typeface="Times New Roman"/>
              </a:rPr>
              <a:t>O</a:t>
            </a:r>
            <a:r>
              <a:rPr lang="en-US" sz="2000" dirty="0">
                <a:solidFill>
                  <a:srgbClr val="B23C00"/>
                </a:solidFill>
                <a:latin typeface="Times New Roman"/>
                <a:cs typeface="Times New Roman"/>
              </a:rPr>
              <a:t>(</a:t>
            </a:r>
            <a:r>
              <a:rPr lang="en-US" sz="2000" i="1" dirty="0">
                <a:solidFill>
                  <a:srgbClr val="B23C00"/>
                </a:solidFill>
                <a:latin typeface="Times New Roman"/>
                <a:cs typeface="Times New Roman"/>
              </a:rPr>
              <a:t>N</a:t>
            </a:r>
            <a:r>
              <a:rPr lang="en-US" sz="2000" dirty="0">
                <a:solidFill>
                  <a:srgbClr val="B23C00"/>
                </a:solidFill>
                <a:latin typeface="Times New Roman"/>
                <a:cs typeface="Times New Roman"/>
              </a:rPr>
              <a:t>)</a:t>
            </a:r>
            <a:r>
              <a:rPr lang="en-US" sz="2000" dirty="0" smtClean="0"/>
              <a:t>.</a:t>
            </a:r>
            <a:endParaRPr lang="en-US" sz="1800" dirty="0"/>
          </a:p>
        </p:txBody>
      </p:sp>
    </p:spTree>
    <p:extLst>
      <p:ext uri="{BB962C8B-B14F-4D97-AF65-F5344CB8AC3E}">
        <p14:creationId xmlns:p14="http://schemas.microsoft.com/office/powerpoint/2010/main" val="1419891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2643">
                                            <p:txEl>
                                              <p:pRg st="4" end="4"/>
                                            </p:txEl>
                                          </p:spTgt>
                                        </p:tgtEl>
                                        <p:attrNameLst>
                                          <p:attrName>style.visibility</p:attrName>
                                        </p:attrNameLst>
                                      </p:cBhvr>
                                      <p:to>
                                        <p:strVal val="visible"/>
                                      </p:to>
                                    </p:set>
                                    <p:animEffect transition="in" filter="fade">
                                      <p:cBhvr>
                                        <p:cTn id="12" dur="500"/>
                                        <p:tgtEl>
                                          <p:spTgt spid="7526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72BB6C5-69AB-7147-8626-A6FCEF82CCC8}" type="slidenum">
              <a:rPr lang="en-US"/>
              <a:pPr/>
              <a:t>11</a:t>
            </a:fld>
            <a:endParaRPr lang="en-US"/>
          </a:p>
        </p:txBody>
      </p:sp>
      <p:sp>
        <p:nvSpPr>
          <p:cNvPr id="749570"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49571" name="Rectangle 3"/>
          <p:cNvSpPr>
            <a:spLocks noGrp="1" noChangeArrowheads="1"/>
          </p:cNvSpPr>
          <p:nvPr>
            <p:ph type="body" idx="1"/>
          </p:nvPr>
        </p:nvSpPr>
        <p:spPr>
          <a:xfrm>
            <a:off x="457200" y="1295401"/>
            <a:ext cx="8229600" cy="3413746"/>
          </a:xfrm>
        </p:spPr>
        <p:txBody>
          <a:bodyPr/>
          <a:lstStyle/>
          <a:p>
            <a:pPr marL="533400" indent="-533400">
              <a:buFont typeface="Wingdings" charset="0"/>
              <a:buAutoNum type="arabicPeriod" startAt="6"/>
            </a:pPr>
            <a:r>
              <a:rPr lang="en-US" dirty="0"/>
              <a:t>You are given two unsorted arrays of numbers, </a:t>
            </a:r>
            <a:r>
              <a:rPr lang="en-US" dirty="0" smtClean="0"/>
              <a:t/>
            </a:r>
            <a:br>
              <a:rPr lang="en-US" dirty="0" smtClean="0"/>
            </a:br>
            <a:r>
              <a:rPr lang="en-US" dirty="0" smtClean="0"/>
              <a:t>each </a:t>
            </a:r>
            <a:r>
              <a:rPr lang="en-US" dirty="0"/>
              <a:t>with </a:t>
            </a:r>
            <a:r>
              <a:rPr lang="en-US" i="1" dirty="0">
                <a:latin typeface="Times New Roman"/>
                <a:cs typeface="Times New Roman"/>
              </a:rPr>
              <a:t>N</a:t>
            </a:r>
            <a:r>
              <a:rPr lang="en-US" dirty="0"/>
              <a:t> elements</a:t>
            </a:r>
            <a:r>
              <a:rPr lang="en-US" dirty="0" smtClean="0"/>
              <a:t>.</a:t>
            </a:r>
          </a:p>
          <a:p>
            <a:pPr marL="3275013" lvl="6" indent="-533400">
              <a:buFont typeface="Wingdings" charset="0"/>
              <a:buAutoNum type="alphaLcPeriod"/>
            </a:pPr>
            <a:endParaRPr lang="en-US" altLang="ja-JP" sz="900" dirty="0">
              <a:cs typeface="ＭＳ Ｐゴシック" charset="0"/>
            </a:endParaRPr>
          </a:p>
          <a:p>
            <a:pPr marL="928688" lvl="1" indent="-457200">
              <a:buFont typeface="Wingdings" charset="0"/>
              <a:buAutoNum type="alphaLcPeriod"/>
            </a:pPr>
            <a:r>
              <a:rPr lang="en-US" dirty="0"/>
              <a:t>Describe in words an algorithm that successively finds the smallest </a:t>
            </a:r>
            <a:r>
              <a:rPr lang="en-US" i="1" dirty="0">
                <a:latin typeface="Times New Roman"/>
                <a:cs typeface="Times New Roman"/>
              </a:rPr>
              <a:t>N</a:t>
            </a:r>
            <a:r>
              <a:rPr lang="en-US" dirty="0"/>
              <a:t> pairs of elements, with each pair containing an element from each array. The first pair contains the smallest value from each array, the second pair contains the second smallest value from each array, </a:t>
            </a:r>
            <a:r>
              <a:rPr lang="en-US" dirty="0" smtClean="0"/>
              <a:t>etc.</a:t>
            </a:r>
            <a:endParaRPr lang="en-US" dirty="0"/>
          </a:p>
        </p:txBody>
      </p:sp>
      <p:sp>
        <p:nvSpPr>
          <p:cNvPr id="2" name="TextBox 1"/>
          <p:cNvSpPr txBox="1"/>
          <p:nvPr/>
        </p:nvSpPr>
        <p:spPr>
          <a:xfrm>
            <a:off x="1371635" y="4709146"/>
            <a:ext cx="7468711" cy="707886"/>
          </a:xfrm>
          <a:prstGeom prst="rect">
            <a:avLst/>
          </a:prstGeom>
          <a:noFill/>
        </p:spPr>
        <p:txBody>
          <a:bodyPr wrap="none" rtlCol="0">
            <a:spAutoFit/>
          </a:bodyPr>
          <a:lstStyle/>
          <a:p>
            <a:pPr marL="0" lvl="2"/>
            <a:r>
              <a:rPr lang="en-US" sz="2000" dirty="0">
                <a:solidFill>
                  <a:srgbClr val="B23C00"/>
                </a:solidFill>
              </a:rPr>
              <a:t>Answer:</a:t>
            </a:r>
            <a:r>
              <a:rPr lang="en-US" sz="2000" dirty="0"/>
              <a:t> First convert each array into a heap. </a:t>
            </a:r>
            <a:r>
              <a:rPr lang="en-US" sz="2000" dirty="0" smtClean="0"/>
              <a:t>Then </a:t>
            </a:r>
            <a:r>
              <a:rPr lang="en-US" sz="2000" dirty="0"/>
              <a:t>successively </a:t>
            </a:r>
            <a:r>
              <a:rPr lang="en-US" sz="2000" dirty="0" smtClean="0"/>
              <a:t/>
            </a:r>
            <a:br>
              <a:rPr lang="en-US" sz="2000" dirty="0" smtClean="0"/>
            </a:br>
            <a:r>
              <a:rPr lang="en-US" sz="2000" dirty="0" smtClean="0"/>
              <a:t>remove </a:t>
            </a:r>
            <a:r>
              <a:rPr lang="en-US" sz="2000" dirty="0"/>
              <a:t>the first element of each heap </a:t>
            </a:r>
            <a:r>
              <a:rPr lang="en-US" sz="2000" dirty="0" smtClean="0"/>
              <a:t>to </a:t>
            </a:r>
            <a:r>
              <a:rPr lang="en-US" sz="2000" dirty="0"/>
              <a:t>form the pairs</a:t>
            </a:r>
            <a:r>
              <a:rPr lang="en-US" sz="2000" dirty="0" smtClean="0"/>
              <a:t>.</a:t>
            </a:r>
            <a:endParaRPr lang="en-US" sz="2000" dirty="0"/>
          </a:p>
        </p:txBody>
      </p:sp>
    </p:spTree>
    <p:extLst>
      <p:ext uri="{BB962C8B-B14F-4D97-AF65-F5344CB8AC3E}">
        <p14:creationId xmlns:p14="http://schemas.microsoft.com/office/powerpoint/2010/main" val="3560461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9571">
                                            <p:txEl>
                                              <p:pRg st="2" end="2"/>
                                            </p:txEl>
                                          </p:spTgt>
                                        </p:tgtEl>
                                        <p:attrNameLst>
                                          <p:attrName>style.visibility</p:attrName>
                                        </p:attrNameLst>
                                      </p:cBhvr>
                                      <p:to>
                                        <p:strVal val="visible"/>
                                      </p:to>
                                    </p:set>
                                    <p:animEffect transition="in" filter="fade">
                                      <p:cBhvr>
                                        <p:cTn id="7" dur="500"/>
                                        <p:tgtEl>
                                          <p:spTgt spid="7495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72BB6C5-69AB-7147-8626-A6FCEF82CCC8}" type="slidenum">
              <a:rPr lang="en-US"/>
              <a:pPr/>
              <a:t>12</a:t>
            </a:fld>
            <a:endParaRPr lang="en-US"/>
          </a:p>
        </p:txBody>
      </p:sp>
      <p:sp>
        <p:nvSpPr>
          <p:cNvPr id="749570"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49571" name="Rectangle 3"/>
          <p:cNvSpPr>
            <a:spLocks noGrp="1" noChangeArrowheads="1"/>
          </p:cNvSpPr>
          <p:nvPr>
            <p:ph type="body" idx="1"/>
          </p:nvPr>
        </p:nvSpPr>
        <p:spPr>
          <a:xfrm>
            <a:off x="457200" y="1295401"/>
            <a:ext cx="8229600" cy="853454"/>
          </a:xfrm>
        </p:spPr>
        <p:txBody>
          <a:bodyPr/>
          <a:lstStyle/>
          <a:p>
            <a:pPr marL="928688" lvl="1" indent="-457200">
              <a:buFont typeface="+mj-lt"/>
              <a:buAutoNum type="alphaLcPeriod" startAt="2"/>
            </a:pPr>
            <a:r>
              <a:rPr lang="en-US" dirty="0" smtClean="0"/>
              <a:t>Using </a:t>
            </a:r>
            <a:r>
              <a:rPr lang="en-US" dirty="0"/>
              <a:t>Big-Oh in terms of </a:t>
            </a:r>
            <a:r>
              <a:rPr lang="en-US" i="1" dirty="0">
                <a:latin typeface="Times New Roman"/>
                <a:cs typeface="Times New Roman"/>
              </a:rPr>
              <a:t>N</a:t>
            </a:r>
            <a:r>
              <a:rPr lang="en-US" dirty="0"/>
              <a:t>, how long will your algorithm take to find all </a:t>
            </a:r>
            <a:r>
              <a:rPr lang="en-US" i="1" dirty="0">
                <a:latin typeface="Times New Roman"/>
                <a:cs typeface="Times New Roman"/>
              </a:rPr>
              <a:t>N</a:t>
            </a:r>
            <a:r>
              <a:rPr lang="en-US" dirty="0"/>
              <a:t> </a:t>
            </a:r>
            <a:r>
              <a:rPr lang="en-US" dirty="0" smtClean="0"/>
              <a:t>pairs?</a:t>
            </a:r>
            <a:r>
              <a:rPr lang="en-US" altLang="ja-JP" dirty="0" smtClean="0">
                <a:cs typeface="ＭＳ Ｐゴシック" charset="0"/>
              </a:rPr>
              <a:t> </a:t>
            </a:r>
          </a:p>
          <a:p>
            <a:pPr marL="3232151" lvl="6" indent="-457200">
              <a:buFont typeface="+mj-lt"/>
              <a:buAutoNum type="alphaLcPeriod" startAt="2"/>
            </a:pPr>
            <a:endParaRPr lang="en-US" dirty="0">
              <a:cs typeface="ＭＳ Ｐゴシック" charset="0"/>
            </a:endParaRPr>
          </a:p>
        </p:txBody>
      </p:sp>
      <p:sp>
        <p:nvSpPr>
          <p:cNvPr id="2" name="TextBox 1"/>
          <p:cNvSpPr txBox="1"/>
          <p:nvPr/>
        </p:nvSpPr>
        <p:spPr>
          <a:xfrm>
            <a:off x="1371635" y="2331732"/>
            <a:ext cx="5532284" cy="1323439"/>
          </a:xfrm>
          <a:prstGeom prst="rect">
            <a:avLst/>
          </a:prstGeom>
          <a:noFill/>
        </p:spPr>
        <p:txBody>
          <a:bodyPr wrap="none" rtlCol="0">
            <a:spAutoFit/>
          </a:bodyPr>
          <a:lstStyle/>
          <a:p>
            <a:pPr marL="0" lvl="2">
              <a:buNone/>
            </a:pPr>
            <a:r>
              <a:rPr lang="en-US" sz="2000" dirty="0">
                <a:solidFill>
                  <a:srgbClr val="B23C00"/>
                </a:solidFill>
                <a:cs typeface="ＭＳ Ｐゴシック" charset="0"/>
              </a:rPr>
              <a:t>Answer:</a:t>
            </a:r>
          </a:p>
          <a:p>
            <a:pPr marL="0" lvl="7"/>
            <a:endParaRPr lang="en-US" sz="2000" dirty="0">
              <a:cs typeface="ＭＳ Ｐゴシック" charset="0"/>
            </a:endParaRPr>
          </a:p>
          <a:p>
            <a:pPr marL="0" lvl="2"/>
            <a:r>
              <a:rPr lang="en-US" sz="2000" dirty="0">
                <a:cs typeface="ＭＳ Ｐゴシック" charset="0"/>
              </a:rPr>
              <a:t>It takes </a:t>
            </a:r>
            <a:r>
              <a:rPr lang="en-US" sz="2000" i="1" dirty="0">
                <a:latin typeface="Times New Roman"/>
                <a:cs typeface="Times New Roman"/>
              </a:rPr>
              <a:t>O</a:t>
            </a:r>
            <a:r>
              <a:rPr lang="en-US" sz="2000" dirty="0">
                <a:latin typeface="Times New Roman"/>
                <a:cs typeface="Times New Roman"/>
              </a:rPr>
              <a:t>(</a:t>
            </a:r>
            <a:r>
              <a:rPr lang="en-US" sz="2000" i="1" dirty="0">
                <a:latin typeface="Times New Roman"/>
                <a:cs typeface="Times New Roman"/>
              </a:rPr>
              <a:t>N</a:t>
            </a:r>
            <a:r>
              <a:rPr lang="en-US" sz="2000" dirty="0">
                <a:latin typeface="Times New Roman"/>
                <a:cs typeface="Times New Roman"/>
              </a:rPr>
              <a:t>)</a:t>
            </a:r>
            <a:r>
              <a:rPr lang="en-US" sz="2000" dirty="0">
                <a:cs typeface="ＭＳ Ｐゴシック" charset="0"/>
              </a:rPr>
              <a:t> time to build a heap from an array </a:t>
            </a:r>
            <a:br>
              <a:rPr lang="en-US" sz="2000" dirty="0">
                <a:cs typeface="ＭＳ Ｐゴシック" charset="0"/>
              </a:rPr>
            </a:br>
            <a:r>
              <a:rPr lang="en-US" sz="2000" dirty="0">
                <a:cs typeface="ＭＳ Ｐゴシック" charset="0"/>
              </a:rPr>
              <a:t>(method </a:t>
            </a:r>
            <a:r>
              <a:rPr lang="en-US" sz="2000" b="1" dirty="0" err="1">
                <a:solidFill>
                  <a:srgbClr val="0033CC"/>
                </a:solidFill>
                <a:latin typeface="Courier New"/>
                <a:cs typeface="Courier New"/>
              </a:rPr>
              <a:t>buildHeap</a:t>
            </a:r>
            <a:r>
              <a:rPr lang="en-US" sz="2000" b="1" dirty="0">
                <a:solidFill>
                  <a:srgbClr val="0033CC"/>
                </a:solidFill>
                <a:latin typeface="Courier New"/>
                <a:cs typeface="Courier New"/>
              </a:rPr>
              <a:t>()</a:t>
            </a:r>
            <a:r>
              <a:rPr lang="en-US" sz="2000" dirty="0">
                <a:cs typeface="ＭＳ Ｐゴシック" charset="0"/>
              </a:rPr>
              <a:t>)</a:t>
            </a:r>
            <a:r>
              <a:rPr lang="en-US" sz="2000" dirty="0" smtClean="0">
                <a:cs typeface="ＭＳ Ｐゴシック" charset="0"/>
              </a:rPr>
              <a:t>.</a:t>
            </a:r>
            <a:endParaRPr lang="en-US" sz="2000" dirty="0">
              <a:cs typeface="ＭＳ Ｐゴシック" charset="0"/>
            </a:endParaRPr>
          </a:p>
        </p:txBody>
      </p:sp>
      <p:sp>
        <p:nvSpPr>
          <p:cNvPr id="3" name="TextBox 2"/>
          <p:cNvSpPr txBox="1"/>
          <p:nvPr/>
        </p:nvSpPr>
        <p:spPr>
          <a:xfrm>
            <a:off x="1371635" y="3794756"/>
            <a:ext cx="6357104" cy="707886"/>
          </a:xfrm>
          <a:prstGeom prst="rect">
            <a:avLst/>
          </a:prstGeom>
          <a:noFill/>
        </p:spPr>
        <p:txBody>
          <a:bodyPr wrap="none" rtlCol="0">
            <a:spAutoFit/>
          </a:bodyPr>
          <a:lstStyle/>
          <a:p>
            <a:pPr marL="0" lvl="2"/>
            <a:r>
              <a:rPr lang="en-US" sz="2000" dirty="0">
                <a:cs typeface="ＭＳ Ｐゴシック" charset="0"/>
              </a:rPr>
              <a:t>It takes </a:t>
            </a:r>
            <a:r>
              <a:rPr lang="en-US" sz="2000" i="1" dirty="0">
                <a:latin typeface="Times New Roman"/>
                <a:cs typeface="Times New Roman"/>
              </a:rPr>
              <a:t>O</a:t>
            </a:r>
            <a:r>
              <a:rPr lang="en-US" sz="2000" dirty="0">
                <a:latin typeface="Times New Roman"/>
                <a:cs typeface="Times New Roman"/>
              </a:rPr>
              <a:t>(log </a:t>
            </a:r>
            <a:r>
              <a:rPr lang="en-US" sz="2000" i="1" dirty="0">
                <a:latin typeface="Times New Roman"/>
                <a:cs typeface="Times New Roman"/>
              </a:rPr>
              <a:t>N</a:t>
            </a:r>
            <a:r>
              <a:rPr lang="en-US" sz="2000" dirty="0">
                <a:latin typeface="Times New Roman"/>
                <a:cs typeface="Times New Roman"/>
              </a:rPr>
              <a:t>) </a:t>
            </a:r>
            <a:r>
              <a:rPr lang="en-US" sz="2000" dirty="0">
                <a:cs typeface="ＭＳ Ｐゴシック" charset="0"/>
              </a:rPr>
              <a:t>to remove a single value from a heap,</a:t>
            </a:r>
            <a:br>
              <a:rPr lang="en-US" sz="2000" dirty="0">
                <a:cs typeface="ＭＳ Ｐゴシック" charset="0"/>
              </a:rPr>
            </a:br>
            <a:r>
              <a:rPr lang="en-US" sz="2000" dirty="0">
                <a:cs typeface="ＭＳ Ｐゴシック" charset="0"/>
              </a:rPr>
              <a:t>therefore </a:t>
            </a:r>
            <a:r>
              <a:rPr lang="en-US" sz="2000" i="1" dirty="0">
                <a:latin typeface="Times New Roman"/>
                <a:cs typeface="Times New Roman"/>
              </a:rPr>
              <a:t>O</a:t>
            </a:r>
            <a:r>
              <a:rPr lang="en-US" sz="2000" dirty="0">
                <a:latin typeface="Times New Roman"/>
                <a:cs typeface="Times New Roman"/>
              </a:rPr>
              <a:t>(</a:t>
            </a:r>
            <a:r>
              <a:rPr lang="en-US" sz="2000" i="1" dirty="0">
                <a:latin typeface="Times New Roman"/>
                <a:cs typeface="Times New Roman"/>
              </a:rPr>
              <a:t>N </a:t>
            </a:r>
            <a:r>
              <a:rPr lang="en-US" sz="2000" dirty="0">
                <a:latin typeface="Times New Roman"/>
                <a:cs typeface="Times New Roman"/>
              </a:rPr>
              <a:t>log </a:t>
            </a:r>
            <a:r>
              <a:rPr lang="en-US" sz="2000" i="1" dirty="0">
                <a:latin typeface="Times New Roman"/>
                <a:cs typeface="Times New Roman"/>
              </a:rPr>
              <a:t>N</a:t>
            </a:r>
            <a:r>
              <a:rPr lang="en-US" sz="2000" dirty="0">
                <a:latin typeface="Times New Roman"/>
                <a:cs typeface="Times New Roman"/>
              </a:rPr>
              <a:t>) </a:t>
            </a:r>
            <a:r>
              <a:rPr lang="en-US" sz="2000" dirty="0">
                <a:cs typeface="ＭＳ Ｐゴシック" charset="0"/>
              </a:rPr>
              <a:t>to remove </a:t>
            </a:r>
            <a:r>
              <a:rPr lang="en-US" sz="2000" i="1" dirty="0">
                <a:latin typeface="Times New Roman"/>
                <a:cs typeface="Times New Roman"/>
              </a:rPr>
              <a:t>N</a:t>
            </a:r>
            <a:r>
              <a:rPr lang="en-US" sz="2000" dirty="0">
                <a:cs typeface="ＭＳ Ｐゴシック" charset="0"/>
              </a:rPr>
              <a:t> values</a:t>
            </a:r>
            <a:r>
              <a:rPr lang="en-US" sz="2000" dirty="0" smtClean="0">
                <a:cs typeface="ＭＳ Ｐゴシック" charset="0"/>
              </a:rPr>
              <a:t>.</a:t>
            </a:r>
            <a:endParaRPr lang="en-US" sz="2000" dirty="0">
              <a:cs typeface="ＭＳ Ｐゴシック" charset="0"/>
            </a:endParaRPr>
          </a:p>
        </p:txBody>
      </p:sp>
      <p:sp>
        <p:nvSpPr>
          <p:cNvPr id="4" name="TextBox 3"/>
          <p:cNvSpPr txBox="1"/>
          <p:nvPr/>
        </p:nvSpPr>
        <p:spPr>
          <a:xfrm>
            <a:off x="1371635" y="4617707"/>
            <a:ext cx="4758910" cy="400110"/>
          </a:xfrm>
          <a:prstGeom prst="rect">
            <a:avLst/>
          </a:prstGeom>
          <a:noFill/>
        </p:spPr>
        <p:txBody>
          <a:bodyPr wrap="none" rtlCol="0">
            <a:spAutoFit/>
          </a:bodyPr>
          <a:lstStyle/>
          <a:p>
            <a:pPr marL="0" lvl="2"/>
            <a:r>
              <a:rPr lang="en-US" sz="2000" dirty="0">
                <a:cs typeface="ＭＳ Ｐゴシック" charset="0"/>
              </a:rPr>
              <a:t>Altogether: </a:t>
            </a:r>
            <a:r>
              <a:rPr lang="en-US" sz="2000" i="1" dirty="0">
                <a:solidFill>
                  <a:srgbClr val="B23C00"/>
                </a:solidFill>
                <a:latin typeface="Times New Roman"/>
                <a:cs typeface="Times New Roman"/>
              </a:rPr>
              <a:t>O</a:t>
            </a:r>
            <a:r>
              <a:rPr lang="en-US" sz="2000" dirty="0">
                <a:solidFill>
                  <a:srgbClr val="B23C00"/>
                </a:solidFill>
                <a:latin typeface="Times New Roman"/>
                <a:cs typeface="Times New Roman"/>
              </a:rPr>
              <a:t>(</a:t>
            </a:r>
            <a:r>
              <a:rPr lang="en-US" sz="2000" i="1" dirty="0">
                <a:solidFill>
                  <a:srgbClr val="B23C00"/>
                </a:solidFill>
                <a:latin typeface="Times New Roman"/>
                <a:cs typeface="Times New Roman"/>
              </a:rPr>
              <a:t>N </a:t>
            </a:r>
            <a:r>
              <a:rPr lang="en-US" sz="2000" dirty="0">
                <a:solidFill>
                  <a:srgbClr val="B23C00"/>
                </a:solidFill>
                <a:latin typeface="Times New Roman"/>
                <a:cs typeface="Times New Roman"/>
              </a:rPr>
              <a:t>log </a:t>
            </a:r>
            <a:r>
              <a:rPr lang="en-US" sz="2000" i="1" dirty="0">
                <a:solidFill>
                  <a:srgbClr val="B23C00"/>
                </a:solidFill>
                <a:latin typeface="Times New Roman"/>
                <a:cs typeface="Times New Roman"/>
              </a:rPr>
              <a:t>N</a:t>
            </a:r>
            <a:r>
              <a:rPr lang="en-US" sz="2000" dirty="0">
                <a:latin typeface="Times New Roman"/>
                <a:cs typeface="Times New Roman"/>
              </a:rPr>
              <a:t>)  </a:t>
            </a:r>
            <a:r>
              <a:rPr lang="en-US" sz="2000" dirty="0">
                <a:cs typeface="ＭＳ Ｐゴシック" charset="0"/>
              </a:rPr>
              <a:t>to find all </a:t>
            </a:r>
            <a:r>
              <a:rPr lang="en-US" sz="2000" i="1" dirty="0">
                <a:latin typeface="Times New Roman"/>
                <a:cs typeface="Times New Roman"/>
              </a:rPr>
              <a:t>N</a:t>
            </a:r>
            <a:r>
              <a:rPr lang="en-US" sz="2000" dirty="0">
                <a:cs typeface="ＭＳ Ｐゴシック" charset="0"/>
              </a:rPr>
              <a:t> pairs</a:t>
            </a:r>
            <a:r>
              <a:rPr lang="en-US" sz="2000" dirty="0" smtClean="0">
                <a:cs typeface="ＭＳ Ｐゴシック" charset="0"/>
              </a:rPr>
              <a:t>.</a:t>
            </a:r>
            <a:endParaRPr lang="en-US" sz="2000" dirty="0">
              <a:cs typeface="ＭＳ Ｐゴシック" charset="0"/>
            </a:endParaRPr>
          </a:p>
        </p:txBody>
      </p:sp>
    </p:spTree>
    <p:extLst>
      <p:ext uri="{BB962C8B-B14F-4D97-AF65-F5344CB8AC3E}">
        <p14:creationId xmlns:p14="http://schemas.microsoft.com/office/powerpoint/2010/main" val="976103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AB6AC0-EAA6-A94F-BE9E-16BD7E24BE02}" type="slidenum">
              <a:rPr lang="en-US"/>
              <a:pPr/>
              <a:t>13</a:t>
            </a:fld>
            <a:endParaRPr lang="en-US"/>
          </a:p>
        </p:txBody>
      </p:sp>
      <p:sp>
        <p:nvSpPr>
          <p:cNvPr id="758786"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58787" name="Rectangle 3"/>
          <p:cNvSpPr>
            <a:spLocks noGrp="1" noChangeArrowheads="1"/>
          </p:cNvSpPr>
          <p:nvPr>
            <p:ph type="body" idx="1"/>
          </p:nvPr>
        </p:nvSpPr>
        <p:spPr>
          <a:xfrm>
            <a:off x="457200" y="1295401"/>
            <a:ext cx="8229600" cy="3413746"/>
          </a:xfrm>
        </p:spPr>
        <p:txBody>
          <a:bodyPr/>
          <a:lstStyle/>
          <a:p>
            <a:pPr marL="515938" indent="-515938">
              <a:lnSpc>
                <a:spcPct val="90000"/>
              </a:lnSpc>
              <a:buFont typeface="Wingdings" charset="0"/>
              <a:buAutoNum type="arabicPeriod" startAt="7"/>
            </a:pPr>
            <a:r>
              <a:rPr lang="en-US" dirty="0"/>
              <a:t>Consider the following recurrence relation </a:t>
            </a:r>
            <a:r>
              <a:rPr lang="en-US" dirty="0" smtClean="0"/>
              <a:t/>
            </a:r>
            <a:br>
              <a:rPr lang="en-US" dirty="0" smtClean="0"/>
            </a:br>
            <a:r>
              <a:rPr lang="en-US" dirty="0" smtClean="0"/>
              <a:t>for </a:t>
            </a:r>
            <a:r>
              <a:rPr lang="en-US" i="1" dirty="0">
                <a:latin typeface="Times New Roman"/>
                <a:cs typeface="Times New Roman"/>
              </a:rPr>
              <a:t>n</a:t>
            </a:r>
            <a:r>
              <a:rPr lang="en-US" dirty="0"/>
              <a:t> that are exact </a:t>
            </a:r>
            <a:r>
              <a:rPr lang="en-US" dirty="0" smtClean="0"/>
              <a:t>powers </a:t>
            </a:r>
            <a:r>
              <a:rPr lang="en-US" dirty="0"/>
              <a:t>of 2: </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954088" lvl="1" indent="-515938">
              <a:lnSpc>
                <a:spcPct val="90000"/>
              </a:lnSpc>
              <a:buFont typeface="+mj-lt"/>
              <a:buAutoNum type="alphaLcPeriod"/>
            </a:pPr>
            <a:r>
              <a:rPr lang="en-US" dirty="0"/>
              <a:t>What is </a:t>
            </a:r>
            <a:r>
              <a:rPr lang="en-US" i="1" dirty="0">
                <a:latin typeface="Times New Roman"/>
                <a:cs typeface="Times New Roman"/>
              </a:rPr>
              <a:t>T</a:t>
            </a:r>
            <a:r>
              <a:rPr lang="en-US" dirty="0">
                <a:latin typeface="Times New Roman"/>
                <a:cs typeface="Times New Roman"/>
              </a:rPr>
              <a:t>(4)</a:t>
            </a:r>
            <a:r>
              <a:rPr lang="en-US" dirty="0"/>
              <a:t>? </a:t>
            </a:r>
            <a:r>
              <a:rPr lang="en-US" sz="2000" dirty="0" smtClean="0">
                <a:latin typeface="Times New Roman"/>
                <a:cs typeface="Times New Roman"/>
              </a:rPr>
              <a:t/>
            </a:r>
            <a:br>
              <a:rPr lang="en-US" sz="2000" dirty="0" smtClean="0">
                <a:latin typeface="Times New Roman"/>
                <a:cs typeface="Times New Roman"/>
              </a:rPr>
            </a:br>
            <a:r>
              <a:rPr lang="en-US" dirty="0" smtClean="0"/>
              <a:t/>
            </a:r>
            <a:br>
              <a:rPr lang="en-US" dirty="0" smtClean="0"/>
            </a:br>
            <a:r>
              <a:rPr lang="en-US" i="1" dirty="0" smtClean="0">
                <a:latin typeface="Times New Roman"/>
                <a:cs typeface="Times New Roman"/>
              </a:rPr>
              <a:t>T</a:t>
            </a:r>
            <a:r>
              <a:rPr lang="en-US" dirty="0">
                <a:latin typeface="Times New Roman"/>
                <a:cs typeface="Times New Roman"/>
              </a:rPr>
              <a:t>(16)</a:t>
            </a:r>
            <a:r>
              <a:rPr lang="en-US" dirty="0"/>
              <a:t>? </a:t>
            </a:r>
            <a:endParaRPr lang="en-US" sz="2000" dirty="0" smtClean="0">
              <a:solidFill>
                <a:srgbClr val="B23C00"/>
              </a:solidFill>
              <a:latin typeface="Times New Roman"/>
              <a:cs typeface="Times New Roman"/>
            </a:endParaRPr>
          </a:p>
          <a:p>
            <a:pPr marL="2800351" lvl="5" indent="-515938">
              <a:lnSpc>
                <a:spcPct val="90000"/>
              </a:lnSpc>
              <a:buFont typeface="+mj-lt"/>
              <a:buAutoNum type="alphaLcPeriod"/>
            </a:pPr>
            <a:endParaRPr lang="en-US" dirty="0" smtClean="0"/>
          </a:p>
        </p:txBody>
      </p:sp>
      <p:grpSp>
        <p:nvGrpSpPr>
          <p:cNvPr id="11" name="Group 10"/>
          <p:cNvGrpSpPr/>
          <p:nvPr/>
        </p:nvGrpSpPr>
        <p:grpSpPr>
          <a:xfrm>
            <a:off x="2103147" y="2148854"/>
            <a:ext cx="4754828" cy="1005829"/>
            <a:chOff x="2103147" y="1417342"/>
            <a:chExt cx="4754828" cy="1005829"/>
          </a:xfrm>
          <a:solidFill>
            <a:srgbClr val="FFFF00"/>
          </a:solidFill>
        </p:grpSpPr>
        <p:sp>
          <p:nvSpPr>
            <p:cNvPr id="12" name="Rectangle 11"/>
            <p:cNvSpPr/>
            <p:nvPr/>
          </p:nvSpPr>
          <p:spPr bwMode="auto">
            <a:xfrm>
              <a:off x="2103147" y="1417342"/>
              <a:ext cx="4754828" cy="1005829"/>
            </a:xfrm>
            <a:prstGeom prst="rect">
              <a:avLst/>
            </a:prstGeom>
            <a:gr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grpSp>
          <p:nvGrpSpPr>
            <p:cNvPr id="13" name="Group 12"/>
            <p:cNvGrpSpPr/>
            <p:nvPr/>
          </p:nvGrpSpPr>
          <p:grpSpPr>
            <a:xfrm>
              <a:off x="2194586" y="1417342"/>
              <a:ext cx="4571950" cy="914390"/>
              <a:chOff x="2194586" y="2057415"/>
              <a:chExt cx="4571950" cy="914390"/>
            </a:xfrm>
            <a:grpFill/>
          </p:grpSpPr>
          <p:sp>
            <p:nvSpPr>
              <p:cNvPr id="14" name="Text Box 102"/>
              <p:cNvSpPr txBox="1">
                <a:spLocks noChangeArrowheads="1"/>
              </p:cNvSpPr>
              <p:nvPr/>
            </p:nvSpPr>
            <p:spPr bwMode="auto">
              <a:xfrm>
                <a:off x="2926098" y="2057415"/>
                <a:ext cx="342900" cy="800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5400" dirty="0">
                    <a:effectLst/>
                    <a:latin typeface="Times New Roman"/>
                    <a:ea typeface="MS Mincho"/>
                    <a:cs typeface="Times New Roman"/>
                  </a:rPr>
                  <a:t>{</a:t>
                </a:r>
                <a:endParaRPr lang="en-US" sz="1800" dirty="0">
                  <a:effectLst/>
                  <a:latin typeface="Times New Roman"/>
                  <a:ea typeface="MS Mincho"/>
                  <a:cs typeface="Times New Roman"/>
                </a:endParaRPr>
              </a:p>
            </p:txBody>
          </p:sp>
          <p:sp>
            <p:nvSpPr>
              <p:cNvPr id="15" name="Text Box 100"/>
              <p:cNvSpPr txBox="1">
                <a:spLocks noChangeArrowheads="1"/>
              </p:cNvSpPr>
              <p:nvPr/>
            </p:nvSpPr>
            <p:spPr bwMode="auto">
              <a:xfrm>
                <a:off x="2194586" y="2423171"/>
                <a:ext cx="891514" cy="502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r">
                  <a:spcBef>
                    <a:spcPts val="0"/>
                  </a:spcBef>
                  <a:spcAft>
                    <a:spcPts val="0"/>
                  </a:spcAft>
                </a:pPr>
                <a:r>
                  <a:rPr lang="en-US" sz="2000" i="1" dirty="0">
                    <a:effectLst/>
                    <a:latin typeface="Times New Roman"/>
                    <a:ea typeface="MS Mincho"/>
                    <a:cs typeface="Times New Roman"/>
                  </a:rPr>
                  <a:t>T</a:t>
                </a:r>
                <a:r>
                  <a:rPr lang="en-US" sz="2000" dirty="0">
                    <a:effectLst/>
                    <a:latin typeface="Times New Roman"/>
                    <a:ea typeface="MS Mincho"/>
                    <a:cs typeface="Times New Roman"/>
                  </a:rPr>
                  <a:t>(</a:t>
                </a:r>
                <a:r>
                  <a:rPr lang="en-US" sz="2000" i="1" dirty="0">
                    <a:effectLst/>
                    <a:latin typeface="Times New Roman"/>
                    <a:ea typeface="MS Mincho"/>
                    <a:cs typeface="Times New Roman"/>
                  </a:rPr>
                  <a:t>n</a:t>
                </a:r>
                <a:r>
                  <a:rPr lang="en-US" sz="2000" dirty="0">
                    <a:effectLst/>
                    <a:latin typeface="Times New Roman"/>
                    <a:ea typeface="MS Mincho"/>
                    <a:cs typeface="Times New Roman"/>
                  </a:rPr>
                  <a:t>)  = </a:t>
                </a:r>
                <a:endParaRPr lang="en-US" sz="1800" dirty="0">
                  <a:effectLst/>
                  <a:latin typeface="Times New Roman"/>
                  <a:ea typeface="MS Mincho"/>
                  <a:cs typeface="Times New Roman"/>
                </a:endParaRPr>
              </a:p>
            </p:txBody>
          </p:sp>
          <p:sp>
            <p:nvSpPr>
              <p:cNvPr id="16" name="Text Box 101"/>
              <p:cNvSpPr txBox="1">
                <a:spLocks noChangeArrowheads="1"/>
              </p:cNvSpPr>
              <p:nvPr/>
            </p:nvSpPr>
            <p:spPr bwMode="auto">
              <a:xfrm>
                <a:off x="3314699" y="2262519"/>
                <a:ext cx="3451837" cy="709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tabLst>
                    <a:tab pos="1425575" algn="l"/>
                  </a:tabLst>
                </a:pPr>
                <a:r>
                  <a:rPr lang="en-US" sz="2000" dirty="0">
                    <a:effectLst/>
                    <a:latin typeface="Times New Roman"/>
                    <a:ea typeface="MS Mincho"/>
                    <a:cs typeface="Times New Roman"/>
                  </a:rPr>
                  <a:t>2	</a:t>
                </a:r>
                <a:r>
                  <a:rPr lang="en-US" sz="2000" dirty="0" smtClean="0">
                    <a:effectLst/>
                    <a:latin typeface="Times New Roman"/>
                    <a:ea typeface="MS Mincho"/>
                    <a:cs typeface="Times New Roman"/>
                  </a:rPr>
                  <a:t>if </a:t>
                </a:r>
                <a:r>
                  <a:rPr lang="en-US" sz="2000" i="1" dirty="0">
                    <a:effectLst/>
                    <a:latin typeface="Times New Roman"/>
                    <a:ea typeface="MS Mincho"/>
                    <a:cs typeface="Times New Roman"/>
                  </a:rPr>
                  <a:t>n</a:t>
                </a:r>
                <a:r>
                  <a:rPr lang="en-US" sz="2000" dirty="0">
                    <a:effectLst/>
                    <a:latin typeface="Times New Roman"/>
                    <a:ea typeface="MS Mincho"/>
                    <a:cs typeface="Times New Roman"/>
                  </a:rPr>
                  <a:t> = 2</a:t>
                </a:r>
              </a:p>
              <a:p>
                <a:pPr marL="0" marR="0">
                  <a:spcBef>
                    <a:spcPts val="0"/>
                  </a:spcBef>
                  <a:spcAft>
                    <a:spcPts val="0"/>
                  </a:spcAft>
                  <a:tabLst>
                    <a:tab pos="1425575" algn="l"/>
                  </a:tabLst>
                </a:pPr>
                <a:r>
                  <a:rPr lang="en-US" sz="2000" dirty="0">
                    <a:effectLst/>
                    <a:latin typeface="Times New Roman"/>
                    <a:ea typeface="MS Mincho"/>
                    <a:cs typeface="Times New Roman"/>
                  </a:rPr>
                  <a:t>2</a:t>
                </a:r>
                <a:r>
                  <a:rPr lang="en-US" sz="2000" i="1" dirty="0">
                    <a:effectLst/>
                    <a:latin typeface="Times New Roman"/>
                    <a:ea typeface="MS Mincho"/>
                    <a:cs typeface="Times New Roman"/>
                  </a:rPr>
                  <a:t>T</a:t>
                </a:r>
                <a:r>
                  <a:rPr lang="en-US" sz="2000" dirty="0">
                    <a:effectLst/>
                    <a:latin typeface="Times New Roman"/>
                    <a:ea typeface="MS Mincho"/>
                    <a:cs typeface="Times New Roman"/>
                  </a:rPr>
                  <a:t>(</a:t>
                </a:r>
                <a:r>
                  <a:rPr lang="en-US" sz="2000" i="1" dirty="0">
                    <a:effectLst/>
                    <a:latin typeface="Times New Roman"/>
                    <a:ea typeface="MS Mincho"/>
                    <a:cs typeface="Times New Roman"/>
                  </a:rPr>
                  <a:t>n</a:t>
                </a:r>
                <a:r>
                  <a:rPr lang="en-US" sz="2000" dirty="0">
                    <a:effectLst/>
                    <a:latin typeface="Times New Roman"/>
                    <a:ea typeface="MS Mincho"/>
                    <a:cs typeface="Times New Roman"/>
                  </a:rPr>
                  <a:t>/2) +</a:t>
                </a:r>
                <a:r>
                  <a:rPr lang="en-US" sz="2000" i="1" dirty="0">
                    <a:effectLst/>
                    <a:latin typeface="Times New Roman"/>
                    <a:ea typeface="MS Mincho"/>
                    <a:cs typeface="Times New Roman"/>
                  </a:rPr>
                  <a:t> n</a:t>
                </a:r>
                <a:r>
                  <a:rPr lang="en-US" sz="2000" dirty="0">
                    <a:effectLst/>
                    <a:latin typeface="Times New Roman"/>
                    <a:ea typeface="MS Mincho"/>
                    <a:cs typeface="Times New Roman"/>
                  </a:rPr>
                  <a:t>	if </a:t>
                </a:r>
                <a:r>
                  <a:rPr lang="en-US" sz="2000" i="1" dirty="0">
                    <a:effectLst/>
                    <a:latin typeface="Times New Roman"/>
                    <a:ea typeface="MS Mincho"/>
                    <a:cs typeface="Times New Roman"/>
                  </a:rPr>
                  <a:t>n</a:t>
                </a:r>
                <a:r>
                  <a:rPr lang="en-US" sz="2000" dirty="0">
                    <a:effectLst/>
                    <a:latin typeface="Times New Roman"/>
                    <a:ea typeface="MS Mincho"/>
                    <a:cs typeface="Times New Roman"/>
                  </a:rPr>
                  <a:t> = 2</a:t>
                </a:r>
                <a:r>
                  <a:rPr lang="en-US" sz="2000" i="1" baseline="30000" dirty="0">
                    <a:effectLst/>
                    <a:latin typeface="Times New Roman"/>
                    <a:ea typeface="MS Mincho"/>
                    <a:cs typeface="Times New Roman"/>
                  </a:rPr>
                  <a:t>k</a:t>
                </a:r>
                <a:r>
                  <a:rPr lang="en-US" sz="2000" dirty="0">
                    <a:effectLst/>
                    <a:latin typeface="Times New Roman"/>
                    <a:ea typeface="MS Mincho"/>
                    <a:cs typeface="Times New Roman"/>
                  </a:rPr>
                  <a:t>, for </a:t>
                </a:r>
                <a:r>
                  <a:rPr lang="en-US" sz="2000" i="1" dirty="0">
                    <a:effectLst/>
                    <a:latin typeface="Times New Roman"/>
                    <a:ea typeface="MS Mincho"/>
                    <a:cs typeface="Times New Roman"/>
                  </a:rPr>
                  <a:t>k</a:t>
                </a:r>
                <a:r>
                  <a:rPr lang="en-US" sz="2000" dirty="0">
                    <a:effectLst/>
                    <a:latin typeface="Times New Roman"/>
                    <a:ea typeface="MS Mincho"/>
                    <a:cs typeface="Times New Roman"/>
                  </a:rPr>
                  <a:t> &gt; 1</a:t>
                </a:r>
              </a:p>
            </p:txBody>
          </p:sp>
        </p:grpSp>
      </p:grpSp>
      <p:sp>
        <p:nvSpPr>
          <p:cNvPr id="2" name="TextBox 1"/>
          <p:cNvSpPr txBox="1"/>
          <p:nvPr/>
        </p:nvSpPr>
        <p:spPr>
          <a:xfrm>
            <a:off x="3383293" y="3303207"/>
            <a:ext cx="4084271" cy="400110"/>
          </a:xfrm>
          <a:prstGeom prst="rect">
            <a:avLst/>
          </a:prstGeom>
          <a:noFill/>
        </p:spPr>
        <p:txBody>
          <a:bodyPr wrap="none" rtlCol="0">
            <a:spAutoFit/>
          </a:bodyPr>
          <a:lstStyle/>
          <a:p>
            <a:r>
              <a:rPr lang="en-US" sz="2000" dirty="0">
                <a:solidFill>
                  <a:srgbClr val="B23C00"/>
                </a:solidFill>
              </a:rPr>
              <a:t>Answer:</a:t>
            </a:r>
            <a:r>
              <a:rPr lang="en-US" sz="2000" dirty="0"/>
              <a:t> </a:t>
            </a:r>
            <a:r>
              <a:rPr lang="en-US" sz="2000" i="1" dirty="0">
                <a:latin typeface="Times New Roman"/>
                <a:cs typeface="Times New Roman"/>
              </a:rPr>
              <a:t>T</a:t>
            </a:r>
            <a:r>
              <a:rPr lang="en-US" sz="2000" dirty="0">
                <a:latin typeface="Times New Roman"/>
                <a:cs typeface="Times New Roman"/>
              </a:rPr>
              <a:t>(4) = 2</a:t>
            </a:r>
            <a:r>
              <a:rPr lang="en-US" sz="2000" i="1" dirty="0">
                <a:latin typeface="Times New Roman"/>
                <a:cs typeface="Times New Roman"/>
              </a:rPr>
              <a:t>T</a:t>
            </a:r>
            <a:r>
              <a:rPr lang="en-US" sz="2000" dirty="0">
                <a:latin typeface="Times New Roman"/>
                <a:cs typeface="Times New Roman"/>
              </a:rPr>
              <a:t>(2) + 4 = 4 + 4 = </a:t>
            </a:r>
            <a:r>
              <a:rPr lang="en-US" sz="2000" dirty="0">
                <a:solidFill>
                  <a:srgbClr val="B23C00"/>
                </a:solidFill>
                <a:latin typeface="Times New Roman"/>
                <a:cs typeface="Times New Roman"/>
              </a:rPr>
              <a:t>8</a:t>
            </a:r>
            <a:r>
              <a:rPr lang="en-US" sz="2000" dirty="0">
                <a:latin typeface="Times New Roman"/>
                <a:cs typeface="Times New Roman"/>
              </a:rPr>
              <a:t> </a:t>
            </a:r>
            <a:endParaRPr lang="en-US" sz="2000" dirty="0"/>
          </a:p>
        </p:txBody>
      </p:sp>
      <p:sp>
        <p:nvSpPr>
          <p:cNvPr id="3" name="TextBox 2"/>
          <p:cNvSpPr txBox="1"/>
          <p:nvPr/>
        </p:nvSpPr>
        <p:spPr>
          <a:xfrm>
            <a:off x="2468903" y="3977634"/>
            <a:ext cx="5651332" cy="707886"/>
          </a:xfrm>
          <a:prstGeom prst="rect">
            <a:avLst/>
          </a:prstGeom>
          <a:noFill/>
        </p:spPr>
        <p:txBody>
          <a:bodyPr wrap="none" rtlCol="0">
            <a:spAutoFit/>
          </a:bodyPr>
          <a:lstStyle/>
          <a:p>
            <a:r>
              <a:rPr lang="en-US" sz="2000" dirty="0">
                <a:solidFill>
                  <a:srgbClr val="B23C00"/>
                </a:solidFill>
              </a:rPr>
              <a:t>Answer:</a:t>
            </a:r>
            <a:r>
              <a:rPr lang="en-US" sz="2000" dirty="0"/>
              <a:t> </a:t>
            </a:r>
            <a:r>
              <a:rPr lang="en-US" sz="2000" i="1" dirty="0">
                <a:latin typeface="Times New Roman"/>
                <a:cs typeface="Times New Roman"/>
              </a:rPr>
              <a:t>T</a:t>
            </a:r>
            <a:r>
              <a:rPr lang="en-US" sz="2000" dirty="0">
                <a:latin typeface="Times New Roman"/>
                <a:cs typeface="Times New Roman"/>
              </a:rPr>
              <a:t>(8)   = 2</a:t>
            </a:r>
            <a:r>
              <a:rPr lang="en-US" sz="2000" i="1" dirty="0">
                <a:latin typeface="Times New Roman"/>
                <a:cs typeface="Times New Roman"/>
              </a:rPr>
              <a:t>T</a:t>
            </a:r>
            <a:r>
              <a:rPr lang="en-US" sz="2000" dirty="0">
                <a:latin typeface="Times New Roman"/>
                <a:cs typeface="Times New Roman"/>
              </a:rPr>
              <a:t>(4) +  8  = 16 +   8 = 24</a:t>
            </a:r>
            <a:br>
              <a:rPr lang="en-US" sz="2000" dirty="0">
                <a:latin typeface="Times New Roman"/>
                <a:cs typeface="Times New Roman"/>
              </a:rPr>
            </a:br>
            <a:r>
              <a:rPr lang="en-US" sz="2000" dirty="0">
                <a:latin typeface="Times New Roman"/>
                <a:cs typeface="Times New Roman"/>
              </a:rPr>
              <a:t>                              </a:t>
            </a:r>
            <a:r>
              <a:rPr lang="en-US" sz="2000" i="1" dirty="0">
                <a:latin typeface="Times New Roman"/>
                <a:cs typeface="Times New Roman"/>
              </a:rPr>
              <a:t>T</a:t>
            </a:r>
            <a:r>
              <a:rPr lang="en-US" sz="2000" dirty="0">
                <a:latin typeface="Times New Roman"/>
                <a:cs typeface="Times New Roman"/>
              </a:rPr>
              <a:t>(16) = 2</a:t>
            </a:r>
            <a:r>
              <a:rPr lang="en-US" sz="2000" i="1" dirty="0">
                <a:latin typeface="Times New Roman"/>
                <a:cs typeface="Times New Roman"/>
              </a:rPr>
              <a:t>T</a:t>
            </a:r>
            <a:r>
              <a:rPr lang="en-US" sz="2000" dirty="0">
                <a:latin typeface="Times New Roman"/>
                <a:cs typeface="Times New Roman"/>
              </a:rPr>
              <a:t>(8) + 16 = 48 + 16 = </a:t>
            </a:r>
            <a:r>
              <a:rPr lang="en-US" sz="2000" dirty="0">
                <a:solidFill>
                  <a:srgbClr val="B23C00"/>
                </a:solidFill>
                <a:latin typeface="Times New Roman"/>
                <a:cs typeface="Times New Roman"/>
              </a:rPr>
              <a:t>64</a:t>
            </a:r>
            <a:endParaRPr lang="en-US" sz="2000" dirty="0"/>
          </a:p>
        </p:txBody>
      </p:sp>
    </p:spTree>
    <p:extLst>
      <p:ext uri="{BB962C8B-B14F-4D97-AF65-F5344CB8AC3E}">
        <p14:creationId xmlns:p14="http://schemas.microsoft.com/office/powerpoint/2010/main" val="805299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Solutions</a:t>
            </a:r>
            <a:r>
              <a:rPr lang="en-US" i="1" dirty="0"/>
              <a:t>, cont’d</a:t>
            </a:r>
            <a:endParaRPr lang="en-US" dirty="0"/>
          </a:p>
        </p:txBody>
      </p:sp>
      <p:sp>
        <p:nvSpPr>
          <p:cNvPr id="3" name="Content Placeholder 2"/>
          <p:cNvSpPr>
            <a:spLocks noGrp="1"/>
          </p:cNvSpPr>
          <p:nvPr>
            <p:ph idx="1"/>
          </p:nvPr>
        </p:nvSpPr>
        <p:spPr>
          <a:xfrm>
            <a:off x="457200" y="2423172"/>
            <a:ext cx="8229600" cy="822950"/>
          </a:xfrm>
        </p:spPr>
        <p:txBody>
          <a:bodyPr/>
          <a:lstStyle/>
          <a:p>
            <a:pPr marL="954088" lvl="1" indent="-515938">
              <a:lnSpc>
                <a:spcPct val="90000"/>
              </a:lnSpc>
              <a:buFont typeface="+mj-lt"/>
              <a:buAutoNum type="alphaLcPeriod" startAt="2"/>
            </a:pPr>
            <a:r>
              <a:rPr lang="en-US" dirty="0" smtClean="0"/>
              <a:t>Use mathematical induction to prove </a:t>
            </a:r>
            <a:r>
              <a:rPr lang="en-US" dirty="0"/>
              <a:t>that </a:t>
            </a:r>
            <a:r>
              <a:rPr lang="en-US" dirty="0" smtClean="0"/>
              <a:t>the </a:t>
            </a:r>
            <a:r>
              <a:rPr lang="en-US" dirty="0"/>
              <a:t>solution of the recurrence relation is </a:t>
            </a:r>
            <a:r>
              <a:rPr lang="en-US" i="1" dirty="0" smtClean="0">
                <a:solidFill>
                  <a:srgbClr val="B23C00"/>
                </a:solidFill>
                <a:latin typeface="Times New Roman"/>
                <a:cs typeface="Times New Roman"/>
              </a:rPr>
              <a:t>T</a:t>
            </a:r>
            <a:r>
              <a:rPr lang="en-US" dirty="0">
                <a:solidFill>
                  <a:srgbClr val="B23C00"/>
                </a:solidFill>
                <a:latin typeface="Times New Roman"/>
                <a:cs typeface="Times New Roman"/>
              </a:rPr>
              <a:t>(</a:t>
            </a:r>
            <a:r>
              <a:rPr lang="en-US" i="1" dirty="0">
                <a:solidFill>
                  <a:srgbClr val="B23C00"/>
                </a:solidFill>
                <a:latin typeface="Times New Roman"/>
                <a:cs typeface="Times New Roman"/>
              </a:rPr>
              <a:t>n</a:t>
            </a:r>
            <a:r>
              <a:rPr lang="en-US" dirty="0">
                <a:solidFill>
                  <a:srgbClr val="B23C00"/>
                </a:solidFill>
                <a:latin typeface="Times New Roman"/>
                <a:cs typeface="Times New Roman"/>
              </a:rPr>
              <a:t>) = </a:t>
            </a:r>
            <a:r>
              <a:rPr lang="en-US" i="1" dirty="0">
                <a:solidFill>
                  <a:srgbClr val="B23C00"/>
                </a:solidFill>
                <a:latin typeface="Times New Roman"/>
                <a:cs typeface="Times New Roman"/>
              </a:rPr>
              <a:t>n</a:t>
            </a:r>
            <a:r>
              <a:rPr lang="en-US" dirty="0">
                <a:solidFill>
                  <a:srgbClr val="B23C00"/>
                </a:solidFill>
                <a:latin typeface="Times New Roman"/>
                <a:cs typeface="Times New Roman"/>
              </a:rPr>
              <a:t>(log</a:t>
            </a:r>
            <a:r>
              <a:rPr lang="en-US" baseline="-25000" dirty="0">
                <a:solidFill>
                  <a:srgbClr val="B23C00"/>
                </a:solidFill>
                <a:latin typeface="Times New Roman"/>
                <a:cs typeface="Times New Roman"/>
              </a:rPr>
              <a:t>2</a:t>
            </a:r>
            <a:r>
              <a:rPr lang="en-US" dirty="0">
                <a:solidFill>
                  <a:srgbClr val="B23C00"/>
                </a:solidFill>
                <a:latin typeface="Times New Roman"/>
                <a:cs typeface="Times New Roman"/>
              </a:rPr>
              <a:t> </a:t>
            </a:r>
            <a:r>
              <a:rPr lang="en-US" i="1" dirty="0">
                <a:solidFill>
                  <a:srgbClr val="B23C00"/>
                </a:solidFill>
                <a:latin typeface="Times New Roman"/>
                <a:cs typeface="Times New Roman"/>
              </a:rPr>
              <a:t>n</a:t>
            </a:r>
            <a:r>
              <a:rPr lang="en-US" dirty="0">
                <a:solidFill>
                  <a:srgbClr val="B23C00"/>
                </a:solidFill>
                <a:latin typeface="Times New Roman"/>
                <a:cs typeface="Times New Roman"/>
              </a:rPr>
              <a:t>)</a:t>
            </a:r>
            <a:r>
              <a:rPr lang="en-US" dirty="0" smtClean="0">
                <a:solidFill>
                  <a:srgbClr val="B23C00"/>
                </a:solidFill>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5E4F0376-0E54-9843-B673-E00D6670E830}" type="slidenum">
              <a:rPr lang="en-US" smtClean="0"/>
              <a:pPr/>
              <a:t>14</a:t>
            </a:fld>
            <a:endParaRPr lang="en-US"/>
          </a:p>
        </p:txBody>
      </p:sp>
      <p:grpSp>
        <p:nvGrpSpPr>
          <p:cNvPr id="12" name="Group 11"/>
          <p:cNvGrpSpPr/>
          <p:nvPr/>
        </p:nvGrpSpPr>
        <p:grpSpPr>
          <a:xfrm>
            <a:off x="2103147" y="1234464"/>
            <a:ext cx="4754828" cy="1005829"/>
            <a:chOff x="2103147" y="1417342"/>
            <a:chExt cx="4754828" cy="1005829"/>
          </a:xfrm>
          <a:solidFill>
            <a:srgbClr val="FFFF00"/>
          </a:solidFill>
        </p:grpSpPr>
        <p:sp>
          <p:nvSpPr>
            <p:cNvPr id="11" name="Rectangle 10"/>
            <p:cNvSpPr/>
            <p:nvPr/>
          </p:nvSpPr>
          <p:spPr bwMode="auto">
            <a:xfrm>
              <a:off x="2103147" y="1417342"/>
              <a:ext cx="4754828" cy="1005829"/>
            </a:xfrm>
            <a:prstGeom prst="rect">
              <a:avLst/>
            </a:prstGeom>
            <a:gr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grpSp>
          <p:nvGrpSpPr>
            <p:cNvPr id="7" name="Group 6"/>
            <p:cNvGrpSpPr/>
            <p:nvPr/>
          </p:nvGrpSpPr>
          <p:grpSpPr>
            <a:xfrm>
              <a:off x="2194586" y="1417342"/>
              <a:ext cx="4571950" cy="914390"/>
              <a:chOff x="2194586" y="2057415"/>
              <a:chExt cx="4571950" cy="914390"/>
            </a:xfrm>
            <a:grpFill/>
          </p:grpSpPr>
          <p:sp>
            <p:nvSpPr>
              <p:cNvPr id="8" name="Text Box 102"/>
              <p:cNvSpPr txBox="1">
                <a:spLocks noChangeArrowheads="1"/>
              </p:cNvSpPr>
              <p:nvPr/>
            </p:nvSpPr>
            <p:spPr bwMode="auto">
              <a:xfrm>
                <a:off x="2926098" y="2057415"/>
                <a:ext cx="342900" cy="800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5400" dirty="0">
                    <a:effectLst/>
                    <a:latin typeface="Times New Roman"/>
                    <a:ea typeface="MS Mincho"/>
                    <a:cs typeface="Times New Roman"/>
                  </a:rPr>
                  <a:t>{</a:t>
                </a:r>
                <a:endParaRPr lang="en-US" sz="1800" dirty="0">
                  <a:effectLst/>
                  <a:latin typeface="Times New Roman"/>
                  <a:ea typeface="MS Mincho"/>
                  <a:cs typeface="Times New Roman"/>
                </a:endParaRPr>
              </a:p>
            </p:txBody>
          </p:sp>
          <p:sp>
            <p:nvSpPr>
              <p:cNvPr id="9" name="Text Box 100"/>
              <p:cNvSpPr txBox="1">
                <a:spLocks noChangeArrowheads="1"/>
              </p:cNvSpPr>
              <p:nvPr/>
            </p:nvSpPr>
            <p:spPr bwMode="auto">
              <a:xfrm>
                <a:off x="2194586" y="2423171"/>
                <a:ext cx="891514" cy="502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r">
                  <a:spcBef>
                    <a:spcPts val="0"/>
                  </a:spcBef>
                  <a:spcAft>
                    <a:spcPts val="0"/>
                  </a:spcAft>
                </a:pPr>
                <a:r>
                  <a:rPr lang="en-US" sz="2000" i="1" dirty="0">
                    <a:effectLst/>
                    <a:latin typeface="Times New Roman"/>
                    <a:ea typeface="MS Mincho"/>
                    <a:cs typeface="Times New Roman"/>
                  </a:rPr>
                  <a:t>T</a:t>
                </a:r>
                <a:r>
                  <a:rPr lang="en-US" sz="2000" dirty="0">
                    <a:effectLst/>
                    <a:latin typeface="Times New Roman"/>
                    <a:ea typeface="MS Mincho"/>
                    <a:cs typeface="Times New Roman"/>
                  </a:rPr>
                  <a:t>(</a:t>
                </a:r>
                <a:r>
                  <a:rPr lang="en-US" sz="2000" i="1" dirty="0">
                    <a:effectLst/>
                    <a:latin typeface="Times New Roman"/>
                    <a:ea typeface="MS Mincho"/>
                    <a:cs typeface="Times New Roman"/>
                  </a:rPr>
                  <a:t>n</a:t>
                </a:r>
                <a:r>
                  <a:rPr lang="en-US" sz="2000" dirty="0">
                    <a:effectLst/>
                    <a:latin typeface="Times New Roman"/>
                    <a:ea typeface="MS Mincho"/>
                    <a:cs typeface="Times New Roman"/>
                  </a:rPr>
                  <a:t>)  = </a:t>
                </a:r>
                <a:endParaRPr lang="en-US" sz="1800" dirty="0">
                  <a:effectLst/>
                  <a:latin typeface="Times New Roman"/>
                  <a:ea typeface="MS Mincho"/>
                  <a:cs typeface="Times New Roman"/>
                </a:endParaRPr>
              </a:p>
            </p:txBody>
          </p:sp>
          <p:sp>
            <p:nvSpPr>
              <p:cNvPr id="10" name="Text Box 101"/>
              <p:cNvSpPr txBox="1">
                <a:spLocks noChangeArrowheads="1"/>
              </p:cNvSpPr>
              <p:nvPr/>
            </p:nvSpPr>
            <p:spPr bwMode="auto">
              <a:xfrm>
                <a:off x="3314699" y="2262519"/>
                <a:ext cx="3451837" cy="709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tabLst>
                    <a:tab pos="1425575" algn="l"/>
                  </a:tabLst>
                </a:pPr>
                <a:r>
                  <a:rPr lang="en-US" sz="2000" dirty="0">
                    <a:effectLst/>
                    <a:latin typeface="Times New Roman"/>
                    <a:ea typeface="MS Mincho"/>
                    <a:cs typeface="Times New Roman"/>
                  </a:rPr>
                  <a:t>2	</a:t>
                </a:r>
                <a:r>
                  <a:rPr lang="en-US" sz="2000" dirty="0" smtClean="0">
                    <a:effectLst/>
                    <a:latin typeface="Times New Roman"/>
                    <a:ea typeface="MS Mincho"/>
                    <a:cs typeface="Times New Roman"/>
                  </a:rPr>
                  <a:t>if </a:t>
                </a:r>
                <a:r>
                  <a:rPr lang="en-US" sz="2000" i="1" dirty="0">
                    <a:effectLst/>
                    <a:latin typeface="Times New Roman"/>
                    <a:ea typeface="MS Mincho"/>
                    <a:cs typeface="Times New Roman"/>
                  </a:rPr>
                  <a:t>n</a:t>
                </a:r>
                <a:r>
                  <a:rPr lang="en-US" sz="2000" dirty="0">
                    <a:effectLst/>
                    <a:latin typeface="Times New Roman"/>
                    <a:ea typeface="MS Mincho"/>
                    <a:cs typeface="Times New Roman"/>
                  </a:rPr>
                  <a:t> = 2</a:t>
                </a:r>
              </a:p>
              <a:p>
                <a:pPr marL="0" marR="0">
                  <a:spcBef>
                    <a:spcPts val="0"/>
                  </a:spcBef>
                  <a:spcAft>
                    <a:spcPts val="0"/>
                  </a:spcAft>
                  <a:tabLst>
                    <a:tab pos="1425575" algn="l"/>
                  </a:tabLst>
                </a:pPr>
                <a:r>
                  <a:rPr lang="en-US" sz="2000" dirty="0">
                    <a:effectLst/>
                    <a:latin typeface="Times New Roman"/>
                    <a:ea typeface="MS Mincho"/>
                    <a:cs typeface="Times New Roman"/>
                  </a:rPr>
                  <a:t>2</a:t>
                </a:r>
                <a:r>
                  <a:rPr lang="en-US" sz="2000" i="1" dirty="0">
                    <a:effectLst/>
                    <a:latin typeface="Times New Roman"/>
                    <a:ea typeface="MS Mincho"/>
                    <a:cs typeface="Times New Roman"/>
                  </a:rPr>
                  <a:t>T</a:t>
                </a:r>
                <a:r>
                  <a:rPr lang="en-US" sz="2000" dirty="0">
                    <a:effectLst/>
                    <a:latin typeface="Times New Roman"/>
                    <a:ea typeface="MS Mincho"/>
                    <a:cs typeface="Times New Roman"/>
                  </a:rPr>
                  <a:t>(</a:t>
                </a:r>
                <a:r>
                  <a:rPr lang="en-US" sz="2000" i="1" dirty="0">
                    <a:effectLst/>
                    <a:latin typeface="Times New Roman"/>
                    <a:ea typeface="MS Mincho"/>
                    <a:cs typeface="Times New Roman"/>
                  </a:rPr>
                  <a:t>n</a:t>
                </a:r>
                <a:r>
                  <a:rPr lang="en-US" sz="2000" dirty="0">
                    <a:effectLst/>
                    <a:latin typeface="Times New Roman"/>
                    <a:ea typeface="MS Mincho"/>
                    <a:cs typeface="Times New Roman"/>
                  </a:rPr>
                  <a:t>/2) +</a:t>
                </a:r>
                <a:r>
                  <a:rPr lang="en-US" sz="2000" i="1" dirty="0">
                    <a:effectLst/>
                    <a:latin typeface="Times New Roman"/>
                    <a:ea typeface="MS Mincho"/>
                    <a:cs typeface="Times New Roman"/>
                  </a:rPr>
                  <a:t> n</a:t>
                </a:r>
                <a:r>
                  <a:rPr lang="en-US" sz="2000" dirty="0">
                    <a:effectLst/>
                    <a:latin typeface="Times New Roman"/>
                    <a:ea typeface="MS Mincho"/>
                    <a:cs typeface="Times New Roman"/>
                  </a:rPr>
                  <a:t>	if </a:t>
                </a:r>
                <a:r>
                  <a:rPr lang="en-US" sz="2000" i="1" dirty="0">
                    <a:effectLst/>
                    <a:latin typeface="Times New Roman"/>
                    <a:ea typeface="MS Mincho"/>
                    <a:cs typeface="Times New Roman"/>
                  </a:rPr>
                  <a:t>n</a:t>
                </a:r>
                <a:r>
                  <a:rPr lang="en-US" sz="2000" dirty="0">
                    <a:effectLst/>
                    <a:latin typeface="Times New Roman"/>
                    <a:ea typeface="MS Mincho"/>
                    <a:cs typeface="Times New Roman"/>
                  </a:rPr>
                  <a:t> = 2</a:t>
                </a:r>
                <a:r>
                  <a:rPr lang="en-US" sz="2000" i="1" baseline="30000" dirty="0">
                    <a:effectLst/>
                    <a:latin typeface="Times New Roman"/>
                    <a:ea typeface="MS Mincho"/>
                    <a:cs typeface="Times New Roman"/>
                  </a:rPr>
                  <a:t>k</a:t>
                </a:r>
                <a:r>
                  <a:rPr lang="en-US" sz="2000" dirty="0">
                    <a:effectLst/>
                    <a:latin typeface="Times New Roman"/>
                    <a:ea typeface="MS Mincho"/>
                    <a:cs typeface="Times New Roman"/>
                  </a:rPr>
                  <a:t>, for </a:t>
                </a:r>
                <a:r>
                  <a:rPr lang="en-US" sz="2000" i="1" dirty="0">
                    <a:effectLst/>
                    <a:latin typeface="Times New Roman"/>
                    <a:ea typeface="MS Mincho"/>
                    <a:cs typeface="Times New Roman"/>
                  </a:rPr>
                  <a:t>k</a:t>
                </a:r>
                <a:r>
                  <a:rPr lang="en-US" sz="2000" dirty="0">
                    <a:effectLst/>
                    <a:latin typeface="Times New Roman"/>
                    <a:ea typeface="MS Mincho"/>
                    <a:cs typeface="Times New Roman"/>
                  </a:rPr>
                  <a:t> &gt; 1</a:t>
                </a:r>
              </a:p>
            </p:txBody>
          </p:sp>
        </p:grpSp>
      </p:grpSp>
      <p:sp>
        <p:nvSpPr>
          <p:cNvPr id="5" name="TextBox 4"/>
          <p:cNvSpPr txBox="1"/>
          <p:nvPr/>
        </p:nvSpPr>
        <p:spPr>
          <a:xfrm>
            <a:off x="1463074" y="3337561"/>
            <a:ext cx="5980223" cy="830997"/>
          </a:xfrm>
          <a:prstGeom prst="rect">
            <a:avLst/>
          </a:prstGeom>
          <a:noFill/>
        </p:spPr>
        <p:txBody>
          <a:bodyPr wrap="none" rtlCol="0">
            <a:spAutoFit/>
          </a:bodyPr>
          <a:lstStyle/>
          <a:p>
            <a:pPr marL="0" lvl="1"/>
            <a:r>
              <a:rPr lang="en-US" sz="2400" dirty="0">
                <a:solidFill>
                  <a:srgbClr val="B23C00"/>
                </a:solidFill>
              </a:rPr>
              <a:t>Base case:  </a:t>
            </a:r>
            <a:r>
              <a:rPr lang="en-US" sz="2400" i="1" dirty="0">
                <a:latin typeface="Times New Roman"/>
                <a:cs typeface="Times New Roman"/>
              </a:rPr>
              <a:t>n</a:t>
            </a:r>
            <a:r>
              <a:rPr lang="en-US" sz="2400" dirty="0">
                <a:latin typeface="Times New Roman"/>
                <a:cs typeface="Times New Roman"/>
              </a:rPr>
              <a:t> = 2</a:t>
            </a:r>
            <a:br>
              <a:rPr lang="en-US" sz="2400" dirty="0">
                <a:latin typeface="Times New Roman"/>
                <a:cs typeface="Times New Roman"/>
              </a:rPr>
            </a:br>
            <a:r>
              <a:rPr lang="en-US" sz="2400" dirty="0">
                <a:latin typeface="Times New Roman"/>
                <a:cs typeface="Times New Roman"/>
              </a:rPr>
              <a:t>                      </a:t>
            </a:r>
            <a:r>
              <a:rPr lang="en-US" sz="2400" i="1" dirty="0">
                <a:latin typeface="Times New Roman"/>
                <a:cs typeface="Times New Roman"/>
              </a:rPr>
              <a:t>T</a:t>
            </a:r>
            <a:r>
              <a:rPr lang="en-US" sz="2400" dirty="0">
                <a:latin typeface="Times New Roman"/>
                <a:cs typeface="Times New Roman"/>
              </a:rPr>
              <a:t>(2) = 2(log</a:t>
            </a:r>
            <a:r>
              <a:rPr lang="en-US" sz="2400" baseline="-25000" dirty="0">
                <a:latin typeface="Times New Roman"/>
                <a:cs typeface="Times New Roman"/>
              </a:rPr>
              <a:t>2</a:t>
            </a:r>
            <a:r>
              <a:rPr lang="en-US" sz="2400" dirty="0">
                <a:latin typeface="Times New Roman"/>
                <a:cs typeface="Times New Roman"/>
              </a:rPr>
              <a:t>2) = 2(1) = 2 </a:t>
            </a:r>
            <a:r>
              <a:rPr lang="en-US" sz="2400" dirty="0">
                <a:cs typeface="Times New Roman"/>
              </a:rPr>
              <a:t>is </a:t>
            </a:r>
            <a:r>
              <a:rPr lang="en-US" sz="2400" dirty="0" smtClean="0">
                <a:cs typeface="Times New Roman"/>
              </a:rPr>
              <a:t>true</a:t>
            </a:r>
            <a:endParaRPr lang="en-US" sz="2400" dirty="0">
              <a:latin typeface="Times New Roman"/>
              <a:cs typeface="Times New Roman"/>
            </a:endParaRPr>
          </a:p>
        </p:txBody>
      </p:sp>
    </p:spTree>
    <p:extLst>
      <p:ext uri="{BB962C8B-B14F-4D97-AF65-F5344CB8AC3E}">
        <p14:creationId xmlns:p14="http://schemas.microsoft.com/office/powerpoint/2010/main" val="2237033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731562" y="5721350"/>
            <a:ext cx="7223681" cy="495300"/>
          </a:xfrm>
          <a:prstGeom prst="rect">
            <a:avLst/>
          </a:prstGeom>
          <a:solidFill>
            <a:srgbClr val="FFFF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Midterm Solutions</a:t>
            </a:r>
            <a:r>
              <a:rPr lang="en-US" i="1" dirty="0"/>
              <a:t>, cont’d</a:t>
            </a:r>
            <a:endParaRPr lang="en-US" dirty="0"/>
          </a:p>
        </p:txBody>
      </p:sp>
      <p:sp>
        <p:nvSpPr>
          <p:cNvPr id="3" name="Content Placeholder 2"/>
          <p:cNvSpPr>
            <a:spLocks noGrp="1"/>
          </p:cNvSpPr>
          <p:nvPr>
            <p:ph idx="1"/>
          </p:nvPr>
        </p:nvSpPr>
        <p:spPr>
          <a:xfrm>
            <a:off x="457200" y="2240293"/>
            <a:ext cx="8229600" cy="457194"/>
          </a:xfrm>
        </p:spPr>
        <p:txBody>
          <a:bodyPr/>
          <a:lstStyle/>
          <a:p>
            <a:pPr marL="438150" lvl="1" indent="0">
              <a:lnSpc>
                <a:spcPct val="90000"/>
              </a:lnSpc>
              <a:buNone/>
            </a:pPr>
            <a:r>
              <a:rPr lang="en-US" dirty="0" smtClean="0">
                <a:solidFill>
                  <a:srgbClr val="B23C00"/>
                </a:solidFill>
                <a:cs typeface="Times New Roman"/>
              </a:rPr>
              <a:t>Induction hypothesis: </a:t>
            </a:r>
            <a:r>
              <a:rPr lang="en-US" dirty="0" smtClean="0">
                <a:cs typeface="Times New Roman"/>
              </a:rPr>
              <a:t>Assume it’s true for </a:t>
            </a:r>
            <a:r>
              <a:rPr lang="en-US" i="1" dirty="0" smtClean="0">
                <a:latin typeface="Times New Roman"/>
                <a:cs typeface="Times New Roman"/>
              </a:rPr>
              <a:t>n</a:t>
            </a:r>
            <a:r>
              <a:rPr lang="en-US" dirty="0" smtClean="0">
                <a:latin typeface="Times New Roman"/>
                <a:cs typeface="Times New Roman"/>
              </a:rPr>
              <a:t> = 2</a:t>
            </a:r>
            <a:r>
              <a:rPr lang="en-US" i="1" baseline="30000" dirty="0" smtClean="0">
                <a:latin typeface="Times New Roman"/>
                <a:cs typeface="Times New Roman"/>
              </a:rPr>
              <a:t>k</a:t>
            </a:r>
            <a:r>
              <a:rPr lang="en-US" baseline="30000" dirty="0" smtClean="0">
                <a:latin typeface="Times New Roman"/>
                <a:cs typeface="Times New Roman"/>
              </a:rPr>
              <a:t>-1</a:t>
            </a:r>
            <a:r>
              <a:rPr lang="en-US" dirty="0" smtClean="0">
                <a:cs typeface="Times New Roman"/>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5E4F0376-0E54-9843-B673-E00D6670E830}" type="slidenum">
              <a:rPr lang="en-US" smtClean="0"/>
              <a:pPr/>
              <a:t>15</a:t>
            </a:fld>
            <a:endParaRPr lang="en-US"/>
          </a:p>
        </p:txBody>
      </p:sp>
      <p:grpSp>
        <p:nvGrpSpPr>
          <p:cNvPr id="12" name="Group 11"/>
          <p:cNvGrpSpPr/>
          <p:nvPr/>
        </p:nvGrpSpPr>
        <p:grpSpPr>
          <a:xfrm>
            <a:off x="1097318" y="1234464"/>
            <a:ext cx="4754828" cy="1005829"/>
            <a:chOff x="2103147" y="1417342"/>
            <a:chExt cx="4754828" cy="1005829"/>
          </a:xfrm>
          <a:solidFill>
            <a:srgbClr val="FFFF00"/>
          </a:solidFill>
        </p:grpSpPr>
        <p:sp>
          <p:nvSpPr>
            <p:cNvPr id="11" name="Rectangle 10"/>
            <p:cNvSpPr/>
            <p:nvPr/>
          </p:nvSpPr>
          <p:spPr bwMode="auto">
            <a:xfrm>
              <a:off x="2103147" y="1417342"/>
              <a:ext cx="4754828" cy="1005829"/>
            </a:xfrm>
            <a:prstGeom prst="rect">
              <a:avLst/>
            </a:prstGeom>
            <a:gr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grpSp>
          <p:nvGrpSpPr>
            <p:cNvPr id="7" name="Group 6"/>
            <p:cNvGrpSpPr/>
            <p:nvPr/>
          </p:nvGrpSpPr>
          <p:grpSpPr>
            <a:xfrm>
              <a:off x="2194586" y="1417342"/>
              <a:ext cx="4571950" cy="914390"/>
              <a:chOff x="2194586" y="2057415"/>
              <a:chExt cx="4571950" cy="914390"/>
            </a:xfrm>
            <a:grpFill/>
          </p:grpSpPr>
          <p:sp>
            <p:nvSpPr>
              <p:cNvPr id="8" name="Text Box 102"/>
              <p:cNvSpPr txBox="1">
                <a:spLocks noChangeArrowheads="1"/>
              </p:cNvSpPr>
              <p:nvPr/>
            </p:nvSpPr>
            <p:spPr bwMode="auto">
              <a:xfrm>
                <a:off x="2926098" y="2057415"/>
                <a:ext cx="342900" cy="800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5400" dirty="0">
                    <a:effectLst/>
                    <a:latin typeface="Times New Roman"/>
                    <a:ea typeface="MS Mincho"/>
                    <a:cs typeface="Times New Roman"/>
                  </a:rPr>
                  <a:t>{</a:t>
                </a:r>
                <a:endParaRPr lang="en-US" sz="1800" dirty="0">
                  <a:effectLst/>
                  <a:latin typeface="Times New Roman"/>
                  <a:ea typeface="MS Mincho"/>
                  <a:cs typeface="Times New Roman"/>
                </a:endParaRPr>
              </a:p>
            </p:txBody>
          </p:sp>
          <p:sp>
            <p:nvSpPr>
              <p:cNvPr id="9" name="Text Box 100"/>
              <p:cNvSpPr txBox="1">
                <a:spLocks noChangeArrowheads="1"/>
              </p:cNvSpPr>
              <p:nvPr/>
            </p:nvSpPr>
            <p:spPr bwMode="auto">
              <a:xfrm>
                <a:off x="2194586" y="2423171"/>
                <a:ext cx="891514" cy="502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r">
                  <a:spcBef>
                    <a:spcPts val="0"/>
                  </a:spcBef>
                  <a:spcAft>
                    <a:spcPts val="0"/>
                  </a:spcAft>
                </a:pPr>
                <a:r>
                  <a:rPr lang="en-US" sz="2000" i="1" dirty="0">
                    <a:effectLst/>
                    <a:latin typeface="Times New Roman"/>
                    <a:ea typeface="MS Mincho"/>
                    <a:cs typeface="Times New Roman"/>
                  </a:rPr>
                  <a:t>T</a:t>
                </a:r>
                <a:r>
                  <a:rPr lang="en-US" sz="2000" dirty="0">
                    <a:effectLst/>
                    <a:latin typeface="Times New Roman"/>
                    <a:ea typeface="MS Mincho"/>
                    <a:cs typeface="Times New Roman"/>
                  </a:rPr>
                  <a:t>(</a:t>
                </a:r>
                <a:r>
                  <a:rPr lang="en-US" sz="2000" i="1" dirty="0">
                    <a:effectLst/>
                    <a:latin typeface="Times New Roman"/>
                    <a:ea typeface="MS Mincho"/>
                    <a:cs typeface="Times New Roman"/>
                  </a:rPr>
                  <a:t>n</a:t>
                </a:r>
                <a:r>
                  <a:rPr lang="en-US" sz="2000" dirty="0">
                    <a:effectLst/>
                    <a:latin typeface="Times New Roman"/>
                    <a:ea typeface="MS Mincho"/>
                    <a:cs typeface="Times New Roman"/>
                  </a:rPr>
                  <a:t>)  = </a:t>
                </a:r>
                <a:endParaRPr lang="en-US" sz="1800" dirty="0">
                  <a:effectLst/>
                  <a:latin typeface="Times New Roman"/>
                  <a:ea typeface="MS Mincho"/>
                  <a:cs typeface="Times New Roman"/>
                </a:endParaRPr>
              </a:p>
            </p:txBody>
          </p:sp>
          <p:sp>
            <p:nvSpPr>
              <p:cNvPr id="10" name="Text Box 101"/>
              <p:cNvSpPr txBox="1">
                <a:spLocks noChangeArrowheads="1"/>
              </p:cNvSpPr>
              <p:nvPr/>
            </p:nvSpPr>
            <p:spPr bwMode="auto">
              <a:xfrm>
                <a:off x="3314699" y="2262519"/>
                <a:ext cx="3451837" cy="709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tabLst>
                    <a:tab pos="1425575" algn="l"/>
                  </a:tabLst>
                </a:pPr>
                <a:r>
                  <a:rPr lang="en-US" sz="2000" dirty="0">
                    <a:effectLst/>
                    <a:latin typeface="Times New Roman"/>
                    <a:ea typeface="MS Mincho"/>
                    <a:cs typeface="Times New Roman"/>
                  </a:rPr>
                  <a:t>2	</a:t>
                </a:r>
                <a:r>
                  <a:rPr lang="en-US" sz="2000" dirty="0" smtClean="0">
                    <a:effectLst/>
                    <a:latin typeface="Times New Roman"/>
                    <a:ea typeface="MS Mincho"/>
                    <a:cs typeface="Times New Roman"/>
                  </a:rPr>
                  <a:t>if </a:t>
                </a:r>
                <a:r>
                  <a:rPr lang="en-US" sz="2000" i="1" dirty="0">
                    <a:effectLst/>
                    <a:latin typeface="Times New Roman"/>
                    <a:ea typeface="MS Mincho"/>
                    <a:cs typeface="Times New Roman"/>
                  </a:rPr>
                  <a:t>n</a:t>
                </a:r>
                <a:r>
                  <a:rPr lang="en-US" sz="2000" dirty="0">
                    <a:effectLst/>
                    <a:latin typeface="Times New Roman"/>
                    <a:ea typeface="MS Mincho"/>
                    <a:cs typeface="Times New Roman"/>
                  </a:rPr>
                  <a:t> = 2</a:t>
                </a:r>
              </a:p>
              <a:p>
                <a:pPr marL="0" marR="0">
                  <a:spcBef>
                    <a:spcPts val="0"/>
                  </a:spcBef>
                  <a:spcAft>
                    <a:spcPts val="0"/>
                  </a:spcAft>
                  <a:tabLst>
                    <a:tab pos="1425575" algn="l"/>
                  </a:tabLst>
                </a:pPr>
                <a:r>
                  <a:rPr lang="en-US" sz="2000" dirty="0">
                    <a:effectLst/>
                    <a:latin typeface="Times New Roman"/>
                    <a:ea typeface="MS Mincho"/>
                    <a:cs typeface="Times New Roman"/>
                  </a:rPr>
                  <a:t>2</a:t>
                </a:r>
                <a:r>
                  <a:rPr lang="en-US" sz="2000" i="1" dirty="0">
                    <a:effectLst/>
                    <a:latin typeface="Times New Roman"/>
                    <a:ea typeface="MS Mincho"/>
                    <a:cs typeface="Times New Roman"/>
                  </a:rPr>
                  <a:t>T</a:t>
                </a:r>
                <a:r>
                  <a:rPr lang="en-US" sz="2000" dirty="0">
                    <a:effectLst/>
                    <a:latin typeface="Times New Roman"/>
                    <a:ea typeface="MS Mincho"/>
                    <a:cs typeface="Times New Roman"/>
                  </a:rPr>
                  <a:t>(</a:t>
                </a:r>
                <a:r>
                  <a:rPr lang="en-US" sz="2000" i="1" dirty="0">
                    <a:effectLst/>
                    <a:latin typeface="Times New Roman"/>
                    <a:ea typeface="MS Mincho"/>
                    <a:cs typeface="Times New Roman"/>
                  </a:rPr>
                  <a:t>n</a:t>
                </a:r>
                <a:r>
                  <a:rPr lang="en-US" sz="2000" dirty="0">
                    <a:effectLst/>
                    <a:latin typeface="Times New Roman"/>
                    <a:ea typeface="MS Mincho"/>
                    <a:cs typeface="Times New Roman"/>
                  </a:rPr>
                  <a:t>/2) +</a:t>
                </a:r>
                <a:r>
                  <a:rPr lang="en-US" sz="2000" i="1" dirty="0">
                    <a:effectLst/>
                    <a:latin typeface="Times New Roman"/>
                    <a:ea typeface="MS Mincho"/>
                    <a:cs typeface="Times New Roman"/>
                  </a:rPr>
                  <a:t> n</a:t>
                </a:r>
                <a:r>
                  <a:rPr lang="en-US" sz="2000" dirty="0">
                    <a:effectLst/>
                    <a:latin typeface="Times New Roman"/>
                    <a:ea typeface="MS Mincho"/>
                    <a:cs typeface="Times New Roman"/>
                  </a:rPr>
                  <a:t>	if </a:t>
                </a:r>
                <a:r>
                  <a:rPr lang="en-US" sz="2000" i="1" dirty="0">
                    <a:effectLst/>
                    <a:latin typeface="Times New Roman"/>
                    <a:ea typeface="MS Mincho"/>
                    <a:cs typeface="Times New Roman"/>
                  </a:rPr>
                  <a:t>n</a:t>
                </a:r>
                <a:r>
                  <a:rPr lang="en-US" sz="2000" dirty="0">
                    <a:effectLst/>
                    <a:latin typeface="Times New Roman"/>
                    <a:ea typeface="MS Mincho"/>
                    <a:cs typeface="Times New Roman"/>
                  </a:rPr>
                  <a:t> = 2</a:t>
                </a:r>
                <a:r>
                  <a:rPr lang="en-US" sz="2000" i="1" baseline="30000" dirty="0">
                    <a:effectLst/>
                    <a:latin typeface="Times New Roman"/>
                    <a:ea typeface="MS Mincho"/>
                    <a:cs typeface="Times New Roman"/>
                  </a:rPr>
                  <a:t>k</a:t>
                </a:r>
                <a:r>
                  <a:rPr lang="en-US" sz="2000" dirty="0">
                    <a:effectLst/>
                    <a:latin typeface="Times New Roman"/>
                    <a:ea typeface="MS Mincho"/>
                    <a:cs typeface="Times New Roman"/>
                  </a:rPr>
                  <a:t>, for </a:t>
                </a:r>
                <a:r>
                  <a:rPr lang="en-US" sz="2000" i="1" dirty="0">
                    <a:effectLst/>
                    <a:latin typeface="Times New Roman"/>
                    <a:ea typeface="MS Mincho"/>
                    <a:cs typeface="Times New Roman"/>
                  </a:rPr>
                  <a:t>k</a:t>
                </a:r>
                <a:r>
                  <a:rPr lang="en-US" sz="2000" dirty="0">
                    <a:effectLst/>
                    <a:latin typeface="Times New Roman"/>
                    <a:ea typeface="MS Mincho"/>
                    <a:cs typeface="Times New Roman"/>
                  </a:rPr>
                  <a:t> &gt; 1</a:t>
                </a:r>
              </a:p>
            </p:txBody>
          </p:sp>
        </p:grpSp>
      </p:grpSp>
      <p:graphicFrame>
        <p:nvGraphicFramePr>
          <p:cNvPr id="5" name="Object 4"/>
          <p:cNvGraphicFramePr>
            <a:graphicFrameLocks noChangeAspect="1"/>
          </p:cNvGraphicFramePr>
          <p:nvPr>
            <p:extLst>
              <p:ext uri="{D42A27DB-BD31-4B8C-83A1-F6EECF244321}">
                <p14:modId xmlns:p14="http://schemas.microsoft.com/office/powerpoint/2010/main" val="3073883407"/>
              </p:ext>
            </p:extLst>
          </p:nvPr>
        </p:nvGraphicFramePr>
        <p:xfrm>
          <a:off x="4023366" y="2606049"/>
          <a:ext cx="2666971" cy="457195"/>
        </p:xfrm>
        <a:graphic>
          <a:graphicData uri="http://schemas.openxmlformats.org/presentationml/2006/ole">
            <mc:AlternateContent xmlns:mc="http://schemas.openxmlformats.org/markup-compatibility/2006">
              <mc:Choice xmlns:v="urn:schemas-microsoft-com:vml" Requires="v">
                <p:oleObj spid="_x0000_s1352" name="Equation" r:id="rId3" imgW="1333500" imgH="228600" progId="Equation.3">
                  <p:embed/>
                </p:oleObj>
              </mc:Choice>
              <mc:Fallback>
                <p:oleObj name="Equation" r:id="rId3" imgW="1333500" imgH="228600" progId="Equation.3">
                  <p:embed/>
                  <p:pic>
                    <p:nvPicPr>
                      <p:cNvPr id="0" name=""/>
                      <p:cNvPicPr/>
                      <p:nvPr/>
                    </p:nvPicPr>
                    <p:blipFill>
                      <a:blip r:embed="rId4"/>
                      <a:stretch>
                        <a:fillRect/>
                      </a:stretch>
                    </p:blipFill>
                    <p:spPr>
                      <a:xfrm>
                        <a:off x="4023366" y="2606049"/>
                        <a:ext cx="2666971" cy="4571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98160015"/>
              </p:ext>
            </p:extLst>
          </p:nvPr>
        </p:nvGraphicFramePr>
        <p:xfrm>
          <a:off x="3439136" y="3794756"/>
          <a:ext cx="3327400" cy="812800"/>
        </p:xfrm>
        <a:graphic>
          <a:graphicData uri="http://schemas.openxmlformats.org/presentationml/2006/ole">
            <mc:AlternateContent xmlns:mc="http://schemas.openxmlformats.org/markup-compatibility/2006">
              <mc:Choice xmlns:v="urn:schemas-microsoft-com:vml" Requires="v">
                <p:oleObj spid="_x0000_s1353" name="Equation" r:id="rId5" imgW="1663700" imgH="406400" progId="Equation.3">
                  <p:embed/>
                </p:oleObj>
              </mc:Choice>
              <mc:Fallback>
                <p:oleObj name="Equation" r:id="rId5" imgW="1663700" imgH="406400" progId="Equation.3">
                  <p:embed/>
                  <p:pic>
                    <p:nvPicPr>
                      <p:cNvPr id="0" name=""/>
                      <p:cNvPicPr/>
                      <p:nvPr/>
                    </p:nvPicPr>
                    <p:blipFill>
                      <a:blip r:embed="rId6"/>
                      <a:stretch>
                        <a:fillRect/>
                      </a:stretch>
                    </p:blipFill>
                    <p:spPr>
                      <a:xfrm>
                        <a:off x="3439136" y="3794756"/>
                        <a:ext cx="3327400" cy="8128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752792327"/>
              </p:ext>
            </p:extLst>
          </p:nvPr>
        </p:nvGraphicFramePr>
        <p:xfrm>
          <a:off x="4115106" y="2971805"/>
          <a:ext cx="2235200" cy="812800"/>
        </p:xfrm>
        <a:graphic>
          <a:graphicData uri="http://schemas.openxmlformats.org/presentationml/2006/ole">
            <mc:AlternateContent xmlns:mc="http://schemas.openxmlformats.org/markup-compatibility/2006">
              <mc:Choice xmlns:v="urn:schemas-microsoft-com:vml" Requires="v">
                <p:oleObj spid="_x0000_s1354" name="Equation" r:id="rId7" imgW="1117600" imgH="406400" progId="Equation.3">
                  <p:embed/>
                </p:oleObj>
              </mc:Choice>
              <mc:Fallback>
                <p:oleObj name="Equation" r:id="rId7" imgW="1117600" imgH="406400" progId="Equation.3">
                  <p:embed/>
                  <p:pic>
                    <p:nvPicPr>
                      <p:cNvPr id="0" name=""/>
                      <p:cNvPicPr/>
                      <p:nvPr/>
                    </p:nvPicPr>
                    <p:blipFill>
                      <a:blip r:embed="rId8"/>
                      <a:stretch>
                        <a:fillRect/>
                      </a:stretch>
                    </p:blipFill>
                    <p:spPr>
                      <a:xfrm>
                        <a:off x="4115106" y="2971805"/>
                        <a:ext cx="2235200" cy="812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02571457"/>
              </p:ext>
            </p:extLst>
          </p:nvPr>
        </p:nvGraphicFramePr>
        <p:xfrm>
          <a:off x="4206244" y="4733925"/>
          <a:ext cx="1473200" cy="457200"/>
        </p:xfrm>
        <a:graphic>
          <a:graphicData uri="http://schemas.openxmlformats.org/presentationml/2006/ole">
            <mc:AlternateContent xmlns:mc="http://schemas.openxmlformats.org/markup-compatibility/2006">
              <mc:Choice xmlns:v="urn:schemas-microsoft-com:vml" Requires="v">
                <p:oleObj spid="_x0000_s1355" name="Equation" r:id="rId9" imgW="736600" imgH="228600" progId="Equation.3">
                  <p:embed/>
                </p:oleObj>
              </mc:Choice>
              <mc:Fallback>
                <p:oleObj name="Equation" r:id="rId9" imgW="736600" imgH="228600" progId="Equation.3">
                  <p:embed/>
                  <p:pic>
                    <p:nvPicPr>
                      <p:cNvPr id="0" name=""/>
                      <p:cNvPicPr/>
                      <p:nvPr/>
                    </p:nvPicPr>
                    <p:blipFill>
                      <a:blip r:embed="rId10"/>
                      <a:stretch>
                        <a:fillRect/>
                      </a:stretch>
                    </p:blipFill>
                    <p:spPr>
                      <a:xfrm>
                        <a:off x="4206244" y="4733925"/>
                        <a:ext cx="1473200" cy="4572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941398439"/>
              </p:ext>
            </p:extLst>
          </p:nvPr>
        </p:nvGraphicFramePr>
        <p:xfrm>
          <a:off x="4958058" y="5166341"/>
          <a:ext cx="1625600" cy="457200"/>
        </p:xfrm>
        <a:graphic>
          <a:graphicData uri="http://schemas.openxmlformats.org/presentationml/2006/ole">
            <mc:AlternateContent xmlns:mc="http://schemas.openxmlformats.org/markup-compatibility/2006">
              <mc:Choice xmlns:v="urn:schemas-microsoft-com:vml" Requires="v">
                <p:oleObj spid="_x0000_s1356" name="Equation" r:id="rId11" imgW="812800" imgH="228600" progId="Equation.3">
                  <p:embed/>
                </p:oleObj>
              </mc:Choice>
              <mc:Fallback>
                <p:oleObj name="Equation" r:id="rId11" imgW="812800" imgH="228600" progId="Equation.3">
                  <p:embed/>
                  <p:pic>
                    <p:nvPicPr>
                      <p:cNvPr id="0" name=""/>
                      <p:cNvPicPr/>
                      <p:nvPr/>
                    </p:nvPicPr>
                    <p:blipFill>
                      <a:blip r:embed="rId12"/>
                      <a:stretch>
                        <a:fillRect/>
                      </a:stretch>
                    </p:blipFill>
                    <p:spPr>
                      <a:xfrm>
                        <a:off x="4958058" y="5166341"/>
                        <a:ext cx="1625600" cy="457200"/>
                      </a:xfrm>
                      <a:prstGeom prst="rect">
                        <a:avLst/>
                      </a:prstGeom>
                    </p:spPr>
                  </p:pic>
                </p:oleObj>
              </mc:Fallback>
            </mc:AlternateContent>
          </a:graphicData>
        </a:graphic>
      </p:graphicFrame>
      <p:sp>
        <p:nvSpPr>
          <p:cNvPr id="6" name="TextBox 5"/>
          <p:cNvSpPr txBox="1"/>
          <p:nvPr/>
        </p:nvSpPr>
        <p:spPr>
          <a:xfrm>
            <a:off x="725731" y="3877991"/>
            <a:ext cx="2657562" cy="646331"/>
          </a:xfrm>
          <a:prstGeom prst="rect">
            <a:avLst/>
          </a:prstGeom>
          <a:noFill/>
        </p:spPr>
        <p:txBody>
          <a:bodyPr wrap="none" rtlCol="0">
            <a:spAutoFit/>
          </a:bodyPr>
          <a:lstStyle/>
          <a:p>
            <a:r>
              <a:rPr lang="en-US" sz="1800" dirty="0" smtClean="0">
                <a:solidFill>
                  <a:srgbClr val="0033CC"/>
                </a:solidFill>
              </a:rPr>
              <a:t>On both sides:</a:t>
            </a:r>
          </a:p>
          <a:p>
            <a:r>
              <a:rPr lang="en-US" sz="1800" dirty="0" smtClean="0">
                <a:solidFill>
                  <a:srgbClr val="0033CC"/>
                </a:solidFill>
              </a:rPr>
              <a:t>Multiply by 2 and add 2</a:t>
            </a:r>
            <a:r>
              <a:rPr lang="en-US" sz="1800" i="1" baseline="30000" dirty="0" smtClean="0">
                <a:solidFill>
                  <a:srgbClr val="0033CC"/>
                </a:solidFill>
                <a:latin typeface="Times New Roman"/>
                <a:cs typeface="Times New Roman"/>
              </a:rPr>
              <a:t>k</a:t>
            </a:r>
            <a:endParaRPr lang="en-US" sz="1800" i="1" baseline="30000" dirty="0">
              <a:solidFill>
                <a:srgbClr val="0033CC"/>
              </a:solidFill>
              <a:latin typeface="Times New Roman"/>
              <a:cs typeface="Times New Roman"/>
            </a:endParaRPr>
          </a:p>
        </p:txBody>
      </p:sp>
      <p:sp>
        <p:nvSpPr>
          <p:cNvPr id="18" name="TextBox 17"/>
          <p:cNvSpPr txBox="1"/>
          <p:nvPr/>
        </p:nvSpPr>
        <p:spPr>
          <a:xfrm>
            <a:off x="731562" y="5744588"/>
            <a:ext cx="4988164" cy="400110"/>
          </a:xfrm>
          <a:prstGeom prst="rect">
            <a:avLst/>
          </a:prstGeom>
          <a:solidFill>
            <a:srgbClr val="FFFF00"/>
          </a:solidFill>
        </p:spPr>
        <p:txBody>
          <a:bodyPr wrap="none" rtlCol="0">
            <a:spAutoFit/>
          </a:bodyPr>
          <a:lstStyle/>
          <a:p>
            <a:r>
              <a:rPr lang="en-US" sz="2000" dirty="0" smtClean="0"/>
              <a:t>Therefore, if                                        then  </a:t>
            </a:r>
            <a:endParaRPr lang="en-US" sz="2000" dirty="0"/>
          </a:p>
        </p:txBody>
      </p:sp>
      <p:sp>
        <p:nvSpPr>
          <p:cNvPr id="21" name="TextBox 20"/>
          <p:cNvSpPr txBox="1"/>
          <p:nvPr/>
        </p:nvSpPr>
        <p:spPr>
          <a:xfrm>
            <a:off x="966199" y="4639669"/>
            <a:ext cx="3148606" cy="646331"/>
          </a:xfrm>
          <a:prstGeom prst="rect">
            <a:avLst/>
          </a:prstGeom>
          <a:noFill/>
        </p:spPr>
        <p:txBody>
          <a:bodyPr wrap="none" rtlCol="0">
            <a:spAutoFit/>
          </a:bodyPr>
          <a:lstStyle/>
          <a:p>
            <a:r>
              <a:rPr lang="en-US" sz="1800" dirty="0" smtClean="0">
                <a:solidFill>
                  <a:srgbClr val="0033CC"/>
                </a:solidFill>
              </a:rPr>
              <a:t>On the left:</a:t>
            </a:r>
          </a:p>
          <a:p>
            <a:r>
              <a:rPr lang="en-US" sz="1800" dirty="0" smtClean="0">
                <a:solidFill>
                  <a:srgbClr val="0033CC"/>
                </a:solidFill>
              </a:rPr>
              <a:t>Apply the recurrence relation</a:t>
            </a:r>
            <a:endParaRPr lang="en-US" sz="1800" dirty="0">
              <a:solidFill>
                <a:srgbClr val="0033CC"/>
              </a:solidFill>
            </a:endParaRPr>
          </a:p>
        </p:txBody>
      </p:sp>
      <p:sp>
        <p:nvSpPr>
          <p:cNvPr id="22" name="TextBox 21"/>
          <p:cNvSpPr txBox="1"/>
          <p:nvPr/>
        </p:nvSpPr>
        <p:spPr>
          <a:xfrm>
            <a:off x="5760707" y="4778168"/>
            <a:ext cx="2096360" cy="369332"/>
          </a:xfrm>
          <a:prstGeom prst="rect">
            <a:avLst/>
          </a:prstGeom>
          <a:noFill/>
        </p:spPr>
        <p:txBody>
          <a:bodyPr wrap="none" rtlCol="0">
            <a:spAutoFit/>
          </a:bodyPr>
          <a:lstStyle/>
          <a:p>
            <a:r>
              <a:rPr lang="en-US" sz="1800" dirty="0" smtClean="0">
                <a:solidFill>
                  <a:srgbClr val="0033CC"/>
                </a:solidFill>
              </a:rPr>
              <a:t>On the right: factor</a:t>
            </a:r>
            <a:endParaRPr lang="en-US" sz="1800" dirty="0">
              <a:solidFill>
                <a:srgbClr val="0033CC"/>
              </a:solidFill>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1955656627"/>
              </p:ext>
            </p:extLst>
          </p:nvPr>
        </p:nvGraphicFramePr>
        <p:xfrm>
          <a:off x="2286025" y="5716046"/>
          <a:ext cx="2666971" cy="457195"/>
        </p:xfrm>
        <a:graphic>
          <a:graphicData uri="http://schemas.openxmlformats.org/presentationml/2006/ole">
            <mc:AlternateContent xmlns:mc="http://schemas.openxmlformats.org/markup-compatibility/2006">
              <mc:Choice xmlns:v="urn:schemas-microsoft-com:vml" Requires="v">
                <p:oleObj spid="_x0000_s1357" name="Equation" r:id="rId13" imgW="1333500" imgH="228600" progId="Equation.3">
                  <p:embed/>
                </p:oleObj>
              </mc:Choice>
              <mc:Fallback>
                <p:oleObj name="Equation" r:id="rId13" imgW="1333500" imgH="228600" progId="Equation.3">
                  <p:embed/>
                  <p:pic>
                    <p:nvPicPr>
                      <p:cNvPr id="0" name=""/>
                      <p:cNvPicPr/>
                      <p:nvPr/>
                    </p:nvPicPr>
                    <p:blipFill>
                      <a:blip r:embed="rId4"/>
                      <a:stretch>
                        <a:fillRect/>
                      </a:stretch>
                    </p:blipFill>
                    <p:spPr>
                      <a:xfrm>
                        <a:off x="2286025" y="5716046"/>
                        <a:ext cx="2666971" cy="457195"/>
                      </a:xfrm>
                      <a:prstGeom prst="rect">
                        <a:avLst/>
                      </a:prstGeom>
                      <a:solidFill>
                        <a:srgbClr val="FFFF00"/>
                      </a:solidFill>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784371586"/>
              </p:ext>
            </p:extLst>
          </p:nvPr>
        </p:nvGraphicFramePr>
        <p:xfrm>
          <a:off x="5592763" y="5716588"/>
          <a:ext cx="2387600" cy="457200"/>
        </p:xfrm>
        <a:graphic>
          <a:graphicData uri="http://schemas.openxmlformats.org/presentationml/2006/ole">
            <mc:AlternateContent xmlns:mc="http://schemas.openxmlformats.org/markup-compatibility/2006">
              <mc:Choice xmlns:v="urn:schemas-microsoft-com:vml" Requires="v">
                <p:oleObj spid="_x0000_s1358" name="Equation" r:id="rId14" imgW="1193800" imgH="228600" progId="Equation.3">
                  <p:embed/>
                </p:oleObj>
              </mc:Choice>
              <mc:Fallback>
                <p:oleObj name="Equation" r:id="rId14" imgW="1193800" imgH="228600" progId="Equation.3">
                  <p:embed/>
                  <p:pic>
                    <p:nvPicPr>
                      <p:cNvPr id="0" name=""/>
                      <p:cNvPicPr/>
                      <p:nvPr/>
                    </p:nvPicPr>
                    <p:blipFill>
                      <a:blip r:embed="rId15"/>
                      <a:stretch>
                        <a:fillRect/>
                      </a:stretch>
                    </p:blipFill>
                    <p:spPr>
                      <a:xfrm>
                        <a:off x="5592763" y="5716588"/>
                        <a:ext cx="2387600" cy="457200"/>
                      </a:xfrm>
                      <a:prstGeom prst="rect">
                        <a:avLst/>
                      </a:prstGeom>
                      <a:solidFill>
                        <a:srgbClr val="FFFF00"/>
                      </a:solidFill>
                    </p:spPr>
                  </p:pic>
                </p:oleObj>
              </mc:Fallback>
            </mc:AlternateContent>
          </a:graphicData>
        </a:graphic>
      </p:graphicFrame>
      <p:sp>
        <p:nvSpPr>
          <p:cNvPr id="26" name="TextBox 25"/>
          <p:cNvSpPr txBox="1"/>
          <p:nvPr/>
        </p:nvSpPr>
        <p:spPr>
          <a:xfrm>
            <a:off x="6304291" y="1349529"/>
            <a:ext cx="1833830" cy="707886"/>
          </a:xfrm>
          <a:prstGeom prst="rect">
            <a:avLst/>
          </a:prstGeom>
          <a:solidFill>
            <a:schemeClr val="bg1">
              <a:lumMod val="95000"/>
            </a:schemeClr>
          </a:solidFill>
          <a:ln>
            <a:solidFill>
              <a:schemeClr val="bg1">
                <a:lumMod val="75000"/>
              </a:schemeClr>
            </a:solidFill>
          </a:ln>
        </p:spPr>
        <p:txBody>
          <a:bodyPr wrap="none" rtlCol="0">
            <a:spAutoFit/>
          </a:bodyPr>
          <a:lstStyle/>
          <a:p>
            <a:r>
              <a:rPr lang="en-US" sz="2000" dirty="0" smtClean="0"/>
              <a:t>Prove that</a:t>
            </a:r>
            <a:br>
              <a:rPr lang="en-US" sz="2000" dirty="0" smtClean="0"/>
            </a:br>
            <a:r>
              <a:rPr lang="en-US" sz="2000" i="1" dirty="0">
                <a:solidFill>
                  <a:srgbClr val="B23C00"/>
                </a:solidFill>
                <a:latin typeface="Times New Roman"/>
                <a:cs typeface="Times New Roman"/>
              </a:rPr>
              <a:t>T</a:t>
            </a:r>
            <a:r>
              <a:rPr lang="en-US" sz="2000" dirty="0">
                <a:solidFill>
                  <a:srgbClr val="B23C00"/>
                </a:solidFill>
                <a:latin typeface="Times New Roman"/>
                <a:cs typeface="Times New Roman"/>
              </a:rPr>
              <a:t>(</a:t>
            </a:r>
            <a:r>
              <a:rPr lang="en-US" sz="2000" i="1" dirty="0">
                <a:solidFill>
                  <a:srgbClr val="B23C00"/>
                </a:solidFill>
                <a:latin typeface="Times New Roman"/>
                <a:cs typeface="Times New Roman"/>
              </a:rPr>
              <a:t>n</a:t>
            </a:r>
            <a:r>
              <a:rPr lang="en-US" sz="2000" dirty="0">
                <a:solidFill>
                  <a:srgbClr val="B23C00"/>
                </a:solidFill>
                <a:latin typeface="Times New Roman"/>
                <a:cs typeface="Times New Roman"/>
              </a:rPr>
              <a:t>) = </a:t>
            </a:r>
            <a:r>
              <a:rPr lang="en-US" sz="2000" i="1" dirty="0">
                <a:solidFill>
                  <a:srgbClr val="B23C00"/>
                </a:solidFill>
                <a:latin typeface="Times New Roman"/>
                <a:cs typeface="Times New Roman"/>
              </a:rPr>
              <a:t>n</a:t>
            </a:r>
            <a:r>
              <a:rPr lang="en-US" sz="2000" dirty="0">
                <a:solidFill>
                  <a:srgbClr val="B23C00"/>
                </a:solidFill>
                <a:latin typeface="Times New Roman"/>
                <a:cs typeface="Times New Roman"/>
              </a:rPr>
              <a:t>(log</a:t>
            </a:r>
            <a:r>
              <a:rPr lang="en-US" sz="2000" baseline="-25000" dirty="0">
                <a:solidFill>
                  <a:srgbClr val="B23C00"/>
                </a:solidFill>
                <a:latin typeface="Times New Roman"/>
                <a:cs typeface="Times New Roman"/>
              </a:rPr>
              <a:t>2</a:t>
            </a:r>
            <a:r>
              <a:rPr lang="en-US" sz="2000" dirty="0">
                <a:solidFill>
                  <a:srgbClr val="B23C00"/>
                </a:solidFill>
                <a:latin typeface="Times New Roman"/>
                <a:cs typeface="Times New Roman"/>
              </a:rPr>
              <a:t> </a:t>
            </a:r>
            <a:r>
              <a:rPr lang="en-US" sz="2000" i="1" dirty="0">
                <a:solidFill>
                  <a:srgbClr val="B23C00"/>
                </a:solidFill>
                <a:latin typeface="Times New Roman"/>
                <a:cs typeface="Times New Roman"/>
              </a:rPr>
              <a:t>n</a:t>
            </a:r>
            <a:r>
              <a:rPr lang="en-US" sz="2000" dirty="0">
                <a:solidFill>
                  <a:srgbClr val="B23C00"/>
                </a:solidFill>
                <a:latin typeface="Times New Roman"/>
                <a:cs typeface="Times New Roman"/>
              </a:rPr>
              <a:t>)</a:t>
            </a:r>
            <a:endParaRPr lang="en-US" sz="2000" dirty="0"/>
          </a:p>
        </p:txBody>
      </p:sp>
    </p:spTree>
    <p:extLst>
      <p:ext uri="{BB962C8B-B14F-4D97-AF65-F5344CB8AC3E}">
        <p14:creationId xmlns:p14="http://schemas.microsoft.com/office/powerpoint/2010/main" val="3529117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8"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FB8A2B3-2945-0940-8C4F-527B00AC1ABC}" type="slidenum">
              <a:rPr lang="en-US"/>
              <a:pPr/>
              <a:t>16</a:t>
            </a:fld>
            <a:endParaRPr lang="en-US"/>
          </a:p>
        </p:txBody>
      </p:sp>
      <p:sp>
        <p:nvSpPr>
          <p:cNvPr id="770050" name="Rectangle 2"/>
          <p:cNvSpPr>
            <a:spLocks noGrp="1" noChangeArrowheads="1"/>
          </p:cNvSpPr>
          <p:nvPr>
            <p:ph type="title"/>
          </p:nvPr>
        </p:nvSpPr>
        <p:spPr/>
        <p:txBody>
          <a:bodyPr/>
          <a:lstStyle/>
          <a:p>
            <a:r>
              <a:rPr lang="en-US" dirty="0"/>
              <a:t>A Solution to Assignment </a:t>
            </a:r>
            <a:r>
              <a:rPr lang="en-US" dirty="0" smtClean="0"/>
              <a:t>#2</a:t>
            </a:r>
            <a:endParaRPr lang="en-US" dirty="0"/>
          </a:p>
        </p:txBody>
      </p:sp>
      <p:sp>
        <p:nvSpPr>
          <p:cNvPr id="770052" name="Text Box 4"/>
          <p:cNvSpPr txBox="1">
            <a:spLocks noChangeArrowheads="1"/>
          </p:cNvSpPr>
          <p:nvPr/>
        </p:nvSpPr>
        <p:spPr bwMode="auto">
          <a:xfrm>
            <a:off x="273050" y="117316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770053" name="Text Box 5"/>
          <p:cNvSpPr txBox="1">
            <a:spLocks noChangeArrowheads="1"/>
          </p:cNvSpPr>
          <p:nvPr/>
        </p:nvSpPr>
        <p:spPr bwMode="auto">
          <a:xfrm>
            <a:off x="1489075" y="1411288"/>
            <a:ext cx="6279634" cy="4247317"/>
          </a:xfrm>
          <a:prstGeom prst="rect">
            <a:avLst/>
          </a:prstGeom>
          <a:solidFill>
            <a:srgbClr val="F2F2F2"/>
          </a:solidFill>
          <a:ln>
            <a:solidFill>
              <a:srgbClr val="BFBFBF"/>
            </a:solidFill>
          </a:ln>
          <a:effectLst/>
          <a:extLst/>
        </p:spPr>
        <p:txBody>
          <a:bodyPr wrap="none">
            <a:spAutoFit/>
          </a:bodyPr>
          <a:lstStyle/>
          <a:p>
            <a:r>
              <a:rPr lang="cs-CZ" sz="1800" b="1" dirty="0" err="1">
                <a:latin typeface="Courier New"/>
                <a:cs typeface="Courier New"/>
              </a:rPr>
              <a:t>get</a:t>
            </a:r>
            <a:r>
              <a:rPr lang="cs-CZ" sz="1800" b="1" dirty="0">
                <a:latin typeface="Courier New"/>
                <a:cs typeface="Courier New"/>
              </a:rPr>
              <a:t>(i), k = 100</a:t>
            </a:r>
          </a:p>
          <a:p>
            <a:endParaRPr lang="cs-CZ" sz="1800" b="1" dirty="0">
              <a:latin typeface="Courier New"/>
              <a:cs typeface="Courier New"/>
            </a:endParaRPr>
          </a:p>
          <a:p>
            <a:r>
              <a:rPr lang="cs-CZ" sz="1800" b="1" dirty="0">
                <a:latin typeface="Courier New"/>
                <a:cs typeface="Courier New"/>
              </a:rPr>
              <a:t>       N   </a:t>
            </a:r>
            <a:r>
              <a:rPr lang="cs-CZ" sz="1800" b="1" dirty="0" err="1">
                <a:latin typeface="Courier New"/>
                <a:cs typeface="Courier New"/>
              </a:rPr>
              <a:t>ArrayList</a:t>
            </a:r>
            <a:r>
              <a:rPr lang="cs-CZ" sz="1800" b="1" dirty="0">
                <a:latin typeface="Courier New"/>
                <a:cs typeface="Courier New"/>
              </a:rPr>
              <a:t>  </a:t>
            </a:r>
            <a:r>
              <a:rPr lang="cs-CZ" sz="1800" b="1" dirty="0" err="1">
                <a:latin typeface="Courier New"/>
                <a:cs typeface="Courier New"/>
              </a:rPr>
              <a:t>LinkedList</a:t>
            </a:r>
            <a:r>
              <a:rPr lang="cs-CZ" sz="1800" b="1" dirty="0">
                <a:latin typeface="Courier New"/>
                <a:cs typeface="Courier New"/>
              </a:rPr>
              <a:t> </a:t>
            </a:r>
            <a:r>
              <a:rPr lang="cs-CZ" sz="1800" b="1" dirty="0" err="1">
                <a:latin typeface="Courier New"/>
                <a:cs typeface="Courier New"/>
              </a:rPr>
              <a:t>IndexedList</a:t>
            </a:r>
            <a:endParaRPr lang="cs-CZ" sz="1800" b="1" dirty="0">
              <a:latin typeface="Courier New"/>
              <a:cs typeface="Courier New"/>
            </a:endParaRPr>
          </a:p>
          <a:p>
            <a:r>
              <a:rPr lang="cs-CZ" sz="1800" b="1" dirty="0">
                <a:latin typeface="Courier New"/>
                <a:cs typeface="Courier New"/>
              </a:rPr>
              <a:t>     100           0           0           0</a:t>
            </a:r>
          </a:p>
          <a:p>
            <a:r>
              <a:rPr lang="cs-CZ" sz="1800" b="1" dirty="0">
                <a:latin typeface="Courier New"/>
                <a:cs typeface="Courier New"/>
              </a:rPr>
              <a:t>    1000           0           5           3</a:t>
            </a:r>
          </a:p>
          <a:p>
            <a:r>
              <a:rPr lang="cs-CZ" sz="1800" b="1" dirty="0">
                <a:latin typeface="Courier New"/>
                <a:cs typeface="Courier New"/>
              </a:rPr>
              <a:t>   10000           0          47           4</a:t>
            </a:r>
          </a:p>
          <a:p>
            <a:r>
              <a:rPr lang="cs-CZ" sz="1800" b="1" dirty="0">
                <a:latin typeface="Courier New"/>
                <a:cs typeface="Courier New"/>
              </a:rPr>
              <a:t>  100000           0        4071           4</a:t>
            </a:r>
          </a:p>
          <a:p>
            <a:endParaRPr lang="cs-CZ" sz="1800" b="1" dirty="0">
              <a:latin typeface="Courier New"/>
              <a:cs typeface="Courier New"/>
            </a:endParaRPr>
          </a:p>
          <a:p>
            <a:r>
              <a:rPr lang="cs-CZ" sz="1800" b="1" dirty="0" err="1">
                <a:latin typeface="Courier New"/>
                <a:cs typeface="Courier New"/>
              </a:rPr>
              <a:t>add</a:t>
            </a:r>
            <a:r>
              <a:rPr lang="cs-CZ" sz="1800" b="1" dirty="0">
                <a:latin typeface="Courier New"/>
                <a:cs typeface="Courier New"/>
              </a:rPr>
              <a:t>(</a:t>
            </a:r>
            <a:r>
              <a:rPr lang="cs-CZ" sz="1800" b="1" dirty="0" err="1">
                <a:latin typeface="Courier New"/>
                <a:cs typeface="Courier New"/>
              </a:rPr>
              <a:t>x,i</a:t>
            </a:r>
            <a:r>
              <a:rPr lang="cs-CZ" sz="1800" b="1" dirty="0">
                <a:latin typeface="Courier New"/>
                <a:cs typeface="Courier New"/>
              </a:rPr>
              <a:t>), k = 100</a:t>
            </a:r>
          </a:p>
          <a:p>
            <a:endParaRPr lang="cs-CZ" sz="1800" b="1" dirty="0">
              <a:latin typeface="Courier New"/>
              <a:cs typeface="Courier New"/>
            </a:endParaRPr>
          </a:p>
          <a:p>
            <a:r>
              <a:rPr lang="cs-CZ" sz="1800" b="1" dirty="0">
                <a:latin typeface="Courier New"/>
                <a:cs typeface="Courier New"/>
              </a:rPr>
              <a:t>       N   </a:t>
            </a:r>
            <a:r>
              <a:rPr lang="cs-CZ" sz="1800" b="1" dirty="0" err="1">
                <a:latin typeface="Courier New"/>
                <a:cs typeface="Courier New"/>
              </a:rPr>
              <a:t>ArrayList</a:t>
            </a:r>
            <a:r>
              <a:rPr lang="cs-CZ" sz="1800" b="1" dirty="0">
                <a:latin typeface="Courier New"/>
                <a:cs typeface="Courier New"/>
              </a:rPr>
              <a:t>  </a:t>
            </a:r>
            <a:r>
              <a:rPr lang="cs-CZ" sz="1800" b="1" dirty="0" err="1">
                <a:latin typeface="Courier New"/>
                <a:cs typeface="Courier New"/>
              </a:rPr>
              <a:t>LinkedList</a:t>
            </a:r>
            <a:r>
              <a:rPr lang="cs-CZ" sz="1800" b="1" dirty="0">
                <a:latin typeface="Courier New"/>
                <a:cs typeface="Courier New"/>
              </a:rPr>
              <a:t> </a:t>
            </a:r>
            <a:r>
              <a:rPr lang="cs-CZ" sz="1800" b="1" dirty="0" err="1">
                <a:latin typeface="Courier New"/>
                <a:cs typeface="Courier New"/>
              </a:rPr>
              <a:t>IndexedList</a:t>
            </a:r>
            <a:endParaRPr lang="cs-CZ" sz="1800" b="1" dirty="0">
              <a:latin typeface="Courier New"/>
              <a:cs typeface="Courier New"/>
            </a:endParaRPr>
          </a:p>
          <a:p>
            <a:r>
              <a:rPr lang="cs-CZ" sz="1800" b="1" dirty="0">
                <a:latin typeface="Courier New"/>
                <a:cs typeface="Courier New"/>
              </a:rPr>
              <a:t>     100           0           0           0</a:t>
            </a:r>
          </a:p>
          <a:p>
            <a:r>
              <a:rPr lang="cs-CZ" sz="1800" b="1" dirty="0">
                <a:latin typeface="Courier New"/>
                <a:cs typeface="Courier New"/>
              </a:rPr>
              <a:t>    1000           0           1           1</a:t>
            </a:r>
          </a:p>
          <a:p>
            <a:r>
              <a:rPr lang="cs-CZ" sz="1800" b="1" dirty="0">
                <a:latin typeface="Courier New"/>
                <a:cs typeface="Courier New"/>
              </a:rPr>
              <a:t>   10000           8          29           9</a:t>
            </a:r>
          </a:p>
          <a:p>
            <a:r>
              <a:rPr lang="cs-CZ" sz="1800" b="1" dirty="0">
                <a:latin typeface="Courier New"/>
                <a:cs typeface="Courier New"/>
              </a:rPr>
              <a:t>  100000         298        4633          60</a:t>
            </a:r>
            <a:endParaRPr lang="en-US" sz="1800" b="1" dirty="0">
              <a:latin typeface="Courier New"/>
              <a:cs typeface="Courier New"/>
            </a:endParaRPr>
          </a:p>
        </p:txBody>
      </p:sp>
    </p:spTree>
    <p:extLst>
      <p:ext uri="{BB962C8B-B14F-4D97-AF65-F5344CB8AC3E}">
        <p14:creationId xmlns:p14="http://schemas.microsoft.com/office/powerpoint/2010/main" val="17996201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3735E68-3E28-9448-8F5D-5AC39985F437}" type="slidenum">
              <a:rPr lang="en-US"/>
              <a:pPr/>
              <a:t>17</a:t>
            </a:fld>
            <a:endParaRPr lang="en-US"/>
          </a:p>
        </p:txBody>
      </p:sp>
      <p:sp>
        <p:nvSpPr>
          <p:cNvPr id="771074" name="Rectangle 2"/>
          <p:cNvSpPr>
            <a:spLocks noGrp="1" noChangeArrowheads="1"/>
          </p:cNvSpPr>
          <p:nvPr>
            <p:ph type="title"/>
          </p:nvPr>
        </p:nvSpPr>
        <p:spPr/>
        <p:txBody>
          <a:bodyPr/>
          <a:lstStyle/>
          <a:p>
            <a:r>
              <a:rPr lang="en-US" dirty="0"/>
              <a:t>A Solution to Assignment </a:t>
            </a:r>
            <a:r>
              <a:rPr lang="en-US" dirty="0" smtClean="0"/>
              <a:t>#2</a:t>
            </a:r>
            <a:r>
              <a:rPr lang="en-US" i="1" dirty="0" smtClean="0"/>
              <a:t>, cont’d</a:t>
            </a:r>
            <a:endParaRPr lang="en-US" i="1" dirty="0"/>
          </a:p>
        </p:txBody>
      </p:sp>
      <p:sp>
        <p:nvSpPr>
          <p:cNvPr id="771076" name="Text Box 4"/>
          <p:cNvSpPr txBox="1">
            <a:spLocks noChangeArrowheads="1"/>
          </p:cNvSpPr>
          <p:nvPr/>
        </p:nvSpPr>
        <p:spPr bwMode="auto">
          <a:xfrm>
            <a:off x="1489075" y="1411288"/>
            <a:ext cx="6279634" cy="4247317"/>
          </a:xfrm>
          <a:prstGeom prst="rect">
            <a:avLst/>
          </a:prstGeom>
          <a:solidFill>
            <a:srgbClr val="F2F2F2"/>
          </a:solidFill>
          <a:ln>
            <a:solidFill>
              <a:srgbClr val="BFBFBF"/>
            </a:solidFill>
          </a:ln>
          <a:effectLst/>
          <a:extLst/>
        </p:spPr>
        <p:txBody>
          <a:bodyPr wrap="none">
            <a:spAutoFit/>
          </a:bodyPr>
          <a:lstStyle/>
          <a:p>
            <a:r>
              <a:rPr lang="sk-SK" sz="1800" b="1" dirty="0">
                <a:latin typeface="Courier New"/>
                <a:cs typeface="Courier New"/>
              </a:rPr>
              <a:t>remove(i), k = 100</a:t>
            </a:r>
          </a:p>
          <a:p>
            <a:endParaRPr lang="sk-SK" sz="1800" b="1" dirty="0">
              <a:latin typeface="Courier New"/>
              <a:cs typeface="Courier New"/>
            </a:endParaRPr>
          </a:p>
          <a:p>
            <a:r>
              <a:rPr lang="sk-SK" sz="1800" b="1" dirty="0">
                <a:latin typeface="Courier New"/>
                <a:cs typeface="Courier New"/>
              </a:rPr>
              <a:t>       N   ArrayList  LinkedList IndexedList</a:t>
            </a:r>
          </a:p>
          <a:p>
            <a:r>
              <a:rPr lang="sk-SK" sz="1800" b="1" dirty="0">
                <a:latin typeface="Courier New"/>
                <a:cs typeface="Courier New"/>
              </a:rPr>
              <a:t>     100           0           0           0</a:t>
            </a:r>
          </a:p>
          <a:p>
            <a:r>
              <a:rPr lang="sk-SK" sz="1800" b="1" dirty="0">
                <a:latin typeface="Courier New"/>
                <a:cs typeface="Courier New"/>
              </a:rPr>
              <a:t>    1000           0           1           0</a:t>
            </a:r>
          </a:p>
          <a:p>
            <a:r>
              <a:rPr lang="sk-SK" sz="1800" b="1" dirty="0">
                <a:latin typeface="Courier New"/>
                <a:cs typeface="Courier New"/>
              </a:rPr>
              <a:t>   10000           5          23           8</a:t>
            </a:r>
          </a:p>
          <a:p>
            <a:r>
              <a:rPr lang="sk-SK" sz="1800" b="1" dirty="0">
                <a:latin typeface="Courier New"/>
                <a:cs typeface="Courier New"/>
              </a:rPr>
              <a:t>  100000         302        2199          65</a:t>
            </a:r>
          </a:p>
          <a:p>
            <a:endParaRPr lang="sk-SK" sz="1800" b="1" dirty="0">
              <a:latin typeface="Courier New"/>
              <a:cs typeface="Courier New"/>
            </a:endParaRPr>
          </a:p>
          <a:p>
            <a:r>
              <a:rPr lang="cs-CZ" sz="1800" b="1" dirty="0" err="1">
                <a:latin typeface="Courier New"/>
                <a:cs typeface="Courier New"/>
              </a:rPr>
              <a:t>Mixture</a:t>
            </a:r>
            <a:r>
              <a:rPr lang="cs-CZ" sz="1800" b="1" dirty="0">
                <a:latin typeface="Courier New"/>
                <a:cs typeface="Courier New"/>
              </a:rPr>
              <a:t>, k = 100</a:t>
            </a:r>
          </a:p>
          <a:p>
            <a:endParaRPr lang="cs-CZ" sz="1800" b="1" dirty="0">
              <a:latin typeface="Courier New"/>
              <a:cs typeface="Courier New"/>
            </a:endParaRPr>
          </a:p>
          <a:p>
            <a:r>
              <a:rPr lang="cs-CZ" sz="1800" b="1" dirty="0">
                <a:latin typeface="Courier New"/>
                <a:cs typeface="Courier New"/>
              </a:rPr>
              <a:t>       N   </a:t>
            </a:r>
            <a:r>
              <a:rPr lang="cs-CZ" sz="1800" b="1" dirty="0" err="1">
                <a:latin typeface="Courier New"/>
                <a:cs typeface="Courier New"/>
              </a:rPr>
              <a:t>ArrayList</a:t>
            </a:r>
            <a:r>
              <a:rPr lang="cs-CZ" sz="1800" b="1" dirty="0">
                <a:latin typeface="Courier New"/>
                <a:cs typeface="Courier New"/>
              </a:rPr>
              <a:t>  </a:t>
            </a:r>
            <a:r>
              <a:rPr lang="cs-CZ" sz="1800" b="1" dirty="0" err="1">
                <a:latin typeface="Courier New"/>
                <a:cs typeface="Courier New"/>
              </a:rPr>
              <a:t>LinkedList</a:t>
            </a:r>
            <a:r>
              <a:rPr lang="cs-CZ" sz="1800" b="1" dirty="0">
                <a:latin typeface="Courier New"/>
                <a:cs typeface="Courier New"/>
              </a:rPr>
              <a:t> </a:t>
            </a:r>
            <a:r>
              <a:rPr lang="cs-CZ" sz="1800" b="1" dirty="0" err="1">
                <a:latin typeface="Courier New"/>
                <a:cs typeface="Courier New"/>
              </a:rPr>
              <a:t>IndexedList</a:t>
            </a:r>
            <a:endParaRPr lang="cs-CZ" sz="1800" b="1" dirty="0">
              <a:latin typeface="Courier New"/>
              <a:cs typeface="Courier New"/>
            </a:endParaRPr>
          </a:p>
          <a:p>
            <a:r>
              <a:rPr lang="cs-CZ" sz="1800" b="1" dirty="0">
                <a:latin typeface="Courier New"/>
                <a:cs typeface="Courier New"/>
              </a:rPr>
              <a:t>     100           0           0           0</a:t>
            </a:r>
          </a:p>
          <a:p>
            <a:r>
              <a:rPr lang="cs-CZ" sz="1800" b="1" dirty="0">
                <a:latin typeface="Courier New"/>
                <a:cs typeface="Courier New"/>
              </a:rPr>
              <a:t>    1000           0           1           0</a:t>
            </a:r>
          </a:p>
          <a:p>
            <a:r>
              <a:rPr lang="cs-CZ" sz="1800" b="1" dirty="0">
                <a:latin typeface="Courier New"/>
                <a:cs typeface="Courier New"/>
              </a:rPr>
              <a:t>   10000           3          30           1</a:t>
            </a:r>
          </a:p>
          <a:p>
            <a:r>
              <a:rPr lang="cs-CZ" sz="1800" b="1" dirty="0">
                <a:latin typeface="Courier New"/>
                <a:cs typeface="Courier New"/>
              </a:rPr>
              <a:t>  100000         239        4082          46</a:t>
            </a:r>
            <a:endParaRPr lang="en-US" sz="1800" b="1" dirty="0">
              <a:latin typeface="Courier New"/>
              <a:cs typeface="Courier New"/>
            </a:endParaRPr>
          </a:p>
        </p:txBody>
      </p:sp>
    </p:spTree>
    <p:extLst>
      <p:ext uri="{BB962C8B-B14F-4D97-AF65-F5344CB8AC3E}">
        <p14:creationId xmlns:p14="http://schemas.microsoft.com/office/powerpoint/2010/main" val="10344007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4270ED4-4618-EF4C-B863-2A88CA471394}" type="slidenum">
              <a:rPr lang="en-US"/>
              <a:pPr/>
              <a:t>18</a:t>
            </a:fld>
            <a:endParaRPr lang="en-US"/>
          </a:p>
        </p:txBody>
      </p:sp>
      <p:sp>
        <p:nvSpPr>
          <p:cNvPr id="772098" name="Rectangle 2"/>
          <p:cNvSpPr>
            <a:spLocks noGrp="1" noChangeArrowheads="1"/>
          </p:cNvSpPr>
          <p:nvPr>
            <p:ph type="title"/>
          </p:nvPr>
        </p:nvSpPr>
        <p:spPr/>
        <p:txBody>
          <a:bodyPr/>
          <a:lstStyle/>
          <a:p>
            <a:r>
              <a:rPr lang="en-US" dirty="0"/>
              <a:t>A Solution to Assignment #2</a:t>
            </a:r>
            <a:r>
              <a:rPr lang="en-US" i="1" dirty="0"/>
              <a:t>, cont’d</a:t>
            </a:r>
            <a:endParaRPr lang="en-US" dirty="0"/>
          </a:p>
        </p:txBody>
      </p:sp>
      <p:sp>
        <p:nvSpPr>
          <p:cNvPr id="772099" name="Rectangle 3"/>
          <p:cNvSpPr>
            <a:spLocks noGrp="1" noChangeArrowheads="1"/>
          </p:cNvSpPr>
          <p:nvPr>
            <p:ph type="body" idx="1"/>
          </p:nvPr>
        </p:nvSpPr>
        <p:spPr>
          <a:xfrm>
            <a:off x="457200" y="4068763"/>
            <a:ext cx="8229600" cy="2062162"/>
          </a:xfrm>
        </p:spPr>
        <p:txBody>
          <a:bodyPr/>
          <a:lstStyle/>
          <a:p>
            <a:r>
              <a:rPr lang="en-US" dirty="0"/>
              <a:t>This is why I chose </a:t>
            </a:r>
            <a:r>
              <a:rPr lang="en-US" i="1" dirty="0">
                <a:solidFill>
                  <a:srgbClr val="B23C00"/>
                </a:solidFill>
                <a:latin typeface="Times New Roman" charset="0"/>
              </a:rPr>
              <a:t>k</a:t>
            </a:r>
            <a:r>
              <a:rPr lang="en-US" dirty="0">
                <a:solidFill>
                  <a:srgbClr val="B23C00"/>
                </a:solidFill>
              </a:rPr>
              <a:t> = 100 </a:t>
            </a:r>
            <a:r>
              <a:rPr lang="en-US" dirty="0"/>
              <a:t>for my other tests.</a:t>
            </a:r>
          </a:p>
        </p:txBody>
      </p:sp>
      <p:sp>
        <p:nvSpPr>
          <p:cNvPr id="772100" name="Text Box 4"/>
          <p:cNvSpPr txBox="1">
            <a:spLocks noChangeArrowheads="1"/>
          </p:cNvSpPr>
          <p:nvPr/>
        </p:nvSpPr>
        <p:spPr bwMode="auto">
          <a:xfrm>
            <a:off x="1096963" y="1504950"/>
            <a:ext cx="6972244" cy="2031325"/>
          </a:xfrm>
          <a:prstGeom prst="rect">
            <a:avLst/>
          </a:prstGeom>
          <a:solidFill>
            <a:srgbClr val="F2F2F2"/>
          </a:solidFill>
          <a:ln>
            <a:solidFill>
              <a:srgbClr val="BFBFBF"/>
            </a:solidFill>
          </a:ln>
          <a:effectLst/>
          <a:extLst/>
        </p:spPr>
        <p:txBody>
          <a:bodyPr wrap="none">
            <a:spAutoFit/>
          </a:bodyPr>
          <a:lstStyle/>
          <a:p>
            <a:r>
              <a:rPr lang="da-DK" sz="1800" b="1" dirty="0" err="1">
                <a:latin typeface="Courier New"/>
                <a:cs typeface="Courier New"/>
              </a:rPr>
              <a:t>Indexed</a:t>
            </a:r>
            <a:r>
              <a:rPr lang="da-DK" sz="1800" b="1" dirty="0">
                <a:latin typeface="Courier New"/>
                <a:cs typeface="Courier New"/>
              </a:rPr>
              <a:t> list, N = 100000</a:t>
            </a:r>
          </a:p>
          <a:p>
            <a:endParaRPr lang="da-DK" sz="1800" b="1" dirty="0">
              <a:latin typeface="Courier New"/>
              <a:cs typeface="Courier New"/>
            </a:endParaRPr>
          </a:p>
          <a:p>
            <a:r>
              <a:rPr lang="en-US" sz="1800" b="1" dirty="0">
                <a:latin typeface="Courier New"/>
                <a:cs typeface="Courier New"/>
              </a:rPr>
              <a:t>Operation     k=2    k=10   k=100  k=1000 k=10000</a:t>
            </a:r>
          </a:p>
          <a:p>
            <a:r>
              <a:rPr lang="is-IS" sz="1800" b="1" dirty="0">
                <a:latin typeface="Courier New"/>
                <a:cs typeface="Courier New"/>
              </a:rPr>
              <a:t>   get(i)       2       2       4      38     536</a:t>
            </a:r>
          </a:p>
          <a:p>
            <a:r>
              <a:rPr lang="en-US" sz="1800" b="1" dirty="0">
                <a:latin typeface="Courier New"/>
                <a:cs typeface="Courier New"/>
              </a:rPr>
              <a:t> add(</a:t>
            </a:r>
            <a:r>
              <a:rPr lang="en-US" sz="1800" b="1" dirty="0" err="1">
                <a:latin typeface="Courier New"/>
                <a:cs typeface="Courier New"/>
              </a:rPr>
              <a:t>x,i</a:t>
            </a:r>
            <a:r>
              <a:rPr lang="en-US" sz="1800" b="1" dirty="0">
                <a:latin typeface="Courier New"/>
                <a:cs typeface="Courier New"/>
              </a:rPr>
              <a:t>)    1883     435      51      66     579</a:t>
            </a:r>
          </a:p>
          <a:p>
            <a:r>
              <a:rPr lang="en-US" sz="1800" b="1" dirty="0">
                <a:latin typeface="Courier New"/>
                <a:cs typeface="Courier New"/>
              </a:rPr>
              <a:t>remove(</a:t>
            </a:r>
            <a:r>
              <a:rPr lang="en-US" sz="1800" b="1" dirty="0" err="1">
                <a:latin typeface="Courier New"/>
                <a:cs typeface="Courier New"/>
              </a:rPr>
              <a:t>i</a:t>
            </a:r>
            <a:r>
              <a:rPr lang="en-US" sz="1800" b="1" dirty="0">
                <a:latin typeface="Courier New"/>
                <a:cs typeface="Courier New"/>
              </a:rPr>
              <a:t>)    2095     438      48      38     309</a:t>
            </a:r>
          </a:p>
          <a:p>
            <a:r>
              <a:rPr lang="en-US" sz="1800" b="1" dirty="0">
                <a:latin typeface="Courier New"/>
                <a:cs typeface="Courier New"/>
              </a:rPr>
              <a:t>  mixture    1390     359      48      46     363</a:t>
            </a:r>
          </a:p>
        </p:txBody>
      </p:sp>
    </p:spTree>
    <p:extLst>
      <p:ext uri="{BB962C8B-B14F-4D97-AF65-F5344CB8AC3E}">
        <p14:creationId xmlns:p14="http://schemas.microsoft.com/office/powerpoint/2010/main" val="249641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animEffect transition="in" filter="fade">
                                      <p:cBhvr>
                                        <p:cTn id="7" dur="500"/>
                                        <p:tgtEl>
                                          <p:spTgt spid="77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5B16464-3F96-6149-A647-454598A2A601}" type="slidenum">
              <a:rPr lang="en-US"/>
              <a:pPr/>
              <a:t>19</a:t>
            </a:fld>
            <a:endParaRPr lang="en-US"/>
          </a:p>
        </p:txBody>
      </p:sp>
      <p:sp>
        <p:nvSpPr>
          <p:cNvPr id="773124" name="Text Box 4"/>
          <p:cNvSpPr txBox="1">
            <a:spLocks noChangeArrowheads="1"/>
          </p:cNvSpPr>
          <p:nvPr/>
        </p:nvSpPr>
        <p:spPr bwMode="auto">
          <a:xfrm>
            <a:off x="365125" y="460375"/>
            <a:ext cx="6433547" cy="6340195"/>
          </a:xfrm>
          <a:prstGeom prst="rect">
            <a:avLst/>
          </a:prstGeom>
          <a:solidFill>
            <a:srgbClr val="F2F2F2"/>
          </a:solidFill>
          <a:ln>
            <a:solidFill>
              <a:srgbClr val="BFBFBF"/>
            </a:solidFill>
          </a:ln>
          <a:effectLst/>
          <a:extLst/>
        </p:spPr>
        <p:txBody>
          <a:bodyPr wrap="none">
            <a:spAutoFit/>
          </a:bodyPr>
          <a:lstStyle/>
          <a:p>
            <a:r>
              <a:rPr lang="en-US" sz="1400" b="1" dirty="0">
                <a:latin typeface="Courier New" charset="0"/>
              </a:rPr>
              <a:t>public Integer </a:t>
            </a:r>
            <a:r>
              <a:rPr lang="en-US" sz="1400" b="1" dirty="0">
                <a:solidFill>
                  <a:srgbClr val="B23C00"/>
                </a:solidFill>
                <a:latin typeface="Courier New" charset="0"/>
              </a:rPr>
              <a:t>get</a:t>
            </a:r>
            <a:r>
              <a:rPr lang="en-US" sz="1400" b="1" dirty="0">
                <a:latin typeface="Courier New" charset="0"/>
              </a:rPr>
              <a:t>(</a:t>
            </a:r>
            <a:r>
              <a:rPr lang="en-US" sz="1400" b="1" dirty="0" err="1">
                <a:latin typeface="Courier New" charset="0"/>
              </a:rPr>
              <a:t>int</a:t>
            </a:r>
            <a:r>
              <a:rPr lang="en-US" sz="1400" b="1" dirty="0">
                <a:latin typeface="Courier New" charset="0"/>
              </a:rPr>
              <a:t> </a:t>
            </a:r>
            <a:r>
              <a:rPr lang="en-US" sz="1400" b="1" dirty="0" err="1">
                <a:latin typeface="Courier New" charset="0"/>
              </a:rPr>
              <a:t>i</a:t>
            </a:r>
            <a:r>
              <a:rPr lang="en-US" sz="1400" b="1" dirty="0">
                <a:latin typeface="Courier New" charset="0"/>
              </a:rPr>
              <a:t>)</a:t>
            </a:r>
          </a:p>
          <a:p>
            <a:r>
              <a:rPr lang="en-US" sz="1400" b="1" dirty="0">
                <a:latin typeface="Courier New" charset="0"/>
              </a:rPr>
              <a:t>{</a:t>
            </a:r>
          </a:p>
          <a:p>
            <a:r>
              <a:rPr lang="en-US" sz="1400" b="1" dirty="0">
                <a:latin typeface="Courier New" charset="0"/>
              </a:rPr>
              <a:t>    return </a:t>
            </a:r>
            <a:r>
              <a:rPr lang="en-US" sz="1400" b="1" dirty="0" err="1">
                <a:latin typeface="Courier New" charset="0"/>
              </a:rPr>
              <a:t>getNode</a:t>
            </a:r>
            <a:r>
              <a:rPr lang="en-US" sz="1400" b="1" dirty="0">
                <a:latin typeface="Courier New" charset="0"/>
              </a:rPr>
              <a:t>(</a:t>
            </a:r>
            <a:r>
              <a:rPr lang="en-US" sz="1400" b="1" dirty="0" err="1">
                <a:latin typeface="Courier New" charset="0"/>
              </a:rPr>
              <a:t>i</a:t>
            </a:r>
            <a:r>
              <a:rPr lang="en-US" sz="1400" b="1" dirty="0">
                <a:latin typeface="Courier New" charset="0"/>
              </a:rPr>
              <a:t>).data();</a:t>
            </a:r>
          </a:p>
          <a:p>
            <a:r>
              <a:rPr lang="en-US" sz="1400" b="1" dirty="0">
                <a:latin typeface="Courier New" charset="0"/>
              </a:rPr>
              <a:t>}</a:t>
            </a:r>
          </a:p>
          <a:p>
            <a:endParaRPr lang="en-US" sz="1400" b="1" dirty="0">
              <a:latin typeface="Courier New" charset="0"/>
            </a:endParaRPr>
          </a:p>
          <a:p>
            <a:r>
              <a:rPr lang="en-US" sz="1400" b="1" dirty="0">
                <a:latin typeface="Courier New" charset="0"/>
              </a:rPr>
              <a:t>private Node </a:t>
            </a:r>
            <a:r>
              <a:rPr lang="en-US" sz="1400" b="1" dirty="0" err="1">
                <a:solidFill>
                  <a:srgbClr val="B23C00"/>
                </a:solidFill>
                <a:latin typeface="Courier New" charset="0"/>
              </a:rPr>
              <a:t>getNode</a:t>
            </a:r>
            <a:r>
              <a:rPr lang="en-US" sz="1400" b="1" dirty="0">
                <a:latin typeface="Courier New" charset="0"/>
              </a:rPr>
              <a:t>(</a:t>
            </a:r>
            <a:r>
              <a:rPr lang="en-US" sz="1400" b="1" dirty="0" err="1">
                <a:latin typeface="Courier New" charset="0"/>
              </a:rPr>
              <a:t>int</a:t>
            </a:r>
            <a:r>
              <a:rPr lang="en-US" sz="1400" b="1" dirty="0">
                <a:latin typeface="Courier New" charset="0"/>
              </a:rPr>
              <a:t> </a:t>
            </a:r>
            <a:r>
              <a:rPr lang="en-US" sz="1400" b="1" dirty="0" err="1">
                <a:latin typeface="Courier New" charset="0"/>
              </a:rPr>
              <a:t>i</a:t>
            </a:r>
            <a:r>
              <a:rPr lang="en-US" sz="1400" b="1" dirty="0">
                <a:latin typeface="Courier New" charset="0"/>
              </a:rPr>
              <a:t>)</a:t>
            </a:r>
          </a:p>
          <a:p>
            <a:r>
              <a:rPr lang="en-US" sz="1400" b="1" dirty="0">
                <a:latin typeface="Courier New" charset="0"/>
              </a:rPr>
              <a:t>{</a:t>
            </a:r>
          </a:p>
          <a:p>
            <a:r>
              <a:rPr lang="en-US" sz="1400" b="1" dirty="0">
                <a:solidFill>
                  <a:srgbClr val="006600"/>
                </a:solidFill>
                <a:latin typeface="Courier New" charset="0"/>
              </a:rPr>
              <a:t>    </a:t>
            </a:r>
            <a:r>
              <a:rPr lang="en-US" sz="1400" b="1" dirty="0" err="1">
                <a:solidFill>
                  <a:srgbClr val="006600"/>
                </a:solidFill>
                <a:latin typeface="Courier New" charset="0"/>
              </a:rPr>
              <a:t>xPosition</a:t>
            </a:r>
            <a:r>
              <a:rPr lang="en-US" sz="1400" b="1" dirty="0">
                <a:solidFill>
                  <a:srgbClr val="006600"/>
                </a:solidFill>
                <a:latin typeface="Courier New" charset="0"/>
              </a:rPr>
              <a:t> = </a:t>
            </a:r>
            <a:r>
              <a:rPr lang="en-US" sz="1400" b="1" dirty="0" err="1">
                <a:solidFill>
                  <a:srgbClr val="006600"/>
                </a:solidFill>
                <a:latin typeface="Courier New" charset="0"/>
              </a:rPr>
              <a:t>i</a:t>
            </a:r>
            <a:r>
              <a:rPr lang="en-US" sz="1400" b="1" dirty="0">
                <a:solidFill>
                  <a:srgbClr val="006600"/>
                </a:solidFill>
                <a:latin typeface="Courier New" charset="0"/>
              </a:rPr>
              <a:t>/k;</a:t>
            </a:r>
          </a:p>
          <a:p>
            <a:r>
              <a:rPr lang="en-US" sz="1400" b="1" dirty="0">
                <a:solidFill>
                  <a:srgbClr val="006600"/>
                </a:solidFill>
                <a:latin typeface="Courier New" charset="0"/>
              </a:rPr>
              <a:t>    </a:t>
            </a:r>
            <a:r>
              <a:rPr lang="en-US" sz="1400" b="1" dirty="0" err="1">
                <a:solidFill>
                  <a:srgbClr val="006600"/>
                </a:solidFill>
                <a:latin typeface="Courier New" charset="0"/>
              </a:rPr>
              <a:t>xDelta</a:t>
            </a:r>
            <a:r>
              <a:rPr lang="en-US" sz="1400" b="1" dirty="0">
                <a:solidFill>
                  <a:srgbClr val="006600"/>
                </a:solidFill>
                <a:latin typeface="Courier New" charset="0"/>
              </a:rPr>
              <a:t> = </a:t>
            </a:r>
            <a:r>
              <a:rPr lang="en-US" sz="1400" b="1" dirty="0" err="1">
                <a:solidFill>
                  <a:srgbClr val="006600"/>
                </a:solidFill>
                <a:latin typeface="Courier New" charset="0"/>
              </a:rPr>
              <a:t>i</a:t>
            </a:r>
            <a:r>
              <a:rPr lang="en-US" sz="1400" b="1" dirty="0">
                <a:solidFill>
                  <a:srgbClr val="006600"/>
                </a:solidFill>
                <a:latin typeface="Courier New" charset="0"/>
              </a:rPr>
              <a:t> - k*</a:t>
            </a:r>
            <a:r>
              <a:rPr lang="en-US" sz="1400" b="1" dirty="0" err="1">
                <a:solidFill>
                  <a:srgbClr val="006600"/>
                </a:solidFill>
                <a:latin typeface="Courier New" charset="0"/>
              </a:rPr>
              <a:t>xPosition</a:t>
            </a:r>
            <a:r>
              <a:rPr lang="en-US" sz="1400" b="1" dirty="0">
                <a:solidFill>
                  <a:srgbClr val="006600"/>
                </a:solidFill>
                <a:latin typeface="Courier New" charset="0"/>
              </a:rPr>
              <a:t>;</a:t>
            </a:r>
          </a:p>
          <a:p>
            <a:r>
              <a:rPr lang="en-US" sz="1400" b="1" dirty="0">
                <a:latin typeface="Courier New" charset="0"/>
              </a:rPr>
              <a:t>    </a:t>
            </a:r>
          </a:p>
          <a:p>
            <a:r>
              <a:rPr lang="en-US" sz="1400" b="1" dirty="0">
                <a:solidFill>
                  <a:srgbClr val="0033CC"/>
                </a:solidFill>
                <a:latin typeface="Courier New" charset="0"/>
              </a:rPr>
              <a:t>    if (</a:t>
            </a:r>
            <a:r>
              <a:rPr lang="en-US" sz="1400" b="1" dirty="0" err="1">
                <a:solidFill>
                  <a:srgbClr val="0033CC"/>
                </a:solidFill>
                <a:latin typeface="Courier New" charset="0"/>
              </a:rPr>
              <a:t>xDelta</a:t>
            </a:r>
            <a:r>
              <a:rPr lang="en-US" sz="1400" b="1" dirty="0">
                <a:solidFill>
                  <a:srgbClr val="0033CC"/>
                </a:solidFill>
                <a:latin typeface="Courier New" charset="0"/>
              </a:rPr>
              <a:t> &gt; k/2) {</a:t>
            </a:r>
          </a:p>
          <a:p>
            <a:r>
              <a:rPr lang="en-US" sz="1400" b="1" dirty="0">
                <a:solidFill>
                  <a:srgbClr val="0033CC"/>
                </a:solidFill>
                <a:latin typeface="Courier New" charset="0"/>
              </a:rPr>
              <a:t>        if (</a:t>
            </a:r>
            <a:r>
              <a:rPr lang="en-US" sz="1400" b="1" dirty="0" err="1">
                <a:solidFill>
                  <a:srgbClr val="0033CC"/>
                </a:solidFill>
                <a:latin typeface="Courier New" charset="0"/>
              </a:rPr>
              <a:t>xPosition</a:t>
            </a:r>
            <a:r>
              <a:rPr lang="en-US" sz="1400" b="1" dirty="0">
                <a:solidFill>
                  <a:srgbClr val="0033CC"/>
                </a:solidFill>
                <a:latin typeface="Courier New" charset="0"/>
              </a:rPr>
              <a:t> &lt; </a:t>
            </a:r>
            <a:r>
              <a:rPr lang="en-US" sz="1400" b="1" dirty="0" err="1">
                <a:solidFill>
                  <a:srgbClr val="0033CC"/>
                </a:solidFill>
                <a:latin typeface="Courier New" charset="0"/>
              </a:rPr>
              <a:t>index.size</a:t>
            </a:r>
            <a:r>
              <a:rPr lang="en-US" sz="1400" b="1" dirty="0">
                <a:solidFill>
                  <a:srgbClr val="0033CC"/>
                </a:solidFill>
                <a:latin typeface="Courier New" charset="0"/>
              </a:rPr>
              <a:t>()-1) {</a:t>
            </a:r>
          </a:p>
          <a:p>
            <a:r>
              <a:rPr lang="en-US" sz="1400" b="1" dirty="0">
                <a:solidFill>
                  <a:srgbClr val="0033CC"/>
                </a:solidFill>
                <a:latin typeface="Courier New" charset="0"/>
              </a:rPr>
              <a:t>            </a:t>
            </a:r>
            <a:r>
              <a:rPr lang="en-US" sz="1400" b="1" dirty="0" err="1">
                <a:solidFill>
                  <a:srgbClr val="0033CC"/>
                </a:solidFill>
                <a:latin typeface="Courier New" charset="0"/>
              </a:rPr>
              <a:t>xPosition</a:t>
            </a:r>
            <a:r>
              <a:rPr lang="en-US" sz="1400" b="1" dirty="0">
                <a:solidFill>
                  <a:srgbClr val="0033CC"/>
                </a:solidFill>
                <a:latin typeface="Courier New" charset="0"/>
              </a:rPr>
              <a:t>++;</a:t>
            </a:r>
          </a:p>
          <a:p>
            <a:r>
              <a:rPr lang="en-US" sz="1400" b="1" dirty="0">
                <a:solidFill>
                  <a:srgbClr val="0033CC"/>
                </a:solidFill>
                <a:latin typeface="Courier New" charset="0"/>
              </a:rPr>
              <a:t>            </a:t>
            </a:r>
            <a:r>
              <a:rPr lang="en-US" sz="1400" b="1" dirty="0" err="1">
                <a:solidFill>
                  <a:srgbClr val="0033CC"/>
                </a:solidFill>
                <a:latin typeface="Courier New" charset="0"/>
              </a:rPr>
              <a:t>xDelta</a:t>
            </a:r>
            <a:r>
              <a:rPr lang="en-US" sz="1400" b="1" dirty="0">
                <a:solidFill>
                  <a:srgbClr val="0033CC"/>
                </a:solidFill>
                <a:latin typeface="Courier New" charset="0"/>
              </a:rPr>
              <a:t> -= k;  // now negative to move backward</a:t>
            </a:r>
          </a:p>
          <a:p>
            <a:r>
              <a:rPr lang="en-US" sz="1400" b="1" dirty="0">
                <a:solidFill>
                  <a:srgbClr val="0033CC"/>
                </a:solidFill>
                <a:latin typeface="Courier New" charset="0"/>
              </a:rPr>
              <a:t>        }</a:t>
            </a:r>
          </a:p>
          <a:p>
            <a:r>
              <a:rPr lang="en-US" sz="1400" b="1" dirty="0">
                <a:solidFill>
                  <a:srgbClr val="0033CC"/>
                </a:solidFill>
                <a:latin typeface="Courier New" charset="0"/>
              </a:rPr>
              <a:t>    }</a:t>
            </a:r>
          </a:p>
          <a:p>
            <a:r>
              <a:rPr lang="en-US" sz="1400" b="1" dirty="0">
                <a:latin typeface="Courier New" charset="0"/>
              </a:rPr>
              <a:t>    </a:t>
            </a:r>
          </a:p>
          <a:p>
            <a:r>
              <a:rPr lang="en-US" sz="1400" b="1" dirty="0">
                <a:solidFill>
                  <a:schemeClr val="folHlink"/>
                </a:solidFill>
                <a:latin typeface="Courier New" charset="0"/>
              </a:rPr>
              <a:t>    </a:t>
            </a:r>
            <a:r>
              <a:rPr lang="en-US" sz="1400" b="1" dirty="0">
                <a:solidFill>
                  <a:srgbClr val="B23C00"/>
                </a:solidFill>
                <a:latin typeface="Courier New" charset="0"/>
              </a:rPr>
              <a:t>Node node = </a:t>
            </a:r>
            <a:r>
              <a:rPr lang="en-US" sz="1400" b="1" dirty="0" err="1">
                <a:solidFill>
                  <a:srgbClr val="B23C00"/>
                </a:solidFill>
                <a:latin typeface="Courier New" charset="0"/>
              </a:rPr>
              <a:t>index.get</a:t>
            </a:r>
            <a:r>
              <a:rPr lang="en-US" sz="1400" b="1" dirty="0">
                <a:solidFill>
                  <a:srgbClr val="B23C00"/>
                </a:solidFill>
                <a:latin typeface="Courier New" charset="0"/>
              </a:rPr>
              <a:t>(</a:t>
            </a:r>
            <a:r>
              <a:rPr lang="en-US" sz="1400" b="1" dirty="0" err="1">
                <a:solidFill>
                  <a:srgbClr val="B23C00"/>
                </a:solidFill>
                <a:latin typeface="Courier New" charset="0"/>
              </a:rPr>
              <a:t>xPosition</a:t>
            </a:r>
            <a:r>
              <a:rPr lang="en-US" sz="1400" b="1" dirty="0">
                <a:solidFill>
                  <a:srgbClr val="B23C00"/>
                </a:solidFill>
                <a:latin typeface="Courier New" charset="0"/>
              </a:rPr>
              <a:t>);</a:t>
            </a:r>
          </a:p>
          <a:p>
            <a:r>
              <a:rPr lang="en-US" sz="1400" b="1" dirty="0">
                <a:solidFill>
                  <a:srgbClr val="B23C00"/>
                </a:solidFill>
                <a:latin typeface="Courier New" charset="0"/>
              </a:rPr>
              <a:t>    </a:t>
            </a:r>
          </a:p>
          <a:p>
            <a:r>
              <a:rPr lang="en-US" sz="1400" b="1" dirty="0">
                <a:solidFill>
                  <a:srgbClr val="B23C00"/>
                </a:solidFill>
                <a:latin typeface="Courier New" charset="0"/>
              </a:rPr>
              <a:t>    if (</a:t>
            </a:r>
            <a:r>
              <a:rPr lang="en-US" sz="1400" b="1" dirty="0" err="1">
                <a:solidFill>
                  <a:srgbClr val="B23C00"/>
                </a:solidFill>
                <a:latin typeface="Courier New" charset="0"/>
              </a:rPr>
              <a:t>xDelta</a:t>
            </a:r>
            <a:r>
              <a:rPr lang="en-US" sz="1400" b="1" dirty="0">
                <a:solidFill>
                  <a:srgbClr val="B23C00"/>
                </a:solidFill>
                <a:latin typeface="Courier New" charset="0"/>
              </a:rPr>
              <a:t> &gt; 0) {</a:t>
            </a:r>
          </a:p>
          <a:p>
            <a:r>
              <a:rPr lang="en-US" sz="1400" b="1" dirty="0">
                <a:solidFill>
                  <a:srgbClr val="B23C00"/>
                </a:solidFill>
                <a:latin typeface="Courier New" charset="0"/>
              </a:rPr>
              <a:t>        </a:t>
            </a:r>
            <a:r>
              <a:rPr lang="en-US" sz="1400" b="1" dirty="0" err="1">
                <a:solidFill>
                  <a:srgbClr val="B23C00"/>
                </a:solidFill>
                <a:latin typeface="Courier New" charset="0"/>
              </a:rPr>
              <a:t>int</a:t>
            </a:r>
            <a:r>
              <a:rPr lang="en-US" sz="1400" b="1" dirty="0">
                <a:solidFill>
                  <a:srgbClr val="B23C00"/>
                </a:solidFill>
                <a:latin typeface="Courier New" charset="0"/>
              </a:rPr>
              <a:t> d = </a:t>
            </a:r>
            <a:r>
              <a:rPr lang="en-US" sz="1400" b="1" dirty="0" err="1">
                <a:solidFill>
                  <a:srgbClr val="B23C00"/>
                </a:solidFill>
                <a:latin typeface="Courier New" charset="0"/>
              </a:rPr>
              <a:t>xDelta</a:t>
            </a:r>
            <a:r>
              <a:rPr lang="en-US" sz="1400" b="1" dirty="0">
                <a:solidFill>
                  <a:srgbClr val="B23C00"/>
                </a:solidFill>
                <a:latin typeface="Courier New" charset="0"/>
              </a:rPr>
              <a:t>;</a:t>
            </a:r>
          </a:p>
          <a:p>
            <a:r>
              <a:rPr lang="en-US" sz="1400" b="1" dirty="0">
                <a:solidFill>
                  <a:srgbClr val="B23C00"/>
                </a:solidFill>
                <a:latin typeface="Courier New" charset="0"/>
              </a:rPr>
              <a:t>        while (d-- &gt; 0) node = </a:t>
            </a:r>
            <a:r>
              <a:rPr lang="en-US" sz="1400" b="1" dirty="0" err="1">
                <a:solidFill>
                  <a:srgbClr val="B23C00"/>
                </a:solidFill>
                <a:latin typeface="Courier New" charset="0"/>
              </a:rPr>
              <a:t>node.next</a:t>
            </a:r>
            <a:r>
              <a:rPr lang="en-US" sz="1400" b="1" dirty="0">
                <a:solidFill>
                  <a:srgbClr val="B23C00"/>
                </a:solidFill>
                <a:latin typeface="Courier New" charset="0"/>
              </a:rPr>
              <a:t>();</a:t>
            </a:r>
          </a:p>
          <a:p>
            <a:r>
              <a:rPr lang="en-US" sz="1400" b="1" dirty="0">
                <a:solidFill>
                  <a:srgbClr val="B23C00"/>
                </a:solidFill>
                <a:latin typeface="Courier New" charset="0"/>
              </a:rPr>
              <a:t>    }</a:t>
            </a:r>
          </a:p>
          <a:p>
            <a:r>
              <a:rPr lang="en-US" sz="1400" b="1" dirty="0">
                <a:solidFill>
                  <a:srgbClr val="B23C00"/>
                </a:solidFill>
                <a:latin typeface="Courier New" charset="0"/>
              </a:rPr>
              <a:t>    else {</a:t>
            </a:r>
          </a:p>
          <a:p>
            <a:r>
              <a:rPr lang="en-US" sz="1400" b="1" dirty="0">
                <a:solidFill>
                  <a:srgbClr val="B23C00"/>
                </a:solidFill>
                <a:latin typeface="Courier New" charset="0"/>
              </a:rPr>
              <a:t>        </a:t>
            </a:r>
            <a:r>
              <a:rPr lang="en-US" sz="1400" b="1" dirty="0" err="1">
                <a:solidFill>
                  <a:srgbClr val="B23C00"/>
                </a:solidFill>
                <a:latin typeface="Courier New" charset="0"/>
              </a:rPr>
              <a:t>int</a:t>
            </a:r>
            <a:r>
              <a:rPr lang="en-US" sz="1400" b="1" dirty="0">
                <a:solidFill>
                  <a:srgbClr val="B23C00"/>
                </a:solidFill>
                <a:latin typeface="Courier New" charset="0"/>
              </a:rPr>
              <a:t> d = </a:t>
            </a:r>
            <a:r>
              <a:rPr lang="en-US" sz="1400" b="1" dirty="0" err="1">
                <a:solidFill>
                  <a:srgbClr val="B23C00"/>
                </a:solidFill>
                <a:latin typeface="Courier New" charset="0"/>
              </a:rPr>
              <a:t>xDelta</a:t>
            </a:r>
            <a:r>
              <a:rPr lang="en-US" sz="1400" b="1" dirty="0">
                <a:solidFill>
                  <a:srgbClr val="B23C00"/>
                </a:solidFill>
                <a:latin typeface="Courier New" charset="0"/>
              </a:rPr>
              <a:t>;</a:t>
            </a:r>
          </a:p>
          <a:p>
            <a:r>
              <a:rPr lang="en-US" sz="1400" b="1" dirty="0">
                <a:solidFill>
                  <a:srgbClr val="B23C00"/>
                </a:solidFill>
                <a:latin typeface="Courier New" charset="0"/>
              </a:rPr>
              <a:t>        while (d++ &lt; 0) node = </a:t>
            </a:r>
            <a:r>
              <a:rPr lang="en-US" sz="1400" b="1" dirty="0" err="1">
                <a:solidFill>
                  <a:srgbClr val="B23C00"/>
                </a:solidFill>
                <a:latin typeface="Courier New" charset="0"/>
              </a:rPr>
              <a:t>node.prev</a:t>
            </a:r>
            <a:r>
              <a:rPr lang="en-US" sz="1400" b="1" dirty="0">
                <a:solidFill>
                  <a:srgbClr val="B23C00"/>
                </a:solidFill>
                <a:latin typeface="Courier New" charset="0"/>
              </a:rPr>
              <a:t>();</a:t>
            </a:r>
          </a:p>
          <a:p>
            <a:r>
              <a:rPr lang="en-US" sz="1400" b="1" dirty="0">
                <a:solidFill>
                  <a:srgbClr val="B23C00"/>
                </a:solidFill>
                <a:latin typeface="Courier New" charset="0"/>
              </a:rPr>
              <a:t>    }</a:t>
            </a:r>
          </a:p>
          <a:p>
            <a:r>
              <a:rPr lang="en-US" sz="1400" b="1" dirty="0">
                <a:solidFill>
                  <a:srgbClr val="B23C00"/>
                </a:solidFill>
                <a:latin typeface="Courier New" charset="0"/>
              </a:rPr>
              <a:t>    return node;</a:t>
            </a:r>
          </a:p>
          <a:p>
            <a:r>
              <a:rPr lang="en-US" sz="1400" b="1" dirty="0">
                <a:latin typeface="Courier New" charset="0"/>
              </a:rPr>
              <a:t>}</a:t>
            </a:r>
          </a:p>
        </p:txBody>
      </p:sp>
      <p:sp>
        <p:nvSpPr>
          <p:cNvPr id="773125" name="Text Box 5"/>
          <p:cNvSpPr txBox="1">
            <a:spLocks noChangeArrowheads="1"/>
          </p:cNvSpPr>
          <p:nvPr/>
        </p:nvSpPr>
        <p:spPr bwMode="auto">
          <a:xfrm>
            <a:off x="3657600" y="1719263"/>
            <a:ext cx="3176588" cy="739775"/>
          </a:xfrm>
          <a:prstGeom prst="rect">
            <a:avLst/>
          </a:prstGeom>
          <a:solidFill>
            <a:schemeClr val="accent1">
              <a:lumMod val="20000"/>
              <a:lumOff val="80000"/>
            </a:schemeClr>
          </a:solidFill>
          <a:ln w="9525">
            <a:solidFill>
              <a:srgbClr val="006600"/>
            </a:solidFill>
            <a:miter lim="800000"/>
            <a:headEnd/>
            <a:tailEnd/>
          </a:ln>
          <a:effectLst/>
          <a:extLst/>
        </p:spPr>
        <p:txBody>
          <a:bodyPr wrap="none">
            <a:spAutoFit/>
          </a:bodyPr>
          <a:lstStyle/>
          <a:p>
            <a:r>
              <a:rPr lang="en-US" sz="1400" dirty="0">
                <a:solidFill>
                  <a:srgbClr val="006600"/>
                </a:solidFill>
              </a:rPr>
              <a:t>Get the position in the index array</a:t>
            </a:r>
          </a:p>
          <a:p>
            <a:r>
              <a:rPr lang="en-US" sz="1400" dirty="0">
                <a:solidFill>
                  <a:srgbClr val="006600"/>
                </a:solidFill>
              </a:rPr>
              <a:t>and compute how far we are from the </a:t>
            </a:r>
          </a:p>
          <a:p>
            <a:r>
              <a:rPr lang="ja-JP" altLang="en-US" sz="1400" dirty="0">
                <a:solidFill>
                  <a:srgbClr val="006600"/>
                </a:solidFill>
                <a:latin typeface="Arial"/>
              </a:rPr>
              <a:t>“</a:t>
            </a:r>
            <a:r>
              <a:rPr lang="en-US" sz="1400" dirty="0">
                <a:solidFill>
                  <a:srgbClr val="006600"/>
                </a:solidFill>
              </a:rPr>
              <a:t>indexed node</a:t>
            </a:r>
            <a:r>
              <a:rPr lang="ja-JP" altLang="en-US" sz="1400" dirty="0">
                <a:solidFill>
                  <a:srgbClr val="006600"/>
                </a:solidFill>
                <a:latin typeface="Arial"/>
              </a:rPr>
              <a:t>”</a:t>
            </a:r>
            <a:r>
              <a:rPr lang="en-US" sz="1400" dirty="0">
                <a:solidFill>
                  <a:srgbClr val="006600"/>
                </a:solidFill>
              </a:rPr>
              <a:t> to the desired node.</a:t>
            </a:r>
          </a:p>
        </p:txBody>
      </p:sp>
      <p:sp>
        <p:nvSpPr>
          <p:cNvPr id="773126" name="Text Box 6"/>
          <p:cNvSpPr txBox="1">
            <a:spLocks noChangeArrowheads="1"/>
          </p:cNvSpPr>
          <p:nvPr/>
        </p:nvSpPr>
        <p:spPr bwMode="auto">
          <a:xfrm>
            <a:off x="5029200" y="2514600"/>
            <a:ext cx="3778250" cy="739775"/>
          </a:xfrm>
          <a:prstGeom prst="rect">
            <a:avLst/>
          </a:prstGeom>
          <a:solidFill>
            <a:schemeClr val="accent1">
              <a:lumMod val="20000"/>
              <a:lumOff val="80000"/>
            </a:schemeClr>
          </a:solidFill>
          <a:ln w="9525">
            <a:solidFill>
              <a:srgbClr val="0033CC"/>
            </a:solidFill>
            <a:miter lim="800000"/>
            <a:headEnd/>
            <a:tailEnd/>
          </a:ln>
          <a:effectLst/>
          <a:extLst/>
        </p:spPr>
        <p:txBody>
          <a:bodyPr wrap="none">
            <a:spAutoFit/>
          </a:bodyPr>
          <a:lstStyle/>
          <a:p>
            <a:r>
              <a:rPr lang="en-US" sz="1400">
                <a:solidFill>
                  <a:srgbClr val="0033CC"/>
                </a:solidFill>
              </a:rPr>
              <a:t>If more than halfway forward from the</a:t>
            </a:r>
          </a:p>
          <a:p>
            <a:r>
              <a:rPr lang="en-US" sz="1400">
                <a:solidFill>
                  <a:srgbClr val="0033CC"/>
                </a:solidFill>
              </a:rPr>
              <a:t>indexed node, use the next indexed node</a:t>
            </a:r>
          </a:p>
          <a:p>
            <a:r>
              <a:rPr lang="en-US" sz="1400">
                <a:solidFill>
                  <a:srgbClr val="0033CC"/>
                </a:solidFill>
              </a:rPr>
              <a:t>and go backward instead to the desired node.</a:t>
            </a:r>
          </a:p>
        </p:txBody>
      </p:sp>
      <p:sp>
        <p:nvSpPr>
          <p:cNvPr id="773127" name="Text Box 7"/>
          <p:cNvSpPr txBox="1">
            <a:spLocks noChangeArrowheads="1"/>
          </p:cNvSpPr>
          <p:nvPr/>
        </p:nvSpPr>
        <p:spPr bwMode="auto">
          <a:xfrm>
            <a:off x="4479925" y="4068763"/>
            <a:ext cx="2674938" cy="739775"/>
          </a:xfrm>
          <a:prstGeom prst="rect">
            <a:avLst/>
          </a:prstGeom>
          <a:solidFill>
            <a:schemeClr val="accent1">
              <a:lumMod val="20000"/>
              <a:lumOff val="80000"/>
            </a:schemeClr>
          </a:solidFill>
          <a:ln w="9525">
            <a:solidFill>
              <a:schemeClr val="folHlink"/>
            </a:solidFill>
            <a:miter lim="800000"/>
            <a:headEnd/>
            <a:tailEnd/>
          </a:ln>
          <a:effectLst/>
          <a:extLst/>
        </p:spPr>
        <p:txBody>
          <a:bodyPr wrap="none">
            <a:spAutoFit/>
          </a:bodyPr>
          <a:lstStyle/>
          <a:p>
            <a:r>
              <a:rPr lang="en-US" sz="1400">
                <a:solidFill>
                  <a:schemeClr val="folHlink"/>
                </a:solidFill>
              </a:rPr>
              <a:t>Get the indexed node </a:t>
            </a:r>
          </a:p>
          <a:p>
            <a:r>
              <a:rPr lang="en-US" sz="1400">
                <a:solidFill>
                  <a:schemeClr val="folHlink"/>
                </a:solidFill>
              </a:rPr>
              <a:t>and move forward or backward </a:t>
            </a:r>
          </a:p>
          <a:p>
            <a:r>
              <a:rPr lang="en-US" sz="1400">
                <a:solidFill>
                  <a:schemeClr val="folHlink"/>
                </a:solidFill>
              </a:rPr>
              <a:t>to the desired node.</a:t>
            </a:r>
          </a:p>
        </p:txBody>
      </p:sp>
    </p:spTree>
    <p:extLst>
      <p:ext uri="{BB962C8B-B14F-4D97-AF65-F5344CB8AC3E}">
        <p14:creationId xmlns:p14="http://schemas.microsoft.com/office/powerpoint/2010/main" val="19971107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3124">
                                            <p:txEl>
                                              <p:pRg st="0" end="0"/>
                                            </p:txEl>
                                          </p:spTgt>
                                        </p:tgtEl>
                                        <p:attrNameLst>
                                          <p:attrName>style.visibility</p:attrName>
                                        </p:attrNameLst>
                                      </p:cBhvr>
                                      <p:to>
                                        <p:strVal val="visible"/>
                                      </p:to>
                                    </p:set>
                                    <p:animEffect transition="in" filter="fade">
                                      <p:cBhvr>
                                        <p:cTn id="7" dur="500"/>
                                        <p:tgtEl>
                                          <p:spTgt spid="7731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3124">
                                            <p:txEl>
                                              <p:pRg st="1" end="1"/>
                                            </p:txEl>
                                          </p:spTgt>
                                        </p:tgtEl>
                                        <p:attrNameLst>
                                          <p:attrName>style.visibility</p:attrName>
                                        </p:attrNameLst>
                                      </p:cBhvr>
                                      <p:to>
                                        <p:strVal val="visible"/>
                                      </p:to>
                                    </p:set>
                                    <p:animEffect transition="in" filter="fade">
                                      <p:cBhvr>
                                        <p:cTn id="10" dur="500"/>
                                        <p:tgtEl>
                                          <p:spTgt spid="77312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3124">
                                            <p:txEl>
                                              <p:pRg st="2" end="2"/>
                                            </p:txEl>
                                          </p:spTgt>
                                        </p:tgtEl>
                                        <p:attrNameLst>
                                          <p:attrName>style.visibility</p:attrName>
                                        </p:attrNameLst>
                                      </p:cBhvr>
                                      <p:to>
                                        <p:strVal val="visible"/>
                                      </p:to>
                                    </p:set>
                                    <p:animEffect transition="in" filter="fade">
                                      <p:cBhvr>
                                        <p:cTn id="13" dur="500"/>
                                        <p:tgtEl>
                                          <p:spTgt spid="77312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73124">
                                            <p:txEl>
                                              <p:pRg st="3" end="3"/>
                                            </p:txEl>
                                          </p:spTgt>
                                        </p:tgtEl>
                                        <p:attrNameLst>
                                          <p:attrName>style.visibility</p:attrName>
                                        </p:attrNameLst>
                                      </p:cBhvr>
                                      <p:to>
                                        <p:strVal val="visible"/>
                                      </p:to>
                                    </p:set>
                                    <p:animEffect transition="in" filter="fade">
                                      <p:cBhvr>
                                        <p:cTn id="16" dur="500"/>
                                        <p:tgtEl>
                                          <p:spTgt spid="77312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73124">
                                            <p:txEl>
                                              <p:pRg st="5" end="5"/>
                                            </p:txEl>
                                          </p:spTgt>
                                        </p:tgtEl>
                                        <p:attrNameLst>
                                          <p:attrName>style.visibility</p:attrName>
                                        </p:attrNameLst>
                                      </p:cBhvr>
                                      <p:to>
                                        <p:strVal val="visible"/>
                                      </p:to>
                                    </p:set>
                                    <p:animEffect transition="in" filter="fade">
                                      <p:cBhvr>
                                        <p:cTn id="19" dur="500"/>
                                        <p:tgtEl>
                                          <p:spTgt spid="77312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73124">
                                            <p:txEl>
                                              <p:pRg st="6" end="6"/>
                                            </p:txEl>
                                          </p:spTgt>
                                        </p:tgtEl>
                                        <p:attrNameLst>
                                          <p:attrName>style.visibility</p:attrName>
                                        </p:attrNameLst>
                                      </p:cBhvr>
                                      <p:to>
                                        <p:strVal val="visible"/>
                                      </p:to>
                                    </p:set>
                                    <p:animEffect transition="in" filter="fade">
                                      <p:cBhvr>
                                        <p:cTn id="22" dur="500"/>
                                        <p:tgtEl>
                                          <p:spTgt spid="77312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73124">
                                            <p:txEl>
                                              <p:pRg st="28" end="28"/>
                                            </p:txEl>
                                          </p:spTgt>
                                        </p:tgtEl>
                                        <p:attrNameLst>
                                          <p:attrName>style.visibility</p:attrName>
                                        </p:attrNameLst>
                                      </p:cBhvr>
                                      <p:to>
                                        <p:strVal val="visible"/>
                                      </p:to>
                                    </p:set>
                                    <p:animEffect transition="in" filter="fade">
                                      <p:cBhvr>
                                        <p:cTn id="25" dur="500"/>
                                        <p:tgtEl>
                                          <p:spTgt spid="773124">
                                            <p:txEl>
                                              <p:pRg st="28" end="2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773124">
                                            <p:txEl>
                                              <p:pRg st="7" end="7"/>
                                            </p:txEl>
                                          </p:spTgt>
                                        </p:tgtEl>
                                        <p:attrNameLst>
                                          <p:attrName>style.visibility</p:attrName>
                                        </p:attrNameLst>
                                      </p:cBhvr>
                                      <p:to>
                                        <p:strVal val="visible"/>
                                      </p:to>
                                    </p:set>
                                    <p:animEffect transition="in" filter="fade">
                                      <p:cBhvr>
                                        <p:cTn id="30" dur="500"/>
                                        <p:tgtEl>
                                          <p:spTgt spid="77312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73124">
                                            <p:txEl>
                                              <p:pRg st="8" end="8"/>
                                            </p:txEl>
                                          </p:spTgt>
                                        </p:tgtEl>
                                        <p:attrNameLst>
                                          <p:attrName>style.visibility</p:attrName>
                                        </p:attrNameLst>
                                      </p:cBhvr>
                                      <p:to>
                                        <p:strVal val="visible"/>
                                      </p:to>
                                    </p:set>
                                    <p:animEffect transition="in" filter="fade">
                                      <p:cBhvr>
                                        <p:cTn id="33" dur="500"/>
                                        <p:tgtEl>
                                          <p:spTgt spid="773124">
                                            <p:txEl>
                                              <p:pRg st="8" end="8"/>
                                            </p:txEl>
                                          </p:spTgt>
                                        </p:tgtEl>
                                      </p:cBhvr>
                                    </p:animEffect>
                                  </p:child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773125"/>
                                        </p:tgtEl>
                                        <p:attrNameLst>
                                          <p:attrName>style.visibility</p:attrName>
                                        </p:attrNameLst>
                                      </p:cBhvr>
                                      <p:to>
                                        <p:strVal val="visible"/>
                                      </p:to>
                                    </p:set>
                                    <p:anim calcmode="lin" valueType="num">
                                      <p:cBhvr additive="base">
                                        <p:cTn id="37" dur="500" fill="hold"/>
                                        <p:tgtEl>
                                          <p:spTgt spid="773125"/>
                                        </p:tgtEl>
                                        <p:attrNameLst>
                                          <p:attrName>ppt_x</p:attrName>
                                        </p:attrNameLst>
                                      </p:cBhvr>
                                      <p:tavLst>
                                        <p:tav tm="0">
                                          <p:val>
                                            <p:strVal val="1+#ppt_w/2"/>
                                          </p:val>
                                        </p:tav>
                                        <p:tav tm="100000">
                                          <p:val>
                                            <p:strVal val="#ppt_x"/>
                                          </p:val>
                                        </p:tav>
                                      </p:tavLst>
                                    </p:anim>
                                    <p:anim calcmode="lin" valueType="num">
                                      <p:cBhvr additive="base">
                                        <p:cTn id="38" dur="500" fill="hold"/>
                                        <p:tgtEl>
                                          <p:spTgt spid="77312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773124">
                                            <p:txEl>
                                              <p:pRg st="10" end="10"/>
                                            </p:txEl>
                                          </p:spTgt>
                                        </p:tgtEl>
                                        <p:attrNameLst>
                                          <p:attrName>style.visibility</p:attrName>
                                        </p:attrNameLst>
                                      </p:cBhvr>
                                      <p:to>
                                        <p:strVal val="visible"/>
                                      </p:to>
                                    </p:set>
                                    <p:animEffect transition="in" filter="fade">
                                      <p:cBhvr>
                                        <p:cTn id="43" dur="500"/>
                                        <p:tgtEl>
                                          <p:spTgt spid="773124">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73124">
                                            <p:txEl>
                                              <p:pRg st="11" end="11"/>
                                            </p:txEl>
                                          </p:spTgt>
                                        </p:tgtEl>
                                        <p:attrNameLst>
                                          <p:attrName>style.visibility</p:attrName>
                                        </p:attrNameLst>
                                      </p:cBhvr>
                                      <p:to>
                                        <p:strVal val="visible"/>
                                      </p:to>
                                    </p:set>
                                    <p:animEffect transition="in" filter="fade">
                                      <p:cBhvr>
                                        <p:cTn id="46" dur="500"/>
                                        <p:tgtEl>
                                          <p:spTgt spid="773124">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73124">
                                            <p:txEl>
                                              <p:pRg st="12" end="12"/>
                                            </p:txEl>
                                          </p:spTgt>
                                        </p:tgtEl>
                                        <p:attrNameLst>
                                          <p:attrName>style.visibility</p:attrName>
                                        </p:attrNameLst>
                                      </p:cBhvr>
                                      <p:to>
                                        <p:strVal val="visible"/>
                                      </p:to>
                                    </p:set>
                                    <p:animEffect transition="in" filter="fade">
                                      <p:cBhvr>
                                        <p:cTn id="49" dur="500"/>
                                        <p:tgtEl>
                                          <p:spTgt spid="773124">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73124">
                                            <p:txEl>
                                              <p:pRg st="13" end="13"/>
                                            </p:txEl>
                                          </p:spTgt>
                                        </p:tgtEl>
                                        <p:attrNameLst>
                                          <p:attrName>style.visibility</p:attrName>
                                        </p:attrNameLst>
                                      </p:cBhvr>
                                      <p:to>
                                        <p:strVal val="visible"/>
                                      </p:to>
                                    </p:set>
                                    <p:animEffect transition="in" filter="fade">
                                      <p:cBhvr>
                                        <p:cTn id="52" dur="500"/>
                                        <p:tgtEl>
                                          <p:spTgt spid="773124">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73124">
                                            <p:txEl>
                                              <p:pRg st="14" end="14"/>
                                            </p:txEl>
                                          </p:spTgt>
                                        </p:tgtEl>
                                        <p:attrNameLst>
                                          <p:attrName>style.visibility</p:attrName>
                                        </p:attrNameLst>
                                      </p:cBhvr>
                                      <p:to>
                                        <p:strVal val="visible"/>
                                      </p:to>
                                    </p:set>
                                    <p:animEffect transition="in" filter="fade">
                                      <p:cBhvr>
                                        <p:cTn id="55" dur="500"/>
                                        <p:tgtEl>
                                          <p:spTgt spid="773124">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73124">
                                            <p:txEl>
                                              <p:pRg st="15" end="15"/>
                                            </p:txEl>
                                          </p:spTgt>
                                        </p:tgtEl>
                                        <p:attrNameLst>
                                          <p:attrName>style.visibility</p:attrName>
                                        </p:attrNameLst>
                                      </p:cBhvr>
                                      <p:to>
                                        <p:strVal val="visible"/>
                                      </p:to>
                                    </p:set>
                                    <p:animEffect transition="in" filter="fade">
                                      <p:cBhvr>
                                        <p:cTn id="58" dur="500"/>
                                        <p:tgtEl>
                                          <p:spTgt spid="773124">
                                            <p:txEl>
                                              <p:pRg st="15" end="15"/>
                                            </p:txEl>
                                          </p:spTgt>
                                        </p:tgtEl>
                                      </p:cBhvr>
                                    </p:animEffect>
                                  </p:childTnLst>
                                </p:cTn>
                              </p:par>
                            </p:childTnLst>
                          </p:cTn>
                        </p:par>
                        <p:par>
                          <p:cTn id="59" fill="hold" nodeType="afterGroup">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773126"/>
                                        </p:tgtEl>
                                        <p:attrNameLst>
                                          <p:attrName>style.visibility</p:attrName>
                                        </p:attrNameLst>
                                      </p:cBhvr>
                                      <p:to>
                                        <p:strVal val="visible"/>
                                      </p:to>
                                    </p:set>
                                    <p:anim calcmode="lin" valueType="num">
                                      <p:cBhvr additive="base">
                                        <p:cTn id="62" dur="500" fill="hold"/>
                                        <p:tgtEl>
                                          <p:spTgt spid="773126"/>
                                        </p:tgtEl>
                                        <p:attrNameLst>
                                          <p:attrName>ppt_x</p:attrName>
                                        </p:attrNameLst>
                                      </p:cBhvr>
                                      <p:tavLst>
                                        <p:tav tm="0">
                                          <p:val>
                                            <p:strVal val="1+#ppt_w/2"/>
                                          </p:val>
                                        </p:tav>
                                        <p:tav tm="100000">
                                          <p:val>
                                            <p:strVal val="#ppt_x"/>
                                          </p:val>
                                        </p:tav>
                                      </p:tavLst>
                                    </p:anim>
                                    <p:anim calcmode="lin" valueType="num">
                                      <p:cBhvr additive="base">
                                        <p:cTn id="63" dur="500" fill="hold"/>
                                        <p:tgtEl>
                                          <p:spTgt spid="77312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773124">
                                            <p:txEl>
                                              <p:pRg st="17" end="17"/>
                                            </p:txEl>
                                          </p:spTgt>
                                        </p:tgtEl>
                                        <p:attrNameLst>
                                          <p:attrName>style.visibility</p:attrName>
                                        </p:attrNameLst>
                                      </p:cBhvr>
                                      <p:to>
                                        <p:strVal val="visible"/>
                                      </p:to>
                                    </p:set>
                                    <p:animEffect transition="in" filter="fade">
                                      <p:cBhvr>
                                        <p:cTn id="68" dur="500"/>
                                        <p:tgtEl>
                                          <p:spTgt spid="773124">
                                            <p:txEl>
                                              <p:pRg st="17" end="1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773124">
                                            <p:txEl>
                                              <p:pRg st="18" end="18"/>
                                            </p:txEl>
                                          </p:spTgt>
                                        </p:tgtEl>
                                        <p:attrNameLst>
                                          <p:attrName>style.visibility</p:attrName>
                                        </p:attrNameLst>
                                      </p:cBhvr>
                                      <p:to>
                                        <p:strVal val="visible"/>
                                      </p:to>
                                    </p:set>
                                    <p:animEffect transition="in" filter="fade">
                                      <p:cBhvr>
                                        <p:cTn id="71" dur="500"/>
                                        <p:tgtEl>
                                          <p:spTgt spid="773124">
                                            <p:txEl>
                                              <p:pRg st="18" end="1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773124">
                                            <p:txEl>
                                              <p:pRg st="19" end="19"/>
                                            </p:txEl>
                                          </p:spTgt>
                                        </p:tgtEl>
                                        <p:attrNameLst>
                                          <p:attrName>style.visibility</p:attrName>
                                        </p:attrNameLst>
                                      </p:cBhvr>
                                      <p:to>
                                        <p:strVal val="visible"/>
                                      </p:to>
                                    </p:set>
                                    <p:animEffect transition="in" filter="fade">
                                      <p:cBhvr>
                                        <p:cTn id="74" dur="500"/>
                                        <p:tgtEl>
                                          <p:spTgt spid="773124">
                                            <p:txEl>
                                              <p:pRg st="19" end="1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773124">
                                            <p:txEl>
                                              <p:pRg st="20" end="20"/>
                                            </p:txEl>
                                          </p:spTgt>
                                        </p:tgtEl>
                                        <p:attrNameLst>
                                          <p:attrName>style.visibility</p:attrName>
                                        </p:attrNameLst>
                                      </p:cBhvr>
                                      <p:to>
                                        <p:strVal val="visible"/>
                                      </p:to>
                                    </p:set>
                                    <p:animEffect transition="in" filter="fade">
                                      <p:cBhvr>
                                        <p:cTn id="77" dur="500"/>
                                        <p:tgtEl>
                                          <p:spTgt spid="773124">
                                            <p:txEl>
                                              <p:pRg st="20" end="2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773124">
                                            <p:txEl>
                                              <p:pRg st="21" end="21"/>
                                            </p:txEl>
                                          </p:spTgt>
                                        </p:tgtEl>
                                        <p:attrNameLst>
                                          <p:attrName>style.visibility</p:attrName>
                                        </p:attrNameLst>
                                      </p:cBhvr>
                                      <p:to>
                                        <p:strVal val="visible"/>
                                      </p:to>
                                    </p:set>
                                    <p:animEffect transition="in" filter="fade">
                                      <p:cBhvr>
                                        <p:cTn id="80" dur="500"/>
                                        <p:tgtEl>
                                          <p:spTgt spid="773124">
                                            <p:txEl>
                                              <p:pRg st="21" end="2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773124">
                                            <p:txEl>
                                              <p:pRg st="22" end="22"/>
                                            </p:txEl>
                                          </p:spTgt>
                                        </p:tgtEl>
                                        <p:attrNameLst>
                                          <p:attrName>style.visibility</p:attrName>
                                        </p:attrNameLst>
                                      </p:cBhvr>
                                      <p:to>
                                        <p:strVal val="visible"/>
                                      </p:to>
                                    </p:set>
                                    <p:animEffect transition="in" filter="fade">
                                      <p:cBhvr>
                                        <p:cTn id="83" dur="500"/>
                                        <p:tgtEl>
                                          <p:spTgt spid="773124">
                                            <p:txEl>
                                              <p:pRg st="22" end="22"/>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773124">
                                            <p:txEl>
                                              <p:pRg st="23" end="23"/>
                                            </p:txEl>
                                          </p:spTgt>
                                        </p:tgtEl>
                                        <p:attrNameLst>
                                          <p:attrName>style.visibility</p:attrName>
                                        </p:attrNameLst>
                                      </p:cBhvr>
                                      <p:to>
                                        <p:strVal val="visible"/>
                                      </p:to>
                                    </p:set>
                                    <p:animEffect transition="in" filter="fade">
                                      <p:cBhvr>
                                        <p:cTn id="86" dur="500"/>
                                        <p:tgtEl>
                                          <p:spTgt spid="773124">
                                            <p:txEl>
                                              <p:pRg st="23" end="2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773124">
                                            <p:txEl>
                                              <p:pRg st="24" end="24"/>
                                            </p:txEl>
                                          </p:spTgt>
                                        </p:tgtEl>
                                        <p:attrNameLst>
                                          <p:attrName>style.visibility</p:attrName>
                                        </p:attrNameLst>
                                      </p:cBhvr>
                                      <p:to>
                                        <p:strVal val="visible"/>
                                      </p:to>
                                    </p:set>
                                    <p:animEffect transition="in" filter="fade">
                                      <p:cBhvr>
                                        <p:cTn id="89" dur="500"/>
                                        <p:tgtEl>
                                          <p:spTgt spid="773124">
                                            <p:txEl>
                                              <p:pRg st="24" end="2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773124">
                                            <p:txEl>
                                              <p:pRg st="25" end="25"/>
                                            </p:txEl>
                                          </p:spTgt>
                                        </p:tgtEl>
                                        <p:attrNameLst>
                                          <p:attrName>style.visibility</p:attrName>
                                        </p:attrNameLst>
                                      </p:cBhvr>
                                      <p:to>
                                        <p:strVal val="visible"/>
                                      </p:to>
                                    </p:set>
                                    <p:animEffect transition="in" filter="fade">
                                      <p:cBhvr>
                                        <p:cTn id="92" dur="500"/>
                                        <p:tgtEl>
                                          <p:spTgt spid="773124">
                                            <p:txEl>
                                              <p:pRg st="25" end="2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773124">
                                            <p:txEl>
                                              <p:pRg st="26" end="26"/>
                                            </p:txEl>
                                          </p:spTgt>
                                        </p:tgtEl>
                                        <p:attrNameLst>
                                          <p:attrName>style.visibility</p:attrName>
                                        </p:attrNameLst>
                                      </p:cBhvr>
                                      <p:to>
                                        <p:strVal val="visible"/>
                                      </p:to>
                                    </p:set>
                                    <p:animEffect transition="in" filter="fade">
                                      <p:cBhvr>
                                        <p:cTn id="95" dur="500"/>
                                        <p:tgtEl>
                                          <p:spTgt spid="773124">
                                            <p:txEl>
                                              <p:pRg st="26" end="26"/>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773124">
                                            <p:txEl>
                                              <p:pRg st="27" end="27"/>
                                            </p:txEl>
                                          </p:spTgt>
                                        </p:tgtEl>
                                        <p:attrNameLst>
                                          <p:attrName>style.visibility</p:attrName>
                                        </p:attrNameLst>
                                      </p:cBhvr>
                                      <p:to>
                                        <p:strVal val="visible"/>
                                      </p:to>
                                    </p:set>
                                    <p:animEffect transition="in" filter="fade">
                                      <p:cBhvr>
                                        <p:cTn id="98" dur="500"/>
                                        <p:tgtEl>
                                          <p:spTgt spid="773124">
                                            <p:txEl>
                                              <p:pRg st="27" end="27"/>
                                            </p:txEl>
                                          </p:spTgt>
                                        </p:tgtEl>
                                      </p:cBhvr>
                                    </p:animEffect>
                                  </p:childTnLst>
                                </p:cTn>
                              </p:par>
                            </p:childTnLst>
                          </p:cTn>
                        </p:par>
                        <p:par>
                          <p:cTn id="99" fill="hold" nodeType="afterGroup">
                            <p:stCondLst>
                              <p:cond delay="500"/>
                            </p:stCondLst>
                            <p:childTnLst>
                              <p:par>
                                <p:cTn id="100" presetID="2" presetClass="entr" presetSubtype="2" fill="hold" grpId="0" nodeType="afterEffect">
                                  <p:stCondLst>
                                    <p:cond delay="0"/>
                                  </p:stCondLst>
                                  <p:childTnLst>
                                    <p:set>
                                      <p:cBhvr>
                                        <p:cTn id="101" dur="1" fill="hold">
                                          <p:stCondLst>
                                            <p:cond delay="0"/>
                                          </p:stCondLst>
                                        </p:cTn>
                                        <p:tgtEl>
                                          <p:spTgt spid="773127"/>
                                        </p:tgtEl>
                                        <p:attrNameLst>
                                          <p:attrName>style.visibility</p:attrName>
                                        </p:attrNameLst>
                                      </p:cBhvr>
                                      <p:to>
                                        <p:strVal val="visible"/>
                                      </p:to>
                                    </p:set>
                                    <p:anim calcmode="lin" valueType="num">
                                      <p:cBhvr additive="base">
                                        <p:cTn id="102" dur="500" fill="hold"/>
                                        <p:tgtEl>
                                          <p:spTgt spid="773127"/>
                                        </p:tgtEl>
                                        <p:attrNameLst>
                                          <p:attrName>ppt_x</p:attrName>
                                        </p:attrNameLst>
                                      </p:cBhvr>
                                      <p:tavLst>
                                        <p:tav tm="0">
                                          <p:val>
                                            <p:strVal val="1+#ppt_w/2"/>
                                          </p:val>
                                        </p:tav>
                                        <p:tav tm="100000">
                                          <p:val>
                                            <p:strVal val="#ppt_x"/>
                                          </p:val>
                                        </p:tav>
                                      </p:tavLst>
                                    </p:anim>
                                    <p:anim calcmode="lin" valueType="num">
                                      <p:cBhvr additive="base">
                                        <p:cTn id="103" dur="500" fill="hold"/>
                                        <p:tgtEl>
                                          <p:spTgt spid="773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5" grpId="0" animBg="1"/>
      <p:bldP spid="773126" grpId="0" animBg="1"/>
      <p:bldP spid="7731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Solutions</a:t>
            </a:r>
          </a:p>
        </p:txBody>
      </p:sp>
      <p:sp>
        <p:nvSpPr>
          <p:cNvPr id="3" name="Content Placeholder 2"/>
          <p:cNvSpPr>
            <a:spLocks noGrp="1"/>
          </p:cNvSpPr>
          <p:nvPr>
            <p:ph idx="1"/>
          </p:nvPr>
        </p:nvSpPr>
        <p:spPr/>
        <p:txBody>
          <a:bodyPr/>
          <a:lstStyle/>
          <a:p>
            <a:pPr marL="514350" indent="-514350">
              <a:buFont typeface="+mj-lt"/>
              <a:buAutoNum type="arabicPeriod"/>
            </a:pPr>
            <a:r>
              <a:rPr lang="en-US" dirty="0"/>
              <a:t>Suppose variable </a:t>
            </a:r>
            <a:r>
              <a:rPr lang="en-US" b="1" dirty="0">
                <a:solidFill>
                  <a:srgbClr val="0033CC"/>
                </a:solidFill>
                <a:latin typeface="Courier New"/>
                <a:cs typeface="Courier New"/>
              </a:rPr>
              <a:t>p</a:t>
            </a:r>
            <a:r>
              <a:rPr lang="en-US" dirty="0"/>
              <a:t> contains a reference to a node in a singly linked list. Each list node has a </a:t>
            </a:r>
            <a:r>
              <a:rPr lang="en-US" b="1" dirty="0">
                <a:solidFill>
                  <a:srgbClr val="0033CC"/>
                </a:solidFill>
                <a:latin typeface="Courier New"/>
                <a:cs typeface="Courier New"/>
              </a:rPr>
              <a:t>data</a:t>
            </a:r>
            <a:r>
              <a:rPr lang="en-US" dirty="0"/>
              <a:t> field and a </a:t>
            </a:r>
            <a:r>
              <a:rPr lang="en-US" b="1" dirty="0">
                <a:solidFill>
                  <a:srgbClr val="0033CC"/>
                </a:solidFill>
                <a:latin typeface="Courier New"/>
                <a:cs typeface="Courier New"/>
              </a:rPr>
              <a:t>next</a:t>
            </a:r>
            <a:r>
              <a:rPr lang="en-US" dirty="0"/>
              <a:t> field that refers to the next node in the list, and you can access both these fields. You are told that </a:t>
            </a:r>
            <a:r>
              <a:rPr lang="en-US" b="1" dirty="0">
                <a:solidFill>
                  <a:srgbClr val="0033CC"/>
                </a:solidFill>
                <a:latin typeface="Courier New"/>
                <a:cs typeface="Courier New"/>
              </a:rPr>
              <a:t>p</a:t>
            </a:r>
            <a:r>
              <a:rPr lang="en-US" dirty="0"/>
              <a:t> does </a:t>
            </a:r>
            <a:r>
              <a:rPr lang="en-US" u="sng" dirty="0"/>
              <a:t>not</a:t>
            </a:r>
            <a:r>
              <a:rPr lang="en-US" dirty="0"/>
              <a:t> refer to the last node of the list. You do not have a reference to the head node of the list. Describe in words or in Java pseudocode how you can delete the node referred to by </a:t>
            </a:r>
            <a:r>
              <a:rPr lang="en-US" b="1" dirty="0">
                <a:solidFill>
                  <a:srgbClr val="0033CC"/>
                </a:solidFill>
                <a:latin typeface="Courier New"/>
                <a:cs typeface="Courier New"/>
              </a:rPr>
              <a:t>p</a:t>
            </a:r>
            <a:r>
              <a:rPr lang="en-US" dirty="0"/>
              <a:t> and yet maintain the integrity of the list. </a:t>
            </a:r>
          </a:p>
        </p:txBody>
      </p:sp>
      <p:sp>
        <p:nvSpPr>
          <p:cNvPr id="4" name="Slide Number Placeholder 3"/>
          <p:cNvSpPr>
            <a:spLocks noGrp="1"/>
          </p:cNvSpPr>
          <p:nvPr>
            <p:ph type="sldNum" sz="quarter" idx="12"/>
          </p:nvPr>
        </p:nvSpPr>
        <p:spPr/>
        <p:txBody>
          <a:bodyPr/>
          <a:lstStyle/>
          <a:p>
            <a:fld id="{5E4F0376-0E54-9843-B673-E00D6670E830}" type="slidenum">
              <a:rPr lang="en-US" smtClean="0"/>
              <a:pPr/>
              <a:t>2</a:t>
            </a:fld>
            <a:endParaRPr lang="en-US"/>
          </a:p>
        </p:txBody>
      </p:sp>
    </p:spTree>
    <p:extLst>
      <p:ext uri="{BB962C8B-B14F-4D97-AF65-F5344CB8AC3E}">
        <p14:creationId xmlns:p14="http://schemas.microsoft.com/office/powerpoint/2010/main" val="24764939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39A70D5-2444-F446-AB2F-ED859601D6B5}" type="slidenum">
              <a:rPr lang="en-US"/>
              <a:pPr/>
              <a:t>20</a:t>
            </a:fld>
            <a:endParaRPr lang="en-US"/>
          </a:p>
        </p:txBody>
      </p:sp>
      <p:sp>
        <p:nvSpPr>
          <p:cNvPr id="774146" name="Rectangle 2"/>
          <p:cNvSpPr>
            <a:spLocks noGrp="1" noChangeArrowheads="1"/>
          </p:cNvSpPr>
          <p:nvPr>
            <p:ph type="title"/>
          </p:nvPr>
        </p:nvSpPr>
        <p:spPr/>
        <p:txBody>
          <a:bodyPr/>
          <a:lstStyle/>
          <a:p>
            <a:r>
              <a:rPr lang="en-US" dirty="0"/>
              <a:t>A Solution to Assignment #2</a:t>
            </a:r>
            <a:r>
              <a:rPr lang="en-US" i="1" dirty="0"/>
              <a:t>, cont’d</a:t>
            </a:r>
            <a:endParaRPr lang="en-US" dirty="0"/>
          </a:p>
        </p:txBody>
      </p:sp>
      <p:sp>
        <p:nvSpPr>
          <p:cNvPr id="774148" name="Text Box 4"/>
          <p:cNvSpPr txBox="1">
            <a:spLocks noChangeArrowheads="1"/>
          </p:cNvSpPr>
          <p:nvPr/>
        </p:nvSpPr>
        <p:spPr bwMode="auto">
          <a:xfrm>
            <a:off x="365125" y="1250950"/>
            <a:ext cx="7396163" cy="5470525"/>
          </a:xfrm>
          <a:prstGeom prst="rect">
            <a:avLst/>
          </a:prstGeom>
          <a:solidFill>
            <a:srgbClr val="F2F2F2"/>
          </a:solidFill>
          <a:ln>
            <a:solidFill>
              <a:srgbClr val="BFBFBF"/>
            </a:solidFill>
          </a:ln>
          <a:effectLst/>
          <a:extLst/>
        </p:spPr>
        <p:txBody>
          <a:bodyPr wrap="none">
            <a:spAutoFit/>
          </a:bodyPr>
          <a:lstStyle/>
          <a:p>
            <a:r>
              <a:rPr lang="en-US" b="1" dirty="0">
                <a:latin typeface="Courier New" charset="0"/>
              </a:rPr>
              <a:t>public void </a:t>
            </a:r>
            <a:r>
              <a:rPr lang="en-US" b="1" dirty="0">
                <a:solidFill>
                  <a:srgbClr val="B23C00"/>
                </a:solidFill>
                <a:latin typeface="Courier New" charset="0"/>
              </a:rPr>
              <a:t>add</a:t>
            </a:r>
            <a:r>
              <a:rPr lang="en-US" b="1" dirty="0">
                <a:latin typeface="Courier New" charset="0"/>
              </a:rPr>
              <a:t>(</a:t>
            </a:r>
            <a:r>
              <a:rPr lang="en-US" b="1" dirty="0" err="1">
                <a:latin typeface="Courier New" charset="0"/>
              </a:rPr>
              <a:t>int</a:t>
            </a:r>
            <a:r>
              <a:rPr lang="en-US" b="1" dirty="0">
                <a:latin typeface="Courier New" charset="0"/>
              </a:rPr>
              <a:t> </a:t>
            </a:r>
            <a:r>
              <a:rPr lang="en-US" b="1" dirty="0" err="1">
                <a:latin typeface="Courier New" charset="0"/>
              </a:rPr>
              <a:t>i</a:t>
            </a:r>
            <a:r>
              <a:rPr lang="en-US" b="1" dirty="0">
                <a:latin typeface="Courier New" charset="0"/>
              </a:rPr>
              <a:t>, Integer data)</a:t>
            </a:r>
          </a:p>
          <a:p>
            <a:r>
              <a:rPr lang="en-US" b="1" dirty="0">
                <a:latin typeface="Courier New" charset="0"/>
              </a:rPr>
              <a:t>{</a:t>
            </a:r>
          </a:p>
          <a:p>
            <a:r>
              <a:rPr lang="en-US" b="1" dirty="0">
                <a:latin typeface="Courier New" charset="0"/>
              </a:rPr>
              <a:t>    Node </a:t>
            </a:r>
            <a:r>
              <a:rPr lang="en-US" b="1" dirty="0" err="1">
                <a:latin typeface="Courier New" charset="0"/>
              </a:rPr>
              <a:t>nodeAfter</a:t>
            </a:r>
            <a:r>
              <a:rPr lang="en-US" b="1" dirty="0">
                <a:latin typeface="Courier New" charset="0"/>
              </a:rPr>
              <a:t> = </a:t>
            </a:r>
            <a:r>
              <a:rPr lang="en-US" b="1" dirty="0" err="1">
                <a:latin typeface="Courier New" charset="0"/>
              </a:rPr>
              <a:t>getNode</a:t>
            </a:r>
            <a:r>
              <a:rPr lang="en-US" b="1" dirty="0">
                <a:latin typeface="Courier New" charset="0"/>
              </a:rPr>
              <a:t>(</a:t>
            </a:r>
            <a:r>
              <a:rPr lang="en-US" b="1" dirty="0" err="1">
                <a:latin typeface="Courier New" charset="0"/>
              </a:rPr>
              <a:t>i</a:t>
            </a:r>
            <a:r>
              <a:rPr lang="en-US" b="1" dirty="0">
                <a:latin typeface="Courier New" charset="0"/>
              </a:rPr>
              <a:t>);</a:t>
            </a:r>
          </a:p>
          <a:p>
            <a:r>
              <a:rPr lang="en-US" b="1" dirty="0">
                <a:latin typeface="Courier New" charset="0"/>
              </a:rPr>
              <a:t>    Node </a:t>
            </a:r>
            <a:r>
              <a:rPr lang="en-US" b="1" dirty="0" err="1">
                <a:latin typeface="Courier New" charset="0"/>
              </a:rPr>
              <a:t>newNode</a:t>
            </a:r>
            <a:r>
              <a:rPr lang="en-US" b="1" dirty="0">
                <a:latin typeface="Courier New" charset="0"/>
              </a:rPr>
              <a:t> = new Node(data);</a:t>
            </a:r>
          </a:p>
          <a:p>
            <a:r>
              <a:rPr lang="en-US" b="1" dirty="0">
                <a:latin typeface="Courier New" charset="0"/>
              </a:rPr>
              <a:t>    insert(</a:t>
            </a:r>
            <a:r>
              <a:rPr lang="en-US" b="1" dirty="0" err="1">
                <a:latin typeface="Courier New" charset="0"/>
              </a:rPr>
              <a:t>newNode</a:t>
            </a:r>
            <a:r>
              <a:rPr lang="en-US" b="1" dirty="0">
                <a:latin typeface="Courier New" charset="0"/>
              </a:rPr>
              <a:t>, </a:t>
            </a:r>
            <a:r>
              <a:rPr lang="en-US" b="1" dirty="0" err="1">
                <a:latin typeface="Courier New" charset="0"/>
              </a:rPr>
              <a:t>nodeAfter</a:t>
            </a:r>
            <a:r>
              <a:rPr lang="en-US" b="1" dirty="0">
                <a:latin typeface="Courier New" charset="0"/>
              </a:rPr>
              <a:t>);</a:t>
            </a:r>
          </a:p>
          <a:p>
            <a:r>
              <a:rPr lang="en-US" b="1" dirty="0">
                <a:latin typeface="Courier New" charset="0"/>
              </a:rPr>
              <a:t>    </a:t>
            </a:r>
          </a:p>
          <a:p>
            <a:r>
              <a:rPr lang="en-US" b="1" dirty="0">
                <a:solidFill>
                  <a:srgbClr val="006600"/>
                </a:solidFill>
                <a:latin typeface="Courier New" charset="0"/>
              </a:rPr>
              <a:t>    // Initialize the index array if this is </a:t>
            </a:r>
          </a:p>
          <a:p>
            <a:r>
              <a:rPr lang="en-US" b="1" dirty="0">
                <a:solidFill>
                  <a:srgbClr val="006600"/>
                </a:solidFill>
                <a:latin typeface="Courier New" charset="0"/>
              </a:rPr>
              <a:t>    // the first hybrid list node.</a:t>
            </a:r>
          </a:p>
          <a:p>
            <a:r>
              <a:rPr lang="en-US" b="1" dirty="0">
                <a:solidFill>
                  <a:srgbClr val="006600"/>
                </a:solidFill>
                <a:latin typeface="Courier New" charset="0"/>
              </a:rPr>
              <a:t>    if (N == 1) {</a:t>
            </a:r>
          </a:p>
          <a:p>
            <a:r>
              <a:rPr lang="en-US" b="1" dirty="0">
                <a:solidFill>
                  <a:srgbClr val="006600"/>
                </a:solidFill>
                <a:latin typeface="Courier New" charset="0"/>
              </a:rPr>
              <a:t>        </a:t>
            </a:r>
            <a:r>
              <a:rPr lang="en-US" b="1" dirty="0" err="1">
                <a:solidFill>
                  <a:srgbClr val="006600"/>
                </a:solidFill>
                <a:latin typeface="Courier New" charset="0"/>
              </a:rPr>
              <a:t>index.add</a:t>
            </a:r>
            <a:r>
              <a:rPr lang="en-US" b="1" dirty="0">
                <a:solidFill>
                  <a:srgbClr val="006600"/>
                </a:solidFill>
                <a:latin typeface="Courier New" charset="0"/>
              </a:rPr>
              <a:t>(</a:t>
            </a:r>
            <a:r>
              <a:rPr lang="en-US" b="1" dirty="0" err="1">
                <a:solidFill>
                  <a:srgbClr val="006600"/>
                </a:solidFill>
                <a:latin typeface="Courier New" charset="0"/>
              </a:rPr>
              <a:t>newNode</a:t>
            </a:r>
            <a:r>
              <a:rPr lang="en-US" b="1" dirty="0">
                <a:solidFill>
                  <a:srgbClr val="006600"/>
                </a:solidFill>
                <a:latin typeface="Courier New" charset="0"/>
              </a:rPr>
              <a:t>);</a:t>
            </a:r>
          </a:p>
          <a:p>
            <a:r>
              <a:rPr lang="en-US" b="1" dirty="0">
                <a:solidFill>
                  <a:srgbClr val="006600"/>
                </a:solidFill>
                <a:latin typeface="Courier New" charset="0"/>
              </a:rPr>
              <a:t>        </a:t>
            </a:r>
            <a:r>
              <a:rPr lang="en-US" b="1" dirty="0" err="1">
                <a:solidFill>
                  <a:srgbClr val="006600"/>
                </a:solidFill>
                <a:latin typeface="Courier New" charset="0"/>
              </a:rPr>
              <a:t>xResidual</a:t>
            </a:r>
            <a:r>
              <a:rPr lang="en-US" b="1" dirty="0">
                <a:solidFill>
                  <a:srgbClr val="006600"/>
                </a:solidFill>
                <a:latin typeface="Courier New" charset="0"/>
              </a:rPr>
              <a:t> = 0;</a:t>
            </a:r>
          </a:p>
          <a:p>
            <a:r>
              <a:rPr lang="en-US" b="1" dirty="0">
                <a:solidFill>
                  <a:srgbClr val="006600"/>
                </a:solidFill>
                <a:latin typeface="Courier New" charset="0"/>
              </a:rPr>
              <a:t>    }</a:t>
            </a:r>
          </a:p>
          <a:p>
            <a:r>
              <a:rPr lang="en-US" b="1" dirty="0">
                <a:latin typeface="Courier New" charset="0"/>
              </a:rPr>
              <a:t>    </a:t>
            </a:r>
          </a:p>
          <a:p>
            <a:r>
              <a:rPr lang="en-US" b="1" dirty="0">
                <a:latin typeface="Courier New" charset="0"/>
              </a:rPr>
              <a:t>    // Update the index array by pointing backward one node</a:t>
            </a:r>
          </a:p>
          <a:p>
            <a:r>
              <a:rPr lang="en-US" b="1" dirty="0">
                <a:latin typeface="Courier New" charset="0"/>
              </a:rPr>
              <a:t>    // following the insertion point.</a:t>
            </a:r>
          </a:p>
          <a:p>
            <a:r>
              <a:rPr lang="en-US" b="1" dirty="0">
                <a:latin typeface="Courier New" charset="0"/>
              </a:rPr>
              <a:t>    else if (</a:t>
            </a:r>
            <a:r>
              <a:rPr lang="en-US" b="1" dirty="0" err="1">
                <a:latin typeface="Courier New" charset="0"/>
              </a:rPr>
              <a:t>xDelta</a:t>
            </a:r>
            <a:r>
              <a:rPr lang="en-US" b="1" dirty="0">
                <a:latin typeface="Courier New" charset="0"/>
              </a:rPr>
              <a:t> &gt; 0) {</a:t>
            </a:r>
          </a:p>
          <a:p>
            <a:r>
              <a:rPr lang="en-US" b="1" dirty="0">
                <a:latin typeface="Courier New" charset="0"/>
              </a:rPr>
              <a:t>        </a:t>
            </a:r>
            <a:r>
              <a:rPr lang="en-US" b="1" dirty="0" err="1">
                <a:solidFill>
                  <a:srgbClr val="B23C00"/>
                </a:solidFill>
                <a:latin typeface="Courier New" charset="0"/>
              </a:rPr>
              <a:t>updateIndexBackward</a:t>
            </a:r>
            <a:r>
              <a:rPr lang="en-US" b="1" dirty="0">
                <a:solidFill>
                  <a:srgbClr val="B23C00"/>
                </a:solidFill>
                <a:latin typeface="Courier New" charset="0"/>
              </a:rPr>
              <a:t>(</a:t>
            </a:r>
            <a:r>
              <a:rPr lang="en-US" b="1" dirty="0" err="1">
                <a:solidFill>
                  <a:srgbClr val="B23C00"/>
                </a:solidFill>
                <a:latin typeface="Courier New" charset="0"/>
              </a:rPr>
              <a:t>xPosition</a:t>
            </a:r>
            <a:r>
              <a:rPr lang="en-US" b="1" dirty="0">
                <a:solidFill>
                  <a:srgbClr val="B23C00"/>
                </a:solidFill>
                <a:latin typeface="Courier New" charset="0"/>
              </a:rPr>
              <a:t> + 1);</a:t>
            </a:r>
          </a:p>
          <a:p>
            <a:r>
              <a:rPr lang="en-US" b="1" dirty="0">
                <a:latin typeface="Courier New" charset="0"/>
              </a:rPr>
              <a:t>    }</a:t>
            </a:r>
          </a:p>
          <a:p>
            <a:r>
              <a:rPr lang="en-US" b="1" dirty="0">
                <a:latin typeface="Courier New" charset="0"/>
              </a:rPr>
              <a:t>    else {</a:t>
            </a:r>
          </a:p>
          <a:p>
            <a:r>
              <a:rPr lang="en-US" b="1" dirty="0">
                <a:latin typeface="Courier New" charset="0"/>
              </a:rPr>
              <a:t>        </a:t>
            </a:r>
            <a:r>
              <a:rPr lang="en-US" b="1" dirty="0" err="1">
                <a:solidFill>
                  <a:srgbClr val="0033CC"/>
                </a:solidFill>
                <a:latin typeface="Courier New" charset="0"/>
              </a:rPr>
              <a:t>updateIndexBackward</a:t>
            </a:r>
            <a:r>
              <a:rPr lang="en-US" b="1" dirty="0">
                <a:solidFill>
                  <a:srgbClr val="0033CC"/>
                </a:solidFill>
                <a:latin typeface="Courier New" charset="0"/>
              </a:rPr>
              <a:t>(</a:t>
            </a:r>
            <a:r>
              <a:rPr lang="en-US" b="1" dirty="0" err="1">
                <a:solidFill>
                  <a:srgbClr val="0033CC"/>
                </a:solidFill>
                <a:latin typeface="Courier New" charset="0"/>
              </a:rPr>
              <a:t>xPosition</a:t>
            </a:r>
            <a:r>
              <a:rPr lang="en-US" b="1" dirty="0">
                <a:solidFill>
                  <a:srgbClr val="0033CC"/>
                </a:solidFill>
                <a:latin typeface="Courier New" charset="0"/>
              </a:rPr>
              <a:t>);</a:t>
            </a:r>
          </a:p>
          <a:p>
            <a:r>
              <a:rPr lang="en-US" b="1" dirty="0">
                <a:latin typeface="Courier New" charset="0"/>
              </a:rPr>
              <a:t>    }</a:t>
            </a:r>
          </a:p>
          <a:p>
            <a:r>
              <a:rPr lang="en-US" b="1" dirty="0">
                <a:latin typeface="Courier New" charset="0"/>
              </a:rPr>
              <a:t>}</a:t>
            </a:r>
          </a:p>
        </p:txBody>
      </p:sp>
      <p:sp>
        <p:nvSpPr>
          <p:cNvPr id="774149" name="Text Box 5"/>
          <p:cNvSpPr txBox="1">
            <a:spLocks noChangeArrowheads="1"/>
          </p:cNvSpPr>
          <p:nvPr/>
        </p:nvSpPr>
        <p:spPr bwMode="auto">
          <a:xfrm>
            <a:off x="5851525" y="5165725"/>
            <a:ext cx="2693988" cy="314325"/>
          </a:xfrm>
          <a:prstGeom prst="rect">
            <a:avLst/>
          </a:prstGeom>
          <a:solidFill>
            <a:srgbClr val="FFFFC2"/>
          </a:solidFill>
          <a:ln w="9525">
            <a:solidFill>
              <a:schemeClr val="folHlink"/>
            </a:solidFill>
            <a:miter lim="800000"/>
            <a:headEnd/>
            <a:tailEnd/>
          </a:ln>
          <a:effectLst/>
          <a:extLst/>
        </p:spPr>
        <p:txBody>
          <a:bodyPr wrap="none">
            <a:spAutoFit/>
          </a:bodyPr>
          <a:lstStyle/>
          <a:p>
            <a:r>
              <a:rPr lang="en-US" sz="1400" dirty="0">
                <a:solidFill>
                  <a:schemeClr val="folHlink"/>
                </a:solidFill>
              </a:rPr>
              <a:t>Inserted after the indexed node.</a:t>
            </a:r>
          </a:p>
        </p:txBody>
      </p:sp>
      <p:sp>
        <p:nvSpPr>
          <p:cNvPr id="774150" name="Text Box 6"/>
          <p:cNvSpPr txBox="1">
            <a:spLocks noChangeArrowheads="1"/>
          </p:cNvSpPr>
          <p:nvPr/>
        </p:nvSpPr>
        <p:spPr bwMode="auto">
          <a:xfrm>
            <a:off x="5486400" y="5897563"/>
            <a:ext cx="2841625" cy="314325"/>
          </a:xfrm>
          <a:prstGeom prst="rect">
            <a:avLst/>
          </a:prstGeom>
          <a:solidFill>
            <a:srgbClr val="FFFFC2"/>
          </a:solidFill>
          <a:ln w="9525">
            <a:solidFill>
              <a:srgbClr val="0033CC"/>
            </a:solidFill>
            <a:miter lim="800000"/>
            <a:headEnd/>
            <a:tailEnd/>
          </a:ln>
          <a:effectLst/>
          <a:extLst/>
        </p:spPr>
        <p:txBody>
          <a:bodyPr wrap="none">
            <a:spAutoFit/>
          </a:bodyPr>
          <a:lstStyle/>
          <a:p>
            <a:r>
              <a:rPr lang="en-US" sz="1400">
                <a:solidFill>
                  <a:srgbClr val="0033CC"/>
                </a:solidFill>
              </a:rPr>
              <a:t>Inserted before the indexed node.</a:t>
            </a:r>
          </a:p>
        </p:txBody>
      </p:sp>
    </p:spTree>
    <p:extLst>
      <p:ext uri="{BB962C8B-B14F-4D97-AF65-F5344CB8AC3E}">
        <p14:creationId xmlns:p14="http://schemas.microsoft.com/office/powerpoint/2010/main" val="1866165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4148">
                                            <p:txEl>
                                              <p:pRg st="6" end="6"/>
                                            </p:txEl>
                                          </p:spTgt>
                                        </p:tgtEl>
                                        <p:attrNameLst>
                                          <p:attrName>style.visibility</p:attrName>
                                        </p:attrNameLst>
                                      </p:cBhvr>
                                      <p:to>
                                        <p:strVal val="visible"/>
                                      </p:to>
                                    </p:set>
                                    <p:animEffect transition="in" filter="fade">
                                      <p:cBhvr>
                                        <p:cTn id="7" dur="500"/>
                                        <p:tgtEl>
                                          <p:spTgt spid="77414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4148">
                                            <p:txEl>
                                              <p:pRg st="7" end="7"/>
                                            </p:txEl>
                                          </p:spTgt>
                                        </p:tgtEl>
                                        <p:attrNameLst>
                                          <p:attrName>style.visibility</p:attrName>
                                        </p:attrNameLst>
                                      </p:cBhvr>
                                      <p:to>
                                        <p:strVal val="visible"/>
                                      </p:to>
                                    </p:set>
                                    <p:animEffect transition="in" filter="fade">
                                      <p:cBhvr>
                                        <p:cTn id="10" dur="500"/>
                                        <p:tgtEl>
                                          <p:spTgt spid="77414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4148">
                                            <p:txEl>
                                              <p:pRg st="8" end="8"/>
                                            </p:txEl>
                                          </p:spTgt>
                                        </p:tgtEl>
                                        <p:attrNameLst>
                                          <p:attrName>style.visibility</p:attrName>
                                        </p:attrNameLst>
                                      </p:cBhvr>
                                      <p:to>
                                        <p:strVal val="visible"/>
                                      </p:to>
                                    </p:set>
                                    <p:animEffect transition="in" filter="fade">
                                      <p:cBhvr>
                                        <p:cTn id="13" dur="500"/>
                                        <p:tgtEl>
                                          <p:spTgt spid="774148">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74148">
                                            <p:txEl>
                                              <p:pRg st="9" end="9"/>
                                            </p:txEl>
                                          </p:spTgt>
                                        </p:tgtEl>
                                        <p:attrNameLst>
                                          <p:attrName>style.visibility</p:attrName>
                                        </p:attrNameLst>
                                      </p:cBhvr>
                                      <p:to>
                                        <p:strVal val="visible"/>
                                      </p:to>
                                    </p:set>
                                    <p:animEffect transition="in" filter="fade">
                                      <p:cBhvr>
                                        <p:cTn id="16" dur="500"/>
                                        <p:tgtEl>
                                          <p:spTgt spid="774148">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74148">
                                            <p:txEl>
                                              <p:pRg st="10" end="10"/>
                                            </p:txEl>
                                          </p:spTgt>
                                        </p:tgtEl>
                                        <p:attrNameLst>
                                          <p:attrName>style.visibility</p:attrName>
                                        </p:attrNameLst>
                                      </p:cBhvr>
                                      <p:to>
                                        <p:strVal val="visible"/>
                                      </p:to>
                                    </p:set>
                                    <p:animEffect transition="in" filter="fade">
                                      <p:cBhvr>
                                        <p:cTn id="19" dur="500"/>
                                        <p:tgtEl>
                                          <p:spTgt spid="774148">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74148">
                                            <p:txEl>
                                              <p:pRg st="11" end="11"/>
                                            </p:txEl>
                                          </p:spTgt>
                                        </p:tgtEl>
                                        <p:attrNameLst>
                                          <p:attrName>style.visibility</p:attrName>
                                        </p:attrNameLst>
                                      </p:cBhvr>
                                      <p:to>
                                        <p:strVal val="visible"/>
                                      </p:to>
                                    </p:set>
                                    <p:animEffect transition="in" filter="fade">
                                      <p:cBhvr>
                                        <p:cTn id="22" dur="500"/>
                                        <p:tgtEl>
                                          <p:spTgt spid="774148">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74148">
                                            <p:txEl>
                                              <p:pRg st="13" end="13"/>
                                            </p:txEl>
                                          </p:spTgt>
                                        </p:tgtEl>
                                        <p:attrNameLst>
                                          <p:attrName>style.visibility</p:attrName>
                                        </p:attrNameLst>
                                      </p:cBhvr>
                                      <p:to>
                                        <p:strVal val="visible"/>
                                      </p:to>
                                    </p:set>
                                    <p:animEffect transition="in" filter="fade">
                                      <p:cBhvr>
                                        <p:cTn id="27" dur="500"/>
                                        <p:tgtEl>
                                          <p:spTgt spid="774148">
                                            <p:txEl>
                                              <p:pRg st="13" end="1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74148">
                                            <p:txEl>
                                              <p:pRg st="14" end="14"/>
                                            </p:txEl>
                                          </p:spTgt>
                                        </p:tgtEl>
                                        <p:attrNameLst>
                                          <p:attrName>style.visibility</p:attrName>
                                        </p:attrNameLst>
                                      </p:cBhvr>
                                      <p:to>
                                        <p:strVal val="visible"/>
                                      </p:to>
                                    </p:set>
                                    <p:animEffect transition="in" filter="fade">
                                      <p:cBhvr>
                                        <p:cTn id="30" dur="500"/>
                                        <p:tgtEl>
                                          <p:spTgt spid="774148">
                                            <p:txEl>
                                              <p:pRg st="14" end="1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74148">
                                            <p:txEl>
                                              <p:pRg st="15" end="15"/>
                                            </p:txEl>
                                          </p:spTgt>
                                        </p:tgtEl>
                                        <p:attrNameLst>
                                          <p:attrName>style.visibility</p:attrName>
                                        </p:attrNameLst>
                                      </p:cBhvr>
                                      <p:to>
                                        <p:strVal val="visible"/>
                                      </p:to>
                                    </p:set>
                                    <p:animEffect transition="in" filter="fade">
                                      <p:cBhvr>
                                        <p:cTn id="33" dur="500"/>
                                        <p:tgtEl>
                                          <p:spTgt spid="774148">
                                            <p:txEl>
                                              <p:pRg st="15" end="1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74148">
                                            <p:txEl>
                                              <p:pRg st="16" end="16"/>
                                            </p:txEl>
                                          </p:spTgt>
                                        </p:tgtEl>
                                        <p:attrNameLst>
                                          <p:attrName>style.visibility</p:attrName>
                                        </p:attrNameLst>
                                      </p:cBhvr>
                                      <p:to>
                                        <p:strVal val="visible"/>
                                      </p:to>
                                    </p:set>
                                    <p:animEffect transition="in" filter="fade">
                                      <p:cBhvr>
                                        <p:cTn id="36" dur="500"/>
                                        <p:tgtEl>
                                          <p:spTgt spid="774148">
                                            <p:txEl>
                                              <p:pRg st="16" end="1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74148">
                                            <p:txEl>
                                              <p:pRg st="17" end="17"/>
                                            </p:txEl>
                                          </p:spTgt>
                                        </p:tgtEl>
                                        <p:attrNameLst>
                                          <p:attrName>style.visibility</p:attrName>
                                        </p:attrNameLst>
                                      </p:cBhvr>
                                      <p:to>
                                        <p:strVal val="visible"/>
                                      </p:to>
                                    </p:set>
                                    <p:animEffect transition="in" filter="fade">
                                      <p:cBhvr>
                                        <p:cTn id="39" dur="500"/>
                                        <p:tgtEl>
                                          <p:spTgt spid="774148">
                                            <p:txEl>
                                              <p:pRg st="17" end="17"/>
                                            </p:txEl>
                                          </p:spTgt>
                                        </p:tgtEl>
                                      </p:cBhvr>
                                    </p:animEffect>
                                  </p:childTnLst>
                                </p:cTn>
                              </p:par>
                            </p:childTnLst>
                          </p:cTn>
                        </p:par>
                        <p:par>
                          <p:cTn id="40" fill="hold" nodeType="afterGroup">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774149"/>
                                        </p:tgtEl>
                                        <p:attrNameLst>
                                          <p:attrName>style.visibility</p:attrName>
                                        </p:attrNameLst>
                                      </p:cBhvr>
                                      <p:to>
                                        <p:strVal val="visible"/>
                                      </p:to>
                                    </p:set>
                                    <p:anim calcmode="lin" valueType="num">
                                      <p:cBhvr additive="base">
                                        <p:cTn id="43" dur="500" fill="hold"/>
                                        <p:tgtEl>
                                          <p:spTgt spid="774149"/>
                                        </p:tgtEl>
                                        <p:attrNameLst>
                                          <p:attrName>ppt_x</p:attrName>
                                        </p:attrNameLst>
                                      </p:cBhvr>
                                      <p:tavLst>
                                        <p:tav tm="0">
                                          <p:val>
                                            <p:strVal val="1+#ppt_w/2"/>
                                          </p:val>
                                        </p:tav>
                                        <p:tav tm="100000">
                                          <p:val>
                                            <p:strVal val="#ppt_x"/>
                                          </p:val>
                                        </p:tav>
                                      </p:tavLst>
                                    </p:anim>
                                    <p:anim calcmode="lin" valueType="num">
                                      <p:cBhvr additive="base">
                                        <p:cTn id="44" dur="500" fill="hold"/>
                                        <p:tgtEl>
                                          <p:spTgt spid="77414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774148">
                                            <p:txEl>
                                              <p:pRg st="18" end="18"/>
                                            </p:txEl>
                                          </p:spTgt>
                                        </p:tgtEl>
                                        <p:attrNameLst>
                                          <p:attrName>style.visibility</p:attrName>
                                        </p:attrNameLst>
                                      </p:cBhvr>
                                      <p:to>
                                        <p:strVal val="visible"/>
                                      </p:to>
                                    </p:set>
                                    <p:animEffect transition="in" filter="fade">
                                      <p:cBhvr>
                                        <p:cTn id="49" dur="500"/>
                                        <p:tgtEl>
                                          <p:spTgt spid="774148">
                                            <p:txEl>
                                              <p:pRg st="18" end="1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74148">
                                            <p:txEl>
                                              <p:pRg st="19" end="19"/>
                                            </p:txEl>
                                          </p:spTgt>
                                        </p:tgtEl>
                                        <p:attrNameLst>
                                          <p:attrName>style.visibility</p:attrName>
                                        </p:attrNameLst>
                                      </p:cBhvr>
                                      <p:to>
                                        <p:strVal val="visible"/>
                                      </p:to>
                                    </p:set>
                                    <p:animEffect transition="in" filter="fade">
                                      <p:cBhvr>
                                        <p:cTn id="52" dur="500"/>
                                        <p:tgtEl>
                                          <p:spTgt spid="774148">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74148">
                                            <p:txEl>
                                              <p:pRg st="20" end="20"/>
                                            </p:txEl>
                                          </p:spTgt>
                                        </p:tgtEl>
                                        <p:attrNameLst>
                                          <p:attrName>style.visibility</p:attrName>
                                        </p:attrNameLst>
                                      </p:cBhvr>
                                      <p:to>
                                        <p:strVal val="visible"/>
                                      </p:to>
                                    </p:set>
                                    <p:animEffect transition="in" filter="fade">
                                      <p:cBhvr>
                                        <p:cTn id="55" dur="500"/>
                                        <p:tgtEl>
                                          <p:spTgt spid="774148">
                                            <p:txEl>
                                              <p:pRg st="20" end="20"/>
                                            </p:txEl>
                                          </p:spTgt>
                                        </p:tgtEl>
                                      </p:cBhvr>
                                    </p:animEffect>
                                  </p:childTnLst>
                                </p:cTn>
                              </p:par>
                            </p:childTnLst>
                          </p:cTn>
                        </p:par>
                        <p:par>
                          <p:cTn id="56" fill="hold" nodeType="afterGroup">
                            <p:stCondLst>
                              <p:cond delay="500"/>
                            </p:stCondLst>
                            <p:childTnLst>
                              <p:par>
                                <p:cTn id="57" presetID="2" presetClass="entr" presetSubtype="2" fill="hold" grpId="0" nodeType="afterEffect">
                                  <p:stCondLst>
                                    <p:cond delay="0"/>
                                  </p:stCondLst>
                                  <p:childTnLst>
                                    <p:set>
                                      <p:cBhvr>
                                        <p:cTn id="58" dur="1" fill="hold">
                                          <p:stCondLst>
                                            <p:cond delay="0"/>
                                          </p:stCondLst>
                                        </p:cTn>
                                        <p:tgtEl>
                                          <p:spTgt spid="774150"/>
                                        </p:tgtEl>
                                        <p:attrNameLst>
                                          <p:attrName>style.visibility</p:attrName>
                                        </p:attrNameLst>
                                      </p:cBhvr>
                                      <p:to>
                                        <p:strVal val="visible"/>
                                      </p:to>
                                    </p:set>
                                    <p:anim calcmode="lin" valueType="num">
                                      <p:cBhvr additive="base">
                                        <p:cTn id="59" dur="500" fill="hold"/>
                                        <p:tgtEl>
                                          <p:spTgt spid="774150"/>
                                        </p:tgtEl>
                                        <p:attrNameLst>
                                          <p:attrName>ppt_x</p:attrName>
                                        </p:attrNameLst>
                                      </p:cBhvr>
                                      <p:tavLst>
                                        <p:tav tm="0">
                                          <p:val>
                                            <p:strVal val="1+#ppt_w/2"/>
                                          </p:val>
                                        </p:tav>
                                        <p:tav tm="100000">
                                          <p:val>
                                            <p:strVal val="#ppt_x"/>
                                          </p:val>
                                        </p:tav>
                                      </p:tavLst>
                                    </p:anim>
                                    <p:anim calcmode="lin" valueType="num">
                                      <p:cBhvr additive="base">
                                        <p:cTn id="60" dur="500" fill="hold"/>
                                        <p:tgtEl>
                                          <p:spTgt spid="774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animBg="1"/>
      <p:bldP spid="7741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307E78D-1F8E-954A-B6A9-1DCCB9A12BCC}" type="slidenum">
              <a:rPr lang="en-US"/>
              <a:pPr/>
              <a:t>21</a:t>
            </a:fld>
            <a:endParaRPr lang="en-US"/>
          </a:p>
        </p:txBody>
      </p:sp>
      <p:sp>
        <p:nvSpPr>
          <p:cNvPr id="775170" name="Rectangle 2"/>
          <p:cNvSpPr>
            <a:spLocks noGrp="1" noChangeArrowheads="1"/>
          </p:cNvSpPr>
          <p:nvPr>
            <p:ph type="title"/>
          </p:nvPr>
        </p:nvSpPr>
        <p:spPr/>
        <p:txBody>
          <a:bodyPr/>
          <a:lstStyle/>
          <a:p>
            <a:r>
              <a:rPr lang="en-US" dirty="0"/>
              <a:t>A Solution to Assignment #2</a:t>
            </a:r>
            <a:r>
              <a:rPr lang="en-US" i="1" dirty="0"/>
              <a:t>, cont’d</a:t>
            </a:r>
            <a:endParaRPr lang="en-US" dirty="0"/>
          </a:p>
        </p:txBody>
      </p:sp>
      <p:sp>
        <p:nvSpPr>
          <p:cNvPr id="775172" name="Text Box 4"/>
          <p:cNvSpPr txBox="1">
            <a:spLocks noChangeArrowheads="1"/>
          </p:cNvSpPr>
          <p:nvPr/>
        </p:nvSpPr>
        <p:spPr bwMode="auto">
          <a:xfrm>
            <a:off x="457200" y="1373188"/>
            <a:ext cx="7273925" cy="4248150"/>
          </a:xfrm>
          <a:prstGeom prst="rect">
            <a:avLst/>
          </a:prstGeom>
          <a:solidFill>
            <a:srgbClr val="F2F2F2"/>
          </a:solidFill>
          <a:ln>
            <a:solidFill>
              <a:srgbClr val="BFBFBF"/>
            </a:solidFill>
          </a:ln>
          <a:effectLst/>
          <a:extLst/>
        </p:spPr>
        <p:txBody>
          <a:bodyPr wrap="none">
            <a:spAutoFit/>
          </a:bodyPr>
          <a:lstStyle/>
          <a:p>
            <a:r>
              <a:rPr lang="en-US" b="1" dirty="0">
                <a:latin typeface="Courier New" charset="0"/>
              </a:rPr>
              <a:t>public Integer </a:t>
            </a:r>
            <a:r>
              <a:rPr lang="en-US" b="1" dirty="0">
                <a:solidFill>
                  <a:srgbClr val="B23C00"/>
                </a:solidFill>
                <a:latin typeface="Courier New" charset="0"/>
              </a:rPr>
              <a:t>remove</a:t>
            </a:r>
            <a:r>
              <a:rPr lang="en-US" b="1" dirty="0">
                <a:latin typeface="Courier New" charset="0"/>
              </a:rPr>
              <a:t>(</a:t>
            </a:r>
            <a:r>
              <a:rPr lang="en-US" b="1" dirty="0" err="1">
                <a:latin typeface="Courier New" charset="0"/>
              </a:rPr>
              <a:t>int</a:t>
            </a:r>
            <a:r>
              <a:rPr lang="en-US" b="1" dirty="0">
                <a:latin typeface="Courier New" charset="0"/>
              </a:rPr>
              <a:t> </a:t>
            </a:r>
            <a:r>
              <a:rPr lang="en-US" b="1" dirty="0" err="1">
                <a:latin typeface="Courier New" charset="0"/>
              </a:rPr>
              <a:t>i</a:t>
            </a:r>
            <a:r>
              <a:rPr lang="en-US" b="1" dirty="0">
                <a:latin typeface="Courier New" charset="0"/>
              </a:rPr>
              <a:t>)</a:t>
            </a:r>
          </a:p>
          <a:p>
            <a:r>
              <a:rPr lang="en-US" b="1" dirty="0">
                <a:latin typeface="Courier New" charset="0"/>
              </a:rPr>
              <a:t>{</a:t>
            </a:r>
          </a:p>
          <a:p>
            <a:r>
              <a:rPr lang="en-US" b="1" dirty="0">
                <a:latin typeface="Courier New" charset="0"/>
              </a:rPr>
              <a:t>    Node node = </a:t>
            </a:r>
            <a:r>
              <a:rPr lang="en-US" b="1" dirty="0" err="1">
                <a:latin typeface="Courier New" charset="0"/>
              </a:rPr>
              <a:t>getNode</a:t>
            </a:r>
            <a:r>
              <a:rPr lang="en-US" b="1" dirty="0">
                <a:latin typeface="Courier New" charset="0"/>
              </a:rPr>
              <a:t>(</a:t>
            </a:r>
            <a:r>
              <a:rPr lang="en-US" b="1" dirty="0" err="1">
                <a:latin typeface="Courier New" charset="0"/>
              </a:rPr>
              <a:t>i</a:t>
            </a:r>
            <a:r>
              <a:rPr lang="en-US" b="1" dirty="0">
                <a:latin typeface="Courier New" charset="0"/>
              </a:rPr>
              <a:t>);        </a:t>
            </a:r>
          </a:p>
          <a:p>
            <a:r>
              <a:rPr lang="en-US" b="1" dirty="0">
                <a:latin typeface="Courier New" charset="0"/>
              </a:rPr>
              <a:t>    delete(node);</a:t>
            </a:r>
          </a:p>
          <a:p>
            <a:r>
              <a:rPr lang="en-US" b="1" dirty="0">
                <a:latin typeface="Courier New" charset="0"/>
              </a:rPr>
              <a:t>    </a:t>
            </a:r>
          </a:p>
          <a:p>
            <a:r>
              <a:rPr lang="en-US" b="1" dirty="0">
                <a:latin typeface="Courier New" charset="0"/>
              </a:rPr>
              <a:t>    // Update the index array by pointing forward one node</a:t>
            </a:r>
          </a:p>
          <a:p>
            <a:r>
              <a:rPr lang="en-US" b="1" dirty="0">
                <a:latin typeface="Courier New" charset="0"/>
              </a:rPr>
              <a:t>    // following the insertion point.</a:t>
            </a:r>
          </a:p>
          <a:p>
            <a:r>
              <a:rPr lang="en-US" b="1" dirty="0">
                <a:latin typeface="Courier New" charset="0"/>
              </a:rPr>
              <a:t>    if (</a:t>
            </a:r>
            <a:r>
              <a:rPr lang="en-US" b="1" dirty="0" err="1">
                <a:latin typeface="Courier New" charset="0"/>
              </a:rPr>
              <a:t>xDelta</a:t>
            </a:r>
            <a:r>
              <a:rPr lang="en-US" b="1" dirty="0">
                <a:latin typeface="Courier New" charset="0"/>
              </a:rPr>
              <a:t> &gt; 0) {</a:t>
            </a:r>
          </a:p>
          <a:p>
            <a:r>
              <a:rPr lang="en-US" b="1" dirty="0">
                <a:solidFill>
                  <a:schemeClr val="folHlink"/>
                </a:solidFill>
                <a:latin typeface="Courier New" charset="0"/>
              </a:rPr>
              <a:t>        </a:t>
            </a:r>
            <a:r>
              <a:rPr lang="en-US" b="1" dirty="0" err="1">
                <a:solidFill>
                  <a:srgbClr val="B23C00"/>
                </a:solidFill>
                <a:latin typeface="Courier New" charset="0"/>
              </a:rPr>
              <a:t>updateIndexForward</a:t>
            </a:r>
            <a:r>
              <a:rPr lang="en-US" b="1" dirty="0">
                <a:solidFill>
                  <a:srgbClr val="B23C00"/>
                </a:solidFill>
                <a:latin typeface="Courier New" charset="0"/>
              </a:rPr>
              <a:t>(</a:t>
            </a:r>
            <a:r>
              <a:rPr lang="en-US" b="1" dirty="0" err="1">
                <a:solidFill>
                  <a:srgbClr val="B23C00"/>
                </a:solidFill>
                <a:latin typeface="Courier New" charset="0"/>
              </a:rPr>
              <a:t>xPosition</a:t>
            </a:r>
            <a:r>
              <a:rPr lang="en-US" b="1" dirty="0">
                <a:solidFill>
                  <a:srgbClr val="B23C00"/>
                </a:solidFill>
                <a:latin typeface="Courier New" charset="0"/>
              </a:rPr>
              <a:t> + 1);</a:t>
            </a:r>
          </a:p>
          <a:p>
            <a:r>
              <a:rPr lang="en-US" b="1" dirty="0">
                <a:latin typeface="Courier New" charset="0"/>
              </a:rPr>
              <a:t>    }</a:t>
            </a:r>
          </a:p>
          <a:p>
            <a:r>
              <a:rPr lang="en-US" b="1" dirty="0">
                <a:latin typeface="Courier New" charset="0"/>
              </a:rPr>
              <a:t>    else {</a:t>
            </a:r>
          </a:p>
          <a:p>
            <a:r>
              <a:rPr lang="en-US" b="1" dirty="0">
                <a:solidFill>
                  <a:srgbClr val="0033CC"/>
                </a:solidFill>
                <a:latin typeface="Courier New" charset="0"/>
              </a:rPr>
              <a:t>        </a:t>
            </a:r>
            <a:r>
              <a:rPr lang="en-US" b="1" dirty="0" err="1">
                <a:solidFill>
                  <a:srgbClr val="0033CC"/>
                </a:solidFill>
                <a:latin typeface="Courier New" charset="0"/>
              </a:rPr>
              <a:t>updateIndexForward</a:t>
            </a:r>
            <a:r>
              <a:rPr lang="en-US" b="1" dirty="0">
                <a:solidFill>
                  <a:srgbClr val="0033CC"/>
                </a:solidFill>
                <a:latin typeface="Courier New" charset="0"/>
              </a:rPr>
              <a:t>(</a:t>
            </a:r>
            <a:r>
              <a:rPr lang="en-US" b="1" dirty="0" err="1">
                <a:solidFill>
                  <a:srgbClr val="0033CC"/>
                </a:solidFill>
                <a:latin typeface="Courier New" charset="0"/>
              </a:rPr>
              <a:t>xPosition</a:t>
            </a:r>
            <a:r>
              <a:rPr lang="en-US" b="1" dirty="0">
                <a:solidFill>
                  <a:srgbClr val="0033CC"/>
                </a:solidFill>
                <a:latin typeface="Courier New" charset="0"/>
              </a:rPr>
              <a:t>);</a:t>
            </a:r>
          </a:p>
          <a:p>
            <a:r>
              <a:rPr lang="en-US" b="1" dirty="0">
                <a:latin typeface="Courier New" charset="0"/>
              </a:rPr>
              <a:t>    }</a:t>
            </a:r>
          </a:p>
          <a:p>
            <a:r>
              <a:rPr lang="en-US" b="1" dirty="0">
                <a:latin typeface="Courier New" charset="0"/>
              </a:rPr>
              <a:t>    </a:t>
            </a:r>
          </a:p>
          <a:p>
            <a:r>
              <a:rPr lang="en-US" b="1" dirty="0">
                <a:latin typeface="Courier New" charset="0"/>
              </a:rPr>
              <a:t>    return </a:t>
            </a:r>
            <a:r>
              <a:rPr lang="en-US" b="1" dirty="0" err="1">
                <a:latin typeface="Courier New" charset="0"/>
              </a:rPr>
              <a:t>node.data</a:t>
            </a:r>
            <a:r>
              <a:rPr lang="en-US" b="1" dirty="0">
                <a:latin typeface="Courier New" charset="0"/>
              </a:rPr>
              <a:t>();</a:t>
            </a:r>
          </a:p>
          <a:p>
            <a:r>
              <a:rPr lang="en-US" b="1" dirty="0">
                <a:latin typeface="Courier New" charset="0"/>
              </a:rPr>
              <a:t>}</a:t>
            </a:r>
          </a:p>
          <a:p>
            <a:endParaRPr lang="en-US" b="1" dirty="0">
              <a:latin typeface="Courier New" charset="0"/>
            </a:endParaRPr>
          </a:p>
        </p:txBody>
      </p:sp>
      <p:sp>
        <p:nvSpPr>
          <p:cNvPr id="775173" name="Text Box 5"/>
          <p:cNvSpPr txBox="1">
            <a:spLocks noChangeArrowheads="1"/>
          </p:cNvSpPr>
          <p:nvPr/>
        </p:nvSpPr>
        <p:spPr bwMode="auto">
          <a:xfrm>
            <a:off x="5761038" y="3336925"/>
            <a:ext cx="2665412" cy="314325"/>
          </a:xfrm>
          <a:prstGeom prst="rect">
            <a:avLst/>
          </a:prstGeom>
          <a:solidFill>
            <a:srgbClr val="FFFFC2"/>
          </a:solidFill>
          <a:ln w="9525">
            <a:solidFill>
              <a:schemeClr val="folHlink"/>
            </a:solidFill>
            <a:miter lim="800000"/>
            <a:headEnd/>
            <a:tailEnd/>
          </a:ln>
          <a:effectLst/>
          <a:extLst/>
        </p:spPr>
        <p:txBody>
          <a:bodyPr wrap="none">
            <a:spAutoFit/>
          </a:bodyPr>
          <a:lstStyle/>
          <a:p>
            <a:r>
              <a:rPr lang="en-US" sz="1400" dirty="0">
                <a:solidFill>
                  <a:schemeClr val="folHlink"/>
                </a:solidFill>
              </a:rPr>
              <a:t>Deleted after the indexed node.</a:t>
            </a:r>
          </a:p>
        </p:txBody>
      </p:sp>
      <p:sp>
        <p:nvSpPr>
          <p:cNvPr id="775174" name="Text Box 6"/>
          <p:cNvSpPr txBox="1">
            <a:spLocks noChangeArrowheads="1"/>
          </p:cNvSpPr>
          <p:nvPr/>
        </p:nvSpPr>
        <p:spPr bwMode="auto">
          <a:xfrm>
            <a:off x="5760707" y="4068763"/>
            <a:ext cx="2813050" cy="314325"/>
          </a:xfrm>
          <a:prstGeom prst="rect">
            <a:avLst/>
          </a:prstGeom>
          <a:solidFill>
            <a:srgbClr val="FFFFC2"/>
          </a:solidFill>
          <a:ln w="9525">
            <a:solidFill>
              <a:srgbClr val="0033CC"/>
            </a:solidFill>
            <a:miter lim="800000"/>
            <a:headEnd/>
            <a:tailEnd/>
          </a:ln>
          <a:effectLst/>
          <a:extLst/>
        </p:spPr>
        <p:txBody>
          <a:bodyPr wrap="none">
            <a:spAutoFit/>
          </a:bodyPr>
          <a:lstStyle/>
          <a:p>
            <a:r>
              <a:rPr lang="en-US" sz="1400">
                <a:solidFill>
                  <a:srgbClr val="0033CC"/>
                </a:solidFill>
              </a:rPr>
              <a:t>Deleted before the indexed node.</a:t>
            </a:r>
          </a:p>
        </p:txBody>
      </p:sp>
    </p:spTree>
    <p:extLst>
      <p:ext uri="{BB962C8B-B14F-4D97-AF65-F5344CB8AC3E}">
        <p14:creationId xmlns:p14="http://schemas.microsoft.com/office/powerpoint/2010/main" val="28001099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5172">
                                            <p:txEl>
                                              <p:pRg st="5" end="5"/>
                                            </p:txEl>
                                          </p:spTgt>
                                        </p:tgtEl>
                                        <p:attrNameLst>
                                          <p:attrName>style.visibility</p:attrName>
                                        </p:attrNameLst>
                                      </p:cBhvr>
                                      <p:to>
                                        <p:strVal val="visible"/>
                                      </p:to>
                                    </p:set>
                                    <p:animEffect transition="in" filter="fade">
                                      <p:cBhvr>
                                        <p:cTn id="7" dur="500"/>
                                        <p:tgtEl>
                                          <p:spTgt spid="77517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5172">
                                            <p:txEl>
                                              <p:pRg st="6" end="6"/>
                                            </p:txEl>
                                          </p:spTgt>
                                        </p:tgtEl>
                                        <p:attrNameLst>
                                          <p:attrName>style.visibility</p:attrName>
                                        </p:attrNameLst>
                                      </p:cBhvr>
                                      <p:to>
                                        <p:strVal val="visible"/>
                                      </p:to>
                                    </p:set>
                                    <p:animEffect transition="in" filter="fade">
                                      <p:cBhvr>
                                        <p:cTn id="10" dur="500"/>
                                        <p:tgtEl>
                                          <p:spTgt spid="77517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5172">
                                            <p:txEl>
                                              <p:pRg st="7" end="7"/>
                                            </p:txEl>
                                          </p:spTgt>
                                        </p:tgtEl>
                                        <p:attrNameLst>
                                          <p:attrName>style.visibility</p:attrName>
                                        </p:attrNameLst>
                                      </p:cBhvr>
                                      <p:to>
                                        <p:strVal val="visible"/>
                                      </p:to>
                                    </p:set>
                                    <p:animEffect transition="in" filter="fade">
                                      <p:cBhvr>
                                        <p:cTn id="13" dur="500"/>
                                        <p:tgtEl>
                                          <p:spTgt spid="77517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75172">
                                            <p:txEl>
                                              <p:pRg st="8" end="8"/>
                                            </p:txEl>
                                          </p:spTgt>
                                        </p:tgtEl>
                                        <p:attrNameLst>
                                          <p:attrName>style.visibility</p:attrName>
                                        </p:attrNameLst>
                                      </p:cBhvr>
                                      <p:to>
                                        <p:strVal val="visible"/>
                                      </p:to>
                                    </p:set>
                                    <p:animEffect transition="in" filter="fade">
                                      <p:cBhvr>
                                        <p:cTn id="16" dur="500"/>
                                        <p:tgtEl>
                                          <p:spTgt spid="77517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75172">
                                            <p:txEl>
                                              <p:pRg st="9" end="9"/>
                                            </p:txEl>
                                          </p:spTgt>
                                        </p:tgtEl>
                                        <p:attrNameLst>
                                          <p:attrName>style.visibility</p:attrName>
                                        </p:attrNameLst>
                                      </p:cBhvr>
                                      <p:to>
                                        <p:strVal val="visible"/>
                                      </p:to>
                                    </p:set>
                                    <p:animEffect transition="in" filter="fade">
                                      <p:cBhvr>
                                        <p:cTn id="19" dur="500"/>
                                        <p:tgtEl>
                                          <p:spTgt spid="775172">
                                            <p:txEl>
                                              <p:pRg st="9" end="9"/>
                                            </p:txEl>
                                          </p:spTgt>
                                        </p:tgtEl>
                                      </p:cBhvr>
                                    </p:animEffect>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775173"/>
                                        </p:tgtEl>
                                        <p:attrNameLst>
                                          <p:attrName>style.visibility</p:attrName>
                                        </p:attrNameLst>
                                      </p:cBhvr>
                                      <p:to>
                                        <p:strVal val="visible"/>
                                      </p:to>
                                    </p:set>
                                    <p:anim calcmode="lin" valueType="num">
                                      <p:cBhvr additive="base">
                                        <p:cTn id="23" dur="500" fill="hold"/>
                                        <p:tgtEl>
                                          <p:spTgt spid="775173"/>
                                        </p:tgtEl>
                                        <p:attrNameLst>
                                          <p:attrName>ppt_x</p:attrName>
                                        </p:attrNameLst>
                                      </p:cBhvr>
                                      <p:tavLst>
                                        <p:tav tm="0">
                                          <p:val>
                                            <p:strVal val="1+#ppt_w/2"/>
                                          </p:val>
                                        </p:tav>
                                        <p:tav tm="100000">
                                          <p:val>
                                            <p:strVal val="#ppt_x"/>
                                          </p:val>
                                        </p:tav>
                                      </p:tavLst>
                                    </p:anim>
                                    <p:anim calcmode="lin" valueType="num">
                                      <p:cBhvr additive="base">
                                        <p:cTn id="24" dur="500" fill="hold"/>
                                        <p:tgtEl>
                                          <p:spTgt spid="7751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775172">
                                            <p:txEl>
                                              <p:pRg st="10" end="10"/>
                                            </p:txEl>
                                          </p:spTgt>
                                        </p:tgtEl>
                                        <p:attrNameLst>
                                          <p:attrName>style.visibility</p:attrName>
                                        </p:attrNameLst>
                                      </p:cBhvr>
                                      <p:to>
                                        <p:strVal val="visible"/>
                                      </p:to>
                                    </p:set>
                                    <p:animEffect transition="in" filter="fade">
                                      <p:cBhvr>
                                        <p:cTn id="29" dur="500"/>
                                        <p:tgtEl>
                                          <p:spTgt spid="775172">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75172">
                                            <p:txEl>
                                              <p:pRg st="11" end="11"/>
                                            </p:txEl>
                                          </p:spTgt>
                                        </p:tgtEl>
                                        <p:attrNameLst>
                                          <p:attrName>style.visibility</p:attrName>
                                        </p:attrNameLst>
                                      </p:cBhvr>
                                      <p:to>
                                        <p:strVal val="visible"/>
                                      </p:to>
                                    </p:set>
                                    <p:animEffect transition="in" filter="fade">
                                      <p:cBhvr>
                                        <p:cTn id="32" dur="500"/>
                                        <p:tgtEl>
                                          <p:spTgt spid="775172">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75172">
                                            <p:txEl>
                                              <p:pRg st="12" end="12"/>
                                            </p:txEl>
                                          </p:spTgt>
                                        </p:tgtEl>
                                        <p:attrNameLst>
                                          <p:attrName>style.visibility</p:attrName>
                                        </p:attrNameLst>
                                      </p:cBhvr>
                                      <p:to>
                                        <p:strVal val="visible"/>
                                      </p:to>
                                    </p:set>
                                    <p:animEffect transition="in" filter="fade">
                                      <p:cBhvr>
                                        <p:cTn id="35" dur="500"/>
                                        <p:tgtEl>
                                          <p:spTgt spid="775172">
                                            <p:txEl>
                                              <p:pRg st="12" end="12"/>
                                            </p:txEl>
                                          </p:spTgt>
                                        </p:tgtEl>
                                      </p:cBhvr>
                                    </p:animEffect>
                                  </p:childTnLst>
                                </p:cTn>
                              </p:par>
                            </p:childTnLst>
                          </p:cTn>
                        </p:par>
                        <p:par>
                          <p:cTn id="36" fill="hold" nodeType="afterGroup">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775174"/>
                                        </p:tgtEl>
                                        <p:attrNameLst>
                                          <p:attrName>style.visibility</p:attrName>
                                        </p:attrNameLst>
                                      </p:cBhvr>
                                      <p:to>
                                        <p:strVal val="visible"/>
                                      </p:to>
                                    </p:set>
                                    <p:anim calcmode="lin" valueType="num">
                                      <p:cBhvr additive="base">
                                        <p:cTn id="39" dur="500" fill="hold"/>
                                        <p:tgtEl>
                                          <p:spTgt spid="775174"/>
                                        </p:tgtEl>
                                        <p:attrNameLst>
                                          <p:attrName>ppt_x</p:attrName>
                                        </p:attrNameLst>
                                      </p:cBhvr>
                                      <p:tavLst>
                                        <p:tav tm="0">
                                          <p:val>
                                            <p:strVal val="1+#ppt_w/2"/>
                                          </p:val>
                                        </p:tav>
                                        <p:tav tm="100000">
                                          <p:val>
                                            <p:strVal val="#ppt_x"/>
                                          </p:val>
                                        </p:tav>
                                      </p:tavLst>
                                    </p:anim>
                                    <p:anim calcmode="lin" valueType="num">
                                      <p:cBhvr additive="base">
                                        <p:cTn id="40" dur="500" fill="hold"/>
                                        <p:tgtEl>
                                          <p:spTgt spid="775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3" grpId="0" animBg="1"/>
      <p:bldP spid="7751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34350E80-C3F8-F447-B329-9A3CDDED5E9D}" type="slidenum">
              <a:rPr lang="en-US"/>
              <a:pPr/>
              <a:t>22</a:t>
            </a:fld>
            <a:endParaRPr lang="en-US"/>
          </a:p>
        </p:txBody>
      </p:sp>
      <p:sp>
        <p:nvSpPr>
          <p:cNvPr id="776194" name="Rectangle 2"/>
          <p:cNvSpPr>
            <a:spLocks noGrp="1" noChangeArrowheads="1"/>
          </p:cNvSpPr>
          <p:nvPr>
            <p:ph type="title"/>
          </p:nvPr>
        </p:nvSpPr>
        <p:spPr/>
        <p:txBody>
          <a:bodyPr/>
          <a:lstStyle/>
          <a:p>
            <a:r>
              <a:rPr lang="en-US" dirty="0"/>
              <a:t>A Solution to Assignment #2</a:t>
            </a:r>
            <a:r>
              <a:rPr lang="en-US" i="1" dirty="0"/>
              <a:t>, cont’d</a:t>
            </a:r>
            <a:endParaRPr lang="en-US" dirty="0"/>
          </a:p>
        </p:txBody>
      </p:sp>
      <p:sp>
        <p:nvSpPr>
          <p:cNvPr id="776196" name="Text Box 4"/>
          <p:cNvSpPr txBox="1">
            <a:spLocks noChangeArrowheads="1"/>
          </p:cNvSpPr>
          <p:nvPr/>
        </p:nvSpPr>
        <p:spPr bwMode="auto">
          <a:xfrm>
            <a:off x="365125" y="2871788"/>
            <a:ext cx="8251825" cy="3025775"/>
          </a:xfrm>
          <a:prstGeom prst="rect">
            <a:avLst/>
          </a:prstGeom>
          <a:solidFill>
            <a:srgbClr val="F2F2F2"/>
          </a:solidFill>
          <a:ln>
            <a:solidFill>
              <a:srgbClr val="BFBFBF"/>
            </a:solidFill>
          </a:ln>
          <a:effectLst/>
          <a:extLst/>
        </p:spPr>
        <p:txBody>
          <a:bodyPr wrap="none">
            <a:spAutoFit/>
          </a:bodyPr>
          <a:lstStyle/>
          <a:p>
            <a:r>
              <a:rPr lang="en-US" b="1" dirty="0">
                <a:latin typeface="Courier New" charset="0"/>
              </a:rPr>
              <a:t>private void </a:t>
            </a:r>
            <a:r>
              <a:rPr lang="en-US" b="1" dirty="0" err="1">
                <a:solidFill>
                  <a:srgbClr val="B23C00"/>
                </a:solidFill>
                <a:latin typeface="Courier New" charset="0"/>
              </a:rPr>
              <a:t>updateIndexBackward</a:t>
            </a:r>
            <a:r>
              <a:rPr lang="en-US" b="1" dirty="0">
                <a:latin typeface="Courier New" charset="0"/>
              </a:rPr>
              <a:t>(</a:t>
            </a:r>
            <a:r>
              <a:rPr lang="en-US" b="1" dirty="0" err="1">
                <a:latin typeface="Courier New" charset="0"/>
              </a:rPr>
              <a:t>int</a:t>
            </a:r>
            <a:r>
              <a:rPr lang="en-US" b="1" dirty="0">
                <a:latin typeface="Courier New" charset="0"/>
              </a:rPr>
              <a:t> </a:t>
            </a:r>
            <a:r>
              <a:rPr lang="en-US" b="1" dirty="0" err="1">
                <a:latin typeface="Courier New" charset="0"/>
              </a:rPr>
              <a:t>pos</a:t>
            </a:r>
            <a:r>
              <a:rPr lang="en-US" b="1" dirty="0">
                <a:latin typeface="Courier New" charset="0"/>
              </a:rPr>
              <a:t>)</a:t>
            </a:r>
          </a:p>
          <a:p>
            <a:r>
              <a:rPr lang="en-US" b="1" dirty="0">
                <a:latin typeface="Courier New" charset="0"/>
              </a:rPr>
              <a:t>{</a:t>
            </a:r>
          </a:p>
          <a:p>
            <a:r>
              <a:rPr lang="en-US" b="1" dirty="0">
                <a:solidFill>
                  <a:srgbClr val="0033CC"/>
                </a:solidFill>
                <a:latin typeface="Courier New" charset="0"/>
              </a:rPr>
              <a:t>    for (</a:t>
            </a:r>
            <a:r>
              <a:rPr lang="en-US" b="1" dirty="0" err="1">
                <a:solidFill>
                  <a:srgbClr val="0033CC"/>
                </a:solidFill>
                <a:latin typeface="Courier New" charset="0"/>
              </a:rPr>
              <a:t>int</a:t>
            </a:r>
            <a:r>
              <a:rPr lang="en-US" b="1" dirty="0">
                <a:solidFill>
                  <a:srgbClr val="0033CC"/>
                </a:solidFill>
                <a:latin typeface="Courier New" charset="0"/>
              </a:rPr>
              <a:t> j = </a:t>
            </a:r>
            <a:r>
              <a:rPr lang="en-US" b="1" dirty="0" err="1">
                <a:solidFill>
                  <a:srgbClr val="0033CC"/>
                </a:solidFill>
                <a:latin typeface="Courier New" charset="0"/>
              </a:rPr>
              <a:t>pos</a:t>
            </a:r>
            <a:r>
              <a:rPr lang="en-US" b="1" dirty="0">
                <a:solidFill>
                  <a:srgbClr val="0033CC"/>
                </a:solidFill>
                <a:latin typeface="Courier New" charset="0"/>
              </a:rPr>
              <a:t>; j &lt; </a:t>
            </a:r>
            <a:r>
              <a:rPr lang="en-US" b="1" dirty="0" err="1">
                <a:solidFill>
                  <a:srgbClr val="0033CC"/>
                </a:solidFill>
                <a:latin typeface="Courier New" charset="0"/>
              </a:rPr>
              <a:t>index.size</a:t>
            </a:r>
            <a:r>
              <a:rPr lang="en-US" b="1" dirty="0">
                <a:solidFill>
                  <a:srgbClr val="0033CC"/>
                </a:solidFill>
                <a:latin typeface="Courier New" charset="0"/>
              </a:rPr>
              <a:t>(); j++) {</a:t>
            </a:r>
          </a:p>
          <a:p>
            <a:r>
              <a:rPr lang="en-US" b="1" dirty="0">
                <a:solidFill>
                  <a:srgbClr val="0033CC"/>
                </a:solidFill>
                <a:latin typeface="Courier New" charset="0"/>
              </a:rPr>
              <a:t>        </a:t>
            </a:r>
            <a:r>
              <a:rPr lang="en-US" b="1" dirty="0" err="1">
                <a:solidFill>
                  <a:srgbClr val="0033CC"/>
                </a:solidFill>
                <a:latin typeface="Courier New" charset="0"/>
              </a:rPr>
              <a:t>index.set</a:t>
            </a:r>
            <a:r>
              <a:rPr lang="en-US" b="1" dirty="0">
                <a:solidFill>
                  <a:srgbClr val="0033CC"/>
                </a:solidFill>
                <a:latin typeface="Courier New" charset="0"/>
              </a:rPr>
              <a:t>(j, </a:t>
            </a:r>
            <a:r>
              <a:rPr lang="en-US" b="1" dirty="0" err="1">
                <a:solidFill>
                  <a:srgbClr val="0033CC"/>
                </a:solidFill>
                <a:latin typeface="Courier New" charset="0"/>
              </a:rPr>
              <a:t>index.get</a:t>
            </a:r>
            <a:r>
              <a:rPr lang="en-US" b="1" dirty="0">
                <a:solidFill>
                  <a:srgbClr val="0033CC"/>
                </a:solidFill>
                <a:latin typeface="Courier New" charset="0"/>
              </a:rPr>
              <a:t>(j).</a:t>
            </a:r>
            <a:r>
              <a:rPr lang="en-US" b="1" dirty="0" err="1">
                <a:solidFill>
                  <a:srgbClr val="0033CC"/>
                </a:solidFill>
                <a:latin typeface="Courier New" charset="0"/>
              </a:rPr>
              <a:t>prev</a:t>
            </a:r>
            <a:r>
              <a:rPr lang="en-US" b="1" dirty="0">
                <a:solidFill>
                  <a:srgbClr val="0033CC"/>
                </a:solidFill>
                <a:latin typeface="Courier New" charset="0"/>
              </a:rPr>
              <a:t>());</a:t>
            </a:r>
          </a:p>
          <a:p>
            <a:r>
              <a:rPr lang="en-US" b="1" dirty="0">
                <a:solidFill>
                  <a:srgbClr val="0033CC"/>
                </a:solidFill>
                <a:latin typeface="Courier New" charset="0"/>
              </a:rPr>
              <a:t>    }</a:t>
            </a:r>
          </a:p>
          <a:p>
            <a:r>
              <a:rPr lang="en-US" b="1" dirty="0">
                <a:latin typeface="Courier New" charset="0"/>
              </a:rPr>
              <a:t>    </a:t>
            </a:r>
          </a:p>
          <a:p>
            <a:r>
              <a:rPr lang="en-US" b="1" dirty="0">
                <a:solidFill>
                  <a:schemeClr val="folHlink"/>
                </a:solidFill>
                <a:latin typeface="Courier New" charset="0"/>
              </a:rPr>
              <a:t>    </a:t>
            </a:r>
            <a:r>
              <a:rPr lang="en-US" b="1" dirty="0">
                <a:solidFill>
                  <a:srgbClr val="B23C00"/>
                </a:solidFill>
                <a:latin typeface="Courier New" charset="0"/>
              </a:rPr>
              <a:t>// If the residual is now k, append a new index array element.</a:t>
            </a:r>
          </a:p>
          <a:p>
            <a:r>
              <a:rPr lang="en-US" b="1" dirty="0">
                <a:solidFill>
                  <a:srgbClr val="B23C00"/>
                </a:solidFill>
                <a:latin typeface="Courier New" charset="0"/>
              </a:rPr>
              <a:t>    if (++</a:t>
            </a:r>
            <a:r>
              <a:rPr lang="en-US" b="1" dirty="0" err="1">
                <a:solidFill>
                  <a:srgbClr val="B23C00"/>
                </a:solidFill>
                <a:latin typeface="Courier New" charset="0"/>
              </a:rPr>
              <a:t>xResidual</a:t>
            </a:r>
            <a:r>
              <a:rPr lang="en-US" b="1" dirty="0">
                <a:solidFill>
                  <a:srgbClr val="B23C00"/>
                </a:solidFill>
                <a:latin typeface="Courier New" charset="0"/>
              </a:rPr>
              <a:t> == k) {</a:t>
            </a:r>
          </a:p>
          <a:p>
            <a:r>
              <a:rPr lang="en-US" b="1" dirty="0">
                <a:solidFill>
                  <a:srgbClr val="B23C00"/>
                </a:solidFill>
                <a:latin typeface="Courier New" charset="0"/>
              </a:rPr>
              <a:t>        </a:t>
            </a:r>
            <a:r>
              <a:rPr lang="en-US" b="1" dirty="0" err="1">
                <a:solidFill>
                  <a:srgbClr val="B23C00"/>
                </a:solidFill>
                <a:latin typeface="Courier New" charset="0"/>
              </a:rPr>
              <a:t>index.add</a:t>
            </a:r>
            <a:r>
              <a:rPr lang="en-US" b="1" dirty="0">
                <a:solidFill>
                  <a:srgbClr val="B23C00"/>
                </a:solidFill>
                <a:latin typeface="Courier New" charset="0"/>
              </a:rPr>
              <a:t>(</a:t>
            </a:r>
            <a:r>
              <a:rPr lang="en-US" b="1" dirty="0" err="1">
                <a:solidFill>
                  <a:srgbClr val="B23C00"/>
                </a:solidFill>
                <a:latin typeface="Courier New" charset="0"/>
              </a:rPr>
              <a:t>tail.prev</a:t>
            </a:r>
            <a:r>
              <a:rPr lang="en-US" b="1" dirty="0">
                <a:solidFill>
                  <a:srgbClr val="B23C00"/>
                </a:solidFill>
                <a:latin typeface="Courier New" charset="0"/>
              </a:rPr>
              <a:t>());</a:t>
            </a:r>
          </a:p>
          <a:p>
            <a:r>
              <a:rPr lang="en-US" b="1" dirty="0">
                <a:solidFill>
                  <a:srgbClr val="B23C00"/>
                </a:solidFill>
                <a:latin typeface="Courier New" charset="0"/>
              </a:rPr>
              <a:t>        </a:t>
            </a:r>
            <a:r>
              <a:rPr lang="en-US" b="1" dirty="0" err="1">
                <a:solidFill>
                  <a:srgbClr val="B23C00"/>
                </a:solidFill>
                <a:latin typeface="Courier New" charset="0"/>
              </a:rPr>
              <a:t>xResidual</a:t>
            </a:r>
            <a:r>
              <a:rPr lang="en-US" b="1" dirty="0">
                <a:solidFill>
                  <a:srgbClr val="B23C00"/>
                </a:solidFill>
                <a:latin typeface="Courier New" charset="0"/>
              </a:rPr>
              <a:t> = 0;</a:t>
            </a:r>
          </a:p>
          <a:p>
            <a:r>
              <a:rPr lang="en-US" b="1" dirty="0">
                <a:solidFill>
                  <a:srgbClr val="B23C00"/>
                </a:solidFill>
                <a:latin typeface="Courier New" charset="0"/>
              </a:rPr>
              <a:t>    }</a:t>
            </a:r>
          </a:p>
          <a:p>
            <a:r>
              <a:rPr lang="en-US" b="1" dirty="0">
                <a:latin typeface="Courier New" charset="0"/>
              </a:rPr>
              <a:t>}</a:t>
            </a:r>
          </a:p>
        </p:txBody>
      </p:sp>
      <p:sp>
        <p:nvSpPr>
          <p:cNvPr id="776197" name="Text Box 5"/>
          <p:cNvSpPr txBox="1">
            <a:spLocks noChangeArrowheads="1"/>
          </p:cNvSpPr>
          <p:nvPr/>
        </p:nvSpPr>
        <p:spPr bwMode="auto">
          <a:xfrm>
            <a:off x="6308725" y="3373438"/>
            <a:ext cx="1947863" cy="527050"/>
          </a:xfrm>
          <a:prstGeom prst="rect">
            <a:avLst/>
          </a:prstGeom>
          <a:solidFill>
            <a:srgbClr val="FFFFC2"/>
          </a:solidFill>
          <a:ln w="9525">
            <a:solidFill>
              <a:srgbClr val="0033CC"/>
            </a:solidFill>
            <a:miter lim="800000"/>
            <a:headEnd/>
            <a:tailEnd/>
          </a:ln>
          <a:effectLst/>
          <a:extLst/>
        </p:spPr>
        <p:txBody>
          <a:bodyPr wrap="none">
            <a:spAutoFit/>
          </a:bodyPr>
          <a:lstStyle/>
          <a:p>
            <a:r>
              <a:rPr lang="en-US" sz="1400" dirty="0">
                <a:solidFill>
                  <a:srgbClr val="0033CC"/>
                </a:solidFill>
              </a:rPr>
              <a:t>Point each index node</a:t>
            </a:r>
          </a:p>
          <a:p>
            <a:r>
              <a:rPr lang="en-US" sz="1400" dirty="0">
                <a:solidFill>
                  <a:srgbClr val="0033CC"/>
                </a:solidFill>
              </a:rPr>
              <a:t>to its predecessor.</a:t>
            </a:r>
          </a:p>
        </p:txBody>
      </p:sp>
      <p:sp>
        <p:nvSpPr>
          <p:cNvPr id="776198" name="Text Box 6"/>
          <p:cNvSpPr txBox="1">
            <a:spLocks noChangeArrowheads="1"/>
          </p:cNvSpPr>
          <p:nvPr/>
        </p:nvSpPr>
        <p:spPr bwMode="auto">
          <a:xfrm>
            <a:off x="4479925" y="4745038"/>
            <a:ext cx="2243138" cy="527050"/>
          </a:xfrm>
          <a:prstGeom prst="rect">
            <a:avLst/>
          </a:prstGeom>
          <a:solidFill>
            <a:srgbClr val="FFFFC2"/>
          </a:solidFill>
          <a:ln w="9525">
            <a:solidFill>
              <a:schemeClr val="folHlink"/>
            </a:solidFill>
            <a:miter lim="800000"/>
            <a:headEnd/>
            <a:tailEnd/>
          </a:ln>
          <a:effectLst/>
          <a:extLst/>
        </p:spPr>
        <p:txBody>
          <a:bodyPr wrap="none">
            <a:spAutoFit/>
          </a:bodyPr>
          <a:lstStyle/>
          <a:p>
            <a:r>
              <a:rPr lang="en-US" sz="1400">
                <a:solidFill>
                  <a:schemeClr val="folHlink"/>
                </a:solidFill>
              </a:rPr>
              <a:t>Append a new index node</a:t>
            </a:r>
          </a:p>
          <a:p>
            <a:r>
              <a:rPr lang="en-US" sz="1400">
                <a:solidFill>
                  <a:schemeClr val="folHlink"/>
                </a:solidFill>
              </a:rPr>
              <a:t>if the residual reaches k.</a:t>
            </a:r>
          </a:p>
        </p:txBody>
      </p:sp>
      <p:sp>
        <p:nvSpPr>
          <p:cNvPr id="776199" name="Rectangle 7"/>
          <p:cNvSpPr>
            <a:spLocks noGrp="1" noChangeArrowheads="1"/>
          </p:cNvSpPr>
          <p:nvPr>
            <p:ph type="body" idx="1"/>
          </p:nvPr>
        </p:nvSpPr>
        <p:spPr>
          <a:xfrm>
            <a:off x="457200" y="1295400"/>
            <a:ext cx="8229600" cy="1493838"/>
          </a:xfrm>
          <a:noFill/>
          <a:ln/>
        </p:spPr>
        <p:txBody>
          <a:bodyPr/>
          <a:lstStyle/>
          <a:p>
            <a:r>
              <a:rPr lang="en-US" dirty="0"/>
              <a:t>After each </a:t>
            </a:r>
            <a:r>
              <a:rPr lang="en-US" dirty="0">
                <a:solidFill>
                  <a:srgbClr val="B23C00"/>
                </a:solidFill>
              </a:rPr>
              <a:t>insertion</a:t>
            </a:r>
            <a:r>
              <a:rPr lang="en-US" dirty="0"/>
              <a:t>, update the index array by pointing each indexed node to its </a:t>
            </a:r>
            <a:r>
              <a:rPr lang="en-US" dirty="0">
                <a:solidFill>
                  <a:srgbClr val="B23C00"/>
                </a:solidFill>
              </a:rPr>
              <a:t>predecessor</a:t>
            </a:r>
            <a:r>
              <a:rPr lang="en-US" dirty="0"/>
              <a:t>.</a:t>
            </a:r>
          </a:p>
          <a:p>
            <a:pPr lvl="1"/>
            <a:r>
              <a:rPr lang="en-US" dirty="0"/>
              <a:t>May need to append a new index array element.</a:t>
            </a:r>
          </a:p>
        </p:txBody>
      </p:sp>
    </p:spTree>
    <p:extLst>
      <p:ext uri="{BB962C8B-B14F-4D97-AF65-F5344CB8AC3E}">
        <p14:creationId xmlns:p14="http://schemas.microsoft.com/office/powerpoint/2010/main" val="17712171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6196">
                                            <p:txEl>
                                              <p:pRg st="2" end="2"/>
                                            </p:txEl>
                                          </p:spTgt>
                                        </p:tgtEl>
                                        <p:attrNameLst>
                                          <p:attrName>style.visibility</p:attrName>
                                        </p:attrNameLst>
                                      </p:cBhvr>
                                      <p:to>
                                        <p:strVal val="visible"/>
                                      </p:to>
                                    </p:set>
                                    <p:animEffect transition="in" filter="fade">
                                      <p:cBhvr>
                                        <p:cTn id="7" dur="500"/>
                                        <p:tgtEl>
                                          <p:spTgt spid="77619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6196">
                                            <p:txEl>
                                              <p:pRg st="3" end="3"/>
                                            </p:txEl>
                                          </p:spTgt>
                                        </p:tgtEl>
                                        <p:attrNameLst>
                                          <p:attrName>style.visibility</p:attrName>
                                        </p:attrNameLst>
                                      </p:cBhvr>
                                      <p:to>
                                        <p:strVal val="visible"/>
                                      </p:to>
                                    </p:set>
                                    <p:animEffect transition="in" filter="fade">
                                      <p:cBhvr>
                                        <p:cTn id="10" dur="500"/>
                                        <p:tgtEl>
                                          <p:spTgt spid="77619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6196">
                                            <p:txEl>
                                              <p:pRg st="4" end="4"/>
                                            </p:txEl>
                                          </p:spTgt>
                                        </p:tgtEl>
                                        <p:attrNameLst>
                                          <p:attrName>style.visibility</p:attrName>
                                        </p:attrNameLst>
                                      </p:cBhvr>
                                      <p:to>
                                        <p:strVal val="visible"/>
                                      </p:to>
                                    </p:set>
                                    <p:animEffect transition="in" filter="fade">
                                      <p:cBhvr>
                                        <p:cTn id="13" dur="500"/>
                                        <p:tgtEl>
                                          <p:spTgt spid="776196">
                                            <p:txEl>
                                              <p:pRg st="4" end="4"/>
                                            </p:txEl>
                                          </p:spTgt>
                                        </p:tgtEl>
                                      </p:cBhvr>
                                    </p:animEffect>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776197"/>
                                        </p:tgtEl>
                                        <p:attrNameLst>
                                          <p:attrName>style.visibility</p:attrName>
                                        </p:attrNameLst>
                                      </p:cBhvr>
                                      <p:to>
                                        <p:strVal val="visible"/>
                                      </p:to>
                                    </p:set>
                                    <p:anim calcmode="lin" valueType="num">
                                      <p:cBhvr additive="base">
                                        <p:cTn id="17" dur="500" fill="hold"/>
                                        <p:tgtEl>
                                          <p:spTgt spid="776197"/>
                                        </p:tgtEl>
                                        <p:attrNameLst>
                                          <p:attrName>ppt_x</p:attrName>
                                        </p:attrNameLst>
                                      </p:cBhvr>
                                      <p:tavLst>
                                        <p:tav tm="0">
                                          <p:val>
                                            <p:strVal val="1+#ppt_w/2"/>
                                          </p:val>
                                        </p:tav>
                                        <p:tav tm="100000">
                                          <p:val>
                                            <p:strVal val="#ppt_x"/>
                                          </p:val>
                                        </p:tav>
                                      </p:tavLst>
                                    </p:anim>
                                    <p:anim calcmode="lin" valueType="num">
                                      <p:cBhvr additive="base">
                                        <p:cTn id="18" dur="500" fill="hold"/>
                                        <p:tgtEl>
                                          <p:spTgt spid="77619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776196">
                                            <p:txEl>
                                              <p:pRg st="6" end="6"/>
                                            </p:txEl>
                                          </p:spTgt>
                                        </p:tgtEl>
                                        <p:attrNameLst>
                                          <p:attrName>style.visibility</p:attrName>
                                        </p:attrNameLst>
                                      </p:cBhvr>
                                      <p:to>
                                        <p:strVal val="visible"/>
                                      </p:to>
                                    </p:set>
                                    <p:animEffect transition="in" filter="fade">
                                      <p:cBhvr>
                                        <p:cTn id="23" dur="500"/>
                                        <p:tgtEl>
                                          <p:spTgt spid="77619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76196">
                                            <p:txEl>
                                              <p:pRg st="7" end="7"/>
                                            </p:txEl>
                                          </p:spTgt>
                                        </p:tgtEl>
                                        <p:attrNameLst>
                                          <p:attrName>style.visibility</p:attrName>
                                        </p:attrNameLst>
                                      </p:cBhvr>
                                      <p:to>
                                        <p:strVal val="visible"/>
                                      </p:to>
                                    </p:set>
                                    <p:animEffect transition="in" filter="fade">
                                      <p:cBhvr>
                                        <p:cTn id="26" dur="500"/>
                                        <p:tgtEl>
                                          <p:spTgt spid="77619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76196">
                                            <p:txEl>
                                              <p:pRg st="8" end="8"/>
                                            </p:txEl>
                                          </p:spTgt>
                                        </p:tgtEl>
                                        <p:attrNameLst>
                                          <p:attrName>style.visibility</p:attrName>
                                        </p:attrNameLst>
                                      </p:cBhvr>
                                      <p:to>
                                        <p:strVal val="visible"/>
                                      </p:to>
                                    </p:set>
                                    <p:animEffect transition="in" filter="fade">
                                      <p:cBhvr>
                                        <p:cTn id="29" dur="500"/>
                                        <p:tgtEl>
                                          <p:spTgt spid="77619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76196">
                                            <p:txEl>
                                              <p:pRg st="9" end="9"/>
                                            </p:txEl>
                                          </p:spTgt>
                                        </p:tgtEl>
                                        <p:attrNameLst>
                                          <p:attrName>style.visibility</p:attrName>
                                        </p:attrNameLst>
                                      </p:cBhvr>
                                      <p:to>
                                        <p:strVal val="visible"/>
                                      </p:to>
                                    </p:set>
                                    <p:animEffect transition="in" filter="fade">
                                      <p:cBhvr>
                                        <p:cTn id="32" dur="500"/>
                                        <p:tgtEl>
                                          <p:spTgt spid="77619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76196">
                                            <p:txEl>
                                              <p:pRg st="10" end="10"/>
                                            </p:txEl>
                                          </p:spTgt>
                                        </p:tgtEl>
                                        <p:attrNameLst>
                                          <p:attrName>style.visibility</p:attrName>
                                        </p:attrNameLst>
                                      </p:cBhvr>
                                      <p:to>
                                        <p:strVal val="visible"/>
                                      </p:to>
                                    </p:set>
                                    <p:animEffect transition="in" filter="fade">
                                      <p:cBhvr>
                                        <p:cTn id="35" dur="500"/>
                                        <p:tgtEl>
                                          <p:spTgt spid="776196">
                                            <p:txEl>
                                              <p:pRg st="10" end="10"/>
                                            </p:txEl>
                                          </p:spTgt>
                                        </p:tgtEl>
                                      </p:cBhvr>
                                    </p:animEffect>
                                  </p:childTnLst>
                                </p:cTn>
                              </p:par>
                            </p:childTnLst>
                          </p:cTn>
                        </p:par>
                        <p:par>
                          <p:cTn id="36" fill="hold" nodeType="afterGroup">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776198"/>
                                        </p:tgtEl>
                                        <p:attrNameLst>
                                          <p:attrName>style.visibility</p:attrName>
                                        </p:attrNameLst>
                                      </p:cBhvr>
                                      <p:to>
                                        <p:strVal val="visible"/>
                                      </p:to>
                                    </p:set>
                                    <p:anim calcmode="lin" valueType="num">
                                      <p:cBhvr additive="base">
                                        <p:cTn id="39" dur="500" fill="hold"/>
                                        <p:tgtEl>
                                          <p:spTgt spid="776198"/>
                                        </p:tgtEl>
                                        <p:attrNameLst>
                                          <p:attrName>ppt_x</p:attrName>
                                        </p:attrNameLst>
                                      </p:cBhvr>
                                      <p:tavLst>
                                        <p:tav tm="0">
                                          <p:val>
                                            <p:strVal val="1+#ppt_w/2"/>
                                          </p:val>
                                        </p:tav>
                                        <p:tav tm="100000">
                                          <p:val>
                                            <p:strVal val="#ppt_x"/>
                                          </p:val>
                                        </p:tav>
                                      </p:tavLst>
                                    </p:anim>
                                    <p:anim calcmode="lin" valueType="num">
                                      <p:cBhvr additive="base">
                                        <p:cTn id="40" dur="500" fill="hold"/>
                                        <p:tgtEl>
                                          <p:spTgt spid="776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7" grpId="0" animBg="1"/>
      <p:bldP spid="7761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4D6290F-5D73-5E42-A78C-B6128038DC30}" type="slidenum">
              <a:rPr lang="en-US"/>
              <a:pPr/>
              <a:t>23</a:t>
            </a:fld>
            <a:endParaRPr lang="en-US"/>
          </a:p>
        </p:txBody>
      </p:sp>
      <p:sp>
        <p:nvSpPr>
          <p:cNvPr id="777218" name="Rectangle 2"/>
          <p:cNvSpPr>
            <a:spLocks noGrp="1" noChangeArrowheads="1"/>
          </p:cNvSpPr>
          <p:nvPr>
            <p:ph type="title"/>
          </p:nvPr>
        </p:nvSpPr>
        <p:spPr/>
        <p:txBody>
          <a:bodyPr/>
          <a:lstStyle/>
          <a:p>
            <a:r>
              <a:rPr lang="en-US" dirty="0"/>
              <a:t>A Solution to Assignment #2</a:t>
            </a:r>
            <a:r>
              <a:rPr lang="en-US" i="1" dirty="0"/>
              <a:t>, cont’d</a:t>
            </a:r>
            <a:endParaRPr lang="en-US" dirty="0"/>
          </a:p>
        </p:txBody>
      </p:sp>
      <p:sp>
        <p:nvSpPr>
          <p:cNvPr id="777219" name="Rectangle 3"/>
          <p:cNvSpPr>
            <a:spLocks noGrp="1" noChangeArrowheads="1"/>
          </p:cNvSpPr>
          <p:nvPr>
            <p:ph type="body" idx="1"/>
          </p:nvPr>
        </p:nvSpPr>
        <p:spPr>
          <a:xfrm>
            <a:off x="457200" y="1295400"/>
            <a:ext cx="8229600" cy="1584325"/>
          </a:xfrm>
        </p:spPr>
        <p:txBody>
          <a:bodyPr/>
          <a:lstStyle/>
          <a:p>
            <a:r>
              <a:rPr lang="en-US" dirty="0"/>
              <a:t>After each </a:t>
            </a:r>
            <a:r>
              <a:rPr lang="en-US" dirty="0">
                <a:solidFill>
                  <a:srgbClr val="B23C00"/>
                </a:solidFill>
              </a:rPr>
              <a:t>deletion</a:t>
            </a:r>
            <a:r>
              <a:rPr lang="en-US" dirty="0"/>
              <a:t>, update the index array by pointing each indexed node to its </a:t>
            </a:r>
            <a:r>
              <a:rPr lang="en-US" dirty="0">
                <a:solidFill>
                  <a:srgbClr val="B23C00"/>
                </a:solidFill>
              </a:rPr>
              <a:t>successor</a:t>
            </a:r>
            <a:r>
              <a:rPr lang="en-US" dirty="0"/>
              <a:t>.</a:t>
            </a:r>
          </a:p>
          <a:p>
            <a:pPr lvl="1"/>
            <a:r>
              <a:rPr lang="en-US" dirty="0"/>
              <a:t>May need to remove the last index array element.</a:t>
            </a:r>
          </a:p>
        </p:txBody>
      </p:sp>
      <p:sp>
        <p:nvSpPr>
          <p:cNvPr id="777220" name="Text Box 4"/>
          <p:cNvSpPr txBox="1">
            <a:spLocks noChangeArrowheads="1"/>
          </p:cNvSpPr>
          <p:nvPr/>
        </p:nvSpPr>
        <p:spPr bwMode="auto">
          <a:xfrm>
            <a:off x="457200" y="2789238"/>
            <a:ext cx="8251825" cy="3025775"/>
          </a:xfrm>
          <a:prstGeom prst="rect">
            <a:avLst/>
          </a:prstGeom>
          <a:solidFill>
            <a:srgbClr val="F2F2F2"/>
          </a:solidFill>
          <a:ln>
            <a:solidFill>
              <a:srgbClr val="BFBFBF"/>
            </a:solidFill>
          </a:ln>
          <a:effectLst/>
          <a:extLst/>
        </p:spPr>
        <p:txBody>
          <a:bodyPr wrap="none">
            <a:spAutoFit/>
          </a:bodyPr>
          <a:lstStyle/>
          <a:p>
            <a:r>
              <a:rPr lang="en-US" b="1" dirty="0">
                <a:latin typeface="Courier New" charset="0"/>
              </a:rPr>
              <a:t>private void </a:t>
            </a:r>
            <a:r>
              <a:rPr lang="en-US" b="1" dirty="0" err="1">
                <a:solidFill>
                  <a:srgbClr val="B23C00"/>
                </a:solidFill>
                <a:latin typeface="Courier New" charset="0"/>
              </a:rPr>
              <a:t>updateIndexForward</a:t>
            </a:r>
            <a:r>
              <a:rPr lang="en-US" b="1" dirty="0">
                <a:latin typeface="Courier New" charset="0"/>
              </a:rPr>
              <a:t>(</a:t>
            </a:r>
            <a:r>
              <a:rPr lang="en-US" b="1" dirty="0" err="1">
                <a:latin typeface="Courier New" charset="0"/>
              </a:rPr>
              <a:t>int</a:t>
            </a:r>
            <a:r>
              <a:rPr lang="en-US" b="1" dirty="0">
                <a:latin typeface="Courier New" charset="0"/>
              </a:rPr>
              <a:t> </a:t>
            </a:r>
            <a:r>
              <a:rPr lang="en-US" b="1" dirty="0" err="1">
                <a:latin typeface="Courier New" charset="0"/>
              </a:rPr>
              <a:t>pos</a:t>
            </a:r>
            <a:r>
              <a:rPr lang="en-US" b="1" dirty="0">
                <a:latin typeface="Courier New" charset="0"/>
              </a:rPr>
              <a:t>)</a:t>
            </a:r>
          </a:p>
          <a:p>
            <a:r>
              <a:rPr lang="en-US" b="1" dirty="0">
                <a:latin typeface="Courier New" charset="0"/>
              </a:rPr>
              <a:t>{</a:t>
            </a:r>
          </a:p>
          <a:p>
            <a:r>
              <a:rPr lang="en-US" b="1" dirty="0">
                <a:solidFill>
                  <a:srgbClr val="0033CC"/>
                </a:solidFill>
                <a:latin typeface="Courier New" charset="0"/>
              </a:rPr>
              <a:t>    for (</a:t>
            </a:r>
            <a:r>
              <a:rPr lang="en-US" b="1" dirty="0" err="1">
                <a:solidFill>
                  <a:srgbClr val="0033CC"/>
                </a:solidFill>
                <a:latin typeface="Courier New" charset="0"/>
              </a:rPr>
              <a:t>int</a:t>
            </a:r>
            <a:r>
              <a:rPr lang="en-US" b="1" dirty="0">
                <a:solidFill>
                  <a:srgbClr val="0033CC"/>
                </a:solidFill>
                <a:latin typeface="Courier New" charset="0"/>
              </a:rPr>
              <a:t> j = </a:t>
            </a:r>
            <a:r>
              <a:rPr lang="en-US" b="1" dirty="0" err="1">
                <a:solidFill>
                  <a:srgbClr val="0033CC"/>
                </a:solidFill>
                <a:latin typeface="Courier New" charset="0"/>
              </a:rPr>
              <a:t>pos</a:t>
            </a:r>
            <a:r>
              <a:rPr lang="en-US" b="1" dirty="0">
                <a:solidFill>
                  <a:srgbClr val="0033CC"/>
                </a:solidFill>
                <a:latin typeface="Courier New" charset="0"/>
              </a:rPr>
              <a:t>; j &lt; </a:t>
            </a:r>
            <a:r>
              <a:rPr lang="en-US" b="1" dirty="0" err="1">
                <a:solidFill>
                  <a:srgbClr val="0033CC"/>
                </a:solidFill>
                <a:latin typeface="Courier New" charset="0"/>
              </a:rPr>
              <a:t>index.size</a:t>
            </a:r>
            <a:r>
              <a:rPr lang="en-US" b="1" dirty="0">
                <a:solidFill>
                  <a:srgbClr val="0033CC"/>
                </a:solidFill>
                <a:latin typeface="Courier New" charset="0"/>
              </a:rPr>
              <a:t>(); j++) {</a:t>
            </a:r>
          </a:p>
          <a:p>
            <a:r>
              <a:rPr lang="en-US" b="1" dirty="0">
                <a:solidFill>
                  <a:srgbClr val="0033CC"/>
                </a:solidFill>
                <a:latin typeface="Courier New" charset="0"/>
              </a:rPr>
              <a:t>        </a:t>
            </a:r>
            <a:r>
              <a:rPr lang="en-US" b="1" dirty="0" err="1">
                <a:solidFill>
                  <a:srgbClr val="0033CC"/>
                </a:solidFill>
                <a:latin typeface="Courier New" charset="0"/>
              </a:rPr>
              <a:t>index.set</a:t>
            </a:r>
            <a:r>
              <a:rPr lang="en-US" b="1" dirty="0">
                <a:solidFill>
                  <a:srgbClr val="0033CC"/>
                </a:solidFill>
                <a:latin typeface="Courier New" charset="0"/>
              </a:rPr>
              <a:t>(j, </a:t>
            </a:r>
            <a:r>
              <a:rPr lang="en-US" b="1" dirty="0" err="1">
                <a:solidFill>
                  <a:srgbClr val="0033CC"/>
                </a:solidFill>
                <a:latin typeface="Courier New" charset="0"/>
              </a:rPr>
              <a:t>index.get</a:t>
            </a:r>
            <a:r>
              <a:rPr lang="en-US" b="1" dirty="0">
                <a:solidFill>
                  <a:srgbClr val="0033CC"/>
                </a:solidFill>
                <a:latin typeface="Courier New" charset="0"/>
              </a:rPr>
              <a:t>(j).next());</a:t>
            </a:r>
          </a:p>
          <a:p>
            <a:r>
              <a:rPr lang="en-US" b="1" dirty="0">
                <a:solidFill>
                  <a:srgbClr val="0033CC"/>
                </a:solidFill>
                <a:latin typeface="Courier New" charset="0"/>
              </a:rPr>
              <a:t>    }</a:t>
            </a:r>
          </a:p>
          <a:p>
            <a:r>
              <a:rPr lang="en-US" b="1" dirty="0">
                <a:latin typeface="Courier New" charset="0"/>
              </a:rPr>
              <a:t>    </a:t>
            </a:r>
          </a:p>
          <a:p>
            <a:r>
              <a:rPr lang="en-US" b="1" dirty="0">
                <a:solidFill>
                  <a:schemeClr val="folHlink"/>
                </a:solidFill>
                <a:latin typeface="Courier New" charset="0"/>
              </a:rPr>
              <a:t>    </a:t>
            </a:r>
            <a:r>
              <a:rPr lang="en-US" b="1" dirty="0">
                <a:solidFill>
                  <a:srgbClr val="B23C00"/>
                </a:solidFill>
                <a:latin typeface="Courier New" charset="0"/>
              </a:rPr>
              <a:t>// If the residual was 0, delete the last index array element.</a:t>
            </a:r>
          </a:p>
          <a:p>
            <a:r>
              <a:rPr lang="en-US" b="1" dirty="0">
                <a:solidFill>
                  <a:srgbClr val="B23C00"/>
                </a:solidFill>
                <a:latin typeface="Courier New" charset="0"/>
              </a:rPr>
              <a:t>    if (</a:t>
            </a:r>
            <a:r>
              <a:rPr lang="en-US" b="1" dirty="0" err="1">
                <a:solidFill>
                  <a:srgbClr val="B23C00"/>
                </a:solidFill>
                <a:latin typeface="Courier New" charset="0"/>
              </a:rPr>
              <a:t>xResidual</a:t>
            </a:r>
            <a:r>
              <a:rPr lang="en-US" b="1" dirty="0">
                <a:solidFill>
                  <a:srgbClr val="B23C00"/>
                </a:solidFill>
                <a:latin typeface="Courier New" charset="0"/>
              </a:rPr>
              <a:t>-- == 0) {</a:t>
            </a:r>
          </a:p>
          <a:p>
            <a:r>
              <a:rPr lang="en-US" b="1" dirty="0">
                <a:solidFill>
                  <a:srgbClr val="B23C00"/>
                </a:solidFill>
                <a:latin typeface="Courier New" charset="0"/>
              </a:rPr>
              <a:t>        </a:t>
            </a:r>
            <a:r>
              <a:rPr lang="en-US" b="1" dirty="0" err="1">
                <a:solidFill>
                  <a:srgbClr val="B23C00"/>
                </a:solidFill>
                <a:latin typeface="Courier New" charset="0"/>
              </a:rPr>
              <a:t>index.remove</a:t>
            </a:r>
            <a:r>
              <a:rPr lang="en-US" b="1" dirty="0">
                <a:solidFill>
                  <a:srgbClr val="B23C00"/>
                </a:solidFill>
                <a:latin typeface="Courier New" charset="0"/>
              </a:rPr>
              <a:t>(</a:t>
            </a:r>
            <a:r>
              <a:rPr lang="en-US" b="1" dirty="0" err="1">
                <a:solidFill>
                  <a:srgbClr val="B23C00"/>
                </a:solidFill>
                <a:latin typeface="Courier New" charset="0"/>
              </a:rPr>
              <a:t>index.get</a:t>
            </a:r>
            <a:r>
              <a:rPr lang="en-US" b="1" dirty="0">
                <a:solidFill>
                  <a:srgbClr val="B23C00"/>
                </a:solidFill>
                <a:latin typeface="Courier New" charset="0"/>
              </a:rPr>
              <a:t>(</a:t>
            </a:r>
            <a:r>
              <a:rPr lang="en-US" b="1" dirty="0" err="1">
                <a:solidFill>
                  <a:srgbClr val="B23C00"/>
                </a:solidFill>
                <a:latin typeface="Courier New" charset="0"/>
              </a:rPr>
              <a:t>index.size</a:t>
            </a:r>
            <a:r>
              <a:rPr lang="en-US" b="1" dirty="0">
                <a:solidFill>
                  <a:srgbClr val="B23C00"/>
                </a:solidFill>
                <a:latin typeface="Courier New" charset="0"/>
              </a:rPr>
              <a:t>()-1));</a:t>
            </a:r>
          </a:p>
          <a:p>
            <a:r>
              <a:rPr lang="en-US" b="1" dirty="0">
                <a:solidFill>
                  <a:srgbClr val="B23C00"/>
                </a:solidFill>
                <a:latin typeface="Courier New" charset="0"/>
              </a:rPr>
              <a:t>        </a:t>
            </a:r>
            <a:r>
              <a:rPr lang="en-US" b="1" dirty="0" err="1">
                <a:solidFill>
                  <a:srgbClr val="B23C00"/>
                </a:solidFill>
                <a:latin typeface="Courier New" charset="0"/>
              </a:rPr>
              <a:t>xResidual</a:t>
            </a:r>
            <a:r>
              <a:rPr lang="en-US" b="1" dirty="0">
                <a:solidFill>
                  <a:srgbClr val="B23C00"/>
                </a:solidFill>
                <a:latin typeface="Courier New" charset="0"/>
              </a:rPr>
              <a:t> = k-1;</a:t>
            </a:r>
          </a:p>
          <a:p>
            <a:r>
              <a:rPr lang="en-US" b="1" dirty="0">
                <a:solidFill>
                  <a:srgbClr val="B23C00"/>
                </a:solidFill>
                <a:latin typeface="Courier New" charset="0"/>
              </a:rPr>
              <a:t>    }</a:t>
            </a:r>
          </a:p>
          <a:p>
            <a:r>
              <a:rPr lang="en-US" b="1" dirty="0">
                <a:latin typeface="Courier New" charset="0"/>
              </a:rPr>
              <a:t>}</a:t>
            </a:r>
          </a:p>
        </p:txBody>
      </p:sp>
      <p:sp>
        <p:nvSpPr>
          <p:cNvPr id="777221" name="Text Box 5"/>
          <p:cNvSpPr txBox="1">
            <a:spLocks noChangeArrowheads="1"/>
          </p:cNvSpPr>
          <p:nvPr/>
        </p:nvSpPr>
        <p:spPr bwMode="auto">
          <a:xfrm>
            <a:off x="6308725" y="3267075"/>
            <a:ext cx="1947863" cy="527050"/>
          </a:xfrm>
          <a:prstGeom prst="rect">
            <a:avLst/>
          </a:prstGeom>
          <a:solidFill>
            <a:srgbClr val="FFFFC2"/>
          </a:solidFill>
          <a:ln w="9525">
            <a:solidFill>
              <a:srgbClr val="0033CC"/>
            </a:solidFill>
            <a:miter lim="800000"/>
            <a:headEnd/>
            <a:tailEnd/>
          </a:ln>
          <a:effectLst/>
          <a:extLst/>
        </p:spPr>
        <p:txBody>
          <a:bodyPr wrap="none">
            <a:spAutoFit/>
          </a:bodyPr>
          <a:lstStyle/>
          <a:p>
            <a:r>
              <a:rPr lang="en-US" sz="1400" dirty="0">
                <a:solidFill>
                  <a:srgbClr val="0033CC"/>
                </a:solidFill>
              </a:rPr>
              <a:t>Point each index node</a:t>
            </a:r>
          </a:p>
          <a:p>
            <a:r>
              <a:rPr lang="en-US" sz="1400" dirty="0">
                <a:solidFill>
                  <a:srgbClr val="0033CC"/>
                </a:solidFill>
              </a:rPr>
              <a:t>to its successor.</a:t>
            </a:r>
          </a:p>
        </p:txBody>
      </p:sp>
      <p:sp>
        <p:nvSpPr>
          <p:cNvPr id="777222" name="Text Box 6"/>
          <p:cNvSpPr txBox="1">
            <a:spLocks noChangeArrowheads="1"/>
          </p:cNvSpPr>
          <p:nvPr/>
        </p:nvSpPr>
        <p:spPr bwMode="auto">
          <a:xfrm>
            <a:off x="6570663" y="4708525"/>
            <a:ext cx="2390775" cy="527050"/>
          </a:xfrm>
          <a:prstGeom prst="rect">
            <a:avLst/>
          </a:prstGeom>
          <a:solidFill>
            <a:srgbClr val="FFFFC2"/>
          </a:solidFill>
          <a:ln w="9525">
            <a:solidFill>
              <a:schemeClr val="folHlink"/>
            </a:solidFill>
            <a:miter lim="800000"/>
            <a:headEnd/>
            <a:tailEnd/>
          </a:ln>
          <a:effectLst/>
          <a:extLst/>
        </p:spPr>
        <p:txBody>
          <a:bodyPr wrap="none">
            <a:spAutoFit/>
          </a:bodyPr>
          <a:lstStyle/>
          <a:p>
            <a:r>
              <a:rPr lang="en-US" sz="1400">
                <a:solidFill>
                  <a:schemeClr val="folHlink"/>
                </a:solidFill>
              </a:rPr>
              <a:t>Remove the last index node</a:t>
            </a:r>
          </a:p>
          <a:p>
            <a:r>
              <a:rPr lang="en-US" sz="1400">
                <a:solidFill>
                  <a:schemeClr val="folHlink"/>
                </a:solidFill>
              </a:rPr>
              <a:t>if the residual reached 0.</a:t>
            </a:r>
          </a:p>
        </p:txBody>
      </p:sp>
    </p:spTree>
    <p:extLst>
      <p:ext uri="{BB962C8B-B14F-4D97-AF65-F5344CB8AC3E}">
        <p14:creationId xmlns:p14="http://schemas.microsoft.com/office/powerpoint/2010/main" val="1479999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7220">
                                            <p:txEl>
                                              <p:pRg st="2" end="2"/>
                                            </p:txEl>
                                          </p:spTgt>
                                        </p:tgtEl>
                                        <p:attrNameLst>
                                          <p:attrName>style.visibility</p:attrName>
                                        </p:attrNameLst>
                                      </p:cBhvr>
                                      <p:to>
                                        <p:strVal val="visible"/>
                                      </p:to>
                                    </p:set>
                                    <p:animEffect transition="in" filter="fade">
                                      <p:cBhvr>
                                        <p:cTn id="7" dur="500"/>
                                        <p:tgtEl>
                                          <p:spTgt spid="77722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7220">
                                            <p:txEl>
                                              <p:pRg st="3" end="3"/>
                                            </p:txEl>
                                          </p:spTgt>
                                        </p:tgtEl>
                                        <p:attrNameLst>
                                          <p:attrName>style.visibility</p:attrName>
                                        </p:attrNameLst>
                                      </p:cBhvr>
                                      <p:to>
                                        <p:strVal val="visible"/>
                                      </p:to>
                                    </p:set>
                                    <p:animEffect transition="in" filter="fade">
                                      <p:cBhvr>
                                        <p:cTn id="10" dur="500"/>
                                        <p:tgtEl>
                                          <p:spTgt spid="77722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7220">
                                            <p:txEl>
                                              <p:pRg st="4" end="4"/>
                                            </p:txEl>
                                          </p:spTgt>
                                        </p:tgtEl>
                                        <p:attrNameLst>
                                          <p:attrName>style.visibility</p:attrName>
                                        </p:attrNameLst>
                                      </p:cBhvr>
                                      <p:to>
                                        <p:strVal val="visible"/>
                                      </p:to>
                                    </p:set>
                                    <p:animEffect transition="in" filter="fade">
                                      <p:cBhvr>
                                        <p:cTn id="13" dur="500"/>
                                        <p:tgtEl>
                                          <p:spTgt spid="777220">
                                            <p:txEl>
                                              <p:pRg st="4" end="4"/>
                                            </p:txEl>
                                          </p:spTgt>
                                        </p:tgtEl>
                                      </p:cBhvr>
                                    </p:animEffect>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777221"/>
                                        </p:tgtEl>
                                        <p:attrNameLst>
                                          <p:attrName>style.visibility</p:attrName>
                                        </p:attrNameLst>
                                      </p:cBhvr>
                                      <p:to>
                                        <p:strVal val="visible"/>
                                      </p:to>
                                    </p:set>
                                    <p:anim calcmode="lin" valueType="num">
                                      <p:cBhvr additive="base">
                                        <p:cTn id="17" dur="500" fill="hold"/>
                                        <p:tgtEl>
                                          <p:spTgt spid="777221"/>
                                        </p:tgtEl>
                                        <p:attrNameLst>
                                          <p:attrName>ppt_x</p:attrName>
                                        </p:attrNameLst>
                                      </p:cBhvr>
                                      <p:tavLst>
                                        <p:tav tm="0">
                                          <p:val>
                                            <p:strVal val="1+#ppt_w/2"/>
                                          </p:val>
                                        </p:tav>
                                        <p:tav tm="100000">
                                          <p:val>
                                            <p:strVal val="#ppt_x"/>
                                          </p:val>
                                        </p:tav>
                                      </p:tavLst>
                                    </p:anim>
                                    <p:anim calcmode="lin" valueType="num">
                                      <p:cBhvr additive="base">
                                        <p:cTn id="18" dur="500" fill="hold"/>
                                        <p:tgtEl>
                                          <p:spTgt spid="77722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777220">
                                            <p:txEl>
                                              <p:pRg st="6" end="6"/>
                                            </p:txEl>
                                          </p:spTgt>
                                        </p:tgtEl>
                                        <p:attrNameLst>
                                          <p:attrName>style.visibility</p:attrName>
                                        </p:attrNameLst>
                                      </p:cBhvr>
                                      <p:to>
                                        <p:strVal val="visible"/>
                                      </p:to>
                                    </p:set>
                                    <p:animEffect transition="in" filter="fade">
                                      <p:cBhvr>
                                        <p:cTn id="23" dur="500"/>
                                        <p:tgtEl>
                                          <p:spTgt spid="777220">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77220">
                                            <p:txEl>
                                              <p:pRg st="7" end="7"/>
                                            </p:txEl>
                                          </p:spTgt>
                                        </p:tgtEl>
                                        <p:attrNameLst>
                                          <p:attrName>style.visibility</p:attrName>
                                        </p:attrNameLst>
                                      </p:cBhvr>
                                      <p:to>
                                        <p:strVal val="visible"/>
                                      </p:to>
                                    </p:set>
                                    <p:animEffect transition="in" filter="fade">
                                      <p:cBhvr>
                                        <p:cTn id="26" dur="500"/>
                                        <p:tgtEl>
                                          <p:spTgt spid="777220">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77220">
                                            <p:txEl>
                                              <p:pRg st="8" end="8"/>
                                            </p:txEl>
                                          </p:spTgt>
                                        </p:tgtEl>
                                        <p:attrNameLst>
                                          <p:attrName>style.visibility</p:attrName>
                                        </p:attrNameLst>
                                      </p:cBhvr>
                                      <p:to>
                                        <p:strVal val="visible"/>
                                      </p:to>
                                    </p:set>
                                    <p:animEffect transition="in" filter="fade">
                                      <p:cBhvr>
                                        <p:cTn id="29" dur="500"/>
                                        <p:tgtEl>
                                          <p:spTgt spid="777220">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77220">
                                            <p:txEl>
                                              <p:pRg st="9" end="9"/>
                                            </p:txEl>
                                          </p:spTgt>
                                        </p:tgtEl>
                                        <p:attrNameLst>
                                          <p:attrName>style.visibility</p:attrName>
                                        </p:attrNameLst>
                                      </p:cBhvr>
                                      <p:to>
                                        <p:strVal val="visible"/>
                                      </p:to>
                                    </p:set>
                                    <p:animEffect transition="in" filter="fade">
                                      <p:cBhvr>
                                        <p:cTn id="32" dur="500"/>
                                        <p:tgtEl>
                                          <p:spTgt spid="777220">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77220">
                                            <p:txEl>
                                              <p:pRg st="10" end="10"/>
                                            </p:txEl>
                                          </p:spTgt>
                                        </p:tgtEl>
                                        <p:attrNameLst>
                                          <p:attrName>style.visibility</p:attrName>
                                        </p:attrNameLst>
                                      </p:cBhvr>
                                      <p:to>
                                        <p:strVal val="visible"/>
                                      </p:to>
                                    </p:set>
                                    <p:animEffect transition="in" filter="fade">
                                      <p:cBhvr>
                                        <p:cTn id="35" dur="500"/>
                                        <p:tgtEl>
                                          <p:spTgt spid="777220">
                                            <p:txEl>
                                              <p:pRg st="10" end="10"/>
                                            </p:txEl>
                                          </p:spTgt>
                                        </p:tgtEl>
                                      </p:cBhvr>
                                    </p:animEffect>
                                  </p:childTnLst>
                                </p:cTn>
                              </p:par>
                            </p:childTnLst>
                          </p:cTn>
                        </p:par>
                        <p:par>
                          <p:cTn id="36" fill="hold" nodeType="afterGroup">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777222"/>
                                        </p:tgtEl>
                                        <p:attrNameLst>
                                          <p:attrName>style.visibility</p:attrName>
                                        </p:attrNameLst>
                                      </p:cBhvr>
                                      <p:to>
                                        <p:strVal val="visible"/>
                                      </p:to>
                                    </p:set>
                                    <p:anim calcmode="lin" valueType="num">
                                      <p:cBhvr additive="base">
                                        <p:cTn id="39" dur="500" fill="hold"/>
                                        <p:tgtEl>
                                          <p:spTgt spid="777222"/>
                                        </p:tgtEl>
                                        <p:attrNameLst>
                                          <p:attrName>ppt_x</p:attrName>
                                        </p:attrNameLst>
                                      </p:cBhvr>
                                      <p:tavLst>
                                        <p:tav tm="0">
                                          <p:val>
                                            <p:strVal val="1+#ppt_w/2"/>
                                          </p:val>
                                        </p:tav>
                                        <p:tav tm="100000">
                                          <p:val>
                                            <p:strVal val="#ppt_x"/>
                                          </p:val>
                                        </p:tav>
                                      </p:tavLst>
                                    </p:anim>
                                    <p:anim calcmode="lin" valueType="num">
                                      <p:cBhvr additive="base">
                                        <p:cTn id="40" dur="500" fill="hold"/>
                                        <p:tgtEl>
                                          <p:spTgt spid="777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1" grpId="0" animBg="1"/>
      <p:bldP spid="7772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24</a:t>
            </a:fld>
            <a:endParaRPr lang="en-US"/>
          </a:p>
        </p:txBody>
      </p:sp>
    </p:spTree>
    <p:extLst>
      <p:ext uri="{BB962C8B-B14F-4D97-AF65-F5344CB8AC3E}">
        <p14:creationId xmlns:p14="http://schemas.microsoft.com/office/powerpoint/2010/main" val="15739240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D58B9F-CC11-5E4A-B037-E988916145DD}" type="slidenum">
              <a:rPr lang="en-US"/>
              <a:pPr/>
              <a:t>25</a:t>
            </a:fld>
            <a:endParaRPr lang="en-US"/>
          </a:p>
        </p:txBody>
      </p:sp>
      <p:sp>
        <p:nvSpPr>
          <p:cNvPr id="762882" name="Rectangle 2"/>
          <p:cNvSpPr>
            <a:spLocks noGrp="1" noChangeArrowheads="1"/>
          </p:cNvSpPr>
          <p:nvPr>
            <p:ph type="title"/>
          </p:nvPr>
        </p:nvSpPr>
        <p:spPr/>
        <p:txBody>
          <a:bodyPr/>
          <a:lstStyle/>
          <a:p>
            <a:r>
              <a:rPr lang="en-US"/>
              <a:t>Sorting</a:t>
            </a:r>
          </a:p>
        </p:txBody>
      </p:sp>
      <p:sp>
        <p:nvSpPr>
          <p:cNvPr id="762883" name="Rectangle 3"/>
          <p:cNvSpPr>
            <a:spLocks noGrp="1" noChangeArrowheads="1"/>
          </p:cNvSpPr>
          <p:nvPr>
            <p:ph type="body" idx="1"/>
          </p:nvPr>
        </p:nvSpPr>
        <p:spPr/>
        <p:txBody>
          <a:bodyPr/>
          <a:lstStyle/>
          <a:p>
            <a:r>
              <a:rPr lang="en-US" dirty="0"/>
              <a:t>Convert unordered data into </a:t>
            </a:r>
            <a:r>
              <a:rPr lang="en-US" dirty="0">
                <a:solidFill>
                  <a:srgbClr val="B23C00"/>
                </a:solidFill>
              </a:rPr>
              <a:t>ordered data</a:t>
            </a:r>
            <a:r>
              <a:rPr lang="en-US" dirty="0" smtClean="0"/>
              <a:t>.</a:t>
            </a:r>
          </a:p>
          <a:p>
            <a:pPr lvl="5"/>
            <a:endParaRPr lang="en-US" dirty="0"/>
          </a:p>
          <a:p>
            <a:pPr lvl="1"/>
            <a:r>
              <a:rPr lang="en-US" dirty="0"/>
              <a:t>Several algorithms for sorting.</a:t>
            </a:r>
          </a:p>
          <a:p>
            <a:pPr lvl="1"/>
            <a:r>
              <a:rPr lang="en-US" dirty="0"/>
              <a:t>Some simple, some very elegant.</a:t>
            </a:r>
          </a:p>
          <a:p>
            <a:pPr lvl="1"/>
            <a:r>
              <a:rPr lang="en-US" dirty="0"/>
              <a:t>Many opportunities for analysis.</a:t>
            </a:r>
          </a:p>
          <a:p>
            <a:pPr lvl="4"/>
            <a:endParaRPr lang="en-US" dirty="0"/>
          </a:p>
          <a:p>
            <a:r>
              <a:rPr lang="en-US" dirty="0"/>
              <a:t>Sorting involves </a:t>
            </a:r>
            <a:r>
              <a:rPr lang="en-US" dirty="0">
                <a:solidFill>
                  <a:srgbClr val="B23C00"/>
                </a:solidFill>
              </a:rPr>
              <a:t>comparing two values </a:t>
            </a:r>
            <a:r>
              <a:rPr lang="en-US" dirty="0"/>
              <a:t>and possibly </a:t>
            </a:r>
            <a:r>
              <a:rPr lang="en-US" dirty="0">
                <a:solidFill>
                  <a:srgbClr val="B23C00"/>
                </a:solidFill>
              </a:rPr>
              <a:t>swapping (or moving) them</a:t>
            </a:r>
            <a:r>
              <a:rPr lang="en-US" dirty="0" smtClean="0"/>
              <a:t>.</a:t>
            </a:r>
          </a:p>
          <a:p>
            <a:pPr lvl="5"/>
            <a:endParaRPr lang="en-US" dirty="0"/>
          </a:p>
          <a:p>
            <a:pPr lvl="1"/>
            <a:r>
              <a:rPr lang="en-US" dirty="0"/>
              <a:t>Goal: The most efficient algorithm possible.</a:t>
            </a:r>
          </a:p>
          <a:p>
            <a:pPr lvl="1"/>
            <a:r>
              <a:rPr lang="en-US" dirty="0">
                <a:solidFill>
                  <a:srgbClr val="B23C00"/>
                </a:solidFill>
              </a:rPr>
              <a:t>Minimize the numbers of comparisons and swaps</a:t>
            </a:r>
            <a:r>
              <a:rPr lang="en-US" dirty="0" smtClean="0">
                <a:solidFill>
                  <a:srgbClr val="B23C00"/>
                </a:solidFill>
              </a:rPr>
              <a:t>.</a:t>
            </a:r>
            <a:endParaRPr lang="en-US" dirty="0">
              <a:solidFill>
                <a:schemeClr val="folHlink"/>
              </a:solidFill>
            </a:endParaRPr>
          </a:p>
        </p:txBody>
      </p:sp>
    </p:spTree>
    <p:extLst>
      <p:ext uri="{BB962C8B-B14F-4D97-AF65-F5344CB8AC3E}">
        <p14:creationId xmlns:p14="http://schemas.microsoft.com/office/powerpoint/2010/main" val="4032149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2883">
                                            <p:txEl>
                                              <p:pRg st="6" end="6"/>
                                            </p:txEl>
                                          </p:spTgt>
                                        </p:tgtEl>
                                        <p:attrNameLst>
                                          <p:attrName>style.visibility</p:attrName>
                                        </p:attrNameLst>
                                      </p:cBhvr>
                                      <p:to>
                                        <p:strVal val="visible"/>
                                      </p:to>
                                    </p:set>
                                    <p:animEffect transition="in" filter="fade">
                                      <p:cBhvr>
                                        <p:cTn id="7" dur="500"/>
                                        <p:tgtEl>
                                          <p:spTgt spid="76288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2883">
                                            <p:txEl>
                                              <p:pRg st="8" end="8"/>
                                            </p:txEl>
                                          </p:spTgt>
                                        </p:tgtEl>
                                        <p:attrNameLst>
                                          <p:attrName>style.visibility</p:attrName>
                                        </p:attrNameLst>
                                      </p:cBhvr>
                                      <p:to>
                                        <p:strVal val="visible"/>
                                      </p:to>
                                    </p:set>
                                    <p:animEffect transition="in" filter="fade">
                                      <p:cBhvr>
                                        <p:cTn id="10" dur="500"/>
                                        <p:tgtEl>
                                          <p:spTgt spid="762883">
                                            <p:txEl>
                                              <p:pRg st="8" end="8"/>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62883">
                                            <p:txEl>
                                              <p:pRg st="9" end="9"/>
                                            </p:txEl>
                                          </p:spTgt>
                                        </p:tgtEl>
                                        <p:attrNameLst>
                                          <p:attrName>style.visibility</p:attrName>
                                        </p:attrNameLst>
                                      </p:cBhvr>
                                      <p:to>
                                        <p:strVal val="visible"/>
                                      </p:to>
                                    </p:set>
                                    <p:animEffect transition="in" filter="fade">
                                      <p:cBhvr>
                                        <p:cTn id="15" dur="500"/>
                                        <p:tgtEl>
                                          <p:spTgt spid="762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35" y="3826947"/>
            <a:ext cx="6400730" cy="247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Slide Number Placeholder 5"/>
          <p:cNvSpPr>
            <a:spLocks noGrp="1"/>
          </p:cNvSpPr>
          <p:nvPr>
            <p:ph type="sldNum" sz="quarter" idx="12"/>
          </p:nvPr>
        </p:nvSpPr>
        <p:spPr/>
        <p:txBody>
          <a:bodyPr/>
          <a:lstStyle/>
          <a:p>
            <a:fld id="{B2CFF10E-B6CA-2C42-99EC-FEDB68D0B689}" type="slidenum">
              <a:rPr lang="en-US"/>
              <a:pPr/>
              <a:t>26</a:t>
            </a:fld>
            <a:endParaRPr lang="en-US"/>
          </a:p>
        </p:txBody>
      </p:sp>
      <p:sp>
        <p:nvSpPr>
          <p:cNvPr id="763906" name="Rectangle 2"/>
          <p:cNvSpPr>
            <a:spLocks noGrp="1" noChangeArrowheads="1"/>
          </p:cNvSpPr>
          <p:nvPr>
            <p:ph type="title"/>
          </p:nvPr>
        </p:nvSpPr>
        <p:spPr/>
        <p:txBody>
          <a:bodyPr/>
          <a:lstStyle/>
          <a:p>
            <a:r>
              <a:rPr lang="en-US"/>
              <a:t>Insertion Sort</a:t>
            </a:r>
          </a:p>
        </p:txBody>
      </p:sp>
      <p:sp>
        <p:nvSpPr>
          <p:cNvPr id="763907" name="Rectangle 3"/>
          <p:cNvSpPr>
            <a:spLocks noGrp="1" noChangeArrowheads="1"/>
          </p:cNvSpPr>
          <p:nvPr>
            <p:ph type="body" idx="1"/>
          </p:nvPr>
        </p:nvSpPr>
        <p:spPr>
          <a:xfrm>
            <a:off x="457200" y="1295399"/>
            <a:ext cx="8229600" cy="2590795"/>
          </a:xfrm>
        </p:spPr>
        <p:txBody>
          <a:bodyPr/>
          <a:lstStyle/>
          <a:p>
            <a:pPr>
              <a:lnSpc>
                <a:spcPct val="90000"/>
              </a:lnSpc>
            </a:pPr>
            <a:r>
              <a:rPr lang="en-US" dirty="0"/>
              <a:t>One of the simplest and intuitive algorithms.</a:t>
            </a:r>
          </a:p>
          <a:p>
            <a:pPr lvl="1">
              <a:lnSpc>
                <a:spcPct val="90000"/>
              </a:lnSpc>
            </a:pPr>
            <a:r>
              <a:rPr lang="en-US" dirty="0"/>
              <a:t>The way you would manually sort a deck of cards</a:t>
            </a:r>
            <a:r>
              <a:rPr lang="en-US" dirty="0" smtClean="0"/>
              <a:t>.</a:t>
            </a:r>
          </a:p>
          <a:p>
            <a:pPr lvl="6">
              <a:lnSpc>
                <a:spcPct val="90000"/>
              </a:lnSpc>
            </a:pPr>
            <a:endParaRPr lang="en-US" dirty="0"/>
          </a:p>
          <a:p>
            <a:pPr>
              <a:lnSpc>
                <a:spcPct val="90000"/>
              </a:lnSpc>
            </a:pPr>
            <a:r>
              <a:rPr lang="en-US" dirty="0"/>
              <a:t>Make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passes over the list of data.</a:t>
            </a:r>
          </a:p>
          <a:p>
            <a:pPr lvl="1">
              <a:lnSpc>
                <a:spcPct val="90000"/>
              </a:lnSpc>
            </a:pPr>
            <a:r>
              <a:rPr lang="en-US" dirty="0"/>
              <a:t>For pass </a:t>
            </a:r>
            <a:r>
              <a:rPr lang="en-US" i="1" dirty="0">
                <a:latin typeface="Times New Roman" charset="0"/>
              </a:rPr>
              <a:t>p </a:t>
            </a:r>
            <a:r>
              <a:rPr lang="en-US" dirty="0">
                <a:latin typeface="Times New Roman" charset="0"/>
              </a:rPr>
              <a:t>= 1</a:t>
            </a:r>
            <a:r>
              <a:rPr lang="en-US" dirty="0"/>
              <a:t> through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the algorithm guarantees that the data in positions </a:t>
            </a:r>
            <a:r>
              <a:rPr lang="en-US" dirty="0">
                <a:latin typeface="Times New Roman" charset="0"/>
              </a:rPr>
              <a:t>0</a:t>
            </a:r>
            <a:r>
              <a:rPr lang="en-US" dirty="0"/>
              <a:t> through </a:t>
            </a:r>
            <a:r>
              <a:rPr lang="en-US" i="1" dirty="0">
                <a:latin typeface="Times New Roman" charset="0"/>
              </a:rPr>
              <a:t>p</a:t>
            </a:r>
            <a:r>
              <a:rPr lang="en-US" dirty="0">
                <a:latin typeface="Times New Roman" charset="0"/>
                <a:cs typeface="Times New Roman" charset="0"/>
              </a:rPr>
              <a:t>–</a:t>
            </a:r>
            <a:r>
              <a:rPr lang="en-US" dirty="0">
                <a:latin typeface="Times New Roman" charset="0"/>
              </a:rPr>
              <a:t>1</a:t>
            </a:r>
            <a:r>
              <a:rPr lang="en-US" dirty="0"/>
              <a:t> are already sorted.</a:t>
            </a:r>
          </a:p>
        </p:txBody>
      </p:sp>
      <p:sp>
        <p:nvSpPr>
          <p:cNvPr id="2" name="Oval 1"/>
          <p:cNvSpPr/>
          <p:nvPr/>
        </p:nvSpPr>
        <p:spPr bwMode="auto">
          <a:xfrm>
            <a:off x="3280429" y="4079875"/>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8" name="Oval 7"/>
          <p:cNvSpPr/>
          <p:nvPr/>
        </p:nvSpPr>
        <p:spPr bwMode="auto">
          <a:xfrm>
            <a:off x="3887130" y="4387281"/>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9" name="Oval 8"/>
          <p:cNvSpPr/>
          <p:nvPr/>
        </p:nvSpPr>
        <p:spPr bwMode="auto">
          <a:xfrm>
            <a:off x="5577829" y="5166341"/>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0" name="Oval 9"/>
          <p:cNvSpPr/>
          <p:nvPr/>
        </p:nvSpPr>
        <p:spPr bwMode="auto">
          <a:xfrm>
            <a:off x="5019664" y="4883203"/>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1" name="Oval 10"/>
          <p:cNvSpPr/>
          <p:nvPr/>
        </p:nvSpPr>
        <p:spPr bwMode="auto">
          <a:xfrm>
            <a:off x="4445320" y="4648603"/>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290015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3907">
                                            <p:txEl>
                                              <p:pRg st="3" end="3"/>
                                            </p:txEl>
                                          </p:spTgt>
                                        </p:tgtEl>
                                        <p:attrNameLst>
                                          <p:attrName>style.visibility</p:attrName>
                                        </p:attrNameLst>
                                      </p:cBhvr>
                                      <p:to>
                                        <p:strVal val="visible"/>
                                      </p:to>
                                    </p:set>
                                    <p:animEffect transition="in" filter="fade">
                                      <p:cBhvr>
                                        <p:cTn id="7" dur="500"/>
                                        <p:tgtEl>
                                          <p:spTgt spid="7639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3907">
                                            <p:txEl>
                                              <p:pRg st="4" end="4"/>
                                            </p:txEl>
                                          </p:spTgt>
                                        </p:tgtEl>
                                        <p:attrNameLst>
                                          <p:attrName>style.visibility</p:attrName>
                                        </p:attrNameLst>
                                      </p:cBhvr>
                                      <p:to>
                                        <p:strVal val="visible"/>
                                      </p:to>
                                    </p:set>
                                    <p:animEffect transition="in" filter="fade">
                                      <p:cBhvr>
                                        <p:cTn id="12" dur="500"/>
                                        <p:tgtEl>
                                          <p:spTgt spid="763907">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63908"/>
                                        </p:tgtEl>
                                        <p:attrNameLst>
                                          <p:attrName>style.visibility</p:attrName>
                                        </p:attrNameLst>
                                      </p:cBhvr>
                                      <p:to>
                                        <p:strVal val="visible"/>
                                      </p:to>
                                    </p:set>
                                    <p:animEffect transition="in" filter="fade">
                                      <p:cBhvr>
                                        <p:cTn id="15" dur="500"/>
                                        <p:tgtEl>
                                          <p:spTgt spid="7639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3A35C99-64DA-D848-9700-A71DD8392C33}" type="slidenum">
              <a:rPr lang="en-US"/>
              <a:pPr/>
              <a:t>27</a:t>
            </a:fld>
            <a:endParaRPr lang="en-US"/>
          </a:p>
        </p:txBody>
      </p:sp>
      <p:sp>
        <p:nvSpPr>
          <p:cNvPr id="764930" name="Rectangle 2"/>
          <p:cNvSpPr>
            <a:spLocks noGrp="1" noChangeArrowheads="1"/>
          </p:cNvSpPr>
          <p:nvPr>
            <p:ph type="title"/>
          </p:nvPr>
        </p:nvSpPr>
        <p:spPr/>
        <p:txBody>
          <a:bodyPr/>
          <a:lstStyle/>
          <a:p>
            <a:r>
              <a:rPr lang="en-US"/>
              <a:t>Insertion Sort</a:t>
            </a:r>
          </a:p>
        </p:txBody>
      </p:sp>
      <p:sp>
        <p:nvSpPr>
          <p:cNvPr id="764931" name="Rectangle 3"/>
          <p:cNvSpPr>
            <a:spLocks noGrp="1" noChangeArrowheads="1"/>
          </p:cNvSpPr>
          <p:nvPr>
            <p:ph type="body" idx="1"/>
          </p:nvPr>
        </p:nvSpPr>
        <p:spPr>
          <a:xfrm>
            <a:off x="457200" y="5075238"/>
            <a:ext cx="8412163" cy="1055687"/>
          </a:xfrm>
        </p:spPr>
        <p:txBody>
          <a:bodyPr/>
          <a:lstStyle/>
          <a:p>
            <a:pPr>
              <a:lnSpc>
                <a:spcPct val="80000"/>
              </a:lnSpc>
            </a:pPr>
            <a:r>
              <a:rPr lang="en-US" sz="2400" dirty="0"/>
              <a:t>The inner for loop terminates quickly if the </a:t>
            </a:r>
            <a:r>
              <a:rPr lang="en-US" sz="2400" b="1" dirty="0" err="1">
                <a:solidFill>
                  <a:srgbClr val="0033CC"/>
                </a:solidFill>
                <a:latin typeface="Courier New" charset="0"/>
              </a:rPr>
              <a:t>tmp</a:t>
            </a:r>
            <a:r>
              <a:rPr lang="en-US" sz="2400" dirty="0"/>
              <a:t> value does not need to be inserted too far into the sorted part.</a:t>
            </a:r>
          </a:p>
          <a:p>
            <a:pPr lvl="1">
              <a:lnSpc>
                <a:spcPct val="80000"/>
              </a:lnSpc>
            </a:pPr>
            <a:r>
              <a:rPr lang="en-US" sz="2000" dirty="0"/>
              <a:t>The entire sort finishes quickly if the data is nearly sorted: </a:t>
            </a:r>
            <a:r>
              <a:rPr lang="en-US" sz="2000" i="1" dirty="0">
                <a:latin typeface="Times New Roman" charset="0"/>
              </a:rPr>
              <a:t>O</a:t>
            </a:r>
            <a:r>
              <a:rPr lang="en-US" sz="2000" dirty="0">
                <a:latin typeface="Times New Roman" charset="0"/>
              </a:rPr>
              <a:t>(</a:t>
            </a:r>
            <a:r>
              <a:rPr lang="en-US" sz="2000" i="1" dirty="0">
                <a:latin typeface="Times New Roman" charset="0"/>
              </a:rPr>
              <a:t>N</a:t>
            </a:r>
            <a:r>
              <a:rPr lang="en-US" sz="2000" dirty="0">
                <a:latin typeface="Times New Roman" charset="0"/>
              </a:rPr>
              <a:t>).</a:t>
            </a:r>
          </a:p>
        </p:txBody>
      </p:sp>
      <p:sp>
        <p:nvSpPr>
          <p:cNvPr id="764932" name="Text Box 4"/>
          <p:cNvSpPr txBox="1">
            <a:spLocks noChangeArrowheads="1"/>
          </p:cNvSpPr>
          <p:nvPr/>
        </p:nvSpPr>
        <p:spPr bwMode="auto">
          <a:xfrm>
            <a:off x="619125" y="1316038"/>
            <a:ext cx="7885113" cy="3759200"/>
          </a:xfrm>
          <a:prstGeom prst="rect">
            <a:avLst/>
          </a:prstGeom>
          <a:solidFill>
            <a:srgbClr val="F2F2F2"/>
          </a:solidFill>
          <a:ln>
            <a:solidFill>
              <a:srgbClr val="BFBFBF"/>
            </a:solidFill>
          </a:ln>
          <a:effectLst/>
          <a:extLst/>
        </p:spPr>
        <p:txBody>
          <a:bodyPr wrap="none">
            <a:spAutoFit/>
          </a:bodyPr>
          <a:lstStyle/>
          <a:p>
            <a:r>
              <a:rPr lang="en-US" b="1" dirty="0">
                <a:latin typeface="Courier New" charset="0"/>
              </a:rPr>
              <a:t>public static &lt;</a:t>
            </a:r>
            <a:r>
              <a:rPr lang="en-US" b="1" dirty="0" err="1">
                <a:latin typeface="Courier New" charset="0"/>
              </a:rPr>
              <a:t>AnyType</a:t>
            </a:r>
            <a:r>
              <a:rPr lang="en-US" b="1" dirty="0">
                <a:latin typeface="Courier New" charset="0"/>
              </a:rPr>
              <a:t> extends Comparable&lt;? super </a:t>
            </a:r>
            <a:r>
              <a:rPr lang="en-US" b="1" dirty="0" err="1">
                <a:latin typeface="Courier New" charset="0"/>
              </a:rPr>
              <a:t>AnyType</a:t>
            </a:r>
            <a:r>
              <a:rPr lang="en-US" b="1" dirty="0">
                <a:latin typeface="Courier New" charset="0"/>
              </a:rPr>
              <a:t>&gt;&gt; </a:t>
            </a:r>
          </a:p>
          <a:p>
            <a:r>
              <a:rPr lang="en-US" b="1" dirty="0">
                <a:latin typeface="Courier New" charset="0"/>
              </a:rPr>
              <a:t>    void </a:t>
            </a:r>
            <a:r>
              <a:rPr lang="en-US" b="1" dirty="0" err="1">
                <a:solidFill>
                  <a:srgbClr val="B23C00"/>
                </a:solidFill>
                <a:latin typeface="Courier New" charset="0"/>
              </a:rPr>
              <a:t>insertionSort</a:t>
            </a:r>
            <a:r>
              <a:rPr lang="en-US" b="1" dirty="0">
                <a:latin typeface="Courier New" charset="0"/>
              </a:rPr>
              <a:t>(</a:t>
            </a:r>
            <a:r>
              <a:rPr lang="en-US" b="1" dirty="0" err="1">
                <a:latin typeface="Courier New" charset="0"/>
              </a:rPr>
              <a:t>AnyType</a:t>
            </a:r>
            <a:r>
              <a:rPr lang="en-US" b="1" dirty="0">
                <a:latin typeface="Courier New" charset="0"/>
              </a:rPr>
              <a:t>[] a) </a:t>
            </a:r>
          </a:p>
          <a:p>
            <a:r>
              <a:rPr lang="en-US" b="1" dirty="0">
                <a:latin typeface="Courier New" charset="0"/>
              </a:rPr>
              <a:t>{</a:t>
            </a:r>
          </a:p>
          <a:p>
            <a:r>
              <a:rPr lang="en-US" b="1" dirty="0">
                <a:latin typeface="Courier New" charset="0"/>
              </a:rPr>
              <a:t>    </a:t>
            </a:r>
            <a:r>
              <a:rPr lang="en-US" b="1" dirty="0" err="1">
                <a:latin typeface="Courier New" charset="0"/>
              </a:rPr>
              <a:t>int</a:t>
            </a:r>
            <a:r>
              <a:rPr lang="en-US" b="1" dirty="0">
                <a:latin typeface="Courier New" charset="0"/>
              </a:rPr>
              <a:t> j;</a:t>
            </a:r>
          </a:p>
          <a:p>
            <a:endParaRPr lang="en-US" b="1" dirty="0">
              <a:latin typeface="Courier New" charset="0"/>
            </a:endParaRPr>
          </a:p>
          <a:p>
            <a:r>
              <a:rPr lang="en-US" b="1" dirty="0">
                <a:latin typeface="Courier New" charset="0"/>
              </a:rPr>
              <a:t>    for (</a:t>
            </a:r>
            <a:r>
              <a:rPr lang="en-US" b="1" dirty="0" err="1">
                <a:latin typeface="Courier New" charset="0"/>
              </a:rPr>
              <a:t>int</a:t>
            </a:r>
            <a:r>
              <a:rPr lang="en-US" b="1" dirty="0">
                <a:latin typeface="Courier New" charset="0"/>
              </a:rPr>
              <a:t> p = 1; p &lt; </a:t>
            </a:r>
            <a:r>
              <a:rPr lang="en-US" b="1" dirty="0" err="1">
                <a:latin typeface="Courier New" charset="0"/>
              </a:rPr>
              <a:t>a.length</a:t>
            </a:r>
            <a:r>
              <a:rPr lang="en-US" b="1" dirty="0">
                <a:latin typeface="Courier New" charset="0"/>
              </a:rPr>
              <a:t>; p++) {</a:t>
            </a:r>
          </a:p>
          <a:p>
            <a:r>
              <a:rPr lang="en-US" b="1" dirty="0">
                <a:latin typeface="Courier New" charset="0"/>
              </a:rPr>
              <a:t>        </a:t>
            </a:r>
            <a:r>
              <a:rPr lang="en-US" b="1" dirty="0" err="1">
                <a:solidFill>
                  <a:srgbClr val="0033CC"/>
                </a:solidFill>
                <a:latin typeface="Courier New" charset="0"/>
              </a:rPr>
              <a:t>AnyType</a:t>
            </a:r>
            <a:r>
              <a:rPr lang="en-US" b="1" dirty="0">
                <a:solidFill>
                  <a:srgbClr val="0033CC"/>
                </a:solidFill>
                <a:latin typeface="Courier New" charset="0"/>
              </a:rPr>
              <a:t> </a:t>
            </a:r>
            <a:r>
              <a:rPr lang="en-US" b="1" dirty="0" err="1">
                <a:solidFill>
                  <a:srgbClr val="0033CC"/>
                </a:solidFill>
                <a:latin typeface="Courier New" charset="0"/>
              </a:rPr>
              <a:t>tmp</a:t>
            </a:r>
            <a:r>
              <a:rPr lang="en-US" b="1" dirty="0">
                <a:solidFill>
                  <a:srgbClr val="0033CC"/>
                </a:solidFill>
                <a:latin typeface="Courier New" charset="0"/>
              </a:rPr>
              <a:t> = a[p];</a:t>
            </a:r>
          </a:p>
          <a:p>
            <a:endParaRPr lang="en-US" b="1" dirty="0">
              <a:latin typeface="Courier New" charset="0"/>
            </a:endParaRPr>
          </a:p>
          <a:p>
            <a:r>
              <a:rPr lang="en-US" b="1" dirty="0">
                <a:latin typeface="Courier New" charset="0"/>
              </a:rPr>
              <a:t>        for (j = p; j &gt; 0 &amp;&amp; </a:t>
            </a:r>
            <a:r>
              <a:rPr lang="en-US" b="1" dirty="0" err="1">
                <a:latin typeface="Courier New" charset="0"/>
              </a:rPr>
              <a:t>tmp.compareTo</a:t>
            </a:r>
            <a:r>
              <a:rPr lang="en-US" b="1" dirty="0">
                <a:latin typeface="Courier New" charset="0"/>
              </a:rPr>
              <a:t>(</a:t>
            </a:r>
            <a:r>
              <a:rPr lang="en-US" b="1" dirty="0">
                <a:solidFill>
                  <a:srgbClr val="B23C00"/>
                </a:solidFill>
                <a:latin typeface="Courier New" charset="0"/>
              </a:rPr>
              <a:t>a[j</a:t>
            </a:r>
            <a:r>
              <a:rPr lang="en-US" b="1" dirty="0" smtClean="0">
                <a:solidFill>
                  <a:srgbClr val="B23C00"/>
                </a:solidFill>
                <a:latin typeface="Courier New" charset="0"/>
              </a:rPr>
              <a:t>-1</a:t>
            </a:r>
            <a:r>
              <a:rPr lang="en-US" b="1" dirty="0">
                <a:solidFill>
                  <a:srgbClr val="B23C00"/>
                </a:solidFill>
                <a:latin typeface="Courier New" charset="0"/>
              </a:rPr>
              <a:t>]</a:t>
            </a:r>
            <a:r>
              <a:rPr lang="en-US" b="1" dirty="0">
                <a:latin typeface="Courier New" charset="0"/>
              </a:rPr>
              <a:t>) &lt; 0; j--) {</a:t>
            </a:r>
          </a:p>
          <a:p>
            <a:r>
              <a:rPr lang="en-US" b="1" dirty="0">
                <a:latin typeface="Courier New" charset="0"/>
              </a:rPr>
              <a:t>            </a:t>
            </a:r>
            <a:r>
              <a:rPr lang="en-US" b="1" dirty="0">
                <a:solidFill>
                  <a:srgbClr val="B23C00"/>
                </a:solidFill>
                <a:latin typeface="Courier New" charset="0"/>
              </a:rPr>
              <a:t>a[j] = a[j-1];</a:t>
            </a:r>
          </a:p>
          <a:p>
            <a:r>
              <a:rPr lang="en-US" b="1" dirty="0">
                <a:latin typeface="Courier New" charset="0"/>
              </a:rPr>
              <a:t>        }</a:t>
            </a:r>
          </a:p>
          <a:p>
            <a:endParaRPr lang="en-US" b="1" dirty="0">
              <a:latin typeface="Courier New" charset="0"/>
            </a:endParaRPr>
          </a:p>
          <a:p>
            <a:r>
              <a:rPr lang="en-US" b="1" dirty="0">
                <a:latin typeface="Courier New" charset="0"/>
              </a:rPr>
              <a:t>        a[j] = </a:t>
            </a:r>
            <a:r>
              <a:rPr lang="en-US" b="1" dirty="0" err="1">
                <a:latin typeface="Courier New" charset="0"/>
              </a:rPr>
              <a:t>tmp</a:t>
            </a:r>
            <a:r>
              <a:rPr lang="en-US" b="1" dirty="0">
                <a:latin typeface="Courier New" charset="0"/>
              </a:rPr>
              <a:t>;</a:t>
            </a:r>
          </a:p>
          <a:p>
            <a:r>
              <a:rPr lang="en-US" b="1" dirty="0">
                <a:latin typeface="Courier New" charset="0"/>
              </a:rPr>
              <a:t>    }</a:t>
            </a:r>
          </a:p>
          <a:p>
            <a:r>
              <a:rPr lang="en-US" b="1" dirty="0">
                <a:latin typeface="Courier New" charset="0"/>
              </a:rPr>
              <a:t>}</a:t>
            </a:r>
          </a:p>
        </p:txBody>
      </p:sp>
      <p:sp>
        <p:nvSpPr>
          <p:cNvPr id="764933" name="Text Box 5"/>
          <p:cNvSpPr txBox="1">
            <a:spLocks noChangeArrowheads="1"/>
          </p:cNvSpPr>
          <p:nvPr/>
        </p:nvSpPr>
        <p:spPr bwMode="auto">
          <a:xfrm>
            <a:off x="4206244" y="3611563"/>
            <a:ext cx="4181475" cy="925512"/>
          </a:xfrm>
          <a:prstGeom prst="rect">
            <a:avLst/>
          </a:prstGeom>
          <a:solidFill>
            <a:srgbClr val="FFFFC2"/>
          </a:solidFill>
          <a:ln w="9525">
            <a:solidFill>
              <a:schemeClr val="folHlink"/>
            </a:solidFill>
            <a:miter lim="800000"/>
            <a:headEnd/>
            <a:tailEnd/>
          </a:ln>
          <a:effectLst/>
          <a:extLst/>
        </p:spPr>
        <p:txBody>
          <a:bodyPr wrap="none">
            <a:spAutoFit/>
          </a:bodyPr>
          <a:lstStyle/>
          <a:p>
            <a:r>
              <a:rPr lang="en-US" sz="1800" dirty="0">
                <a:solidFill>
                  <a:schemeClr val="folHlink"/>
                </a:solidFill>
              </a:rPr>
              <a:t>Slide values in the sorted part of the list</a:t>
            </a:r>
          </a:p>
          <a:p>
            <a:r>
              <a:rPr lang="en-US" sz="1800" dirty="0">
                <a:solidFill>
                  <a:schemeClr val="folHlink"/>
                </a:solidFill>
              </a:rPr>
              <a:t>one to the right to make room for a new</a:t>
            </a:r>
          </a:p>
          <a:p>
            <a:r>
              <a:rPr lang="en-US" sz="1800" dirty="0">
                <a:solidFill>
                  <a:schemeClr val="folHlink"/>
                </a:solidFill>
              </a:rPr>
              <a:t>member of the sorted part.</a:t>
            </a:r>
          </a:p>
        </p:txBody>
      </p:sp>
      <p:sp>
        <p:nvSpPr>
          <p:cNvPr id="764934" name="Text Box 6"/>
          <p:cNvSpPr txBox="1">
            <a:spLocks noChangeArrowheads="1"/>
          </p:cNvSpPr>
          <p:nvPr/>
        </p:nvSpPr>
        <p:spPr bwMode="auto">
          <a:xfrm>
            <a:off x="4206244" y="2879725"/>
            <a:ext cx="4410075" cy="376238"/>
          </a:xfrm>
          <a:prstGeom prst="rect">
            <a:avLst/>
          </a:prstGeom>
          <a:solidFill>
            <a:srgbClr val="FFFFC2"/>
          </a:solidFill>
          <a:ln w="9525">
            <a:solidFill>
              <a:srgbClr val="0033CC"/>
            </a:solidFill>
            <a:miter lim="800000"/>
            <a:headEnd/>
            <a:tailEnd/>
          </a:ln>
          <a:effectLst/>
          <a:extLst/>
        </p:spPr>
        <p:txBody>
          <a:bodyPr wrap="none">
            <a:spAutoFit/>
          </a:bodyPr>
          <a:lstStyle/>
          <a:p>
            <a:r>
              <a:rPr lang="en-US" sz="1800" dirty="0">
                <a:solidFill>
                  <a:srgbClr val="0033CC"/>
                </a:solidFill>
              </a:rPr>
              <a:t>Does this value belong in the sorted part?</a:t>
            </a:r>
          </a:p>
        </p:txBody>
      </p:sp>
    </p:spTree>
    <p:extLst>
      <p:ext uri="{BB962C8B-B14F-4D97-AF65-F5344CB8AC3E}">
        <p14:creationId xmlns:p14="http://schemas.microsoft.com/office/powerpoint/2010/main" val="1424541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64932">
                                            <p:txEl>
                                              <p:pRg st="5" end="5"/>
                                            </p:txEl>
                                          </p:spTgt>
                                        </p:tgtEl>
                                        <p:attrNameLst>
                                          <p:attrName>style.visibility</p:attrName>
                                        </p:attrNameLst>
                                      </p:cBhvr>
                                      <p:to>
                                        <p:strVal val="visible"/>
                                      </p:to>
                                    </p:set>
                                    <p:animEffect transition="in" filter="fade">
                                      <p:cBhvr>
                                        <p:cTn id="7" dur="500"/>
                                        <p:tgtEl>
                                          <p:spTgt spid="76493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4932">
                                            <p:txEl>
                                              <p:pRg st="6" end="6"/>
                                            </p:txEl>
                                          </p:spTgt>
                                        </p:tgtEl>
                                        <p:attrNameLst>
                                          <p:attrName>style.visibility</p:attrName>
                                        </p:attrNameLst>
                                      </p:cBhvr>
                                      <p:to>
                                        <p:strVal val="visible"/>
                                      </p:to>
                                    </p:set>
                                    <p:animEffect transition="in" filter="fade">
                                      <p:cBhvr>
                                        <p:cTn id="10" dur="500"/>
                                        <p:tgtEl>
                                          <p:spTgt spid="76493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4932">
                                            <p:txEl>
                                              <p:pRg st="13" end="13"/>
                                            </p:txEl>
                                          </p:spTgt>
                                        </p:tgtEl>
                                        <p:attrNameLst>
                                          <p:attrName>style.visibility</p:attrName>
                                        </p:attrNameLst>
                                      </p:cBhvr>
                                      <p:to>
                                        <p:strVal val="visible"/>
                                      </p:to>
                                    </p:set>
                                    <p:animEffect transition="in" filter="fade">
                                      <p:cBhvr>
                                        <p:cTn id="13" dur="500"/>
                                        <p:tgtEl>
                                          <p:spTgt spid="764932">
                                            <p:txEl>
                                              <p:pRg st="13" end="1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64934"/>
                                        </p:tgtEl>
                                        <p:attrNameLst>
                                          <p:attrName>style.visibility</p:attrName>
                                        </p:attrNameLst>
                                      </p:cBhvr>
                                      <p:to>
                                        <p:strVal val="visible"/>
                                      </p:to>
                                    </p:set>
                                    <p:anim calcmode="lin" valueType="num">
                                      <p:cBhvr additive="base">
                                        <p:cTn id="18" dur="500" fill="hold"/>
                                        <p:tgtEl>
                                          <p:spTgt spid="764934"/>
                                        </p:tgtEl>
                                        <p:attrNameLst>
                                          <p:attrName>ppt_x</p:attrName>
                                        </p:attrNameLst>
                                      </p:cBhvr>
                                      <p:tavLst>
                                        <p:tav tm="0">
                                          <p:val>
                                            <p:strVal val="1+#ppt_w/2"/>
                                          </p:val>
                                        </p:tav>
                                        <p:tav tm="100000">
                                          <p:val>
                                            <p:strVal val="#ppt_x"/>
                                          </p:val>
                                        </p:tav>
                                      </p:tavLst>
                                    </p:anim>
                                    <p:anim calcmode="lin" valueType="num">
                                      <p:cBhvr additive="base">
                                        <p:cTn id="19" dur="500" fill="hold"/>
                                        <p:tgtEl>
                                          <p:spTgt spid="76493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764932">
                                            <p:txEl>
                                              <p:pRg st="8" end="8"/>
                                            </p:txEl>
                                          </p:spTgt>
                                        </p:tgtEl>
                                        <p:attrNameLst>
                                          <p:attrName>style.visibility</p:attrName>
                                        </p:attrNameLst>
                                      </p:cBhvr>
                                      <p:to>
                                        <p:strVal val="visible"/>
                                      </p:to>
                                    </p:set>
                                    <p:animEffect transition="in" filter="fade">
                                      <p:cBhvr>
                                        <p:cTn id="24" dur="500"/>
                                        <p:tgtEl>
                                          <p:spTgt spid="7649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64932">
                                            <p:txEl>
                                              <p:pRg st="9" end="9"/>
                                            </p:txEl>
                                          </p:spTgt>
                                        </p:tgtEl>
                                        <p:attrNameLst>
                                          <p:attrName>style.visibility</p:attrName>
                                        </p:attrNameLst>
                                      </p:cBhvr>
                                      <p:to>
                                        <p:strVal val="visible"/>
                                      </p:to>
                                    </p:set>
                                    <p:animEffect transition="in" filter="fade">
                                      <p:cBhvr>
                                        <p:cTn id="27" dur="500"/>
                                        <p:tgtEl>
                                          <p:spTgt spid="7649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64932">
                                            <p:txEl>
                                              <p:pRg st="10" end="10"/>
                                            </p:txEl>
                                          </p:spTgt>
                                        </p:tgtEl>
                                        <p:attrNameLst>
                                          <p:attrName>style.visibility</p:attrName>
                                        </p:attrNameLst>
                                      </p:cBhvr>
                                      <p:to>
                                        <p:strVal val="visible"/>
                                      </p:to>
                                    </p:set>
                                    <p:animEffect transition="in" filter="fade">
                                      <p:cBhvr>
                                        <p:cTn id="30" dur="500"/>
                                        <p:tgtEl>
                                          <p:spTgt spid="764932">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64932">
                                            <p:txEl>
                                              <p:pRg st="12" end="12"/>
                                            </p:txEl>
                                          </p:spTgt>
                                        </p:tgtEl>
                                        <p:attrNameLst>
                                          <p:attrName>style.visibility</p:attrName>
                                        </p:attrNameLst>
                                      </p:cBhvr>
                                      <p:to>
                                        <p:strVal val="visible"/>
                                      </p:to>
                                    </p:set>
                                    <p:animEffect transition="in" filter="fade">
                                      <p:cBhvr>
                                        <p:cTn id="33" dur="500"/>
                                        <p:tgtEl>
                                          <p:spTgt spid="764932">
                                            <p:txEl>
                                              <p:pRg st="12" end="1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764933"/>
                                        </p:tgtEl>
                                        <p:attrNameLst>
                                          <p:attrName>style.visibility</p:attrName>
                                        </p:attrNameLst>
                                      </p:cBhvr>
                                      <p:to>
                                        <p:strVal val="visible"/>
                                      </p:to>
                                    </p:set>
                                    <p:anim calcmode="lin" valueType="num">
                                      <p:cBhvr additive="base">
                                        <p:cTn id="38" dur="500" fill="hold"/>
                                        <p:tgtEl>
                                          <p:spTgt spid="764933"/>
                                        </p:tgtEl>
                                        <p:attrNameLst>
                                          <p:attrName>ppt_x</p:attrName>
                                        </p:attrNameLst>
                                      </p:cBhvr>
                                      <p:tavLst>
                                        <p:tav tm="0">
                                          <p:val>
                                            <p:strVal val="1+#ppt_w/2"/>
                                          </p:val>
                                        </p:tav>
                                        <p:tav tm="100000">
                                          <p:val>
                                            <p:strVal val="#ppt_x"/>
                                          </p:val>
                                        </p:tav>
                                      </p:tavLst>
                                    </p:anim>
                                    <p:anim calcmode="lin" valueType="num">
                                      <p:cBhvr additive="base">
                                        <p:cTn id="39" dur="500" fill="hold"/>
                                        <p:tgtEl>
                                          <p:spTgt spid="76493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64931">
                                            <p:txEl>
                                              <p:pRg st="0" end="0"/>
                                            </p:txEl>
                                          </p:spTgt>
                                        </p:tgtEl>
                                        <p:attrNameLst>
                                          <p:attrName>style.visibility</p:attrName>
                                        </p:attrNameLst>
                                      </p:cBhvr>
                                      <p:to>
                                        <p:strVal val="visible"/>
                                      </p:to>
                                    </p:set>
                                    <p:animEffect transition="in" filter="fade">
                                      <p:cBhvr>
                                        <p:cTn id="44" dur="500"/>
                                        <p:tgtEl>
                                          <p:spTgt spid="764931">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64931">
                                            <p:txEl>
                                              <p:pRg st="1" end="1"/>
                                            </p:txEl>
                                          </p:spTgt>
                                        </p:tgtEl>
                                        <p:attrNameLst>
                                          <p:attrName>style.visibility</p:attrName>
                                        </p:attrNameLst>
                                      </p:cBhvr>
                                      <p:to>
                                        <p:strVal val="visible"/>
                                      </p:to>
                                    </p:set>
                                    <p:animEffect transition="in" filter="fade">
                                      <p:cBhvr>
                                        <p:cTn id="49" dur="500"/>
                                        <p:tgtEl>
                                          <p:spTgt spid="7649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P spid="764933" grpId="0" animBg="1"/>
      <p:bldP spid="7649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E8283C-769A-A84C-BDAB-2688E683C4C9}" type="slidenum">
              <a:rPr lang="en-US"/>
              <a:pPr/>
              <a:t>28</a:t>
            </a:fld>
            <a:endParaRPr lang="en-US"/>
          </a:p>
        </p:txBody>
      </p:sp>
      <p:sp>
        <p:nvSpPr>
          <p:cNvPr id="766978" name="Rectangle 2"/>
          <p:cNvSpPr>
            <a:spLocks noGrp="1" noChangeArrowheads="1"/>
          </p:cNvSpPr>
          <p:nvPr>
            <p:ph type="title"/>
          </p:nvPr>
        </p:nvSpPr>
        <p:spPr/>
        <p:txBody>
          <a:bodyPr/>
          <a:lstStyle/>
          <a:p>
            <a:r>
              <a:rPr lang="en-US"/>
              <a:t>Analysis of Insertion Sort</a:t>
            </a:r>
          </a:p>
        </p:txBody>
      </p:sp>
      <p:sp>
        <p:nvSpPr>
          <p:cNvPr id="766979" name="Rectangle 3"/>
          <p:cNvSpPr>
            <a:spLocks noGrp="1" noChangeArrowheads="1"/>
          </p:cNvSpPr>
          <p:nvPr>
            <p:ph type="body" idx="1"/>
          </p:nvPr>
        </p:nvSpPr>
        <p:spPr/>
        <p:txBody>
          <a:bodyPr/>
          <a:lstStyle/>
          <a:p>
            <a:pPr>
              <a:lnSpc>
                <a:spcPct val="90000"/>
              </a:lnSpc>
            </a:pPr>
            <a:r>
              <a:rPr lang="en-US" dirty="0"/>
              <a:t>Nested loops, each can take </a:t>
            </a:r>
            <a:r>
              <a:rPr lang="en-US" i="1" dirty="0">
                <a:latin typeface="Times New Roman" charset="0"/>
              </a:rPr>
              <a:t>N</a:t>
            </a:r>
            <a:r>
              <a:rPr lang="en-US" dirty="0"/>
              <a:t> iterations.</a:t>
            </a:r>
          </a:p>
          <a:p>
            <a:pPr lvl="1">
              <a:lnSpc>
                <a:spcPct val="90000"/>
              </a:lnSpc>
            </a:pPr>
            <a:r>
              <a:rPr lang="en-US" dirty="0"/>
              <a:t>Therefore, insertion sort is </a:t>
            </a:r>
            <a:r>
              <a:rPr lang="en-US" i="1" dirty="0">
                <a:solidFill>
                  <a:schemeClr val="folHlink"/>
                </a:solidFill>
                <a:latin typeface="Times New Roman" charset="0"/>
              </a:rPr>
              <a:t>O</a:t>
            </a:r>
            <a:r>
              <a:rPr lang="en-US" dirty="0">
                <a:solidFill>
                  <a:schemeClr val="folHlink"/>
                </a:solidFill>
                <a:latin typeface="Times New Roman" charset="0"/>
              </a:rPr>
              <a:t>(</a:t>
            </a:r>
            <a:r>
              <a:rPr lang="en-US" i="1" dirty="0">
                <a:solidFill>
                  <a:schemeClr val="folHlink"/>
                </a:solidFill>
                <a:latin typeface="Times New Roman" charset="0"/>
              </a:rPr>
              <a:t>N</a:t>
            </a:r>
            <a:r>
              <a:rPr lang="en-US" baseline="30000" dirty="0">
                <a:solidFill>
                  <a:schemeClr val="folHlink"/>
                </a:solidFill>
                <a:latin typeface="Times New Roman" charset="0"/>
              </a:rPr>
              <a:t>2</a:t>
            </a:r>
            <a:r>
              <a:rPr lang="en-US" dirty="0">
                <a:solidFill>
                  <a:schemeClr val="folHlink"/>
                </a:solidFill>
                <a:latin typeface="Times New Roman" charset="0"/>
              </a:rPr>
              <a:t>)</a:t>
            </a:r>
            <a:r>
              <a:rPr lang="en-US" dirty="0">
                <a:latin typeface="Times New Roman" charset="0"/>
              </a:rPr>
              <a:t>.</a:t>
            </a:r>
          </a:p>
          <a:p>
            <a:pPr lvl="4">
              <a:lnSpc>
                <a:spcPct val="90000"/>
              </a:lnSpc>
            </a:pPr>
            <a:endParaRPr lang="en-US" sz="1050" dirty="0">
              <a:latin typeface="Times New Roman" charset="0"/>
            </a:endParaRPr>
          </a:p>
          <a:p>
            <a:pPr>
              <a:lnSpc>
                <a:spcPct val="90000"/>
              </a:lnSpc>
            </a:pPr>
            <a:r>
              <a:rPr lang="en-US" dirty="0"/>
              <a:t>An </a:t>
            </a:r>
            <a:r>
              <a:rPr lang="en-US" dirty="0">
                <a:solidFill>
                  <a:schemeClr val="folHlink"/>
                </a:solidFill>
              </a:rPr>
              <a:t>inversion</a:t>
            </a:r>
            <a:r>
              <a:rPr lang="en-US" dirty="0"/>
              <a:t> is an ordered pair of data </a:t>
            </a:r>
            <a:r>
              <a:rPr lang="en-US" dirty="0">
                <a:latin typeface="Times New Roman" charset="0"/>
              </a:rPr>
              <a:t>(</a:t>
            </a:r>
            <a:r>
              <a:rPr lang="en-US" i="1" dirty="0">
                <a:latin typeface="Times New Roman" charset="0"/>
              </a:rPr>
              <a:t>a</a:t>
            </a:r>
            <a:r>
              <a:rPr lang="en-US" dirty="0">
                <a:latin typeface="Times New Roman" charset="0"/>
              </a:rPr>
              <a:t>[</a:t>
            </a:r>
            <a:r>
              <a:rPr lang="en-US" i="1" dirty="0" err="1">
                <a:latin typeface="Times New Roman" charset="0"/>
              </a:rPr>
              <a:t>i</a:t>
            </a:r>
            <a:r>
              <a:rPr lang="en-US" dirty="0">
                <a:latin typeface="Times New Roman" charset="0"/>
              </a:rPr>
              <a:t>], </a:t>
            </a:r>
            <a:r>
              <a:rPr lang="en-US" i="1" dirty="0">
                <a:latin typeface="Times New Roman" charset="0"/>
              </a:rPr>
              <a:t>a</a:t>
            </a:r>
            <a:r>
              <a:rPr lang="en-US" dirty="0">
                <a:latin typeface="Times New Roman" charset="0"/>
              </a:rPr>
              <a:t>[</a:t>
            </a:r>
            <a:r>
              <a:rPr lang="en-US" i="1" dirty="0">
                <a:latin typeface="Times New Roman" charset="0"/>
              </a:rPr>
              <a:t>j</a:t>
            </a:r>
            <a:r>
              <a:rPr lang="en-US" dirty="0">
                <a:latin typeface="Times New Roman" charset="0"/>
              </a:rPr>
              <a:t>])</a:t>
            </a:r>
            <a:r>
              <a:rPr lang="en-US" dirty="0"/>
              <a:t> from the list where the indices </a:t>
            </a:r>
            <a:r>
              <a:rPr lang="en-US" i="1" dirty="0" err="1">
                <a:latin typeface="Times New Roman" charset="0"/>
              </a:rPr>
              <a:t>i</a:t>
            </a:r>
            <a:r>
              <a:rPr lang="en-US" dirty="0">
                <a:latin typeface="Times New Roman" charset="0"/>
              </a:rPr>
              <a:t> &lt; </a:t>
            </a:r>
            <a:r>
              <a:rPr lang="en-US" i="1" dirty="0">
                <a:latin typeface="Times New Roman" charset="0"/>
              </a:rPr>
              <a:t>j</a:t>
            </a:r>
            <a:r>
              <a:rPr lang="en-US" dirty="0"/>
              <a:t> but the values </a:t>
            </a:r>
            <a:r>
              <a:rPr lang="en-US" i="1" dirty="0">
                <a:latin typeface="Times New Roman" charset="0"/>
              </a:rPr>
              <a:t>a</a:t>
            </a:r>
            <a:r>
              <a:rPr lang="en-US" dirty="0">
                <a:latin typeface="Times New Roman" charset="0"/>
              </a:rPr>
              <a:t>[</a:t>
            </a:r>
            <a:r>
              <a:rPr lang="en-US" i="1" dirty="0" err="1">
                <a:latin typeface="Times New Roman" charset="0"/>
              </a:rPr>
              <a:t>i</a:t>
            </a:r>
            <a:r>
              <a:rPr lang="en-US" dirty="0">
                <a:latin typeface="Times New Roman" charset="0"/>
              </a:rPr>
              <a:t>] &gt; </a:t>
            </a:r>
            <a:r>
              <a:rPr lang="en-US" i="1" dirty="0">
                <a:latin typeface="Times New Roman" charset="0"/>
              </a:rPr>
              <a:t>a</a:t>
            </a:r>
            <a:r>
              <a:rPr lang="en-US" dirty="0">
                <a:latin typeface="Times New Roman" charset="0"/>
              </a:rPr>
              <a:t>[</a:t>
            </a:r>
            <a:r>
              <a:rPr lang="en-US" i="1" dirty="0">
                <a:latin typeface="Times New Roman" charset="0"/>
              </a:rPr>
              <a:t>j</a:t>
            </a:r>
            <a:r>
              <a:rPr lang="en-US" dirty="0">
                <a:latin typeface="Times New Roman" charset="0"/>
              </a:rPr>
              <a:t>].</a:t>
            </a:r>
          </a:p>
          <a:p>
            <a:pPr lvl="1">
              <a:lnSpc>
                <a:spcPct val="90000"/>
              </a:lnSpc>
            </a:pPr>
            <a:r>
              <a:rPr lang="en-US" dirty="0"/>
              <a:t>The two values are </a:t>
            </a:r>
            <a:r>
              <a:rPr lang="en-US" dirty="0">
                <a:solidFill>
                  <a:schemeClr val="folHlink"/>
                </a:solidFill>
              </a:rPr>
              <a:t>out of order</a:t>
            </a:r>
            <a:r>
              <a:rPr lang="en-US" dirty="0" smtClean="0"/>
              <a:t>.</a:t>
            </a:r>
          </a:p>
          <a:p>
            <a:pPr lvl="6">
              <a:lnSpc>
                <a:spcPct val="90000"/>
              </a:lnSpc>
            </a:pPr>
            <a:endParaRPr lang="en-US" dirty="0"/>
          </a:p>
          <a:p>
            <a:pPr>
              <a:lnSpc>
                <a:spcPct val="90000"/>
              </a:lnSpc>
            </a:pPr>
            <a:r>
              <a:rPr lang="en-US" dirty="0"/>
              <a:t>Assume </a:t>
            </a:r>
            <a:r>
              <a:rPr lang="en-US" dirty="0" smtClean="0"/>
              <a:t>we</a:t>
            </a:r>
            <a:r>
              <a:rPr lang="en-US" dirty="0" smtClean="0">
                <a:latin typeface="Arial"/>
              </a:rPr>
              <a:t>’</a:t>
            </a:r>
            <a:r>
              <a:rPr lang="en-US" dirty="0" smtClean="0"/>
              <a:t>re </a:t>
            </a:r>
            <a:r>
              <a:rPr lang="en-US" dirty="0"/>
              <a:t>sorting from lowest to highest.</a:t>
            </a:r>
          </a:p>
          <a:p>
            <a:pPr lvl="1">
              <a:lnSpc>
                <a:spcPct val="90000"/>
              </a:lnSpc>
            </a:pPr>
            <a:r>
              <a:rPr lang="en-US" dirty="0"/>
              <a:t>Example: The list  34  8  64  51  32  21</a:t>
            </a:r>
            <a:br>
              <a:rPr lang="en-US" dirty="0"/>
            </a:br>
            <a:r>
              <a:rPr lang="en-US" dirty="0"/>
              <a:t>has the inversions (34,8), (34,32), (34,21), (64,51), (64, 32), (64,21), (51,32), (51,21), and (32,21)</a:t>
            </a:r>
            <a:r>
              <a:rPr lang="en-US" dirty="0" smtClean="0"/>
              <a:t>.</a:t>
            </a:r>
            <a:endParaRPr lang="en-US" dirty="0"/>
          </a:p>
        </p:txBody>
      </p:sp>
    </p:spTree>
    <p:extLst>
      <p:ext uri="{BB962C8B-B14F-4D97-AF65-F5344CB8AC3E}">
        <p14:creationId xmlns:p14="http://schemas.microsoft.com/office/powerpoint/2010/main" val="3968536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6979">
                                            <p:txEl>
                                              <p:pRg st="3" end="3"/>
                                            </p:txEl>
                                          </p:spTgt>
                                        </p:tgtEl>
                                        <p:attrNameLst>
                                          <p:attrName>style.visibility</p:attrName>
                                        </p:attrNameLst>
                                      </p:cBhvr>
                                      <p:to>
                                        <p:strVal val="visible"/>
                                      </p:to>
                                    </p:set>
                                    <p:animEffect transition="in" filter="fade">
                                      <p:cBhvr>
                                        <p:cTn id="7" dur="500"/>
                                        <p:tgtEl>
                                          <p:spTgt spid="766979">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6979">
                                            <p:txEl>
                                              <p:pRg st="4" end="4"/>
                                            </p:txEl>
                                          </p:spTgt>
                                        </p:tgtEl>
                                        <p:attrNameLst>
                                          <p:attrName>style.visibility</p:attrName>
                                        </p:attrNameLst>
                                      </p:cBhvr>
                                      <p:to>
                                        <p:strVal val="visible"/>
                                      </p:to>
                                    </p:set>
                                    <p:animEffect transition="in" filter="fade">
                                      <p:cBhvr>
                                        <p:cTn id="10" dur="500"/>
                                        <p:tgtEl>
                                          <p:spTgt spid="76697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66979">
                                            <p:txEl>
                                              <p:pRg st="6" end="6"/>
                                            </p:txEl>
                                          </p:spTgt>
                                        </p:tgtEl>
                                        <p:attrNameLst>
                                          <p:attrName>style.visibility</p:attrName>
                                        </p:attrNameLst>
                                      </p:cBhvr>
                                      <p:to>
                                        <p:strVal val="visible"/>
                                      </p:to>
                                    </p:set>
                                    <p:animEffect transition="in" filter="fade">
                                      <p:cBhvr>
                                        <p:cTn id="15" dur="500"/>
                                        <p:tgtEl>
                                          <p:spTgt spid="766979">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6979">
                                            <p:txEl>
                                              <p:pRg st="7" end="7"/>
                                            </p:txEl>
                                          </p:spTgt>
                                        </p:tgtEl>
                                        <p:attrNameLst>
                                          <p:attrName>style.visibility</p:attrName>
                                        </p:attrNameLst>
                                      </p:cBhvr>
                                      <p:to>
                                        <p:strVal val="visible"/>
                                      </p:to>
                                    </p:set>
                                    <p:animEffect transition="in" filter="fade">
                                      <p:cBhvr>
                                        <p:cTn id="18" dur="500"/>
                                        <p:tgtEl>
                                          <p:spTgt spid="766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E8283C-769A-A84C-BDAB-2688E683C4C9}" type="slidenum">
              <a:rPr lang="en-US"/>
              <a:pPr/>
              <a:t>29</a:t>
            </a:fld>
            <a:endParaRPr lang="en-US"/>
          </a:p>
        </p:txBody>
      </p:sp>
      <p:sp>
        <p:nvSpPr>
          <p:cNvPr id="766978" name="Rectangle 2"/>
          <p:cNvSpPr>
            <a:spLocks noGrp="1" noChangeArrowheads="1"/>
          </p:cNvSpPr>
          <p:nvPr>
            <p:ph type="title"/>
          </p:nvPr>
        </p:nvSpPr>
        <p:spPr/>
        <p:txBody>
          <a:bodyPr/>
          <a:lstStyle/>
          <a:p>
            <a:r>
              <a:rPr lang="en-US" dirty="0"/>
              <a:t>Analysis of Insertion </a:t>
            </a:r>
            <a:r>
              <a:rPr lang="en-US" dirty="0" smtClean="0"/>
              <a:t>Sort</a:t>
            </a:r>
            <a:r>
              <a:rPr lang="en-US" i="1" dirty="0" smtClean="0"/>
              <a:t>, cont’d</a:t>
            </a:r>
            <a:endParaRPr lang="en-US" i="1" dirty="0"/>
          </a:p>
        </p:txBody>
      </p:sp>
      <p:sp>
        <p:nvSpPr>
          <p:cNvPr id="766979" name="Rectangle 3"/>
          <p:cNvSpPr>
            <a:spLocks noGrp="1" noChangeArrowheads="1"/>
          </p:cNvSpPr>
          <p:nvPr>
            <p:ph type="body" idx="1"/>
          </p:nvPr>
        </p:nvSpPr>
        <p:spPr/>
        <p:txBody>
          <a:bodyPr/>
          <a:lstStyle/>
          <a:p>
            <a:pPr>
              <a:lnSpc>
                <a:spcPct val="90000"/>
              </a:lnSpc>
            </a:pPr>
            <a:r>
              <a:rPr lang="en-US" dirty="0"/>
              <a:t>Swapping two adjacent values that out of order removes exactly one inversion from the list.</a:t>
            </a:r>
          </a:p>
          <a:p>
            <a:pPr lvl="1">
              <a:lnSpc>
                <a:spcPct val="90000"/>
              </a:lnSpc>
            </a:pPr>
            <a:r>
              <a:rPr lang="en-US" dirty="0"/>
              <a:t>A sorted array has no inversions.</a:t>
            </a:r>
          </a:p>
          <a:p>
            <a:pPr lvl="4">
              <a:lnSpc>
                <a:spcPct val="90000"/>
              </a:lnSpc>
            </a:pPr>
            <a:endParaRPr lang="en-US" sz="1050" dirty="0"/>
          </a:p>
          <a:p>
            <a:pPr>
              <a:lnSpc>
                <a:spcPct val="90000"/>
              </a:lnSpc>
            </a:pPr>
            <a:r>
              <a:rPr lang="en-US" dirty="0"/>
              <a:t>We can compute bounds on the average running time of </a:t>
            </a:r>
            <a:r>
              <a:rPr lang="en-US" dirty="0" smtClean="0"/>
              <a:t>insertion </a:t>
            </a:r>
            <a:r>
              <a:rPr lang="en-US" dirty="0"/>
              <a:t>sort by computing </a:t>
            </a:r>
            <a:r>
              <a:rPr lang="en-US" dirty="0" smtClean="0"/>
              <a:t/>
            </a:r>
            <a:br>
              <a:rPr lang="en-US" dirty="0" smtClean="0"/>
            </a:br>
            <a:r>
              <a:rPr lang="en-US" dirty="0" smtClean="0"/>
              <a:t>the </a:t>
            </a:r>
            <a:r>
              <a:rPr lang="en-US" dirty="0">
                <a:solidFill>
                  <a:srgbClr val="B23C00"/>
                </a:solidFill>
              </a:rPr>
              <a:t>average number of inversions </a:t>
            </a:r>
            <a:r>
              <a:rPr lang="en-US" dirty="0"/>
              <a:t/>
            </a:r>
            <a:br>
              <a:rPr lang="en-US" dirty="0"/>
            </a:br>
            <a:r>
              <a:rPr lang="en-US" dirty="0"/>
              <a:t>in a permutation of values in a list.</a:t>
            </a:r>
          </a:p>
        </p:txBody>
      </p:sp>
    </p:spTree>
    <p:extLst>
      <p:ext uri="{BB962C8B-B14F-4D97-AF65-F5344CB8AC3E}">
        <p14:creationId xmlns:p14="http://schemas.microsoft.com/office/powerpoint/2010/main" val="2564474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6979">
                                            <p:txEl>
                                              <p:pRg st="3" end="3"/>
                                            </p:txEl>
                                          </p:spTgt>
                                        </p:tgtEl>
                                        <p:attrNameLst>
                                          <p:attrName>style.visibility</p:attrName>
                                        </p:attrNameLst>
                                      </p:cBhvr>
                                      <p:to>
                                        <p:strVal val="visible"/>
                                      </p:to>
                                    </p:set>
                                    <p:animEffect transition="in" filter="fade">
                                      <p:cBhvr>
                                        <p:cTn id="7" dur="500"/>
                                        <p:tgtEl>
                                          <p:spTgt spid="76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a:t>
            </a:r>
            <a:r>
              <a:rPr lang="en-US" dirty="0" smtClean="0"/>
              <a:t>Solutions</a:t>
            </a:r>
            <a:r>
              <a:rPr lang="en-US" i="1" dirty="0" smtClean="0"/>
              <a:t>, cont’d</a:t>
            </a:r>
            <a:endParaRPr lang="en-US" i="1" dirty="0"/>
          </a:p>
        </p:txBody>
      </p:sp>
      <p:sp>
        <p:nvSpPr>
          <p:cNvPr id="3" name="Content Placeholder 2"/>
          <p:cNvSpPr>
            <a:spLocks noGrp="1"/>
          </p:cNvSpPr>
          <p:nvPr>
            <p:ph idx="1"/>
          </p:nvPr>
        </p:nvSpPr>
        <p:spPr>
          <a:xfrm>
            <a:off x="457200" y="2880366"/>
            <a:ext cx="8229600" cy="3250559"/>
          </a:xfrm>
        </p:spPr>
        <p:txBody>
          <a:bodyPr/>
          <a:lstStyle/>
          <a:p>
            <a:pPr marL="438150" lvl="1" indent="0">
              <a:buNone/>
            </a:pPr>
            <a:r>
              <a:rPr lang="en-US" dirty="0" smtClean="0"/>
              <a:t>Problem: You cannot simply delete node C because you can’t access node B in order to get it to point to node D.</a:t>
            </a:r>
            <a:br>
              <a:rPr lang="en-US" dirty="0" smtClean="0"/>
            </a:br>
            <a:r>
              <a:rPr lang="en-US" dirty="0" smtClean="0"/>
              <a:t/>
            </a:r>
            <a:br>
              <a:rPr lang="en-US" dirty="0" smtClean="0"/>
            </a:br>
            <a:r>
              <a:rPr lang="en-US" dirty="0" smtClean="0">
                <a:solidFill>
                  <a:srgbClr val="B23C00"/>
                </a:solidFill>
              </a:rPr>
              <a:t>Solution:</a:t>
            </a:r>
            <a:r>
              <a:rPr lang="en-US" dirty="0" smtClean="0"/>
              <a:t> </a:t>
            </a:r>
          </a:p>
          <a:p>
            <a:pPr lvl="1"/>
            <a:r>
              <a:rPr lang="en-US" dirty="0" smtClean="0"/>
              <a:t>Copy the </a:t>
            </a:r>
            <a:r>
              <a:rPr lang="en-US" b="1" dirty="0" smtClean="0">
                <a:solidFill>
                  <a:srgbClr val="0033CC"/>
                </a:solidFill>
                <a:latin typeface="Courier New"/>
                <a:cs typeface="Courier New"/>
              </a:rPr>
              <a:t>data</a:t>
            </a:r>
            <a:r>
              <a:rPr lang="en-US" dirty="0" smtClean="0">
                <a:solidFill>
                  <a:srgbClr val="0033CC"/>
                </a:solidFill>
              </a:rPr>
              <a:t> </a:t>
            </a:r>
            <a:r>
              <a:rPr lang="en-US" dirty="0" smtClean="0"/>
              <a:t>field of node D into the </a:t>
            </a:r>
            <a:r>
              <a:rPr lang="en-US" b="1" dirty="0">
                <a:solidFill>
                  <a:srgbClr val="0033CC"/>
                </a:solidFill>
                <a:latin typeface="Courier New"/>
                <a:cs typeface="Courier New"/>
              </a:rPr>
              <a:t>data</a:t>
            </a:r>
            <a:r>
              <a:rPr lang="en-US" dirty="0" smtClean="0"/>
              <a:t> field </a:t>
            </a:r>
            <a:br>
              <a:rPr lang="en-US" dirty="0" smtClean="0"/>
            </a:br>
            <a:r>
              <a:rPr lang="en-US" dirty="0" smtClean="0"/>
              <a:t>of node C.</a:t>
            </a:r>
          </a:p>
          <a:p>
            <a:pPr lvl="1"/>
            <a:r>
              <a:rPr lang="en-US" dirty="0" smtClean="0"/>
              <a:t>Now point node C to node D’s successor (node 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a:t>
            </a:fld>
            <a:endParaRPr lang="en-US"/>
          </a:p>
        </p:txBody>
      </p:sp>
      <p:sp>
        <p:nvSpPr>
          <p:cNvPr id="5" name="Rectangle 4"/>
          <p:cNvSpPr/>
          <p:nvPr/>
        </p:nvSpPr>
        <p:spPr bwMode="auto">
          <a:xfrm>
            <a:off x="914440" y="1508781"/>
            <a:ext cx="731512" cy="3657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solidFill>
                  <a:schemeClr val="bg1">
                    <a:lumMod val="50000"/>
                  </a:schemeClr>
                </a:solidFill>
              </a:ln>
              <a:solidFill>
                <a:srgbClr val="000000"/>
              </a:solidFill>
              <a:effectLst/>
              <a:latin typeface="Arial" charset="0"/>
              <a:ea typeface="ＭＳ Ｐゴシック" charset="0"/>
            </a:endParaRPr>
          </a:p>
        </p:txBody>
      </p:sp>
      <p:sp>
        <p:nvSpPr>
          <p:cNvPr id="6" name="Rectangle 5"/>
          <p:cNvSpPr/>
          <p:nvPr/>
        </p:nvSpPr>
        <p:spPr bwMode="auto">
          <a:xfrm>
            <a:off x="2194586" y="1508781"/>
            <a:ext cx="731512" cy="3657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solidFill>
                  <a:schemeClr val="bg1">
                    <a:lumMod val="50000"/>
                  </a:schemeClr>
                </a:solidFill>
              </a:ln>
              <a:effectLst/>
              <a:latin typeface="Arial" charset="0"/>
              <a:ea typeface="ＭＳ Ｐゴシック" charset="0"/>
            </a:endParaRPr>
          </a:p>
        </p:txBody>
      </p:sp>
      <p:sp>
        <p:nvSpPr>
          <p:cNvPr id="7" name="Rectangle 6"/>
          <p:cNvSpPr/>
          <p:nvPr/>
        </p:nvSpPr>
        <p:spPr bwMode="auto">
          <a:xfrm>
            <a:off x="3474732" y="1508781"/>
            <a:ext cx="731512" cy="3657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solidFill>
                  <a:schemeClr val="bg1">
                    <a:lumMod val="50000"/>
                  </a:schemeClr>
                </a:solidFill>
              </a:ln>
              <a:effectLst/>
              <a:latin typeface="Arial" charset="0"/>
              <a:ea typeface="ＭＳ Ｐゴシック" charset="0"/>
            </a:endParaRPr>
          </a:p>
        </p:txBody>
      </p:sp>
      <p:sp>
        <p:nvSpPr>
          <p:cNvPr id="8" name="Rectangle 7"/>
          <p:cNvSpPr/>
          <p:nvPr/>
        </p:nvSpPr>
        <p:spPr bwMode="auto">
          <a:xfrm>
            <a:off x="4754878" y="1508781"/>
            <a:ext cx="731512" cy="3657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solidFill>
                  <a:schemeClr val="bg1">
                    <a:lumMod val="50000"/>
                  </a:schemeClr>
                </a:solidFill>
              </a:ln>
              <a:effectLst/>
              <a:latin typeface="Arial" charset="0"/>
              <a:ea typeface="ＭＳ Ｐゴシック" charset="0"/>
            </a:endParaRPr>
          </a:p>
        </p:txBody>
      </p:sp>
      <p:sp>
        <p:nvSpPr>
          <p:cNvPr id="9" name="Rectangle 8"/>
          <p:cNvSpPr/>
          <p:nvPr/>
        </p:nvSpPr>
        <p:spPr bwMode="auto">
          <a:xfrm>
            <a:off x="6126463" y="1508781"/>
            <a:ext cx="731512" cy="3657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solidFill>
                  <a:schemeClr val="bg1">
                    <a:lumMod val="50000"/>
                  </a:schemeClr>
                </a:solidFill>
              </a:ln>
              <a:effectLst/>
              <a:latin typeface="Arial" charset="0"/>
              <a:ea typeface="ＭＳ Ｐゴシック" charset="0"/>
            </a:endParaRPr>
          </a:p>
        </p:txBody>
      </p:sp>
      <p:sp>
        <p:nvSpPr>
          <p:cNvPr id="10" name="Rectangle 9"/>
          <p:cNvSpPr/>
          <p:nvPr/>
        </p:nvSpPr>
        <p:spPr bwMode="auto">
          <a:xfrm>
            <a:off x="7498048" y="1508781"/>
            <a:ext cx="731512" cy="3657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solidFill>
                  <a:schemeClr val="bg1">
                    <a:lumMod val="50000"/>
                  </a:schemeClr>
                </a:solidFill>
              </a:ln>
              <a:effectLst/>
              <a:latin typeface="Arial" charset="0"/>
              <a:ea typeface="ＭＳ Ｐゴシック" charset="0"/>
            </a:endParaRPr>
          </a:p>
        </p:txBody>
      </p:sp>
      <p:cxnSp>
        <p:nvCxnSpPr>
          <p:cNvPr id="12" name="Straight Arrow Connector 11"/>
          <p:cNvCxnSpPr>
            <a:stCxn id="5" idx="3"/>
            <a:endCxn id="6" idx="1"/>
          </p:cNvCxnSpPr>
          <p:nvPr/>
        </p:nvCxnSpPr>
        <p:spPr bwMode="auto">
          <a:xfrm>
            <a:off x="1645952" y="1691659"/>
            <a:ext cx="54863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Arrow Connector 13"/>
          <p:cNvCxnSpPr>
            <a:stCxn id="6" idx="3"/>
            <a:endCxn id="7" idx="1"/>
          </p:cNvCxnSpPr>
          <p:nvPr/>
        </p:nvCxnSpPr>
        <p:spPr bwMode="auto">
          <a:xfrm>
            <a:off x="2926098" y="1691659"/>
            <a:ext cx="54863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p:cNvCxnSpPr>
            <a:stCxn id="7" idx="3"/>
            <a:endCxn id="8" idx="1"/>
          </p:cNvCxnSpPr>
          <p:nvPr/>
        </p:nvCxnSpPr>
        <p:spPr bwMode="auto">
          <a:xfrm>
            <a:off x="4206244" y="1691659"/>
            <a:ext cx="54863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Arrow Connector 17"/>
          <p:cNvCxnSpPr>
            <a:stCxn id="8" idx="3"/>
            <a:endCxn id="9" idx="1"/>
          </p:cNvCxnSpPr>
          <p:nvPr/>
        </p:nvCxnSpPr>
        <p:spPr bwMode="auto">
          <a:xfrm>
            <a:off x="5486390" y="1691659"/>
            <a:ext cx="640073"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a:stCxn id="9" idx="3"/>
            <a:endCxn id="10" idx="1"/>
          </p:cNvCxnSpPr>
          <p:nvPr/>
        </p:nvCxnSpPr>
        <p:spPr bwMode="auto">
          <a:xfrm>
            <a:off x="6857975" y="1691659"/>
            <a:ext cx="640073"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p:cNvSpPr txBox="1"/>
          <p:nvPr/>
        </p:nvSpPr>
        <p:spPr>
          <a:xfrm>
            <a:off x="3093124" y="2321709"/>
            <a:ext cx="298780" cy="338554"/>
          </a:xfrm>
          <a:prstGeom prst="rect">
            <a:avLst/>
          </a:prstGeom>
          <a:noFill/>
        </p:spPr>
        <p:txBody>
          <a:bodyPr wrap="none" rtlCol="0">
            <a:spAutoFit/>
          </a:bodyPr>
          <a:lstStyle/>
          <a:p>
            <a:r>
              <a:rPr lang="en-US" dirty="0" smtClean="0"/>
              <a:t>p</a:t>
            </a:r>
            <a:endParaRPr lang="en-US" dirty="0"/>
          </a:p>
        </p:txBody>
      </p:sp>
      <p:cxnSp>
        <p:nvCxnSpPr>
          <p:cNvPr id="26" name="Curved Connector 25"/>
          <p:cNvCxnSpPr>
            <a:stCxn id="24" idx="3"/>
            <a:endCxn id="7" idx="2"/>
          </p:cNvCxnSpPr>
          <p:nvPr/>
        </p:nvCxnSpPr>
        <p:spPr bwMode="auto">
          <a:xfrm flipV="1">
            <a:off x="3391904" y="1874537"/>
            <a:ext cx="448584" cy="616449"/>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p:cNvSpPr txBox="1"/>
          <p:nvPr/>
        </p:nvSpPr>
        <p:spPr>
          <a:xfrm>
            <a:off x="1097318" y="1234464"/>
            <a:ext cx="312906" cy="338554"/>
          </a:xfrm>
          <a:prstGeom prst="rect">
            <a:avLst/>
          </a:prstGeom>
          <a:noFill/>
        </p:spPr>
        <p:txBody>
          <a:bodyPr wrap="none" rtlCol="0">
            <a:spAutoFit/>
          </a:bodyPr>
          <a:lstStyle/>
          <a:p>
            <a:r>
              <a:rPr lang="en-US" dirty="0" smtClean="0"/>
              <a:t>A</a:t>
            </a:r>
            <a:endParaRPr lang="en-US" dirty="0"/>
          </a:p>
        </p:txBody>
      </p:sp>
      <p:sp>
        <p:nvSpPr>
          <p:cNvPr id="28" name="TextBox 27"/>
          <p:cNvSpPr txBox="1"/>
          <p:nvPr/>
        </p:nvSpPr>
        <p:spPr>
          <a:xfrm>
            <a:off x="2377464" y="1234464"/>
            <a:ext cx="321522" cy="338554"/>
          </a:xfrm>
          <a:prstGeom prst="rect">
            <a:avLst/>
          </a:prstGeom>
          <a:noFill/>
        </p:spPr>
        <p:txBody>
          <a:bodyPr wrap="none" rtlCol="0">
            <a:spAutoFit/>
          </a:bodyPr>
          <a:lstStyle/>
          <a:p>
            <a:r>
              <a:rPr lang="en-US" dirty="0"/>
              <a:t>B</a:t>
            </a:r>
          </a:p>
        </p:txBody>
      </p:sp>
      <p:sp>
        <p:nvSpPr>
          <p:cNvPr id="29" name="TextBox 28"/>
          <p:cNvSpPr txBox="1"/>
          <p:nvPr/>
        </p:nvSpPr>
        <p:spPr>
          <a:xfrm>
            <a:off x="3657610" y="1234464"/>
            <a:ext cx="332844" cy="338554"/>
          </a:xfrm>
          <a:prstGeom prst="rect">
            <a:avLst/>
          </a:prstGeom>
          <a:noFill/>
        </p:spPr>
        <p:txBody>
          <a:bodyPr wrap="none" rtlCol="0">
            <a:spAutoFit/>
          </a:bodyPr>
          <a:lstStyle/>
          <a:p>
            <a:r>
              <a:rPr lang="en-US" dirty="0" smtClean="0"/>
              <a:t>C</a:t>
            </a:r>
            <a:endParaRPr lang="en-US" dirty="0"/>
          </a:p>
        </p:txBody>
      </p:sp>
      <p:sp>
        <p:nvSpPr>
          <p:cNvPr id="30" name="TextBox 29"/>
          <p:cNvSpPr txBox="1"/>
          <p:nvPr/>
        </p:nvSpPr>
        <p:spPr>
          <a:xfrm>
            <a:off x="4937756" y="1234464"/>
            <a:ext cx="332844" cy="338554"/>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309341" y="1234464"/>
            <a:ext cx="321522" cy="338554"/>
          </a:xfrm>
          <a:prstGeom prst="rect">
            <a:avLst/>
          </a:prstGeom>
          <a:noFill/>
        </p:spPr>
        <p:txBody>
          <a:bodyPr wrap="none" rtlCol="0">
            <a:spAutoFit/>
          </a:bodyPr>
          <a:lstStyle/>
          <a:p>
            <a:r>
              <a:rPr lang="en-US" dirty="0" smtClean="0"/>
              <a:t>E</a:t>
            </a:r>
            <a:endParaRPr lang="en-US" dirty="0"/>
          </a:p>
        </p:txBody>
      </p:sp>
      <p:sp>
        <p:nvSpPr>
          <p:cNvPr id="32" name="TextBox 31"/>
          <p:cNvSpPr txBox="1"/>
          <p:nvPr/>
        </p:nvSpPr>
        <p:spPr>
          <a:xfrm>
            <a:off x="7680926" y="1234464"/>
            <a:ext cx="312906" cy="338554"/>
          </a:xfrm>
          <a:prstGeom prst="rect">
            <a:avLst/>
          </a:prstGeom>
          <a:noFill/>
        </p:spPr>
        <p:txBody>
          <a:bodyPr wrap="none" rtlCol="0">
            <a:spAutoFit/>
          </a:bodyPr>
          <a:lstStyle/>
          <a:p>
            <a:r>
              <a:rPr lang="en-US" dirty="0" smtClean="0"/>
              <a:t>F</a:t>
            </a:r>
            <a:endParaRPr lang="en-US" dirty="0"/>
          </a:p>
        </p:txBody>
      </p:sp>
    </p:spTree>
    <p:extLst>
      <p:ext uri="{BB962C8B-B14F-4D97-AF65-F5344CB8AC3E}">
        <p14:creationId xmlns:p14="http://schemas.microsoft.com/office/powerpoint/2010/main" val="2884163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FE1370-A08B-C448-B5AE-F2C7D7807026}" type="slidenum">
              <a:rPr lang="en-US"/>
              <a:pPr/>
              <a:t>30</a:t>
            </a:fld>
            <a:endParaRPr lang="en-US"/>
          </a:p>
        </p:txBody>
      </p:sp>
      <p:sp>
        <p:nvSpPr>
          <p:cNvPr id="769026" name="Rectangle 2"/>
          <p:cNvSpPr>
            <a:spLocks noGrp="1" noChangeArrowheads="1"/>
          </p:cNvSpPr>
          <p:nvPr>
            <p:ph type="title"/>
          </p:nvPr>
        </p:nvSpPr>
        <p:spPr/>
        <p:txBody>
          <a:bodyPr/>
          <a:lstStyle/>
          <a:p>
            <a:r>
              <a:rPr lang="en-US" dirty="0"/>
              <a:t>Analysis of Insertion Sort</a:t>
            </a:r>
            <a:r>
              <a:rPr lang="en-US" i="1" dirty="0"/>
              <a:t>, cont’d</a:t>
            </a:r>
            <a:endParaRPr lang="en-US" dirty="0"/>
          </a:p>
        </p:txBody>
      </p:sp>
      <p:sp>
        <p:nvSpPr>
          <p:cNvPr id="769027" name="Rectangle 3"/>
          <p:cNvSpPr>
            <a:spLocks noGrp="1" noChangeArrowheads="1"/>
          </p:cNvSpPr>
          <p:nvPr>
            <p:ph type="body" idx="1"/>
          </p:nvPr>
        </p:nvSpPr>
        <p:spPr>
          <a:xfrm>
            <a:off x="457200" y="1234464"/>
            <a:ext cx="8320994" cy="4846267"/>
          </a:xfrm>
        </p:spPr>
        <p:txBody>
          <a:bodyPr/>
          <a:lstStyle/>
          <a:p>
            <a:pPr>
              <a:lnSpc>
                <a:spcPct val="90000"/>
              </a:lnSpc>
            </a:pPr>
            <a:r>
              <a:rPr lang="en-US" dirty="0"/>
              <a:t>What is the </a:t>
            </a:r>
            <a:r>
              <a:rPr lang="en-US" dirty="0">
                <a:solidFill>
                  <a:srgbClr val="B23C00"/>
                </a:solidFill>
              </a:rPr>
              <a:t>average number of inversions</a:t>
            </a:r>
            <a:r>
              <a:rPr lang="en-US" dirty="0" smtClean="0"/>
              <a:t>?</a:t>
            </a:r>
          </a:p>
          <a:p>
            <a:pPr lvl="5">
              <a:lnSpc>
                <a:spcPct val="90000"/>
              </a:lnSpc>
            </a:pPr>
            <a:endParaRPr lang="en-US" dirty="0"/>
          </a:p>
          <a:p>
            <a:pPr>
              <a:lnSpc>
                <a:spcPct val="90000"/>
              </a:lnSpc>
            </a:pPr>
            <a:r>
              <a:rPr lang="en-US" dirty="0"/>
              <a:t>Suppose list </a:t>
            </a:r>
            <a:r>
              <a:rPr lang="en-US" i="1" dirty="0">
                <a:latin typeface="Times New Roman" charset="0"/>
              </a:rPr>
              <a:t>L</a:t>
            </a:r>
            <a:r>
              <a:rPr lang="en-US" dirty="0"/>
              <a:t> contains </a:t>
            </a:r>
            <a:r>
              <a:rPr lang="en-US" i="1" dirty="0">
                <a:latin typeface="Times New Roman" charset="0"/>
              </a:rPr>
              <a:t>N</a:t>
            </a:r>
            <a:r>
              <a:rPr lang="en-US" dirty="0"/>
              <a:t> values</a:t>
            </a:r>
            <a:r>
              <a:rPr lang="en-US" dirty="0" smtClean="0"/>
              <a:t>.</a:t>
            </a:r>
          </a:p>
          <a:p>
            <a:pPr lvl="5">
              <a:lnSpc>
                <a:spcPct val="90000"/>
              </a:lnSpc>
            </a:pPr>
            <a:endParaRPr lang="en-US" dirty="0"/>
          </a:p>
          <a:p>
            <a:pPr lvl="1">
              <a:lnSpc>
                <a:spcPct val="90000"/>
              </a:lnSpc>
            </a:pPr>
            <a:r>
              <a:rPr lang="en-US" dirty="0"/>
              <a:t>It has </a:t>
            </a:r>
            <a:r>
              <a:rPr lang="en-US" i="1" dirty="0">
                <a:latin typeface="Times New Roman" charset="0"/>
              </a:rPr>
              <a:t>N</a:t>
            </a:r>
            <a:r>
              <a:rPr lang="en-US" dirty="0">
                <a:latin typeface="Times New Roman" charset="0"/>
              </a:rPr>
              <a:t>(</a:t>
            </a:r>
            <a:r>
              <a:rPr lang="en-US" i="1" dirty="0">
                <a:latin typeface="Times New Roman" charset="0"/>
              </a:rPr>
              <a:t>N</a:t>
            </a:r>
            <a:r>
              <a:rPr lang="en-US" dirty="0">
                <a:latin typeface="Times New Roman" charset="0"/>
              </a:rPr>
              <a:t>-1)/2</a:t>
            </a:r>
            <a:r>
              <a:rPr lang="en-US" dirty="0"/>
              <a:t> distinct ordered pairs.</a:t>
            </a:r>
          </a:p>
          <a:p>
            <a:pPr lvl="1">
              <a:lnSpc>
                <a:spcPct val="90000"/>
              </a:lnSpc>
            </a:pPr>
            <a:r>
              <a:rPr lang="en-US" dirty="0"/>
              <a:t>Each ordered pair is a potential inversion</a:t>
            </a:r>
            <a:r>
              <a:rPr lang="en-US" dirty="0" smtClean="0"/>
              <a:t>.</a:t>
            </a:r>
          </a:p>
          <a:p>
            <a:pPr lvl="6">
              <a:lnSpc>
                <a:spcPct val="90000"/>
              </a:lnSpc>
            </a:pPr>
            <a:endParaRPr lang="en-US" dirty="0" smtClean="0"/>
          </a:p>
          <a:p>
            <a:pPr>
              <a:lnSpc>
                <a:spcPct val="90000"/>
              </a:lnSpc>
            </a:pPr>
            <a:r>
              <a:rPr lang="en-US" dirty="0" smtClean="0"/>
              <a:t>Assume </a:t>
            </a:r>
            <a:r>
              <a:rPr lang="en-US" dirty="0" smtClean="0">
                <a:solidFill>
                  <a:srgbClr val="B23C00"/>
                </a:solidFill>
              </a:rPr>
              <a:t>half</a:t>
            </a:r>
            <a:r>
              <a:rPr lang="en-US" dirty="0" smtClean="0"/>
              <a:t> of the ordered pairs is an inversion.</a:t>
            </a:r>
          </a:p>
          <a:p>
            <a:pPr lvl="6">
              <a:lnSpc>
                <a:spcPct val="90000"/>
              </a:lnSpc>
            </a:pPr>
            <a:endParaRPr lang="en-US" dirty="0"/>
          </a:p>
          <a:p>
            <a:pPr>
              <a:lnSpc>
                <a:spcPct val="90000"/>
              </a:lnSpc>
            </a:pPr>
            <a:r>
              <a:rPr lang="en-US" dirty="0" smtClean="0"/>
              <a:t>Therefore, the </a:t>
            </a:r>
            <a:r>
              <a:rPr lang="en-US" dirty="0"/>
              <a:t>average number of inversions in each list is</a:t>
            </a:r>
            <a:r>
              <a:rPr lang="en-US" dirty="0">
                <a:solidFill>
                  <a:schemeClr val="folHlink"/>
                </a:solidFill>
              </a:rPr>
              <a:t> </a:t>
            </a:r>
            <a:r>
              <a:rPr lang="en-US" i="1" dirty="0">
                <a:solidFill>
                  <a:schemeClr val="folHlink"/>
                </a:solidFill>
                <a:latin typeface="Times New Roman" charset="0"/>
              </a:rPr>
              <a:t>N</a:t>
            </a:r>
            <a:r>
              <a:rPr lang="en-US" dirty="0">
                <a:solidFill>
                  <a:schemeClr val="folHlink"/>
                </a:solidFill>
                <a:latin typeface="Times New Roman" charset="0"/>
              </a:rPr>
              <a:t>(</a:t>
            </a:r>
            <a:r>
              <a:rPr lang="en-US" i="1" dirty="0">
                <a:solidFill>
                  <a:schemeClr val="folHlink"/>
                </a:solidFill>
                <a:latin typeface="Times New Roman" charset="0"/>
              </a:rPr>
              <a:t>N</a:t>
            </a:r>
            <a:r>
              <a:rPr lang="en-US" dirty="0">
                <a:solidFill>
                  <a:schemeClr val="folHlink"/>
                </a:solidFill>
                <a:latin typeface="Times New Roman" charset="0"/>
              </a:rPr>
              <a:t>-1)/4</a:t>
            </a:r>
            <a:r>
              <a:rPr lang="en-US" dirty="0" smtClean="0">
                <a:solidFill>
                  <a:schemeClr val="folHlink"/>
                </a:solidFill>
              </a:rPr>
              <a:t>.</a:t>
            </a:r>
            <a:endParaRPr lang="en-US" dirty="0">
              <a:solidFill>
                <a:schemeClr val="folHlink"/>
              </a:solidFill>
            </a:endParaRPr>
          </a:p>
        </p:txBody>
      </p:sp>
    </p:spTree>
    <p:extLst>
      <p:ext uri="{BB962C8B-B14F-4D97-AF65-F5344CB8AC3E}">
        <p14:creationId xmlns:p14="http://schemas.microsoft.com/office/powerpoint/2010/main" val="535905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9027">
                                            <p:txEl>
                                              <p:pRg st="4" end="4"/>
                                            </p:txEl>
                                          </p:spTgt>
                                        </p:tgtEl>
                                        <p:attrNameLst>
                                          <p:attrName>style.visibility</p:attrName>
                                        </p:attrNameLst>
                                      </p:cBhvr>
                                      <p:to>
                                        <p:strVal val="visible"/>
                                      </p:to>
                                    </p:set>
                                    <p:animEffect transition="in" filter="fade">
                                      <p:cBhvr>
                                        <p:cTn id="7" dur="500"/>
                                        <p:tgtEl>
                                          <p:spTgt spid="769027">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9027">
                                            <p:txEl>
                                              <p:pRg st="5" end="5"/>
                                            </p:txEl>
                                          </p:spTgt>
                                        </p:tgtEl>
                                        <p:attrNameLst>
                                          <p:attrName>style.visibility</p:attrName>
                                        </p:attrNameLst>
                                      </p:cBhvr>
                                      <p:to>
                                        <p:strVal val="visible"/>
                                      </p:to>
                                    </p:set>
                                    <p:animEffect transition="in" filter="fade">
                                      <p:cBhvr>
                                        <p:cTn id="10" dur="500"/>
                                        <p:tgtEl>
                                          <p:spTgt spid="76902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69027">
                                            <p:txEl>
                                              <p:pRg st="7" end="7"/>
                                            </p:txEl>
                                          </p:spTgt>
                                        </p:tgtEl>
                                        <p:attrNameLst>
                                          <p:attrName>style.visibility</p:attrName>
                                        </p:attrNameLst>
                                      </p:cBhvr>
                                      <p:to>
                                        <p:strVal val="visible"/>
                                      </p:to>
                                    </p:set>
                                    <p:animEffect transition="in" filter="fade">
                                      <p:cBhvr>
                                        <p:cTn id="15" dur="500"/>
                                        <p:tgtEl>
                                          <p:spTgt spid="769027">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69027">
                                            <p:txEl>
                                              <p:pRg st="9" end="9"/>
                                            </p:txEl>
                                          </p:spTgt>
                                        </p:tgtEl>
                                        <p:attrNameLst>
                                          <p:attrName>style.visibility</p:attrName>
                                        </p:attrNameLst>
                                      </p:cBhvr>
                                      <p:to>
                                        <p:strVal val="visible"/>
                                      </p:to>
                                    </p:set>
                                    <p:animEffect transition="in" filter="fade">
                                      <p:cBhvr>
                                        <p:cTn id="20" dur="500"/>
                                        <p:tgtEl>
                                          <p:spTgt spid="7690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FE1370-A08B-C448-B5AE-F2C7D7807026}" type="slidenum">
              <a:rPr lang="en-US"/>
              <a:pPr/>
              <a:t>31</a:t>
            </a:fld>
            <a:endParaRPr lang="en-US"/>
          </a:p>
        </p:txBody>
      </p:sp>
      <p:sp>
        <p:nvSpPr>
          <p:cNvPr id="769026" name="Rectangle 2"/>
          <p:cNvSpPr>
            <a:spLocks noGrp="1" noChangeArrowheads="1"/>
          </p:cNvSpPr>
          <p:nvPr>
            <p:ph type="title"/>
          </p:nvPr>
        </p:nvSpPr>
        <p:spPr/>
        <p:txBody>
          <a:bodyPr/>
          <a:lstStyle/>
          <a:p>
            <a:r>
              <a:rPr lang="en-US" dirty="0"/>
              <a:t>Analysis of Insertion Sort</a:t>
            </a:r>
            <a:r>
              <a:rPr lang="en-US" i="1" dirty="0"/>
              <a:t>, cont’d</a:t>
            </a:r>
            <a:endParaRPr lang="en-US" dirty="0"/>
          </a:p>
        </p:txBody>
      </p:sp>
      <p:sp>
        <p:nvSpPr>
          <p:cNvPr id="769027" name="Rectangle 3"/>
          <p:cNvSpPr>
            <a:spLocks noGrp="1" noChangeArrowheads="1"/>
          </p:cNvSpPr>
          <p:nvPr>
            <p:ph type="body" idx="1"/>
          </p:nvPr>
        </p:nvSpPr>
        <p:spPr>
          <a:xfrm>
            <a:off x="457200" y="1295400"/>
            <a:ext cx="8229600" cy="4968875"/>
          </a:xfrm>
        </p:spPr>
        <p:txBody>
          <a:bodyPr/>
          <a:lstStyle/>
          <a:p>
            <a:pPr>
              <a:lnSpc>
                <a:spcPct val="90000"/>
              </a:lnSpc>
            </a:pPr>
            <a:r>
              <a:rPr lang="en-US" dirty="0" smtClean="0">
                <a:solidFill>
                  <a:srgbClr val="B23C00"/>
                </a:solidFill>
              </a:rPr>
              <a:t>Conclusion</a:t>
            </a:r>
            <a:r>
              <a:rPr lang="en-US" dirty="0">
                <a:solidFill>
                  <a:srgbClr val="B23C00"/>
                </a:solidFill>
              </a:rPr>
              <a:t>:</a:t>
            </a:r>
            <a:r>
              <a:rPr lang="en-US" dirty="0"/>
              <a:t> Any sorting algorithm that limits comparisons to </a:t>
            </a:r>
            <a:r>
              <a:rPr lang="en-US" dirty="0">
                <a:solidFill>
                  <a:srgbClr val="B23C00"/>
                </a:solidFill>
              </a:rPr>
              <a:t>adjacent items </a:t>
            </a:r>
            <a:r>
              <a:rPr lang="en-US" dirty="0"/>
              <a:t>will cost </a:t>
            </a:r>
            <a:br>
              <a:rPr lang="en-US" dirty="0"/>
            </a:br>
            <a:r>
              <a:rPr lang="en-US" dirty="0"/>
              <a:t>at least </a:t>
            </a:r>
            <a:r>
              <a:rPr lang="en-US" i="1" dirty="0">
                <a:latin typeface="Times New Roman" charset="0"/>
              </a:rPr>
              <a:t>N</a:t>
            </a:r>
            <a:r>
              <a:rPr lang="en-US" dirty="0">
                <a:latin typeface="Times New Roman" charset="0"/>
              </a:rPr>
              <a:t>(</a:t>
            </a:r>
            <a:r>
              <a:rPr lang="en-US" i="1" dirty="0">
                <a:latin typeface="Times New Roman" charset="0"/>
              </a:rPr>
              <a:t>N</a:t>
            </a:r>
            <a:r>
              <a:rPr lang="en-US" dirty="0">
                <a:latin typeface="Times New Roman" charset="0"/>
              </a:rPr>
              <a:t>-1)/4 = </a:t>
            </a:r>
            <a:r>
              <a:rPr lang="el-GR" i="1" dirty="0">
                <a:solidFill>
                  <a:srgbClr val="B23C00"/>
                </a:solidFill>
                <a:latin typeface="Times New Roman" charset="0"/>
                <a:cs typeface="Arial" charset="0"/>
              </a:rPr>
              <a:t>Ω</a:t>
            </a:r>
            <a:r>
              <a:rPr lang="en-US" dirty="0">
                <a:solidFill>
                  <a:srgbClr val="B23C00"/>
                </a:solidFill>
                <a:latin typeface="Times New Roman" charset="0"/>
                <a:cs typeface="Arial" charset="0"/>
              </a:rPr>
              <a:t>(</a:t>
            </a:r>
            <a:r>
              <a:rPr lang="en-US" i="1" dirty="0">
                <a:solidFill>
                  <a:srgbClr val="B23C00"/>
                </a:solidFill>
                <a:latin typeface="Times New Roman" charset="0"/>
                <a:cs typeface="Arial" charset="0"/>
              </a:rPr>
              <a:t>N</a:t>
            </a:r>
            <a:r>
              <a:rPr lang="en-US" baseline="30000" dirty="0">
                <a:solidFill>
                  <a:srgbClr val="B23C00"/>
                </a:solidFill>
                <a:latin typeface="Times New Roman" charset="0"/>
                <a:cs typeface="Arial" charset="0"/>
              </a:rPr>
              <a:t>2</a:t>
            </a:r>
            <a:r>
              <a:rPr lang="en-US" dirty="0">
                <a:solidFill>
                  <a:srgbClr val="B23C00"/>
                </a:solidFill>
                <a:latin typeface="Times New Roman"/>
                <a:cs typeface="Times New Roman"/>
              </a:rPr>
              <a:t>)</a:t>
            </a:r>
            <a:r>
              <a:rPr lang="en-US" dirty="0">
                <a:solidFill>
                  <a:srgbClr val="B23C00"/>
                </a:solidFill>
                <a:cs typeface="Arial" charset="0"/>
              </a:rPr>
              <a:t> </a:t>
            </a:r>
            <a:r>
              <a:rPr lang="en-US" dirty="0">
                <a:cs typeface="Arial" charset="0"/>
              </a:rPr>
              <a:t>in the average case</a:t>
            </a:r>
            <a:r>
              <a:rPr lang="en-US" dirty="0" smtClean="0">
                <a:cs typeface="Arial" charset="0"/>
              </a:rPr>
              <a:t>.</a:t>
            </a:r>
          </a:p>
          <a:p>
            <a:pPr lvl="5">
              <a:lnSpc>
                <a:spcPct val="90000"/>
              </a:lnSpc>
            </a:pPr>
            <a:endParaRPr lang="en-US" dirty="0">
              <a:cs typeface="Arial" charset="0"/>
            </a:endParaRPr>
          </a:p>
          <a:p>
            <a:pPr>
              <a:lnSpc>
                <a:spcPct val="90000"/>
              </a:lnSpc>
            </a:pPr>
            <a:r>
              <a:rPr lang="en-US" dirty="0">
                <a:cs typeface="Arial" charset="0"/>
              </a:rPr>
              <a:t>Each swap removes only one inversion, </a:t>
            </a:r>
            <a:br>
              <a:rPr lang="en-US" dirty="0">
                <a:cs typeface="Arial" charset="0"/>
              </a:rPr>
            </a:br>
            <a:r>
              <a:rPr lang="en-US" dirty="0">
                <a:cs typeface="Arial" charset="0"/>
              </a:rPr>
              <a:t>so </a:t>
            </a:r>
            <a:r>
              <a:rPr lang="el-GR" i="1" dirty="0">
                <a:solidFill>
                  <a:srgbClr val="B23C00"/>
                </a:solidFill>
                <a:latin typeface="Times New Roman" charset="0"/>
                <a:cs typeface="Arial" charset="0"/>
              </a:rPr>
              <a:t>Ω</a:t>
            </a:r>
            <a:r>
              <a:rPr lang="en-US" dirty="0">
                <a:solidFill>
                  <a:srgbClr val="B23C00"/>
                </a:solidFill>
                <a:latin typeface="Times New Roman" charset="0"/>
                <a:cs typeface="Arial" charset="0"/>
              </a:rPr>
              <a:t>(</a:t>
            </a:r>
            <a:r>
              <a:rPr lang="en-US" i="1" dirty="0">
                <a:solidFill>
                  <a:srgbClr val="B23C00"/>
                </a:solidFill>
                <a:latin typeface="Times New Roman" charset="0"/>
                <a:cs typeface="Arial" charset="0"/>
              </a:rPr>
              <a:t>N</a:t>
            </a:r>
            <a:r>
              <a:rPr lang="en-US" baseline="30000" dirty="0">
                <a:solidFill>
                  <a:srgbClr val="B23C00"/>
                </a:solidFill>
                <a:latin typeface="Times New Roman" charset="0"/>
                <a:cs typeface="Arial" charset="0"/>
              </a:rPr>
              <a:t>2</a:t>
            </a:r>
            <a:r>
              <a:rPr lang="en-US" dirty="0">
                <a:solidFill>
                  <a:srgbClr val="B23C00"/>
                </a:solidFill>
                <a:latin typeface="Times New Roman"/>
                <a:cs typeface="Times New Roman"/>
              </a:rPr>
              <a:t>)</a:t>
            </a:r>
            <a:r>
              <a:rPr lang="en-US" dirty="0">
                <a:cs typeface="Arial" charset="0"/>
              </a:rPr>
              <a:t> swaps are required.</a:t>
            </a:r>
            <a:endParaRPr lang="el-GR" dirty="0">
              <a:cs typeface="Arial" charset="0"/>
            </a:endParaRPr>
          </a:p>
        </p:txBody>
      </p:sp>
    </p:spTree>
    <p:extLst>
      <p:ext uri="{BB962C8B-B14F-4D97-AF65-F5344CB8AC3E}">
        <p14:creationId xmlns:p14="http://schemas.microsoft.com/office/powerpoint/2010/main" val="320433660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A0CA25-7448-0A47-BF83-01A1C0C26C7B}" type="slidenum">
              <a:rPr lang="en-US"/>
              <a:pPr/>
              <a:t>32</a:t>
            </a:fld>
            <a:endParaRPr lang="en-US"/>
          </a:p>
        </p:txBody>
      </p:sp>
      <p:sp>
        <p:nvSpPr>
          <p:cNvPr id="781314" name="Rectangle 2"/>
          <p:cNvSpPr>
            <a:spLocks noGrp="1" noChangeArrowheads="1"/>
          </p:cNvSpPr>
          <p:nvPr>
            <p:ph type="title"/>
          </p:nvPr>
        </p:nvSpPr>
        <p:spPr/>
        <p:txBody>
          <a:bodyPr/>
          <a:lstStyle/>
          <a:p>
            <a:r>
              <a:rPr lang="en-US" dirty="0"/>
              <a:t>Insertion </a:t>
            </a:r>
            <a:r>
              <a:rPr lang="en-US" dirty="0" smtClean="0"/>
              <a:t>Sort: Some Observations</a:t>
            </a:r>
            <a:endParaRPr lang="en-US" dirty="0"/>
          </a:p>
        </p:txBody>
      </p:sp>
      <p:sp>
        <p:nvSpPr>
          <p:cNvPr id="781315" name="Rectangle 3"/>
          <p:cNvSpPr>
            <a:spLocks noGrp="1" noChangeArrowheads="1"/>
          </p:cNvSpPr>
          <p:nvPr>
            <p:ph type="body" idx="1"/>
          </p:nvPr>
        </p:nvSpPr>
        <p:spPr/>
        <p:txBody>
          <a:bodyPr/>
          <a:lstStyle/>
          <a:p>
            <a:r>
              <a:rPr lang="en-US" dirty="0" smtClean="0"/>
              <a:t>Insertion </a:t>
            </a:r>
            <a:r>
              <a:rPr lang="en-US" dirty="0"/>
              <a:t>sort is fast if </a:t>
            </a:r>
            <a:r>
              <a:rPr lang="en-US" dirty="0" smtClean="0"/>
              <a:t/>
            </a:r>
            <a:br>
              <a:rPr lang="en-US" dirty="0" smtClean="0"/>
            </a:br>
            <a:r>
              <a:rPr lang="en-US" dirty="0" smtClean="0"/>
              <a:t>the </a:t>
            </a:r>
            <a:r>
              <a:rPr lang="en-US" dirty="0"/>
              <a:t>array is nearly sorted.</a:t>
            </a:r>
          </a:p>
          <a:p>
            <a:pPr lvl="1"/>
            <a:r>
              <a:rPr lang="en-US" dirty="0"/>
              <a:t>Otherwise, it </a:t>
            </a:r>
            <a:r>
              <a:rPr lang="en-US" dirty="0" smtClean="0"/>
              <a:t>must move more values </a:t>
            </a:r>
            <a:r>
              <a:rPr lang="en-US" dirty="0"/>
              <a:t>in the list</a:t>
            </a:r>
            <a:r>
              <a:rPr lang="en-US" dirty="0" smtClean="0"/>
              <a:t>.</a:t>
            </a:r>
          </a:p>
          <a:p>
            <a:pPr lvl="5"/>
            <a:endParaRPr lang="en-US" sz="1100" dirty="0"/>
          </a:p>
          <a:p>
            <a:r>
              <a:rPr lang="en-US" dirty="0"/>
              <a:t>If we can swap non-adjacent values, </a:t>
            </a:r>
            <a:r>
              <a:rPr lang="en-US" dirty="0" smtClean="0"/>
              <a:t>we </a:t>
            </a:r>
            <a:r>
              <a:rPr lang="en-US" dirty="0"/>
              <a:t>may be able to </a:t>
            </a:r>
            <a:r>
              <a:rPr lang="en-US" dirty="0">
                <a:solidFill>
                  <a:srgbClr val="B23C00"/>
                </a:solidFill>
              </a:rPr>
              <a:t>remove </a:t>
            </a:r>
            <a:r>
              <a:rPr lang="en-US" dirty="0" smtClean="0">
                <a:solidFill>
                  <a:srgbClr val="B23C00"/>
                </a:solidFill>
              </a:rPr>
              <a:t>more </a:t>
            </a:r>
            <a:r>
              <a:rPr lang="en-US" dirty="0">
                <a:solidFill>
                  <a:srgbClr val="B23C00"/>
                </a:solidFill>
              </a:rPr>
              <a:t>than one inversion </a:t>
            </a:r>
            <a:r>
              <a:rPr lang="en-US" dirty="0" smtClean="0">
                <a:solidFill>
                  <a:srgbClr val="B23C00"/>
                </a:solidFill>
              </a:rPr>
              <a:t/>
            </a:r>
            <a:br>
              <a:rPr lang="en-US" dirty="0" smtClean="0">
                <a:solidFill>
                  <a:srgbClr val="B23C00"/>
                </a:solidFill>
              </a:rPr>
            </a:br>
            <a:r>
              <a:rPr lang="en-US" dirty="0" smtClean="0"/>
              <a:t>at </a:t>
            </a:r>
            <a:r>
              <a:rPr lang="en-US" dirty="0"/>
              <a:t>a time</a:t>
            </a:r>
            <a:r>
              <a:rPr lang="en-US" dirty="0" smtClean="0"/>
              <a:t>.</a:t>
            </a:r>
            <a:endParaRPr lang="en-US" dirty="0"/>
          </a:p>
        </p:txBody>
      </p:sp>
    </p:spTree>
    <p:extLst>
      <p:ext uri="{BB962C8B-B14F-4D97-AF65-F5344CB8AC3E}">
        <p14:creationId xmlns:p14="http://schemas.microsoft.com/office/powerpoint/2010/main" val="3839394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1315">
                                            <p:txEl>
                                              <p:pRg st="3" end="3"/>
                                            </p:txEl>
                                          </p:spTgt>
                                        </p:tgtEl>
                                        <p:attrNameLst>
                                          <p:attrName>style.visibility</p:attrName>
                                        </p:attrNameLst>
                                      </p:cBhvr>
                                      <p:to>
                                        <p:strVal val="visible"/>
                                      </p:to>
                                    </p:set>
                                    <p:animEffect transition="in" filter="fade">
                                      <p:cBhvr>
                                        <p:cTn id="7" dur="500"/>
                                        <p:tgtEl>
                                          <p:spTgt spid="781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A0CA25-7448-0A47-BF83-01A1C0C26C7B}" type="slidenum">
              <a:rPr lang="en-US"/>
              <a:pPr/>
              <a:t>33</a:t>
            </a:fld>
            <a:endParaRPr lang="en-US"/>
          </a:p>
        </p:txBody>
      </p:sp>
      <p:sp>
        <p:nvSpPr>
          <p:cNvPr id="781314" name="Rectangle 2"/>
          <p:cNvSpPr>
            <a:spLocks noGrp="1" noChangeArrowheads="1"/>
          </p:cNvSpPr>
          <p:nvPr>
            <p:ph type="title"/>
          </p:nvPr>
        </p:nvSpPr>
        <p:spPr/>
        <p:txBody>
          <a:bodyPr/>
          <a:lstStyle/>
          <a:p>
            <a:r>
              <a:rPr lang="en-US" dirty="0"/>
              <a:t>Insertion </a:t>
            </a:r>
            <a:r>
              <a:rPr lang="en-US" dirty="0" smtClean="0"/>
              <a:t>Sort: Some Observations</a:t>
            </a:r>
            <a:r>
              <a:rPr lang="en-US" i="1" dirty="0" smtClean="0"/>
              <a:t>, cont’d</a:t>
            </a:r>
            <a:endParaRPr lang="en-US" i="1" dirty="0"/>
          </a:p>
        </p:txBody>
      </p:sp>
      <p:sp>
        <p:nvSpPr>
          <p:cNvPr id="781315" name="Rectangle 3"/>
          <p:cNvSpPr>
            <a:spLocks noGrp="1" noChangeArrowheads="1"/>
          </p:cNvSpPr>
          <p:nvPr>
            <p:ph type="body" idx="1"/>
          </p:nvPr>
        </p:nvSpPr>
        <p:spPr/>
        <p:txBody>
          <a:bodyPr/>
          <a:lstStyle/>
          <a:p>
            <a:r>
              <a:rPr lang="en-US" dirty="0"/>
              <a:t>If we can get the array </a:t>
            </a:r>
            <a:r>
              <a:rPr lang="ja-JP" altLang="en-US" dirty="0"/>
              <a:t>“</a:t>
            </a:r>
            <a:r>
              <a:rPr lang="en-US" dirty="0"/>
              <a:t>nearly sorted</a:t>
            </a:r>
            <a:r>
              <a:rPr lang="ja-JP" altLang="en-US" dirty="0"/>
              <a:t>”</a:t>
            </a:r>
            <a:r>
              <a:rPr lang="en-US" dirty="0"/>
              <a:t> </a:t>
            </a:r>
            <a:r>
              <a:rPr lang="en-US" dirty="0" smtClean="0"/>
              <a:t/>
            </a:r>
            <a:br>
              <a:rPr lang="en-US" dirty="0" smtClean="0"/>
            </a:br>
            <a:r>
              <a:rPr lang="en-US" dirty="0" smtClean="0"/>
              <a:t>as </a:t>
            </a:r>
            <a:r>
              <a:rPr lang="en-US" dirty="0"/>
              <a:t>soon as possible, insertion sort can </a:t>
            </a:r>
            <a:r>
              <a:rPr lang="en-US" dirty="0" smtClean="0"/>
              <a:t/>
            </a:r>
            <a:br>
              <a:rPr lang="en-US" dirty="0" smtClean="0"/>
            </a:br>
            <a:r>
              <a:rPr lang="en-US" dirty="0" smtClean="0"/>
              <a:t>finish </a:t>
            </a:r>
            <a:r>
              <a:rPr lang="en-US" dirty="0"/>
              <a:t>the job quickly.</a:t>
            </a:r>
          </a:p>
          <a:p>
            <a:pPr lvl="4"/>
            <a:endParaRPr lang="en-US" sz="1400" dirty="0">
              <a:solidFill>
                <a:schemeClr val="folHlink"/>
              </a:solidFill>
            </a:endParaRPr>
          </a:p>
          <a:p>
            <a:r>
              <a:rPr lang="en-US" dirty="0"/>
              <a:t>These observations led </a:t>
            </a:r>
            <a:r>
              <a:rPr lang="en-US" dirty="0">
                <a:solidFill>
                  <a:srgbClr val="B23C00"/>
                </a:solidFill>
              </a:rPr>
              <a:t>Donald Shell </a:t>
            </a:r>
            <a:r>
              <a:rPr lang="en-US" dirty="0"/>
              <a:t>to invent the </a:t>
            </a:r>
            <a:r>
              <a:rPr lang="en-US" dirty="0" err="1">
                <a:solidFill>
                  <a:srgbClr val="B23C00"/>
                </a:solidFill>
              </a:rPr>
              <a:t>Shellsort</a:t>
            </a:r>
            <a:r>
              <a:rPr lang="en-US" dirty="0">
                <a:solidFill>
                  <a:srgbClr val="B23C00"/>
                </a:solidFill>
              </a:rPr>
              <a:t> </a:t>
            </a:r>
            <a:r>
              <a:rPr lang="en-US" dirty="0"/>
              <a:t>algorithm in 1959.</a:t>
            </a:r>
          </a:p>
        </p:txBody>
      </p:sp>
    </p:spTree>
    <p:extLst>
      <p:ext uri="{BB962C8B-B14F-4D97-AF65-F5344CB8AC3E}">
        <p14:creationId xmlns:p14="http://schemas.microsoft.com/office/powerpoint/2010/main" val="408026835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34</a:t>
            </a:fld>
            <a:endParaRPr lang="en-US"/>
          </a:p>
        </p:txBody>
      </p:sp>
      <p:sp>
        <p:nvSpPr>
          <p:cNvPr id="782338" name="Rectangle 2"/>
          <p:cNvSpPr>
            <a:spLocks noGrp="1" noChangeArrowheads="1"/>
          </p:cNvSpPr>
          <p:nvPr>
            <p:ph type="title"/>
          </p:nvPr>
        </p:nvSpPr>
        <p:spPr/>
        <p:txBody>
          <a:bodyPr/>
          <a:lstStyle/>
          <a:p>
            <a:r>
              <a:rPr lang="en-US"/>
              <a:t>Shellsort</a:t>
            </a:r>
          </a:p>
        </p:txBody>
      </p:sp>
      <p:sp>
        <p:nvSpPr>
          <p:cNvPr id="782339" name="Rectangle 3"/>
          <p:cNvSpPr>
            <a:spLocks noGrp="1" noChangeArrowheads="1"/>
          </p:cNvSpPr>
          <p:nvPr>
            <p:ph type="body" idx="1"/>
          </p:nvPr>
        </p:nvSpPr>
        <p:spPr>
          <a:xfrm>
            <a:off x="457200" y="1295399"/>
            <a:ext cx="8229600" cy="4785331"/>
          </a:xfrm>
        </p:spPr>
        <p:txBody>
          <a:bodyPr/>
          <a:lstStyle/>
          <a:p>
            <a:r>
              <a:rPr lang="en-US" dirty="0"/>
              <a:t>Like insertion sort, except we compare values </a:t>
            </a:r>
            <a:br>
              <a:rPr lang="en-US" dirty="0"/>
            </a:br>
            <a:r>
              <a:rPr lang="en-US" dirty="0"/>
              <a:t>that are </a:t>
            </a:r>
            <a:r>
              <a:rPr lang="en-US" i="1" dirty="0">
                <a:solidFill>
                  <a:srgbClr val="B23C00"/>
                </a:solidFill>
                <a:latin typeface="Times New Roman" charset="0"/>
              </a:rPr>
              <a:t>h</a:t>
            </a:r>
            <a:r>
              <a:rPr lang="en-US" dirty="0">
                <a:solidFill>
                  <a:srgbClr val="B23C00"/>
                </a:solidFill>
              </a:rPr>
              <a:t> elements apart </a:t>
            </a:r>
            <a:r>
              <a:rPr lang="en-US" dirty="0"/>
              <a:t>in the list.</a:t>
            </a:r>
          </a:p>
          <a:p>
            <a:pPr lvl="1"/>
            <a:r>
              <a:rPr lang="en-US" i="1" dirty="0">
                <a:latin typeface="Times New Roman" charset="0"/>
              </a:rPr>
              <a:t>h</a:t>
            </a:r>
            <a:r>
              <a:rPr lang="en-US" dirty="0"/>
              <a:t> diminishes after completing a pass, </a:t>
            </a:r>
            <a:r>
              <a:rPr lang="en-US" dirty="0" smtClean="0"/>
              <a:t/>
            </a:r>
            <a:br>
              <a:rPr lang="en-US" dirty="0" smtClean="0"/>
            </a:br>
            <a:r>
              <a:rPr lang="en-US" dirty="0" smtClean="0"/>
              <a:t>for </a:t>
            </a:r>
            <a:r>
              <a:rPr lang="en-US" dirty="0"/>
              <a:t>example, 5, 3, and 1</a:t>
            </a:r>
            <a:r>
              <a:rPr lang="en-US" dirty="0" smtClean="0"/>
              <a:t>.</a:t>
            </a:r>
          </a:p>
          <a:p>
            <a:pPr lvl="6"/>
            <a:endParaRPr lang="en-US" dirty="0"/>
          </a:p>
          <a:p>
            <a:r>
              <a:rPr lang="en-US" dirty="0"/>
              <a:t>The final value of </a:t>
            </a:r>
            <a:r>
              <a:rPr lang="en-US" i="1" dirty="0">
                <a:latin typeface="Times New Roman" charset="0"/>
              </a:rPr>
              <a:t>h</a:t>
            </a:r>
            <a:r>
              <a:rPr lang="en-US" dirty="0"/>
              <a:t> must be 1, </a:t>
            </a:r>
            <a:r>
              <a:rPr lang="en-US" dirty="0" smtClean="0"/>
              <a:t/>
            </a:r>
            <a:br>
              <a:rPr lang="en-US" dirty="0" smtClean="0"/>
            </a:br>
            <a:r>
              <a:rPr lang="en-US" dirty="0" smtClean="0"/>
              <a:t>so </a:t>
            </a:r>
            <a:r>
              <a:rPr lang="en-US" dirty="0"/>
              <a:t>the final pass is a regular insertion sort</a:t>
            </a:r>
            <a:r>
              <a:rPr lang="en-US" dirty="0" smtClean="0"/>
              <a:t>.</a:t>
            </a:r>
          </a:p>
          <a:p>
            <a:pPr lvl="5"/>
            <a:endParaRPr lang="en-US" dirty="0"/>
          </a:p>
          <a:p>
            <a:r>
              <a:rPr lang="en-US" dirty="0"/>
              <a:t>The </a:t>
            </a:r>
            <a:r>
              <a:rPr lang="en-US" dirty="0" smtClean="0"/>
              <a:t>previous </a:t>
            </a:r>
            <a:r>
              <a:rPr lang="en-US" dirty="0"/>
              <a:t>passes get the array </a:t>
            </a:r>
            <a:r>
              <a:rPr lang="en-US" dirty="0" smtClean="0"/>
              <a:t/>
            </a:r>
            <a:br>
              <a:rPr lang="en-US" dirty="0" smtClean="0"/>
            </a:br>
            <a:r>
              <a:rPr lang="ja-JP" altLang="en-US" dirty="0" smtClean="0">
                <a:latin typeface="Arial"/>
              </a:rPr>
              <a:t>“</a:t>
            </a:r>
            <a:r>
              <a:rPr lang="en-US" dirty="0"/>
              <a:t>nearly sorted</a:t>
            </a:r>
            <a:r>
              <a:rPr lang="ja-JP" altLang="en-US" dirty="0">
                <a:latin typeface="Arial"/>
              </a:rPr>
              <a:t>”</a:t>
            </a:r>
            <a:r>
              <a:rPr lang="en-US" dirty="0"/>
              <a:t> quickly</a:t>
            </a:r>
            <a:r>
              <a:rPr lang="en-US" dirty="0" smtClean="0"/>
              <a:t>.</a:t>
            </a:r>
            <a:endParaRPr lang="en-US" dirty="0"/>
          </a:p>
        </p:txBody>
      </p:sp>
    </p:spTree>
    <p:extLst>
      <p:ext uri="{BB962C8B-B14F-4D97-AF65-F5344CB8AC3E}">
        <p14:creationId xmlns:p14="http://schemas.microsoft.com/office/powerpoint/2010/main" val="2755152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2339">
                                            <p:txEl>
                                              <p:pRg st="3" end="3"/>
                                            </p:txEl>
                                          </p:spTgt>
                                        </p:tgtEl>
                                        <p:attrNameLst>
                                          <p:attrName>style.visibility</p:attrName>
                                        </p:attrNameLst>
                                      </p:cBhvr>
                                      <p:to>
                                        <p:strVal val="visible"/>
                                      </p:to>
                                    </p:set>
                                    <p:animEffect transition="in" filter="fade">
                                      <p:cBhvr>
                                        <p:cTn id="7" dur="500"/>
                                        <p:tgtEl>
                                          <p:spTgt spid="78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2339">
                                            <p:txEl>
                                              <p:pRg st="5" end="5"/>
                                            </p:txEl>
                                          </p:spTgt>
                                        </p:tgtEl>
                                        <p:attrNameLst>
                                          <p:attrName>style.visibility</p:attrName>
                                        </p:attrNameLst>
                                      </p:cBhvr>
                                      <p:to>
                                        <p:strVal val="visible"/>
                                      </p:to>
                                    </p:set>
                                    <p:animEffect transition="in" filter="fade">
                                      <p:cBhvr>
                                        <p:cTn id="12" dur="500"/>
                                        <p:tgtEl>
                                          <p:spTgt spid="78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35</a:t>
            </a:fld>
            <a:endParaRPr lang="en-US"/>
          </a:p>
        </p:txBody>
      </p:sp>
      <p:sp>
        <p:nvSpPr>
          <p:cNvPr id="782338" name="Rectangle 2"/>
          <p:cNvSpPr>
            <a:spLocks noGrp="1" noChangeArrowheads="1"/>
          </p:cNvSpPr>
          <p:nvPr>
            <p:ph type="title"/>
          </p:nvPr>
        </p:nvSpPr>
        <p:spPr/>
        <p:txBody>
          <a:bodyPr/>
          <a:lstStyle/>
          <a:p>
            <a:r>
              <a:rPr lang="en-US" dirty="0" err="1" smtClean="0"/>
              <a:t>Shellsort</a:t>
            </a:r>
            <a:r>
              <a:rPr lang="en-US" i="1" dirty="0" smtClean="0"/>
              <a:t>, cont’d</a:t>
            </a:r>
            <a:endParaRPr lang="en-US" i="1" dirty="0"/>
          </a:p>
        </p:txBody>
      </p:sp>
      <p:sp>
        <p:nvSpPr>
          <p:cNvPr id="782339" name="Rectangle 3"/>
          <p:cNvSpPr>
            <a:spLocks noGrp="1" noChangeArrowheads="1"/>
          </p:cNvSpPr>
          <p:nvPr>
            <p:ph type="body" idx="1"/>
          </p:nvPr>
        </p:nvSpPr>
        <p:spPr>
          <a:xfrm>
            <a:off x="457200" y="1295400"/>
            <a:ext cx="8229600" cy="1767844"/>
          </a:xfrm>
        </p:spPr>
        <p:txBody>
          <a:bodyPr/>
          <a:lstStyle/>
          <a:p>
            <a:r>
              <a:rPr lang="en-US" dirty="0" smtClean="0"/>
              <a:t>After </a:t>
            </a:r>
            <a:r>
              <a:rPr lang="en-US" dirty="0"/>
              <a:t>each pass, the array is said to be </a:t>
            </a:r>
            <a:r>
              <a:rPr lang="en-US" dirty="0" smtClean="0"/>
              <a:t/>
            </a:r>
            <a:br>
              <a:rPr lang="en-US" dirty="0" smtClean="0"/>
            </a:br>
            <a:r>
              <a:rPr lang="en-US" sz="3200" i="1" dirty="0" err="1" smtClean="0">
                <a:solidFill>
                  <a:srgbClr val="B23C00"/>
                </a:solidFill>
                <a:latin typeface="Times New Roman" charset="0"/>
              </a:rPr>
              <a:t>h</a:t>
            </a:r>
            <a:r>
              <a:rPr lang="en-US" sz="3200" i="1" baseline="-25000" dirty="0" err="1" smtClean="0">
                <a:solidFill>
                  <a:srgbClr val="B23C00"/>
                </a:solidFill>
                <a:latin typeface="Times New Roman" charset="0"/>
              </a:rPr>
              <a:t>k</a:t>
            </a:r>
            <a:r>
              <a:rPr lang="en-US" dirty="0">
                <a:solidFill>
                  <a:srgbClr val="B23C00"/>
                </a:solidFill>
              </a:rPr>
              <a:t>-sorted</a:t>
            </a:r>
            <a:r>
              <a:rPr lang="en-US" dirty="0"/>
              <a:t>. </a:t>
            </a:r>
            <a:endParaRPr lang="en-US" dirty="0" smtClean="0"/>
          </a:p>
          <a:p>
            <a:pPr lvl="6"/>
            <a:endParaRPr lang="en-US" dirty="0" smtClean="0"/>
          </a:p>
          <a:p>
            <a:pPr lvl="1"/>
            <a:r>
              <a:rPr lang="en-US" dirty="0" smtClean="0"/>
              <a:t>Examples: </a:t>
            </a:r>
            <a:r>
              <a:rPr lang="en-US" dirty="0"/>
              <a:t>5-sorted, 3-sorted, etc.</a:t>
            </a:r>
          </a:p>
        </p:txBody>
      </p:sp>
      <p:pic>
        <p:nvPicPr>
          <p:cNvPr id="78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67" y="3063244"/>
            <a:ext cx="8654290" cy="219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6946470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1C7EDD-AD24-7F4E-B826-F11F181221DE}" type="slidenum">
              <a:rPr lang="en-US"/>
              <a:pPr/>
              <a:t>36</a:t>
            </a:fld>
            <a:endParaRPr lang="en-US"/>
          </a:p>
        </p:txBody>
      </p:sp>
      <p:sp>
        <p:nvSpPr>
          <p:cNvPr id="783362" name="Rectangle 2"/>
          <p:cNvSpPr>
            <a:spLocks noGrp="1" noChangeArrowheads="1"/>
          </p:cNvSpPr>
          <p:nvPr>
            <p:ph type="title"/>
          </p:nvPr>
        </p:nvSpPr>
        <p:spPr/>
        <p:txBody>
          <a:bodyPr/>
          <a:lstStyle/>
          <a:p>
            <a:r>
              <a:rPr lang="en-US"/>
              <a:t>Shellsort</a:t>
            </a:r>
          </a:p>
        </p:txBody>
      </p:sp>
      <p:sp>
        <p:nvSpPr>
          <p:cNvPr id="783363" name="Rectangle 3"/>
          <p:cNvSpPr>
            <a:spLocks noGrp="1" noChangeArrowheads="1"/>
          </p:cNvSpPr>
          <p:nvPr>
            <p:ph type="body" idx="1"/>
          </p:nvPr>
        </p:nvSpPr>
        <p:spPr>
          <a:xfrm>
            <a:off x="457200" y="1325563"/>
            <a:ext cx="8229600" cy="4805362"/>
          </a:xfrm>
        </p:spPr>
        <p:txBody>
          <a:bodyPr/>
          <a:lstStyle/>
          <a:p>
            <a:pPr>
              <a:lnSpc>
                <a:spcPct val="90000"/>
              </a:lnSpc>
            </a:pPr>
            <a:r>
              <a:rPr lang="en-US" dirty="0"/>
              <a:t>The effect is to perform an insertion sort on </a:t>
            </a:r>
            <a:r>
              <a:rPr lang="en-US" i="1" dirty="0" err="1">
                <a:latin typeface="Times New Roman" charset="0"/>
              </a:rPr>
              <a:t>h</a:t>
            </a:r>
            <a:r>
              <a:rPr lang="en-US" i="1" baseline="-25000" dirty="0" err="1">
                <a:latin typeface="Times New Roman" charset="0"/>
              </a:rPr>
              <a:t>k</a:t>
            </a:r>
            <a:r>
              <a:rPr lang="en-US" dirty="0"/>
              <a:t> </a:t>
            </a:r>
            <a:r>
              <a:rPr lang="en-US" dirty="0">
                <a:solidFill>
                  <a:srgbClr val="B23C00"/>
                </a:solidFill>
              </a:rPr>
              <a:t>independent </a:t>
            </a:r>
            <a:r>
              <a:rPr lang="en-US" dirty="0" err="1">
                <a:solidFill>
                  <a:srgbClr val="B23C00"/>
                </a:solidFill>
              </a:rPr>
              <a:t>subarrays</a:t>
            </a:r>
            <a:r>
              <a:rPr lang="en-US" dirty="0">
                <a:solidFill>
                  <a:srgbClr val="B23C00"/>
                </a:solidFill>
              </a:rPr>
              <a:t> </a:t>
            </a:r>
            <a:r>
              <a:rPr lang="en-US" dirty="0"/>
              <a:t>during each pass.</a:t>
            </a:r>
          </a:p>
          <a:p>
            <a:pPr lvl="3">
              <a:lnSpc>
                <a:spcPct val="90000"/>
              </a:lnSpc>
            </a:pPr>
            <a:endParaRPr lang="en-US" dirty="0"/>
          </a:p>
          <a:p>
            <a:pPr>
              <a:lnSpc>
                <a:spcPct val="90000"/>
              </a:lnSpc>
            </a:pPr>
            <a:r>
              <a:rPr lang="en-US" dirty="0" err="1"/>
              <a:t>Shellsort</a:t>
            </a:r>
            <a:r>
              <a:rPr lang="en-US" dirty="0"/>
              <a:t> is also called a </a:t>
            </a:r>
            <a:r>
              <a:rPr lang="en-US" dirty="0" smtClean="0"/>
              <a:t/>
            </a:r>
            <a:br>
              <a:rPr lang="en-US" dirty="0" smtClean="0"/>
            </a:br>
            <a:r>
              <a:rPr lang="en-US" dirty="0" smtClean="0">
                <a:solidFill>
                  <a:srgbClr val="B23C00"/>
                </a:solidFill>
              </a:rPr>
              <a:t>diminishing </a:t>
            </a:r>
            <a:r>
              <a:rPr lang="en-US" dirty="0">
                <a:solidFill>
                  <a:srgbClr val="B23C00"/>
                </a:solidFill>
              </a:rPr>
              <a:t>increment sort</a:t>
            </a:r>
            <a:r>
              <a:rPr lang="en-US" dirty="0" smtClean="0"/>
              <a:t>.</a:t>
            </a:r>
          </a:p>
          <a:p>
            <a:pPr lvl="5">
              <a:lnSpc>
                <a:spcPct val="90000"/>
              </a:lnSpc>
            </a:pPr>
            <a:endParaRPr lang="en-US" dirty="0"/>
          </a:p>
          <a:p>
            <a:pPr lvl="1">
              <a:lnSpc>
                <a:spcPct val="90000"/>
              </a:lnSpc>
            </a:pPr>
            <a:r>
              <a:rPr lang="en-US" dirty="0"/>
              <a:t>The choice of </a:t>
            </a:r>
            <a:r>
              <a:rPr lang="en-US" i="1" dirty="0">
                <a:latin typeface="Times New Roman" charset="0"/>
              </a:rPr>
              <a:t>h</a:t>
            </a:r>
            <a:r>
              <a:rPr lang="en-US" dirty="0"/>
              <a:t> values affects </a:t>
            </a:r>
            <a:r>
              <a:rPr lang="en-US" dirty="0" smtClean="0"/>
              <a:t/>
            </a:r>
            <a:br>
              <a:rPr lang="en-US" dirty="0" smtClean="0"/>
            </a:br>
            <a:r>
              <a:rPr lang="en-US" dirty="0" smtClean="0"/>
              <a:t>how </a:t>
            </a:r>
            <a:r>
              <a:rPr lang="en-US" dirty="0"/>
              <a:t>long the sort takes</a:t>
            </a:r>
            <a:r>
              <a:rPr lang="en-US" dirty="0" smtClean="0"/>
              <a:t>.</a:t>
            </a:r>
          </a:p>
          <a:p>
            <a:pPr lvl="6">
              <a:lnSpc>
                <a:spcPct val="90000"/>
              </a:lnSpc>
            </a:pPr>
            <a:endParaRPr lang="en-US" dirty="0"/>
          </a:p>
          <a:p>
            <a:pPr lvl="1">
              <a:lnSpc>
                <a:spcPct val="90000"/>
              </a:lnSpc>
            </a:pPr>
            <a:r>
              <a:rPr lang="en-US" dirty="0">
                <a:solidFill>
                  <a:srgbClr val="B23C00"/>
                </a:solidFill>
              </a:rPr>
              <a:t>Don Knuth </a:t>
            </a:r>
            <a:r>
              <a:rPr lang="en-US" dirty="0"/>
              <a:t>suggests reversing the sequence </a:t>
            </a:r>
            <a:r>
              <a:rPr lang="en-US" dirty="0" smtClean="0"/>
              <a:t/>
            </a:r>
            <a:br>
              <a:rPr lang="en-US" dirty="0" smtClean="0"/>
            </a:br>
            <a:r>
              <a:rPr lang="en-US" dirty="0" smtClean="0"/>
              <a:t>1</a:t>
            </a:r>
            <a:r>
              <a:rPr lang="en-US" dirty="0"/>
              <a:t>, 4, 13, 40, ...</a:t>
            </a:r>
            <a:br>
              <a:rPr lang="en-US" dirty="0"/>
            </a:br>
            <a:r>
              <a:rPr lang="en-US" dirty="0"/>
              <a:t>(start at 1 and for each subsequent pass, multiply the previous by 3 and add 1).</a:t>
            </a:r>
          </a:p>
          <a:p>
            <a:pPr lvl="4">
              <a:lnSpc>
                <a:spcPct val="90000"/>
              </a:lnSpc>
            </a:pPr>
            <a:endParaRPr lang="en-US" sz="1050" dirty="0">
              <a:solidFill>
                <a:srgbClr val="0033CC"/>
              </a:solidFill>
              <a:latin typeface="Times New Roman" charset="0"/>
            </a:endParaRPr>
          </a:p>
        </p:txBody>
      </p:sp>
    </p:spTree>
    <p:extLst>
      <p:ext uri="{BB962C8B-B14F-4D97-AF65-F5344CB8AC3E}">
        <p14:creationId xmlns:p14="http://schemas.microsoft.com/office/powerpoint/2010/main" val="3538575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3363">
                                            <p:txEl>
                                              <p:pRg st="2" end="2"/>
                                            </p:txEl>
                                          </p:spTgt>
                                        </p:tgtEl>
                                        <p:attrNameLst>
                                          <p:attrName>style.visibility</p:attrName>
                                        </p:attrNameLst>
                                      </p:cBhvr>
                                      <p:to>
                                        <p:strVal val="visible"/>
                                      </p:to>
                                    </p:set>
                                    <p:animEffect transition="in" filter="fade">
                                      <p:cBhvr>
                                        <p:cTn id="7" dur="500"/>
                                        <p:tgtEl>
                                          <p:spTgt spid="78336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3363">
                                            <p:txEl>
                                              <p:pRg st="4" end="4"/>
                                            </p:txEl>
                                          </p:spTgt>
                                        </p:tgtEl>
                                        <p:attrNameLst>
                                          <p:attrName>style.visibility</p:attrName>
                                        </p:attrNameLst>
                                      </p:cBhvr>
                                      <p:to>
                                        <p:strVal val="visible"/>
                                      </p:to>
                                    </p:set>
                                    <p:animEffect transition="in" filter="fade">
                                      <p:cBhvr>
                                        <p:cTn id="10" dur="500"/>
                                        <p:tgtEl>
                                          <p:spTgt spid="78336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3363">
                                            <p:txEl>
                                              <p:pRg st="6" end="6"/>
                                            </p:txEl>
                                          </p:spTgt>
                                        </p:tgtEl>
                                        <p:attrNameLst>
                                          <p:attrName>style.visibility</p:attrName>
                                        </p:attrNameLst>
                                      </p:cBhvr>
                                      <p:to>
                                        <p:strVal val="visible"/>
                                      </p:to>
                                    </p:set>
                                    <p:animEffect transition="in" filter="fade">
                                      <p:cBhvr>
                                        <p:cTn id="15" dur="500"/>
                                        <p:tgtEl>
                                          <p:spTgt spid="78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1C7EDD-AD24-7F4E-B826-F11F181221DE}" type="slidenum">
              <a:rPr lang="en-US"/>
              <a:pPr/>
              <a:t>37</a:t>
            </a:fld>
            <a:endParaRPr lang="en-US"/>
          </a:p>
        </p:txBody>
      </p:sp>
      <p:sp>
        <p:nvSpPr>
          <p:cNvPr id="783362" name="Rectangle 2"/>
          <p:cNvSpPr>
            <a:spLocks noGrp="1" noChangeArrowheads="1"/>
          </p:cNvSpPr>
          <p:nvPr>
            <p:ph type="title"/>
          </p:nvPr>
        </p:nvSpPr>
        <p:spPr/>
        <p:txBody>
          <a:bodyPr/>
          <a:lstStyle/>
          <a:p>
            <a:r>
              <a:rPr lang="en-US" dirty="0" smtClean="0"/>
              <a:t>Analysis of </a:t>
            </a:r>
            <a:r>
              <a:rPr lang="en-US" dirty="0" err="1" smtClean="0"/>
              <a:t>Shellsort</a:t>
            </a:r>
            <a:endParaRPr lang="en-US" dirty="0"/>
          </a:p>
        </p:txBody>
      </p:sp>
      <p:sp>
        <p:nvSpPr>
          <p:cNvPr id="783363" name="Rectangle 3"/>
          <p:cNvSpPr>
            <a:spLocks noGrp="1" noChangeArrowheads="1"/>
          </p:cNvSpPr>
          <p:nvPr>
            <p:ph type="body" idx="1"/>
          </p:nvPr>
        </p:nvSpPr>
        <p:spPr>
          <a:xfrm>
            <a:off x="457200" y="1325563"/>
            <a:ext cx="8229600" cy="4805362"/>
          </a:xfrm>
        </p:spPr>
        <p:txBody>
          <a:bodyPr/>
          <a:lstStyle/>
          <a:p>
            <a:pPr>
              <a:lnSpc>
                <a:spcPct val="90000"/>
              </a:lnSpc>
            </a:pPr>
            <a:r>
              <a:rPr lang="en-US" dirty="0" err="1" smtClean="0"/>
              <a:t>Shellsort</a:t>
            </a:r>
            <a:r>
              <a:rPr lang="en-US" dirty="0" smtClean="0"/>
              <a:t> </a:t>
            </a:r>
            <a:r>
              <a:rPr lang="en-US" dirty="0"/>
              <a:t>is difficult to analyze</a:t>
            </a:r>
            <a:r>
              <a:rPr lang="en-US" dirty="0" smtClean="0"/>
              <a:t>.</a:t>
            </a:r>
          </a:p>
          <a:p>
            <a:pPr lvl="5">
              <a:lnSpc>
                <a:spcPct val="90000"/>
              </a:lnSpc>
            </a:pPr>
            <a:endParaRPr lang="en-US" dirty="0"/>
          </a:p>
          <a:p>
            <a:pPr>
              <a:lnSpc>
                <a:spcPct val="90000"/>
              </a:lnSpc>
            </a:pPr>
            <a:r>
              <a:rPr lang="en-US" dirty="0">
                <a:solidFill>
                  <a:srgbClr val="B23C00"/>
                </a:solidFill>
              </a:rPr>
              <a:t>Worse case </a:t>
            </a:r>
            <a:r>
              <a:rPr lang="en-US" dirty="0"/>
              <a:t>running time is </a:t>
            </a:r>
            <a:r>
              <a:rPr lang="el-GR" i="1" dirty="0">
                <a:solidFill>
                  <a:srgbClr val="B23C00"/>
                </a:solidFill>
                <a:latin typeface="Times New Roman" charset="0"/>
                <a:cs typeface="" charset="0"/>
              </a:rPr>
              <a:t>Θ</a:t>
            </a:r>
            <a:r>
              <a:rPr lang="en-US" dirty="0">
                <a:solidFill>
                  <a:srgbClr val="B23C00"/>
                </a:solidFill>
                <a:latin typeface="Times New Roman" charset="0"/>
                <a:cs typeface="" charset="0"/>
              </a:rPr>
              <a:t>(</a:t>
            </a:r>
            <a:r>
              <a:rPr lang="en-US" i="1" dirty="0">
                <a:solidFill>
                  <a:srgbClr val="B23C00"/>
                </a:solidFill>
                <a:latin typeface="Times New Roman" charset="0"/>
                <a:cs typeface="" charset="0"/>
              </a:rPr>
              <a:t>N</a:t>
            </a:r>
            <a:r>
              <a:rPr lang="en-US" baseline="30000" dirty="0">
                <a:solidFill>
                  <a:srgbClr val="B23C00"/>
                </a:solidFill>
                <a:latin typeface="Times New Roman" charset="0"/>
                <a:cs typeface="" charset="0"/>
              </a:rPr>
              <a:t>2</a:t>
            </a:r>
            <a:r>
              <a:rPr lang="en-US" dirty="0">
                <a:solidFill>
                  <a:srgbClr val="B23C00"/>
                </a:solidFill>
                <a:latin typeface="Times New Roman" charset="0"/>
                <a:cs typeface="" charset="0"/>
              </a:rPr>
              <a:t>)</a:t>
            </a:r>
            <a:r>
              <a:rPr lang="en-US" dirty="0" smtClean="0">
                <a:latin typeface="Times New Roman" charset="0"/>
                <a:cs typeface="" charset="0"/>
              </a:rPr>
              <a:t>.</a:t>
            </a:r>
          </a:p>
          <a:p>
            <a:pPr lvl="5">
              <a:lnSpc>
                <a:spcPct val="90000"/>
              </a:lnSpc>
            </a:pPr>
            <a:endParaRPr lang="en-US" dirty="0">
              <a:latin typeface="Times New Roman" charset="0"/>
              <a:cs typeface="" charset="0"/>
            </a:endParaRPr>
          </a:p>
          <a:p>
            <a:pPr>
              <a:lnSpc>
                <a:spcPct val="90000"/>
              </a:lnSpc>
            </a:pPr>
            <a:r>
              <a:rPr lang="en-US" dirty="0">
                <a:solidFill>
                  <a:srgbClr val="B23C00"/>
                </a:solidFill>
                <a:cs typeface="" charset="0"/>
              </a:rPr>
              <a:t>Average case </a:t>
            </a:r>
            <a:r>
              <a:rPr lang="en-US" dirty="0">
                <a:cs typeface="" charset="0"/>
              </a:rPr>
              <a:t>using </a:t>
            </a:r>
            <a:r>
              <a:rPr lang="en-US" dirty="0" smtClean="0">
                <a:cs typeface="" charset="0"/>
              </a:rPr>
              <a:t>Knuth</a:t>
            </a:r>
            <a:r>
              <a:rPr lang="en-US" dirty="0" smtClean="0">
                <a:latin typeface="Times New Roman"/>
                <a:cs typeface="" charset="0"/>
              </a:rPr>
              <a:t>’</a:t>
            </a:r>
            <a:r>
              <a:rPr lang="en-US" dirty="0" smtClean="0">
                <a:cs typeface="" charset="0"/>
              </a:rPr>
              <a:t>s </a:t>
            </a:r>
            <a:r>
              <a:rPr lang="en-US" dirty="0">
                <a:cs typeface="" charset="0"/>
              </a:rPr>
              <a:t>sequence is </a:t>
            </a:r>
            <a:r>
              <a:rPr lang="en-US" i="1" dirty="0">
                <a:solidFill>
                  <a:srgbClr val="B23C00"/>
                </a:solidFill>
                <a:latin typeface="Times New Roman" charset="0"/>
                <a:cs typeface="" charset="0"/>
              </a:rPr>
              <a:t>O</a:t>
            </a:r>
            <a:r>
              <a:rPr lang="en-US" dirty="0">
                <a:solidFill>
                  <a:srgbClr val="B23C00"/>
                </a:solidFill>
                <a:latin typeface="Times New Roman" charset="0"/>
                <a:cs typeface="" charset="0"/>
              </a:rPr>
              <a:t>(</a:t>
            </a:r>
            <a:r>
              <a:rPr lang="en-US" i="1" dirty="0">
                <a:solidFill>
                  <a:srgbClr val="B23C00"/>
                </a:solidFill>
                <a:latin typeface="Times New Roman" charset="0"/>
                <a:cs typeface="" charset="0"/>
              </a:rPr>
              <a:t>N</a:t>
            </a:r>
            <a:r>
              <a:rPr lang="en-US" baseline="30000" dirty="0">
                <a:solidFill>
                  <a:srgbClr val="B23C00"/>
                </a:solidFill>
                <a:latin typeface="Times New Roman" charset="0"/>
                <a:cs typeface="" charset="0"/>
              </a:rPr>
              <a:t>1.5</a:t>
            </a:r>
            <a:r>
              <a:rPr lang="en-US" dirty="0">
                <a:solidFill>
                  <a:srgbClr val="B23C00"/>
                </a:solidFill>
                <a:latin typeface="Times New Roman" charset="0"/>
                <a:cs typeface="" charset="0"/>
              </a:rPr>
              <a:t>)</a:t>
            </a:r>
            <a:r>
              <a:rPr lang="en-US" dirty="0">
                <a:latin typeface="Times New Roman" charset="0"/>
                <a:cs typeface="" charset="0"/>
              </a:rPr>
              <a:t>,</a:t>
            </a:r>
            <a:r>
              <a:rPr lang="en-US" dirty="0">
                <a:cs typeface="" charset="0"/>
              </a:rPr>
              <a:t> </a:t>
            </a:r>
            <a:r>
              <a:rPr lang="en-US" dirty="0" smtClean="0">
                <a:cs typeface="" charset="0"/>
              </a:rPr>
              <a:t>which </a:t>
            </a:r>
            <a:r>
              <a:rPr lang="en-US" dirty="0">
                <a:cs typeface="" charset="0"/>
              </a:rPr>
              <a:t>is better than insertion </a:t>
            </a:r>
            <a:r>
              <a:rPr lang="en-US" dirty="0" smtClean="0">
                <a:cs typeface="" charset="0"/>
              </a:rPr>
              <a:t>sort</a:t>
            </a:r>
            <a:r>
              <a:rPr lang="en-US" dirty="0" smtClean="0">
                <a:latin typeface="Times New Roman"/>
                <a:cs typeface="" charset="0"/>
              </a:rPr>
              <a:t>’</a:t>
            </a:r>
            <a:r>
              <a:rPr lang="en-US" dirty="0" smtClean="0">
                <a:cs typeface="" charset="0"/>
              </a:rPr>
              <a:t>s </a:t>
            </a:r>
            <a:r>
              <a:rPr lang="en-US" i="1" dirty="0">
                <a:latin typeface="Times New Roman" charset="0"/>
                <a:cs typeface="" charset="0"/>
              </a:rPr>
              <a:t>O</a:t>
            </a:r>
            <a:r>
              <a:rPr lang="en-US" dirty="0">
                <a:latin typeface="Times New Roman" charset="0"/>
                <a:cs typeface="" charset="0"/>
              </a:rPr>
              <a:t>(</a:t>
            </a:r>
            <a:r>
              <a:rPr lang="en-US" i="1" dirty="0">
                <a:latin typeface="Times New Roman" charset="0"/>
                <a:cs typeface="" charset="0"/>
              </a:rPr>
              <a:t>N</a:t>
            </a:r>
            <a:r>
              <a:rPr lang="en-US" baseline="30000" dirty="0">
                <a:latin typeface="Times New Roman" charset="0"/>
                <a:cs typeface="" charset="0"/>
              </a:rPr>
              <a:t>2</a:t>
            </a:r>
            <a:r>
              <a:rPr lang="en-US" dirty="0">
                <a:latin typeface="Times New Roman" charset="0"/>
                <a:cs typeface="" charset="0"/>
              </a:rPr>
              <a:t>)</a:t>
            </a:r>
            <a:r>
              <a:rPr lang="en-US" dirty="0" smtClean="0">
                <a:latin typeface="Times New Roman" charset="0"/>
                <a:cs typeface="" charset="0"/>
              </a:rPr>
              <a:t>.</a:t>
            </a:r>
            <a:endParaRPr lang="el-GR" dirty="0">
              <a:latin typeface="Times New Roman" charset="0"/>
              <a:cs typeface="" charset="0"/>
            </a:endParaRPr>
          </a:p>
        </p:txBody>
      </p:sp>
    </p:spTree>
    <p:extLst>
      <p:ext uri="{BB962C8B-B14F-4D97-AF65-F5344CB8AC3E}">
        <p14:creationId xmlns:p14="http://schemas.microsoft.com/office/powerpoint/2010/main" val="32363551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D43C507-0286-EF4A-853F-8D63F7EBFD0F}" type="slidenum">
              <a:rPr lang="en-US"/>
              <a:pPr/>
              <a:t>38</a:t>
            </a:fld>
            <a:endParaRPr lang="en-US"/>
          </a:p>
        </p:txBody>
      </p:sp>
      <p:sp>
        <p:nvSpPr>
          <p:cNvPr id="784386" name="Rectangle 2"/>
          <p:cNvSpPr>
            <a:spLocks noGrp="1" noChangeArrowheads="1"/>
          </p:cNvSpPr>
          <p:nvPr>
            <p:ph type="title"/>
          </p:nvPr>
        </p:nvSpPr>
        <p:spPr/>
        <p:txBody>
          <a:bodyPr/>
          <a:lstStyle/>
          <a:p>
            <a:r>
              <a:rPr lang="en-US"/>
              <a:t>Shellsort</a:t>
            </a:r>
          </a:p>
        </p:txBody>
      </p:sp>
      <p:sp>
        <p:nvSpPr>
          <p:cNvPr id="784388" name="Text Box 4"/>
          <p:cNvSpPr txBox="1">
            <a:spLocks noChangeArrowheads="1"/>
          </p:cNvSpPr>
          <p:nvPr/>
        </p:nvSpPr>
        <p:spPr bwMode="auto">
          <a:xfrm>
            <a:off x="182563" y="1466825"/>
            <a:ext cx="8740775" cy="4248150"/>
          </a:xfrm>
          <a:prstGeom prst="rect">
            <a:avLst/>
          </a:prstGeom>
          <a:solidFill>
            <a:srgbClr val="F2F2F2"/>
          </a:solidFill>
          <a:ln>
            <a:solidFill>
              <a:srgbClr val="BFBFBF"/>
            </a:solidFill>
          </a:ln>
          <a:effectLst/>
          <a:extLst/>
        </p:spPr>
        <p:txBody>
          <a:bodyPr wrap="none">
            <a:spAutoFit/>
          </a:bodyPr>
          <a:lstStyle/>
          <a:p>
            <a:r>
              <a:rPr lang="en-US" b="1" dirty="0">
                <a:latin typeface="Courier New" charset="0"/>
              </a:rPr>
              <a:t>public static &lt;</a:t>
            </a:r>
            <a:r>
              <a:rPr lang="en-US" b="1" dirty="0" err="1">
                <a:latin typeface="Courier New" charset="0"/>
              </a:rPr>
              <a:t>AnyType</a:t>
            </a:r>
            <a:r>
              <a:rPr lang="en-US" b="1" dirty="0">
                <a:latin typeface="Courier New" charset="0"/>
              </a:rPr>
              <a:t> extends Comparable&lt;? super </a:t>
            </a:r>
            <a:r>
              <a:rPr lang="en-US" b="1" dirty="0" err="1">
                <a:latin typeface="Courier New" charset="0"/>
              </a:rPr>
              <a:t>AnyType</a:t>
            </a:r>
            <a:r>
              <a:rPr lang="en-US" b="1" dirty="0">
                <a:latin typeface="Courier New" charset="0"/>
              </a:rPr>
              <a:t>&gt;&gt; </a:t>
            </a:r>
          </a:p>
          <a:p>
            <a:r>
              <a:rPr lang="en-US" b="1" dirty="0">
                <a:latin typeface="Courier New" charset="0"/>
              </a:rPr>
              <a:t>    void </a:t>
            </a:r>
            <a:r>
              <a:rPr lang="en-US" b="1" dirty="0" err="1">
                <a:latin typeface="Courier New" charset="0"/>
              </a:rPr>
              <a:t>shellsort</a:t>
            </a:r>
            <a:r>
              <a:rPr lang="en-US" b="1" dirty="0">
                <a:latin typeface="Courier New" charset="0"/>
              </a:rPr>
              <a:t>(</a:t>
            </a:r>
            <a:r>
              <a:rPr lang="en-US" b="1" dirty="0" err="1">
                <a:latin typeface="Courier New" charset="0"/>
              </a:rPr>
              <a:t>AnyType</a:t>
            </a:r>
            <a:r>
              <a:rPr lang="en-US" b="1" dirty="0">
                <a:latin typeface="Courier New" charset="0"/>
              </a:rPr>
              <a:t>[] a) </a:t>
            </a:r>
          </a:p>
          <a:p>
            <a:r>
              <a:rPr lang="en-US" b="1" dirty="0">
                <a:latin typeface="Courier New" charset="0"/>
              </a:rPr>
              <a:t>{</a:t>
            </a:r>
          </a:p>
          <a:p>
            <a:r>
              <a:rPr lang="en-US" b="1" dirty="0">
                <a:latin typeface="Courier New" charset="0"/>
              </a:rPr>
              <a:t>    </a:t>
            </a:r>
            <a:r>
              <a:rPr lang="en-US" b="1" dirty="0" err="1">
                <a:latin typeface="Courier New" charset="0"/>
              </a:rPr>
              <a:t>int</a:t>
            </a:r>
            <a:r>
              <a:rPr lang="en-US" b="1" dirty="0">
                <a:latin typeface="Courier New" charset="0"/>
              </a:rPr>
              <a:t> j;</a:t>
            </a:r>
          </a:p>
          <a:p>
            <a:endParaRPr lang="en-US" b="1" dirty="0">
              <a:latin typeface="Courier New" charset="0"/>
            </a:endParaRPr>
          </a:p>
          <a:p>
            <a:r>
              <a:rPr lang="en-US" b="1" dirty="0">
                <a:latin typeface="Courier New" charset="0"/>
              </a:rPr>
              <a:t>    for (</a:t>
            </a:r>
            <a:r>
              <a:rPr lang="en-US" b="1" dirty="0" err="1">
                <a:solidFill>
                  <a:srgbClr val="B23C00"/>
                </a:solidFill>
                <a:latin typeface="Courier New" charset="0"/>
              </a:rPr>
              <a:t>int</a:t>
            </a:r>
            <a:r>
              <a:rPr lang="en-US" b="1" dirty="0">
                <a:solidFill>
                  <a:srgbClr val="B23C00"/>
                </a:solidFill>
                <a:latin typeface="Courier New" charset="0"/>
              </a:rPr>
              <a:t> h = </a:t>
            </a:r>
            <a:r>
              <a:rPr lang="en-US" b="1" dirty="0" err="1">
                <a:solidFill>
                  <a:srgbClr val="B23C00"/>
                </a:solidFill>
                <a:latin typeface="Courier New" charset="0"/>
              </a:rPr>
              <a:t>a.length</a:t>
            </a:r>
            <a:r>
              <a:rPr lang="en-US" b="1" dirty="0">
                <a:solidFill>
                  <a:srgbClr val="B23C00"/>
                </a:solidFill>
                <a:latin typeface="Courier New" charset="0"/>
              </a:rPr>
              <a:t>/2; h &gt; 0; h /= 2</a:t>
            </a:r>
            <a:r>
              <a:rPr lang="en-US" b="1" dirty="0">
                <a:latin typeface="Courier New" charset="0"/>
              </a:rPr>
              <a:t>) {</a:t>
            </a:r>
          </a:p>
          <a:p>
            <a:r>
              <a:rPr lang="en-US" b="1" dirty="0">
                <a:latin typeface="Courier New" charset="0"/>
              </a:rPr>
              <a:t>        for (</a:t>
            </a:r>
            <a:r>
              <a:rPr lang="en-US" b="1" dirty="0" err="1">
                <a:latin typeface="Courier New" charset="0"/>
              </a:rPr>
              <a:t>int</a:t>
            </a:r>
            <a:r>
              <a:rPr lang="en-US" b="1" dirty="0">
                <a:latin typeface="Courier New" charset="0"/>
              </a:rPr>
              <a:t> </a:t>
            </a:r>
            <a:r>
              <a:rPr lang="en-US" b="1" dirty="0" err="1">
                <a:latin typeface="Courier New" charset="0"/>
              </a:rPr>
              <a:t>i</a:t>
            </a:r>
            <a:r>
              <a:rPr lang="en-US" b="1" dirty="0">
                <a:latin typeface="Courier New" charset="0"/>
              </a:rPr>
              <a:t> = h; </a:t>
            </a:r>
            <a:r>
              <a:rPr lang="en-US" b="1" dirty="0" err="1">
                <a:latin typeface="Courier New" charset="0"/>
              </a:rPr>
              <a:t>i</a:t>
            </a:r>
            <a:r>
              <a:rPr lang="en-US" b="1" dirty="0">
                <a:latin typeface="Courier New" charset="0"/>
              </a:rPr>
              <a:t> &lt; </a:t>
            </a:r>
            <a:r>
              <a:rPr lang="en-US" b="1" dirty="0" err="1">
                <a:latin typeface="Courier New" charset="0"/>
              </a:rPr>
              <a:t>a.length</a:t>
            </a:r>
            <a:r>
              <a:rPr lang="en-US" b="1" dirty="0">
                <a:latin typeface="Courier New" charset="0"/>
              </a:rPr>
              <a:t>; </a:t>
            </a:r>
            <a:r>
              <a:rPr lang="en-US" b="1" dirty="0" err="1">
                <a:latin typeface="Courier New" charset="0"/>
              </a:rPr>
              <a:t>i</a:t>
            </a:r>
            <a:r>
              <a:rPr lang="en-US" b="1" dirty="0">
                <a:latin typeface="Courier New" charset="0"/>
              </a:rPr>
              <a:t>++) {</a:t>
            </a:r>
          </a:p>
          <a:p>
            <a:r>
              <a:rPr lang="en-US" b="1" dirty="0">
                <a:latin typeface="Courier New" charset="0"/>
              </a:rPr>
              <a:t>            </a:t>
            </a:r>
            <a:r>
              <a:rPr lang="en-US" b="1" dirty="0" err="1">
                <a:latin typeface="Courier New" charset="0"/>
              </a:rPr>
              <a:t>AnyType</a:t>
            </a:r>
            <a:r>
              <a:rPr lang="en-US" b="1" dirty="0">
                <a:latin typeface="Courier New" charset="0"/>
              </a:rPr>
              <a:t> </a:t>
            </a:r>
            <a:r>
              <a:rPr lang="en-US" b="1" dirty="0" err="1">
                <a:latin typeface="Courier New" charset="0"/>
              </a:rPr>
              <a:t>tmp</a:t>
            </a:r>
            <a:r>
              <a:rPr lang="en-US" b="1" dirty="0">
                <a:latin typeface="Courier New" charset="0"/>
              </a:rPr>
              <a:t> = a[</a:t>
            </a:r>
            <a:r>
              <a:rPr lang="en-US" b="1" dirty="0" err="1">
                <a:latin typeface="Courier New" charset="0"/>
              </a:rPr>
              <a:t>i</a:t>
            </a:r>
            <a:r>
              <a:rPr lang="en-US" b="1" dirty="0">
                <a:latin typeface="Courier New" charset="0"/>
              </a:rPr>
              <a:t>];</a:t>
            </a:r>
          </a:p>
          <a:p>
            <a:endParaRPr lang="en-US" b="1" dirty="0">
              <a:latin typeface="Courier New" charset="0"/>
            </a:endParaRPr>
          </a:p>
          <a:p>
            <a:r>
              <a:rPr lang="en-US" b="1" dirty="0">
                <a:latin typeface="Courier New" charset="0"/>
              </a:rPr>
              <a:t>            for (j = </a:t>
            </a:r>
            <a:r>
              <a:rPr lang="en-US" b="1" dirty="0" err="1">
                <a:latin typeface="Courier New" charset="0"/>
              </a:rPr>
              <a:t>i</a:t>
            </a:r>
            <a:r>
              <a:rPr lang="en-US" b="1" dirty="0">
                <a:latin typeface="Courier New" charset="0"/>
              </a:rPr>
              <a:t>; j &gt;= h &amp;&amp; </a:t>
            </a:r>
            <a:r>
              <a:rPr lang="en-US" b="1" dirty="0" err="1">
                <a:latin typeface="Courier New" charset="0"/>
              </a:rPr>
              <a:t>tmp.compareTo</a:t>
            </a:r>
            <a:r>
              <a:rPr lang="en-US" b="1" dirty="0">
                <a:latin typeface="Courier New" charset="0"/>
              </a:rPr>
              <a:t>(</a:t>
            </a:r>
            <a:r>
              <a:rPr lang="en-US" b="1" dirty="0">
                <a:solidFill>
                  <a:srgbClr val="B23C00"/>
                </a:solidFill>
                <a:latin typeface="Courier New" charset="0"/>
              </a:rPr>
              <a:t>a[j-h]</a:t>
            </a:r>
            <a:r>
              <a:rPr lang="en-US" b="1" dirty="0">
                <a:latin typeface="Courier New" charset="0"/>
              </a:rPr>
              <a:t>) &lt; 0; j -= h) {</a:t>
            </a:r>
          </a:p>
          <a:p>
            <a:r>
              <a:rPr lang="en-US" b="1" dirty="0">
                <a:solidFill>
                  <a:srgbClr val="B23C00"/>
                </a:solidFill>
                <a:latin typeface="Courier New" charset="0"/>
              </a:rPr>
              <a:t>                a[j] = a[j-h];</a:t>
            </a:r>
          </a:p>
          <a:p>
            <a:r>
              <a:rPr lang="en-US" b="1" dirty="0">
                <a:latin typeface="Courier New" charset="0"/>
              </a:rPr>
              <a:t>            }</a:t>
            </a:r>
          </a:p>
          <a:p>
            <a:endParaRPr lang="en-US" b="1" dirty="0">
              <a:latin typeface="Courier New" charset="0"/>
            </a:endParaRPr>
          </a:p>
          <a:p>
            <a:r>
              <a:rPr lang="en-US" b="1" dirty="0">
                <a:latin typeface="Courier New" charset="0"/>
              </a:rPr>
              <a:t>            a[j] = </a:t>
            </a:r>
            <a:r>
              <a:rPr lang="en-US" b="1" dirty="0" err="1">
                <a:latin typeface="Courier New" charset="0"/>
              </a:rPr>
              <a:t>tmp</a:t>
            </a:r>
            <a:r>
              <a:rPr lang="en-US" b="1" dirty="0">
                <a:latin typeface="Courier New" charset="0"/>
              </a:rPr>
              <a:t>;</a:t>
            </a:r>
          </a:p>
          <a:p>
            <a:r>
              <a:rPr lang="en-US" b="1" dirty="0">
                <a:latin typeface="Courier New" charset="0"/>
              </a:rPr>
              <a:t>        }</a:t>
            </a:r>
          </a:p>
          <a:p>
            <a:r>
              <a:rPr lang="en-US" b="1" dirty="0">
                <a:latin typeface="Courier New" charset="0"/>
              </a:rPr>
              <a:t>    }</a:t>
            </a:r>
          </a:p>
          <a:p>
            <a:r>
              <a:rPr lang="en-US" b="1" dirty="0">
                <a:latin typeface="Courier New" charset="0"/>
              </a:rPr>
              <a:t>}</a:t>
            </a:r>
          </a:p>
        </p:txBody>
      </p:sp>
      <p:sp>
        <p:nvSpPr>
          <p:cNvPr id="784390" name="Text Box 6"/>
          <p:cNvSpPr txBox="1">
            <a:spLocks noChangeArrowheads="1"/>
          </p:cNvSpPr>
          <p:nvPr/>
        </p:nvSpPr>
        <p:spPr bwMode="auto">
          <a:xfrm>
            <a:off x="5943600" y="1954212"/>
            <a:ext cx="2911475" cy="1474788"/>
          </a:xfrm>
          <a:prstGeom prst="rect">
            <a:avLst/>
          </a:prstGeom>
          <a:solidFill>
            <a:srgbClr val="FFFFC2"/>
          </a:solidFill>
          <a:ln w="9525">
            <a:solidFill>
              <a:schemeClr val="folHlink"/>
            </a:solidFill>
            <a:miter lim="800000"/>
            <a:headEnd/>
            <a:tailEnd/>
          </a:ln>
          <a:effectLst/>
          <a:extLst/>
        </p:spPr>
        <p:txBody>
          <a:bodyPr wrap="none">
            <a:spAutoFit/>
          </a:bodyPr>
          <a:lstStyle/>
          <a:p>
            <a:r>
              <a:rPr lang="en-US" sz="1800">
                <a:solidFill>
                  <a:srgbClr val="B23C00"/>
                </a:solidFill>
              </a:rPr>
              <a:t>Use the (suboptimal) </a:t>
            </a:r>
          </a:p>
          <a:p>
            <a:r>
              <a:rPr lang="en-US" sz="1800">
                <a:solidFill>
                  <a:srgbClr val="B23C00"/>
                </a:solidFill>
              </a:rPr>
              <a:t>sequence for </a:t>
            </a:r>
            <a:r>
              <a:rPr lang="en-US" sz="1800" i="1">
                <a:solidFill>
                  <a:srgbClr val="B23C00"/>
                </a:solidFill>
                <a:latin typeface="Times New Roman" charset="0"/>
              </a:rPr>
              <a:t>h</a:t>
            </a:r>
            <a:r>
              <a:rPr lang="en-US" sz="1800">
                <a:solidFill>
                  <a:srgbClr val="B23C00"/>
                </a:solidFill>
              </a:rPr>
              <a:t> which </a:t>
            </a:r>
          </a:p>
          <a:p>
            <a:r>
              <a:rPr lang="en-US" sz="1800">
                <a:solidFill>
                  <a:srgbClr val="B23C00"/>
                </a:solidFill>
              </a:rPr>
              <a:t>starts at half the list length </a:t>
            </a:r>
          </a:p>
          <a:p>
            <a:r>
              <a:rPr lang="en-US" sz="1800">
                <a:solidFill>
                  <a:srgbClr val="B23C00"/>
                </a:solidFill>
              </a:rPr>
              <a:t>and is halved for each </a:t>
            </a:r>
          </a:p>
          <a:p>
            <a:r>
              <a:rPr lang="en-US" sz="1800">
                <a:solidFill>
                  <a:srgbClr val="B23C00"/>
                </a:solidFill>
              </a:rPr>
              <a:t>subsequent pass.</a:t>
            </a:r>
          </a:p>
        </p:txBody>
      </p:sp>
    </p:spTree>
    <p:extLst>
      <p:ext uri="{BB962C8B-B14F-4D97-AF65-F5344CB8AC3E}">
        <p14:creationId xmlns:p14="http://schemas.microsoft.com/office/powerpoint/2010/main" val="1514839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4388">
                                            <p:txEl>
                                              <p:pRg st="5" end="5"/>
                                            </p:txEl>
                                          </p:spTgt>
                                        </p:tgtEl>
                                        <p:attrNameLst>
                                          <p:attrName>style.visibility</p:attrName>
                                        </p:attrNameLst>
                                      </p:cBhvr>
                                      <p:to>
                                        <p:strVal val="visible"/>
                                      </p:to>
                                    </p:set>
                                    <p:animEffect transition="in" filter="fade">
                                      <p:cBhvr>
                                        <p:cTn id="7" dur="500"/>
                                        <p:tgtEl>
                                          <p:spTgt spid="78438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4388">
                                            <p:txEl>
                                              <p:pRg st="15" end="15"/>
                                            </p:txEl>
                                          </p:spTgt>
                                        </p:tgtEl>
                                        <p:attrNameLst>
                                          <p:attrName>style.visibility</p:attrName>
                                        </p:attrNameLst>
                                      </p:cBhvr>
                                      <p:to>
                                        <p:strVal val="visible"/>
                                      </p:to>
                                    </p:set>
                                    <p:animEffect transition="in" filter="fade">
                                      <p:cBhvr>
                                        <p:cTn id="10" dur="500"/>
                                        <p:tgtEl>
                                          <p:spTgt spid="784388">
                                            <p:txEl>
                                              <p:pRg st="15" end="15"/>
                                            </p:txEl>
                                          </p:spTgt>
                                        </p:tgtEl>
                                      </p:cBhvr>
                                    </p:animEffect>
                                  </p:childTnLst>
                                </p:cTn>
                              </p:par>
                            </p:childTnLst>
                          </p:cTn>
                        </p:par>
                        <p:par>
                          <p:cTn id="11" fill="hold" nodeType="afterGroup">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84390"/>
                                        </p:tgtEl>
                                        <p:attrNameLst>
                                          <p:attrName>style.visibility</p:attrName>
                                        </p:attrNameLst>
                                      </p:cBhvr>
                                      <p:to>
                                        <p:strVal val="visible"/>
                                      </p:to>
                                    </p:set>
                                    <p:anim calcmode="lin" valueType="num">
                                      <p:cBhvr additive="base">
                                        <p:cTn id="14" dur="500" fill="hold"/>
                                        <p:tgtEl>
                                          <p:spTgt spid="784390"/>
                                        </p:tgtEl>
                                        <p:attrNameLst>
                                          <p:attrName>ppt_x</p:attrName>
                                        </p:attrNameLst>
                                      </p:cBhvr>
                                      <p:tavLst>
                                        <p:tav tm="0">
                                          <p:val>
                                            <p:strVal val="1+#ppt_w/2"/>
                                          </p:val>
                                        </p:tav>
                                        <p:tav tm="100000">
                                          <p:val>
                                            <p:strVal val="#ppt_x"/>
                                          </p:val>
                                        </p:tav>
                                      </p:tavLst>
                                    </p:anim>
                                    <p:anim calcmode="lin" valueType="num">
                                      <p:cBhvr additive="base">
                                        <p:cTn id="15" dur="500" fill="hold"/>
                                        <p:tgtEl>
                                          <p:spTgt spid="784390"/>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84388">
                                            <p:txEl>
                                              <p:pRg st="6" end="6"/>
                                            </p:txEl>
                                          </p:spTgt>
                                        </p:tgtEl>
                                        <p:attrNameLst>
                                          <p:attrName>style.visibility</p:attrName>
                                        </p:attrNameLst>
                                      </p:cBhvr>
                                      <p:to>
                                        <p:strVal val="visible"/>
                                      </p:to>
                                    </p:set>
                                    <p:animEffect transition="in" filter="fade">
                                      <p:cBhvr>
                                        <p:cTn id="20" dur="500"/>
                                        <p:tgtEl>
                                          <p:spTgt spid="784388">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84388">
                                            <p:txEl>
                                              <p:pRg st="7" end="7"/>
                                            </p:txEl>
                                          </p:spTgt>
                                        </p:tgtEl>
                                        <p:attrNameLst>
                                          <p:attrName>style.visibility</p:attrName>
                                        </p:attrNameLst>
                                      </p:cBhvr>
                                      <p:to>
                                        <p:strVal val="visible"/>
                                      </p:to>
                                    </p:set>
                                    <p:animEffect transition="in" filter="fade">
                                      <p:cBhvr>
                                        <p:cTn id="23" dur="500"/>
                                        <p:tgtEl>
                                          <p:spTgt spid="784388">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84388">
                                            <p:txEl>
                                              <p:pRg st="9" end="9"/>
                                            </p:txEl>
                                          </p:spTgt>
                                        </p:tgtEl>
                                        <p:attrNameLst>
                                          <p:attrName>style.visibility</p:attrName>
                                        </p:attrNameLst>
                                      </p:cBhvr>
                                      <p:to>
                                        <p:strVal val="visible"/>
                                      </p:to>
                                    </p:set>
                                    <p:animEffect transition="in" filter="fade">
                                      <p:cBhvr>
                                        <p:cTn id="26" dur="500"/>
                                        <p:tgtEl>
                                          <p:spTgt spid="784388">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84388">
                                            <p:txEl>
                                              <p:pRg st="10" end="10"/>
                                            </p:txEl>
                                          </p:spTgt>
                                        </p:tgtEl>
                                        <p:attrNameLst>
                                          <p:attrName>style.visibility</p:attrName>
                                        </p:attrNameLst>
                                      </p:cBhvr>
                                      <p:to>
                                        <p:strVal val="visible"/>
                                      </p:to>
                                    </p:set>
                                    <p:animEffect transition="in" filter="fade">
                                      <p:cBhvr>
                                        <p:cTn id="29" dur="500"/>
                                        <p:tgtEl>
                                          <p:spTgt spid="784388">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84388">
                                            <p:txEl>
                                              <p:pRg st="11" end="11"/>
                                            </p:txEl>
                                          </p:spTgt>
                                        </p:tgtEl>
                                        <p:attrNameLst>
                                          <p:attrName>style.visibility</p:attrName>
                                        </p:attrNameLst>
                                      </p:cBhvr>
                                      <p:to>
                                        <p:strVal val="visible"/>
                                      </p:to>
                                    </p:set>
                                    <p:animEffect transition="in" filter="fade">
                                      <p:cBhvr>
                                        <p:cTn id="32" dur="500"/>
                                        <p:tgtEl>
                                          <p:spTgt spid="784388">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84388">
                                            <p:txEl>
                                              <p:pRg st="13" end="13"/>
                                            </p:txEl>
                                          </p:spTgt>
                                        </p:tgtEl>
                                        <p:attrNameLst>
                                          <p:attrName>style.visibility</p:attrName>
                                        </p:attrNameLst>
                                      </p:cBhvr>
                                      <p:to>
                                        <p:strVal val="visible"/>
                                      </p:to>
                                    </p:set>
                                    <p:animEffect transition="in" filter="fade">
                                      <p:cBhvr>
                                        <p:cTn id="35" dur="500"/>
                                        <p:tgtEl>
                                          <p:spTgt spid="784388">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84388">
                                            <p:txEl>
                                              <p:pRg st="14" end="14"/>
                                            </p:txEl>
                                          </p:spTgt>
                                        </p:tgtEl>
                                        <p:attrNameLst>
                                          <p:attrName>style.visibility</p:attrName>
                                        </p:attrNameLst>
                                      </p:cBhvr>
                                      <p:to>
                                        <p:strVal val="visible"/>
                                      </p:to>
                                    </p:set>
                                    <p:animEffect transition="in" filter="fade">
                                      <p:cBhvr>
                                        <p:cTn id="38" dur="500"/>
                                        <p:tgtEl>
                                          <p:spTgt spid="78438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F1C076-2910-3A42-8269-69C728B9FFED}" type="slidenum">
              <a:rPr lang="en-US"/>
              <a:pPr/>
              <a:t>39</a:t>
            </a:fld>
            <a:endParaRPr lang="en-US"/>
          </a:p>
        </p:txBody>
      </p:sp>
      <p:sp>
        <p:nvSpPr>
          <p:cNvPr id="778242" name="Rectangle 2"/>
          <p:cNvSpPr>
            <a:spLocks noGrp="1" noChangeArrowheads="1"/>
          </p:cNvSpPr>
          <p:nvPr>
            <p:ph type="title"/>
          </p:nvPr>
        </p:nvSpPr>
        <p:spPr/>
        <p:txBody>
          <a:bodyPr/>
          <a:lstStyle/>
          <a:p>
            <a:r>
              <a:rPr lang="en-US" dirty="0"/>
              <a:t>Assignment </a:t>
            </a:r>
            <a:r>
              <a:rPr lang="en-US" dirty="0" smtClean="0"/>
              <a:t>#4</a:t>
            </a:r>
            <a:endParaRPr lang="en-US" dirty="0"/>
          </a:p>
        </p:txBody>
      </p:sp>
      <p:sp>
        <p:nvSpPr>
          <p:cNvPr id="778243" name="Rectangle 3"/>
          <p:cNvSpPr>
            <a:spLocks noGrp="1" noChangeArrowheads="1"/>
          </p:cNvSpPr>
          <p:nvPr>
            <p:ph type="body" idx="1"/>
          </p:nvPr>
        </p:nvSpPr>
        <p:spPr/>
        <p:txBody>
          <a:bodyPr/>
          <a:lstStyle/>
          <a:p>
            <a:pPr>
              <a:lnSpc>
                <a:spcPct val="90000"/>
              </a:lnSpc>
            </a:pPr>
            <a:r>
              <a:rPr lang="en-US" dirty="0"/>
              <a:t>This assignment will give you a closer look at the </a:t>
            </a:r>
            <a:r>
              <a:rPr lang="en-US" dirty="0">
                <a:solidFill>
                  <a:srgbClr val="B23C00"/>
                </a:solidFill>
              </a:rPr>
              <a:t>insertion sort </a:t>
            </a:r>
            <a:r>
              <a:rPr lang="en-US" dirty="0"/>
              <a:t>and </a:t>
            </a:r>
            <a:r>
              <a:rPr lang="en-US" dirty="0" err="1">
                <a:solidFill>
                  <a:srgbClr val="B23C00"/>
                </a:solidFill>
              </a:rPr>
              <a:t>Shellsort</a:t>
            </a:r>
            <a:r>
              <a:rPr lang="en-US" dirty="0">
                <a:solidFill>
                  <a:srgbClr val="B23C00"/>
                </a:solidFill>
              </a:rPr>
              <a:t> </a:t>
            </a:r>
            <a:r>
              <a:rPr lang="en-US" dirty="0"/>
              <a:t>algorithms.</a:t>
            </a:r>
          </a:p>
          <a:p>
            <a:pPr lvl="4">
              <a:lnSpc>
                <a:spcPct val="90000"/>
              </a:lnSpc>
            </a:pPr>
            <a:endParaRPr lang="en-US" sz="1050" dirty="0"/>
          </a:p>
          <a:p>
            <a:pPr>
              <a:lnSpc>
                <a:spcPct val="90000"/>
              </a:lnSpc>
            </a:pPr>
            <a:r>
              <a:rPr lang="en-US" dirty="0"/>
              <a:t>Write a program that will </a:t>
            </a:r>
            <a:r>
              <a:rPr lang="en-US" dirty="0">
                <a:solidFill>
                  <a:srgbClr val="B23C00"/>
                </a:solidFill>
              </a:rPr>
              <a:t>sort </a:t>
            </a:r>
            <a:r>
              <a:rPr lang="en-US" dirty="0" smtClean="0">
                <a:solidFill>
                  <a:srgbClr val="B23C00"/>
                </a:solidFill>
              </a:rPr>
              <a:t>integer arrays </a:t>
            </a:r>
            <a:r>
              <a:rPr lang="en-US" dirty="0"/>
              <a:t>of </a:t>
            </a:r>
            <a:r>
              <a:rPr lang="en-US" dirty="0" smtClean="0"/>
              <a:t>sizes 100  1000  10,000  and  100,000 </a:t>
            </a:r>
            <a:r>
              <a:rPr lang="en-US" dirty="0"/>
              <a:t>using both sorting algorithms. </a:t>
            </a:r>
            <a:endParaRPr lang="en-US" dirty="0" smtClean="0"/>
          </a:p>
          <a:p>
            <a:pPr lvl="4">
              <a:lnSpc>
                <a:spcPct val="90000"/>
              </a:lnSpc>
            </a:pPr>
            <a:endParaRPr lang="en-US" dirty="0" smtClean="0"/>
          </a:p>
          <a:p>
            <a:pPr>
              <a:lnSpc>
                <a:spcPct val="90000"/>
              </a:lnSpc>
            </a:pPr>
            <a:r>
              <a:rPr lang="en-US" dirty="0" smtClean="0"/>
              <a:t>Both </a:t>
            </a:r>
            <a:r>
              <a:rPr lang="en-US" dirty="0"/>
              <a:t>algorithms should sort the same array, </a:t>
            </a:r>
            <a:r>
              <a:rPr lang="en-US" dirty="0" smtClean="0"/>
              <a:t/>
            </a:r>
            <a:br>
              <a:rPr lang="en-US" dirty="0" smtClean="0"/>
            </a:br>
            <a:r>
              <a:rPr lang="en-US" dirty="0" smtClean="0"/>
              <a:t>so </a:t>
            </a:r>
            <a:r>
              <a:rPr lang="en-US" dirty="0"/>
              <a:t>make a copy of it each time before sorting. </a:t>
            </a:r>
          </a:p>
        </p:txBody>
      </p:sp>
    </p:spTree>
    <p:extLst>
      <p:ext uri="{BB962C8B-B14F-4D97-AF65-F5344CB8AC3E}">
        <p14:creationId xmlns:p14="http://schemas.microsoft.com/office/powerpoint/2010/main" val="40795376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43">
                                            <p:txEl>
                                              <p:pRg st="2" end="2"/>
                                            </p:txEl>
                                          </p:spTgt>
                                        </p:tgtEl>
                                        <p:attrNameLst>
                                          <p:attrName>style.visibility</p:attrName>
                                        </p:attrNameLst>
                                      </p:cBhvr>
                                      <p:to>
                                        <p:strVal val="visible"/>
                                      </p:to>
                                    </p:set>
                                    <p:animEffect transition="in" filter="fade">
                                      <p:cBhvr>
                                        <p:cTn id="7" dur="500"/>
                                        <p:tgtEl>
                                          <p:spTgt spid="77824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8243">
                                            <p:txEl>
                                              <p:pRg st="4" end="4"/>
                                            </p:txEl>
                                          </p:spTgt>
                                        </p:tgtEl>
                                        <p:attrNameLst>
                                          <p:attrName>style.visibility</p:attrName>
                                        </p:attrNameLst>
                                      </p:cBhvr>
                                      <p:to>
                                        <p:strVal val="visible"/>
                                      </p:to>
                                    </p:set>
                                    <p:animEffect transition="in" filter="fade">
                                      <p:cBhvr>
                                        <p:cTn id="10" dur="500"/>
                                        <p:tgtEl>
                                          <p:spTgt spid="77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20613A3-03B3-274D-8B15-27B09E4A600D}" type="slidenum">
              <a:rPr lang="en-US"/>
              <a:pPr/>
              <a:t>4</a:t>
            </a:fld>
            <a:endParaRPr lang="en-US" dirty="0"/>
          </a:p>
        </p:txBody>
      </p:sp>
      <p:sp>
        <p:nvSpPr>
          <p:cNvPr id="744450"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44451" name="Rectangle 3"/>
          <p:cNvSpPr>
            <a:spLocks noGrp="1" noChangeArrowheads="1"/>
          </p:cNvSpPr>
          <p:nvPr>
            <p:ph type="body" idx="1"/>
          </p:nvPr>
        </p:nvSpPr>
        <p:spPr>
          <a:xfrm>
            <a:off x="457200" y="1295400"/>
            <a:ext cx="8229600" cy="2407917"/>
          </a:xfrm>
        </p:spPr>
        <p:txBody>
          <a:bodyPr/>
          <a:lstStyle/>
          <a:p>
            <a:pPr marL="533400" indent="-533400">
              <a:buFont typeface="Wingdings" charset="0"/>
              <a:buAutoNum type="arabicPeriod" startAt="2"/>
            </a:pPr>
            <a:r>
              <a:rPr lang="en-US" dirty="0"/>
              <a:t>Use Big-Oh notation to describe the number of times with respect to </a:t>
            </a:r>
            <a:r>
              <a:rPr lang="en-US" b="1" dirty="0">
                <a:solidFill>
                  <a:srgbClr val="0033CC"/>
                </a:solidFill>
                <a:latin typeface="Courier New"/>
                <a:cs typeface="Courier New"/>
              </a:rPr>
              <a:t>N</a:t>
            </a:r>
            <a:r>
              <a:rPr lang="en-US" dirty="0"/>
              <a:t> that the variable </a:t>
            </a:r>
            <a:r>
              <a:rPr lang="en-US" b="1" dirty="0">
                <a:solidFill>
                  <a:srgbClr val="0033CC"/>
                </a:solidFill>
                <a:latin typeface="Courier New"/>
                <a:cs typeface="Courier New"/>
              </a:rPr>
              <a:t>sum</a:t>
            </a:r>
            <a:r>
              <a:rPr lang="en-US" dirty="0"/>
              <a:t> is incremented in of each of the following program </a:t>
            </a:r>
            <a:r>
              <a:rPr lang="en-US" dirty="0" smtClean="0"/>
              <a:t>fragments</a:t>
            </a:r>
            <a:r>
              <a:rPr lang="en-US" altLang="ja-JP" dirty="0" smtClean="0">
                <a:cs typeface="ＭＳ Ｐゴシック" charset="0"/>
              </a:rPr>
              <a:t>.</a:t>
            </a:r>
          </a:p>
          <a:p>
            <a:pPr marL="3275013" lvl="6" indent="-533400">
              <a:buFont typeface="Wingdings" charset="0"/>
              <a:buAutoNum type="alphaLcPeriod"/>
            </a:pPr>
            <a:endParaRPr lang="en-US" altLang="ja-JP" dirty="0">
              <a:cs typeface="ＭＳ Ｐゴシック" charset="0"/>
            </a:endParaRPr>
          </a:p>
          <a:p>
            <a:pPr marL="928688" lvl="1" indent="-457200">
              <a:buFont typeface="Wingdings" charset="0"/>
              <a:buAutoNum type="alphaLcPeriod"/>
            </a:pPr>
            <a:r>
              <a:rPr lang="en-US" altLang="ja-JP" sz="2000" dirty="0" smtClean="0">
                <a:cs typeface="ＭＳ Ｐゴシック" charset="0"/>
              </a:rPr>
              <a:t/>
            </a:r>
            <a:br>
              <a:rPr lang="en-US" altLang="ja-JP" sz="2000" dirty="0" smtClean="0">
                <a:cs typeface="ＭＳ Ｐゴシック" charset="0"/>
              </a:rPr>
            </a:br>
            <a:r>
              <a:rPr lang="en-US" altLang="ja-JP" sz="2000" dirty="0" smtClean="0">
                <a:cs typeface="ＭＳ Ｐゴシック" charset="0"/>
              </a:rPr>
              <a:t/>
            </a:r>
            <a:br>
              <a:rPr lang="en-US" altLang="ja-JP" sz="2000" dirty="0" smtClean="0">
                <a:cs typeface="ＭＳ Ｐゴシック" charset="0"/>
              </a:rPr>
            </a:br>
            <a:r>
              <a:rPr lang="en-US" altLang="ja-JP" sz="2000" dirty="0" smtClean="0">
                <a:cs typeface="ＭＳ Ｐゴシック" charset="0"/>
              </a:rPr>
              <a:t/>
            </a:r>
            <a:br>
              <a:rPr lang="en-US" altLang="ja-JP" sz="2000" dirty="0" smtClean="0">
                <a:cs typeface="ＭＳ Ｐゴシック" charset="0"/>
              </a:rPr>
            </a:br>
            <a:endParaRPr lang="en-US" altLang="ja-JP" sz="2000" dirty="0">
              <a:cs typeface="ＭＳ Ｐゴシック" charset="0"/>
            </a:endParaRPr>
          </a:p>
        </p:txBody>
      </p:sp>
      <p:sp>
        <p:nvSpPr>
          <p:cNvPr id="744454" name="Text Box 6"/>
          <p:cNvSpPr txBox="1">
            <a:spLocks noChangeArrowheads="1"/>
          </p:cNvSpPr>
          <p:nvPr/>
        </p:nvSpPr>
        <p:spPr bwMode="auto">
          <a:xfrm>
            <a:off x="1371600" y="3337561"/>
            <a:ext cx="3804420" cy="1569660"/>
          </a:xfrm>
          <a:prstGeom prst="rect">
            <a:avLst/>
          </a:prstGeom>
          <a:solidFill>
            <a:schemeClr val="bg1">
              <a:lumMod val="95000"/>
            </a:schemeClr>
          </a:solidFill>
          <a:ln>
            <a:solidFill>
              <a:schemeClr val="bg1">
                <a:lumMod val="75000"/>
              </a:schemeClr>
            </a:solidFill>
          </a:ln>
          <a:effectLst/>
          <a:extLst/>
        </p:spPr>
        <p:txBody>
          <a:bodyPr wrap="none">
            <a:spAutoFit/>
          </a:bodyPr>
          <a:lstStyle/>
          <a:p>
            <a:r>
              <a:rPr lang="nb-NO" b="1" dirty="0">
                <a:latin typeface="Courier New"/>
                <a:cs typeface="Courier New"/>
              </a:rPr>
              <a:t>sum = 0;</a:t>
            </a:r>
            <a:br>
              <a:rPr lang="nb-NO" b="1" dirty="0">
                <a:latin typeface="Courier New"/>
                <a:cs typeface="Courier New"/>
              </a:rPr>
            </a:br>
            <a:r>
              <a:rPr lang="nb-NO" b="1" dirty="0">
                <a:latin typeface="Courier New"/>
                <a:cs typeface="Courier New"/>
              </a:rPr>
              <a:t>for (n = N; n &gt; 0; n /= 2) {</a:t>
            </a:r>
            <a:br>
              <a:rPr lang="nb-NO" b="1" dirty="0">
                <a:latin typeface="Courier New"/>
                <a:cs typeface="Courier New"/>
              </a:rPr>
            </a:br>
            <a:r>
              <a:rPr lang="nb-NO" b="1" dirty="0">
                <a:latin typeface="Courier New"/>
                <a:cs typeface="Courier New"/>
              </a:rPr>
              <a:t>    for (i = 0; i &lt; n; i++) {</a:t>
            </a:r>
            <a:br>
              <a:rPr lang="nb-NO" b="1" dirty="0">
                <a:latin typeface="Courier New"/>
                <a:cs typeface="Courier New"/>
              </a:rPr>
            </a:br>
            <a:r>
              <a:rPr lang="nb-NO" b="1" dirty="0">
                <a:latin typeface="Courier New"/>
                <a:cs typeface="Courier New"/>
              </a:rPr>
              <a:t>        sum++;</a:t>
            </a:r>
            <a:br>
              <a:rPr lang="nb-NO" b="1" dirty="0">
                <a:latin typeface="Courier New"/>
                <a:cs typeface="Courier New"/>
              </a:rPr>
            </a:br>
            <a:r>
              <a:rPr lang="nb-NO" b="1" dirty="0">
                <a:latin typeface="Courier New"/>
                <a:cs typeface="Courier New"/>
              </a:rPr>
              <a:t>    }</a:t>
            </a:r>
            <a:br>
              <a:rPr lang="nb-NO" b="1" dirty="0">
                <a:latin typeface="Courier New"/>
                <a:cs typeface="Courier New"/>
              </a:rPr>
            </a:br>
            <a:r>
              <a:rPr lang="nb-NO" b="1" dirty="0">
                <a:latin typeface="Courier New"/>
                <a:cs typeface="Courier New"/>
              </a:rPr>
              <a:t>}</a:t>
            </a:r>
            <a:r>
              <a:rPr lang="en-US" b="1" dirty="0">
                <a:latin typeface="Courier New"/>
                <a:cs typeface="Courier New"/>
              </a:rPr>
              <a:t> </a:t>
            </a:r>
          </a:p>
        </p:txBody>
      </p:sp>
      <p:sp>
        <p:nvSpPr>
          <p:cNvPr id="2" name="TextBox 1"/>
          <p:cNvSpPr txBox="1"/>
          <p:nvPr/>
        </p:nvSpPr>
        <p:spPr>
          <a:xfrm>
            <a:off x="5486390" y="3221091"/>
            <a:ext cx="3359618" cy="2031325"/>
          </a:xfrm>
          <a:prstGeom prst="rect">
            <a:avLst/>
          </a:prstGeom>
          <a:noFill/>
        </p:spPr>
        <p:txBody>
          <a:bodyPr wrap="none" rtlCol="0">
            <a:spAutoFit/>
          </a:bodyPr>
          <a:lstStyle/>
          <a:p>
            <a:r>
              <a:rPr lang="en-US" sz="1800" dirty="0" smtClean="0">
                <a:solidFill>
                  <a:srgbClr val="A40000"/>
                </a:solidFill>
              </a:rPr>
              <a:t>Answer:</a:t>
            </a:r>
          </a:p>
          <a:p>
            <a:r>
              <a:rPr lang="en-US" sz="1800" dirty="0" smtClean="0"/>
              <a:t>The inner loop goes </a:t>
            </a:r>
            <a:br>
              <a:rPr lang="en-US" sz="1800" dirty="0" smtClean="0"/>
            </a:br>
            <a:r>
              <a:rPr lang="en-US" sz="1800" i="1" dirty="0" smtClean="0">
                <a:latin typeface="Times New Roman"/>
                <a:cs typeface="Times New Roman"/>
              </a:rPr>
              <a:t>N</a:t>
            </a:r>
            <a:r>
              <a:rPr lang="en-US" sz="1800" dirty="0" smtClean="0"/>
              <a:t> + </a:t>
            </a:r>
            <a:r>
              <a:rPr lang="en-US" sz="1800" i="1" dirty="0">
                <a:latin typeface="Times New Roman"/>
                <a:cs typeface="Times New Roman"/>
              </a:rPr>
              <a:t>N</a:t>
            </a:r>
            <a:r>
              <a:rPr lang="en-US" sz="1800" dirty="0" smtClean="0"/>
              <a:t>/2 + </a:t>
            </a:r>
            <a:r>
              <a:rPr lang="en-US" sz="1800" i="1" dirty="0">
                <a:latin typeface="Times New Roman"/>
                <a:cs typeface="Times New Roman"/>
              </a:rPr>
              <a:t>N</a:t>
            </a:r>
            <a:r>
              <a:rPr lang="en-US" sz="1800" dirty="0" smtClean="0"/>
              <a:t>/4 + </a:t>
            </a:r>
            <a:r>
              <a:rPr lang="en-US" sz="1800" i="1" dirty="0">
                <a:latin typeface="Times New Roman"/>
                <a:cs typeface="Times New Roman"/>
              </a:rPr>
              <a:t>N</a:t>
            </a:r>
            <a:r>
              <a:rPr lang="en-US" sz="1800" dirty="0" smtClean="0"/>
              <a:t>/8 + … times.</a:t>
            </a:r>
            <a:endParaRPr lang="en-US" sz="1800" dirty="0"/>
          </a:p>
          <a:p>
            <a:endParaRPr lang="en-US" sz="1800" dirty="0" smtClean="0"/>
          </a:p>
          <a:p>
            <a:endParaRPr lang="en-US" sz="1800" dirty="0" smtClean="0"/>
          </a:p>
          <a:p>
            <a:endParaRPr lang="en-US" sz="1800" dirty="0"/>
          </a:p>
          <a:p>
            <a:r>
              <a:rPr lang="en-US" sz="1800" dirty="0" smtClean="0"/>
              <a:t>Therefore, </a:t>
            </a:r>
            <a:r>
              <a:rPr lang="en-US" sz="1800" i="1" dirty="0" smtClean="0">
                <a:solidFill>
                  <a:srgbClr val="B23C00"/>
                </a:solidFill>
                <a:latin typeface="Times New Roman"/>
                <a:cs typeface="Times New Roman"/>
              </a:rPr>
              <a:t>O</a:t>
            </a:r>
            <a:r>
              <a:rPr lang="en-US" sz="1800" dirty="0" smtClean="0">
                <a:solidFill>
                  <a:srgbClr val="B23C00"/>
                </a:solidFill>
                <a:latin typeface="Times New Roman"/>
                <a:cs typeface="Times New Roman"/>
              </a:rPr>
              <a:t>(</a:t>
            </a:r>
            <a:r>
              <a:rPr lang="en-US" sz="1800" i="1" dirty="0" smtClean="0">
                <a:solidFill>
                  <a:srgbClr val="B23C00"/>
                </a:solidFill>
                <a:latin typeface="Times New Roman"/>
                <a:cs typeface="Times New Roman"/>
              </a:rPr>
              <a:t>N</a:t>
            </a:r>
            <a:r>
              <a:rPr lang="en-US" sz="1800" dirty="0" smtClean="0">
                <a:solidFill>
                  <a:srgbClr val="B23C00"/>
                </a:solidFill>
                <a:latin typeface="Times New Roman"/>
                <a:cs typeface="Times New Roman"/>
              </a:rPr>
              <a:t>)</a:t>
            </a:r>
            <a:r>
              <a:rPr lang="en-US" sz="1800" dirty="0" smtClean="0"/>
              <a:t>. </a:t>
            </a:r>
            <a:endParaRPr lang="en-US"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2622129582"/>
              </p:ext>
            </p:extLst>
          </p:nvPr>
        </p:nvGraphicFramePr>
        <p:xfrm>
          <a:off x="5943585" y="4216385"/>
          <a:ext cx="2357438" cy="584200"/>
        </p:xfrm>
        <a:graphic>
          <a:graphicData uri="http://schemas.openxmlformats.org/presentationml/2006/ole">
            <mc:AlternateContent xmlns:mc="http://schemas.openxmlformats.org/markup-compatibility/2006">
              <mc:Choice xmlns:v="urn:schemas-microsoft-com:vml" Requires="v">
                <p:oleObj spid="_x0000_s65769" name="Equation" r:id="rId3" imgW="1587500" imgH="393700" progId="Equation.3">
                  <p:embed/>
                </p:oleObj>
              </mc:Choice>
              <mc:Fallback>
                <p:oleObj name="Equation" r:id="rId3" imgW="1587500" imgH="393700" progId="Equation.3">
                  <p:embed/>
                  <p:pic>
                    <p:nvPicPr>
                      <p:cNvPr id="0" name=""/>
                      <p:cNvPicPr/>
                      <p:nvPr/>
                    </p:nvPicPr>
                    <p:blipFill>
                      <a:blip r:embed="rId4"/>
                      <a:stretch>
                        <a:fillRect/>
                      </a:stretch>
                    </p:blipFill>
                    <p:spPr>
                      <a:xfrm>
                        <a:off x="5943585" y="4216385"/>
                        <a:ext cx="2357438" cy="584200"/>
                      </a:xfrm>
                      <a:prstGeom prst="rect">
                        <a:avLst/>
                      </a:prstGeom>
                      <a:solidFill>
                        <a:srgbClr val="FFFF00"/>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37483821"/>
              </p:ext>
            </p:extLst>
          </p:nvPr>
        </p:nvGraphicFramePr>
        <p:xfrm>
          <a:off x="640122" y="4983463"/>
          <a:ext cx="1716693" cy="548634"/>
        </p:xfrm>
        <a:graphic>
          <a:graphicData uri="http://schemas.openxmlformats.org/presentationml/2006/ole">
            <mc:AlternateContent xmlns:mc="http://schemas.openxmlformats.org/markup-compatibility/2006">
              <mc:Choice xmlns:v="urn:schemas-microsoft-com:vml" Requires="v">
                <p:oleObj spid="_x0000_s65770" name="Equation" r:id="rId5" imgW="1231900" imgH="393700" progId="Equation.3">
                  <p:embed/>
                </p:oleObj>
              </mc:Choice>
              <mc:Fallback>
                <p:oleObj name="Equation" r:id="rId5" imgW="1231900" imgH="393700" progId="Equation.3">
                  <p:embed/>
                  <p:pic>
                    <p:nvPicPr>
                      <p:cNvPr id="0" name=""/>
                      <p:cNvPicPr/>
                      <p:nvPr/>
                    </p:nvPicPr>
                    <p:blipFill>
                      <a:blip r:embed="rId6"/>
                      <a:stretch>
                        <a:fillRect/>
                      </a:stretch>
                    </p:blipFill>
                    <p:spPr>
                      <a:xfrm>
                        <a:off x="640122" y="4983463"/>
                        <a:ext cx="1716693" cy="54863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82264267"/>
              </p:ext>
            </p:extLst>
          </p:nvPr>
        </p:nvGraphicFramePr>
        <p:xfrm>
          <a:off x="511302" y="5595591"/>
          <a:ext cx="2231918" cy="576579"/>
        </p:xfrm>
        <a:graphic>
          <a:graphicData uri="http://schemas.openxmlformats.org/presentationml/2006/ole">
            <mc:AlternateContent xmlns:mc="http://schemas.openxmlformats.org/markup-compatibility/2006">
              <mc:Choice xmlns:v="urn:schemas-microsoft-com:vml" Requires="v">
                <p:oleObj spid="_x0000_s65771" name="Equation" r:id="rId7" imgW="1524000" imgH="393700" progId="Equation.3">
                  <p:embed/>
                </p:oleObj>
              </mc:Choice>
              <mc:Fallback>
                <p:oleObj name="Equation" r:id="rId7" imgW="1524000" imgH="393700" progId="Equation.3">
                  <p:embed/>
                  <p:pic>
                    <p:nvPicPr>
                      <p:cNvPr id="0" name=""/>
                      <p:cNvPicPr/>
                      <p:nvPr/>
                    </p:nvPicPr>
                    <p:blipFill>
                      <a:blip r:embed="rId8"/>
                      <a:stretch>
                        <a:fillRect/>
                      </a:stretch>
                    </p:blipFill>
                    <p:spPr>
                      <a:xfrm>
                        <a:off x="511302" y="5595591"/>
                        <a:ext cx="2231918" cy="576579"/>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245844558"/>
              </p:ext>
            </p:extLst>
          </p:nvPr>
        </p:nvGraphicFramePr>
        <p:xfrm>
          <a:off x="3078483" y="5759104"/>
          <a:ext cx="1219200" cy="230188"/>
        </p:xfrm>
        <a:graphic>
          <a:graphicData uri="http://schemas.openxmlformats.org/presentationml/2006/ole">
            <mc:AlternateContent xmlns:mc="http://schemas.openxmlformats.org/markup-compatibility/2006">
              <mc:Choice xmlns:v="urn:schemas-microsoft-com:vml" Requires="v">
                <p:oleObj spid="_x0000_s65772" name="Equation" r:id="rId9" imgW="876300" imgH="165100" progId="Equation.3">
                  <p:embed/>
                </p:oleObj>
              </mc:Choice>
              <mc:Fallback>
                <p:oleObj name="Equation" r:id="rId9" imgW="876300" imgH="165100" progId="Equation.3">
                  <p:embed/>
                  <p:pic>
                    <p:nvPicPr>
                      <p:cNvPr id="0" name=""/>
                      <p:cNvPicPr/>
                      <p:nvPr/>
                    </p:nvPicPr>
                    <p:blipFill>
                      <a:blip r:embed="rId10"/>
                      <a:stretch>
                        <a:fillRect/>
                      </a:stretch>
                    </p:blipFill>
                    <p:spPr>
                      <a:xfrm>
                        <a:off x="3078483" y="5759104"/>
                        <a:ext cx="1219200" cy="230188"/>
                      </a:xfrm>
                      <a:prstGeom prst="rect">
                        <a:avLst/>
                      </a:prstGeom>
                    </p:spPr>
                  </p:pic>
                </p:oleObj>
              </mc:Fallback>
            </mc:AlternateContent>
          </a:graphicData>
        </a:graphic>
      </p:graphicFrame>
    </p:spTree>
    <p:extLst>
      <p:ext uri="{BB962C8B-B14F-4D97-AF65-F5344CB8AC3E}">
        <p14:creationId xmlns:p14="http://schemas.microsoft.com/office/powerpoint/2010/main" val="2402845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F1C076-2910-3A42-8269-69C728B9FFED}" type="slidenum">
              <a:rPr lang="en-US"/>
              <a:pPr/>
              <a:t>40</a:t>
            </a:fld>
            <a:endParaRPr lang="en-US"/>
          </a:p>
        </p:txBody>
      </p:sp>
      <p:sp>
        <p:nvSpPr>
          <p:cNvPr id="778242" name="Rectangle 2"/>
          <p:cNvSpPr>
            <a:spLocks noGrp="1" noChangeArrowheads="1"/>
          </p:cNvSpPr>
          <p:nvPr>
            <p:ph type="title"/>
          </p:nvPr>
        </p:nvSpPr>
        <p:spPr/>
        <p:txBody>
          <a:bodyPr/>
          <a:lstStyle/>
          <a:p>
            <a:r>
              <a:rPr lang="en-US" dirty="0"/>
              <a:t>Assignment </a:t>
            </a:r>
            <a:r>
              <a:rPr lang="en-US" dirty="0" smtClean="0"/>
              <a:t>#4</a:t>
            </a:r>
            <a:r>
              <a:rPr lang="en-US" i="1" dirty="0" smtClean="0"/>
              <a:t>, cont’d</a:t>
            </a:r>
            <a:endParaRPr lang="en-US" i="1" dirty="0"/>
          </a:p>
        </p:txBody>
      </p:sp>
      <p:sp>
        <p:nvSpPr>
          <p:cNvPr id="778243" name="Rectangle 3"/>
          <p:cNvSpPr>
            <a:spLocks noGrp="1" noChangeArrowheads="1"/>
          </p:cNvSpPr>
          <p:nvPr>
            <p:ph type="body" idx="1"/>
          </p:nvPr>
        </p:nvSpPr>
        <p:spPr/>
        <p:txBody>
          <a:bodyPr/>
          <a:lstStyle/>
          <a:p>
            <a:pPr>
              <a:lnSpc>
                <a:spcPct val="90000"/>
              </a:lnSpc>
            </a:pPr>
            <a:r>
              <a:rPr lang="en-US" dirty="0" smtClean="0"/>
              <a:t>The </a:t>
            </a:r>
            <a:r>
              <a:rPr lang="en-US" dirty="0"/>
              <a:t>algorithms should sort, in the lowest to highest (increasing) order</a:t>
            </a:r>
            <a:r>
              <a:rPr lang="en-US" dirty="0" smtClean="0"/>
              <a:t>:</a:t>
            </a:r>
          </a:p>
          <a:p>
            <a:pPr lvl="5">
              <a:lnSpc>
                <a:spcPct val="90000"/>
              </a:lnSpc>
            </a:pPr>
            <a:endParaRPr lang="en-US" dirty="0"/>
          </a:p>
          <a:p>
            <a:pPr lvl="1">
              <a:lnSpc>
                <a:spcPct val="90000"/>
              </a:lnSpc>
            </a:pPr>
            <a:r>
              <a:rPr lang="en-US" dirty="0"/>
              <a:t>An </a:t>
            </a:r>
            <a:r>
              <a:rPr lang="en-US" dirty="0">
                <a:solidFill>
                  <a:srgbClr val="B23C00"/>
                </a:solidFill>
              </a:rPr>
              <a:t>unsorted array </a:t>
            </a:r>
            <a:r>
              <a:rPr lang="en-US" dirty="0" smtClean="0"/>
              <a:t>of unique </a:t>
            </a:r>
            <a:r>
              <a:rPr lang="en-US" dirty="0"/>
              <a:t>random numbers in random order. </a:t>
            </a:r>
            <a:endParaRPr lang="en-US" dirty="0" smtClean="0"/>
          </a:p>
          <a:p>
            <a:pPr lvl="6">
              <a:lnSpc>
                <a:spcPct val="90000"/>
              </a:lnSpc>
            </a:pPr>
            <a:endParaRPr lang="en-US" dirty="0"/>
          </a:p>
          <a:p>
            <a:pPr lvl="1">
              <a:lnSpc>
                <a:spcPct val="90000"/>
              </a:lnSpc>
            </a:pPr>
            <a:r>
              <a:rPr lang="en-US" dirty="0"/>
              <a:t>An array of </a:t>
            </a:r>
            <a:r>
              <a:rPr lang="en-US" dirty="0" smtClean="0"/>
              <a:t>unique numbers that</a:t>
            </a:r>
            <a:r>
              <a:rPr lang="en-US" dirty="0" smtClean="0">
                <a:latin typeface="Arial"/>
              </a:rPr>
              <a:t>’</a:t>
            </a:r>
            <a:r>
              <a:rPr lang="en-US" dirty="0" smtClean="0"/>
              <a:t>s </a:t>
            </a:r>
            <a:r>
              <a:rPr lang="en-US" dirty="0">
                <a:solidFill>
                  <a:schemeClr val="folHlink"/>
                </a:solidFill>
              </a:rPr>
              <a:t>already sorted</a:t>
            </a:r>
            <a:r>
              <a:rPr lang="en-US" dirty="0"/>
              <a:t> </a:t>
            </a:r>
            <a:r>
              <a:rPr lang="en-US" dirty="0" smtClean="0"/>
              <a:t/>
            </a:r>
            <a:br>
              <a:rPr lang="en-US" dirty="0" smtClean="0"/>
            </a:br>
            <a:r>
              <a:rPr lang="en-US" dirty="0" smtClean="0"/>
              <a:t>in </a:t>
            </a:r>
            <a:r>
              <a:rPr lang="en-US" dirty="0"/>
              <a:t>increasing order</a:t>
            </a:r>
            <a:r>
              <a:rPr lang="en-US" dirty="0" smtClean="0"/>
              <a:t>. These values do not have to be random. Your algorithms should not know ahead of time that the array was already sorted.</a:t>
            </a:r>
          </a:p>
        </p:txBody>
      </p:sp>
    </p:spTree>
    <p:extLst>
      <p:ext uri="{BB962C8B-B14F-4D97-AF65-F5344CB8AC3E}">
        <p14:creationId xmlns:p14="http://schemas.microsoft.com/office/powerpoint/2010/main" val="2646756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43">
                                            <p:txEl>
                                              <p:pRg st="2" end="2"/>
                                            </p:txEl>
                                          </p:spTgt>
                                        </p:tgtEl>
                                        <p:attrNameLst>
                                          <p:attrName>style.visibility</p:attrName>
                                        </p:attrNameLst>
                                      </p:cBhvr>
                                      <p:to>
                                        <p:strVal val="visible"/>
                                      </p:to>
                                    </p:set>
                                    <p:animEffect transition="in" filter="fade">
                                      <p:cBhvr>
                                        <p:cTn id="7" dur="500"/>
                                        <p:tgtEl>
                                          <p:spTgt spid="7782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43">
                                            <p:txEl>
                                              <p:pRg st="4" end="4"/>
                                            </p:txEl>
                                          </p:spTgt>
                                        </p:tgtEl>
                                        <p:attrNameLst>
                                          <p:attrName>style.visibility</p:attrName>
                                        </p:attrNameLst>
                                      </p:cBhvr>
                                      <p:to>
                                        <p:strVal val="visible"/>
                                      </p:to>
                                    </p:set>
                                    <p:animEffect transition="in" filter="fade">
                                      <p:cBhvr>
                                        <p:cTn id="12" dur="500"/>
                                        <p:tgtEl>
                                          <p:spTgt spid="77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F1C076-2910-3A42-8269-69C728B9FFED}" type="slidenum">
              <a:rPr lang="en-US"/>
              <a:pPr/>
              <a:t>41</a:t>
            </a:fld>
            <a:endParaRPr lang="en-US"/>
          </a:p>
        </p:txBody>
      </p:sp>
      <p:sp>
        <p:nvSpPr>
          <p:cNvPr id="778242" name="Rectangle 2"/>
          <p:cNvSpPr>
            <a:spLocks noGrp="1" noChangeArrowheads="1"/>
          </p:cNvSpPr>
          <p:nvPr>
            <p:ph type="title"/>
          </p:nvPr>
        </p:nvSpPr>
        <p:spPr/>
        <p:txBody>
          <a:bodyPr/>
          <a:lstStyle/>
          <a:p>
            <a:r>
              <a:rPr lang="en-US" dirty="0"/>
              <a:t>Assignment </a:t>
            </a:r>
            <a:r>
              <a:rPr lang="en-US" dirty="0" smtClean="0"/>
              <a:t>#4</a:t>
            </a:r>
            <a:r>
              <a:rPr lang="en-US" i="1" dirty="0" smtClean="0"/>
              <a:t>, cont’d</a:t>
            </a:r>
            <a:endParaRPr lang="en-US" i="1" dirty="0"/>
          </a:p>
        </p:txBody>
      </p:sp>
      <p:sp>
        <p:nvSpPr>
          <p:cNvPr id="778243" name="Rectangle 3"/>
          <p:cNvSpPr>
            <a:spLocks noGrp="1" noChangeArrowheads="1"/>
          </p:cNvSpPr>
          <p:nvPr>
            <p:ph type="body" idx="1"/>
          </p:nvPr>
        </p:nvSpPr>
        <p:spPr/>
        <p:txBody>
          <a:bodyPr/>
          <a:lstStyle/>
          <a:p>
            <a:pPr lvl="1">
              <a:lnSpc>
                <a:spcPct val="90000"/>
              </a:lnSpc>
            </a:pPr>
            <a:r>
              <a:rPr lang="en-US" dirty="0" smtClean="0"/>
              <a:t>An </a:t>
            </a:r>
            <a:r>
              <a:rPr lang="en-US" dirty="0"/>
              <a:t>array of </a:t>
            </a:r>
            <a:r>
              <a:rPr lang="en-US" dirty="0" smtClean="0"/>
              <a:t>unique numbers that</a:t>
            </a:r>
            <a:r>
              <a:rPr lang="en-US" dirty="0" smtClean="0">
                <a:latin typeface="Arial"/>
              </a:rPr>
              <a:t>’</a:t>
            </a:r>
            <a:r>
              <a:rPr lang="en-US" dirty="0" smtClean="0"/>
              <a:t>s </a:t>
            </a:r>
            <a:r>
              <a:rPr lang="en-US" dirty="0">
                <a:solidFill>
                  <a:srgbClr val="B23C00"/>
                </a:solidFill>
              </a:rPr>
              <a:t>already sorted in reverse </a:t>
            </a:r>
            <a:r>
              <a:rPr lang="en-US" dirty="0"/>
              <a:t>(decreasing) order</a:t>
            </a:r>
            <a:r>
              <a:rPr lang="en-US" dirty="0" smtClean="0"/>
              <a:t>. </a:t>
            </a:r>
            <a:r>
              <a:rPr lang="en-US" dirty="0"/>
              <a:t>These values do not have to be random.  Your algorithms should not know ahead of time that the array was already </a:t>
            </a:r>
            <a:r>
              <a:rPr lang="en-US" dirty="0" smtClean="0"/>
              <a:t>sorted in reverse.</a:t>
            </a:r>
          </a:p>
          <a:p>
            <a:pPr lvl="5">
              <a:lnSpc>
                <a:spcPct val="90000"/>
              </a:lnSpc>
            </a:pPr>
            <a:endParaRPr lang="en-US" dirty="0" smtClean="0"/>
          </a:p>
          <a:p>
            <a:pPr lvl="1">
              <a:lnSpc>
                <a:spcPct val="90000"/>
              </a:lnSpc>
            </a:pPr>
            <a:r>
              <a:rPr lang="en-US" dirty="0" smtClean="0"/>
              <a:t>An array of </a:t>
            </a:r>
            <a:r>
              <a:rPr lang="en-US" dirty="0" smtClean="0">
                <a:solidFill>
                  <a:srgbClr val="B23C00"/>
                </a:solidFill>
              </a:rPr>
              <a:t>all zeroes</a:t>
            </a:r>
            <a:r>
              <a:rPr lang="en-US" dirty="0" smtClean="0"/>
              <a:t>. </a:t>
            </a:r>
            <a:r>
              <a:rPr lang="en-US" dirty="0"/>
              <a:t>Your algorithms should not know ahead of time that all the array elements contain the same value. </a:t>
            </a:r>
          </a:p>
        </p:txBody>
      </p:sp>
    </p:spTree>
    <p:extLst>
      <p:ext uri="{BB962C8B-B14F-4D97-AF65-F5344CB8AC3E}">
        <p14:creationId xmlns:p14="http://schemas.microsoft.com/office/powerpoint/2010/main" val="2663550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Effect transition="in" filter="fade">
                                      <p:cBhvr>
                                        <p:cTn id="7" dur="500"/>
                                        <p:tgtEl>
                                          <p:spTgt spid="778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8243">
                                            <p:txEl>
                                              <p:pRg st="2" end="2"/>
                                            </p:txEl>
                                          </p:spTgt>
                                        </p:tgtEl>
                                        <p:attrNameLst>
                                          <p:attrName>style.visibility</p:attrName>
                                        </p:attrNameLst>
                                      </p:cBhvr>
                                      <p:to>
                                        <p:strVal val="visible"/>
                                      </p:to>
                                    </p:set>
                                    <p:animEffect transition="in" filter="fade">
                                      <p:cBhvr>
                                        <p:cTn id="10" dur="500"/>
                                        <p:tgtEl>
                                          <p:spTgt spid="778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4786A6-4EDD-7E40-95EE-B02AC35AF011}" type="slidenum">
              <a:rPr lang="en-US"/>
              <a:pPr/>
              <a:t>42</a:t>
            </a:fld>
            <a:endParaRPr lang="en-US"/>
          </a:p>
        </p:txBody>
      </p:sp>
      <p:sp>
        <p:nvSpPr>
          <p:cNvPr id="779266" name="Rectangle 2"/>
          <p:cNvSpPr>
            <a:spLocks noGrp="1" noChangeArrowheads="1"/>
          </p:cNvSpPr>
          <p:nvPr>
            <p:ph type="title"/>
          </p:nvPr>
        </p:nvSpPr>
        <p:spPr/>
        <p:txBody>
          <a:bodyPr/>
          <a:lstStyle/>
          <a:p>
            <a:r>
              <a:rPr lang="en-US" dirty="0"/>
              <a:t>Assignment #4</a:t>
            </a:r>
            <a:r>
              <a:rPr lang="en-US" i="1" dirty="0"/>
              <a:t>, cont’d</a:t>
            </a:r>
            <a:endParaRPr lang="en-US" dirty="0"/>
          </a:p>
        </p:txBody>
      </p:sp>
      <p:sp>
        <p:nvSpPr>
          <p:cNvPr id="779267" name="Rectangle 3"/>
          <p:cNvSpPr>
            <a:spLocks noGrp="1" noChangeArrowheads="1"/>
          </p:cNvSpPr>
          <p:nvPr>
            <p:ph type="body" idx="1"/>
          </p:nvPr>
        </p:nvSpPr>
        <p:spPr>
          <a:xfrm>
            <a:off x="457200" y="1295400"/>
            <a:ext cx="8229600" cy="4876800"/>
          </a:xfrm>
        </p:spPr>
        <p:txBody>
          <a:bodyPr/>
          <a:lstStyle/>
          <a:p>
            <a:pPr>
              <a:lnSpc>
                <a:spcPct val="80000"/>
              </a:lnSpc>
            </a:pPr>
            <a:r>
              <a:rPr lang="en-US" dirty="0"/>
              <a:t>Do </a:t>
            </a:r>
            <a:r>
              <a:rPr lang="en-US" dirty="0" err="1"/>
              <a:t>Shellsort</a:t>
            </a:r>
            <a:r>
              <a:rPr lang="en-US" dirty="0"/>
              <a:t> twice</a:t>
            </a:r>
            <a:r>
              <a:rPr lang="en-US" dirty="0" smtClean="0"/>
              <a:t>:</a:t>
            </a:r>
          </a:p>
          <a:p>
            <a:pPr lvl="5">
              <a:lnSpc>
                <a:spcPct val="80000"/>
              </a:lnSpc>
            </a:pPr>
            <a:endParaRPr lang="en-US" dirty="0"/>
          </a:p>
          <a:p>
            <a:pPr lvl="1">
              <a:lnSpc>
                <a:spcPct val="80000"/>
              </a:lnSpc>
            </a:pPr>
            <a:r>
              <a:rPr lang="en-US" dirty="0"/>
              <a:t>First use the </a:t>
            </a:r>
            <a:r>
              <a:rPr lang="en-US" dirty="0">
                <a:solidFill>
                  <a:srgbClr val="B23C00"/>
                </a:solidFill>
              </a:rPr>
              <a:t>suboptimal sequence </a:t>
            </a:r>
            <a:r>
              <a:rPr lang="en-US" dirty="0"/>
              <a:t>for </a:t>
            </a:r>
            <a:r>
              <a:rPr lang="en-US" i="1" dirty="0">
                <a:latin typeface="Times New Roman" charset="0"/>
              </a:rPr>
              <a:t>h</a:t>
            </a:r>
            <a:r>
              <a:rPr lang="en-US" dirty="0"/>
              <a:t> </a:t>
            </a:r>
            <a:r>
              <a:rPr lang="en-US" dirty="0" smtClean="0"/>
              <a:t/>
            </a:r>
            <a:br>
              <a:rPr lang="en-US" dirty="0" smtClean="0"/>
            </a:br>
            <a:r>
              <a:rPr lang="en-US" dirty="0" smtClean="0"/>
              <a:t>which </a:t>
            </a:r>
            <a:r>
              <a:rPr lang="en-US" dirty="0"/>
              <a:t>starts at </a:t>
            </a:r>
            <a:r>
              <a:rPr lang="en-US" dirty="0" smtClean="0"/>
              <a:t>half </a:t>
            </a:r>
            <a:r>
              <a:rPr lang="en-US" dirty="0"/>
              <a:t>the length of the </a:t>
            </a:r>
            <a:r>
              <a:rPr lang="en-US" dirty="0" smtClean="0"/>
              <a:t>array</a:t>
            </a:r>
            <a:br>
              <a:rPr lang="en-US" dirty="0" smtClean="0"/>
            </a:br>
            <a:r>
              <a:rPr lang="en-US" dirty="0" smtClean="0"/>
              <a:t> </a:t>
            </a:r>
            <a:r>
              <a:rPr lang="en-US" dirty="0"/>
              <a:t>and is halved for each pass</a:t>
            </a:r>
            <a:r>
              <a:rPr lang="en-US" dirty="0" smtClean="0"/>
              <a:t>.</a:t>
            </a:r>
          </a:p>
          <a:p>
            <a:pPr lvl="6">
              <a:lnSpc>
                <a:spcPct val="80000"/>
              </a:lnSpc>
            </a:pPr>
            <a:endParaRPr lang="en-US" dirty="0"/>
          </a:p>
          <a:p>
            <a:pPr lvl="1">
              <a:lnSpc>
                <a:spcPct val="80000"/>
              </a:lnSpc>
            </a:pPr>
            <a:r>
              <a:rPr lang="en-US" dirty="0"/>
              <a:t>Then use </a:t>
            </a:r>
            <a:r>
              <a:rPr lang="en-US" dirty="0" smtClean="0">
                <a:solidFill>
                  <a:srgbClr val="B23C00"/>
                </a:solidFill>
              </a:rPr>
              <a:t>Knuth</a:t>
            </a:r>
            <a:r>
              <a:rPr lang="en-US" dirty="0" smtClean="0">
                <a:solidFill>
                  <a:srgbClr val="B23C00"/>
                </a:solidFill>
                <a:latin typeface="Arial"/>
              </a:rPr>
              <a:t>’</a:t>
            </a:r>
            <a:r>
              <a:rPr lang="en-US" dirty="0" smtClean="0">
                <a:solidFill>
                  <a:srgbClr val="B23C00"/>
                </a:solidFill>
              </a:rPr>
              <a:t>s </a:t>
            </a:r>
            <a:r>
              <a:rPr lang="en-US" dirty="0">
                <a:solidFill>
                  <a:srgbClr val="B23C00"/>
                </a:solidFill>
              </a:rPr>
              <a:t>interval sequence </a:t>
            </a:r>
            <a:r>
              <a:rPr lang="en-US" dirty="0"/>
              <a:t>1, 4, 13, 40, ...</a:t>
            </a:r>
            <a:r>
              <a:rPr lang="en-US" dirty="0">
                <a:solidFill>
                  <a:srgbClr val="0033CC"/>
                </a:solidFill>
              </a:rPr>
              <a:t> </a:t>
            </a:r>
            <a:r>
              <a:rPr lang="en-US" dirty="0"/>
              <a:t>(reversed) </a:t>
            </a:r>
            <a:r>
              <a:rPr lang="en-US" dirty="0" smtClean="0"/>
              <a:t>for </a:t>
            </a:r>
            <a:r>
              <a:rPr lang="en-US" dirty="0"/>
              <a:t>values of </a:t>
            </a:r>
            <a:r>
              <a:rPr lang="en-US" i="1" dirty="0">
                <a:latin typeface="Times New Roman" charset="0"/>
              </a:rPr>
              <a:t>h</a:t>
            </a:r>
            <a:r>
              <a:rPr lang="en-US" i="1" dirty="0" smtClean="0">
                <a:latin typeface="Times New Roman" charset="0"/>
              </a:rPr>
              <a:t>. </a:t>
            </a:r>
            <a:r>
              <a:rPr lang="en-US" dirty="0"/>
              <a:t>The first value of </a:t>
            </a:r>
            <a:r>
              <a:rPr lang="en-US" i="1" dirty="0">
                <a:latin typeface="Times New Roman"/>
                <a:cs typeface="Times New Roman"/>
              </a:rPr>
              <a:t>h</a:t>
            </a:r>
            <a:r>
              <a:rPr lang="en-US" dirty="0"/>
              <a:t> should be as large as possible but under half the array length. </a:t>
            </a:r>
            <a:endParaRPr lang="en-US" dirty="0" smtClean="0"/>
          </a:p>
          <a:p>
            <a:pPr lvl="6">
              <a:lnSpc>
                <a:spcPct val="80000"/>
              </a:lnSpc>
            </a:pPr>
            <a:endParaRPr lang="en-US" dirty="0" smtClean="0"/>
          </a:p>
          <a:p>
            <a:pPr>
              <a:lnSpc>
                <a:spcPct val="80000"/>
              </a:lnSpc>
            </a:pPr>
            <a:r>
              <a:rPr lang="en-US" dirty="0" smtClean="0">
                <a:solidFill>
                  <a:srgbClr val="B23C00"/>
                </a:solidFill>
              </a:rPr>
              <a:t>Verify that your arrays are properly sorted!</a:t>
            </a:r>
          </a:p>
          <a:p>
            <a:pPr lvl="5">
              <a:lnSpc>
                <a:spcPct val="80000"/>
              </a:lnSpc>
            </a:pPr>
            <a:endParaRPr lang="en-US" dirty="0" smtClean="0"/>
          </a:p>
          <a:p>
            <a:pPr>
              <a:lnSpc>
                <a:spcPct val="80000"/>
              </a:lnSpc>
            </a:pPr>
            <a:r>
              <a:rPr lang="en-US" dirty="0" smtClean="0"/>
              <a:t>Generalize </a:t>
            </a:r>
            <a:r>
              <a:rPr lang="en-US" dirty="0"/>
              <a:t>your program enough to </a:t>
            </a:r>
            <a:r>
              <a:rPr lang="en-US" dirty="0">
                <a:solidFill>
                  <a:srgbClr val="B23C00"/>
                </a:solidFill>
              </a:rPr>
              <a:t>accommodate other sorting algorithms</a:t>
            </a:r>
            <a:r>
              <a:rPr lang="en-US" dirty="0"/>
              <a:t> </a:t>
            </a:r>
            <a:br>
              <a:rPr lang="en-US" dirty="0"/>
            </a:br>
            <a:r>
              <a:rPr lang="en-US" dirty="0"/>
              <a:t>in the future</a:t>
            </a:r>
            <a:r>
              <a:rPr lang="en-US" dirty="0" smtClean="0"/>
              <a:t>.</a:t>
            </a:r>
            <a:endParaRPr lang="en-US" dirty="0"/>
          </a:p>
        </p:txBody>
      </p:sp>
    </p:spTree>
    <p:extLst>
      <p:ext uri="{BB962C8B-B14F-4D97-AF65-F5344CB8AC3E}">
        <p14:creationId xmlns:p14="http://schemas.microsoft.com/office/powerpoint/2010/main" val="9334133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4786A6-4EDD-7E40-95EE-B02AC35AF011}" type="slidenum">
              <a:rPr lang="en-US"/>
              <a:pPr/>
              <a:t>43</a:t>
            </a:fld>
            <a:endParaRPr lang="en-US"/>
          </a:p>
        </p:txBody>
      </p:sp>
      <p:sp>
        <p:nvSpPr>
          <p:cNvPr id="779266" name="Rectangle 2"/>
          <p:cNvSpPr>
            <a:spLocks noGrp="1" noChangeArrowheads="1"/>
          </p:cNvSpPr>
          <p:nvPr>
            <p:ph type="title"/>
          </p:nvPr>
        </p:nvSpPr>
        <p:spPr/>
        <p:txBody>
          <a:bodyPr/>
          <a:lstStyle/>
          <a:p>
            <a:r>
              <a:rPr lang="en-US" dirty="0"/>
              <a:t>Assignment #4</a:t>
            </a:r>
            <a:r>
              <a:rPr lang="en-US" i="1" dirty="0"/>
              <a:t>, cont’d</a:t>
            </a:r>
            <a:endParaRPr lang="en-US" dirty="0"/>
          </a:p>
        </p:txBody>
      </p:sp>
      <p:sp>
        <p:nvSpPr>
          <p:cNvPr id="779267" name="Rectangle 3"/>
          <p:cNvSpPr>
            <a:spLocks noGrp="1" noChangeArrowheads="1"/>
          </p:cNvSpPr>
          <p:nvPr>
            <p:ph type="body" idx="1"/>
          </p:nvPr>
        </p:nvSpPr>
        <p:spPr>
          <a:xfrm>
            <a:off x="457200" y="1234464"/>
            <a:ext cx="8320994" cy="4968209"/>
          </a:xfrm>
        </p:spPr>
        <p:txBody>
          <a:bodyPr/>
          <a:lstStyle/>
          <a:p>
            <a:pPr>
              <a:lnSpc>
                <a:spcPct val="80000"/>
              </a:lnSpc>
            </a:pPr>
            <a:r>
              <a:rPr lang="en-US" dirty="0" smtClean="0"/>
              <a:t>For </a:t>
            </a:r>
            <a:r>
              <a:rPr lang="en-US" dirty="0"/>
              <a:t>each sort, your program should output</a:t>
            </a:r>
            <a:r>
              <a:rPr lang="en-US" dirty="0" smtClean="0"/>
              <a:t>:</a:t>
            </a:r>
          </a:p>
          <a:p>
            <a:pPr lvl="5">
              <a:lnSpc>
                <a:spcPct val="80000"/>
              </a:lnSpc>
            </a:pPr>
            <a:endParaRPr lang="en-US" dirty="0"/>
          </a:p>
          <a:p>
            <a:pPr lvl="1">
              <a:lnSpc>
                <a:spcPct val="80000"/>
              </a:lnSpc>
            </a:pPr>
            <a:r>
              <a:rPr lang="en-US" dirty="0"/>
              <a:t>How much </a:t>
            </a:r>
            <a:r>
              <a:rPr lang="en-US" dirty="0">
                <a:solidFill>
                  <a:srgbClr val="B23C00"/>
                </a:solidFill>
              </a:rPr>
              <a:t>time </a:t>
            </a:r>
            <a:r>
              <a:rPr lang="en-US" dirty="0"/>
              <a:t>it </a:t>
            </a:r>
            <a:r>
              <a:rPr lang="en-US" dirty="0" smtClean="0"/>
              <a:t>took in milliseconds.</a:t>
            </a:r>
          </a:p>
          <a:p>
            <a:pPr lvl="1">
              <a:lnSpc>
                <a:spcPct val="80000"/>
              </a:lnSpc>
            </a:pPr>
            <a:r>
              <a:rPr lang="en-US" dirty="0" smtClean="0"/>
              <a:t>How </a:t>
            </a:r>
            <a:r>
              <a:rPr lang="en-US" dirty="0"/>
              <a:t>many </a:t>
            </a:r>
            <a:r>
              <a:rPr lang="en-US" dirty="0">
                <a:solidFill>
                  <a:srgbClr val="B23C00"/>
                </a:solidFill>
              </a:rPr>
              <a:t>comparisons </a:t>
            </a:r>
            <a:r>
              <a:rPr lang="en-US" dirty="0"/>
              <a:t>it made between two values</a:t>
            </a:r>
            <a:r>
              <a:rPr lang="en-US" dirty="0" smtClean="0"/>
              <a:t>.</a:t>
            </a:r>
          </a:p>
          <a:p>
            <a:pPr lvl="1">
              <a:lnSpc>
                <a:spcPct val="80000"/>
              </a:lnSpc>
            </a:pPr>
            <a:r>
              <a:rPr lang="en-US" dirty="0" smtClean="0"/>
              <a:t>How </a:t>
            </a:r>
            <a:r>
              <a:rPr lang="en-US" dirty="0"/>
              <a:t>many </a:t>
            </a:r>
            <a:r>
              <a:rPr lang="en-US" dirty="0">
                <a:solidFill>
                  <a:srgbClr val="B23C00"/>
                </a:solidFill>
              </a:rPr>
              <a:t>moves </a:t>
            </a:r>
            <a:r>
              <a:rPr lang="en-US" dirty="0"/>
              <a:t>it made of the values</a:t>
            </a:r>
            <a:r>
              <a:rPr lang="en-US" dirty="0" smtClean="0"/>
              <a:t>.</a:t>
            </a:r>
          </a:p>
          <a:p>
            <a:pPr lvl="6">
              <a:lnSpc>
                <a:spcPct val="80000"/>
              </a:lnSpc>
            </a:pPr>
            <a:endParaRPr lang="en-US" dirty="0"/>
          </a:p>
          <a:p>
            <a:pPr lvl="1">
              <a:lnSpc>
                <a:spcPct val="80000"/>
              </a:lnSpc>
            </a:pPr>
            <a:r>
              <a:rPr lang="en-US" dirty="0" smtClean="0"/>
              <a:t>Examples: </a:t>
            </a:r>
          </a:p>
          <a:p>
            <a:pPr lvl="2">
              <a:lnSpc>
                <a:spcPct val="80000"/>
              </a:lnSpc>
            </a:pPr>
            <a:r>
              <a:rPr lang="en-US" dirty="0" smtClean="0"/>
              <a:t>If </a:t>
            </a:r>
            <a:r>
              <a:rPr lang="en-US" dirty="0"/>
              <a:t>you shift five values over one position each, </a:t>
            </a:r>
            <a:r>
              <a:rPr lang="en-US" dirty="0" smtClean="0"/>
              <a:t/>
            </a:r>
            <a:br>
              <a:rPr lang="en-US" dirty="0" smtClean="0"/>
            </a:br>
            <a:r>
              <a:rPr lang="en-US" dirty="0" smtClean="0"/>
              <a:t>that</a:t>
            </a:r>
            <a:r>
              <a:rPr lang="en-US" dirty="0" smtClean="0">
                <a:latin typeface="Arial"/>
              </a:rPr>
              <a:t>’</a:t>
            </a:r>
            <a:r>
              <a:rPr lang="en-US" dirty="0" smtClean="0"/>
              <a:t>s </a:t>
            </a:r>
            <a:r>
              <a:rPr lang="en-US" dirty="0"/>
              <a:t>five moves.</a:t>
            </a:r>
          </a:p>
          <a:p>
            <a:pPr lvl="2">
              <a:lnSpc>
                <a:spcPct val="80000"/>
              </a:lnSpc>
            </a:pPr>
            <a:r>
              <a:rPr lang="en-US" dirty="0"/>
              <a:t>Two values exchanging places (a swap) is two moves</a:t>
            </a:r>
            <a:r>
              <a:rPr lang="en-US" dirty="0" smtClean="0"/>
              <a:t>.</a:t>
            </a:r>
          </a:p>
          <a:p>
            <a:pPr lvl="7">
              <a:lnSpc>
                <a:spcPct val="80000"/>
              </a:lnSpc>
            </a:pPr>
            <a:endParaRPr lang="en-US" dirty="0" smtClean="0"/>
          </a:p>
          <a:p>
            <a:pPr>
              <a:lnSpc>
                <a:spcPct val="80000"/>
              </a:lnSpc>
            </a:pPr>
            <a:r>
              <a:rPr lang="en-US" dirty="0"/>
              <a:t>You can output these results in a single table</a:t>
            </a:r>
            <a:r>
              <a:rPr lang="en-US" dirty="0" smtClean="0"/>
              <a:t>.</a:t>
            </a:r>
            <a:endParaRPr lang="en-US" dirty="0"/>
          </a:p>
        </p:txBody>
      </p:sp>
    </p:spTree>
    <p:extLst>
      <p:ext uri="{BB962C8B-B14F-4D97-AF65-F5344CB8AC3E}">
        <p14:creationId xmlns:p14="http://schemas.microsoft.com/office/powerpoint/2010/main" val="101436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9267">
                                            <p:txEl>
                                              <p:pRg st="6" end="6"/>
                                            </p:txEl>
                                          </p:spTgt>
                                        </p:tgtEl>
                                        <p:attrNameLst>
                                          <p:attrName>style.visibility</p:attrName>
                                        </p:attrNameLst>
                                      </p:cBhvr>
                                      <p:to>
                                        <p:strVal val="visible"/>
                                      </p:to>
                                    </p:set>
                                    <p:animEffect transition="in" filter="fade">
                                      <p:cBhvr>
                                        <p:cTn id="7" dur="500"/>
                                        <p:tgtEl>
                                          <p:spTgt spid="779267">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9267">
                                            <p:txEl>
                                              <p:pRg st="7" end="7"/>
                                            </p:txEl>
                                          </p:spTgt>
                                        </p:tgtEl>
                                        <p:attrNameLst>
                                          <p:attrName>style.visibility</p:attrName>
                                        </p:attrNameLst>
                                      </p:cBhvr>
                                      <p:to>
                                        <p:strVal val="visible"/>
                                      </p:to>
                                    </p:set>
                                    <p:animEffect transition="in" filter="fade">
                                      <p:cBhvr>
                                        <p:cTn id="10" dur="500"/>
                                        <p:tgtEl>
                                          <p:spTgt spid="779267">
                                            <p:txEl>
                                              <p:pRg st="7" end="7"/>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9267">
                                            <p:txEl>
                                              <p:pRg st="8" end="8"/>
                                            </p:txEl>
                                          </p:spTgt>
                                        </p:tgtEl>
                                        <p:attrNameLst>
                                          <p:attrName>style.visibility</p:attrName>
                                        </p:attrNameLst>
                                      </p:cBhvr>
                                      <p:to>
                                        <p:strVal val="visible"/>
                                      </p:to>
                                    </p:set>
                                    <p:animEffect transition="in" filter="fade">
                                      <p:cBhvr>
                                        <p:cTn id="13" dur="500"/>
                                        <p:tgtEl>
                                          <p:spTgt spid="779267">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79267">
                                            <p:txEl>
                                              <p:pRg st="10" end="10"/>
                                            </p:txEl>
                                          </p:spTgt>
                                        </p:tgtEl>
                                        <p:attrNameLst>
                                          <p:attrName>style.visibility</p:attrName>
                                        </p:attrNameLst>
                                      </p:cBhvr>
                                      <p:to>
                                        <p:strVal val="visible"/>
                                      </p:to>
                                    </p:set>
                                    <p:animEffect transition="in" filter="fade">
                                      <p:cBhvr>
                                        <p:cTn id="18" dur="500"/>
                                        <p:tgtEl>
                                          <p:spTgt spid="779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DF3966-03EE-6941-9B82-C635F69221BA}" type="slidenum">
              <a:rPr lang="en-US"/>
              <a:pPr/>
              <a:t>44</a:t>
            </a:fld>
            <a:endParaRPr lang="en-US"/>
          </a:p>
        </p:txBody>
      </p:sp>
      <p:sp>
        <p:nvSpPr>
          <p:cNvPr id="780290" name="Rectangle 2"/>
          <p:cNvSpPr>
            <a:spLocks noGrp="1" noChangeArrowheads="1"/>
          </p:cNvSpPr>
          <p:nvPr>
            <p:ph type="title"/>
          </p:nvPr>
        </p:nvSpPr>
        <p:spPr/>
        <p:txBody>
          <a:bodyPr/>
          <a:lstStyle/>
          <a:p>
            <a:r>
              <a:rPr lang="en-US" dirty="0"/>
              <a:t>Assignment </a:t>
            </a:r>
            <a:r>
              <a:rPr lang="en-US" dirty="0" smtClean="0"/>
              <a:t>#4</a:t>
            </a:r>
            <a:r>
              <a:rPr lang="en-US" i="1" dirty="0" smtClean="0"/>
              <a:t>, cont’d</a:t>
            </a:r>
            <a:endParaRPr lang="en-US" i="1" dirty="0"/>
          </a:p>
        </p:txBody>
      </p:sp>
      <p:sp>
        <p:nvSpPr>
          <p:cNvPr id="780291" name="Rectangle 3"/>
          <p:cNvSpPr>
            <a:spLocks noGrp="1" noChangeArrowheads="1"/>
          </p:cNvSpPr>
          <p:nvPr>
            <p:ph type="body" idx="1"/>
          </p:nvPr>
        </p:nvSpPr>
        <p:spPr/>
        <p:txBody>
          <a:bodyPr/>
          <a:lstStyle/>
          <a:p>
            <a:r>
              <a:rPr lang="en-US" dirty="0"/>
              <a:t>You may choose a partner to work with you </a:t>
            </a:r>
            <a:br>
              <a:rPr lang="en-US" dirty="0"/>
            </a:br>
            <a:r>
              <a:rPr lang="en-US" dirty="0"/>
              <a:t>on this assignment.</a:t>
            </a:r>
          </a:p>
          <a:p>
            <a:pPr lvl="1"/>
            <a:r>
              <a:rPr lang="en-US" dirty="0"/>
              <a:t>Both of you will receive the same score</a:t>
            </a:r>
            <a:r>
              <a:rPr lang="en-US" dirty="0" smtClean="0"/>
              <a:t>.</a:t>
            </a:r>
            <a:endParaRPr lang="en-US" dirty="0"/>
          </a:p>
          <a:p>
            <a:pPr lvl="4"/>
            <a:endParaRPr lang="en-US" sz="1050" dirty="0"/>
          </a:p>
          <a:p>
            <a:r>
              <a:rPr lang="en-US" dirty="0"/>
              <a:t>Email your answers to </a:t>
            </a:r>
            <a:r>
              <a:rPr lang="en-US" dirty="0">
                <a:hlinkClick r:id="rId2"/>
              </a:rPr>
              <a:t>ron.mak@sjsu.edu</a:t>
            </a:r>
            <a:r>
              <a:rPr lang="en-US" dirty="0"/>
              <a:t> </a:t>
            </a:r>
          </a:p>
          <a:p>
            <a:pPr lvl="1"/>
            <a:r>
              <a:rPr lang="en-US" dirty="0"/>
              <a:t>Subject line: </a:t>
            </a:r>
            <a:r>
              <a:rPr lang="en-US" dirty="0" smtClean="0">
                <a:solidFill>
                  <a:schemeClr val="folHlink"/>
                </a:solidFill>
              </a:rPr>
              <a:t/>
            </a:r>
            <a:br>
              <a:rPr lang="en-US" dirty="0" smtClean="0">
                <a:solidFill>
                  <a:schemeClr val="folHlink"/>
                </a:solidFill>
              </a:rPr>
            </a:br>
            <a:r>
              <a:rPr lang="en-US" b="1" dirty="0" smtClean="0">
                <a:solidFill>
                  <a:srgbClr val="0033CC"/>
                </a:solidFill>
                <a:latin typeface="Courier New"/>
                <a:cs typeface="Courier New"/>
              </a:rPr>
              <a:t>CS </a:t>
            </a:r>
            <a:r>
              <a:rPr lang="en-US" b="1" dirty="0">
                <a:solidFill>
                  <a:srgbClr val="0033CC"/>
                </a:solidFill>
                <a:latin typeface="Courier New"/>
                <a:cs typeface="Courier New"/>
              </a:rPr>
              <a:t>146 Assignment </a:t>
            </a:r>
            <a:r>
              <a:rPr lang="en-US" b="1" dirty="0" smtClean="0">
                <a:solidFill>
                  <a:srgbClr val="0033CC"/>
                </a:solidFill>
                <a:latin typeface="Courier New"/>
                <a:cs typeface="Courier New"/>
              </a:rPr>
              <a:t>#4: </a:t>
            </a:r>
            <a:r>
              <a:rPr lang="en-US" i="1" dirty="0">
                <a:solidFill>
                  <a:srgbClr val="0033CC"/>
                </a:solidFill>
                <a:latin typeface="Times New Roman"/>
                <a:cs typeface="Times New Roman"/>
              </a:rPr>
              <a:t>Your Name(s)</a:t>
            </a:r>
          </a:p>
          <a:p>
            <a:pPr lvl="1"/>
            <a:r>
              <a:rPr lang="en-US" dirty="0" smtClean="0"/>
              <a:t>CC </a:t>
            </a:r>
            <a:r>
              <a:rPr lang="en-US" dirty="0"/>
              <a:t>your </a:t>
            </a:r>
            <a:r>
              <a:rPr lang="en-US" dirty="0" smtClean="0"/>
              <a:t>partner</a:t>
            </a:r>
            <a:r>
              <a:rPr lang="en-US" dirty="0">
                <a:latin typeface="Arial"/>
              </a:rPr>
              <a:t> </a:t>
            </a:r>
            <a:r>
              <a:rPr lang="en-US" dirty="0" smtClean="0">
                <a:latin typeface="Arial"/>
              </a:rPr>
              <a:t>when you email your solution</a:t>
            </a:r>
            <a:r>
              <a:rPr lang="en-US" dirty="0" smtClean="0"/>
              <a:t>.</a:t>
            </a:r>
            <a:endParaRPr lang="en-US" dirty="0"/>
          </a:p>
          <a:p>
            <a:pPr lvl="4"/>
            <a:endParaRPr lang="en-US" sz="1050" dirty="0"/>
          </a:p>
          <a:p>
            <a:r>
              <a:rPr lang="en-US" dirty="0">
                <a:solidFill>
                  <a:srgbClr val="B23C00"/>
                </a:solidFill>
              </a:rPr>
              <a:t>Due Monday, July </a:t>
            </a:r>
            <a:r>
              <a:rPr lang="en-US" dirty="0" smtClean="0">
                <a:solidFill>
                  <a:srgbClr val="B23C00"/>
                </a:solidFill>
              </a:rPr>
              <a:t>13 </a:t>
            </a:r>
            <a:r>
              <a:rPr lang="en-US" dirty="0">
                <a:solidFill>
                  <a:srgbClr val="B23C00"/>
                </a:solidFill>
              </a:rPr>
              <a:t>at 11:59 PM.</a:t>
            </a:r>
            <a:endParaRPr lang="en-US" sz="3200" dirty="0">
              <a:solidFill>
                <a:srgbClr val="B23C00"/>
              </a:solidFill>
            </a:endParaRPr>
          </a:p>
        </p:txBody>
      </p:sp>
    </p:spTree>
    <p:extLst>
      <p:ext uri="{BB962C8B-B14F-4D97-AF65-F5344CB8AC3E}">
        <p14:creationId xmlns:p14="http://schemas.microsoft.com/office/powerpoint/2010/main" val="364718014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smtClean="0"/>
              <a:t>4</a:t>
            </a:r>
            <a:r>
              <a:rPr lang="en-US" dirty="0"/>
              <a:t> </a:t>
            </a:r>
            <a:r>
              <a:rPr lang="en-US" dirty="0" smtClean="0"/>
              <a:t>Sample Output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45</a:t>
            </a:fld>
            <a:endParaRPr lang="en-US"/>
          </a:p>
        </p:txBody>
      </p:sp>
      <p:sp>
        <p:nvSpPr>
          <p:cNvPr id="5" name="Text Box 1"/>
          <p:cNvSpPr txBox="1"/>
          <p:nvPr/>
        </p:nvSpPr>
        <p:spPr>
          <a:xfrm>
            <a:off x="1188757" y="1188707"/>
            <a:ext cx="6052820" cy="5623536"/>
          </a:xfrm>
          <a:prstGeom prst="rect">
            <a:avLst/>
          </a:prstGeom>
          <a:solidFill>
            <a:schemeClr val="bg1">
              <a:lumMod val="95000"/>
            </a:schemeClr>
          </a:solidFill>
          <a:ln>
            <a:solidFill>
              <a:schemeClr val="bg1">
                <a:lumMod val="75000"/>
              </a:schemeClr>
            </a:solidFill>
          </a:ln>
          <a:effectLst/>
          <a:extLst>
            <a:ext uri="{FAA26D3D-D897-4be2-8F04-BA451C77F1D7}">
              <ma14:placeholderFlag xmlns:ma14="http://schemas.microsoft.com/office/mac/drawingml/2011/main"/>
            </a:ex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1200"/>
              </a:spcBef>
              <a:spcAft>
                <a:spcPts val="0"/>
              </a:spcAft>
            </a:pPr>
            <a:r>
              <a:rPr lang="en-US" sz="1100" b="1" dirty="0">
                <a:effectLst/>
                <a:latin typeface="Courier New"/>
                <a:ea typeface="Times New Roman"/>
                <a:cs typeface="Times New Roman"/>
              </a:rPr>
              <a:t>                ===== Unsorted Random Unique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N = 100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ALGORITHM          MOVES       COMPARES   MILLISECONDS</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Insertion sort          2,723          2,724              1</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suboptimal            590            826              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Knuth            627            718              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N = 1,000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ALGORITHM          MOVES       COMPARES   MILLISECONDS</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Insertion sort        247,291        247,293              9</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suboptimal         11,857         15,339              1</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Knuth         13,322         14,922              1</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N = 10,000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ALGORITHM          MOVES       COMPARES   MILLISECONDS</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Insertion sort     24,986,430     24,986,435             74</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suboptimal        219,431        275,513             10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Knuth        206,966        228,206             10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N = 100,000</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ALGORITHM          MOVES       COMPARES   MILLISECONDS</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Insertion sort  2,502,386,612  2,502,386,607         10,227</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suboptimal      3,718,361      4,394,436             55</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t>
            </a:r>
            <a:r>
              <a:rPr lang="en-US" sz="1100" b="1" dirty="0" err="1">
                <a:effectLst/>
                <a:latin typeface="Courier New"/>
                <a:ea typeface="Times New Roman"/>
                <a:cs typeface="Times New Roman"/>
              </a:rPr>
              <a:t>Shellsort</a:t>
            </a:r>
            <a:r>
              <a:rPr lang="en-US" sz="1100" b="1" dirty="0">
                <a:effectLst/>
                <a:latin typeface="Courier New"/>
                <a:ea typeface="Times New Roman"/>
                <a:cs typeface="Times New Roman"/>
              </a:rPr>
              <a:t> Knuth      3,668,296      3,928,932             48</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a:r>
            <a:br>
              <a:rPr lang="en-US" sz="1100" b="1" dirty="0">
                <a:effectLst/>
                <a:latin typeface="Courier New"/>
                <a:ea typeface="Times New Roman"/>
                <a:cs typeface="Times New Roman"/>
              </a:rPr>
            </a:br>
            <a:r>
              <a:rPr lang="en-US" sz="1100" b="1" dirty="0">
                <a:effectLst/>
                <a:latin typeface="Courier New"/>
                <a:ea typeface="Times New Roman"/>
                <a:cs typeface="Times New Roman"/>
              </a:rPr>
              <a:t>                ===== Sorted Unique =====</a:t>
            </a:r>
            <a:endParaRPr lang="en-US" sz="1100" dirty="0">
              <a:effectLst/>
              <a:latin typeface="Arial"/>
              <a:ea typeface="Times New Roman"/>
              <a:cs typeface="Times New Roman"/>
            </a:endParaRPr>
          </a:p>
          <a:p>
            <a:pPr marL="0" marR="0">
              <a:spcBef>
                <a:spcPts val="1200"/>
              </a:spcBef>
              <a:spcAft>
                <a:spcPts val="0"/>
              </a:spcAft>
            </a:pPr>
            <a:r>
              <a:rPr lang="en-US" sz="1100" b="1" dirty="0">
                <a:effectLst/>
                <a:latin typeface="Courier New"/>
                <a:ea typeface="Times New Roman"/>
                <a:cs typeface="Times New Roman"/>
              </a:rPr>
              <a:t>...</a:t>
            </a:r>
            <a:endParaRPr lang="en-US" sz="1100" dirty="0">
              <a:effectLst/>
              <a:latin typeface="Arial"/>
              <a:ea typeface="Times New Roman"/>
              <a:cs typeface="Times New Roman"/>
            </a:endParaRPr>
          </a:p>
        </p:txBody>
      </p:sp>
    </p:spTree>
    <p:extLst>
      <p:ext uri="{BB962C8B-B14F-4D97-AF65-F5344CB8AC3E}">
        <p14:creationId xmlns:p14="http://schemas.microsoft.com/office/powerpoint/2010/main" val="14561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0E7405F-CB38-8845-A59B-1AA71487E89C}" type="slidenum">
              <a:rPr lang="en-US"/>
              <a:pPr/>
              <a:t>5</a:t>
            </a:fld>
            <a:endParaRPr lang="en-US" dirty="0"/>
          </a:p>
        </p:txBody>
      </p:sp>
      <p:sp>
        <p:nvSpPr>
          <p:cNvPr id="745474"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45475" name="Rectangle 3"/>
          <p:cNvSpPr>
            <a:spLocks noGrp="1" noChangeArrowheads="1"/>
          </p:cNvSpPr>
          <p:nvPr>
            <p:ph type="body" idx="1"/>
          </p:nvPr>
        </p:nvSpPr>
        <p:spPr>
          <a:xfrm>
            <a:off x="457200" y="1295400"/>
            <a:ext cx="8229600" cy="4876800"/>
          </a:xfrm>
        </p:spPr>
        <p:txBody>
          <a:bodyPr/>
          <a:lstStyle/>
          <a:p>
            <a:pPr marL="928688" lvl="1" indent="-457200">
              <a:buFont typeface="+mj-lt"/>
              <a:buAutoNum type="alphaLcPeriod" startAt="2"/>
            </a:pP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928688" lvl="1" indent="-457200">
              <a:buFont typeface="Wingdings" charset="0"/>
              <a:buAutoNum type="alphaLcPeriod" startAt="2"/>
            </a:pPr>
            <a:r>
              <a:rPr lang="en-US" dirty="0"/>
              <a:t/>
            </a:r>
            <a:br>
              <a:rPr lang="en-US" dirty="0"/>
            </a:br>
            <a:r>
              <a:rPr lang="en-US" dirty="0"/>
              <a:t/>
            </a:r>
            <a:br>
              <a:rPr lang="en-US" dirty="0"/>
            </a:br>
            <a:endParaRPr lang="en-US" dirty="0"/>
          </a:p>
          <a:p>
            <a:pPr marL="471488" lvl="1" indent="0">
              <a:buNone/>
            </a:pPr>
            <a:endParaRPr lang="en-US" dirty="0"/>
          </a:p>
        </p:txBody>
      </p:sp>
      <p:sp>
        <p:nvSpPr>
          <p:cNvPr id="745476" name="Text Box 4"/>
          <p:cNvSpPr txBox="1">
            <a:spLocks noChangeArrowheads="1"/>
          </p:cNvSpPr>
          <p:nvPr/>
        </p:nvSpPr>
        <p:spPr bwMode="auto">
          <a:xfrm>
            <a:off x="1371635" y="3322364"/>
            <a:ext cx="3804420" cy="1569660"/>
          </a:xfrm>
          <a:prstGeom prst="rect">
            <a:avLst/>
          </a:prstGeom>
          <a:solidFill>
            <a:srgbClr val="F2F2F2"/>
          </a:solidFill>
          <a:ln>
            <a:solidFill>
              <a:srgbClr val="BFBFBF"/>
            </a:solidFill>
          </a:ln>
          <a:effectLst/>
          <a:extLst/>
        </p:spPr>
        <p:txBody>
          <a:bodyPr wrap="none">
            <a:spAutoFit/>
          </a:bodyPr>
          <a:lstStyle/>
          <a:p>
            <a:r>
              <a:rPr lang="nb-NO" b="1" dirty="0">
                <a:latin typeface="Courier New"/>
                <a:cs typeface="Courier New"/>
              </a:rPr>
              <a:t>sum = 0;</a:t>
            </a:r>
            <a:br>
              <a:rPr lang="nb-NO" b="1" dirty="0">
                <a:latin typeface="Courier New"/>
                <a:cs typeface="Courier New"/>
              </a:rPr>
            </a:br>
            <a:r>
              <a:rPr lang="nb-NO" b="1" dirty="0">
                <a:latin typeface="Courier New"/>
                <a:cs typeface="Courier New"/>
              </a:rPr>
              <a:t>for (i = 1; i &lt; N; i *= 2) {</a:t>
            </a:r>
            <a:br>
              <a:rPr lang="nb-NO" b="1" dirty="0">
                <a:latin typeface="Courier New"/>
                <a:cs typeface="Courier New"/>
              </a:rPr>
            </a:br>
            <a:r>
              <a:rPr lang="nb-NO" b="1" dirty="0">
                <a:latin typeface="Courier New"/>
                <a:cs typeface="Courier New"/>
              </a:rPr>
              <a:t>    for (j = 0; j &lt; N; </a:t>
            </a:r>
            <a:r>
              <a:rPr lang="nb-NO" b="1" dirty="0" err="1">
                <a:latin typeface="Courier New"/>
                <a:cs typeface="Courier New"/>
              </a:rPr>
              <a:t>j++</a:t>
            </a:r>
            <a:r>
              <a:rPr lang="nb-NO" b="1" dirty="0">
                <a:latin typeface="Courier New"/>
                <a:cs typeface="Courier New"/>
              </a:rPr>
              <a:t>) {</a:t>
            </a:r>
            <a:br>
              <a:rPr lang="nb-NO" b="1" dirty="0">
                <a:latin typeface="Courier New"/>
                <a:cs typeface="Courier New"/>
              </a:rPr>
            </a:br>
            <a:r>
              <a:rPr lang="nb-NO" b="1" dirty="0">
                <a:latin typeface="Courier New"/>
                <a:cs typeface="Courier New"/>
              </a:rPr>
              <a:t>        sum++;</a:t>
            </a:r>
            <a:br>
              <a:rPr lang="nb-NO" b="1" dirty="0">
                <a:latin typeface="Courier New"/>
                <a:cs typeface="Courier New"/>
              </a:rPr>
            </a:br>
            <a:r>
              <a:rPr lang="nb-NO" b="1" dirty="0">
                <a:latin typeface="Courier New"/>
                <a:cs typeface="Courier New"/>
              </a:rPr>
              <a:t>    }</a:t>
            </a:r>
            <a:br>
              <a:rPr lang="nb-NO" b="1" dirty="0">
                <a:latin typeface="Courier New"/>
                <a:cs typeface="Courier New"/>
              </a:rPr>
            </a:br>
            <a:r>
              <a:rPr lang="nb-NO" b="1" dirty="0">
                <a:latin typeface="Courier New"/>
                <a:cs typeface="Courier New"/>
              </a:rPr>
              <a:t>}</a:t>
            </a:r>
            <a:r>
              <a:rPr lang="en-US" b="1" dirty="0">
                <a:latin typeface="Courier New"/>
                <a:cs typeface="Courier New"/>
              </a:rPr>
              <a:t> </a:t>
            </a:r>
            <a:r>
              <a:rPr lang="en-US" altLang="ja-JP" b="1" dirty="0" smtClean="0">
                <a:latin typeface="Courier New"/>
                <a:cs typeface="Courier New"/>
              </a:rPr>
              <a:t> </a:t>
            </a:r>
            <a:endParaRPr lang="en-US" b="1" dirty="0">
              <a:latin typeface="Courier New"/>
              <a:cs typeface="Courier New"/>
            </a:endParaRPr>
          </a:p>
        </p:txBody>
      </p:sp>
      <p:sp>
        <p:nvSpPr>
          <p:cNvPr id="745478" name="Text Box 6"/>
          <p:cNvSpPr txBox="1">
            <a:spLocks noChangeArrowheads="1"/>
          </p:cNvSpPr>
          <p:nvPr/>
        </p:nvSpPr>
        <p:spPr bwMode="auto">
          <a:xfrm>
            <a:off x="5578475" y="3260808"/>
            <a:ext cx="283029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smtClean="0">
                <a:solidFill>
                  <a:srgbClr val="B23C00"/>
                </a:solidFill>
              </a:rPr>
              <a:t>Answer: </a:t>
            </a:r>
            <a:r>
              <a:rPr lang="en-US" sz="2000" dirty="0" smtClean="0"/>
              <a:t>The inner loop </a:t>
            </a:r>
          </a:p>
          <a:p>
            <a:r>
              <a:rPr lang="en-US" sz="2000" dirty="0" smtClean="0"/>
              <a:t>always goes </a:t>
            </a:r>
            <a:r>
              <a:rPr lang="en-US" sz="2000" i="1" dirty="0" smtClean="0">
                <a:latin typeface="Times New Roman"/>
                <a:cs typeface="Times New Roman"/>
              </a:rPr>
              <a:t>N</a:t>
            </a:r>
            <a:r>
              <a:rPr lang="en-US" sz="2000" dirty="0" smtClean="0"/>
              <a:t> times.</a:t>
            </a:r>
          </a:p>
          <a:p>
            <a:r>
              <a:rPr lang="en-US" sz="2000" dirty="0" smtClean="0"/>
              <a:t>The outer loop goes</a:t>
            </a:r>
          </a:p>
          <a:p>
            <a:r>
              <a:rPr lang="en-US" sz="2000" dirty="0" smtClean="0">
                <a:latin typeface="Times New Roman"/>
                <a:cs typeface="Times New Roman"/>
              </a:rPr>
              <a:t>log</a:t>
            </a:r>
            <a:r>
              <a:rPr lang="en-US" sz="2000" baseline="-25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N</a:t>
            </a:r>
            <a:r>
              <a:rPr lang="en-US" sz="2000" dirty="0" smtClean="0"/>
              <a:t> times. </a:t>
            </a:r>
            <a:endParaRPr lang="en-US" sz="2000" dirty="0" smtClean="0">
              <a:solidFill>
                <a:srgbClr val="B23C00"/>
              </a:solidFill>
              <a:latin typeface="Times New Roman"/>
              <a:cs typeface="Times New Roman"/>
            </a:endParaRPr>
          </a:p>
        </p:txBody>
      </p:sp>
      <p:sp>
        <p:nvSpPr>
          <p:cNvPr id="11" name="Text Box 7"/>
          <p:cNvSpPr txBox="1">
            <a:spLocks noChangeArrowheads="1"/>
          </p:cNvSpPr>
          <p:nvPr/>
        </p:nvSpPr>
        <p:spPr bwMode="auto">
          <a:xfrm>
            <a:off x="1392238" y="1417342"/>
            <a:ext cx="3804420" cy="1569660"/>
          </a:xfrm>
          <a:prstGeom prst="rect">
            <a:avLst/>
          </a:prstGeom>
          <a:solidFill>
            <a:srgbClr val="F2F2F2"/>
          </a:solidFill>
          <a:ln>
            <a:solidFill>
              <a:srgbClr val="BFBFBF"/>
            </a:solidFill>
          </a:ln>
          <a:effectLst/>
          <a:extLst/>
        </p:spPr>
        <p:txBody>
          <a:bodyPr wrap="none">
            <a:spAutoFit/>
          </a:bodyPr>
          <a:lstStyle/>
          <a:p>
            <a:r>
              <a:rPr lang="nb-NO" b="1" dirty="0">
                <a:latin typeface="Courier New"/>
                <a:cs typeface="Courier New"/>
              </a:rPr>
              <a:t>sum = 0;</a:t>
            </a:r>
            <a:br>
              <a:rPr lang="nb-NO" b="1" dirty="0">
                <a:latin typeface="Courier New"/>
                <a:cs typeface="Courier New"/>
              </a:rPr>
            </a:br>
            <a:r>
              <a:rPr lang="nb-NO" b="1" dirty="0">
                <a:latin typeface="Courier New"/>
                <a:cs typeface="Courier New"/>
              </a:rPr>
              <a:t>for (i = 1; i &lt; N; i *= 2) {</a:t>
            </a:r>
            <a:br>
              <a:rPr lang="nb-NO" b="1" dirty="0">
                <a:latin typeface="Courier New"/>
                <a:cs typeface="Courier New"/>
              </a:rPr>
            </a:br>
            <a:r>
              <a:rPr lang="nb-NO" b="1" dirty="0">
                <a:latin typeface="Courier New"/>
                <a:cs typeface="Courier New"/>
              </a:rPr>
              <a:t>    for (j = 0; j &lt; i; </a:t>
            </a:r>
            <a:r>
              <a:rPr lang="nb-NO" b="1" dirty="0" err="1">
                <a:latin typeface="Courier New"/>
                <a:cs typeface="Courier New"/>
              </a:rPr>
              <a:t>j++</a:t>
            </a:r>
            <a:r>
              <a:rPr lang="nb-NO" b="1" dirty="0">
                <a:latin typeface="Courier New"/>
                <a:cs typeface="Courier New"/>
              </a:rPr>
              <a:t>) {</a:t>
            </a:r>
            <a:br>
              <a:rPr lang="nb-NO" b="1" dirty="0">
                <a:latin typeface="Courier New"/>
                <a:cs typeface="Courier New"/>
              </a:rPr>
            </a:br>
            <a:r>
              <a:rPr lang="nb-NO" b="1" dirty="0">
                <a:latin typeface="Courier New"/>
                <a:cs typeface="Courier New"/>
              </a:rPr>
              <a:t>        sum++;</a:t>
            </a:r>
            <a:br>
              <a:rPr lang="nb-NO" b="1" dirty="0">
                <a:latin typeface="Courier New"/>
                <a:cs typeface="Courier New"/>
              </a:rPr>
            </a:br>
            <a:r>
              <a:rPr lang="nb-NO" b="1" dirty="0">
                <a:latin typeface="Courier New"/>
                <a:cs typeface="Courier New"/>
              </a:rPr>
              <a:t>    }</a:t>
            </a:r>
            <a:br>
              <a:rPr lang="nb-NO" b="1" dirty="0">
                <a:latin typeface="Courier New"/>
                <a:cs typeface="Courier New"/>
              </a:rPr>
            </a:br>
            <a:r>
              <a:rPr lang="nb-NO" b="1" dirty="0">
                <a:latin typeface="Courier New"/>
                <a:cs typeface="Courier New"/>
              </a:rPr>
              <a:t>}</a:t>
            </a:r>
            <a:r>
              <a:rPr lang="en-US" b="1" dirty="0">
                <a:latin typeface="Courier New"/>
                <a:cs typeface="Courier New"/>
              </a:rPr>
              <a:t> </a:t>
            </a:r>
          </a:p>
        </p:txBody>
      </p:sp>
      <p:sp>
        <p:nvSpPr>
          <p:cNvPr id="12" name="Text Box 9"/>
          <p:cNvSpPr txBox="1">
            <a:spLocks noChangeArrowheads="1"/>
          </p:cNvSpPr>
          <p:nvPr/>
        </p:nvSpPr>
        <p:spPr bwMode="auto">
          <a:xfrm>
            <a:off x="5486390" y="1417342"/>
            <a:ext cx="34577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rgbClr val="B23C00"/>
                </a:solidFill>
              </a:rPr>
              <a:t>Answer</a:t>
            </a:r>
            <a:r>
              <a:rPr lang="en-US" sz="2000" dirty="0" smtClean="0">
                <a:solidFill>
                  <a:srgbClr val="B23C00"/>
                </a:solidFill>
              </a:rPr>
              <a:t>: </a:t>
            </a:r>
            <a:r>
              <a:rPr lang="en-US" sz="2000" dirty="0" smtClean="0"/>
              <a:t>The inner loop goes </a:t>
            </a:r>
          </a:p>
          <a:p>
            <a:r>
              <a:rPr lang="en-US" sz="2000" dirty="0" smtClean="0"/>
              <a:t>1 + 2 + 4 + 8 + … + </a:t>
            </a:r>
            <a:r>
              <a:rPr lang="en-US" sz="2000" i="1" dirty="0" smtClean="0">
                <a:latin typeface="Times New Roman"/>
                <a:cs typeface="Times New Roman"/>
              </a:rPr>
              <a:t>N</a:t>
            </a:r>
            <a:r>
              <a:rPr lang="en-US" sz="2000" dirty="0" smtClean="0"/>
              <a:t> times. </a:t>
            </a:r>
          </a:p>
          <a:p>
            <a:r>
              <a:rPr lang="en-US" sz="2000" dirty="0" smtClean="0"/>
              <a:t>Therefore, </a:t>
            </a:r>
            <a:r>
              <a:rPr lang="en-US" sz="2000" i="1" dirty="0" smtClean="0">
                <a:solidFill>
                  <a:srgbClr val="B23C00"/>
                </a:solidFill>
                <a:latin typeface="Times New Roman" charset="0"/>
              </a:rPr>
              <a:t>O</a:t>
            </a:r>
            <a:r>
              <a:rPr lang="en-US" sz="2000" dirty="0" smtClean="0">
                <a:solidFill>
                  <a:srgbClr val="B23C00"/>
                </a:solidFill>
                <a:latin typeface="Times New Roman" charset="0"/>
              </a:rPr>
              <a:t>(</a:t>
            </a:r>
            <a:r>
              <a:rPr lang="en-US" sz="2000" i="1" dirty="0" smtClean="0">
                <a:solidFill>
                  <a:srgbClr val="B23C00"/>
                </a:solidFill>
                <a:latin typeface="Times New Roman" charset="0"/>
              </a:rPr>
              <a:t>N</a:t>
            </a:r>
            <a:r>
              <a:rPr lang="en-US" sz="2000" dirty="0" smtClean="0">
                <a:solidFill>
                  <a:srgbClr val="B23C00"/>
                </a:solidFill>
                <a:latin typeface="Times New Roman" charset="0"/>
              </a:rPr>
              <a:t>)</a:t>
            </a:r>
            <a:endParaRPr lang="en-US" sz="2000" dirty="0">
              <a:solidFill>
                <a:srgbClr val="B23C00"/>
              </a:solidFill>
              <a:latin typeface="Times New Roman" charset="0"/>
            </a:endParaRPr>
          </a:p>
        </p:txBody>
      </p:sp>
      <p:sp>
        <p:nvSpPr>
          <p:cNvPr id="2" name="TextBox 1"/>
          <p:cNvSpPr txBox="1"/>
          <p:nvPr/>
        </p:nvSpPr>
        <p:spPr>
          <a:xfrm>
            <a:off x="5577829" y="4583353"/>
            <a:ext cx="2678796" cy="400110"/>
          </a:xfrm>
          <a:prstGeom prst="rect">
            <a:avLst/>
          </a:prstGeom>
          <a:noFill/>
        </p:spPr>
        <p:txBody>
          <a:bodyPr wrap="none" rtlCol="0">
            <a:spAutoFit/>
          </a:bodyPr>
          <a:lstStyle/>
          <a:p>
            <a:r>
              <a:rPr lang="en-US" sz="2000" dirty="0"/>
              <a:t>Therefore, </a:t>
            </a:r>
            <a:r>
              <a:rPr lang="en-US" sz="2000" i="1" dirty="0">
                <a:solidFill>
                  <a:srgbClr val="B23C00"/>
                </a:solidFill>
                <a:latin typeface="Times New Roman"/>
                <a:cs typeface="Times New Roman"/>
              </a:rPr>
              <a:t>O</a:t>
            </a:r>
            <a:r>
              <a:rPr lang="en-US" sz="2000" dirty="0">
                <a:solidFill>
                  <a:srgbClr val="B23C00"/>
                </a:solidFill>
                <a:latin typeface="Times New Roman"/>
                <a:cs typeface="Times New Roman"/>
              </a:rPr>
              <a:t>(</a:t>
            </a:r>
            <a:r>
              <a:rPr lang="en-US" sz="2000" i="1" dirty="0">
                <a:solidFill>
                  <a:srgbClr val="B23C00"/>
                </a:solidFill>
                <a:latin typeface="Times New Roman"/>
                <a:cs typeface="Times New Roman"/>
              </a:rPr>
              <a:t>N</a:t>
            </a:r>
            <a:r>
              <a:rPr lang="en-US" sz="2000" dirty="0">
                <a:solidFill>
                  <a:srgbClr val="B23C00"/>
                </a:solidFill>
                <a:latin typeface="Times New Roman"/>
                <a:cs typeface="Times New Roman"/>
              </a:rPr>
              <a:t> log</a:t>
            </a:r>
            <a:r>
              <a:rPr lang="en-US" sz="2000" baseline="-25000" dirty="0">
                <a:solidFill>
                  <a:srgbClr val="B23C00"/>
                </a:solidFill>
                <a:latin typeface="Times New Roman"/>
                <a:cs typeface="Times New Roman"/>
              </a:rPr>
              <a:t>2</a:t>
            </a:r>
            <a:r>
              <a:rPr lang="en-US" sz="2000" dirty="0">
                <a:solidFill>
                  <a:srgbClr val="B23C00"/>
                </a:solidFill>
                <a:latin typeface="Times New Roman"/>
                <a:cs typeface="Times New Roman"/>
              </a:rPr>
              <a:t> </a:t>
            </a:r>
            <a:r>
              <a:rPr lang="en-US" sz="2000" i="1" dirty="0">
                <a:solidFill>
                  <a:srgbClr val="B23C00"/>
                </a:solidFill>
                <a:latin typeface="Times New Roman"/>
                <a:cs typeface="Times New Roman"/>
              </a:rPr>
              <a:t>N</a:t>
            </a:r>
            <a:r>
              <a:rPr lang="en-US" sz="2000" dirty="0" smtClean="0">
                <a:solidFill>
                  <a:srgbClr val="B23C00"/>
                </a:solidFill>
                <a:latin typeface="Times New Roman"/>
                <a:cs typeface="Times New Roman"/>
              </a:rPr>
              <a:t>)</a:t>
            </a:r>
            <a:endParaRPr lang="en-US" sz="2000" dirty="0">
              <a:solidFill>
                <a:srgbClr val="B23C00"/>
              </a:solidFill>
              <a:latin typeface="Times New Roman"/>
              <a:cs typeface="Times New Roman"/>
            </a:endParaRPr>
          </a:p>
        </p:txBody>
      </p:sp>
    </p:spTree>
    <p:extLst>
      <p:ext uri="{BB962C8B-B14F-4D97-AF65-F5344CB8AC3E}">
        <p14:creationId xmlns:p14="http://schemas.microsoft.com/office/powerpoint/2010/main" val="28864124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5476"/>
                                        </p:tgtEl>
                                        <p:attrNameLst>
                                          <p:attrName>style.visibility</p:attrName>
                                        </p:attrNameLst>
                                      </p:cBhvr>
                                      <p:to>
                                        <p:strVal val="visible"/>
                                      </p:to>
                                    </p:set>
                                    <p:animEffect transition="in" filter="fade">
                                      <p:cBhvr>
                                        <p:cTn id="20" dur="500"/>
                                        <p:tgtEl>
                                          <p:spTgt spid="7454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45478">
                                            <p:txEl>
                                              <p:pRg st="0" end="0"/>
                                            </p:txEl>
                                          </p:spTgt>
                                        </p:tgtEl>
                                        <p:attrNameLst>
                                          <p:attrName>style.visibility</p:attrName>
                                        </p:attrNameLst>
                                      </p:cBhvr>
                                      <p:to>
                                        <p:strVal val="visible"/>
                                      </p:to>
                                    </p:set>
                                    <p:animEffect transition="in" filter="fade">
                                      <p:cBhvr>
                                        <p:cTn id="25" dur="500"/>
                                        <p:tgtEl>
                                          <p:spTgt spid="745478">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45478">
                                            <p:txEl>
                                              <p:pRg st="1" end="1"/>
                                            </p:txEl>
                                          </p:spTgt>
                                        </p:tgtEl>
                                        <p:attrNameLst>
                                          <p:attrName>style.visibility</p:attrName>
                                        </p:attrNameLst>
                                      </p:cBhvr>
                                      <p:to>
                                        <p:strVal val="visible"/>
                                      </p:to>
                                    </p:set>
                                    <p:animEffect transition="in" filter="fade">
                                      <p:cBhvr>
                                        <p:cTn id="28" dur="500"/>
                                        <p:tgtEl>
                                          <p:spTgt spid="745478">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45478">
                                            <p:txEl>
                                              <p:pRg st="2" end="2"/>
                                            </p:txEl>
                                          </p:spTgt>
                                        </p:tgtEl>
                                        <p:attrNameLst>
                                          <p:attrName>style.visibility</p:attrName>
                                        </p:attrNameLst>
                                      </p:cBhvr>
                                      <p:to>
                                        <p:strVal val="visible"/>
                                      </p:to>
                                    </p:set>
                                    <p:animEffect transition="in" filter="fade">
                                      <p:cBhvr>
                                        <p:cTn id="31" dur="500"/>
                                        <p:tgtEl>
                                          <p:spTgt spid="745478">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45478">
                                            <p:txEl>
                                              <p:pRg st="3" end="3"/>
                                            </p:txEl>
                                          </p:spTgt>
                                        </p:tgtEl>
                                        <p:attrNameLst>
                                          <p:attrName>style.visibility</p:attrName>
                                        </p:attrNameLst>
                                      </p:cBhvr>
                                      <p:to>
                                        <p:strVal val="visible"/>
                                      </p:to>
                                    </p:set>
                                    <p:animEffect transition="in" filter="fade">
                                      <p:cBhvr>
                                        <p:cTn id="34" dur="500"/>
                                        <p:tgtEl>
                                          <p:spTgt spid="745478">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BC0386A0-70C7-A24B-8FA6-10E3DEC43EA5}" type="slidenum">
              <a:rPr lang="en-US"/>
              <a:pPr/>
              <a:t>6</a:t>
            </a:fld>
            <a:endParaRPr lang="en-US"/>
          </a:p>
        </p:txBody>
      </p:sp>
      <p:sp>
        <p:nvSpPr>
          <p:cNvPr id="746498"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46500" name="Rectangle 4"/>
          <p:cNvSpPr>
            <a:spLocks noGrp="1" noChangeArrowheads="1"/>
          </p:cNvSpPr>
          <p:nvPr>
            <p:ph type="body" idx="1"/>
          </p:nvPr>
        </p:nvSpPr>
        <p:spPr>
          <a:xfrm>
            <a:off x="92075" y="1295400"/>
            <a:ext cx="2102511" cy="3597275"/>
          </a:xfrm>
          <a:noFill/>
          <a:ln/>
        </p:spPr>
        <p:txBody>
          <a:bodyPr/>
          <a:lstStyle/>
          <a:p>
            <a:pPr marL="928688" lvl="1" indent="-457200">
              <a:buFont typeface="+mj-lt"/>
              <a:buAutoNum type="alphaLcPeriod" startAt="4"/>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marL="928688" lvl="1" indent="-457200">
              <a:buFont typeface="Wingdings" charset="0"/>
              <a:buAutoNum type="alphaLcPeriod" startAt="4"/>
            </a:pPr>
            <a:r>
              <a:rPr lang="en-US" dirty="0"/>
              <a:t> </a:t>
            </a:r>
          </a:p>
        </p:txBody>
      </p:sp>
      <p:sp>
        <p:nvSpPr>
          <p:cNvPr id="746501" name="Text Box 5"/>
          <p:cNvSpPr txBox="1">
            <a:spLocks noChangeArrowheads="1"/>
          </p:cNvSpPr>
          <p:nvPr/>
        </p:nvSpPr>
        <p:spPr bwMode="auto">
          <a:xfrm>
            <a:off x="914400" y="1381125"/>
            <a:ext cx="4217988" cy="2047875"/>
          </a:xfrm>
          <a:prstGeom prst="rect">
            <a:avLst/>
          </a:prstGeom>
          <a:solidFill>
            <a:srgbClr val="F2F2F2"/>
          </a:solidFill>
          <a:ln>
            <a:solidFill>
              <a:srgbClr val="BFBFBF"/>
            </a:solidFill>
          </a:ln>
          <a:effectLst/>
          <a:extLst/>
        </p:spPr>
        <p:txBody>
          <a:bodyPr wrap="none">
            <a:spAutoFit/>
          </a:bodyPr>
          <a:lstStyle/>
          <a:p>
            <a:r>
              <a:rPr lang="nb-NO" altLang="ja-JP" b="1" dirty="0">
                <a:latin typeface="Courier New" charset="0"/>
                <a:cs typeface="ＭＳ Ｐゴシック" charset="0"/>
              </a:rPr>
              <a:t>sum = 0;</a:t>
            </a:r>
            <a:br>
              <a:rPr lang="nb-NO" altLang="ja-JP" b="1" dirty="0">
                <a:latin typeface="Courier New" charset="0"/>
                <a:cs typeface="ＭＳ Ｐゴシック" charset="0"/>
              </a:rPr>
            </a:br>
            <a:r>
              <a:rPr lang="nb-NO" altLang="ja-JP" b="1" dirty="0">
                <a:latin typeface="Courier New" charset="0"/>
                <a:cs typeface="ＭＳ Ｐゴシック" charset="0"/>
              </a:rPr>
              <a:t>for (i = 0; i &lt; </a:t>
            </a:r>
            <a:r>
              <a:rPr lang="nb-NO" altLang="ja-JP" b="1" dirty="0" smtClean="0">
                <a:latin typeface="Courier New" charset="0"/>
                <a:cs typeface="ＭＳ Ｐゴシック" charset="0"/>
              </a:rPr>
              <a:t>N; </a:t>
            </a:r>
            <a:r>
              <a:rPr lang="nb-NO" altLang="ja-JP" b="1" dirty="0">
                <a:latin typeface="Courier New" charset="0"/>
                <a:cs typeface="ＭＳ Ｐゴシック" charset="0"/>
              </a:rPr>
              <a:t>i++) {</a:t>
            </a:r>
            <a:br>
              <a:rPr lang="nb-NO" altLang="ja-JP" b="1" dirty="0">
                <a:latin typeface="Courier New" charset="0"/>
                <a:cs typeface="ＭＳ Ｐゴシック" charset="0"/>
              </a:rPr>
            </a:br>
            <a:r>
              <a:rPr lang="nb-NO" altLang="ja-JP" b="1" dirty="0">
                <a:latin typeface="Courier New" charset="0"/>
                <a:cs typeface="ＭＳ Ｐゴシック" charset="0"/>
              </a:rPr>
              <a:t>    for (j = 0; j &lt; i*i; </a:t>
            </a:r>
            <a:r>
              <a:rPr lang="nb-NO" altLang="ja-JP" b="1" dirty="0" err="1">
                <a:latin typeface="Courier New" charset="0"/>
                <a:cs typeface="ＭＳ Ｐゴシック" charset="0"/>
              </a:rPr>
              <a:t>j++</a:t>
            </a: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        for (k = 0; k &lt; j; k++) {</a:t>
            </a:r>
            <a:br>
              <a:rPr lang="nb-NO" altLang="ja-JP" b="1" dirty="0">
                <a:latin typeface="Courier New" charset="0"/>
                <a:cs typeface="ＭＳ Ｐゴシック" charset="0"/>
              </a:rPr>
            </a:br>
            <a:r>
              <a:rPr lang="nb-NO" altLang="ja-JP" b="1" dirty="0">
                <a:latin typeface="Courier New" charset="0"/>
                <a:cs typeface="ＭＳ Ｐゴシック" charset="0"/>
              </a:rPr>
              <a:t>            sum++;</a:t>
            </a:r>
            <a:br>
              <a:rPr lang="nb-NO" altLang="ja-JP" b="1" dirty="0">
                <a:latin typeface="Courier New" charset="0"/>
                <a:cs typeface="ＭＳ Ｐゴシック" charset="0"/>
              </a:rPr>
            </a:b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a:t>
            </a:r>
            <a:r>
              <a:rPr lang="en-US" altLang="ja-JP" dirty="0">
                <a:latin typeface="Courier New" charset="0"/>
                <a:cs typeface="ＭＳ Ｐゴシック" charset="0"/>
              </a:rPr>
              <a:t> </a:t>
            </a:r>
            <a:endParaRPr lang="en-US" dirty="0">
              <a:latin typeface="Courier New" charset="0"/>
            </a:endParaRPr>
          </a:p>
        </p:txBody>
      </p:sp>
      <p:sp>
        <p:nvSpPr>
          <p:cNvPr id="746502" name="Text Box 6"/>
          <p:cNvSpPr txBox="1">
            <a:spLocks noChangeArrowheads="1"/>
          </p:cNvSpPr>
          <p:nvPr/>
        </p:nvSpPr>
        <p:spPr bwMode="auto">
          <a:xfrm>
            <a:off x="914400" y="3611563"/>
            <a:ext cx="4706938" cy="2536825"/>
          </a:xfrm>
          <a:prstGeom prst="rect">
            <a:avLst/>
          </a:prstGeom>
          <a:solidFill>
            <a:srgbClr val="F2F2F2"/>
          </a:solidFill>
          <a:ln>
            <a:solidFill>
              <a:srgbClr val="BFBFBF"/>
            </a:solidFill>
          </a:ln>
          <a:effectLst/>
          <a:extLst/>
        </p:spPr>
        <p:txBody>
          <a:bodyPr wrap="none">
            <a:spAutoFit/>
          </a:bodyPr>
          <a:lstStyle>
            <a:lvl1pPr>
              <a:defRPr>
                <a:solidFill>
                  <a:schemeClr val="tx1"/>
                </a:solidFill>
                <a:latin typeface="Arial" charset="0"/>
                <a:ea typeface="ＭＳ Ｐゴシック" charset="0"/>
              </a:defRPr>
            </a:lvl1pPr>
            <a:lvl2pPr marL="800100" indent="-342900">
              <a:defRPr>
                <a:solidFill>
                  <a:schemeClr val="tx1"/>
                </a:solidFill>
                <a:latin typeface="Arial" charset="0"/>
                <a:ea typeface="ＭＳ Ｐゴシック" charset="0"/>
              </a:defRPr>
            </a:lvl2pPr>
            <a:lvl3pPr marL="1257300" indent="-342900">
              <a:defRPr>
                <a:solidFill>
                  <a:schemeClr val="tx1"/>
                </a:solidFill>
                <a:latin typeface="Arial" charset="0"/>
                <a:ea typeface="ＭＳ Ｐゴシック" charset="0"/>
              </a:defRPr>
            </a:lvl3pPr>
            <a:lvl4pPr marL="1714500" indent="-342900">
              <a:defRPr>
                <a:solidFill>
                  <a:schemeClr val="tx1"/>
                </a:solidFill>
                <a:latin typeface="Arial" charset="0"/>
                <a:ea typeface="ＭＳ Ｐゴシック" charset="0"/>
              </a:defRPr>
            </a:lvl4pPr>
            <a:lvl5pPr marL="2171700" indent="-342900">
              <a:defRPr>
                <a:solidFill>
                  <a:schemeClr val="tx1"/>
                </a:solidFill>
                <a:latin typeface="Arial" charset="0"/>
                <a:ea typeface="ＭＳ Ｐゴシック" charset="0"/>
              </a:defRPr>
            </a:lvl5pPr>
            <a:lvl6pPr marL="2628900" indent="-342900" fontAlgn="base">
              <a:spcBef>
                <a:spcPct val="0"/>
              </a:spcBef>
              <a:spcAft>
                <a:spcPct val="0"/>
              </a:spcAft>
              <a:defRPr>
                <a:solidFill>
                  <a:schemeClr val="tx1"/>
                </a:solidFill>
                <a:latin typeface="Arial" charset="0"/>
                <a:ea typeface="ＭＳ Ｐゴシック" charset="0"/>
              </a:defRPr>
            </a:lvl6pPr>
            <a:lvl7pPr marL="3086100" indent="-342900" fontAlgn="base">
              <a:spcBef>
                <a:spcPct val="0"/>
              </a:spcBef>
              <a:spcAft>
                <a:spcPct val="0"/>
              </a:spcAft>
              <a:defRPr>
                <a:solidFill>
                  <a:schemeClr val="tx1"/>
                </a:solidFill>
                <a:latin typeface="Arial" charset="0"/>
                <a:ea typeface="ＭＳ Ｐゴシック" charset="0"/>
              </a:defRPr>
            </a:lvl7pPr>
            <a:lvl8pPr marL="3543300" indent="-342900" fontAlgn="base">
              <a:spcBef>
                <a:spcPct val="0"/>
              </a:spcBef>
              <a:spcAft>
                <a:spcPct val="0"/>
              </a:spcAft>
              <a:defRPr>
                <a:solidFill>
                  <a:schemeClr val="tx1"/>
                </a:solidFill>
                <a:latin typeface="Arial" charset="0"/>
                <a:ea typeface="ＭＳ Ｐゴシック" charset="0"/>
              </a:defRPr>
            </a:lvl8pPr>
            <a:lvl9pPr marL="4000500" indent="-342900" fontAlgn="base">
              <a:spcBef>
                <a:spcPct val="0"/>
              </a:spcBef>
              <a:spcAft>
                <a:spcPct val="0"/>
              </a:spcAft>
              <a:defRPr>
                <a:solidFill>
                  <a:schemeClr val="tx1"/>
                </a:solidFill>
                <a:latin typeface="Arial" charset="0"/>
                <a:ea typeface="ＭＳ Ｐゴシック" charset="0"/>
              </a:defRPr>
            </a:lvl9pPr>
          </a:lstStyle>
          <a:p>
            <a:r>
              <a:rPr lang="nb-NO" altLang="ja-JP" b="1" dirty="0">
                <a:latin typeface="Courier New" charset="0"/>
                <a:cs typeface="ＭＳ Ｐゴシック" charset="0"/>
              </a:rPr>
              <a:t>sum = 0;</a:t>
            </a:r>
            <a:br>
              <a:rPr lang="nb-NO" altLang="ja-JP" b="1" dirty="0">
                <a:latin typeface="Courier New" charset="0"/>
                <a:cs typeface="ＭＳ Ｐゴシック" charset="0"/>
              </a:rPr>
            </a:br>
            <a:r>
              <a:rPr lang="nb-NO" altLang="ja-JP" b="1" dirty="0">
                <a:latin typeface="Courier New" charset="0"/>
                <a:cs typeface="ＭＳ Ｐゴシック" charset="0"/>
              </a:rPr>
              <a:t>for (i = 1; i &lt; </a:t>
            </a:r>
            <a:r>
              <a:rPr lang="nb-NO" altLang="ja-JP" b="1" dirty="0" smtClean="0">
                <a:latin typeface="Courier New" charset="0"/>
                <a:cs typeface="ＭＳ Ｐゴシック" charset="0"/>
              </a:rPr>
              <a:t>N; </a:t>
            </a:r>
            <a:r>
              <a:rPr lang="nb-NO" altLang="ja-JP" b="1" dirty="0">
                <a:latin typeface="Courier New" charset="0"/>
                <a:cs typeface="ＭＳ Ｐゴシック" charset="0"/>
              </a:rPr>
              <a:t>i++) {</a:t>
            </a:r>
            <a:br>
              <a:rPr lang="nb-NO" altLang="ja-JP" b="1" dirty="0">
                <a:latin typeface="Courier New" charset="0"/>
                <a:cs typeface="ＭＳ Ｐゴシック" charset="0"/>
              </a:rPr>
            </a:br>
            <a:r>
              <a:rPr lang="nb-NO" altLang="ja-JP" b="1" dirty="0">
                <a:latin typeface="Courier New" charset="0"/>
                <a:cs typeface="ＭＳ Ｐゴシック" charset="0"/>
              </a:rPr>
              <a:t>    for (j = 1; j &lt; i*i; </a:t>
            </a:r>
            <a:r>
              <a:rPr lang="nb-NO" altLang="ja-JP" b="1" dirty="0" err="1">
                <a:latin typeface="Courier New" charset="0"/>
                <a:cs typeface="ＭＳ Ｐゴシック" charset="0"/>
              </a:rPr>
              <a:t>j++</a:t>
            </a: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        </a:t>
            </a:r>
            <a:r>
              <a:rPr lang="nb-NO" altLang="ja-JP" b="1" dirty="0" err="1">
                <a:latin typeface="Courier New" charset="0"/>
                <a:cs typeface="ＭＳ Ｐゴシック" charset="0"/>
              </a:rPr>
              <a:t>if</a:t>
            </a:r>
            <a:r>
              <a:rPr lang="nb-NO" altLang="ja-JP" b="1" dirty="0">
                <a:latin typeface="Courier New" charset="0"/>
                <a:cs typeface="ＭＳ Ｐゴシック" charset="0"/>
              </a:rPr>
              <a:t> (</a:t>
            </a:r>
            <a:r>
              <a:rPr lang="nb-NO" altLang="ja-JP" b="1" dirty="0" err="1">
                <a:latin typeface="Courier New" charset="0"/>
                <a:cs typeface="ＭＳ Ｐゴシック" charset="0"/>
              </a:rPr>
              <a:t>j%i</a:t>
            </a:r>
            <a:r>
              <a:rPr lang="nb-NO" altLang="ja-JP" b="1" dirty="0">
                <a:latin typeface="Courier New" charset="0"/>
                <a:cs typeface="ＭＳ Ｐゴシック" charset="0"/>
              </a:rPr>
              <a:t> == 0) {</a:t>
            </a:r>
            <a:br>
              <a:rPr lang="nb-NO" altLang="ja-JP" b="1" dirty="0">
                <a:latin typeface="Courier New" charset="0"/>
                <a:cs typeface="ＭＳ Ｐゴシック" charset="0"/>
              </a:rPr>
            </a:br>
            <a:r>
              <a:rPr lang="nb-NO" altLang="ja-JP" b="1" dirty="0">
                <a:latin typeface="Courier New" charset="0"/>
                <a:cs typeface="ＭＳ Ｐゴシック" charset="0"/>
              </a:rPr>
              <a:t>            for (k = 0; k &lt; j; k++) {</a:t>
            </a:r>
            <a:br>
              <a:rPr lang="nb-NO" altLang="ja-JP" b="1" dirty="0">
                <a:latin typeface="Courier New" charset="0"/>
                <a:cs typeface="ＭＳ Ｐゴシック" charset="0"/>
              </a:rPr>
            </a:br>
            <a:r>
              <a:rPr lang="nb-NO" altLang="ja-JP" b="1" dirty="0">
                <a:latin typeface="Courier New" charset="0"/>
                <a:cs typeface="ＭＳ Ｐゴシック" charset="0"/>
              </a:rPr>
              <a:t>                sum++;</a:t>
            </a:r>
            <a:br>
              <a:rPr lang="nb-NO" altLang="ja-JP" b="1" dirty="0">
                <a:latin typeface="Courier New" charset="0"/>
                <a:cs typeface="ＭＳ Ｐゴシック" charset="0"/>
              </a:rPr>
            </a:b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    }</a:t>
            </a:r>
            <a:br>
              <a:rPr lang="nb-NO" altLang="ja-JP" b="1" dirty="0">
                <a:latin typeface="Courier New" charset="0"/>
                <a:cs typeface="ＭＳ Ｐゴシック" charset="0"/>
              </a:rPr>
            </a:br>
            <a:r>
              <a:rPr lang="nb-NO" altLang="ja-JP" b="1" dirty="0">
                <a:latin typeface="Courier New" charset="0"/>
                <a:cs typeface="ＭＳ Ｐゴシック" charset="0"/>
              </a:rPr>
              <a:t>}</a:t>
            </a:r>
            <a:r>
              <a:rPr lang="en-US" altLang="ja-JP" dirty="0">
                <a:latin typeface="Courier New" charset="0"/>
                <a:cs typeface="ＭＳ Ｐゴシック" charset="0"/>
              </a:rPr>
              <a:t> </a:t>
            </a:r>
            <a:endParaRPr lang="en-US" dirty="0">
              <a:latin typeface="Courier New" charset="0"/>
            </a:endParaRPr>
          </a:p>
        </p:txBody>
      </p:sp>
      <p:sp>
        <p:nvSpPr>
          <p:cNvPr id="746503" name="Text Box 7"/>
          <p:cNvSpPr txBox="1">
            <a:spLocks noChangeArrowheads="1"/>
          </p:cNvSpPr>
          <p:nvPr/>
        </p:nvSpPr>
        <p:spPr bwMode="auto">
          <a:xfrm>
            <a:off x="5729288" y="3671888"/>
            <a:ext cx="3176946" cy="19389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rgbClr val="B23C00"/>
                </a:solidFill>
              </a:rPr>
              <a:t>Answer:</a:t>
            </a:r>
            <a:r>
              <a:rPr lang="en-US" sz="2000" dirty="0"/>
              <a:t> Without the if</a:t>
            </a:r>
          </a:p>
          <a:p>
            <a:r>
              <a:rPr lang="en-US" sz="2000" dirty="0"/>
              <a:t>statement, the answer</a:t>
            </a:r>
          </a:p>
          <a:p>
            <a:r>
              <a:rPr lang="en-US" sz="2000" dirty="0"/>
              <a:t>would be </a:t>
            </a:r>
            <a:r>
              <a:rPr lang="en-US" sz="1800" i="1" dirty="0">
                <a:latin typeface="Times New Roman" charset="0"/>
              </a:rPr>
              <a:t>O</a:t>
            </a:r>
            <a:r>
              <a:rPr lang="en-US" sz="1800" dirty="0">
                <a:latin typeface="Times New Roman" charset="0"/>
              </a:rPr>
              <a:t>(</a:t>
            </a:r>
            <a:r>
              <a:rPr lang="en-US" sz="1800" i="1" dirty="0">
                <a:latin typeface="Times New Roman" charset="0"/>
              </a:rPr>
              <a:t>N</a:t>
            </a:r>
            <a:r>
              <a:rPr lang="en-US" sz="1800" baseline="30000" dirty="0">
                <a:latin typeface="Times New Roman" charset="0"/>
              </a:rPr>
              <a:t>5</a:t>
            </a:r>
            <a:r>
              <a:rPr lang="en-US" sz="1800" dirty="0">
                <a:latin typeface="Times New Roman" charset="0"/>
              </a:rPr>
              <a:t>)</a:t>
            </a:r>
            <a:r>
              <a:rPr lang="en-US" dirty="0"/>
              <a:t> </a:t>
            </a:r>
            <a:r>
              <a:rPr lang="en-US" sz="2000" dirty="0"/>
              <a:t>as above.</a:t>
            </a:r>
          </a:p>
          <a:p>
            <a:r>
              <a:rPr lang="en-US" sz="2000" dirty="0"/>
              <a:t>But the if statement is true </a:t>
            </a:r>
          </a:p>
          <a:p>
            <a:r>
              <a:rPr lang="en-US" sz="2000" dirty="0"/>
              <a:t>only </a:t>
            </a:r>
            <a:r>
              <a:rPr lang="en-US" sz="2000" i="1" dirty="0" err="1">
                <a:latin typeface="Times New Roman" charset="0"/>
              </a:rPr>
              <a:t>i</a:t>
            </a:r>
            <a:r>
              <a:rPr lang="en-US" sz="2000" dirty="0"/>
              <a:t> times as </a:t>
            </a:r>
            <a:r>
              <a:rPr lang="en-US" sz="2000" i="1" dirty="0">
                <a:latin typeface="Times New Roman" charset="0"/>
              </a:rPr>
              <a:t>j</a:t>
            </a:r>
            <a:r>
              <a:rPr lang="en-US" sz="2000" dirty="0"/>
              <a:t> loops </a:t>
            </a:r>
            <a:r>
              <a:rPr lang="en-US" sz="2000" i="1" dirty="0">
                <a:latin typeface="Times New Roman" charset="0"/>
              </a:rPr>
              <a:t>i</a:t>
            </a:r>
            <a:r>
              <a:rPr lang="en-US" sz="2000" baseline="30000" dirty="0">
                <a:latin typeface="Times New Roman" charset="0"/>
              </a:rPr>
              <a:t>2</a:t>
            </a:r>
            <a:r>
              <a:rPr lang="en-US" sz="2000" dirty="0"/>
              <a:t>. </a:t>
            </a:r>
          </a:p>
          <a:p>
            <a:r>
              <a:rPr lang="en-US" sz="2000" dirty="0"/>
              <a:t>times. </a:t>
            </a:r>
          </a:p>
        </p:txBody>
      </p:sp>
      <p:sp>
        <p:nvSpPr>
          <p:cNvPr id="746504" name="Text Box 8"/>
          <p:cNvSpPr txBox="1">
            <a:spLocks noChangeArrowheads="1"/>
          </p:cNvSpPr>
          <p:nvPr/>
        </p:nvSpPr>
        <p:spPr bwMode="auto">
          <a:xfrm>
            <a:off x="5364163" y="1273670"/>
            <a:ext cx="343955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rgbClr val="B23C00"/>
                </a:solidFill>
              </a:rPr>
              <a:t>Answer:</a:t>
            </a:r>
            <a:r>
              <a:rPr lang="en-US" sz="2000" dirty="0">
                <a:solidFill>
                  <a:schemeClr val="folHlink"/>
                </a:solidFill>
              </a:rPr>
              <a:t> </a:t>
            </a:r>
            <a:r>
              <a:rPr lang="en-US" sz="2000" i="1" dirty="0">
                <a:latin typeface="Times New Roman" charset="0"/>
              </a:rPr>
              <a:t>j</a:t>
            </a:r>
            <a:r>
              <a:rPr lang="en-US" sz="2000" dirty="0"/>
              <a:t> can be as large as </a:t>
            </a:r>
          </a:p>
          <a:p>
            <a:r>
              <a:rPr lang="en-US" sz="2000" i="1" dirty="0">
                <a:latin typeface="Times New Roman" charset="0"/>
              </a:rPr>
              <a:t>i</a:t>
            </a:r>
            <a:r>
              <a:rPr lang="en-US" sz="2000" baseline="30000" dirty="0">
                <a:latin typeface="Times New Roman" charset="0"/>
              </a:rPr>
              <a:t>2</a:t>
            </a:r>
            <a:r>
              <a:rPr lang="en-US" sz="2000" dirty="0"/>
              <a:t>, which could be as large </a:t>
            </a:r>
          </a:p>
          <a:p>
            <a:r>
              <a:rPr lang="en-US" sz="2000" dirty="0"/>
              <a:t>as </a:t>
            </a:r>
            <a:r>
              <a:rPr lang="en-US" sz="2000" i="1" dirty="0">
                <a:latin typeface="Times New Roman" charset="0"/>
              </a:rPr>
              <a:t>N</a:t>
            </a:r>
            <a:r>
              <a:rPr lang="en-US" sz="2000" baseline="30000" dirty="0">
                <a:latin typeface="Times New Roman" charset="0"/>
              </a:rPr>
              <a:t>2</a:t>
            </a:r>
            <a:r>
              <a:rPr lang="en-US" sz="2000" dirty="0"/>
              <a:t>. </a:t>
            </a:r>
            <a:r>
              <a:rPr lang="en-US" sz="2000" i="1" dirty="0">
                <a:latin typeface="Times New Roman" charset="0"/>
              </a:rPr>
              <a:t>k</a:t>
            </a:r>
            <a:r>
              <a:rPr lang="en-US" sz="2000" dirty="0"/>
              <a:t> can be as large as </a:t>
            </a:r>
            <a:r>
              <a:rPr lang="en-US" sz="2000" i="1" dirty="0">
                <a:latin typeface="Times New Roman" charset="0"/>
              </a:rPr>
              <a:t>j</a:t>
            </a:r>
            <a:r>
              <a:rPr lang="en-US" sz="2000" dirty="0"/>
              <a:t>,</a:t>
            </a:r>
          </a:p>
          <a:p>
            <a:r>
              <a:rPr lang="en-US" sz="2000" dirty="0" smtClean="0"/>
              <a:t>which can be as large as </a:t>
            </a:r>
            <a:r>
              <a:rPr lang="en-US" sz="2000" i="1" dirty="0" smtClean="0">
                <a:latin typeface="Times New Roman" charset="0"/>
              </a:rPr>
              <a:t>N</a:t>
            </a:r>
            <a:r>
              <a:rPr lang="en-US" sz="2000" baseline="30000" dirty="0" smtClean="0">
                <a:latin typeface="Times New Roman" charset="0"/>
              </a:rPr>
              <a:t>2</a:t>
            </a:r>
            <a:r>
              <a:rPr lang="en-US" sz="2000" dirty="0"/>
              <a:t>. </a:t>
            </a:r>
            <a:endParaRPr lang="en-US" sz="2000" dirty="0">
              <a:solidFill>
                <a:srgbClr val="B23C00"/>
              </a:solidFill>
              <a:latin typeface="Times New Roman" charset="0"/>
            </a:endParaRPr>
          </a:p>
        </p:txBody>
      </p:sp>
      <p:sp>
        <p:nvSpPr>
          <p:cNvPr id="2" name="TextBox 1"/>
          <p:cNvSpPr txBox="1"/>
          <p:nvPr/>
        </p:nvSpPr>
        <p:spPr>
          <a:xfrm>
            <a:off x="5345979" y="2596215"/>
            <a:ext cx="2792142" cy="1015663"/>
          </a:xfrm>
          <a:prstGeom prst="rect">
            <a:avLst/>
          </a:prstGeom>
          <a:noFill/>
        </p:spPr>
        <p:txBody>
          <a:bodyPr wrap="none" rtlCol="0">
            <a:spAutoFit/>
          </a:bodyPr>
          <a:lstStyle/>
          <a:p>
            <a:r>
              <a:rPr lang="en-US" sz="2000" dirty="0"/>
              <a:t>Therefore, the count is </a:t>
            </a:r>
            <a:br>
              <a:rPr lang="en-US" sz="2000" dirty="0"/>
            </a:br>
            <a:r>
              <a:rPr lang="en-US" sz="2000" dirty="0"/>
              <a:t>proportional to </a:t>
            </a:r>
            <a:r>
              <a:rPr lang="en-US" sz="2000" i="1" dirty="0">
                <a:latin typeface="Times New Roman" charset="0"/>
              </a:rPr>
              <a:t>N</a:t>
            </a:r>
            <a:r>
              <a:rPr lang="en-US" sz="2000" i="1" dirty="0">
                <a:latin typeface="Times New Roman" charset="0"/>
                <a:sym typeface="Symbol" charset="0"/>
              </a:rPr>
              <a:t></a:t>
            </a:r>
            <a:r>
              <a:rPr lang="en-US" sz="2000" i="1" dirty="0">
                <a:latin typeface="Times New Roman" charset="0"/>
              </a:rPr>
              <a:t>N</a:t>
            </a:r>
            <a:r>
              <a:rPr lang="en-US" sz="2000" baseline="30000" dirty="0">
                <a:latin typeface="Times New Roman" charset="0"/>
              </a:rPr>
              <a:t>2</a:t>
            </a:r>
            <a:r>
              <a:rPr lang="en-US" sz="2000" i="1" dirty="0">
                <a:latin typeface="Times New Roman" charset="0"/>
                <a:sym typeface="Symbol" charset="0"/>
              </a:rPr>
              <a:t></a:t>
            </a:r>
            <a:r>
              <a:rPr lang="en-US" sz="2000" i="1" dirty="0">
                <a:latin typeface="Times New Roman" charset="0"/>
              </a:rPr>
              <a:t>N</a:t>
            </a:r>
            <a:r>
              <a:rPr lang="en-US" sz="2000" baseline="30000" dirty="0">
                <a:latin typeface="Times New Roman" charset="0"/>
              </a:rPr>
              <a:t>2</a:t>
            </a:r>
            <a:r>
              <a:rPr lang="en-US" sz="2000" dirty="0"/>
              <a:t>, </a:t>
            </a:r>
            <a:br>
              <a:rPr lang="en-US" sz="2000" dirty="0"/>
            </a:br>
            <a:r>
              <a:rPr lang="en-US" sz="2000" dirty="0"/>
              <a:t>which is </a:t>
            </a:r>
            <a:r>
              <a:rPr lang="en-US" sz="2000" i="1" dirty="0">
                <a:solidFill>
                  <a:srgbClr val="B23C00"/>
                </a:solidFill>
                <a:latin typeface="Times New Roman" charset="0"/>
              </a:rPr>
              <a:t>O</a:t>
            </a:r>
            <a:r>
              <a:rPr lang="en-US" sz="2000" dirty="0">
                <a:solidFill>
                  <a:srgbClr val="B23C00"/>
                </a:solidFill>
                <a:latin typeface="Times New Roman" charset="0"/>
              </a:rPr>
              <a:t>(</a:t>
            </a:r>
            <a:r>
              <a:rPr lang="en-US" sz="2000" i="1" dirty="0">
                <a:solidFill>
                  <a:srgbClr val="B23C00"/>
                </a:solidFill>
                <a:latin typeface="Times New Roman" charset="0"/>
              </a:rPr>
              <a:t>N</a:t>
            </a:r>
            <a:r>
              <a:rPr lang="en-US" sz="2000" baseline="30000" dirty="0">
                <a:solidFill>
                  <a:srgbClr val="B23C00"/>
                </a:solidFill>
                <a:latin typeface="Times New Roman" charset="0"/>
              </a:rPr>
              <a:t>5</a:t>
            </a:r>
            <a:r>
              <a:rPr lang="en-US" sz="2000" dirty="0" smtClean="0">
                <a:solidFill>
                  <a:srgbClr val="B23C00"/>
                </a:solidFill>
                <a:latin typeface="Times New Roman" charset="0"/>
              </a:rPr>
              <a:t>)</a:t>
            </a:r>
            <a:endParaRPr lang="en-US" sz="2000" dirty="0">
              <a:solidFill>
                <a:srgbClr val="B23C00"/>
              </a:solidFill>
              <a:latin typeface="Times New Roman" charset="0"/>
            </a:endParaRPr>
          </a:p>
        </p:txBody>
      </p:sp>
      <p:sp>
        <p:nvSpPr>
          <p:cNvPr id="3" name="TextBox 2"/>
          <p:cNvSpPr txBox="1"/>
          <p:nvPr/>
        </p:nvSpPr>
        <p:spPr>
          <a:xfrm>
            <a:off x="5760707" y="5623536"/>
            <a:ext cx="2123005" cy="400110"/>
          </a:xfrm>
          <a:prstGeom prst="rect">
            <a:avLst/>
          </a:prstGeom>
          <a:noFill/>
        </p:spPr>
        <p:txBody>
          <a:bodyPr wrap="none" rtlCol="0">
            <a:spAutoFit/>
          </a:bodyPr>
          <a:lstStyle/>
          <a:p>
            <a:r>
              <a:rPr lang="en-US" sz="2000" dirty="0"/>
              <a:t>Therefore, </a:t>
            </a:r>
            <a:r>
              <a:rPr lang="en-US" sz="2000" i="1" dirty="0">
                <a:solidFill>
                  <a:srgbClr val="B23C00"/>
                </a:solidFill>
                <a:latin typeface="Times New Roman" charset="0"/>
              </a:rPr>
              <a:t>O</a:t>
            </a:r>
            <a:r>
              <a:rPr lang="en-US" sz="2000" dirty="0">
                <a:solidFill>
                  <a:srgbClr val="B23C00"/>
                </a:solidFill>
                <a:latin typeface="Times New Roman" charset="0"/>
              </a:rPr>
              <a:t>(</a:t>
            </a:r>
            <a:r>
              <a:rPr lang="en-US" sz="2000" i="1" dirty="0">
                <a:solidFill>
                  <a:srgbClr val="B23C00"/>
                </a:solidFill>
                <a:latin typeface="Times New Roman" charset="0"/>
              </a:rPr>
              <a:t>N</a:t>
            </a:r>
            <a:r>
              <a:rPr lang="en-US" sz="2000" baseline="30000" dirty="0">
                <a:solidFill>
                  <a:srgbClr val="B23C00"/>
                </a:solidFill>
                <a:latin typeface="Times New Roman" charset="0"/>
              </a:rPr>
              <a:t>4</a:t>
            </a:r>
            <a:r>
              <a:rPr lang="en-US" sz="2000" dirty="0">
                <a:solidFill>
                  <a:srgbClr val="B23C00"/>
                </a:solidFill>
                <a:latin typeface="Times New Roman" charset="0"/>
              </a:rPr>
              <a:t>)</a:t>
            </a:r>
            <a:r>
              <a:rPr lang="en-US" sz="2000" dirty="0"/>
              <a:t>. </a:t>
            </a:r>
          </a:p>
        </p:txBody>
      </p:sp>
    </p:spTree>
    <p:extLst>
      <p:ext uri="{BB962C8B-B14F-4D97-AF65-F5344CB8AC3E}">
        <p14:creationId xmlns:p14="http://schemas.microsoft.com/office/powerpoint/2010/main" val="2737598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6504"/>
                                        </p:tgtEl>
                                        <p:attrNameLst>
                                          <p:attrName>style.visibility</p:attrName>
                                        </p:attrNameLst>
                                      </p:cBhvr>
                                      <p:to>
                                        <p:strVal val="visible"/>
                                      </p:to>
                                    </p:set>
                                    <p:animEffect transition="in" filter="fade">
                                      <p:cBhvr>
                                        <p:cTn id="7" dur="500"/>
                                        <p:tgtEl>
                                          <p:spTgt spid="7465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6502"/>
                                        </p:tgtEl>
                                        <p:attrNameLst>
                                          <p:attrName>style.visibility</p:attrName>
                                        </p:attrNameLst>
                                      </p:cBhvr>
                                      <p:to>
                                        <p:strVal val="visible"/>
                                      </p:to>
                                    </p:set>
                                    <p:animEffect transition="in" filter="fade">
                                      <p:cBhvr>
                                        <p:cTn id="17" dur="500"/>
                                        <p:tgtEl>
                                          <p:spTgt spid="7465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6503"/>
                                        </p:tgtEl>
                                        <p:attrNameLst>
                                          <p:attrName>style.visibility</p:attrName>
                                        </p:attrNameLst>
                                      </p:cBhvr>
                                      <p:to>
                                        <p:strVal val="visible"/>
                                      </p:to>
                                    </p:set>
                                    <p:animEffect transition="in" filter="fade">
                                      <p:cBhvr>
                                        <p:cTn id="22" dur="500"/>
                                        <p:tgtEl>
                                          <p:spTgt spid="7465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2" grpId="0" animBg="1"/>
      <p:bldP spid="746503" grpId="0" animBg="1"/>
      <p:bldP spid="746504"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9D46DB-441E-E941-BC0C-F97BEF075B4A}" type="slidenum">
              <a:rPr lang="en-US"/>
              <a:pPr/>
              <a:t>7</a:t>
            </a:fld>
            <a:endParaRPr lang="en-US"/>
          </a:p>
        </p:txBody>
      </p:sp>
      <p:sp>
        <p:nvSpPr>
          <p:cNvPr id="747522"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47523" name="Rectangle 3"/>
          <p:cNvSpPr>
            <a:spLocks noGrp="1" noChangeArrowheads="1"/>
          </p:cNvSpPr>
          <p:nvPr>
            <p:ph type="body" idx="1"/>
          </p:nvPr>
        </p:nvSpPr>
        <p:spPr>
          <a:xfrm>
            <a:off x="457200" y="1295400"/>
            <a:ext cx="8229600" cy="4693891"/>
          </a:xfrm>
        </p:spPr>
        <p:txBody>
          <a:bodyPr/>
          <a:lstStyle/>
          <a:p>
            <a:pPr>
              <a:buFont typeface="+mj-lt"/>
              <a:buAutoNum type="arabicPeriod" startAt="3"/>
            </a:pPr>
            <a:r>
              <a:rPr lang="en-US" sz="2400" dirty="0"/>
              <a:t>Write in Java or pseudocode a method that, when passed the root of an arbitrary binary tree, converts the tree to its mirror and returns the root of the mirror: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smtClean="0"/>
              <a:t/>
            </a:r>
            <a:br>
              <a:rPr lang="en-US" sz="2400" dirty="0" smtClean="0"/>
            </a:br>
            <a:r>
              <a:rPr lang="en-US" sz="2400" dirty="0"/>
              <a:t/>
            </a:r>
            <a:br>
              <a:rPr lang="en-US" sz="2400" dirty="0"/>
            </a:br>
            <a:r>
              <a:rPr lang="en-US" sz="2400" dirty="0">
                <a:solidFill>
                  <a:srgbClr val="B23C00"/>
                </a:solidFill>
              </a:rPr>
              <a:t>Solution:</a:t>
            </a:r>
            <a:r>
              <a:rPr lang="en-US" sz="2400" dirty="0"/>
              <a:t> </a:t>
            </a:r>
          </a:p>
          <a:p>
            <a:pPr lvl="1"/>
            <a:r>
              <a:rPr lang="en-US" sz="2000" dirty="0"/>
              <a:t>Do a preorder traversal of the tree. </a:t>
            </a:r>
          </a:p>
          <a:p>
            <a:pPr lvl="1"/>
            <a:r>
              <a:rPr lang="en-US" sz="2000" dirty="0"/>
              <a:t>Swap the left and right children of each node </a:t>
            </a:r>
            <a:r>
              <a:rPr lang="en-US" sz="2000" dirty="0" smtClean="0"/>
              <a:t>that you </a:t>
            </a:r>
            <a:r>
              <a:rPr lang="en-US" sz="2000" dirty="0"/>
              <a:t>visit.</a:t>
            </a:r>
          </a:p>
        </p:txBody>
      </p:sp>
      <p:pic>
        <p:nvPicPr>
          <p:cNvPr id="7" name="Picture 6" descr="Macintosh HD:Users:rmak:Desktop:Screen Shot 2015-07-01 at 5.07.58 PM.png"/>
          <p:cNvPicPr/>
          <p:nvPr/>
        </p:nvPicPr>
        <p:blipFill>
          <a:blip r:embed="rId2">
            <a:extLst>
              <a:ext uri="{28A0092B-C50C-407E-A947-70E740481C1C}">
                <a14:useLocalDpi xmlns:a14="http://schemas.microsoft.com/office/drawing/2010/main" val="0"/>
              </a:ext>
            </a:extLst>
          </a:blip>
          <a:srcRect/>
          <a:stretch>
            <a:fillRect/>
          </a:stretch>
        </p:blipFill>
        <p:spPr bwMode="auto">
          <a:xfrm>
            <a:off x="2799054" y="2606049"/>
            <a:ext cx="4150360" cy="1816100"/>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1446992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23">
                                            <p:txEl>
                                              <p:pRg st="1" end="1"/>
                                            </p:txEl>
                                          </p:spTgt>
                                        </p:tgtEl>
                                        <p:attrNameLst>
                                          <p:attrName>style.visibility</p:attrName>
                                        </p:attrNameLst>
                                      </p:cBhvr>
                                      <p:to>
                                        <p:strVal val="visible"/>
                                      </p:to>
                                    </p:set>
                                    <p:animEffect transition="in" filter="fade">
                                      <p:cBhvr>
                                        <p:cTn id="7" dur="500"/>
                                        <p:tgtEl>
                                          <p:spTgt spid="74752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7523">
                                            <p:txEl>
                                              <p:pRg st="2" end="2"/>
                                            </p:txEl>
                                          </p:spTgt>
                                        </p:tgtEl>
                                        <p:attrNameLst>
                                          <p:attrName>style.visibility</p:attrName>
                                        </p:attrNameLst>
                                      </p:cBhvr>
                                      <p:to>
                                        <p:strVal val="visible"/>
                                      </p:to>
                                    </p:set>
                                    <p:animEffect transition="in" filter="fade">
                                      <p:cBhvr>
                                        <p:cTn id="10" dur="500"/>
                                        <p:tgtEl>
                                          <p:spTgt spid="74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177CE8E7-ACEC-5649-8BA4-E0A677C1437A}" type="slidenum">
              <a:rPr lang="en-US"/>
              <a:pPr/>
              <a:t>8</a:t>
            </a:fld>
            <a:endParaRPr lang="en-US"/>
          </a:p>
        </p:txBody>
      </p:sp>
      <p:sp>
        <p:nvSpPr>
          <p:cNvPr id="750594" name="Rectangle 2"/>
          <p:cNvSpPr>
            <a:spLocks noGrp="1" noChangeArrowheads="1"/>
          </p:cNvSpPr>
          <p:nvPr>
            <p:ph type="title"/>
          </p:nvPr>
        </p:nvSpPr>
        <p:spPr/>
        <p:txBody>
          <a:bodyPr/>
          <a:lstStyle/>
          <a:p>
            <a:r>
              <a:rPr lang="en-US" dirty="0"/>
              <a:t>Midterm Solutions</a:t>
            </a:r>
            <a:r>
              <a:rPr lang="en-US" i="1" dirty="0"/>
              <a:t>, cont’d</a:t>
            </a:r>
            <a:endParaRPr lang="en-US" dirty="0"/>
          </a:p>
        </p:txBody>
      </p:sp>
      <p:sp>
        <p:nvSpPr>
          <p:cNvPr id="750595" name="Rectangle 3"/>
          <p:cNvSpPr>
            <a:spLocks noGrp="1" noChangeArrowheads="1"/>
          </p:cNvSpPr>
          <p:nvPr>
            <p:ph type="body" idx="1"/>
          </p:nvPr>
        </p:nvSpPr>
        <p:spPr>
          <a:xfrm>
            <a:off x="457200" y="1295401"/>
            <a:ext cx="8229600" cy="1036332"/>
          </a:xfrm>
        </p:spPr>
        <p:txBody>
          <a:bodyPr/>
          <a:lstStyle/>
          <a:p>
            <a:pPr marL="533400" indent="-533400">
              <a:lnSpc>
                <a:spcPct val="80000"/>
              </a:lnSpc>
              <a:buFont typeface="Wingdings" charset="0"/>
              <a:buAutoNum type="arabicPeriod" startAt="4"/>
            </a:pPr>
            <a:r>
              <a:rPr lang="en-US" sz="2400" dirty="0"/>
              <a:t>Draw step-by-step the insertion of the node values 37, 54, 65, 49, 39, 28, and 59 into an initially empty AVL tree. Identify any rotations along the way. </a:t>
            </a:r>
          </a:p>
        </p:txBody>
      </p:sp>
      <p:sp>
        <p:nvSpPr>
          <p:cNvPr id="2" name="TextBox 1"/>
          <p:cNvSpPr txBox="1"/>
          <p:nvPr/>
        </p:nvSpPr>
        <p:spPr>
          <a:xfrm>
            <a:off x="1005879" y="2486896"/>
            <a:ext cx="2678062" cy="2862323"/>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a:cs typeface="Courier New"/>
              </a:rPr>
              <a:t>Inserting node 37:</a:t>
            </a:r>
          </a:p>
          <a:p>
            <a:endParaRPr lang="en-US" sz="1800" b="1" dirty="0">
              <a:latin typeface="Courier New"/>
              <a:cs typeface="Courier New"/>
            </a:endParaRPr>
          </a:p>
          <a:p>
            <a:r>
              <a:rPr lang="en-US" sz="1800" b="1" dirty="0">
                <a:latin typeface="Courier New"/>
                <a:cs typeface="Courier New"/>
              </a:rPr>
              <a:t>  37 </a:t>
            </a:r>
          </a:p>
          <a:p>
            <a:endParaRPr lang="en-US" sz="1800" b="1" dirty="0">
              <a:latin typeface="Courier New"/>
              <a:cs typeface="Courier New"/>
            </a:endParaRPr>
          </a:p>
          <a:p>
            <a:r>
              <a:rPr lang="en-US" sz="1800" b="1" dirty="0">
                <a:latin typeface="Courier New"/>
                <a:cs typeface="Courier New"/>
              </a:rPr>
              <a:t>Inserting node 54:</a:t>
            </a:r>
          </a:p>
          <a:p>
            <a:endParaRPr lang="en-US" sz="1800" b="1" dirty="0">
              <a:latin typeface="Courier New"/>
              <a:cs typeface="Courier New"/>
            </a:endParaRPr>
          </a:p>
          <a:p>
            <a:r>
              <a:rPr lang="en-US" sz="1800" b="1" dirty="0">
                <a:latin typeface="Courier New"/>
                <a:cs typeface="Courier New"/>
              </a:rPr>
              <a:t>    37 </a:t>
            </a:r>
          </a:p>
          <a:p>
            <a:r>
              <a:rPr lang="en-US" sz="1800" b="1" dirty="0">
                <a:latin typeface="Courier New"/>
                <a:cs typeface="Courier New"/>
              </a:rPr>
              <a:t>     \ </a:t>
            </a:r>
          </a:p>
          <a:p>
            <a:r>
              <a:rPr lang="en-US" sz="1800" b="1" dirty="0">
                <a:latin typeface="Courier New"/>
                <a:cs typeface="Courier New"/>
              </a:rPr>
              <a:t>      \</a:t>
            </a:r>
          </a:p>
          <a:p>
            <a:r>
              <a:rPr lang="en-US" sz="1800" b="1" dirty="0">
                <a:latin typeface="Courier New"/>
                <a:cs typeface="Courier New"/>
              </a:rPr>
              <a:t>      54 </a:t>
            </a:r>
          </a:p>
        </p:txBody>
      </p:sp>
      <p:sp>
        <p:nvSpPr>
          <p:cNvPr id="3" name="TextBox 2"/>
          <p:cNvSpPr txBox="1"/>
          <p:nvPr/>
        </p:nvSpPr>
        <p:spPr>
          <a:xfrm>
            <a:off x="4440595" y="2492261"/>
            <a:ext cx="4063282" cy="2308324"/>
          </a:xfrm>
          <a:prstGeom prst="rect">
            <a:avLst/>
          </a:prstGeom>
          <a:solidFill>
            <a:srgbClr val="F2F2F2"/>
          </a:solidFill>
          <a:ln>
            <a:solidFill>
              <a:srgbClr val="BFBFBF"/>
            </a:solidFill>
          </a:ln>
        </p:spPr>
        <p:txBody>
          <a:bodyPr wrap="none" rtlCol="0">
            <a:spAutoFit/>
          </a:bodyPr>
          <a:lstStyle/>
          <a:p>
            <a:r>
              <a:rPr lang="en-US" sz="1800" b="1" dirty="0">
                <a:latin typeface="Courier New"/>
                <a:cs typeface="Courier New"/>
              </a:rPr>
              <a:t>Inserting node 65:</a:t>
            </a:r>
          </a:p>
          <a:p>
            <a:endParaRPr lang="en-US" sz="1800" b="1" dirty="0">
              <a:latin typeface="Courier New"/>
              <a:cs typeface="Courier New"/>
            </a:endParaRPr>
          </a:p>
          <a:p>
            <a:r>
              <a:rPr lang="en-US" sz="1800" b="1" dirty="0">
                <a:latin typeface="Courier New"/>
                <a:cs typeface="Courier New"/>
              </a:rPr>
              <a:t>    Single left rotation: 54</a:t>
            </a:r>
          </a:p>
          <a:p>
            <a:endParaRPr lang="en-US" sz="1800" b="1" dirty="0">
              <a:latin typeface="Courier New"/>
              <a:cs typeface="Courier New"/>
            </a:endParaRPr>
          </a:p>
          <a:p>
            <a:r>
              <a:rPr lang="en-US" sz="1800" b="1" dirty="0">
                <a:latin typeface="Courier New"/>
                <a:cs typeface="Courier New"/>
              </a:rPr>
              <a:t>    54 </a:t>
            </a:r>
          </a:p>
          <a:p>
            <a:r>
              <a:rPr lang="en-US" sz="1800" b="1" dirty="0">
                <a:latin typeface="Courier New"/>
                <a:cs typeface="Courier New"/>
              </a:rPr>
              <a:t>    /\ </a:t>
            </a:r>
          </a:p>
          <a:p>
            <a:r>
              <a:rPr lang="en-US" sz="1800" b="1" dirty="0">
                <a:latin typeface="Courier New"/>
                <a:cs typeface="Courier New"/>
              </a:rPr>
              <a:t>   /  \</a:t>
            </a:r>
          </a:p>
          <a:p>
            <a:r>
              <a:rPr lang="en-US" sz="1800" b="1" dirty="0">
                <a:latin typeface="Courier New"/>
                <a:cs typeface="Courier New"/>
              </a:rPr>
              <a:t>  37  65 </a:t>
            </a:r>
          </a:p>
        </p:txBody>
      </p:sp>
      <p:sp>
        <p:nvSpPr>
          <p:cNvPr id="4" name="Right Arrow 3"/>
          <p:cNvSpPr/>
          <p:nvPr/>
        </p:nvSpPr>
        <p:spPr bwMode="auto">
          <a:xfrm>
            <a:off x="3840488" y="3429000"/>
            <a:ext cx="457195" cy="457195"/>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695191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Solutions</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9</a:t>
            </a:fld>
            <a:endParaRPr lang="en-US"/>
          </a:p>
        </p:txBody>
      </p:sp>
      <p:sp>
        <p:nvSpPr>
          <p:cNvPr id="5" name="TextBox 4"/>
          <p:cNvSpPr txBox="1"/>
          <p:nvPr/>
        </p:nvSpPr>
        <p:spPr>
          <a:xfrm>
            <a:off x="790307" y="1283887"/>
            <a:ext cx="3324498" cy="4339649"/>
          </a:xfrm>
          <a:prstGeom prst="rect">
            <a:avLst/>
          </a:prstGeom>
          <a:solidFill>
            <a:srgbClr val="F2F2F2"/>
          </a:solidFill>
          <a:ln>
            <a:solidFill>
              <a:srgbClr val="BFBFBF"/>
            </a:solidFill>
          </a:ln>
        </p:spPr>
        <p:txBody>
          <a:bodyPr wrap="none" rtlCol="0">
            <a:spAutoFit/>
          </a:bodyPr>
          <a:lstStyle/>
          <a:p>
            <a:r>
              <a:rPr lang="en-US" sz="1200" b="1" dirty="0">
                <a:latin typeface="Courier New"/>
                <a:cs typeface="Courier New"/>
              </a:rPr>
              <a:t>Inserting node 49:</a:t>
            </a:r>
          </a:p>
          <a:p>
            <a:endParaRPr lang="en-US" sz="1200" b="1" dirty="0">
              <a:latin typeface="Courier New"/>
              <a:cs typeface="Courier New"/>
            </a:endParaRPr>
          </a:p>
          <a:p>
            <a:r>
              <a:rPr lang="en-US" sz="1200" b="1" dirty="0">
                <a:latin typeface="Courier New"/>
                <a:cs typeface="Courier New"/>
              </a:rPr>
              <a:t>        54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37      65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49         </a:t>
            </a:r>
          </a:p>
          <a:p>
            <a:endParaRPr lang="en-US" sz="1200" b="1" dirty="0">
              <a:latin typeface="Courier New"/>
              <a:cs typeface="Courier New"/>
            </a:endParaRPr>
          </a:p>
          <a:p>
            <a:r>
              <a:rPr lang="en-US" sz="1200" b="1" dirty="0">
                <a:latin typeface="Courier New"/>
                <a:cs typeface="Courier New"/>
              </a:rPr>
              <a:t>Inserting node 39:</a:t>
            </a:r>
          </a:p>
          <a:p>
            <a:endParaRPr lang="en-US" sz="1200" b="1" dirty="0">
              <a:latin typeface="Courier New"/>
              <a:cs typeface="Courier New"/>
            </a:endParaRPr>
          </a:p>
          <a:p>
            <a:r>
              <a:rPr lang="en-US" sz="1200" b="1" dirty="0">
                <a:latin typeface="Courier New"/>
                <a:cs typeface="Courier New"/>
              </a:rPr>
              <a:t>    Double right-left rotation: 39</a:t>
            </a:r>
          </a:p>
          <a:p>
            <a:endParaRPr lang="en-US" sz="1200" b="1" dirty="0">
              <a:latin typeface="Courier New"/>
              <a:cs typeface="Courier New"/>
            </a:endParaRPr>
          </a:p>
          <a:p>
            <a:r>
              <a:rPr lang="en-US" sz="1200" b="1" dirty="0">
                <a:latin typeface="Courier New"/>
                <a:cs typeface="Courier New"/>
              </a:rPr>
              <a:t>        54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39      65 </a:t>
            </a:r>
          </a:p>
          <a:p>
            <a:r>
              <a:rPr lang="en-US" sz="1200" b="1" dirty="0">
                <a:latin typeface="Courier New"/>
                <a:cs typeface="Courier New"/>
              </a:rPr>
              <a:t>    /\         </a:t>
            </a:r>
          </a:p>
          <a:p>
            <a:r>
              <a:rPr lang="en-US" sz="1200" b="1" dirty="0">
                <a:latin typeface="Courier New"/>
                <a:cs typeface="Courier New"/>
              </a:rPr>
              <a:t>   /  \        </a:t>
            </a:r>
          </a:p>
          <a:p>
            <a:r>
              <a:rPr lang="en-US" sz="1200" b="1" dirty="0">
                <a:latin typeface="Courier New"/>
                <a:cs typeface="Courier New"/>
              </a:rPr>
              <a:t>  37  49 </a:t>
            </a:r>
          </a:p>
        </p:txBody>
      </p:sp>
      <p:sp>
        <p:nvSpPr>
          <p:cNvPr id="6" name="TextBox 5"/>
          <p:cNvSpPr txBox="1"/>
          <p:nvPr/>
        </p:nvSpPr>
        <p:spPr>
          <a:xfrm>
            <a:off x="5091576" y="1234464"/>
            <a:ext cx="2955106" cy="5078312"/>
          </a:xfrm>
          <a:prstGeom prst="rect">
            <a:avLst/>
          </a:prstGeom>
          <a:solidFill>
            <a:srgbClr val="F2F2F2"/>
          </a:solidFill>
          <a:ln>
            <a:solidFill>
              <a:srgbClr val="BFBFBF"/>
            </a:solidFill>
          </a:ln>
        </p:spPr>
        <p:txBody>
          <a:bodyPr wrap="none" rtlCol="0">
            <a:spAutoFit/>
          </a:bodyPr>
          <a:lstStyle/>
          <a:p>
            <a:r>
              <a:rPr lang="en-US" sz="1200" b="1" dirty="0">
                <a:latin typeface="Courier New"/>
                <a:cs typeface="Courier New"/>
              </a:rPr>
              <a:t>Inserting node 28:</a:t>
            </a:r>
          </a:p>
          <a:p>
            <a:endParaRPr lang="en-US" sz="1200" b="1" dirty="0">
              <a:latin typeface="Courier New"/>
              <a:cs typeface="Courier New"/>
            </a:endParaRPr>
          </a:p>
          <a:p>
            <a:r>
              <a:rPr lang="en-US" sz="1200" b="1" dirty="0">
                <a:latin typeface="Courier New"/>
                <a:cs typeface="Courier New"/>
              </a:rPr>
              <a:t>    Single right rotation: 39</a:t>
            </a:r>
          </a:p>
          <a:p>
            <a:endParaRPr lang="en-US" sz="1200" b="1" dirty="0">
              <a:latin typeface="Courier New"/>
              <a:cs typeface="Courier New"/>
            </a:endParaRPr>
          </a:p>
          <a:p>
            <a:r>
              <a:rPr lang="en-US" sz="1200" b="1" dirty="0">
                <a:latin typeface="Courier New"/>
                <a:cs typeface="Courier New"/>
              </a:rPr>
              <a:t>        39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37      54 </a:t>
            </a:r>
          </a:p>
          <a:p>
            <a:r>
              <a:rPr lang="en-US" sz="1200" b="1" dirty="0">
                <a:latin typeface="Courier New"/>
                <a:cs typeface="Courier New"/>
              </a:rPr>
              <a:t>    /       /\ </a:t>
            </a:r>
          </a:p>
          <a:p>
            <a:r>
              <a:rPr lang="en-US" sz="1200" b="1" dirty="0">
                <a:latin typeface="Courier New"/>
                <a:cs typeface="Courier New"/>
              </a:rPr>
              <a:t>   /       /  \</a:t>
            </a:r>
          </a:p>
          <a:p>
            <a:r>
              <a:rPr lang="en-US" sz="1200" b="1" dirty="0">
                <a:latin typeface="Courier New"/>
                <a:cs typeface="Courier New"/>
              </a:rPr>
              <a:t>  28      49  65 </a:t>
            </a:r>
          </a:p>
          <a:p>
            <a:endParaRPr lang="en-US" sz="1200" b="1" dirty="0">
              <a:latin typeface="Courier New"/>
              <a:cs typeface="Courier New"/>
            </a:endParaRPr>
          </a:p>
          <a:p>
            <a:r>
              <a:rPr lang="en-US" sz="1200" b="1" dirty="0">
                <a:latin typeface="Courier New"/>
                <a:cs typeface="Courier New"/>
              </a:rPr>
              <a:t>Inserting node 59:</a:t>
            </a:r>
          </a:p>
          <a:p>
            <a:endParaRPr lang="en-US" sz="1200" b="1" dirty="0">
              <a:latin typeface="Courier New"/>
              <a:cs typeface="Courier New"/>
            </a:endParaRPr>
          </a:p>
          <a:p>
            <a:r>
              <a:rPr lang="en-US" sz="1200" b="1" dirty="0">
                <a:latin typeface="Courier New"/>
                <a:cs typeface="Courier New"/>
              </a:rPr>
              <a:t>                39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37              54 </a:t>
            </a:r>
          </a:p>
          <a:p>
            <a:r>
              <a:rPr lang="en-US" sz="1200" b="1" dirty="0">
                <a:latin typeface="Courier New"/>
                <a:cs typeface="Courier New"/>
              </a:rPr>
              <a:t>        /               /\ </a:t>
            </a:r>
          </a:p>
          <a:p>
            <a:r>
              <a:rPr lang="en-US" sz="1200" b="1" dirty="0">
                <a:latin typeface="Courier New"/>
                <a:cs typeface="Courier New"/>
              </a:rPr>
              <a:t>      --              --  --</a:t>
            </a:r>
          </a:p>
          <a:p>
            <a:r>
              <a:rPr lang="en-US" sz="1200" b="1" dirty="0">
                <a:latin typeface="Courier New"/>
                <a:cs typeface="Courier New"/>
              </a:rPr>
              <a:t>     /               /      \</a:t>
            </a:r>
          </a:p>
          <a:p>
            <a:r>
              <a:rPr lang="en-US" sz="1200" b="1" dirty="0">
                <a:latin typeface="Courier New"/>
                <a:cs typeface="Courier New"/>
              </a:rPr>
              <a:t>    28              49      65 </a:t>
            </a:r>
          </a:p>
          <a:p>
            <a:r>
              <a:rPr lang="en-US" sz="1200" b="1" dirty="0">
                <a:latin typeface="Courier New"/>
                <a:cs typeface="Courier New"/>
              </a:rPr>
              <a:t>                            /  </a:t>
            </a:r>
          </a:p>
          <a:p>
            <a:r>
              <a:rPr lang="en-US" sz="1200" b="1" dirty="0">
                <a:latin typeface="Courier New"/>
                <a:cs typeface="Courier New"/>
              </a:rPr>
              <a:t>                           /   </a:t>
            </a:r>
          </a:p>
          <a:p>
            <a:r>
              <a:rPr lang="en-US" sz="1200" b="1" dirty="0">
                <a:latin typeface="Courier New"/>
                <a:cs typeface="Courier New"/>
              </a:rPr>
              <a:t>                          59 </a:t>
            </a:r>
          </a:p>
        </p:txBody>
      </p:sp>
      <p:sp>
        <p:nvSpPr>
          <p:cNvPr id="7" name="Right Arrow 6"/>
          <p:cNvSpPr/>
          <p:nvPr/>
        </p:nvSpPr>
        <p:spPr bwMode="auto">
          <a:xfrm>
            <a:off x="4389122" y="3429000"/>
            <a:ext cx="457195" cy="457195"/>
          </a:xfrm>
          <a:prstGeom prst="rightArrow">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5254349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39123</TotalTime>
  <Words>3038</Words>
  <Application>Microsoft Macintosh PowerPoint</Application>
  <PresentationFormat>On-screen Show (4:3)</PresentationFormat>
  <Paragraphs>562</Paragraphs>
  <Slides>45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Quadrant</vt:lpstr>
      <vt:lpstr>Equation</vt:lpstr>
      <vt:lpstr>CS 146: Data Structures and Algorithms July 7 Class Meeting</vt:lpstr>
      <vt:lpstr>Midterm Solutions</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Midterm Solutions, cont’d</vt:lpstr>
      <vt:lpstr>A Solution to Assignment #2</vt:lpstr>
      <vt:lpstr>A Solution to Assignment #2, cont’d</vt:lpstr>
      <vt:lpstr>A Solution to Assignment #2, cont’d</vt:lpstr>
      <vt:lpstr>PowerPoint Presentation</vt:lpstr>
      <vt:lpstr>A Solution to Assignment #2, cont’d</vt:lpstr>
      <vt:lpstr>A Solution to Assignment #2, cont’d</vt:lpstr>
      <vt:lpstr>A Solution to Assignment #2, cont’d</vt:lpstr>
      <vt:lpstr>A Solution to Assignment #2, cont’d</vt:lpstr>
      <vt:lpstr>Break</vt:lpstr>
      <vt:lpstr>Sorting</vt:lpstr>
      <vt:lpstr>Insertion Sort</vt:lpstr>
      <vt:lpstr>Insertion Sort</vt:lpstr>
      <vt:lpstr>Analysis of Insertion Sort</vt:lpstr>
      <vt:lpstr>Analysis of Insertion Sort, cont’d</vt:lpstr>
      <vt:lpstr>Analysis of Insertion Sort, cont’d</vt:lpstr>
      <vt:lpstr>Analysis of Insertion Sort, cont’d</vt:lpstr>
      <vt:lpstr>Insertion Sort: Some Observations</vt:lpstr>
      <vt:lpstr>Insertion Sort: Some Observations, cont’d</vt:lpstr>
      <vt:lpstr>Shellsort</vt:lpstr>
      <vt:lpstr>Shellsort, cont’d</vt:lpstr>
      <vt:lpstr>Shellsort</vt:lpstr>
      <vt:lpstr>Analysis of Shellsort</vt:lpstr>
      <vt:lpstr>Shellsort</vt:lpstr>
      <vt:lpstr>Assignment #4</vt:lpstr>
      <vt:lpstr>Assignment #4, cont’d</vt:lpstr>
      <vt:lpstr>Assignment #4, cont’d</vt:lpstr>
      <vt:lpstr>Assignment #4, cont’d</vt:lpstr>
      <vt:lpstr>Assignment #4, cont’d</vt:lpstr>
      <vt:lpstr>Assignment #4, cont’d</vt:lpstr>
      <vt:lpstr>Assignment #4 Sample Output</vt:lpstr>
    </vt:vector>
  </TitlesOfParts>
  <Manager/>
  <Company>San Jose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46B: Introduction to Data Structures</dc:title>
  <dc:subject/>
  <dc:creator>Ronald Mak</dc:creator>
  <cp:keywords/>
  <dc:description/>
  <cp:lastModifiedBy>Ronald Mak</cp:lastModifiedBy>
  <cp:revision>545</cp:revision>
  <cp:lastPrinted>2015-07-07T08:11:41Z</cp:lastPrinted>
  <dcterms:created xsi:type="dcterms:W3CDTF">2008-01-12T03:52:55Z</dcterms:created>
  <dcterms:modified xsi:type="dcterms:W3CDTF">2015-07-08T04:37:04Z</dcterms:modified>
  <cp:category/>
</cp:coreProperties>
</file>