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6" r:id="rId3"/>
    <p:sldId id="287" r:id="rId4"/>
    <p:sldId id="291" r:id="rId5"/>
    <p:sldId id="310" r:id="rId6"/>
    <p:sldId id="293" r:id="rId7"/>
    <p:sldId id="317" r:id="rId8"/>
    <p:sldId id="360" r:id="rId9"/>
    <p:sldId id="321" r:id="rId10"/>
    <p:sldId id="342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43" r:id="rId20"/>
    <p:sldId id="359" r:id="rId21"/>
    <p:sldId id="344" r:id="rId22"/>
    <p:sldId id="330" r:id="rId23"/>
    <p:sldId id="332" r:id="rId24"/>
    <p:sldId id="345" r:id="rId25"/>
    <p:sldId id="352" r:id="rId26"/>
    <p:sldId id="349" r:id="rId27"/>
    <p:sldId id="350" r:id="rId28"/>
    <p:sldId id="357" r:id="rId29"/>
    <p:sldId id="331" r:id="rId30"/>
    <p:sldId id="354" r:id="rId31"/>
    <p:sldId id="355" r:id="rId32"/>
    <p:sldId id="333" r:id="rId33"/>
    <p:sldId id="334" r:id="rId34"/>
    <p:sldId id="356" r:id="rId35"/>
    <p:sldId id="339" r:id="rId36"/>
    <p:sldId id="340" r:id="rId37"/>
    <p:sldId id="358" r:id="rId38"/>
    <p:sldId id="341" r:id="rId39"/>
    <p:sldId id="338" r:id="rId40"/>
    <p:sldId id="35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55" d="100"/>
          <a:sy n="155" d="100"/>
        </p:scale>
        <p:origin x="-120" y="-21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July 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DEF93A-F8E1-F043-A68F-B84F83E8C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rting-algorithm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643F-D725-3A42-B96C-7535DB51C0CF}" type="slidenum">
              <a:rPr lang="en-US"/>
              <a:pPr/>
              <a:t>10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But where </a:t>
            </a:r>
            <a:r>
              <a:rPr lang="en-US" dirty="0"/>
              <a:t>to put the sorted values</a:t>
            </a:r>
            <a:r>
              <a:rPr lang="en-US" dirty="0" smtClean="0"/>
              <a:t>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Append them to the end of underlying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values are being deleted one by one.</a:t>
            </a:r>
          </a:p>
        </p:txBody>
      </p:sp>
    </p:spTree>
    <p:extLst>
      <p:ext uri="{BB962C8B-B14F-4D97-AF65-F5344CB8AC3E}">
        <p14:creationId xmlns:p14="http://schemas.microsoft.com/office/powerpoint/2010/main" val="320660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BF8D-E641-8B43-95B4-35641A561387}" type="slidenum">
              <a:rPr lang="en-US"/>
              <a:pPr/>
              <a:t>11</a:t>
            </a:fld>
            <a:endParaRPr 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r>
              <a:rPr lang="en-US" dirty="0" smtClean="0"/>
              <a:t>!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Divide</a:t>
            </a:r>
          </a:p>
          <a:p>
            <a:pPr lvl="1"/>
            <a:r>
              <a:rPr lang="en-US" dirty="0"/>
              <a:t>Split the list of values into two halves.</a:t>
            </a:r>
          </a:p>
          <a:p>
            <a:pPr lvl="1"/>
            <a:r>
              <a:rPr lang="en-US" dirty="0"/>
              <a:t>Recursively sort each of the two halves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Conquer</a:t>
            </a:r>
          </a:p>
          <a:p>
            <a:pPr lvl="1"/>
            <a:r>
              <a:rPr lang="en-US" dirty="0"/>
              <a:t>Merge the two sorted </a:t>
            </a:r>
            <a:r>
              <a:rPr lang="en-US" dirty="0" err="1"/>
              <a:t>sublists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back </a:t>
            </a:r>
            <a:r>
              <a:rPr lang="en-US" dirty="0"/>
              <a:t>into a single sorted list.</a:t>
            </a:r>
          </a:p>
          <a:p>
            <a:pPr lvl="4"/>
            <a:endParaRPr lang="en-US" dirty="0"/>
          </a:p>
          <a:p>
            <a:r>
              <a:rPr lang="en-US" dirty="0"/>
              <a:t>Nearly the optimal number of comparisons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38CA-34D1-354A-B3AC-8A8B60E8C0F7}" type="slidenum">
              <a:rPr lang="en-US"/>
              <a:pPr/>
              <a:t>12</a:t>
            </a:fld>
            <a:endParaRPr lang="en-US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959427" y="1234464"/>
            <a:ext cx="7818767" cy="5016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public </a:t>
            </a:r>
            <a:r>
              <a:rPr lang="en-US" b="1" dirty="0">
                <a:latin typeface="Courier New" charset="0"/>
              </a:rPr>
              <a:t>static 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extends Comparable&lt;? super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&gt;&gt; </a:t>
            </a:r>
          </a:p>
          <a:p>
            <a:r>
              <a:rPr lang="en-US" b="1" dirty="0">
                <a:latin typeface="Courier New" charset="0"/>
              </a:rPr>
              <a:t>    void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mergeSort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a)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[] </a:t>
            </a:r>
            <a:r>
              <a:rPr lang="en-US" b="1" dirty="0" err="1">
                <a:latin typeface="Courier New" charset="0"/>
              </a:rPr>
              <a:t>tmpArray</a:t>
            </a:r>
            <a:r>
              <a:rPr lang="en-US" b="1" dirty="0">
                <a:latin typeface="Courier New" charset="0"/>
              </a:rPr>
              <a:t> = 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[]) new Comparable[</a:t>
            </a:r>
            <a:r>
              <a:rPr lang="en-US" b="1" dirty="0" err="1">
                <a:latin typeface="Courier New" charset="0"/>
              </a:rPr>
              <a:t>a.length</a:t>
            </a:r>
            <a:r>
              <a:rPr lang="en-US" b="1" dirty="0">
                <a:latin typeface="Courier New" charset="0"/>
              </a:rPr>
              <a:t>];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mergeSort</a:t>
            </a:r>
            <a:r>
              <a:rPr lang="en-US" b="1" dirty="0">
                <a:latin typeface="Courier New" charset="0"/>
              </a:rPr>
              <a:t>(a, </a:t>
            </a:r>
            <a:r>
              <a:rPr lang="en-US" b="1" dirty="0" err="1">
                <a:latin typeface="Courier New" charset="0"/>
              </a:rPr>
              <a:t>tmpArray</a:t>
            </a:r>
            <a:r>
              <a:rPr lang="en-US" b="1" dirty="0">
                <a:latin typeface="Courier New" charset="0"/>
              </a:rPr>
              <a:t>, 0, </a:t>
            </a:r>
            <a:r>
              <a:rPr lang="en-US" b="1" dirty="0" err="1">
                <a:latin typeface="Courier New" charset="0"/>
              </a:rPr>
              <a:t>a.length</a:t>
            </a:r>
            <a:r>
              <a:rPr lang="en-US" b="1" dirty="0">
                <a:latin typeface="Courier New" charset="0"/>
              </a:rPr>
              <a:t> - 1)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private </a:t>
            </a:r>
            <a:r>
              <a:rPr lang="en-US" b="1" dirty="0">
                <a:latin typeface="Courier New" charset="0"/>
              </a:rPr>
              <a:t>static 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extends Comparable&lt;? super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&gt;&gt; </a:t>
            </a:r>
          </a:p>
          <a:p>
            <a:r>
              <a:rPr lang="en-US" b="1" dirty="0">
                <a:latin typeface="Courier New" charset="0"/>
              </a:rPr>
              <a:t>    void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mergeSort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a,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   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left,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right)</a:t>
            </a:r>
            <a:r>
              <a:rPr lang="en-US" b="1" dirty="0">
                <a:latin typeface="Courier New" charset="0"/>
              </a:rPr>
              <a:t>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if (left &lt; right)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center = (left + right)/2</a:t>
            </a:r>
            <a:r>
              <a:rPr lang="en-US" b="1" dirty="0" smtClean="0">
                <a:latin typeface="Courier New" charset="0"/>
              </a:rPr>
              <a:t>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mergeSort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b="1" u="sng" dirty="0">
                <a:solidFill>
                  <a:srgbClr val="B23C00"/>
                </a:solidFill>
                <a:latin typeface="Courier New" charset="0"/>
              </a:rPr>
              <a:t>a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left, center);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mergeSort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(a,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</a:rPr>
              <a:t>center+1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right)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</a:rPr>
              <a:t>;</a:t>
            </a:r>
          </a:p>
          <a:p>
            <a:endParaRPr lang="en-US" b="1" dirty="0">
              <a:solidFill>
                <a:srgbClr val="B23C00"/>
              </a:solidFill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merge(a, </a:t>
            </a:r>
            <a:r>
              <a:rPr lang="en-US" b="1" dirty="0" err="1">
                <a:solidFill>
                  <a:srgbClr val="0066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, left, </a:t>
            </a:r>
            <a:r>
              <a:rPr lang="en-US" b="1" dirty="0" smtClean="0">
                <a:solidFill>
                  <a:srgbClr val="006600"/>
                </a:solidFill>
                <a:latin typeface="Courier New" charset="0"/>
              </a:rPr>
              <a:t>center+1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, right);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00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6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6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66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66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6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66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6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1C9B-D6A9-7845-A311-2AD34ADC0CB4}" type="slidenum">
              <a:rPr lang="en-US"/>
              <a:pPr/>
              <a:t>13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731838" y="1343025"/>
            <a:ext cx="7640637" cy="47371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private static 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extends Comparable&lt;? super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&gt;&gt; </a:t>
            </a:r>
          </a:p>
          <a:p>
            <a:r>
              <a:rPr lang="en-US" b="1" dirty="0">
                <a:latin typeface="Courier New" charset="0"/>
              </a:rPr>
              <a:t>    void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merge(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a,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leftPos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rightEnd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leftEnd</a:t>
            </a:r>
            <a:r>
              <a:rPr lang="en-US" b="1" dirty="0">
                <a:latin typeface="Courier New" charset="0"/>
              </a:rPr>
              <a:t>     = </a:t>
            </a:r>
            <a:r>
              <a:rPr lang="en-US" b="1" dirty="0" err="1">
                <a:latin typeface="Courier New" charset="0"/>
              </a:rPr>
              <a:t>rightPos</a:t>
            </a:r>
            <a:r>
              <a:rPr lang="en-US" b="1" dirty="0">
                <a:latin typeface="Courier New" charset="0"/>
              </a:rPr>
              <a:t> - 1;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tmpPos</a:t>
            </a:r>
            <a:r>
              <a:rPr lang="en-US" b="1" dirty="0">
                <a:latin typeface="Courier New" charset="0"/>
              </a:rPr>
              <a:t>      = </a:t>
            </a:r>
            <a:r>
              <a:rPr lang="en-US" b="1" dirty="0" err="1">
                <a:latin typeface="Courier New" charset="0"/>
              </a:rPr>
              <a:t>leftPos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numElements</a:t>
            </a:r>
            <a:r>
              <a:rPr lang="en-US" b="1" dirty="0">
                <a:latin typeface="Courier New" charset="0"/>
              </a:rPr>
              <a:t> = </a:t>
            </a:r>
            <a:r>
              <a:rPr lang="en-US" b="1" dirty="0" err="1">
                <a:latin typeface="Courier New" charset="0"/>
              </a:rPr>
              <a:t>rightEnd</a:t>
            </a:r>
            <a:r>
              <a:rPr lang="en-US" b="1" dirty="0">
                <a:latin typeface="Courier New" charset="0"/>
              </a:rPr>
              <a:t> - </a:t>
            </a:r>
            <a:r>
              <a:rPr lang="en-US" b="1" dirty="0" err="1">
                <a:latin typeface="Courier New" charset="0"/>
              </a:rPr>
              <a:t>leftPos</a:t>
            </a:r>
            <a:r>
              <a:rPr lang="en-US" b="1" dirty="0">
                <a:latin typeface="Courier New" charset="0"/>
              </a:rPr>
              <a:t> + 1;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while (</a:t>
            </a:r>
            <a:r>
              <a:rPr lang="en-US" b="1" dirty="0" err="1">
                <a:latin typeface="Courier New" charset="0"/>
              </a:rPr>
              <a:t>leftPos</a:t>
            </a:r>
            <a:r>
              <a:rPr lang="en-US" b="1" dirty="0">
                <a:latin typeface="Courier New" charset="0"/>
              </a:rPr>
              <a:t> &lt;= </a:t>
            </a:r>
            <a:r>
              <a:rPr lang="en-US" b="1" dirty="0" err="1">
                <a:latin typeface="Courier New" charset="0"/>
              </a:rPr>
              <a:t>leftEnd</a:t>
            </a:r>
            <a:r>
              <a:rPr lang="en-US" b="1" dirty="0">
                <a:latin typeface="Courier New" charset="0"/>
              </a:rPr>
              <a:t> &amp;&amp; </a:t>
            </a:r>
            <a:r>
              <a:rPr lang="en-US" b="1" dirty="0" err="1">
                <a:latin typeface="Courier New" charset="0"/>
              </a:rPr>
              <a:t>rightPos</a:t>
            </a:r>
            <a:r>
              <a:rPr lang="en-US" b="1" dirty="0">
                <a:latin typeface="Courier New" charset="0"/>
              </a:rPr>
              <a:t> &lt;= </a:t>
            </a:r>
            <a:r>
              <a:rPr lang="en-US" b="1" dirty="0" err="1">
                <a:latin typeface="Courier New" charset="0"/>
              </a:rPr>
              <a:t>rightEnd</a:t>
            </a:r>
            <a:r>
              <a:rPr lang="en-US" b="1" dirty="0">
                <a:latin typeface="Courier New" charset="0"/>
              </a:rPr>
              <a:t>) {</a:t>
            </a:r>
          </a:p>
          <a:p>
            <a:r>
              <a:rPr lang="en-US" b="1" dirty="0">
                <a:latin typeface="Courier New" charset="0"/>
              </a:rPr>
              <a:t>        if (a[</a:t>
            </a:r>
            <a:r>
              <a:rPr lang="en-US" b="1" dirty="0" err="1">
                <a:latin typeface="Courier New" charset="0"/>
              </a:rPr>
              <a:t>leftPos</a:t>
            </a:r>
            <a:r>
              <a:rPr lang="en-US" b="1" dirty="0">
                <a:latin typeface="Courier New" charset="0"/>
              </a:rPr>
              <a:t>].</a:t>
            </a:r>
            <a:r>
              <a:rPr lang="en-US" b="1" dirty="0" err="1">
                <a:latin typeface="Courier New" charset="0"/>
              </a:rPr>
              <a:t>compareTo</a:t>
            </a:r>
            <a:r>
              <a:rPr lang="en-US" b="1" dirty="0">
                <a:latin typeface="Courier New" charset="0"/>
              </a:rPr>
              <a:t>(a[</a:t>
            </a:r>
            <a:r>
              <a:rPr lang="en-US" b="1" dirty="0" err="1">
                <a:latin typeface="Courier New" charset="0"/>
              </a:rPr>
              <a:t>rightPos</a:t>
            </a:r>
            <a:r>
              <a:rPr lang="en-US" b="1" dirty="0">
                <a:latin typeface="Courier New" charset="0"/>
              </a:rPr>
              <a:t>]) &lt;= 0) {</a:t>
            </a:r>
          </a:p>
          <a:p>
            <a:r>
              <a:rPr lang="en-US" b="1" dirty="0">
                <a:latin typeface="Courier New" charset="0"/>
              </a:rPr>
              <a:t>    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++] = a[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leftPos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++];</a:t>
            </a:r>
          </a:p>
          <a:p>
            <a:r>
              <a:rPr lang="en-US" b="1" dirty="0">
                <a:latin typeface="Courier New" charset="0"/>
              </a:rPr>
              <a:t>        }</a:t>
            </a:r>
          </a:p>
          <a:p>
            <a:r>
              <a:rPr lang="en-US" b="1" dirty="0">
                <a:latin typeface="Courier New" charset="0"/>
              </a:rPr>
              <a:t>        else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++] = a[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++];</a:t>
            </a:r>
          </a:p>
          <a:p>
            <a:r>
              <a:rPr lang="en-US" b="1" dirty="0">
                <a:latin typeface="Courier New" charset="0"/>
              </a:rPr>
              <a:t>        }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endParaRPr lang="en-US" b="1" dirty="0">
              <a:solidFill>
                <a:srgbClr val="006600"/>
              </a:solidFill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...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6035024" y="4150031"/>
            <a:ext cx="1641475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Do the merge.</a:t>
            </a:r>
          </a:p>
        </p:txBody>
      </p:sp>
    </p:spTree>
    <p:extLst>
      <p:ext uri="{BB962C8B-B14F-4D97-AF65-F5344CB8AC3E}">
        <p14:creationId xmlns:p14="http://schemas.microsoft.com/office/powerpoint/2010/main" val="342925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7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7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7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7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7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7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77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300-7B69-564D-8C79-2177CCCDC7BF}" type="slidenum">
              <a:rPr lang="en-US"/>
              <a:pPr/>
              <a:t>14</a:t>
            </a:fld>
            <a:endParaRPr lang="en-US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731838" y="1404938"/>
            <a:ext cx="7640637" cy="44926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private static 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extends Comparable&lt;? super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&gt;&gt; </a:t>
            </a:r>
          </a:p>
          <a:p>
            <a:r>
              <a:rPr lang="en-US" b="1" dirty="0">
                <a:latin typeface="Courier New" charset="0"/>
              </a:rPr>
              <a:t>    void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merge(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a,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leftPos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rightPos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rightEnd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...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while (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leftPos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&lt;=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leftEnd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) 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[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tmpPos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++] = a[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leftPos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++];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}</a:t>
            </a:r>
          </a:p>
          <a:p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    while (</a:t>
            </a:r>
            <a:r>
              <a:rPr lang="en-US" b="1" dirty="0" err="1">
                <a:solidFill>
                  <a:srgbClr val="006600"/>
                </a:solidFill>
                <a:latin typeface="Courier New" charset="0"/>
              </a:rPr>
              <a:t>rightPos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 &lt;= </a:t>
            </a:r>
            <a:r>
              <a:rPr lang="en-US" b="1" dirty="0" err="1">
                <a:solidFill>
                  <a:srgbClr val="006600"/>
                </a:solidFill>
                <a:latin typeface="Courier New" charset="0"/>
              </a:rPr>
              <a:t>rightEnd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) {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66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[</a:t>
            </a:r>
            <a:r>
              <a:rPr lang="en-US" b="1" dirty="0" err="1">
                <a:solidFill>
                  <a:srgbClr val="006600"/>
                </a:solidFill>
                <a:latin typeface="Courier New" charset="0"/>
              </a:rPr>
              <a:t>tmpPos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++] = a[</a:t>
            </a:r>
            <a:r>
              <a:rPr lang="en-US" b="1" dirty="0" err="1">
                <a:solidFill>
                  <a:srgbClr val="006600"/>
                </a:solidFill>
                <a:latin typeface="Courier New" charset="0"/>
              </a:rPr>
              <a:t>rightPos</a:t>
            </a:r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++];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charset="0"/>
              </a:rPr>
              <a:t>    }</a:t>
            </a:r>
          </a:p>
          <a:p>
            <a:endParaRPr lang="en-US" b="1" dirty="0">
              <a:solidFill>
                <a:srgbClr val="006600"/>
              </a:solidFill>
              <a:latin typeface="Courier New" charset="0"/>
            </a:endParaRP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for 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= 0;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&lt;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numElements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++,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rightEnd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--)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a[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rightEnd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]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tmpArray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rightEnd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];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6218238" y="2903538"/>
            <a:ext cx="1530350" cy="590550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Copy the rest</a:t>
            </a:r>
          </a:p>
          <a:p>
            <a:r>
              <a:rPr lang="en-US">
                <a:solidFill>
                  <a:srgbClr val="0033CC"/>
                </a:solidFill>
              </a:rPr>
              <a:t>of the first half.</a:t>
            </a:r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auto">
          <a:xfrm>
            <a:off x="6218238" y="3910013"/>
            <a:ext cx="1855787" cy="590550"/>
          </a:xfrm>
          <a:prstGeom prst="rect">
            <a:avLst/>
          </a:prstGeom>
          <a:solidFill>
            <a:srgbClr val="FFFFC2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Copy the rest</a:t>
            </a:r>
          </a:p>
          <a:p>
            <a:r>
              <a:rPr lang="en-US">
                <a:solidFill>
                  <a:srgbClr val="006600"/>
                </a:solidFill>
              </a:rPr>
              <a:t>of the second half.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auto">
          <a:xfrm>
            <a:off x="6235700" y="5189538"/>
            <a:ext cx="2633663" cy="590550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Copy from the temporary</a:t>
            </a:r>
          </a:p>
          <a:p>
            <a:r>
              <a:rPr lang="en-US">
                <a:solidFill>
                  <a:srgbClr val="B23C00"/>
                </a:solidFill>
              </a:rPr>
              <a:t>array back into the original.</a:t>
            </a:r>
          </a:p>
        </p:txBody>
      </p:sp>
    </p:spTree>
    <p:extLst>
      <p:ext uri="{BB962C8B-B14F-4D97-AF65-F5344CB8AC3E}">
        <p14:creationId xmlns:p14="http://schemas.microsoft.com/office/powerpoint/2010/main" val="397564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8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8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8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8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8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8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8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5" grpId="0" animBg="1"/>
      <p:bldP spid="798726" grpId="0" animBg="1"/>
      <p:bldP spid="7987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C23-3A6D-FA47-8548-1964B66190D1}" type="slidenum">
              <a:rPr lang="en-US"/>
              <a:pPr/>
              <a:t>15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Mergesort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long does it take </a:t>
            </a:r>
            <a:r>
              <a:rPr lang="en-US" dirty="0" err="1"/>
              <a:t>mergesort</a:t>
            </a:r>
            <a:r>
              <a:rPr lang="en-US" dirty="0"/>
              <a:t> to run</a:t>
            </a:r>
            <a:r>
              <a:rPr lang="en-US" dirty="0" smtClean="0"/>
              <a:t>?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be the time to sort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values.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takes a constant 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/>
              <a:t> 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1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takes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/2)</a:t>
            </a:r>
            <a:r>
              <a:rPr lang="en-US" dirty="0"/>
              <a:t> to sort each half.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to do the merge.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Therefore, we have a recurrence relation:</a:t>
            </a:r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2651781" y="4343390"/>
            <a:ext cx="3475038" cy="914400"/>
            <a:chOff x="1843" y="2390"/>
            <a:chExt cx="2189" cy="576"/>
          </a:xfrm>
        </p:grpSpPr>
        <p:sp>
          <p:nvSpPr>
            <p:cNvPr id="789513" name="Rectangle 9"/>
            <p:cNvSpPr>
              <a:spLocks noChangeArrowheads="1"/>
            </p:cNvSpPr>
            <p:nvPr/>
          </p:nvSpPr>
          <p:spPr bwMode="auto">
            <a:xfrm>
              <a:off x="1843" y="2506"/>
              <a:ext cx="2189" cy="4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08" name="Text Box 4"/>
            <p:cNvSpPr txBox="1">
              <a:spLocks noChangeArrowheads="1"/>
            </p:cNvSpPr>
            <p:nvPr/>
          </p:nvSpPr>
          <p:spPr bwMode="auto">
            <a:xfrm>
              <a:off x="1843" y="2601"/>
              <a:ext cx="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789509" name="Text Box 5"/>
            <p:cNvSpPr txBox="1">
              <a:spLocks noChangeArrowheads="1"/>
            </p:cNvSpPr>
            <p:nvPr/>
          </p:nvSpPr>
          <p:spPr bwMode="auto">
            <a:xfrm>
              <a:off x="2457" y="2506"/>
              <a:ext cx="154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N/2</a:t>
              </a:r>
              <a:r>
                <a:rPr lang="en-US" sz="2000">
                  <a:latin typeface="Times New Roman" charset="0"/>
                </a:rPr>
                <a:t>) + </a:t>
              </a:r>
              <a:r>
                <a:rPr lang="en-US" sz="2000" i="1">
                  <a:latin typeface="Times New Roman" charset="0"/>
                </a:rPr>
                <a:t>N	</a:t>
              </a:r>
              <a:r>
                <a:rPr lang="en-US" sz="2000">
                  <a:latin typeface="Times New Roman" charset="0"/>
                </a:rPr>
                <a:t>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  <a:endParaRPr lang="en-US" sz="2000" i="1">
                <a:latin typeface="Times New Roman" charset="0"/>
              </a:endParaRPr>
            </a:p>
          </p:txBody>
        </p:sp>
        <p:sp>
          <p:nvSpPr>
            <p:cNvPr id="789510" name="Text Box 6"/>
            <p:cNvSpPr txBox="1">
              <a:spLocks noChangeArrowheads="1"/>
            </p:cNvSpPr>
            <p:nvPr/>
          </p:nvSpPr>
          <p:spPr bwMode="auto">
            <a:xfrm>
              <a:off x="2246" y="2390"/>
              <a:ext cx="32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45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CB7E-94C2-184E-8629-16A0ED8F998C}" type="slidenum">
              <a:rPr lang="en-US"/>
              <a:pPr/>
              <a:t>16</a:t>
            </a:fld>
            <a:endParaRPr lang="en-US"/>
          </a:p>
        </p:txBody>
      </p:sp>
      <p:sp>
        <p:nvSpPr>
          <p:cNvPr id="7915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Mergesort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1736725" cy="579438"/>
          </a:xfrm>
        </p:spPr>
        <p:txBody>
          <a:bodyPr/>
          <a:lstStyle/>
          <a:p>
            <a:r>
              <a:rPr lang="en-US" sz="2400"/>
              <a:t>Solve:</a:t>
            </a:r>
          </a:p>
        </p:txBody>
      </p:sp>
      <p:grpSp>
        <p:nvGrpSpPr>
          <p:cNvPr id="791577" name="Group 25"/>
          <p:cNvGrpSpPr>
            <a:grpSpLocks/>
          </p:cNvGrpSpPr>
          <p:nvPr/>
        </p:nvGrpSpPr>
        <p:grpSpPr bwMode="auto">
          <a:xfrm>
            <a:off x="2193925" y="1050925"/>
            <a:ext cx="3475038" cy="914400"/>
            <a:chOff x="1670" y="662"/>
            <a:chExt cx="2189" cy="576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1670" y="778"/>
              <a:ext cx="2189" cy="4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1670" y="873"/>
              <a:ext cx="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791559" name="Text Box 7"/>
            <p:cNvSpPr txBox="1">
              <a:spLocks noChangeArrowheads="1"/>
            </p:cNvSpPr>
            <p:nvPr/>
          </p:nvSpPr>
          <p:spPr bwMode="auto">
            <a:xfrm>
              <a:off x="2284" y="778"/>
              <a:ext cx="154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N/2</a:t>
              </a:r>
              <a:r>
                <a:rPr lang="en-US" sz="2000">
                  <a:latin typeface="Times New Roman" charset="0"/>
                </a:rPr>
                <a:t>) + </a:t>
              </a:r>
              <a:r>
                <a:rPr lang="en-US" sz="2000" i="1">
                  <a:latin typeface="Times New Roman" charset="0"/>
                </a:rPr>
                <a:t>N	</a:t>
              </a:r>
              <a:r>
                <a:rPr lang="en-US" sz="2000">
                  <a:latin typeface="Times New Roman" charset="0"/>
                </a:rPr>
                <a:t>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  <a:endParaRPr lang="en-US" sz="2000" i="1">
                <a:latin typeface="Times New Roman" charset="0"/>
              </a:endParaRPr>
            </a:p>
          </p:txBody>
        </p:sp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2073" y="662"/>
              <a:ext cx="32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charset="0"/>
                </a:rPr>
                <a:t>{</a:t>
              </a:r>
            </a:p>
          </p:txBody>
        </p:sp>
      </p:grpSp>
      <p:graphicFrame>
        <p:nvGraphicFramePr>
          <p:cNvPr id="791561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017838" y="2079625"/>
          <a:ext cx="20113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079625"/>
                        <a:ext cx="20113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4" name="Object 12"/>
          <p:cNvGraphicFramePr>
            <a:graphicFrameLocks noChangeAspect="1"/>
          </p:cNvGraphicFramePr>
          <p:nvPr/>
        </p:nvGraphicFramePr>
        <p:xfrm>
          <a:off x="2759075" y="3270250"/>
          <a:ext cx="22701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Equation" r:id="rId5" imgW="1447560" imgH="393480" progId="Equation.3">
                  <p:embed/>
                </p:oleObj>
              </mc:Choice>
              <mc:Fallback>
                <p:oleObj name="Equation" r:id="rId5" imgW="1447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270250"/>
                        <a:ext cx="22701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5" name="Object 13"/>
          <p:cNvGraphicFramePr>
            <a:graphicFrameLocks noChangeAspect="1"/>
          </p:cNvGraphicFramePr>
          <p:nvPr/>
        </p:nvGraphicFramePr>
        <p:xfrm>
          <a:off x="2779713" y="3932238"/>
          <a:ext cx="22494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Equation" r:id="rId7" imgW="1434960" imgH="393480" progId="Equation.3">
                  <p:embed/>
                </p:oleObj>
              </mc:Choice>
              <mc:Fallback>
                <p:oleObj name="Equation" r:id="rId7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932238"/>
                        <a:ext cx="22494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6" name="Object 14"/>
          <p:cNvGraphicFramePr>
            <a:graphicFrameLocks noChangeAspect="1"/>
          </p:cNvGraphicFramePr>
          <p:nvPr/>
        </p:nvGraphicFramePr>
        <p:xfrm>
          <a:off x="3108325" y="5646738"/>
          <a:ext cx="15509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5" name="Equation" r:id="rId9" imgW="990360" imgH="393480" progId="Equation.3">
                  <p:embed/>
                </p:oleObj>
              </mc:Choice>
              <mc:Fallback>
                <p:oleObj name="Equation" r:id="rId9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646738"/>
                        <a:ext cx="15509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67" name="Text Box 15"/>
          <p:cNvSpPr txBox="1">
            <a:spLocks noChangeArrowheads="1"/>
          </p:cNvSpPr>
          <p:nvPr/>
        </p:nvSpPr>
        <p:spPr bwMode="auto">
          <a:xfrm>
            <a:off x="731838" y="2241550"/>
            <a:ext cx="2249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Divide both sides by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791568" name="Text Box 16"/>
          <p:cNvSpPr txBox="1">
            <a:spLocks noChangeArrowheads="1"/>
          </p:cNvSpPr>
          <p:nvPr/>
        </p:nvSpPr>
        <p:spPr bwMode="auto">
          <a:xfrm>
            <a:off x="5775325" y="1419225"/>
            <a:ext cx="254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Assume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</a:rPr>
              <a:t> is a power of 2.</a:t>
            </a:r>
          </a:p>
        </p:txBody>
      </p:sp>
      <p:sp>
        <p:nvSpPr>
          <p:cNvPr id="791569" name="Text Box 17"/>
          <p:cNvSpPr txBox="1">
            <a:spLocks noChangeArrowheads="1"/>
          </p:cNvSpPr>
          <p:nvPr/>
        </p:nvSpPr>
        <p:spPr bwMode="auto">
          <a:xfrm>
            <a:off x="731838" y="2698750"/>
            <a:ext cx="479199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Telescope: </a:t>
            </a:r>
            <a:r>
              <a:rPr lang="en-US" dirty="0">
                <a:solidFill>
                  <a:srgbClr val="0033CC"/>
                </a:solidFill>
              </a:rPr>
              <a:t>Since the equation is valid for any </a:t>
            </a:r>
            <a:r>
              <a:rPr lang="en-US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that</a:t>
            </a:r>
            <a:r>
              <a:rPr lang="en-US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s </a:t>
            </a:r>
            <a:r>
              <a:rPr lang="en-US" dirty="0">
                <a:solidFill>
                  <a:srgbClr val="0033CC"/>
                </a:solidFill>
              </a:rPr>
              <a:t>a power of 2, successively replace </a:t>
            </a:r>
            <a:r>
              <a:rPr lang="en-US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by </a:t>
            </a:r>
            <a:r>
              <a:rPr lang="en-US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0033CC"/>
                </a:solidFill>
                <a:latin typeface="Times New Roman" charset="0"/>
              </a:rPr>
              <a:t>/2</a:t>
            </a:r>
            <a:r>
              <a:rPr lang="en-US" dirty="0">
                <a:solidFill>
                  <a:srgbClr val="0033CC"/>
                </a:solidFill>
              </a:rPr>
              <a:t>:</a:t>
            </a:r>
          </a:p>
        </p:txBody>
      </p:sp>
      <p:grpSp>
        <p:nvGrpSpPr>
          <p:cNvPr id="791573" name="Group 21"/>
          <p:cNvGrpSpPr>
            <a:grpSpLocks/>
          </p:cNvGrpSpPr>
          <p:nvPr/>
        </p:nvGrpSpPr>
        <p:grpSpPr bwMode="auto">
          <a:xfrm>
            <a:off x="3749675" y="5187950"/>
            <a:ext cx="92075" cy="458788"/>
            <a:chOff x="691" y="2966"/>
            <a:chExt cx="58" cy="289"/>
          </a:xfrm>
        </p:grpSpPr>
        <p:sp>
          <p:nvSpPr>
            <p:cNvPr id="791570" name="Oval 18"/>
            <p:cNvSpPr>
              <a:spLocks noChangeArrowheads="1"/>
            </p:cNvSpPr>
            <p:nvPr/>
          </p:nvSpPr>
          <p:spPr bwMode="auto">
            <a:xfrm>
              <a:off x="691" y="296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571" name="Oval 19"/>
            <p:cNvSpPr>
              <a:spLocks noChangeArrowheads="1"/>
            </p:cNvSpPr>
            <p:nvPr/>
          </p:nvSpPr>
          <p:spPr bwMode="auto">
            <a:xfrm>
              <a:off x="691" y="308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572" name="Oval 20"/>
            <p:cNvSpPr>
              <a:spLocks noChangeArrowheads="1"/>
            </p:cNvSpPr>
            <p:nvPr/>
          </p:nvSpPr>
          <p:spPr bwMode="auto">
            <a:xfrm>
              <a:off x="691" y="31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91574" name="Object 22"/>
          <p:cNvGraphicFramePr>
            <a:graphicFrameLocks noChangeAspect="1"/>
          </p:cNvGraphicFramePr>
          <p:nvPr/>
        </p:nvGraphicFramePr>
        <p:xfrm>
          <a:off x="2771775" y="4572000"/>
          <a:ext cx="23495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6" name="Equation" r:id="rId11" imgW="1498320" imgH="393480" progId="Equation.3">
                  <p:embed/>
                </p:oleObj>
              </mc:Choice>
              <mc:Fallback>
                <p:oleObj name="Equation" r:id="rId11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72000"/>
                        <a:ext cx="23495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75" name="AutoShape 23"/>
          <p:cNvSpPr>
            <a:spLocks/>
          </p:cNvSpPr>
          <p:nvPr/>
        </p:nvSpPr>
        <p:spPr bwMode="auto">
          <a:xfrm>
            <a:off x="5668963" y="2057400"/>
            <a:ext cx="274637" cy="4114800"/>
          </a:xfrm>
          <a:prstGeom prst="rightBrace">
            <a:avLst>
              <a:gd name="adj1" fmla="val 124856"/>
              <a:gd name="adj2" fmla="val 50000"/>
            </a:avLst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1576" name="Text Box 24"/>
          <p:cNvSpPr txBox="1">
            <a:spLocks noChangeArrowheads="1"/>
          </p:cNvSpPr>
          <p:nvPr/>
        </p:nvSpPr>
        <p:spPr bwMode="auto">
          <a:xfrm>
            <a:off x="6035675" y="3794125"/>
            <a:ext cx="2451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Add together, and many</a:t>
            </a:r>
          </a:p>
          <a:p>
            <a:r>
              <a:rPr lang="en-US">
                <a:solidFill>
                  <a:srgbClr val="0033CC"/>
                </a:solidFill>
              </a:rPr>
              <a:t>convenient cancellations </a:t>
            </a:r>
          </a:p>
          <a:p>
            <a:r>
              <a:rPr lang="en-US">
                <a:solidFill>
                  <a:srgbClr val="0033CC"/>
                </a:solidFill>
              </a:rPr>
              <a:t>will occur.</a:t>
            </a:r>
          </a:p>
        </p:txBody>
      </p:sp>
    </p:spTree>
    <p:extLst>
      <p:ext uri="{BB962C8B-B14F-4D97-AF65-F5344CB8AC3E}">
        <p14:creationId xmlns:p14="http://schemas.microsoft.com/office/powerpoint/2010/main" val="163074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7" grpId="0"/>
      <p:bldP spid="791569" grpId="0"/>
      <p:bldP spid="791575" grpId="0" animBg="1"/>
      <p:bldP spid="7915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79E-F237-A94B-BA65-A56493DBC4E8}" type="slidenum">
              <a:rPr lang="en-US"/>
              <a:pPr/>
              <a:t>17</a:t>
            </a:fld>
            <a:endParaRPr lang="en-US"/>
          </a:p>
        </p:txBody>
      </p:sp>
      <p:sp>
        <p:nvSpPr>
          <p:cNvPr id="793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Mergesort</a:t>
            </a:r>
          </a:p>
        </p:txBody>
      </p:sp>
      <p:graphicFrame>
        <p:nvGraphicFramePr>
          <p:cNvPr id="7936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87675" y="1277938"/>
          <a:ext cx="19891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name="Equation" r:id="rId3" imgW="1307880" imgH="393480" progId="Equation.3">
                  <p:embed/>
                </p:oleObj>
              </mc:Choice>
              <mc:Fallback>
                <p:oleObj name="Equation" r:id="rId3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77938"/>
                        <a:ext cx="19891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5033963" y="1355725"/>
            <a:ext cx="337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since there are </a:t>
            </a:r>
            <a:r>
              <a:rPr lang="en-US" dirty="0">
                <a:solidFill>
                  <a:srgbClr val="0033CC"/>
                </a:solidFill>
                <a:latin typeface="Times New Roman" charset="0"/>
              </a:rPr>
              <a:t>log </a:t>
            </a:r>
            <a:r>
              <a:rPr lang="en-US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number of </a:t>
            </a:r>
            <a:r>
              <a:rPr lang="en-US" dirty="0" smtClean="0">
                <a:solidFill>
                  <a:srgbClr val="0033CC"/>
                </a:solidFill>
              </a:rPr>
              <a:t>1</a:t>
            </a:r>
            <a:r>
              <a:rPr lang="en-US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s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graphicFrame>
        <p:nvGraphicFramePr>
          <p:cNvPr id="793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79851"/>
              </p:ext>
            </p:extLst>
          </p:nvPr>
        </p:nvGraphicFramePr>
        <p:xfrm>
          <a:off x="3017537" y="2149475"/>
          <a:ext cx="22574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537" y="2149475"/>
                        <a:ext cx="22574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9" name="Text Box 9"/>
          <p:cNvSpPr txBox="1">
            <a:spLocks noChangeArrowheads="1"/>
          </p:cNvSpPr>
          <p:nvPr/>
        </p:nvSpPr>
        <p:spPr bwMode="auto">
          <a:xfrm>
            <a:off x="879475" y="2085975"/>
            <a:ext cx="213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Multiply through by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793610" name="Rectangle 10"/>
          <p:cNvSpPr>
            <a:spLocks noChangeArrowheads="1"/>
          </p:cNvSpPr>
          <p:nvPr/>
        </p:nvSpPr>
        <p:spPr bwMode="auto">
          <a:xfrm>
            <a:off x="457200" y="3337561"/>
            <a:ext cx="8229600" cy="279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And so </a:t>
            </a:r>
            <a:r>
              <a:rPr lang="en-US" sz="2800" dirty="0" err="1"/>
              <a:t>mergesort</a:t>
            </a:r>
            <a:r>
              <a:rPr lang="en-US" sz="2800" dirty="0"/>
              <a:t> runs in </a:t>
            </a:r>
            <a:r>
              <a:rPr lang="en-US" sz="2800" i="1" dirty="0">
                <a:solidFill>
                  <a:schemeClr val="folHlink"/>
                </a:solidFill>
                <a:latin typeface="Times New Roman" charset="0"/>
              </a:rPr>
              <a:t>O(N</a:t>
            </a:r>
            <a:r>
              <a:rPr lang="en-US" sz="2800" dirty="0">
                <a:solidFill>
                  <a:schemeClr val="folHlink"/>
                </a:solidFill>
                <a:latin typeface="Times New Roman" charset="0"/>
              </a:rPr>
              <a:t> log </a:t>
            </a:r>
            <a:r>
              <a:rPr lang="en-US" sz="2800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800" dirty="0">
                <a:solidFill>
                  <a:schemeClr val="folHlink"/>
                </a:solidFill>
                <a:latin typeface="Times New Roman" charset="0"/>
              </a:rPr>
              <a:t>)</a:t>
            </a:r>
            <a:r>
              <a:rPr lang="en-US" sz="2800" dirty="0"/>
              <a:t> time.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101980"/>
              </p:ext>
            </p:extLst>
          </p:nvPr>
        </p:nvGraphicFramePr>
        <p:xfrm>
          <a:off x="3566171" y="2514610"/>
          <a:ext cx="12922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6" name="Equation" r:id="rId7" imgW="850900" imgH="203200" progId="Equation.3">
                  <p:embed/>
                </p:oleObj>
              </mc:Choice>
              <mc:Fallback>
                <p:oleObj name="Equation" r:id="rId7" imgW="850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171" y="2514610"/>
                        <a:ext cx="12922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159170"/>
              </p:ext>
            </p:extLst>
          </p:nvPr>
        </p:nvGraphicFramePr>
        <p:xfrm>
          <a:off x="3566171" y="2880366"/>
          <a:ext cx="12922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name="Equation" r:id="rId9" imgW="850900" imgH="203200" progId="Equation.3">
                  <p:embed/>
                </p:oleObj>
              </mc:Choice>
              <mc:Fallback>
                <p:oleObj name="Equation" r:id="rId9" imgW="850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171" y="2880366"/>
                        <a:ext cx="12922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54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9" grpId="0"/>
      <p:bldP spid="7936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1D4A-5E5E-4A4E-B9E8-251BCDE576D5}" type="slidenum">
              <a:rPr lang="en-US"/>
              <a:pPr/>
              <a:t>18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 for Linked Lists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4805362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does not rely on random access </a:t>
            </a:r>
            <a:br>
              <a:rPr lang="en-US" dirty="0"/>
            </a:br>
            <a:r>
              <a:rPr lang="en-US" dirty="0"/>
              <a:t>to the values in the list.</a:t>
            </a:r>
          </a:p>
          <a:p>
            <a:pPr lvl="4"/>
            <a:endParaRPr lang="en-US" dirty="0"/>
          </a:p>
          <a:p>
            <a:r>
              <a:rPr lang="en-US" dirty="0"/>
              <a:t>Therefore, it is well-suited for sorting </a:t>
            </a:r>
            <a:br>
              <a:rPr lang="en-US" dirty="0"/>
            </a:br>
            <a:r>
              <a:rPr lang="en-US" dirty="0"/>
              <a:t>linked lists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3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1D4A-5E5E-4A4E-B9E8-251BCDE576D5}" type="slidenum">
              <a:rPr lang="en-US"/>
              <a:pPr/>
              <a:t>19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for Linked </a:t>
            </a:r>
            <a:r>
              <a:rPr lang="en-US" dirty="0" smtClean="0"/>
              <a:t>Lists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4805362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split a linked list into two </a:t>
            </a:r>
            <a:r>
              <a:rPr lang="en-US" dirty="0" err="1"/>
              <a:t>sublists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Splitting it at the midpoint is not efficient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Idea: Iterate down the list and assign the nodes alternating between the two </a:t>
            </a:r>
            <a:r>
              <a:rPr lang="en-US" dirty="0" err="1"/>
              <a:t>sublists</a:t>
            </a:r>
            <a:r>
              <a:rPr lang="en-US" dirty="0"/>
              <a:t>. 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/>
              <a:t>Merging two sorted </a:t>
            </a:r>
            <a:r>
              <a:rPr lang="en-US" dirty="0" err="1"/>
              <a:t>sublists</a:t>
            </a:r>
            <a:r>
              <a:rPr lang="en-US" dirty="0"/>
              <a:t> should be easy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6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35" y="3826947"/>
            <a:ext cx="6400730" cy="247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F10E-B6CA-2C42-99EC-FEDB68D0B689}" type="slidenum">
              <a:rPr lang="en-US"/>
              <a:pPr/>
              <a:t>2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25907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of the simplest and intuitive algorithms.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way you would manually sort a deck of cards</a:t>
            </a:r>
            <a:r>
              <a:rPr lang="en-US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Make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  <a:cs typeface="Times New Roman" charset="0"/>
              </a:rPr>
              <a:t>–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/>
              <a:t> passes over the list of data.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pass </a:t>
            </a:r>
            <a:r>
              <a:rPr lang="en-US" i="1" dirty="0">
                <a:latin typeface="Times New Roman" charset="0"/>
              </a:rPr>
              <a:t>p </a:t>
            </a:r>
            <a:r>
              <a:rPr lang="en-US" dirty="0">
                <a:latin typeface="Times New Roman" charset="0"/>
              </a:rPr>
              <a:t>= 1</a:t>
            </a:r>
            <a:r>
              <a:rPr lang="en-US" dirty="0"/>
              <a:t> through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  <a:cs typeface="Times New Roman" charset="0"/>
              </a:rPr>
              <a:t>–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/>
              <a:t>, the algorithm guarantees that the data in positions </a:t>
            </a:r>
            <a:r>
              <a:rPr lang="en-US" dirty="0">
                <a:latin typeface="Times New Roman" charset="0"/>
              </a:rPr>
              <a:t>0</a:t>
            </a:r>
            <a:r>
              <a:rPr lang="en-US" dirty="0"/>
              <a:t> through </a:t>
            </a:r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  <a:cs typeface="Times New Roman" charset="0"/>
              </a:rPr>
              <a:t>–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/>
              <a:t> are already sorted.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280429" y="4079875"/>
            <a:ext cx="274317" cy="274317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87130" y="4387281"/>
            <a:ext cx="274317" cy="274317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77829" y="5166341"/>
            <a:ext cx="274317" cy="274317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19664" y="4883203"/>
            <a:ext cx="274317" cy="274317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45320" y="4648603"/>
            <a:ext cx="274317" cy="274317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1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82D1-AA77-014E-81FA-CDD18CD3D862}" type="slidenum">
              <a:rPr lang="en-US"/>
              <a:pPr/>
              <a:t>21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a List of Values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/>
              <a:t>Are there better ways to partition (split)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list of values other than down the middle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9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82D1-AA77-014E-81FA-CDD18CD3D862}" type="slidenum">
              <a:rPr lang="en-US"/>
              <a:pPr/>
              <a:t>22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a List of </a:t>
            </a:r>
            <a:r>
              <a:rPr lang="en-US" dirty="0" smtClean="0"/>
              <a:t>Values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Pick </a:t>
            </a:r>
            <a:r>
              <a:rPr lang="en-US" dirty="0"/>
              <a:t>an arbitrary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pivot value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the list.</a:t>
            </a:r>
          </a:p>
          <a:p>
            <a:r>
              <a:rPr lang="en-US" dirty="0"/>
              <a:t>Move </a:t>
            </a:r>
            <a:r>
              <a:rPr lang="en-US" dirty="0" smtClean="0"/>
              <a:t>all the </a:t>
            </a:r>
            <a:r>
              <a:rPr lang="en-US" dirty="0"/>
              <a:t>values less than the </a:t>
            </a:r>
            <a:r>
              <a:rPr lang="en-US" dirty="0" smtClean="0"/>
              <a:t>pivot value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one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US" dirty="0"/>
              <a:t>Move all </a:t>
            </a:r>
            <a:r>
              <a:rPr lang="en-US" dirty="0" smtClean="0"/>
              <a:t>the values </a:t>
            </a:r>
            <a:r>
              <a:rPr lang="en-US" dirty="0"/>
              <a:t>greater than the pivot </a:t>
            </a:r>
            <a:r>
              <a:rPr lang="en-US" dirty="0" smtClean="0"/>
              <a:t>value into </a:t>
            </a:r>
            <a:r>
              <a:rPr lang="en-US" dirty="0"/>
              <a:t>the other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US" dirty="0" smtClean="0"/>
              <a:t>Now </a:t>
            </a:r>
            <a:r>
              <a:rPr lang="en-US" dirty="0"/>
              <a:t>the pivot value is </a:t>
            </a:r>
            <a:r>
              <a:rPr lang="en-US" dirty="0" smtClean="0"/>
              <a:t>in its “final resting place”.</a:t>
            </a:r>
          </a:p>
          <a:p>
            <a:pPr lvl="1"/>
            <a:r>
              <a:rPr lang="en-US" dirty="0" smtClean="0"/>
              <a:t>It’s in </a:t>
            </a:r>
            <a:r>
              <a:rPr lang="en-US" dirty="0"/>
              <a:t>the correct position for the sorted list.</a:t>
            </a:r>
          </a:p>
          <a:p>
            <a:r>
              <a:rPr lang="en-US" dirty="0" smtClean="0"/>
              <a:t>Recursively sort </a:t>
            </a:r>
            <a:r>
              <a:rPr lang="en-US" dirty="0"/>
              <a:t>the two </a:t>
            </a:r>
            <a:r>
              <a:rPr lang="en-US" dirty="0" err="1"/>
              <a:t>sublists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pivot value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move.</a:t>
            </a:r>
          </a:p>
          <a:p>
            <a:r>
              <a:rPr lang="en-US" dirty="0">
                <a:solidFill>
                  <a:schemeClr val="folHlink"/>
                </a:solidFill>
              </a:rPr>
              <a:t>Challenge: Find a good pivot value.</a:t>
            </a:r>
          </a:p>
        </p:txBody>
      </p:sp>
    </p:spTree>
    <p:extLst>
      <p:ext uri="{BB962C8B-B14F-4D97-AF65-F5344CB8AC3E}">
        <p14:creationId xmlns:p14="http://schemas.microsoft.com/office/powerpoint/2010/main" val="229042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8AD5-DB75-C247-B878-A790CE3D7B18}" type="slidenum">
              <a:rPr lang="en-US"/>
              <a:pPr/>
              <a:t>23</a:t>
            </a:fld>
            <a:endParaRPr lang="en-US"/>
          </a:p>
        </p:txBody>
      </p:sp>
      <p:pic>
        <p:nvPicPr>
          <p:cNvPr id="804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675"/>
            <a:ext cx="450850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3382963" y="6264275"/>
            <a:ext cx="3248025" cy="458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5F5F5F"/>
                </a:solidFill>
              </a:rPr>
              <a:t>Mark Allen Weiss </a:t>
            </a:r>
          </a:p>
          <a:p>
            <a:r>
              <a:rPr lang="en-US" sz="800" b="1">
                <a:solidFill>
                  <a:srgbClr val="5F5F5F"/>
                </a:solidFill>
              </a:rPr>
              <a:t>Data Structures and Algorithms in Java</a:t>
            </a:r>
            <a:r>
              <a:rPr lang="en-US" sz="800">
                <a:solidFill>
                  <a:srgbClr val="5F5F5F"/>
                </a:solidFill>
              </a:rPr>
              <a:t> </a:t>
            </a:r>
          </a:p>
          <a:p>
            <a:r>
              <a:rPr lang="en-US" sz="800">
                <a:solidFill>
                  <a:srgbClr val="5F5F5F"/>
                </a:solidFill>
              </a:rPr>
              <a:t>(c) 2006 Pearson Education, Inc. All rights reserved. 0-13-257627-9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 List Using a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list, pick an element to be the pivot.</a:t>
            </a:r>
          </a:p>
          <a:p>
            <a:pPr lvl="1"/>
            <a:r>
              <a:rPr lang="en-US" dirty="0" smtClean="0"/>
              <a:t>There are various strategies</a:t>
            </a:r>
            <a:r>
              <a:rPr lang="en-US" dirty="0"/>
              <a:t> </a:t>
            </a:r>
            <a:r>
              <a:rPr lang="en-US" dirty="0" smtClean="0"/>
              <a:t>to pick the pivot.</a:t>
            </a:r>
          </a:p>
          <a:p>
            <a:pPr lvl="1"/>
            <a:r>
              <a:rPr lang="en-US" dirty="0" smtClean="0"/>
              <a:t>The simplest is to pick the </a:t>
            </a:r>
            <a:r>
              <a:rPr lang="en-US" dirty="0" smtClean="0">
                <a:solidFill>
                  <a:srgbClr val="B23C00"/>
                </a:solidFill>
              </a:rPr>
              <a:t>first element </a:t>
            </a:r>
            <a:r>
              <a:rPr lang="en-US" dirty="0" smtClean="0"/>
              <a:t>of the list.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First get the </a:t>
            </a:r>
            <a:r>
              <a:rPr lang="en-US" dirty="0"/>
              <a:t>chosen pivot </a:t>
            </a:r>
            <a:r>
              <a:rPr lang="en-US" dirty="0" smtClean="0"/>
              <a:t>value </a:t>
            </a:r>
            <a:r>
              <a:rPr lang="en-US" dirty="0" smtClean="0"/>
              <a:t>“</a:t>
            </a:r>
            <a:r>
              <a:rPr lang="en-US" dirty="0" smtClean="0"/>
              <a:t>out </a:t>
            </a:r>
            <a:r>
              <a:rPr lang="en-US" dirty="0" smtClean="0"/>
              <a:t>of the </a:t>
            </a:r>
            <a:r>
              <a:rPr lang="en-US" dirty="0" smtClean="0"/>
              <a:t>way” </a:t>
            </a:r>
            <a:r>
              <a:rPr lang="en-US" dirty="0" smtClean="0"/>
              <a:t>by </a:t>
            </a:r>
            <a:r>
              <a:rPr lang="en-US" dirty="0"/>
              <a:t>swapping with the value currently at the right end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17537" y="4340760"/>
            <a:ext cx="2870989" cy="36933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  <a:r>
              <a:rPr lang="en-US" sz="1800" b="1" dirty="0" smtClean="0">
                <a:latin typeface="Courier New"/>
                <a:cs typeface="Courier New"/>
              </a:rPr>
              <a:t> 1 4 9 0 3 5 2 7 </a:t>
            </a:r>
            <a:r>
              <a:rPr lang="en-US" sz="1800" b="1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17537" y="4888448"/>
            <a:ext cx="2870989" cy="36933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8 </a:t>
            </a:r>
            <a:r>
              <a:rPr lang="en-US" sz="1800" b="1" dirty="0">
                <a:latin typeface="Courier New"/>
                <a:cs typeface="Courier New"/>
              </a:rPr>
              <a:t>1 4 9 0 3 5 2 7 </a:t>
            </a:r>
            <a:r>
              <a:rPr lang="en-US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  <a:endParaRPr lang="en-US" sz="1800" b="1" dirty="0">
              <a:solidFill>
                <a:srgbClr val="B23C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744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a List Using a </a:t>
            </a:r>
            <a:r>
              <a:rPr lang="en-US" dirty="0" smtClean="0"/>
              <a:t>Pivot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93"/>
            <a:ext cx="8229600" cy="3890632"/>
          </a:xfrm>
        </p:spPr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Move all </a:t>
            </a:r>
            <a:r>
              <a:rPr lang="en-US" dirty="0">
                <a:solidFill>
                  <a:srgbClr val="B23C00"/>
                </a:solidFill>
              </a:rPr>
              <a:t>values &lt; pivot </a:t>
            </a:r>
            <a:r>
              <a:rPr lang="en-US" dirty="0"/>
              <a:t>to the left part of the list and all </a:t>
            </a:r>
            <a:r>
              <a:rPr lang="en-US" dirty="0">
                <a:solidFill>
                  <a:srgbClr val="B23C00"/>
                </a:solidFill>
              </a:rPr>
              <a:t>values &gt; pivot </a:t>
            </a:r>
            <a:r>
              <a:rPr lang="en-US" dirty="0"/>
              <a:t>to the right part of the 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00400" y="1417342"/>
            <a:ext cx="2870989" cy="36933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8 1 4 9 0 3 5 2 7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228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D7-8997-9C47-8702-0DE2A9BBF28C}" type="slidenum">
              <a:rPr lang="en-US"/>
              <a:pPr/>
              <a:t>26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a List Using a Pivot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index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dirty="0"/>
              <a:t> to the left end of the list and index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to one from </a:t>
            </a:r>
            <a:r>
              <a:rPr lang="en-US" dirty="0"/>
              <a:t>the right </a:t>
            </a:r>
            <a:r>
              <a:rPr lang="en-US" dirty="0" smtClean="0"/>
              <a:t>end.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While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dirty="0"/>
              <a:t> &lt;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Move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dirty="0"/>
              <a:t> right, skipping over </a:t>
            </a:r>
            <a:r>
              <a:rPr lang="en-US" dirty="0">
                <a:solidFill>
                  <a:srgbClr val="B23C00"/>
                </a:solidFill>
              </a:rPr>
              <a:t>values &lt; pivot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Stop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dirty="0"/>
              <a:t> when it </a:t>
            </a:r>
            <a:r>
              <a:rPr lang="en-US" dirty="0">
                <a:cs typeface="Arial" charset="0"/>
              </a:rPr>
              <a:t>reaches </a:t>
            </a:r>
            <a:r>
              <a:rPr lang="en-US" dirty="0"/>
              <a:t>a value </a:t>
            </a:r>
            <a:r>
              <a:rPr lang="en-US" dirty="0">
                <a:cs typeface="Arial" charset="0"/>
              </a:rPr>
              <a:t>≥ pivot.</a:t>
            </a:r>
          </a:p>
          <a:p>
            <a:pPr lvl="1"/>
            <a:r>
              <a:rPr lang="en-US" dirty="0">
                <a:cs typeface="Arial" charset="0"/>
              </a:rPr>
              <a:t>Move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cs typeface="Arial" charset="0"/>
              </a:rPr>
              <a:t>j</a:t>
            </a:r>
            <a:r>
              <a:rPr lang="en-US" dirty="0">
                <a:cs typeface="Arial" charset="0"/>
              </a:rPr>
              <a:t> left, skipping over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values &gt; pivot</a:t>
            </a:r>
            <a:r>
              <a:rPr lang="en-US" dirty="0">
                <a:cs typeface="Arial" charset="0"/>
              </a:rPr>
              <a:t>.</a:t>
            </a:r>
          </a:p>
          <a:p>
            <a:pPr lvl="2"/>
            <a:r>
              <a:rPr lang="en-US" dirty="0">
                <a:cs typeface="Arial" charset="0"/>
              </a:rPr>
              <a:t>Stop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cs typeface="Arial" charset="0"/>
              </a:rPr>
              <a:t>j</a:t>
            </a:r>
            <a:r>
              <a:rPr lang="en-US" dirty="0">
                <a:cs typeface="Arial" charset="0"/>
              </a:rPr>
              <a:t> when it reaches a value ≤ pivot.</a:t>
            </a:r>
          </a:p>
          <a:p>
            <a:pPr lvl="1"/>
            <a:r>
              <a:rPr lang="en-US" dirty="0">
                <a:cs typeface="Arial" charset="0"/>
              </a:rPr>
              <a:t>After both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cs typeface="Arial" charset="0"/>
              </a:rPr>
              <a:t>j</a:t>
            </a:r>
            <a:r>
              <a:rPr lang="en-US" dirty="0">
                <a:cs typeface="Arial" charset="0"/>
              </a:rPr>
              <a:t> have stopped,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swap </a:t>
            </a:r>
            <a:r>
              <a:rPr lang="en-US" dirty="0">
                <a:cs typeface="Arial" charset="0"/>
              </a:rPr>
              <a:t>the values at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cs typeface="Arial" charset="0"/>
              </a:rPr>
              <a:t>j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  <p:sp>
        <p:nvSpPr>
          <p:cNvPr id="807942" name="Text Box 6"/>
          <p:cNvSpPr txBox="1">
            <a:spLocks noChangeArrowheads="1"/>
          </p:cNvSpPr>
          <p:nvPr/>
        </p:nvSpPr>
        <p:spPr bwMode="auto">
          <a:xfrm>
            <a:off x="3200400" y="2416913"/>
            <a:ext cx="2816584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8 1 4 9 0 3 5 2 7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</a:p>
          <a:p>
            <a:r>
              <a:rPr lang="en-US" sz="1800" b="1" dirty="0" err="1" smtClean="0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         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965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A1A4-94F0-D943-A50F-A3A397CF40CD}" type="slidenum">
              <a:rPr lang="en-US"/>
              <a:pPr/>
              <a:t>27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a List Using a Pivot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3200400" y="1325903"/>
            <a:ext cx="2816584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8 1 4 9 0 3 5 2 7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</a:p>
          <a:p>
            <a:r>
              <a:rPr lang="en-US" sz="1800" b="1" dirty="0" err="1" smtClean="0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        j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3200400" y="2148228"/>
            <a:ext cx="2816584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2 </a:t>
            </a:r>
            <a:r>
              <a:rPr lang="en-US" sz="1800" b="1" dirty="0">
                <a:latin typeface="Courier New"/>
                <a:cs typeface="Courier New"/>
              </a:rPr>
              <a:t>1 4 </a:t>
            </a:r>
            <a:r>
              <a:rPr lang="en-US" sz="1800" b="1" dirty="0" smtClean="0">
                <a:latin typeface="Courier New"/>
                <a:cs typeface="Courier New"/>
              </a:rPr>
              <a:t>9 </a:t>
            </a:r>
            <a:r>
              <a:rPr lang="en-US" sz="1800" b="1" dirty="0">
                <a:latin typeface="Courier New"/>
                <a:cs typeface="Courier New"/>
              </a:rPr>
              <a:t>0 3 5 </a:t>
            </a:r>
            <a:r>
              <a:rPr lang="en-US" sz="1800" b="1" dirty="0" smtClean="0">
                <a:latin typeface="Courier New"/>
                <a:cs typeface="Courier New"/>
              </a:rPr>
              <a:t>8 </a:t>
            </a:r>
            <a:r>
              <a:rPr lang="en-US" sz="1800" b="1" dirty="0">
                <a:latin typeface="Courier New"/>
                <a:cs typeface="Courier New"/>
              </a:rPr>
              <a:t>7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</a:p>
          <a:p>
            <a:r>
              <a:rPr lang="en-US" sz="1800" b="1" dirty="0" err="1" smtClean="0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        j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808968" name="Text Box 8"/>
          <p:cNvSpPr txBox="1">
            <a:spLocks noChangeArrowheads="1"/>
          </p:cNvSpPr>
          <p:nvPr/>
        </p:nvSpPr>
        <p:spPr bwMode="auto">
          <a:xfrm>
            <a:off x="2101850" y="1500528"/>
            <a:ext cx="100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Move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sz="1800"/>
              <a:t>:</a:t>
            </a:r>
          </a:p>
        </p:txBody>
      </p:sp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2287588" y="2306978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Swap: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200400" y="2969232"/>
            <a:ext cx="2816584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2 1 4 9 0 3 5 8 7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</a:p>
          <a:p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j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200400" y="3791557"/>
            <a:ext cx="2816584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2 1 4 </a:t>
            </a:r>
            <a:r>
              <a:rPr lang="en-US" sz="1800" b="1" dirty="0" smtClean="0">
                <a:latin typeface="Courier New"/>
                <a:cs typeface="Courier New"/>
              </a:rPr>
              <a:t>5 </a:t>
            </a:r>
            <a:r>
              <a:rPr lang="en-US" sz="1800" b="1" dirty="0">
                <a:latin typeface="Courier New"/>
                <a:cs typeface="Courier New"/>
              </a:rPr>
              <a:t>0 3 </a:t>
            </a:r>
            <a:r>
              <a:rPr lang="en-US" sz="1800" b="1" dirty="0" smtClean="0">
                <a:latin typeface="Courier New"/>
                <a:cs typeface="Courier New"/>
              </a:rPr>
              <a:t>9 </a:t>
            </a:r>
            <a:r>
              <a:rPr lang="en-US" sz="1800" b="1" dirty="0">
                <a:latin typeface="Courier New"/>
                <a:cs typeface="Courier New"/>
              </a:rPr>
              <a:t>8 7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</a:p>
          <a:p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j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00400" y="4615469"/>
            <a:ext cx="2816584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2 1 4 5 0 3 9 8 7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</a:p>
          <a:p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    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j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457325" y="3151794"/>
            <a:ext cx="165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Move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/>
              <a:t> and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sz="1800"/>
              <a:t>: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284413" y="3975707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Swap: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182688" y="4615469"/>
            <a:ext cx="191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dirty="0"/>
              <a:t>Move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sz="1800" dirty="0"/>
              <a:t>.</a:t>
            </a:r>
          </a:p>
          <a:p>
            <a:pPr algn="r"/>
            <a:r>
              <a:rPr lang="en-US" sz="1800" dirty="0" smtClean="0"/>
              <a:t>They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ve crossed!</a:t>
            </a:r>
            <a:endParaRPr lang="en-US" sz="1800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200400" y="5532097"/>
            <a:ext cx="2816584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2 1 4 5 0 3 </a:t>
            </a:r>
            <a:r>
              <a:rPr lang="en-US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6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8 7 </a:t>
            </a:r>
            <a:r>
              <a:rPr lang="en-US" sz="1800" b="1" dirty="0" smtClean="0">
                <a:latin typeface="Courier New"/>
                <a:cs typeface="Courier New"/>
              </a:rPr>
              <a:t>9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       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j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41185" y="5532097"/>
            <a:ext cx="23528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dirty="0" smtClean="0"/>
              <a:t>Swap the pivot</a:t>
            </a:r>
            <a:endParaRPr lang="en-US" sz="1800" dirty="0"/>
          </a:p>
          <a:p>
            <a:pPr algn="r"/>
            <a:r>
              <a:rPr lang="en-US" sz="1800" dirty="0" smtClean="0"/>
              <a:t>with the </a:t>
            </a:r>
            <a:r>
              <a:rPr lang="en-US" sz="18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sz="1800" baseline="30000" dirty="0" err="1" smtClean="0"/>
              <a:t>th</a:t>
            </a:r>
            <a:r>
              <a:rPr lang="en-US" sz="1800" dirty="0" smtClean="0"/>
              <a:t> element:</a:t>
            </a:r>
            <a:endParaRPr lang="en-US" sz="1800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130113" y="5532097"/>
            <a:ext cx="2648081" cy="646331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Now the list is properly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partitioned for quicksort!</a:t>
            </a:r>
            <a:endParaRPr lang="en-US" sz="1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6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6" grpId="0" animBg="1"/>
      <p:bldP spid="808969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8976" y="1417342"/>
            <a:ext cx="295510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public class Stats 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long moves;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long compares;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long time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  <a:endParaRPr lang="en-US" sz="20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84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90A0-CB29-8F41-A126-9A22B3FD3D22}" type="slidenum">
              <a:rPr lang="en-US"/>
              <a:pPr/>
              <a:t>29</a:t>
            </a:fld>
            <a:endParaRPr 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A fast divide-and-conquer sorting algorithm.</a:t>
            </a:r>
          </a:p>
          <a:p>
            <a:pPr lvl="1"/>
            <a:r>
              <a:rPr lang="en-US" dirty="0"/>
              <a:t>A very tight and highly optimized inner loop.</a:t>
            </a:r>
          </a:p>
          <a:p>
            <a:pPr lvl="1"/>
            <a:r>
              <a:rPr lang="en-US" dirty="0"/>
              <a:t>Looks like magic in animation.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Average </a:t>
            </a:r>
            <a:r>
              <a:rPr lang="en-US" dirty="0"/>
              <a:t>running time is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 log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Worst-case </a:t>
            </a:r>
            <a:r>
              <a:rPr lang="en-US" dirty="0"/>
              <a:t>running time is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</a:rPr>
              <a:t>2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.</a:t>
            </a:r>
          </a:p>
          <a:p>
            <a:pPr lvl="2"/>
            <a:r>
              <a:rPr lang="en-US" dirty="0"/>
              <a:t>The worst case be </a:t>
            </a:r>
            <a:r>
              <a:rPr lang="en-US" dirty="0" smtClean="0"/>
              <a:t>made to occur </a:t>
            </a:r>
            <a:r>
              <a:rPr lang="en-US" dirty="0"/>
              <a:t>very </a:t>
            </a:r>
            <a:r>
              <a:rPr lang="en-US" dirty="0" smtClean="0"/>
              <a:t>unlikely.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Basic idea:</a:t>
            </a:r>
          </a:p>
          <a:p>
            <a:pPr lvl="1"/>
            <a:r>
              <a:rPr lang="en-US" dirty="0" smtClean="0"/>
              <a:t>Partition the list using a pivot.</a:t>
            </a:r>
            <a:endParaRPr lang="en-US" dirty="0"/>
          </a:p>
          <a:p>
            <a:pPr lvl="1"/>
            <a:r>
              <a:rPr lang="en-US" dirty="0"/>
              <a:t>Recursively sort the two </a:t>
            </a:r>
            <a:r>
              <a:rPr lang="en-US" dirty="0" err="1"/>
              <a:t>sublists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Sounds like </a:t>
            </a:r>
            <a:r>
              <a:rPr lang="en-US" dirty="0" err="1"/>
              <a:t>mergesort</a:t>
            </a:r>
            <a:r>
              <a:rPr lang="en-US" dirty="0"/>
              <a:t>, </a:t>
            </a:r>
            <a:r>
              <a:rPr lang="en-US" dirty="0" smtClean="0"/>
              <a:t>but </a:t>
            </a:r>
            <a:r>
              <a:rPr lang="en-US" dirty="0"/>
              <a:t>does </a:t>
            </a:r>
            <a:r>
              <a:rPr lang="en-US" u="sng" dirty="0"/>
              <a:t>not</a:t>
            </a:r>
            <a:r>
              <a:rPr lang="en-US" dirty="0"/>
              <a:t> require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merging </a:t>
            </a:r>
            <a:r>
              <a:rPr lang="en-US" dirty="0"/>
              <a:t>or a temporary array.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6583363" y="2239963"/>
            <a:ext cx="2060575" cy="120015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One of the most</a:t>
            </a:r>
          </a:p>
          <a:p>
            <a:r>
              <a:rPr lang="en-US" sz="1800">
                <a:solidFill>
                  <a:srgbClr val="FFFF00"/>
                </a:solidFill>
              </a:rPr>
              <a:t>elegant and useful</a:t>
            </a:r>
          </a:p>
          <a:p>
            <a:r>
              <a:rPr lang="en-US" sz="1800">
                <a:solidFill>
                  <a:srgbClr val="FFFF00"/>
                </a:solidFill>
              </a:rPr>
              <a:t>algorithms in</a:t>
            </a:r>
          </a:p>
          <a:p>
            <a:r>
              <a:rPr lang="en-US" sz="1800">
                <a:solidFill>
                  <a:srgbClr val="FFFF00"/>
                </a:solidFill>
              </a:rPr>
              <a:t>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31886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5C99-64DA-D848-9700-A71DD8392C33}" type="slidenum">
              <a:rPr lang="en-US"/>
              <a:pPr/>
              <a:t>3</a:t>
            </a:fld>
            <a:endParaRPr lang="en-US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75238"/>
            <a:ext cx="8412163" cy="1055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inner for loop terminates quickly if the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tmp</a:t>
            </a:r>
            <a:r>
              <a:rPr lang="en-US" sz="2400" dirty="0"/>
              <a:t> value does not need to be inserted too far into the sorted part.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entire sort finishes quickly if the data is nearly sorted: </a:t>
            </a:r>
            <a:r>
              <a:rPr lang="en-US" sz="2000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).</a:t>
            </a:r>
          </a:p>
        </p:txBody>
      </p:sp>
      <p:sp>
        <p:nvSpPr>
          <p:cNvPr id="764932" name="Text Box 4"/>
          <p:cNvSpPr txBox="1">
            <a:spLocks noChangeArrowheads="1"/>
          </p:cNvSpPr>
          <p:nvPr/>
        </p:nvSpPr>
        <p:spPr bwMode="auto">
          <a:xfrm>
            <a:off x="619125" y="1316038"/>
            <a:ext cx="7885113" cy="37592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static 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extends Comparable&lt;? super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&gt;&gt; </a:t>
            </a:r>
          </a:p>
          <a:p>
            <a:r>
              <a:rPr lang="en-US" b="1" dirty="0">
                <a:latin typeface="Courier New" charset="0"/>
              </a:rPr>
              <a:t>    void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insertionSort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[] a)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j;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p = 1; p &lt; </a:t>
            </a:r>
            <a:r>
              <a:rPr lang="en-US" b="1" dirty="0" err="1">
                <a:latin typeface="Courier New" charset="0"/>
              </a:rPr>
              <a:t>a.length</a:t>
            </a:r>
            <a:r>
              <a:rPr lang="en-US" b="1" dirty="0">
                <a:latin typeface="Courier New" charset="0"/>
              </a:rPr>
              <a:t>; p++)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tmp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= a[p];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    for (j = p; j &gt; 0 &amp;&amp; </a:t>
            </a:r>
            <a:r>
              <a:rPr lang="en-US" b="1" dirty="0" err="1">
                <a:latin typeface="Courier New" charset="0"/>
              </a:rPr>
              <a:t>tmp.compareTo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a[j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</a:rPr>
              <a:t>-1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]</a:t>
            </a:r>
            <a:r>
              <a:rPr lang="en-US" b="1" dirty="0">
                <a:latin typeface="Courier New" charset="0"/>
              </a:rPr>
              <a:t>) &lt; 0; j--) {</a:t>
            </a:r>
          </a:p>
          <a:p>
            <a:r>
              <a:rPr lang="en-US" b="1" dirty="0">
                <a:latin typeface="Courier New" charset="0"/>
              </a:rPr>
              <a:t>        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a[j] = a[j-1];</a:t>
            </a:r>
          </a:p>
          <a:p>
            <a:r>
              <a:rPr lang="en-US" b="1" dirty="0">
                <a:latin typeface="Courier New" charset="0"/>
              </a:rPr>
              <a:t>        }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    a[j] = </a:t>
            </a:r>
            <a:r>
              <a:rPr lang="en-US" b="1" dirty="0" err="1">
                <a:latin typeface="Courier New" charset="0"/>
              </a:rPr>
              <a:t>tmp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764933" name="Text Box 5"/>
          <p:cNvSpPr txBox="1">
            <a:spLocks noChangeArrowheads="1"/>
          </p:cNvSpPr>
          <p:nvPr/>
        </p:nvSpPr>
        <p:spPr bwMode="auto">
          <a:xfrm>
            <a:off x="4206244" y="3611563"/>
            <a:ext cx="4181475" cy="925512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folHlink"/>
                </a:solidFill>
              </a:rPr>
              <a:t>Slide values in the sorted part of the list</a:t>
            </a:r>
          </a:p>
          <a:p>
            <a:r>
              <a:rPr lang="en-US" sz="1800" dirty="0">
                <a:solidFill>
                  <a:schemeClr val="folHlink"/>
                </a:solidFill>
              </a:rPr>
              <a:t>one to the right to make room for a new</a:t>
            </a:r>
          </a:p>
          <a:p>
            <a:r>
              <a:rPr lang="en-US" sz="1800" dirty="0">
                <a:solidFill>
                  <a:schemeClr val="folHlink"/>
                </a:solidFill>
              </a:rPr>
              <a:t>member of the sorted part.</a:t>
            </a: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206244" y="2879725"/>
            <a:ext cx="4410075" cy="376238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Does this value belong in the sorted part?</a:t>
            </a:r>
          </a:p>
        </p:txBody>
      </p:sp>
    </p:spTree>
    <p:extLst>
      <p:ext uri="{BB962C8B-B14F-4D97-AF65-F5344CB8AC3E}">
        <p14:creationId xmlns:p14="http://schemas.microsoft.com/office/powerpoint/2010/main" val="142454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487-009E-A64E-9D9D-0F2BC7A3E12B}" type="slidenum">
              <a:rPr lang="en-US"/>
              <a:pPr/>
              <a:t>30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Pivot Strategy</a:t>
            </a:r>
            <a:endParaRPr lang="en-US" dirty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Quicksort is a </a:t>
            </a:r>
            <a:r>
              <a:rPr lang="en-US" dirty="0">
                <a:solidFill>
                  <a:srgbClr val="B23C00"/>
                </a:solidFill>
              </a:rPr>
              <a:t>fragile </a:t>
            </a:r>
            <a:r>
              <a:rPr lang="en-US" dirty="0" smtClean="0">
                <a:solidFill>
                  <a:srgbClr val="B23C00"/>
                </a:solidFill>
              </a:rPr>
              <a:t>algorithm!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It is sensitive to picking a good pivot.</a:t>
            </a:r>
          </a:p>
          <a:p>
            <a:pPr lvl="1"/>
            <a:r>
              <a:rPr lang="en-US" dirty="0"/>
              <a:t>Attempts to improve the algorithm can break it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Simplest pivot strategy: </a:t>
            </a:r>
            <a:br>
              <a:rPr lang="en-US" dirty="0" smtClean="0"/>
            </a:br>
            <a:r>
              <a:rPr lang="en-US" dirty="0" smtClean="0"/>
              <a:t>Pick the first element of the list.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Worst strategy </a:t>
            </a:r>
            <a:r>
              <a:rPr lang="en-US" dirty="0" smtClean="0"/>
              <a:t>if the list is already sorted.</a:t>
            </a:r>
          </a:p>
          <a:p>
            <a:pPr lvl="1"/>
            <a:r>
              <a:rPr lang="en-US" dirty="0" smtClean="0"/>
              <a:t>Running time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</a:rPr>
              <a:t>2</a:t>
            </a:r>
            <a:r>
              <a:rPr lang="en-US" dirty="0" smtClean="0">
                <a:solidFill>
                  <a:srgbClr val="B23C00"/>
                </a:solidFill>
                <a:latin typeface="Times New Roman" charset="0"/>
              </a:rPr>
              <a:t>).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6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Element Pivot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24" y="1325903"/>
            <a:ext cx="905007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public interface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PivotStrategy</a:t>
            </a:r>
            <a:endParaRPr lang="en-US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public Integer </a:t>
            </a:r>
            <a:r>
              <a:rPr lang="en-US" sz="1800" b="1" dirty="0" err="1">
                <a:latin typeface="Courier New"/>
                <a:cs typeface="Courier New"/>
              </a:rPr>
              <a:t>choosePivot</a:t>
            </a:r>
            <a:r>
              <a:rPr lang="en-US" sz="1800" b="1" dirty="0">
                <a:latin typeface="Courier New"/>
                <a:cs typeface="Courier New"/>
              </a:rPr>
              <a:t>(Integer[] a,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left,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right, 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        Stats </a:t>
            </a:r>
            <a:r>
              <a:rPr lang="en-US" sz="1800" b="1" dirty="0">
                <a:latin typeface="Courier New"/>
                <a:cs typeface="Courier New"/>
              </a:rPr>
              <a:t>stats);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}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24" y="3032849"/>
            <a:ext cx="905007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public class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PivotFirst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implements </a:t>
            </a:r>
            <a:r>
              <a:rPr lang="en-US" sz="1800" b="1" dirty="0" err="1">
                <a:latin typeface="Courier New"/>
                <a:cs typeface="Courier New"/>
              </a:rPr>
              <a:t>PivotStrategy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    public </a:t>
            </a:r>
            <a:r>
              <a:rPr lang="en-US" sz="1800" b="1" dirty="0">
                <a:latin typeface="Courier New"/>
                <a:cs typeface="Courier New"/>
              </a:rPr>
              <a:t>Integer </a:t>
            </a:r>
            <a:r>
              <a:rPr lang="en-US" sz="1800" b="1" dirty="0" err="1">
                <a:latin typeface="Courier New"/>
                <a:cs typeface="Courier New"/>
              </a:rPr>
              <a:t>choosePivot</a:t>
            </a:r>
            <a:r>
              <a:rPr lang="en-US" sz="1800" b="1" dirty="0">
                <a:latin typeface="Courier New"/>
                <a:cs typeface="Courier New"/>
              </a:rPr>
              <a:t>(Integer[] a,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left,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right, 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        Stats </a:t>
            </a:r>
            <a:r>
              <a:rPr lang="en-US" sz="1800" b="1" dirty="0">
                <a:latin typeface="Courier New"/>
                <a:cs typeface="Courier New"/>
              </a:rPr>
              <a:t>stats)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        </a:t>
            </a:r>
            <a:r>
              <a:rPr lang="en-US" sz="1800" b="1" dirty="0" err="1" smtClean="0">
                <a:latin typeface="Courier New"/>
                <a:cs typeface="Courier New"/>
              </a:rPr>
              <a:t>Utilities.swapReferences</a:t>
            </a:r>
            <a:r>
              <a:rPr lang="en-US" sz="1800" b="1" dirty="0">
                <a:latin typeface="Courier New"/>
                <a:cs typeface="Courier New"/>
              </a:rPr>
              <a:t>(a,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left</a:t>
            </a:r>
            <a:r>
              <a:rPr lang="en-US" sz="1800" b="1" dirty="0">
                <a:latin typeface="Courier New"/>
                <a:cs typeface="Courier New"/>
              </a:rPr>
              <a:t>, right);</a:t>
            </a:r>
          </a:p>
          <a:p>
            <a:r>
              <a:rPr lang="da-DK" sz="1800" b="1" dirty="0" smtClean="0">
                <a:latin typeface="Courier New"/>
                <a:cs typeface="Courier New"/>
              </a:rPr>
              <a:t>        </a:t>
            </a:r>
            <a:r>
              <a:rPr lang="da-DK" sz="1800" b="1" dirty="0" err="1" smtClean="0">
                <a:latin typeface="Courier New"/>
                <a:cs typeface="Courier New"/>
              </a:rPr>
              <a:t>stats.moves</a:t>
            </a:r>
            <a:r>
              <a:rPr lang="da-DK" sz="1800" b="1" dirty="0" smtClean="0">
                <a:latin typeface="Courier New"/>
                <a:cs typeface="Courier New"/>
              </a:rPr>
              <a:t> += 2;</a:t>
            </a:r>
          </a:p>
          <a:p>
            <a:r>
              <a:rPr lang="da-DK" sz="1800" b="1" dirty="0" smtClean="0">
                <a:latin typeface="Courier New"/>
                <a:cs typeface="Courier New"/>
              </a:rPr>
              <a:t>        </a:t>
            </a:r>
            <a:endParaRPr lang="da-DK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    return a[right];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2073" y="4800585"/>
            <a:ext cx="22499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Pivot is first element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Move it to the right.</a:t>
            </a:r>
            <a:endParaRPr lang="en-US" sz="1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2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487-009E-A64E-9D9D-0F2BC7A3E12B}" type="slidenum">
              <a:rPr lang="en-US"/>
              <a:pPr/>
              <a:t>32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Median-of-Three Pivot Strategy</a:t>
            </a:r>
            <a:endParaRPr lang="en-US" dirty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good pivot value would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solidFill>
                  <a:srgbClr val="B23C00"/>
                </a:solidFill>
              </a:rPr>
              <a:t>median </a:t>
            </a:r>
            <a:r>
              <a:rPr lang="en-US" dirty="0" smtClean="0">
                <a:solidFill>
                  <a:srgbClr val="B23C00"/>
                </a:solidFill>
              </a:rPr>
              <a:t>value </a:t>
            </a:r>
            <a:r>
              <a:rPr lang="en-US" dirty="0" smtClean="0"/>
              <a:t>of the list.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median of a list of unsorted numbers </a:t>
            </a:r>
            <a:br>
              <a:rPr lang="en-US" dirty="0"/>
            </a:br>
            <a:r>
              <a:rPr lang="en-US" dirty="0"/>
              <a:t>is nontrivial to compute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Compromise: </a:t>
            </a:r>
            <a:endParaRPr lang="en-US" dirty="0" smtClean="0"/>
          </a:p>
          <a:p>
            <a:pPr lvl="5"/>
            <a:endParaRPr lang="en-US" dirty="0"/>
          </a:p>
          <a:p>
            <a:pPr lvl="1"/>
            <a:r>
              <a:rPr lang="en-US" dirty="0"/>
              <a:t>Examine the two values at the ends of the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value at the middle position of the list.</a:t>
            </a:r>
          </a:p>
          <a:p>
            <a:pPr lvl="1"/>
            <a:r>
              <a:rPr lang="en-US" dirty="0"/>
              <a:t>Choose the value </a:t>
            </a:r>
            <a:r>
              <a:rPr lang="en-US" dirty="0" smtClean="0"/>
              <a:t>that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in between the other two.</a:t>
            </a:r>
          </a:p>
        </p:txBody>
      </p:sp>
    </p:spTree>
    <p:extLst>
      <p:ext uri="{BB962C8B-B14F-4D97-AF65-F5344CB8AC3E}">
        <p14:creationId xmlns:p14="http://schemas.microsoft.com/office/powerpoint/2010/main" val="131089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FA13-0349-F047-B460-DDFB37363DE2}" type="slidenum">
              <a:rPr lang="en-US"/>
              <a:pPr/>
              <a:t>33</a:t>
            </a:fld>
            <a:endParaRPr 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Median-of-Three Pivot </a:t>
            </a:r>
            <a:r>
              <a:rPr lang="en-US" dirty="0" smtClean="0"/>
              <a:t>Strategy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82228" y="1270073"/>
            <a:ext cx="8065028" cy="5509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class 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PivotMedianOfThree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implements </a:t>
            </a:r>
            <a:r>
              <a:rPr lang="en-US" b="1" dirty="0" err="1">
                <a:latin typeface="Courier New"/>
                <a:cs typeface="Courier New"/>
              </a:rPr>
              <a:t>PivotStrategy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public </a:t>
            </a:r>
            <a:r>
              <a:rPr lang="en-US" b="1" dirty="0">
                <a:latin typeface="Courier New"/>
                <a:cs typeface="Courier New"/>
              </a:rPr>
              <a:t>Integer 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choosePivot</a:t>
            </a:r>
            <a:r>
              <a:rPr lang="en-US" b="1" dirty="0">
                <a:latin typeface="Courier New"/>
                <a:cs typeface="Courier New"/>
              </a:rPr>
              <a:t>(Integer[] a,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left,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right,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            Stats </a:t>
            </a:r>
            <a:r>
              <a:rPr lang="en-US" b="1" dirty="0">
                <a:latin typeface="Courier New"/>
                <a:cs typeface="Courier New"/>
              </a:rPr>
              <a:t>stats) </a:t>
            </a:r>
          </a:p>
          <a:p>
            <a:r>
              <a:rPr lang="en-US" b="1" dirty="0"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center = (left + right)/2;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(a[center].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compareTo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(a[left]) &lt; 0) {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          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Utilities.swapReferences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(a, left, center);</a:t>
            </a:r>
          </a:p>
          <a:p>
            <a:r>
              <a:rPr lang="da-DK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       </a:t>
            </a:r>
            <a:r>
              <a:rPr lang="da-DK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stats.moves</a:t>
            </a:r>
            <a:r>
              <a:rPr lang="da-DK" b="1" dirty="0" smtClean="0">
                <a:solidFill>
                  <a:srgbClr val="008000"/>
                </a:solidFill>
                <a:latin typeface="Courier New"/>
                <a:cs typeface="Courier New"/>
              </a:rPr>
              <a:t> += 2;</a:t>
            </a:r>
          </a:p>
          <a:p>
            <a:r>
              <a:rPr lang="da-DK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if (a[right].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compareTo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(a[left]) &lt; 0)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           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Utilities.swapReferences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(a, left, right);</a:t>
            </a:r>
          </a:p>
          <a:p>
            <a:r>
              <a:rPr lang="da-DK" b="1" dirty="0" smtClean="0">
                <a:solidFill>
                  <a:srgbClr val="B23C00"/>
                </a:solidFill>
                <a:latin typeface="Courier New"/>
                <a:cs typeface="Courier New"/>
              </a:rPr>
              <a:t>            </a:t>
            </a:r>
            <a:r>
              <a:rPr lang="da-DK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stats.moves</a:t>
            </a:r>
            <a:r>
              <a:rPr lang="da-DK" b="1" dirty="0" smtClean="0">
                <a:solidFill>
                  <a:srgbClr val="B23C00"/>
                </a:solidFill>
                <a:latin typeface="Courier New"/>
                <a:cs typeface="Courier New"/>
              </a:rPr>
              <a:t> += 2;</a:t>
            </a:r>
          </a:p>
          <a:p>
            <a:r>
              <a:rPr lang="da-DK" b="1" dirty="0" smtClean="0">
                <a:solidFill>
                  <a:srgbClr val="B23C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if (a[right].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compareTo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(a[center]) &lt; 0) 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       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Utilities.swapReferences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(a, center, right);</a:t>
            </a:r>
          </a:p>
          <a:p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            </a:t>
            </a:r>
            <a:r>
              <a:rPr lang="da-DK" b="1" dirty="0" err="1">
                <a:solidFill>
                  <a:srgbClr val="0033CC"/>
                </a:solidFill>
                <a:latin typeface="Courier New"/>
                <a:cs typeface="Courier New"/>
              </a:rPr>
              <a:t>stats.moves</a:t>
            </a:r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 += 2;</a:t>
            </a:r>
          </a:p>
          <a:p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  <a:r>
              <a:rPr lang="da-DK" b="1" dirty="0" err="1">
                <a:latin typeface="Courier New"/>
                <a:cs typeface="Courier New"/>
              </a:rPr>
              <a:t>stats.compares</a:t>
            </a:r>
            <a:r>
              <a:rPr lang="da-DK" b="1" dirty="0">
                <a:latin typeface="Courier New"/>
                <a:cs typeface="Courier New"/>
              </a:rPr>
              <a:t> += 3</a:t>
            </a:r>
            <a:r>
              <a:rPr lang="da-DK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0853" y="3877255"/>
            <a:ext cx="18400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Order the left, </a:t>
            </a:r>
          </a:p>
          <a:p>
            <a:r>
              <a:rPr lang="en-US" sz="1800" dirty="0" smtClean="0"/>
              <a:t>center, and right </a:t>
            </a:r>
          </a:p>
          <a:p>
            <a:r>
              <a:rPr lang="en-US" sz="1800" dirty="0" smtClean="0"/>
              <a:t>elements.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631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Median-of-Three Pivot Strategy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3001" y="1417342"/>
            <a:ext cx="7249288" cy="1754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sz="1800" b="1" dirty="0" smtClean="0">
                <a:latin typeface="Courier New"/>
                <a:cs typeface="Courier New"/>
              </a:rPr>
              <a:t>        </a:t>
            </a:r>
            <a:r>
              <a:rPr lang="da-DK" sz="1800" b="1" dirty="0" err="1" smtClean="0">
                <a:latin typeface="Courier New"/>
                <a:cs typeface="Courier New"/>
              </a:rPr>
              <a:t>Utilities.swapReferences</a:t>
            </a:r>
            <a:r>
              <a:rPr lang="da-DK" sz="1800" b="1" dirty="0">
                <a:latin typeface="Courier New"/>
                <a:cs typeface="Courier New"/>
              </a:rPr>
              <a:t>(a, center, right);</a:t>
            </a:r>
          </a:p>
          <a:p>
            <a:r>
              <a:rPr lang="da-DK" sz="1800" b="1" dirty="0">
                <a:latin typeface="Courier New"/>
                <a:cs typeface="Courier New"/>
              </a:rPr>
              <a:t>        </a:t>
            </a:r>
            <a:r>
              <a:rPr lang="da-DK" sz="1800" b="1" dirty="0" err="1">
                <a:latin typeface="Courier New"/>
                <a:cs typeface="Courier New"/>
              </a:rPr>
              <a:t>stats.moves</a:t>
            </a:r>
            <a:r>
              <a:rPr lang="da-DK" sz="1800" b="1" dirty="0">
                <a:latin typeface="Courier New"/>
                <a:cs typeface="Courier New"/>
              </a:rPr>
              <a:t> += 2;</a:t>
            </a:r>
          </a:p>
          <a:p>
            <a:r>
              <a:rPr lang="da-DK" sz="18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return a[right];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846317" y="1783098"/>
            <a:ext cx="29047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Pivot is the center element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Move it to the right.</a:t>
            </a:r>
            <a:endParaRPr lang="en-US" sz="1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9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E2EB-CE69-7741-A197-147236662E62}" type="slidenum">
              <a:rPr lang="en-US"/>
              <a:pPr/>
              <a:t>35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Recursion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325903"/>
            <a:ext cx="9144000" cy="427809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Stats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quicksort</a:t>
            </a:r>
            <a:r>
              <a:rPr lang="en-US" b="1" dirty="0">
                <a:latin typeface="Courier New"/>
                <a:cs typeface="Courier New"/>
              </a:rPr>
              <a:t>(Integer[] a,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left,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right) 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Stats stats = new Stats();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if (left &lt;= right)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Integer pivot </a:t>
            </a:r>
            <a:r>
              <a:rPr lang="en-US" b="1" dirty="0" smtClean="0"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pivotStrategy.choosePivot</a:t>
            </a:r>
            <a:r>
              <a:rPr lang="en-US" b="1" dirty="0" smtClean="0">
                <a:latin typeface="Courier New"/>
                <a:cs typeface="Courier New"/>
              </a:rPr>
              <a:t>(a, left, right, stats);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p =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partition</a:t>
            </a:r>
            <a:r>
              <a:rPr lang="en-US" b="1" dirty="0">
                <a:latin typeface="Courier New"/>
                <a:cs typeface="Courier New"/>
              </a:rPr>
              <a:t>(a, left, right, pivot, stats);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Stats stats1 =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quicksort</a:t>
            </a:r>
            <a:r>
              <a:rPr lang="en-US" b="1" dirty="0">
                <a:latin typeface="Courier New"/>
                <a:cs typeface="Courier New"/>
              </a:rPr>
              <a:t>(a, left, p-1);  // Sort small elements</a:t>
            </a:r>
          </a:p>
          <a:p>
            <a:r>
              <a:rPr lang="en-US" b="1" dirty="0">
                <a:latin typeface="Courier New"/>
                <a:cs typeface="Courier New"/>
              </a:rPr>
              <a:t>        Stats stats2 =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quicksort</a:t>
            </a:r>
            <a:r>
              <a:rPr lang="en-US" b="1" dirty="0">
                <a:latin typeface="Courier New"/>
                <a:cs typeface="Courier New"/>
              </a:rPr>
              <a:t>(a, p+1, right); // Sort large elements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  <a:r>
              <a:rPr lang="da-DK" b="1" dirty="0" err="1">
                <a:latin typeface="Courier New"/>
                <a:cs typeface="Courier New"/>
              </a:rPr>
              <a:t>stats.moves</a:t>
            </a:r>
            <a:r>
              <a:rPr lang="da-DK" b="1" dirty="0">
                <a:latin typeface="Courier New"/>
                <a:cs typeface="Courier New"/>
              </a:rPr>
              <a:t>    += (stats1.moves    + stats2.moves);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  <a:r>
              <a:rPr lang="da-DK" b="1" dirty="0" err="1">
                <a:latin typeface="Courier New"/>
                <a:cs typeface="Courier New"/>
              </a:rPr>
              <a:t>stats.compares</a:t>
            </a:r>
            <a:r>
              <a:rPr lang="da-DK" b="1" dirty="0">
                <a:latin typeface="Courier New"/>
                <a:cs typeface="Courier New"/>
              </a:rPr>
              <a:t> += (stats1.compares + stats2.compares);</a:t>
            </a:r>
          </a:p>
          <a:p>
            <a:r>
              <a:rPr lang="da-DK" b="1" dirty="0">
                <a:latin typeface="Courier New"/>
                <a:cs typeface="Courier New"/>
              </a:rPr>
              <a:t>    } 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</a:p>
          <a:p>
            <a:r>
              <a:rPr lang="da-DK" b="1" dirty="0">
                <a:latin typeface="Courier New"/>
                <a:cs typeface="Courier New"/>
              </a:rPr>
              <a:t>    </a:t>
            </a:r>
            <a:r>
              <a:rPr lang="da-DK" b="1" dirty="0" err="1">
                <a:latin typeface="Courier New"/>
                <a:cs typeface="Courier New"/>
              </a:rPr>
              <a:t>return</a:t>
            </a:r>
            <a:r>
              <a:rPr lang="da-DK" b="1" dirty="0">
                <a:latin typeface="Courier New"/>
                <a:cs typeface="Courier New"/>
              </a:rPr>
              <a:t> stats;</a:t>
            </a:r>
          </a:p>
          <a:p>
            <a:r>
              <a:rPr lang="da-DK" b="1" dirty="0" smtClean="0">
                <a:latin typeface="Courier New"/>
                <a:cs typeface="Courier New"/>
              </a:rPr>
              <a:t>}</a:t>
            </a:r>
            <a:endParaRPr lang="da-DK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54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307-1E26-524B-A1AB-AD6296A26CB0}" type="slidenum">
              <a:rPr lang="en-US"/>
              <a:pPr/>
              <a:t>36</a:t>
            </a:fld>
            <a:endParaRPr 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Partitioning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806" y="1234464"/>
            <a:ext cx="7572506" cy="550920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partition</a:t>
            </a:r>
            <a:r>
              <a:rPr lang="en-US" b="1" dirty="0">
                <a:latin typeface="Courier New"/>
                <a:cs typeface="Courier New"/>
              </a:rPr>
              <a:t>(Integer[] a,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left,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right, </a:t>
            </a:r>
          </a:p>
          <a:p>
            <a:r>
              <a:rPr lang="sv-SE" b="1" dirty="0">
                <a:latin typeface="Courier New"/>
                <a:cs typeface="Courier New"/>
              </a:rPr>
              <a:t>                      </a:t>
            </a:r>
            <a:r>
              <a:rPr lang="sv-SE" b="1" dirty="0" err="1">
                <a:latin typeface="Courier New"/>
                <a:cs typeface="Courier New"/>
              </a:rPr>
              <a:t>Integer</a:t>
            </a:r>
            <a:r>
              <a:rPr lang="sv-SE" b="1" dirty="0">
                <a:latin typeface="Courier New"/>
                <a:cs typeface="Courier New"/>
              </a:rPr>
              <a:t> pivot, Stats stats)</a:t>
            </a:r>
          </a:p>
          <a:p>
            <a:r>
              <a:rPr lang="sv-SE" b="1" dirty="0">
                <a:latin typeface="Courier New"/>
                <a:cs typeface="Courier New"/>
              </a:rPr>
              <a:t>{</a:t>
            </a:r>
          </a:p>
          <a:p>
            <a:r>
              <a:rPr lang="da-DK" b="1" dirty="0">
                <a:latin typeface="Courier New"/>
                <a:cs typeface="Courier New"/>
              </a:rPr>
              <a:t>    </a:t>
            </a:r>
            <a:r>
              <a:rPr lang="da-DK" b="1" dirty="0" err="1">
                <a:latin typeface="Courier New"/>
                <a:cs typeface="Courier New"/>
              </a:rPr>
              <a:t>int</a:t>
            </a:r>
            <a:r>
              <a:rPr lang="da-DK" b="1" dirty="0">
                <a:latin typeface="Courier New"/>
                <a:cs typeface="Courier New"/>
              </a:rPr>
              <a:t> i = left-1;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j = right;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while (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&lt; j) {</a:t>
            </a:r>
          </a:p>
          <a:p>
            <a:r>
              <a:rPr lang="pt-BR" b="1" dirty="0" smtClean="0">
                <a:latin typeface="Courier New"/>
                <a:cs typeface="Courier New"/>
              </a:rPr>
              <a:t>        do </a:t>
            </a:r>
            <a:r>
              <a:rPr lang="pt-BR" b="1" dirty="0">
                <a:latin typeface="Courier New"/>
                <a:cs typeface="Courier New"/>
              </a:rPr>
              <a:t>{</a:t>
            </a:r>
          </a:p>
          <a:p>
            <a:r>
              <a:rPr lang="pt-BR" b="1" dirty="0">
                <a:latin typeface="Courier New"/>
                <a:cs typeface="Courier New"/>
              </a:rPr>
              <a:t>            </a:t>
            </a:r>
            <a:r>
              <a:rPr lang="pt-BR" b="1" dirty="0" err="1">
                <a:latin typeface="Courier New"/>
                <a:cs typeface="Courier New"/>
              </a:rPr>
              <a:t>i</a:t>
            </a:r>
            <a:r>
              <a:rPr lang="pt-BR" b="1" dirty="0">
                <a:latin typeface="Courier New"/>
                <a:cs typeface="Courier New"/>
              </a:rPr>
              <a:t>++;</a:t>
            </a:r>
          </a:p>
          <a:p>
            <a:r>
              <a:rPr lang="da-DK" b="1" dirty="0">
                <a:latin typeface="Courier New"/>
                <a:cs typeface="Courier New"/>
              </a:rPr>
              <a:t>            </a:t>
            </a:r>
            <a:r>
              <a:rPr lang="da-DK" b="1" dirty="0" err="1">
                <a:latin typeface="Courier New"/>
                <a:cs typeface="Courier New"/>
              </a:rPr>
              <a:t>stats.compares</a:t>
            </a:r>
            <a:r>
              <a:rPr lang="da-DK" b="1" dirty="0">
                <a:latin typeface="Courier New"/>
                <a:cs typeface="Courier New"/>
              </a:rPr>
              <a:t>++;</a:t>
            </a:r>
          </a:p>
          <a:p>
            <a:r>
              <a:rPr lang="en-US" b="1" dirty="0">
                <a:latin typeface="Courier New"/>
                <a:cs typeface="Courier New"/>
              </a:rPr>
              <a:t>        } while ((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&lt;= right) &amp;&amp; a[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].</a:t>
            </a:r>
            <a:r>
              <a:rPr lang="en-US" b="1" dirty="0" err="1">
                <a:latin typeface="Courier New"/>
                <a:cs typeface="Courier New"/>
              </a:rPr>
              <a:t>compareTo</a:t>
            </a:r>
            <a:r>
              <a:rPr lang="en-US" b="1" dirty="0">
                <a:latin typeface="Courier New"/>
                <a:cs typeface="Courier New"/>
              </a:rPr>
              <a:t>(pivot) &lt; 0)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pt-BR" b="1" dirty="0" smtClean="0">
                <a:latin typeface="Courier New"/>
                <a:cs typeface="Courier New"/>
              </a:rPr>
              <a:t>        do </a:t>
            </a:r>
            <a:r>
              <a:rPr lang="pt-BR" b="1" dirty="0">
                <a:latin typeface="Courier New"/>
                <a:cs typeface="Courier New"/>
              </a:rPr>
              <a:t>{</a:t>
            </a:r>
          </a:p>
          <a:p>
            <a:r>
              <a:rPr lang="pt-BR" b="1" dirty="0">
                <a:latin typeface="Courier New"/>
                <a:cs typeface="Courier New"/>
              </a:rPr>
              <a:t>            </a:t>
            </a:r>
            <a:r>
              <a:rPr lang="pt-BR" b="1" dirty="0" err="1">
                <a:latin typeface="Courier New"/>
                <a:cs typeface="Courier New"/>
              </a:rPr>
              <a:t>j</a:t>
            </a:r>
            <a:r>
              <a:rPr lang="pt-BR" b="1" dirty="0">
                <a:latin typeface="Courier New"/>
                <a:cs typeface="Courier New"/>
              </a:rPr>
              <a:t>--;</a:t>
            </a:r>
          </a:p>
          <a:p>
            <a:r>
              <a:rPr lang="da-DK" b="1" dirty="0">
                <a:latin typeface="Courier New"/>
                <a:cs typeface="Courier New"/>
              </a:rPr>
              <a:t>            </a:t>
            </a:r>
            <a:r>
              <a:rPr lang="da-DK" b="1" dirty="0" err="1">
                <a:latin typeface="Courier New"/>
                <a:cs typeface="Courier New"/>
              </a:rPr>
              <a:t>stats.compares</a:t>
            </a:r>
            <a:r>
              <a:rPr lang="da-DK" b="1" dirty="0">
                <a:latin typeface="Courier New"/>
                <a:cs typeface="Courier New"/>
              </a:rPr>
              <a:t>++;</a:t>
            </a:r>
          </a:p>
          <a:p>
            <a:r>
              <a:rPr lang="en-US" b="1" dirty="0">
                <a:latin typeface="Courier New"/>
                <a:cs typeface="Courier New"/>
              </a:rPr>
              <a:t>        } while ((j &gt;= left)  &amp;&amp; a[j].</a:t>
            </a:r>
            <a:r>
              <a:rPr lang="en-US" b="1" dirty="0" err="1">
                <a:latin typeface="Courier New"/>
                <a:cs typeface="Courier New"/>
              </a:rPr>
              <a:t>compareTo</a:t>
            </a:r>
            <a:r>
              <a:rPr lang="en-US" b="1" dirty="0">
                <a:latin typeface="Courier New"/>
                <a:cs typeface="Courier New"/>
              </a:rPr>
              <a:t>(pivot) &gt; 0);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if (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&lt; j) {</a:t>
            </a:r>
          </a:p>
          <a:p>
            <a:r>
              <a:rPr lang="en-US" b="1" dirty="0">
                <a:latin typeface="Courier New"/>
                <a:cs typeface="Courier New"/>
              </a:rPr>
              <a:t>            </a:t>
            </a:r>
            <a:r>
              <a:rPr lang="en-US" b="1" dirty="0" err="1">
                <a:latin typeface="Courier New"/>
                <a:cs typeface="Courier New"/>
              </a:rPr>
              <a:t>Utilities.swapReferences</a:t>
            </a:r>
            <a:r>
              <a:rPr lang="en-US" b="1" dirty="0">
                <a:latin typeface="Courier New"/>
                <a:cs typeface="Courier New"/>
              </a:rPr>
              <a:t>(a,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, j);</a:t>
            </a:r>
          </a:p>
          <a:p>
            <a:r>
              <a:rPr lang="da-DK" b="1" dirty="0">
                <a:latin typeface="Courier New"/>
                <a:cs typeface="Courier New"/>
              </a:rPr>
              <a:t>            </a:t>
            </a:r>
            <a:r>
              <a:rPr lang="da-DK" b="1" dirty="0" err="1">
                <a:latin typeface="Courier New"/>
                <a:cs typeface="Courier New"/>
              </a:rPr>
              <a:t>stats.moves</a:t>
            </a:r>
            <a:r>
              <a:rPr lang="da-DK" b="1" dirty="0">
                <a:latin typeface="Courier New"/>
                <a:cs typeface="Courier New"/>
              </a:rPr>
              <a:t> += 2;</a:t>
            </a:r>
          </a:p>
          <a:p>
            <a:r>
              <a:rPr lang="da-DK" b="1" dirty="0">
                <a:latin typeface="Courier New"/>
                <a:cs typeface="Courier New"/>
              </a:rPr>
              <a:t>        }</a:t>
            </a:r>
          </a:p>
          <a:p>
            <a:r>
              <a:rPr lang="da-DK" b="1" dirty="0">
                <a:latin typeface="Courier New"/>
                <a:cs typeface="Courier New"/>
              </a:rPr>
              <a:t>    </a:t>
            </a:r>
            <a:r>
              <a:rPr lang="da-DK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42" y="3154683"/>
            <a:ext cx="21707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Move </a:t>
            </a:r>
            <a:r>
              <a:rPr lang="en-US" sz="18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sz="1800" dirty="0" smtClean="0">
                <a:solidFill>
                  <a:srgbClr val="B23C00"/>
                </a:solidFill>
              </a:rPr>
              <a:t> to the right.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0342" y="4343390"/>
            <a:ext cx="20296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Move </a:t>
            </a:r>
            <a:r>
              <a:rPr lang="en-US" sz="1800" b="1" dirty="0" smtClean="0">
                <a:solidFill>
                  <a:srgbClr val="0033CC"/>
                </a:solidFill>
                <a:latin typeface="Courier New"/>
                <a:cs typeface="Courier New"/>
              </a:rPr>
              <a:t>j</a:t>
            </a:r>
            <a:r>
              <a:rPr lang="en-US" sz="1800" dirty="0" smtClean="0">
                <a:solidFill>
                  <a:srgbClr val="B23C00"/>
                </a:solidFill>
              </a:rPr>
              <a:t> to the left.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7902" y="5714975"/>
            <a:ext cx="826218" cy="369332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Swap.</a:t>
            </a:r>
            <a:endParaRPr lang="en-US" sz="1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</a:t>
            </a:r>
            <a:r>
              <a:rPr lang="en-US" dirty="0" smtClean="0"/>
              <a:t>Partitioning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3001" y="1325903"/>
            <a:ext cx="535615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b="1" dirty="0" smtClean="0">
                <a:latin typeface="Courier New"/>
                <a:cs typeface="Courier New"/>
              </a:rPr>
              <a:t>    </a:t>
            </a:r>
            <a:r>
              <a:rPr lang="da-DK" b="1" dirty="0" err="1">
                <a:latin typeface="Courier New"/>
                <a:cs typeface="Courier New"/>
              </a:rPr>
              <a:t>Utilities.swapReferences</a:t>
            </a:r>
            <a:r>
              <a:rPr lang="da-DK" b="1" dirty="0">
                <a:latin typeface="Courier New"/>
                <a:cs typeface="Courier New"/>
              </a:rPr>
              <a:t>(a, i, right); </a:t>
            </a:r>
          </a:p>
          <a:p>
            <a:r>
              <a:rPr lang="da-DK" b="1" dirty="0">
                <a:latin typeface="Courier New"/>
                <a:cs typeface="Courier New"/>
              </a:rPr>
              <a:t>    </a:t>
            </a:r>
            <a:r>
              <a:rPr lang="da-DK" b="1" dirty="0" err="1">
                <a:latin typeface="Courier New"/>
                <a:cs typeface="Courier New"/>
              </a:rPr>
              <a:t>stats.moves</a:t>
            </a:r>
            <a:r>
              <a:rPr lang="da-DK" b="1" dirty="0">
                <a:latin typeface="Courier New"/>
                <a:cs typeface="Courier New"/>
              </a:rPr>
              <a:t> += 2;</a:t>
            </a:r>
          </a:p>
          <a:p>
            <a:r>
              <a:rPr lang="da-DK" b="1" dirty="0">
                <a:latin typeface="Courier New"/>
                <a:cs typeface="Courier New"/>
              </a:rPr>
              <a:t>    </a:t>
            </a:r>
          </a:p>
          <a:p>
            <a:r>
              <a:rPr lang="is-IS" b="1" dirty="0">
                <a:latin typeface="Courier New"/>
                <a:cs typeface="Courier New"/>
              </a:rPr>
              <a:t>    return i;</a:t>
            </a:r>
          </a:p>
          <a:p>
            <a:r>
              <a:rPr lang="is-IS" b="1" dirty="0" smtClean="0">
                <a:latin typeface="Courier New"/>
                <a:cs typeface="Courier New"/>
              </a:rPr>
              <a:t>}</a:t>
            </a:r>
            <a:endParaRPr lang="is-I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10" y="1691659"/>
            <a:ext cx="3016083" cy="369332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Restore the pivot’s position.</a:t>
            </a:r>
            <a:endParaRPr lang="en-US" sz="1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45CD-F7D4-DF4D-9558-279215EA1FB3}" type="slidenum">
              <a:rPr lang="en-US"/>
              <a:pPr/>
              <a:t>38</a:t>
            </a:fld>
            <a:endParaRPr 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 vs. Quicksort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>
                <a:solidFill>
                  <a:srgbClr val="B23C00"/>
                </a:solidFill>
              </a:rPr>
              <a:t>standard Java library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B23C00"/>
                </a:solidFill>
              </a:rPr>
              <a:t>Mergesort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is used to sort arrays of </a:t>
            </a:r>
            <a:r>
              <a:rPr lang="en-US" dirty="0">
                <a:solidFill>
                  <a:srgbClr val="B23C00"/>
                </a:solidFill>
              </a:rPr>
              <a:t>object types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It uses the lowest number of comparisons.</a:t>
            </a:r>
          </a:p>
          <a:p>
            <a:pPr lvl="2"/>
            <a:r>
              <a:rPr lang="en-US" dirty="0"/>
              <a:t>Comparing objects can be slow in Java </a:t>
            </a:r>
            <a:br>
              <a:rPr lang="en-US" dirty="0"/>
            </a:br>
            <a:r>
              <a:rPr lang="en-US" dirty="0"/>
              <a:t>for objects that implement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Comparable</a:t>
            </a:r>
            <a:r>
              <a:rPr lang="en-US" dirty="0"/>
              <a:t> interface.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Quicksort </a:t>
            </a:r>
            <a:r>
              <a:rPr lang="en-US" dirty="0"/>
              <a:t>is used to sort arrays of </a:t>
            </a:r>
            <a:r>
              <a:rPr lang="en-US" dirty="0">
                <a:solidFill>
                  <a:srgbClr val="B23C00"/>
                </a:solidFill>
              </a:rPr>
              <a:t>primitive types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In the </a:t>
            </a:r>
            <a:r>
              <a:rPr lang="en-US" dirty="0">
                <a:solidFill>
                  <a:srgbClr val="B23C00"/>
                </a:solidFill>
              </a:rPr>
              <a:t>standard C++ library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Quicksort </a:t>
            </a:r>
            <a:r>
              <a:rPr lang="en-US" dirty="0"/>
              <a:t>is used for the </a:t>
            </a:r>
            <a:r>
              <a:rPr lang="en-US" dirty="0">
                <a:solidFill>
                  <a:srgbClr val="B23C00"/>
                </a:solidFill>
              </a:rPr>
              <a:t>generic sort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Copying large objects can be expensive.</a:t>
            </a:r>
          </a:p>
          <a:p>
            <a:pPr lvl="2"/>
            <a:r>
              <a:rPr lang="en-US" dirty="0"/>
              <a:t>Comparing objects can be cheap if the compiler can generate optimized code to do comparisons inline.</a:t>
            </a:r>
          </a:p>
        </p:txBody>
      </p:sp>
    </p:spTree>
    <p:extLst>
      <p:ext uri="{BB962C8B-B14F-4D97-AF65-F5344CB8AC3E}">
        <p14:creationId xmlns:p14="http://schemas.microsoft.com/office/powerpoint/2010/main" val="259885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C1C6-8802-3E47-81FE-B10D013A9A23}" type="slidenum">
              <a:rPr lang="en-US"/>
              <a:pPr/>
              <a:t>39</a:t>
            </a:fld>
            <a:endParaRPr 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811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  <a:noFill/>
          <a:ln/>
        </p:spPr>
        <p:txBody>
          <a:bodyPr/>
          <a:lstStyle/>
          <a:p>
            <a:r>
              <a:rPr lang="en-US" dirty="0"/>
              <a:t>Quicksort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do well for very short lists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When a </a:t>
            </a:r>
            <a:r>
              <a:rPr lang="en-US" dirty="0" err="1"/>
              <a:t>sublist</a:t>
            </a:r>
            <a:r>
              <a:rPr lang="en-US" dirty="0"/>
              <a:t> becomes too small,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another algorithm to sort the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/>
              <a:t>as insertion sort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textbook uses a cutoff of size </a:t>
            </a:r>
            <a:r>
              <a:rPr lang="en-US" dirty="0" smtClean="0"/>
              <a:t>10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99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4B9D-598B-D64B-9486-F78187D20CFC}" type="slidenum">
              <a:rPr lang="en-US"/>
              <a:pPr/>
              <a:t>4</a:t>
            </a:fld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Shellsort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4785331"/>
          </a:xfrm>
        </p:spPr>
        <p:txBody>
          <a:bodyPr/>
          <a:lstStyle/>
          <a:p>
            <a:r>
              <a:rPr lang="en-US" dirty="0"/>
              <a:t>Like insertion sort, except we compare values </a:t>
            </a:r>
            <a:br>
              <a:rPr lang="en-US" dirty="0"/>
            </a:br>
            <a:r>
              <a:rPr lang="en-US" dirty="0"/>
              <a:t>that are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h</a:t>
            </a:r>
            <a:r>
              <a:rPr lang="en-US" dirty="0">
                <a:solidFill>
                  <a:srgbClr val="B23C00"/>
                </a:solidFill>
              </a:rPr>
              <a:t> elements apart </a:t>
            </a:r>
            <a:r>
              <a:rPr lang="en-US" dirty="0"/>
              <a:t>in the list.</a:t>
            </a:r>
          </a:p>
          <a:p>
            <a:pPr lvl="1"/>
            <a:r>
              <a:rPr lang="en-US" i="1" dirty="0">
                <a:latin typeface="Times New Roman" charset="0"/>
              </a:rPr>
              <a:t>h</a:t>
            </a:r>
            <a:r>
              <a:rPr lang="en-US" dirty="0"/>
              <a:t> diminishes after completing a pass,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example, 5, 3, and 1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The final value of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/>
              <a:t> must be 1,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dirty="0"/>
              <a:t>the final pass is a regular insertion sort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previous </a:t>
            </a:r>
            <a:r>
              <a:rPr lang="en-US" dirty="0"/>
              <a:t>passes get the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ja-JP" altLang="en-US" dirty="0" smtClean="0">
                <a:latin typeface="Arial"/>
              </a:rPr>
              <a:t>“</a:t>
            </a:r>
            <a:r>
              <a:rPr lang="en-US" dirty="0"/>
              <a:t>nearly sorted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quickly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5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https://www.cs.usfca.edu/~galles/visualization/</a:t>
            </a:r>
            <a:r>
              <a:rPr lang="en-US" dirty="0" smtClean="0">
                <a:hlinkClick r:id="rId2"/>
              </a:rPr>
              <a:t>ComparisonSort.html</a:t>
            </a:r>
          </a:p>
          <a:p>
            <a:pPr marL="2286000" lvl="5" indent="0">
              <a:buNone/>
            </a:pPr>
            <a:r>
              <a:rPr lang="en-US" dirty="0" smtClean="0">
                <a:hlinkClick r:id="rId2"/>
              </a:rPr>
              <a:t>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://www.sorting-</a:t>
            </a:r>
            <a:r>
              <a:rPr lang="en-US" dirty="0" smtClean="0">
                <a:hlinkClick r:id="rId2"/>
              </a:rPr>
              <a:t>algorithms.com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4B9D-598B-D64B-9486-F78187D20CFC}" type="slidenum">
              <a:rPr lang="en-US"/>
              <a:pPr/>
              <a:t>5</a:t>
            </a:fld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767844"/>
          </a:xfrm>
        </p:spPr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each pass, the array is said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err="1" smtClean="0">
                <a:solidFill>
                  <a:srgbClr val="B23C00"/>
                </a:solidFill>
                <a:latin typeface="Times New Roman" charset="0"/>
              </a:rPr>
              <a:t>h</a:t>
            </a:r>
            <a:r>
              <a:rPr lang="en-US" sz="3200" i="1" baseline="-25000" dirty="0" err="1" smtClean="0">
                <a:solidFill>
                  <a:srgbClr val="B23C00"/>
                </a:solidFill>
                <a:latin typeface="Times New Roman" charset="0"/>
              </a:rPr>
              <a:t>k</a:t>
            </a:r>
            <a:r>
              <a:rPr lang="en-US" dirty="0">
                <a:solidFill>
                  <a:srgbClr val="B23C00"/>
                </a:solidFill>
              </a:rPr>
              <a:t>-sorted</a:t>
            </a:r>
            <a:r>
              <a:rPr lang="en-US" dirty="0"/>
              <a:t>. </a:t>
            </a:r>
            <a:endParaRPr lang="en-US" dirty="0" smtClean="0"/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dirty="0"/>
              <a:t>5-sorted, 3-sorted, etc.</a:t>
            </a:r>
          </a:p>
        </p:txBody>
      </p:sp>
      <p:pic>
        <p:nvPicPr>
          <p:cNvPr id="782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3063244"/>
            <a:ext cx="8654290" cy="219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46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C507-0286-EF4A-853F-8D63F7EBFD0F}" type="slidenum">
              <a:rPr lang="en-US"/>
              <a:pPr/>
              <a:t>6</a:t>
            </a:fld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Shellsort</a:t>
            </a:r>
          </a:p>
        </p:txBody>
      </p:sp>
      <p:sp>
        <p:nvSpPr>
          <p:cNvPr id="784388" name="Text Box 4"/>
          <p:cNvSpPr txBox="1">
            <a:spLocks noChangeArrowheads="1"/>
          </p:cNvSpPr>
          <p:nvPr/>
        </p:nvSpPr>
        <p:spPr bwMode="auto">
          <a:xfrm>
            <a:off x="182563" y="1466825"/>
            <a:ext cx="8740775" cy="424815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static 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extends Comparable&lt;? super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&gt;&gt; </a:t>
            </a:r>
          </a:p>
          <a:p>
            <a:r>
              <a:rPr lang="en-US" b="1" dirty="0">
                <a:latin typeface="Courier New" charset="0"/>
              </a:rPr>
              <a:t>    void </a:t>
            </a:r>
            <a:r>
              <a:rPr lang="en-US" b="1" dirty="0" err="1">
                <a:latin typeface="Courier New" charset="0"/>
              </a:rPr>
              <a:t>shellsort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[] a)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j;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h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a.length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/2; h &gt; 0; h /= 2</a:t>
            </a:r>
            <a:r>
              <a:rPr lang="en-US" b="1" dirty="0">
                <a:latin typeface="Courier New" charset="0"/>
              </a:rPr>
              <a:t>) {</a:t>
            </a:r>
          </a:p>
          <a:p>
            <a:r>
              <a:rPr lang="en-US" b="1" dirty="0">
                <a:latin typeface="Courier New" charset="0"/>
              </a:rPr>
              <a:t>    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h;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</a:t>
            </a:r>
            <a:r>
              <a:rPr lang="en-US" b="1" dirty="0" err="1">
                <a:latin typeface="Courier New" charset="0"/>
              </a:rPr>
              <a:t>a.length</a:t>
            </a:r>
            <a:r>
              <a:rPr lang="en-US" b="1" dirty="0">
                <a:latin typeface="Courier New" charset="0"/>
              </a:rPr>
              <a:t>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r>
              <a:rPr lang="en-US" b="1" dirty="0">
                <a:latin typeface="Courier New" charset="0"/>
              </a:rPr>
              <a:t>           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tmp</a:t>
            </a:r>
            <a:r>
              <a:rPr lang="en-US" b="1" dirty="0">
                <a:latin typeface="Courier New" charset="0"/>
              </a:rPr>
              <a:t> = a[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        for (j =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; j &gt;= h &amp;&amp; </a:t>
            </a:r>
            <a:r>
              <a:rPr lang="en-US" b="1" dirty="0" err="1">
                <a:latin typeface="Courier New" charset="0"/>
              </a:rPr>
              <a:t>tmp.compareTo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a[j-h]</a:t>
            </a:r>
            <a:r>
              <a:rPr lang="en-US" b="1" dirty="0">
                <a:latin typeface="Courier New" charset="0"/>
              </a:rPr>
              <a:t>) &lt; 0; j -= h)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        a[j] = a[j-h];</a:t>
            </a:r>
          </a:p>
          <a:p>
            <a:r>
              <a:rPr lang="en-US" b="1" dirty="0">
                <a:latin typeface="Courier New" charset="0"/>
              </a:rPr>
              <a:t>            }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        a[j] = </a:t>
            </a:r>
            <a:r>
              <a:rPr lang="en-US" b="1" dirty="0" err="1">
                <a:latin typeface="Courier New" charset="0"/>
              </a:rPr>
              <a:t>tmp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</a:rPr>
              <a:t>        }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5943600" y="1954212"/>
            <a:ext cx="2911475" cy="1474788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Use the (suboptimal) </a:t>
            </a:r>
          </a:p>
          <a:p>
            <a:r>
              <a:rPr lang="en-US" sz="1800">
                <a:solidFill>
                  <a:srgbClr val="B23C00"/>
                </a:solidFill>
              </a:rPr>
              <a:t>sequence for </a:t>
            </a:r>
            <a:r>
              <a:rPr lang="en-US" sz="1800" i="1">
                <a:solidFill>
                  <a:srgbClr val="B23C00"/>
                </a:solidFill>
                <a:latin typeface="Times New Roman" charset="0"/>
              </a:rPr>
              <a:t>h</a:t>
            </a:r>
            <a:r>
              <a:rPr lang="en-US" sz="1800">
                <a:solidFill>
                  <a:srgbClr val="B23C00"/>
                </a:solidFill>
              </a:rPr>
              <a:t> which </a:t>
            </a:r>
          </a:p>
          <a:p>
            <a:r>
              <a:rPr lang="en-US" sz="1800">
                <a:solidFill>
                  <a:srgbClr val="B23C00"/>
                </a:solidFill>
              </a:rPr>
              <a:t>starts at half the list length </a:t>
            </a:r>
          </a:p>
          <a:p>
            <a:r>
              <a:rPr lang="en-US" sz="1800">
                <a:solidFill>
                  <a:srgbClr val="B23C00"/>
                </a:solidFill>
              </a:rPr>
              <a:t>and is halved for each </a:t>
            </a:r>
          </a:p>
          <a:p>
            <a:r>
              <a:rPr lang="en-US" sz="1800">
                <a:solidFill>
                  <a:srgbClr val="B23C00"/>
                </a:solidFill>
              </a:rPr>
              <a:t>subsequent pass.</a:t>
            </a:r>
          </a:p>
        </p:txBody>
      </p:sp>
    </p:spTree>
    <p:extLst>
      <p:ext uri="{BB962C8B-B14F-4D97-AF65-F5344CB8AC3E}">
        <p14:creationId xmlns:p14="http://schemas.microsoft.com/office/powerpoint/2010/main" val="151483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FFC3-3139-D549-B592-206B6AEE176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vs. Shellsort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Insertion sort </a:t>
            </a:r>
            <a:r>
              <a:rPr lang="en-US" dirty="0"/>
              <a:t>is slow because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it </a:t>
            </a:r>
            <a:r>
              <a:rPr lang="en-US" dirty="0">
                <a:solidFill>
                  <a:srgbClr val="B23C00"/>
                </a:solidFill>
              </a:rPr>
              <a:t>swaps only adjacent values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value may have to travel a long way through the array during a pass, one element at a time, to arrive at its proper place in the sorted part of the array.</a:t>
            </a:r>
          </a:p>
          <a:p>
            <a:pPr lvl="4"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394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FFC3-3139-D549-B592-206B6AEE176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vs. </a:t>
            </a:r>
            <a:r>
              <a:rPr lang="en-US" dirty="0" smtClean="0"/>
              <a:t>Shellsort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Shellsort </a:t>
            </a:r>
            <a:r>
              <a:rPr lang="en-US" dirty="0"/>
              <a:t>is able to </a:t>
            </a:r>
            <a:r>
              <a:rPr lang="en-US" dirty="0">
                <a:solidFill>
                  <a:srgbClr val="B23C00"/>
                </a:solidFill>
              </a:rPr>
              <a:t>move a value a longer distance 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/>
              <a:t>) without making the value travel through the intervening values.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Early passes with large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/>
              <a:t> make it easier for later passes with smaller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/>
              <a:t> to sort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final value of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 = 1</a:t>
            </a:r>
            <a:r>
              <a:rPr lang="en-US" dirty="0"/>
              <a:t> is a simple insertion sort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Choosing a good increment sequence for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produce </a:t>
            </a:r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25% speedup </a:t>
            </a:r>
            <a:r>
              <a:rPr lang="en-US" dirty="0"/>
              <a:t>of the sort.</a:t>
            </a:r>
          </a:p>
        </p:txBody>
      </p:sp>
    </p:spTree>
    <p:extLst>
      <p:ext uri="{BB962C8B-B14F-4D97-AF65-F5344CB8AC3E}">
        <p14:creationId xmlns:p14="http://schemas.microsoft.com/office/powerpoint/2010/main" val="411577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643F-D725-3A42-B96C-7535DB51C0CF}" type="slidenum">
              <a:rPr lang="en-US"/>
              <a:pPr/>
              <a:t>9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B23C00"/>
                </a:solidFill>
              </a:rPr>
              <a:t>Heapsort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is based on using a </a:t>
            </a:r>
            <a:r>
              <a:rPr lang="en-US" dirty="0">
                <a:solidFill>
                  <a:srgbClr val="B23C00"/>
                </a:solidFill>
              </a:rPr>
              <a:t>priority queue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Which we implement as a </a:t>
            </a:r>
            <a:r>
              <a:rPr lang="en-US" dirty="0">
                <a:solidFill>
                  <a:srgbClr val="B23C00"/>
                </a:solidFill>
              </a:rPr>
              <a:t>binary heap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we implement using an </a:t>
            </a:r>
            <a:r>
              <a:rPr lang="en-US" dirty="0">
                <a:solidFill>
                  <a:srgbClr val="B23C00"/>
                </a:solidFill>
              </a:rPr>
              <a:t>underlying array</a:t>
            </a:r>
            <a:r>
              <a:rPr lang="en-US" dirty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sort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values into increasing order</a:t>
            </a:r>
            <a:r>
              <a:rPr lang="en-US" dirty="0" smtClean="0"/>
              <a:t>: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Build a min heap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/>
              <a:t>) </a:t>
            </a:r>
            <a:r>
              <a:rPr lang="en-US" dirty="0" smtClean="0"/>
              <a:t>time</a:t>
            </a:r>
          </a:p>
          <a:p>
            <a:pPr lvl="7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Do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deletions to get the values in order.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deletion takes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time, so total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 log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)</a:t>
            </a:r>
            <a:r>
              <a:rPr lang="en-US" dirty="0"/>
              <a:t> time.</a:t>
            </a:r>
          </a:p>
          <a:p>
            <a:pPr lvl="4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40746</TotalTime>
  <Words>2640</Words>
  <Application>Microsoft Macintosh PowerPoint</Application>
  <PresentationFormat>On-screen Show (4:3)</PresentationFormat>
  <Paragraphs>481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Quadrant</vt:lpstr>
      <vt:lpstr>Equation</vt:lpstr>
      <vt:lpstr>CS 146: Data Structures and Algorithms July 9 Class Meeting</vt:lpstr>
      <vt:lpstr>Insertion Sort</vt:lpstr>
      <vt:lpstr>Insertion Sort</vt:lpstr>
      <vt:lpstr>Shellsort</vt:lpstr>
      <vt:lpstr>Shellsort, cont’d</vt:lpstr>
      <vt:lpstr>Shellsort</vt:lpstr>
      <vt:lpstr>Insertion Sort vs. Shellsort</vt:lpstr>
      <vt:lpstr>Insertion Sort vs. Shellsort, cont’d</vt:lpstr>
      <vt:lpstr>Heapsort</vt:lpstr>
      <vt:lpstr>Heapsort, cont’d</vt:lpstr>
      <vt:lpstr>Mergesort</vt:lpstr>
      <vt:lpstr>Mergesort</vt:lpstr>
      <vt:lpstr>Mergesort</vt:lpstr>
      <vt:lpstr>Mergesort</vt:lpstr>
      <vt:lpstr>Analysis of Mergesort</vt:lpstr>
      <vt:lpstr>Analysis of Mergesort</vt:lpstr>
      <vt:lpstr>Analysis of Mergesort</vt:lpstr>
      <vt:lpstr>Mergesort for Linked Lists</vt:lpstr>
      <vt:lpstr>Mergesort for Linked Lists, cont’d</vt:lpstr>
      <vt:lpstr>Break</vt:lpstr>
      <vt:lpstr>Partitioning a List of Values</vt:lpstr>
      <vt:lpstr>Partitioning a List of Values, cont’d</vt:lpstr>
      <vt:lpstr>PowerPoint Presentation</vt:lpstr>
      <vt:lpstr>Partition a List Using a Pivot</vt:lpstr>
      <vt:lpstr>Partition a List Using a Pivot, cont’d</vt:lpstr>
      <vt:lpstr>Partition a List Using a Pivot, cont’d</vt:lpstr>
      <vt:lpstr>Partition a List Using a Pivot, cont’d</vt:lpstr>
      <vt:lpstr>Sorting Statistics</vt:lpstr>
      <vt:lpstr>Quicksort</vt:lpstr>
      <vt:lpstr>Quicksort Pivot Strategy</vt:lpstr>
      <vt:lpstr>First Element Pivot Strategy</vt:lpstr>
      <vt:lpstr>Median-of-Three Pivot Strategy</vt:lpstr>
      <vt:lpstr>Median-of-Three Pivot Strategy, cont’d</vt:lpstr>
      <vt:lpstr>Median-of-Three Pivot Strategy, cont’d</vt:lpstr>
      <vt:lpstr>Quicksort Recursion</vt:lpstr>
      <vt:lpstr>Quicksort Partitioning</vt:lpstr>
      <vt:lpstr>Quicksort Partitioning, cont’d</vt:lpstr>
      <vt:lpstr>Mergesort vs. Quicksort</vt:lpstr>
      <vt:lpstr>Quicksort</vt:lpstr>
      <vt:lpstr>Sorting Animations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572</cp:revision>
  <cp:lastPrinted>2015-07-07T08:11:41Z</cp:lastPrinted>
  <dcterms:created xsi:type="dcterms:W3CDTF">2008-01-12T03:52:55Z</dcterms:created>
  <dcterms:modified xsi:type="dcterms:W3CDTF">2015-07-09T10:01:42Z</dcterms:modified>
  <cp:category/>
</cp:coreProperties>
</file>