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Microsoft_Equation1.bin" ContentType="application/vnd.openxmlformats-officedocument.oleObject"/>
  <Override PartName="/ppt/embeddings/oleObject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85" r:id="rId7"/>
    <p:sldId id="261" r:id="rId8"/>
    <p:sldId id="262" r:id="rId9"/>
    <p:sldId id="263" r:id="rId10"/>
    <p:sldId id="264" r:id="rId11"/>
    <p:sldId id="286" r:id="rId12"/>
    <p:sldId id="265" r:id="rId13"/>
    <p:sldId id="266" r:id="rId14"/>
    <p:sldId id="267" r:id="rId15"/>
    <p:sldId id="268" r:id="rId16"/>
    <p:sldId id="269" r:id="rId17"/>
    <p:sldId id="270" r:id="rId18"/>
    <p:sldId id="287" r:id="rId19"/>
    <p:sldId id="288" r:id="rId20"/>
    <p:sldId id="271" r:id="rId21"/>
    <p:sldId id="272" r:id="rId22"/>
    <p:sldId id="273" r:id="rId23"/>
    <p:sldId id="294" r:id="rId24"/>
    <p:sldId id="274" r:id="rId25"/>
    <p:sldId id="289" r:id="rId26"/>
    <p:sldId id="275" r:id="rId27"/>
    <p:sldId id="290" r:id="rId28"/>
    <p:sldId id="276" r:id="rId29"/>
    <p:sldId id="277" r:id="rId30"/>
    <p:sldId id="295" r:id="rId31"/>
    <p:sldId id="279" r:id="rId32"/>
    <p:sldId id="291" r:id="rId33"/>
    <p:sldId id="280" r:id="rId34"/>
    <p:sldId id="281" r:id="rId35"/>
    <p:sldId id="282" r:id="rId36"/>
    <p:sldId id="283" r:id="rId37"/>
    <p:sldId id="284" r:id="rId38"/>
    <p:sldId id="292" r:id="rId39"/>
    <p:sldId id="293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1F5FF"/>
    <a:srgbClr val="C6DEFF"/>
    <a:srgbClr val="A12A03"/>
    <a:srgbClr val="B23C00"/>
    <a:srgbClr val="66CCFF"/>
    <a:srgbClr val="A40000"/>
    <a:srgbClr val="0033CC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16" autoAdjust="0"/>
    <p:restoredTop sz="98450" autoAdjust="0"/>
  </p:normalViewPr>
  <p:slideViewPr>
    <p:cSldViewPr>
      <p:cViewPr varScale="1">
        <p:scale>
          <a:sx n="136" d="100"/>
          <a:sy n="136" d="100"/>
        </p:scale>
        <p:origin x="-744" y="-104"/>
      </p:cViewPr>
      <p:guideLst>
        <p:guide orient="horz" pos="2160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7/25/15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163"/>
            <a:ext cx="8229600" cy="655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6475" y="6248400"/>
            <a:ext cx="21018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Department of Computer Science Summer 2013: July 31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32924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CS 146: Data Structures and Algorithms</a:t>
            </a:r>
            <a:br>
              <a:rPr lang="en-US"/>
            </a:br>
            <a:r>
              <a:rPr lang="en-US">
                <a:cs typeface="Arial" charset="0"/>
              </a:rPr>
              <a:t>© </a:t>
            </a:r>
            <a:r>
              <a:rPr lang="en-US"/>
              <a:t>R. Mak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087FB4-A9F1-4648-9B1C-D091C3DE84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3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58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Summer 2015: July </a:t>
            </a:r>
            <a:r>
              <a:rPr lang="en-US" sz="1000" baseline="0" dirty="0" smtClean="0"/>
              <a:t>28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92427" y="6263609"/>
            <a:ext cx="2437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146: </a:t>
            </a:r>
            <a:r>
              <a:rPr lang="en-US" sz="1000" baseline="0" dirty="0" smtClean="0"/>
              <a:t>Data Structures and Algorithms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cs.dartmouth.edu/~thc/cs10/lectures/0509/0509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0.w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2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s.berkeley.edu/~vazirani/algorithms/chap6.pd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2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4.bin"/><Relationship Id="rId4" Type="http://schemas.openxmlformats.org/officeDocument/2006/relationships/image" Target="../media/image2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www.cs.dartmouth.edu/~thc/cs10/lectures/0509/0509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hyperlink" Target="https://www.cs.berkeley.edu/~vazirani/algorithms/chap6.pdf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s.berkeley.edu/~vazirani/algorithms/chap6.pdf" TargetMode="External"/><Relationship Id="rId3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hyperlink" Target="https://www.cs.berkeley.edu/~vazirani/algorithms/chap6.pdf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hyperlink" Target="https://www.cs.berkeley.edu/~vazirani/algorithms/chap6.pdf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5.bin"/><Relationship Id="rId4" Type="http://schemas.openxmlformats.org/officeDocument/2006/relationships/image" Target="../media/image2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6.bin"/><Relationship Id="rId4" Type="http://schemas.openxmlformats.org/officeDocument/2006/relationships/image" Target="../media/image28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hyperlink" Target="https://www.cs.berkeley.edu/~vazirani/algorithms/chap6.pdf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hyperlink" Target="https://www.cs.berkeley.edu/~vazirani/algorithms/chap6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://www.cs.dartmouth.edu/~thc/cs10/lectures/0509/0509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3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</a:t>
            </a:r>
            <a:r>
              <a:rPr lang="en-US" sz="3200" dirty="0" smtClean="0"/>
              <a:t>146: Data Structures and Algorithms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July </a:t>
            </a:r>
            <a:r>
              <a:rPr lang="en-US" sz="2400" dirty="0" smtClean="0"/>
              <a:t>28 </a:t>
            </a:r>
            <a:r>
              <a:rPr lang="en-US" sz="2400" dirty="0" smtClean="0"/>
              <a:t>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Summer 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8639-D619-4245-B738-FED466045028}" type="slidenum">
              <a:rPr lang="en-US"/>
              <a:pPr/>
              <a:t>10</a:t>
            </a:fld>
            <a:endParaRPr lang="en-US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Greedy </a:t>
            </a:r>
            <a:r>
              <a:rPr lang="en-US" dirty="0"/>
              <a:t>Algorithm</a:t>
            </a:r>
          </a:p>
        </p:txBody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Goal: </a:t>
            </a:r>
            <a:r>
              <a:rPr lang="en-US" dirty="0">
                <a:solidFill>
                  <a:srgbClr val="B23C00"/>
                </a:solidFill>
              </a:rPr>
              <a:t>Reduce the number of bits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transmit a message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Invented by David A. Huffman in 1952.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Idea: Use fewer bits to encode message characters </a:t>
            </a:r>
            <a:r>
              <a:rPr lang="en-US" dirty="0" smtClean="0"/>
              <a:t>that </a:t>
            </a:r>
            <a:r>
              <a:rPr lang="en-US" dirty="0"/>
              <a:t>appear more frequently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Normally, each message character is encoded </a:t>
            </a:r>
            <a:br>
              <a:rPr lang="en-US" dirty="0"/>
            </a:br>
            <a:r>
              <a:rPr lang="en-US" dirty="0"/>
              <a:t>by a fixed number of bits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Examples: 7-bit ASCII code</a:t>
            </a:r>
            <a:br>
              <a:rPr lang="en-US" dirty="0"/>
            </a:br>
            <a:r>
              <a:rPr lang="en-US" dirty="0"/>
              <a:t>                  8-bit UTF-8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72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8639-D619-4245-B738-FED466045028}" type="slidenum">
              <a:rPr lang="en-US"/>
              <a:pPr/>
              <a:t>11</a:t>
            </a:fld>
            <a:endParaRPr lang="en-US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Greedy Algorithm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Use a </a:t>
            </a:r>
            <a:r>
              <a:rPr lang="en-US" dirty="0" smtClean="0">
                <a:solidFill>
                  <a:srgbClr val="B23C00"/>
                </a:solidFill>
              </a:rPr>
              <a:t>full </a:t>
            </a:r>
            <a:r>
              <a:rPr lang="en-US" dirty="0">
                <a:solidFill>
                  <a:srgbClr val="B23C00"/>
                </a:solidFill>
              </a:rPr>
              <a:t>binary tree </a:t>
            </a:r>
            <a:r>
              <a:rPr lang="en-US" dirty="0"/>
              <a:t>to determine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character </a:t>
            </a:r>
            <a:r>
              <a:rPr lang="en-US" dirty="0"/>
              <a:t>encodings.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Each </a:t>
            </a:r>
            <a:r>
              <a:rPr lang="en-US" dirty="0"/>
              <a:t>node is either a leaf or has two children</a:t>
            </a:r>
            <a:r>
              <a:rPr lang="en-US" dirty="0" smtClean="0"/>
              <a:t>.</a:t>
            </a:r>
          </a:p>
          <a:p>
            <a:pPr lvl="6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Each character is a leaf node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 the path from the root to a character: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left link is a 0 bit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right link is a 1 bit</a:t>
            </a:r>
          </a:p>
          <a:p>
            <a:pPr lvl="6">
              <a:lnSpc>
                <a:spcPct val="90000"/>
              </a:lnSpc>
            </a:pPr>
            <a:endParaRPr lang="en-US" dirty="0">
              <a:solidFill>
                <a:srgbClr val="0033CC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No character code is a prefix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>
                <a:solidFill>
                  <a:srgbClr val="B23C00"/>
                </a:solidFill>
              </a:rPr>
              <a:t>of </a:t>
            </a:r>
            <a:r>
              <a:rPr lang="en-US" dirty="0">
                <a:solidFill>
                  <a:srgbClr val="B23C00"/>
                </a:solidFill>
              </a:rPr>
              <a:t>another character.</a:t>
            </a:r>
          </a:p>
        </p:txBody>
      </p:sp>
    </p:spTree>
    <p:extLst>
      <p:ext uri="{BB962C8B-B14F-4D97-AF65-F5344CB8AC3E}">
        <p14:creationId xmlns:p14="http://schemas.microsoft.com/office/powerpoint/2010/main" val="1092027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1344-B25C-6C46-ABF8-DBD1EEA6D941}" type="slidenum">
              <a:rPr lang="en-US"/>
              <a:pPr/>
              <a:t>12</a:t>
            </a:fld>
            <a:endParaRPr lang="en-US"/>
          </a:p>
        </p:txBody>
      </p:sp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Huffman’s Greedy Algorithm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10025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1146175"/>
            <a:ext cx="3994150" cy="301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025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4306888"/>
            <a:ext cx="5929313" cy="131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0707" y="5166341"/>
            <a:ext cx="303273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Always merge the two trees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with the lowest weights.</a:t>
            </a:r>
            <a:endParaRPr lang="en-US" sz="1800" dirty="0">
              <a:solidFill>
                <a:srgbClr val="0033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36973" y="2134751"/>
            <a:ext cx="1673017" cy="646331"/>
          </a:xfrm>
          <a:prstGeom prst="rect">
            <a:avLst/>
          </a:prstGeom>
          <a:solidFill>
            <a:srgbClr val="FFFFC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Use frequency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as the weight.</a:t>
            </a:r>
            <a:endParaRPr lang="en-US" sz="1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98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048-2F66-3542-83CD-E559ED5D41EA}" type="slidenum">
              <a:rPr lang="en-US"/>
              <a:pPr/>
              <a:t>13</a:t>
            </a:fld>
            <a:endParaRPr lang="en-US"/>
          </a:p>
        </p:txBody>
      </p:sp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Huffman’s Greedy Algorithm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10035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1624013"/>
            <a:ext cx="5838825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035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50" y="3621088"/>
            <a:ext cx="5929313" cy="20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5806" y="1234464"/>
            <a:ext cx="303273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Always merge the two trees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with the lowest weights.</a:t>
            </a:r>
            <a:endParaRPr lang="en-US" sz="1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06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A791-4224-AD4D-A6C2-BB24CBADAF31}" type="slidenum">
              <a:rPr lang="en-US"/>
              <a:pPr/>
              <a:t>14</a:t>
            </a:fld>
            <a:endParaRPr lang="en-US"/>
          </a:p>
        </p:txBody>
      </p:sp>
      <p:sp>
        <p:nvSpPr>
          <p:cNvPr id="100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Huffman’s Greedy Algorithm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10045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50" y="1235075"/>
            <a:ext cx="5929313" cy="262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045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3819525"/>
            <a:ext cx="5973763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806" y="1234464"/>
            <a:ext cx="303273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Always merge the two trees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with the lowest weights.</a:t>
            </a:r>
            <a:endParaRPr lang="en-US" sz="1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45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F6B6-E4DE-2A49-AEDF-4ACFFCFF5195}" type="slidenum">
              <a:rPr lang="en-US"/>
              <a:pPr/>
              <a:t>15</a:t>
            </a:fld>
            <a:endParaRPr lang="en-US"/>
          </a:p>
        </p:txBody>
      </p:sp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Huffman’s Greedy Algorithm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10055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1757363"/>
            <a:ext cx="5794375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806" y="1234464"/>
            <a:ext cx="303273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Always merge the two trees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with the lowest weights.</a:t>
            </a:r>
            <a:endParaRPr lang="en-US" sz="1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48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41C2-E587-2D42-8D81-47853A06178E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Huffman’s Greedy Algorithm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17902" y="1234464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065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1207757"/>
            <a:ext cx="5973762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065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3" y="2697488"/>
            <a:ext cx="3566436" cy="286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097318" y="5890701"/>
            <a:ext cx="6126413" cy="369332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008000"/>
                </a:solidFill>
                <a:latin typeface="Courier New" charset="0"/>
              </a:rPr>
              <a:t>       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</a:rPr>
              <a:t>00000</a:t>
            </a:r>
            <a:r>
              <a:rPr lang="en-US" sz="1800" b="1" dirty="0" smtClean="0">
                <a:solidFill>
                  <a:srgbClr val="0033CC"/>
                </a:solidFill>
                <a:latin typeface="Courier New" charset="0"/>
              </a:rPr>
              <a:t>001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</a:rPr>
              <a:t>0001</a:t>
            </a:r>
            <a:r>
              <a:rPr lang="en-US" sz="1800" b="1" dirty="0" smtClean="0">
                <a:solidFill>
                  <a:srgbClr val="0033CC"/>
                </a:solidFill>
                <a:latin typeface="Courier New" charset="0"/>
              </a:rPr>
              <a:t>10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</a:rPr>
              <a:t>001</a:t>
            </a:r>
            <a:r>
              <a:rPr lang="en-US" sz="1800" b="1" dirty="0" smtClean="0">
                <a:solidFill>
                  <a:srgbClr val="0033CC"/>
                </a:solidFill>
                <a:latin typeface="Courier New" charset="0"/>
              </a:rPr>
              <a:t>0001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</a:rPr>
              <a:t>01</a:t>
            </a:r>
            <a:r>
              <a:rPr lang="en-US" sz="1800" b="1" dirty="0" smtClean="0">
                <a:solidFill>
                  <a:srgbClr val="0033CC"/>
                </a:solidFill>
                <a:latin typeface="Courier New" charset="0"/>
              </a:rPr>
              <a:t>11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</a:rPr>
              <a:t>10</a:t>
            </a:r>
            <a:r>
              <a:rPr lang="en-US" sz="1800" b="1" dirty="0" smtClean="0">
                <a:solidFill>
                  <a:srgbClr val="0033CC"/>
                </a:solidFill>
                <a:latin typeface="Courier New" charset="0"/>
              </a:rPr>
              <a:t>0001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</a:rPr>
              <a:t>00001</a:t>
            </a:r>
            <a:endParaRPr lang="en-US" sz="1800" b="1" dirty="0">
              <a:solidFill>
                <a:srgbClr val="B23C00"/>
              </a:solidFill>
              <a:latin typeface="Courier New" charset="0"/>
            </a:endParaRPr>
          </a:p>
        </p:txBody>
      </p:sp>
      <p:sp>
        <p:nvSpPr>
          <p:cNvPr id="1006599" name="Text Box 7"/>
          <p:cNvSpPr txBox="1">
            <a:spLocks noChangeArrowheads="1"/>
          </p:cNvSpPr>
          <p:nvPr/>
        </p:nvSpPr>
        <p:spPr bwMode="auto">
          <a:xfrm>
            <a:off x="1128380" y="5433506"/>
            <a:ext cx="6095351" cy="369332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B23C00"/>
                </a:solidFill>
              </a:rPr>
              <a:t>Decode: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000000010001100010001011110000100001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097318" y="6351472"/>
            <a:ext cx="6126413" cy="369332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008000"/>
                </a:solidFill>
                <a:latin typeface="Courier New" charset="0"/>
              </a:rPr>
              <a:t>         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</a:rPr>
              <a:t>s  </a:t>
            </a:r>
            <a:r>
              <a:rPr lang="en-US" sz="1800" b="1" dirty="0" smtClean="0">
                <a:solidFill>
                  <a:srgbClr val="0033CC"/>
                </a:solidFill>
                <a:latin typeface="Courier New" charset="0"/>
              </a:rPr>
              <a:t> a 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</a:rPr>
              <a:t>  t </a:t>
            </a:r>
            <a:r>
              <a:rPr lang="en-US" sz="1800" b="1" dirty="0" smtClean="0">
                <a:solidFill>
                  <a:srgbClr val="0033CC"/>
                </a:solidFill>
                <a:latin typeface="Courier New" charset="0"/>
              </a:rPr>
              <a:t> </a:t>
            </a:r>
            <a:r>
              <a:rPr lang="en-US" sz="1800" b="1" dirty="0" err="1" smtClean="0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</a:rPr>
              <a:t> a </a:t>
            </a:r>
            <a:r>
              <a:rPr lang="en-US" sz="1800" b="1" dirty="0" smtClean="0">
                <a:solidFill>
                  <a:srgbClr val="0033CC"/>
                </a:solidFill>
                <a:latin typeface="Courier New" charset="0"/>
              </a:rPr>
              <a:t>  t 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</a:rPr>
              <a:t> e</a:t>
            </a:r>
            <a:r>
              <a:rPr lang="en-US" sz="1800" b="1" dirty="0" smtClean="0">
                <a:solidFill>
                  <a:srgbClr val="0033CC"/>
                </a:solidFill>
                <a:latin typeface="Courier New"/>
                <a:ea typeface="ＭＳ ゴシック"/>
                <a:cs typeface="Courier New"/>
              </a:rPr>
              <a:t>☐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</a:rPr>
              <a:t> </a:t>
            </a:r>
            <a:r>
              <a:rPr lang="en-US" sz="1800" b="1" dirty="0" err="1" smtClean="0">
                <a:solidFill>
                  <a:srgbClr val="B23C00"/>
                </a:solidFill>
                <a:latin typeface="Courier New" charset="0"/>
              </a:rPr>
              <a:t>i</a:t>
            </a:r>
            <a:r>
              <a:rPr lang="en-US" sz="1800" b="1" dirty="0" smtClean="0">
                <a:solidFill>
                  <a:srgbClr val="0033CC"/>
                </a:solidFill>
                <a:latin typeface="Courier New" charset="0"/>
              </a:rPr>
              <a:t>  t 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</a:rPr>
              <a:t>  \n </a:t>
            </a:r>
            <a:endParaRPr lang="en-US" sz="1800" b="1" dirty="0">
              <a:solidFill>
                <a:srgbClr val="B23C00"/>
              </a:solidFill>
              <a:latin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806" y="1234464"/>
            <a:ext cx="303273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Always merge the two trees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with the lowest weights.</a:t>
            </a:r>
            <a:endParaRPr lang="en-US" sz="1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97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6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6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06599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5B4C-0FC8-124D-83DD-93CABCA20695}" type="slidenum">
              <a:rPr lang="en-US"/>
              <a:pPr/>
              <a:t>17</a:t>
            </a:fld>
            <a:endParaRPr lang="en-US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 and Conquer Algorithms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Divide</a:t>
            </a:r>
            <a:r>
              <a:rPr lang="en-US" dirty="0"/>
              <a:t> a </a:t>
            </a:r>
            <a:r>
              <a:rPr lang="en-US" dirty="0" smtClean="0"/>
              <a:t>problem </a:t>
            </a:r>
            <a:r>
              <a:rPr lang="en-US" dirty="0"/>
              <a:t>into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 </a:t>
            </a:r>
            <a:r>
              <a:rPr lang="en-US" dirty="0"/>
              <a:t>least two </a:t>
            </a:r>
            <a:r>
              <a:rPr lang="en-US" dirty="0">
                <a:solidFill>
                  <a:srgbClr val="B23C00"/>
                </a:solidFill>
              </a:rPr>
              <a:t>smaller problems</a:t>
            </a:r>
            <a:r>
              <a:rPr lang="en-US" dirty="0" smtClean="0">
                <a:solidFill>
                  <a:schemeClr val="folHlink"/>
                </a:solidFill>
              </a:rPr>
              <a:t>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subproblems</a:t>
            </a:r>
            <a:r>
              <a:rPr lang="en-US" dirty="0"/>
              <a:t> can (but not necessarily) be </a:t>
            </a:r>
            <a:br>
              <a:rPr lang="en-US" dirty="0"/>
            </a:br>
            <a:r>
              <a:rPr lang="en-US" dirty="0">
                <a:solidFill>
                  <a:srgbClr val="B23C00"/>
                </a:solidFill>
              </a:rPr>
              <a:t>solved recursively</a:t>
            </a:r>
            <a:r>
              <a:rPr lang="en-US" dirty="0"/>
              <a:t>.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Conquer </a:t>
            </a:r>
            <a:r>
              <a:rPr lang="en-US" dirty="0"/>
              <a:t>by forming the solution to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original </a:t>
            </a:r>
            <a:r>
              <a:rPr lang="en-US" dirty="0"/>
              <a:t>problem from the solutions to the smaller problems.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3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5B4C-0FC8-124D-83DD-93CABCA20695}" type="slidenum">
              <a:rPr lang="en-US"/>
              <a:pPr/>
              <a:t>18</a:t>
            </a:fld>
            <a:endParaRPr lang="en-US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Divide </a:t>
            </a:r>
            <a:r>
              <a:rPr lang="en-US" dirty="0"/>
              <a:t>and Conquer Algorithms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r>
              <a:rPr lang="en-US" dirty="0"/>
              <a:t>to the </a:t>
            </a:r>
            <a:r>
              <a:rPr lang="en-US" dirty="0">
                <a:solidFill>
                  <a:srgbClr val="B23C00"/>
                </a:solidFill>
              </a:rPr>
              <a:t>Towers of Hanoi </a:t>
            </a:r>
            <a:r>
              <a:rPr lang="en-US" dirty="0"/>
              <a:t>puzzle.</a:t>
            </a:r>
          </a:p>
          <a:p>
            <a:r>
              <a:rPr lang="en-US" dirty="0" err="1" smtClean="0">
                <a:solidFill>
                  <a:srgbClr val="B23C00"/>
                </a:solidFill>
              </a:rPr>
              <a:t>Mergesort</a:t>
            </a:r>
            <a:endParaRPr lang="en-US" dirty="0">
              <a:solidFill>
                <a:srgbClr val="B23C00"/>
              </a:solidFill>
            </a:endParaRPr>
          </a:p>
          <a:p>
            <a:r>
              <a:rPr lang="en-US" dirty="0" smtClean="0">
                <a:solidFill>
                  <a:srgbClr val="B23C00"/>
                </a:solidFill>
              </a:rPr>
              <a:t>Quicksort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63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9229-01A9-3B4E-83BE-0AB502F1078E}" type="slidenum">
              <a:rPr lang="en-US"/>
              <a:pPr/>
              <a:t>19</a:t>
            </a:fld>
            <a:endParaRPr lang="en-US"/>
          </a:p>
        </p:txBody>
      </p:sp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Multiplying Two Large Integers</a:t>
            </a:r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29600" cy="42370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We want to multiply two large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latin typeface="Times New Roman" charset="0"/>
              </a:rPr>
              <a:t>N</a:t>
            </a:r>
            <a:r>
              <a:rPr lang="en-US" dirty="0"/>
              <a:t>-digit integers 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dirty="0"/>
              <a:t> and </a:t>
            </a:r>
            <a:r>
              <a:rPr lang="en-US" i="1" dirty="0">
                <a:latin typeface="Times New Roman" charset="0"/>
              </a:rPr>
              <a:t>Y</a:t>
            </a:r>
            <a:r>
              <a:rPr lang="en-US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Done the usual way, </a:t>
            </a:r>
            <a:r>
              <a:rPr lang="en-US" dirty="0" smtClean="0"/>
              <a:t>it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l-GR" i="1" dirty="0">
                <a:solidFill>
                  <a:srgbClr val="B23C00"/>
                </a:solidFill>
                <a:latin typeface="Times New Roman" charset="0"/>
                <a:cs typeface="" charset="0"/>
              </a:rPr>
              <a:t>Θ</a:t>
            </a:r>
            <a:r>
              <a:rPr lang="en-US" dirty="0">
                <a:solidFill>
                  <a:srgbClr val="B23C00"/>
                </a:solidFill>
                <a:latin typeface="Times New Roman" charset="0"/>
                <a:cs typeface="" charset="0"/>
              </a:rPr>
              <a:t>(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  <a:cs typeface="" charset="0"/>
              </a:rPr>
              <a:t>N</a:t>
            </a:r>
            <a:r>
              <a:rPr lang="en-US" baseline="30000" dirty="0">
                <a:solidFill>
                  <a:srgbClr val="B23C00"/>
                </a:solidFill>
                <a:latin typeface="Times New Roman" charset="0"/>
                <a:cs typeface="" charset="0"/>
              </a:rPr>
              <a:t>2</a:t>
            </a:r>
            <a:r>
              <a:rPr lang="en-US" dirty="0">
                <a:solidFill>
                  <a:srgbClr val="B23C00"/>
                </a:solidFill>
                <a:latin typeface="Times New Roman" charset="0"/>
                <a:cs typeface="" charset="0"/>
              </a:rPr>
              <a:t>)</a:t>
            </a:r>
            <a:r>
              <a:rPr lang="en-US" dirty="0" smtClean="0">
                <a:latin typeface="Times New Roman" charset="0"/>
                <a:cs typeface="" charset="0"/>
              </a:rPr>
              <a:t>.</a:t>
            </a:r>
            <a:endParaRPr lang="en-US" dirty="0">
              <a:latin typeface="Times New Roman" charset="0"/>
              <a:cs typeface="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61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225038"/>
          </a:xfrm>
        </p:spPr>
        <p:txBody>
          <a:bodyPr/>
          <a:lstStyle/>
          <a:p>
            <a:r>
              <a:rPr lang="en-US" dirty="0" smtClean="0"/>
              <a:t>Think of a graph as a kind of race track.</a:t>
            </a:r>
          </a:p>
          <a:p>
            <a:pPr lvl="1"/>
            <a:r>
              <a:rPr lang="en-US" dirty="0" smtClean="0"/>
              <a:t>Runners are waiting to be tagged at each vertex.</a:t>
            </a:r>
          </a:p>
          <a:p>
            <a:pPr lvl="1"/>
            <a:r>
              <a:rPr lang="en-US" dirty="0" smtClean="0"/>
              <a:t>Edge weights are running times.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At time 0, runners take off from vertex </a:t>
            </a:r>
            <a:r>
              <a:rPr lang="en-US" i="1" dirty="0" smtClean="0">
                <a:latin typeface="Times New Roman"/>
                <a:cs typeface="Times New Roman"/>
              </a:rPr>
              <a:t>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Screen Shot 2015-07-25 at 3.19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0" y="3520439"/>
            <a:ext cx="7353300" cy="2705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7756" y="6568998"/>
            <a:ext cx="41562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http://www.cs.dartmouth.edu/~thc/cs10/lectures/0509/0509.</a:t>
            </a:r>
            <a:r>
              <a:rPr lang="en-US" sz="1100" dirty="0" smtClean="0">
                <a:hlinkClick r:id="rId3"/>
              </a:rPr>
              <a:t>html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26297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9229-01A9-3B4E-83BE-0AB502F1078E}" type="slidenum">
              <a:rPr lang="en-US"/>
              <a:pPr/>
              <a:t>20</a:t>
            </a:fld>
            <a:endParaRPr lang="en-US"/>
          </a:p>
        </p:txBody>
      </p:sp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Multiplying Two Large Integers</a:t>
            </a:r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29600" cy="387094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" charset="0"/>
                <a:cs typeface="" charset="0"/>
              </a:rPr>
              <a:t>Let </a:t>
            </a:r>
            <a:r>
              <a:rPr lang="en-US" i="1" dirty="0">
                <a:latin typeface="Times New Roman" charset="0"/>
                <a:cs typeface="" charset="0"/>
              </a:rPr>
              <a:t>X</a:t>
            </a:r>
            <a:r>
              <a:rPr lang="en-US" dirty="0">
                <a:latin typeface="" charset="0"/>
                <a:cs typeface="" charset="0"/>
              </a:rPr>
              <a:t> = 61,438,521 and </a:t>
            </a:r>
            <a:r>
              <a:rPr lang="en-US" i="1" dirty="0">
                <a:latin typeface="Times New Roman" charset="0"/>
                <a:cs typeface="" charset="0"/>
              </a:rPr>
              <a:t>Y</a:t>
            </a:r>
            <a:r>
              <a:rPr lang="en-US" dirty="0">
                <a:latin typeface="" charset="0"/>
                <a:cs typeface="" charset="0"/>
              </a:rPr>
              <a:t> = 94,736,407.</a:t>
            </a:r>
          </a:p>
          <a:p>
            <a:pPr lvl="4">
              <a:lnSpc>
                <a:spcPct val="90000"/>
              </a:lnSpc>
            </a:pPr>
            <a:endParaRPr lang="en-US" dirty="0">
              <a:latin typeface="" charset="0"/>
              <a:cs typeface="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  <a:latin typeface="" charset="0"/>
                <a:cs typeface="" charset="0"/>
              </a:rPr>
              <a:t>Divide and conquer: </a:t>
            </a:r>
            <a:r>
              <a:rPr lang="en-US" dirty="0" smtClean="0">
                <a:solidFill>
                  <a:srgbClr val="B23C00"/>
                </a:solidFill>
                <a:latin typeface="" charset="0"/>
                <a:cs typeface="" charset="0"/>
              </a:rPr>
              <a:t/>
            </a:r>
            <a:br>
              <a:rPr lang="en-US" dirty="0" smtClean="0">
                <a:solidFill>
                  <a:srgbClr val="B23C00"/>
                </a:solidFill>
                <a:latin typeface="" charset="0"/>
                <a:cs typeface="" charset="0"/>
              </a:rPr>
            </a:br>
            <a:r>
              <a:rPr lang="en-US" dirty="0" smtClean="0">
                <a:latin typeface="" charset="0"/>
                <a:cs typeface="" charset="0"/>
              </a:rPr>
              <a:t>Break </a:t>
            </a:r>
            <a:r>
              <a:rPr lang="en-US" dirty="0">
                <a:latin typeface="" charset="0"/>
                <a:cs typeface="" charset="0"/>
              </a:rPr>
              <a:t>each number into two parts</a:t>
            </a:r>
            <a:r>
              <a:rPr lang="en-US" dirty="0" smtClean="0">
                <a:latin typeface="" charset="0"/>
                <a:cs typeface="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>
                <a:latin typeface="Times New Roman" charset="0"/>
                <a:cs typeface="" charset="0"/>
              </a:rPr>
              <a:t>X</a:t>
            </a:r>
            <a:r>
              <a:rPr lang="en-US" sz="2400" i="1" baseline="-25000" dirty="0" smtClean="0">
                <a:latin typeface="Times New Roman" charset="0"/>
                <a:cs typeface="" charset="0"/>
              </a:rPr>
              <a:t>L</a:t>
            </a:r>
            <a:r>
              <a:rPr lang="en-US" dirty="0" smtClean="0">
                <a:latin typeface="" charset="0"/>
                <a:cs typeface="" charset="0"/>
              </a:rPr>
              <a:t> </a:t>
            </a:r>
            <a:r>
              <a:rPr lang="en-US" dirty="0">
                <a:latin typeface="" charset="0"/>
                <a:cs typeface="" charset="0"/>
              </a:rPr>
              <a:t>= 6,143 and </a:t>
            </a:r>
            <a:r>
              <a:rPr lang="en-US" sz="2400" i="1" dirty="0">
                <a:latin typeface="Times New Roman" charset="0"/>
                <a:cs typeface="" charset="0"/>
              </a:rPr>
              <a:t>X</a:t>
            </a:r>
            <a:r>
              <a:rPr lang="en-US" sz="2400" i="1" baseline="-25000" dirty="0">
                <a:latin typeface="Times New Roman" charset="0"/>
                <a:cs typeface="" charset="0"/>
              </a:rPr>
              <a:t>R</a:t>
            </a:r>
            <a:r>
              <a:rPr lang="en-US" dirty="0">
                <a:latin typeface="" charset="0"/>
                <a:cs typeface="" charset="0"/>
              </a:rPr>
              <a:t> = 8,521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latin typeface="Times New Roman" charset="0"/>
                <a:cs typeface="" charset="0"/>
              </a:rPr>
              <a:t>Y</a:t>
            </a:r>
            <a:r>
              <a:rPr lang="en-US" sz="2400" i="1" baseline="-25000" dirty="0">
                <a:latin typeface="Times New Roman" charset="0"/>
                <a:cs typeface="" charset="0"/>
              </a:rPr>
              <a:t>L</a:t>
            </a:r>
            <a:r>
              <a:rPr lang="en-US" dirty="0">
                <a:latin typeface="" charset="0"/>
                <a:cs typeface="" charset="0"/>
              </a:rPr>
              <a:t> = 9,473 and </a:t>
            </a:r>
            <a:r>
              <a:rPr lang="en-US" sz="2400" i="1" dirty="0">
                <a:latin typeface="Times New Roman" charset="0"/>
                <a:cs typeface="" charset="0"/>
              </a:rPr>
              <a:t>Y</a:t>
            </a:r>
            <a:r>
              <a:rPr lang="en-US" sz="2400" i="1" baseline="-25000" dirty="0">
                <a:latin typeface="Times New Roman" charset="0"/>
                <a:cs typeface="" charset="0"/>
              </a:rPr>
              <a:t>R</a:t>
            </a:r>
            <a:r>
              <a:rPr lang="en-US" dirty="0">
                <a:latin typeface="" charset="0"/>
                <a:cs typeface="" charset="0"/>
              </a:rPr>
              <a:t> = 6,407</a:t>
            </a:r>
          </a:p>
          <a:p>
            <a:pPr lvl="4">
              <a:lnSpc>
                <a:spcPct val="90000"/>
              </a:lnSpc>
            </a:pPr>
            <a:endParaRPr lang="en-US" dirty="0">
              <a:latin typeface="" charset="0"/>
              <a:cs typeface="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" charset="0"/>
                <a:cs typeface="" charset="0"/>
              </a:rPr>
              <a:t>Therefore: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latin typeface="Times New Roman" charset="0"/>
                <a:cs typeface="" charset="0"/>
              </a:rPr>
              <a:t>X</a:t>
            </a:r>
            <a:r>
              <a:rPr lang="en-US" i="1" dirty="0">
                <a:latin typeface="" charset="0"/>
                <a:cs typeface="" charset="0"/>
              </a:rPr>
              <a:t> </a:t>
            </a:r>
            <a:r>
              <a:rPr lang="en-US" dirty="0">
                <a:latin typeface="" charset="0"/>
                <a:cs typeface="" charset="0"/>
              </a:rPr>
              <a:t>= </a:t>
            </a:r>
            <a:r>
              <a:rPr lang="en-US" sz="2400" i="1" dirty="0">
                <a:latin typeface="Times New Roman" charset="0"/>
                <a:cs typeface="" charset="0"/>
              </a:rPr>
              <a:t>X</a:t>
            </a:r>
            <a:r>
              <a:rPr lang="en-US" sz="2400" i="1" baseline="-25000" dirty="0">
                <a:latin typeface="Times New Roman" charset="0"/>
                <a:cs typeface="" charset="0"/>
              </a:rPr>
              <a:t>L</a:t>
            </a:r>
            <a:r>
              <a:rPr lang="en-US" dirty="0">
                <a:latin typeface="Times New Roman" charset="0"/>
                <a:cs typeface="" charset="0"/>
              </a:rPr>
              <a:t>10</a:t>
            </a:r>
            <a:r>
              <a:rPr lang="en-US" baseline="30000" dirty="0">
                <a:latin typeface="Times New Roman" charset="0"/>
                <a:cs typeface="" charset="0"/>
              </a:rPr>
              <a:t>4</a:t>
            </a:r>
            <a:r>
              <a:rPr lang="en-US" dirty="0">
                <a:latin typeface="" charset="0"/>
                <a:cs typeface="" charset="0"/>
              </a:rPr>
              <a:t> + </a:t>
            </a:r>
            <a:r>
              <a:rPr lang="en-US" sz="2400" i="1" dirty="0">
                <a:latin typeface="Times New Roman" charset="0"/>
                <a:cs typeface="" charset="0"/>
              </a:rPr>
              <a:t>X</a:t>
            </a:r>
            <a:r>
              <a:rPr lang="en-US" sz="2400" i="1" baseline="-25000" dirty="0">
                <a:latin typeface="Times New Roman" charset="0"/>
                <a:cs typeface="" charset="0"/>
              </a:rPr>
              <a:t>R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latin typeface="Times New Roman" charset="0"/>
                <a:cs typeface="" charset="0"/>
              </a:rPr>
              <a:t>Y</a:t>
            </a:r>
            <a:r>
              <a:rPr lang="en-US" dirty="0">
                <a:latin typeface="" charset="0"/>
                <a:cs typeface="" charset="0"/>
              </a:rPr>
              <a:t> = </a:t>
            </a:r>
            <a:r>
              <a:rPr lang="en-US" sz="2400" i="1" dirty="0">
                <a:latin typeface="Times New Roman" charset="0"/>
                <a:cs typeface="" charset="0"/>
              </a:rPr>
              <a:t>Y</a:t>
            </a:r>
            <a:r>
              <a:rPr lang="en-US" sz="2400" i="1" baseline="-25000" dirty="0">
                <a:latin typeface="Times New Roman" charset="0"/>
                <a:cs typeface="" charset="0"/>
              </a:rPr>
              <a:t>L</a:t>
            </a:r>
            <a:r>
              <a:rPr lang="en-US" dirty="0">
                <a:latin typeface="Times New Roman" charset="0"/>
                <a:cs typeface="" charset="0"/>
              </a:rPr>
              <a:t>10</a:t>
            </a:r>
            <a:r>
              <a:rPr lang="en-US" baseline="30000" dirty="0">
                <a:latin typeface="" charset="0"/>
                <a:cs typeface="" charset="0"/>
              </a:rPr>
              <a:t>4</a:t>
            </a:r>
            <a:r>
              <a:rPr lang="en-US" dirty="0">
                <a:latin typeface="" charset="0"/>
                <a:cs typeface="" charset="0"/>
              </a:rPr>
              <a:t> + </a:t>
            </a:r>
            <a:r>
              <a:rPr lang="en-US" sz="2400" i="1" dirty="0">
                <a:latin typeface="Times New Roman" charset="0"/>
                <a:cs typeface="" charset="0"/>
              </a:rPr>
              <a:t>Y</a:t>
            </a:r>
            <a:r>
              <a:rPr lang="en-US" sz="2400" i="1" baseline="-25000" dirty="0">
                <a:latin typeface="Times New Roman" charset="0"/>
                <a:cs typeface="" charset="0"/>
              </a:rPr>
              <a:t>R</a:t>
            </a:r>
            <a:endParaRPr lang="el-GR" sz="2400" i="1" baseline="-25000" dirty="0">
              <a:latin typeface="Times New Roman" charset="0"/>
              <a:cs typeface="" charset="0"/>
            </a:endParaRPr>
          </a:p>
        </p:txBody>
      </p:sp>
      <p:graphicFrame>
        <p:nvGraphicFramePr>
          <p:cNvPr id="1025028" name="Object 4"/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8133618"/>
              </p:ext>
            </p:extLst>
          </p:nvPr>
        </p:nvGraphicFramePr>
        <p:xfrm>
          <a:off x="1737391" y="5257780"/>
          <a:ext cx="54864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tion" r:id="rId3" imgW="2641320" imgH="228600" progId="Equation.3">
                  <p:embed/>
                </p:oleObj>
              </mc:Choice>
              <mc:Fallback>
                <p:oleObj name="Equation" r:id="rId3" imgW="2641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391" y="5257780"/>
                        <a:ext cx="5486400" cy="4746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7124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E94E-1341-AE43-8575-7A132CBCC603}" type="slidenum">
              <a:rPr lang="en-US"/>
              <a:pPr/>
              <a:t>21</a:t>
            </a:fld>
            <a:endParaRPr lang="en-US"/>
          </a:p>
        </p:txBody>
      </p:sp>
      <p:sp>
        <p:nvSpPr>
          <p:cNvPr id="102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Multiplying Two Large Integers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07221"/>
            <a:ext cx="8229600" cy="4073510"/>
          </a:xfrm>
        </p:spPr>
        <p:txBody>
          <a:bodyPr/>
          <a:lstStyle/>
          <a:p>
            <a:r>
              <a:rPr lang="en-US" dirty="0"/>
              <a:t>Replace the multiplier of </a:t>
            </a:r>
            <a:r>
              <a:rPr lang="en-US" dirty="0">
                <a:latin typeface="Times New Roman" charset="0"/>
              </a:rPr>
              <a:t>10</a:t>
            </a:r>
            <a:r>
              <a:rPr lang="en-US" baseline="30000" dirty="0">
                <a:latin typeface="Times New Roman" charset="0"/>
              </a:rPr>
              <a:t>4</a:t>
            </a:r>
            <a:r>
              <a:rPr lang="en-US" dirty="0"/>
              <a:t> with:</a:t>
            </a:r>
          </a:p>
          <a:p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we’re already computing 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i="1" baseline="-25000" dirty="0">
                <a:latin typeface="Times New Roman" charset="0"/>
              </a:rPr>
              <a:t>L</a:t>
            </a:r>
            <a:r>
              <a:rPr lang="en-US" i="1" dirty="0">
                <a:latin typeface="Times New Roman" charset="0"/>
              </a:rPr>
              <a:t>Y</a:t>
            </a:r>
            <a:r>
              <a:rPr lang="en-US" i="1" baseline="-25000" dirty="0">
                <a:latin typeface="Times New Roman" charset="0"/>
              </a:rPr>
              <a:t>L</a:t>
            </a:r>
            <a:r>
              <a:rPr lang="en-US" dirty="0"/>
              <a:t> and 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i="1" baseline="-25000" dirty="0">
                <a:latin typeface="Times New Roman" charset="0"/>
              </a:rPr>
              <a:t>R</a:t>
            </a:r>
            <a:r>
              <a:rPr lang="en-US" i="1" dirty="0">
                <a:latin typeface="Times New Roman" charset="0"/>
              </a:rPr>
              <a:t>Y</a:t>
            </a:r>
            <a:r>
              <a:rPr lang="en-US" i="1" baseline="-25000" dirty="0">
                <a:latin typeface="Times New Roman" charset="0"/>
              </a:rPr>
              <a:t>R</a:t>
            </a:r>
            <a:r>
              <a:rPr lang="en-US" dirty="0"/>
              <a:t>, </a:t>
            </a:r>
            <a:r>
              <a:rPr lang="en-US" dirty="0" smtClean="0"/>
              <a:t>we’ve </a:t>
            </a:r>
            <a:r>
              <a:rPr lang="en-US" dirty="0">
                <a:solidFill>
                  <a:srgbClr val="B23C00"/>
                </a:solidFill>
              </a:rPr>
              <a:t>reduced the number of multiplications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>
                <a:solidFill>
                  <a:srgbClr val="B23C00"/>
                </a:solidFill>
              </a:rPr>
              <a:t>by </a:t>
            </a:r>
            <a:r>
              <a:rPr lang="en-US" dirty="0">
                <a:solidFill>
                  <a:srgbClr val="B23C00"/>
                </a:solidFill>
              </a:rPr>
              <a:t>one</a:t>
            </a:r>
            <a:r>
              <a:rPr lang="en-US" dirty="0">
                <a:solidFill>
                  <a:srgbClr val="0033CC"/>
                </a:solidFill>
              </a:rPr>
              <a:t>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these algebraic manipulations,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computing </a:t>
            </a:r>
            <a:r>
              <a:rPr lang="en-US" i="1" dirty="0">
                <a:latin typeface="Times New Roman" charset="0"/>
              </a:rPr>
              <a:t>XY</a:t>
            </a:r>
            <a:r>
              <a:rPr lang="en-US" dirty="0"/>
              <a:t> is </a:t>
            </a:r>
            <a:r>
              <a:rPr lang="en-US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 err="1">
                <a:latin typeface="Times New Roman" charset="0"/>
              </a:rPr>
              <a:t>N</a:t>
            </a:r>
            <a:r>
              <a:rPr lang="en-US" baseline="30000" dirty="0" err="1">
                <a:latin typeface="Times New Roman" charset="0"/>
              </a:rPr>
              <a:t>log</a:t>
            </a:r>
            <a:r>
              <a:rPr lang="en-US" baseline="30000" dirty="0">
                <a:latin typeface="Times New Roman" charset="0"/>
              </a:rPr>
              <a:t> 3</a:t>
            </a:r>
            <a:r>
              <a:rPr lang="en-US" dirty="0">
                <a:latin typeface="Times New Roman" charset="0"/>
              </a:rPr>
              <a:t>) =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chemeClr val="folHlink"/>
                </a:solidFill>
                <a:latin typeface="Times New Roman" charset="0"/>
              </a:rPr>
              <a:t>(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baseline="30000" dirty="0">
                <a:solidFill>
                  <a:schemeClr val="folHlink"/>
                </a:solidFill>
                <a:latin typeface="Times New Roman" charset="0"/>
              </a:rPr>
              <a:t>1.59</a:t>
            </a:r>
            <a:r>
              <a:rPr lang="en-US" dirty="0">
                <a:solidFill>
                  <a:schemeClr val="folHlink"/>
                </a:solidFill>
                <a:latin typeface="Times New Roman" charset="0"/>
              </a:rPr>
              <a:t>)</a:t>
            </a:r>
            <a:r>
              <a:rPr lang="en-US" dirty="0">
                <a:latin typeface="Times New Roman" charset="0"/>
              </a:rPr>
              <a:t>.</a:t>
            </a:r>
          </a:p>
        </p:txBody>
      </p:sp>
      <p:graphicFrame>
        <p:nvGraphicFramePr>
          <p:cNvPr id="1027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481591"/>
              </p:ext>
            </p:extLst>
          </p:nvPr>
        </p:nvGraphicFramePr>
        <p:xfrm>
          <a:off x="1828800" y="1325563"/>
          <a:ext cx="54864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Equation" r:id="rId3" imgW="2641320" imgH="228600" progId="Equation.3">
                  <p:embed/>
                </p:oleObj>
              </mc:Choice>
              <mc:Fallback>
                <p:oleObj name="Equation" r:id="rId3" imgW="2641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25563"/>
                        <a:ext cx="5486400" cy="4746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0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627021"/>
              </p:ext>
            </p:extLst>
          </p:nvPr>
        </p:nvGraphicFramePr>
        <p:xfrm>
          <a:off x="1368425" y="2606049"/>
          <a:ext cx="64087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2" name="Equation" r:id="rId5" imgW="3085920" imgH="215640" progId="Equation.3">
                  <p:embed/>
                </p:oleObj>
              </mc:Choice>
              <mc:Fallback>
                <p:oleObj name="Equation" r:id="rId5" imgW="3085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2606049"/>
                        <a:ext cx="64087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4672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C4CC-189F-8F4E-8CEB-C93B27C9980E}" type="slidenum">
              <a:rPr lang="en-US"/>
              <a:pPr/>
              <a:t>22</a:t>
            </a:fld>
            <a:endParaRPr lang="en-US"/>
          </a:p>
        </p:txBody>
      </p:sp>
      <p:sp>
        <p:nvSpPr>
          <p:cNvPr id="102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Multiplying Two Large Integers</a:t>
            </a:r>
          </a:p>
        </p:txBody>
      </p:sp>
      <p:pic>
        <p:nvPicPr>
          <p:cNvPr id="1029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219200"/>
            <a:ext cx="6467475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52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72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971A-2CF9-B545-A48C-15C95A17D458}" type="slidenum">
              <a:rPr lang="en-US"/>
              <a:pPr/>
              <a:t>24</a:t>
            </a:fld>
            <a:endParaRPr lang="en-US"/>
          </a:p>
        </p:txBody>
      </p:sp>
      <p:sp>
        <p:nvSpPr>
          <p:cNvPr id="99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 Algorithms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95400"/>
            <a:ext cx="8503873" cy="3322307"/>
          </a:xfrm>
        </p:spPr>
        <p:txBody>
          <a:bodyPr/>
          <a:lstStyle/>
          <a:p>
            <a:r>
              <a:rPr lang="en-US" dirty="0"/>
              <a:t>Break a problem into smaller </a:t>
            </a:r>
            <a:r>
              <a:rPr lang="en-US" dirty="0" err="1">
                <a:solidFill>
                  <a:srgbClr val="B23C00"/>
                </a:solidFill>
              </a:rPr>
              <a:t>subproblems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But we don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know exactly </a:t>
            </a:r>
            <a:r>
              <a:rPr lang="en-US" dirty="0" smtClean="0">
                <a:solidFill>
                  <a:srgbClr val="B23C00"/>
                </a:solidFill>
              </a:rPr>
              <a:t>which</a:t>
            </a:r>
            <a:r>
              <a:rPr lang="en-US" dirty="0" smtClean="0"/>
              <a:t> </a:t>
            </a:r>
            <a:r>
              <a:rPr lang="en-US" dirty="0" err="1"/>
              <a:t>subproblems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solve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 smtClean="0"/>
              <a:t>We </a:t>
            </a:r>
            <a:r>
              <a:rPr lang="en-US" dirty="0">
                <a:solidFill>
                  <a:srgbClr val="B23C00"/>
                </a:solidFill>
              </a:rPr>
              <a:t>solve them all </a:t>
            </a:r>
            <a:r>
              <a:rPr lang="en-US" dirty="0"/>
              <a:t>and store the results in a table.</a:t>
            </a:r>
          </a:p>
          <a:p>
            <a:pPr lvl="1"/>
            <a:r>
              <a:rPr lang="en-US" dirty="0"/>
              <a:t>Use a table instead of recursion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the stored results to solve larger problems.</a:t>
            </a:r>
          </a:p>
          <a:p>
            <a:pPr lvl="4"/>
            <a:endParaRPr lang="en-US" dirty="0">
              <a:solidFill>
                <a:schemeClr val="folHlink"/>
              </a:solidFill>
            </a:endParaRPr>
          </a:p>
          <a:p>
            <a:pPr lvl="4"/>
            <a:endParaRPr lang="en-US" dirty="0">
              <a:solidFill>
                <a:schemeClr val="folHlin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40" y="4883084"/>
            <a:ext cx="721567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Richard Bellman coined the term dynamic programming in the 1950s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when </a:t>
            </a:r>
            <a:r>
              <a:rPr lang="en-US" sz="1800" i="1" dirty="0" smtClean="0">
                <a:solidFill>
                  <a:srgbClr val="0033CC"/>
                </a:solidFill>
              </a:rPr>
              <a:t>programming</a:t>
            </a:r>
            <a:r>
              <a:rPr lang="en-US" sz="1800" dirty="0" smtClean="0">
                <a:solidFill>
                  <a:srgbClr val="0033CC"/>
                </a:solidFill>
              </a:rPr>
              <a:t> meant </a:t>
            </a:r>
            <a:r>
              <a:rPr lang="en-US" sz="1800" i="1" dirty="0" smtClean="0">
                <a:solidFill>
                  <a:srgbClr val="0033CC"/>
                </a:solidFill>
              </a:rPr>
              <a:t>planning</a:t>
            </a:r>
            <a:r>
              <a:rPr lang="en-US" sz="1800" dirty="0" smtClean="0">
                <a:solidFill>
                  <a:srgbClr val="0033CC"/>
                </a:solidFill>
              </a:rPr>
              <a:t>. </a:t>
            </a:r>
            <a:r>
              <a:rPr lang="en-US" sz="1800" i="1" dirty="0" smtClean="0">
                <a:solidFill>
                  <a:srgbClr val="0033CC"/>
                </a:solidFill>
              </a:rPr>
              <a:t>Dynamic programming </a:t>
            </a:r>
            <a:r>
              <a:rPr lang="en-US" sz="1800" dirty="0" smtClean="0">
                <a:solidFill>
                  <a:srgbClr val="0033CC"/>
                </a:solidFill>
              </a:rPr>
              <a:t>involved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optimally planning multistage processes.</a:t>
            </a:r>
            <a:endParaRPr lang="en-US" sz="1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73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9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971A-2CF9-B545-A48C-15C95A17D458}" type="slidenum">
              <a:rPr lang="en-US"/>
              <a:pPr/>
              <a:t>25</a:t>
            </a:fld>
            <a:endParaRPr lang="en-US"/>
          </a:p>
        </p:txBody>
      </p:sp>
      <p:sp>
        <p:nvSpPr>
          <p:cNvPr id="99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Dynamic </a:t>
            </a:r>
            <a:r>
              <a:rPr lang="en-US" dirty="0"/>
              <a:t>Programming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 </a:t>
            </a:r>
            <a:r>
              <a:rPr lang="en-US" dirty="0"/>
              <a:t>the </a:t>
            </a:r>
            <a:r>
              <a:rPr lang="en-US" dirty="0" err="1">
                <a:solidFill>
                  <a:srgbClr val="B23C00"/>
                </a:solidFill>
              </a:rPr>
              <a:t>fibonacci</a:t>
            </a:r>
            <a:r>
              <a:rPr lang="en-US" dirty="0">
                <a:solidFill>
                  <a:srgbClr val="B23C00"/>
                </a:solidFill>
              </a:rPr>
              <a:t> series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The table consists of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last </a:t>
            </a:r>
            <a:r>
              <a:rPr lang="en-US" dirty="0"/>
              <a:t>two computed numbers.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It’s extremely </a:t>
            </a:r>
            <a:r>
              <a:rPr lang="en-US" dirty="0"/>
              <a:t>inefficient to use recursion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compute the series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48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37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D48E-8516-5943-91D9-7C1DE00A8EB4}" type="slidenum">
              <a:rPr lang="en-US"/>
              <a:pPr/>
              <a:t>26</a:t>
            </a:fld>
            <a:endParaRPr lang="en-US"/>
          </a:p>
        </p:txBody>
      </p:sp>
      <p:sp>
        <p:nvSpPr>
          <p:cNvPr id="100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Knapsack Problem</a:t>
            </a:r>
          </a:p>
        </p:txBody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602453"/>
          </a:xfrm>
        </p:spPr>
        <p:txBody>
          <a:bodyPr/>
          <a:lstStyle/>
          <a:p>
            <a:r>
              <a:rPr lang="en-US" dirty="0"/>
              <a:t>A thief burglarizing a safe finds that it contains </a:t>
            </a:r>
            <a:br>
              <a:rPr lang="en-US" dirty="0"/>
            </a:b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/>
              <a:t> types of items </a:t>
            </a:r>
            <a:r>
              <a:rPr lang="en-US" dirty="0"/>
              <a:t>of various weights and value.</a:t>
            </a:r>
          </a:p>
          <a:p>
            <a:pPr lvl="4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thief has a knapsack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can hold only </a:t>
            </a:r>
            <a:r>
              <a:rPr lang="en-US" i="1" dirty="0">
                <a:latin typeface="Times New Roman" charset="0"/>
              </a:rPr>
              <a:t>W</a:t>
            </a:r>
            <a:r>
              <a:rPr lang="en-US" dirty="0"/>
              <a:t> pounds.</a:t>
            </a:r>
          </a:p>
          <a:p>
            <a:pPr lvl="1"/>
            <a:r>
              <a:rPr lang="en-US" dirty="0"/>
              <a:t>The thief can take multiple items of each type.</a:t>
            </a:r>
          </a:p>
          <a:p>
            <a:pPr lvl="4"/>
            <a:endParaRPr lang="en-US" dirty="0"/>
          </a:p>
        </p:txBody>
      </p:sp>
      <p:graphicFrame>
        <p:nvGraphicFramePr>
          <p:cNvPr id="1007660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338633"/>
              </p:ext>
            </p:extLst>
          </p:nvPr>
        </p:nvGraphicFramePr>
        <p:xfrm>
          <a:off x="3108976" y="2484112"/>
          <a:ext cx="2744788" cy="1676400"/>
        </p:xfrm>
        <a:graphic>
          <a:graphicData uri="http://schemas.openxmlformats.org/drawingml/2006/table">
            <a:tbl>
              <a:tblPr/>
              <a:tblGrid>
                <a:gridCol w="819150"/>
                <a:gridCol w="1009650"/>
                <a:gridCol w="915988"/>
              </a:tblGrid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Item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Weight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$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$14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$16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$9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754878" y="5989292"/>
            <a:ext cx="3890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2"/>
              </a:rPr>
              <a:t>https://www.cs.berkeley.edu/~vazirani/algorithms/chap6.</a:t>
            </a:r>
            <a:r>
              <a:rPr lang="en-US" sz="1100" dirty="0" smtClean="0">
                <a:hlinkClick r:id="rId2"/>
              </a:rPr>
              <a:t>pdf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4901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7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7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D48E-8516-5943-91D9-7C1DE00A8EB4}" type="slidenum">
              <a:rPr lang="en-US"/>
              <a:pPr/>
              <a:t>27</a:t>
            </a:fld>
            <a:endParaRPr lang="en-US"/>
          </a:p>
        </p:txBody>
      </p:sp>
      <p:sp>
        <p:nvSpPr>
          <p:cNvPr id="100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Knapsack </a:t>
            </a:r>
            <a:r>
              <a:rPr lang="en-US" dirty="0" smtClean="0"/>
              <a:t>Problem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84725"/>
          </a:xfrm>
        </p:spPr>
        <p:txBody>
          <a:bodyPr/>
          <a:lstStyle/>
          <a:p>
            <a:r>
              <a:rPr lang="en-US" dirty="0" smtClean="0"/>
              <a:t>What is the </a:t>
            </a:r>
            <a:r>
              <a:rPr lang="en-US" dirty="0">
                <a:solidFill>
                  <a:srgbClr val="B23C00"/>
                </a:solidFill>
              </a:rPr>
              <a:t>optimum (most valuable) haul </a:t>
            </a:r>
            <a:r>
              <a:rPr lang="en-US" dirty="0"/>
              <a:t>that the thief can carry away in the </a:t>
            </a:r>
            <a:r>
              <a:rPr lang="en-US" dirty="0" smtClean="0"/>
              <a:t>knapsack?</a:t>
            </a:r>
            <a:endParaRPr lang="en-US" dirty="0"/>
          </a:p>
          <a:p>
            <a:pPr lvl="5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solution will use </a:t>
            </a:r>
            <a:r>
              <a:rPr lang="en-US" dirty="0">
                <a:solidFill>
                  <a:srgbClr val="B23C00"/>
                </a:solidFill>
              </a:rPr>
              <a:t>dynamic programming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other words, it will use a table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dirty="0"/>
              <a:t>What are the </a:t>
            </a:r>
            <a:r>
              <a:rPr lang="en-US" dirty="0" err="1">
                <a:solidFill>
                  <a:srgbClr val="B23C00"/>
                </a:solidFill>
              </a:rPr>
              <a:t>subproblems</a:t>
            </a:r>
            <a:r>
              <a:rPr lang="en-US" dirty="0" smtClean="0"/>
              <a:t>?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Consider </a:t>
            </a:r>
            <a:r>
              <a:rPr lang="en-US" dirty="0">
                <a:solidFill>
                  <a:srgbClr val="B23C00"/>
                </a:solidFill>
              </a:rPr>
              <a:t>smaller knapsacks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have a </a:t>
            </a:r>
            <a:r>
              <a:rPr lang="en-US" dirty="0"/>
              <a:t>smaller capacities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Solve for each knapsack size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90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07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7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5F82-6087-0344-A562-E56A87551758}" type="slidenum">
              <a:rPr lang="en-US"/>
              <a:pPr/>
              <a:t>28</a:t>
            </a:fld>
            <a:endParaRPr lang="en-US"/>
          </a:p>
        </p:txBody>
      </p:sp>
      <p:sp>
        <p:nvSpPr>
          <p:cNvPr id="100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Knapsack Problem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009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4367" y="1295400"/>
            <a:ext cx="8686705" cy="4053819"/>
          </a:xfrm>
        </p:spPr>
        <p:txBody>
          <a:bodyPr/>
          <a:lstStyle/>
          <a:p>
            <a:r>
              <a:rPr lang="en-US" dirty="0" smtClean="0"/>
              <a:t>Let </a:t>
            </a:r>
            <a:r>
              <a:rPr lang="en-US" i="1" dirty="0" smtClean="0">
                <a:latin typeface="Times New Roman" charset="0"/>
              </a:rPr>
              <a:t>K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w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= maximum value for a knapsack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with capacity weight </a:t>
            </a:r>
            <a:r>
              <a:rPr lang="en-US" i="1" dirty="0" smtClean="0">
                <a:latin typeface="Times New Roman" charset="0"/>
              </a:rPr>
              <a:t>w</a:t>
            </a:r>
          </a:p>
          <a:p>
            <a:pPr lvl="4"/>
            <a:endParaRPr lang="en-US" i="1" dirty="0">
              <a:latin typeface="Times New Roman" charset="0"/>
            </a:endParaRPr>
          </a:p>
          <a:p>
            <a:r>
              <a:rPr lang="en-US" dirty="0"/>
              <a:t>Suppose the optimum solution to </a:t>
            </a:r>
            <a:r>
              <a:rPr lang="en-US" i="1" dirty="0">
                <a:latin typeface="Times New Roman" charset="0"/>
              </a:rPr>
              <a:t>K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w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includes </a:t>
            </a:r>
            <a:r>
              <a:rPr lang="en-US" dirty="0"/>
              <a:t>item </a:t>
            </a:r>
            <a:r>
              <a:rPr lang="en-US" i="1" dirty="0" smtClean="0">
                <a:latin typeface="Times New Roman" charset="0"/>
              </a:rPr>
              <a:t>I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Then removing this item from the knapsack leaves </a:t>
            </a:r>
            <a:br>
              <a:rPr lang="en-US" dirty="0"/>
            </a:br>
            <a:r>
              <a:rPr lang="en-US" dirty="0"/>
              <a:t>an optimal solution </a:t>
            </a:r>
            <a:r>
              <a:rPr lang="en-US" dirty="0" smtClean="0"/>
              <a:t>for a </a:t>
            </a:r>
            <a:r>
              <a:rPr lang="en-US" dirty="0">
                <a:solidFill>
                  <a:schemeClr val="folHlink"/>
                </a:solidFill>
              </a:rPr>
              <a:t>smaller </a:t>
            </a:r>
            <a:r>
              <a:rPr lang="en-US" dirty="0" smtClean="0">
                <a:solidFill>
                  <a:schemeClr val="folHlink"/>
                </a:solidFill>
              </a:rPr>
              <a:t>knapsack</a:t>
            </a:r>
            <a:r>
              <a:rPr lang="en-US" dirty="0"/>
              <a:t>,</a:t>
            </a:r>
            <a:r>
              <a:rPr lang="en-US" i="1" dirty="0" smtClean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K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w</a:t>
            </a:r>
            <a:r>
              <a:rPr lang="en-US" dirty="0">
                <a:latin typeface="Times New Roman" charset="0"/>
              </a:rPr>
              <a:t> – </a:t>
            </a:r>
            <a:r>
              <a:rPr lang="en-US" i="1" dirty="0" err="1">
                <a:latin typeface="Times New Roman" charset="0"/>
              </a:rPr>
              <a:t>w</a:t>
            </a:r>
            <a:r>
              <a:rPr lang="en-US" i="1" baseline="-25000" dirty="0" err="1">
                <a:latin typeface="Times New Roman" charset="0"/>
              </a:rPr>
              <a:t>i</a:t>
            </a:r>
            <a:r>
              <a:rPr lang="en-US" dirty="0">
                <a:latin typeface="Times New Roman" charset="0"/>
              </a:rPr>
              <a:t>) </a:t>
            </a:r>
            <a:endParaRPr lang="en-US" dirty="0"/>
          </a:p>
          <a:p>
            <a:pPr lvl="1"/>
            <a:r>
              <a:rPr lang="en-US" dirty="0"/>
              <a:t>In other words, </a:t>
            </a:r>
            <a:r>
              <a:rPr lang="en-US" i="1" dirty="0">
                <a:latin typeface="Times New Roman" charset="0"/>
              </a:rPr>
              <a:t>K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w</a:t>
            </a:r>
            <a:r>
              <a:rPr lang="en-US" dirty="0">
                <a:latin typeface="Times New Roman" charset="0"/>
              </a:rPr>
              <a:t>) =</a:t>
            </a: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K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w</a:t>
            </a:r>
            <a:r>
              <a:rPr lang="en-US" dirty="0">
                <a:latin typeface="Times New Roman" charset="0"/>
              </a:rPr>
              <a:t> – </a:t>
            </a:r>
            <a:r>
              <a:rPr lang="en-US" i="1" dirty="0" err="1">
                <a:latin typeface="Times New Roman" charset="0"/>
              </a:rPr>
              <a:t>w</a:t>
            </a:r>
            <a:r>
              <a:rPr lang="en-US" i="1" baseline="-25000" dirty="0" err="1">
                <a:latin typeface="Times New Roman" charset="0"/>
              </a:rPr>
              <a:t>i</a:t>
            </a:r>
            <a:r>
              <a:rPr lang="en-US" dirty="0">
                <a:latin typeface="Times New Roman" charset="0"/>
              </a:rPr>
              <a:t>) </a:t>
            </a:r>
            <a:r>
              <a:rPr lang="en-US" dirty="0"/>
              <a:t>+ </a:t>
            </a:r>
            <a:r>
              <a:rPr lang="en-US" i="1" dirty="0">
                <a:latin typeface="Times New Roman" charset="0"/>
              </a:rPr>
              <a:t>v</a:t>
            </a:r>
            <a:r>
              <a:rPr lang="en-US" i="1" baseline="-25000" dirty="0">
                <a:latin typeface="Times New Roman" charset="0"/>
              </a:rPr>
              <a:t>i</a:t>
            </a:r>
            <a:r>
              <a:rPr lang="en-US" dirty="0"/>
              <a:t> for some 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</a:t>
            </a:r>
            <a:r>
              <a:rPr lang="en-US" dirty="0" smtClean="0"/>
              <a:t>don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know which 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/>
              <a:t>, so </a:t>
            </a:r>
            <a:r>
              <a:rPr lang="en-US" dirty="0" smtClean="0"/>
              <a:t>let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try them all:</a:t>
            </a:r>
          </a:p>
        </p:txBody>
      </p:sp>
      <p:graphicFrame>
        <p:nvGraphicFramePr>
          <p:cNvPr id="1009668" name="Object 4"/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80878303"/>
              </p:ext>
            </p:extLst>
          </p:nvPr>
        </p:nvGraphicFramePr>
        <p:xfrm>
          <a:off x="2468903" y="5421919"/>
          <a:ext cx="403860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Equation" r:id="rId3" imgW="1790640" imgH="291960" progId="Equation.3">
                  <p:embed/>
                </p:oleObj>
              </mc:Choice>
              <mc:Fallback>
                <p:oleObj name="Equation" r:id="rId3" imgW="179064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903" y="5421919"/>
                        <a:ext cx="4038600" cy="6588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205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0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6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972A-EB97-F74A-9F27-A3199D1758B1}" type="slidenum">
              <a:rPr lang="en-US"/>
              <a:pPr/>
              <a:t>29</a:t>
            </a:fld>
            <a:endParaRPr lang="en-US"/>
          </a:p>
        </p:txBody>
      </p:sp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Knapsack Problem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013768" name="Text Box 8"/>
          <p:cNvSpPr txBox="1">
            <a:spLocks noChangeArrowheads="1"/>
          </p:cNvSpPr>
          <p:nvPr/>
        </p:nvSpPr>
        <p:spPr bwMode="auto">
          <a:xfrm>
            <a:off x="1072682" y="1234464"/>
            <a:ext cx="5602415" cy="5509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K[] = new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[W+1];</a:t>
            </a:r>
          </a:p>
          <a:p>
            <a:r>
              <a:rPr lang="en-US" b="1" dirty="0">
                <a:latin typeface="Courier New"/>
                <a:cs typeface="Courier New"/>
              </a:rPr>
              <a:t>K[0] = 0;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for 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ww</a:t>
            </a:r>
            <a:r>
              <a:rPr lang="en-US" b="1" dirty="0">
                <a:latin typeface="Courier New"/>
                <a:cs typeface="Courier New"/>
              </a:rPr>
              <a:t> = 1; </a:t>
            </a:r>
            <a:r>
              <a:rPr lang="en-US" b="1" dirty="0" err="1">
                <a:latin typeface="Courier New"/>
                <a:cs typeface="Courier New"/>
              </a:rPr>
              <a:t>ww</a:t>
            </a:r>
            <a:r>
              <a:rPr lang="en-US" b="1" dirty="0">
                <a:latin typeface="Courier New"/>
                <a:cs typeface="Courier New"/>
              </a:rPr>
              <a:t> &lt;= W; </a:t>
            </a:r>
            <a:r>
              <a:rPr lang="en-US" b="1" dirty="0" err="1">
                <a:latin typeface="Courier New"/>
                <a:cs typeface="Courier New"/>
              </a:rPr>
              <a:t>ww</a:t>
            </a:r>
            <a:r>
              <a:rPr lang="en-US" b="1" dirty="0">
                <a:latin typeface="Courier New"/>
                <a:cs typeface="Courier New"/>
              </a:rPr>
              <a:t>++) {</a:t>
            </a:r>
          </a:p>
          <a:p>
            <a:r>
              <a:rPr lang="pl-PL" b="1" dirty="0">
                <a:latin typeface="Courier New"/>
                <a:cs typeface="Courier New"/>
              </a:rPr>
              <a:t>    K[</a:t>
            </a:r>
            <a:r>
              <a:rPr lang="pl-PL" b="1" dirty="0" err="1">
                <a:latin typeface="Courier New"/>
                <a:cs typeface="Courier New"/>
              </a:rPr>
              <a:t>ww</a:t>
            </a:r>
            <a:r>
              <a:rPr lang="pl-PL" b="1" dirty="0">
                <a:latin typeface="Courier New"/>
                <a:cs typeface="Courier New"/>
              </a:rPr>
              <a:t>] = K[ww-1];</a:t>
            </a:r>
          </a:p>
          <a:p>
            <a:endParaRPr lang="pl-PL" b="1" dirty="0">
              <a:latin typeface="Courier New"/>
              <a:cs typeface="Courier New"/>
            </a:endParaRPr>
          </a:p>
          <a:p>
            <a:r>
              <a:rPr lang="fr-FR" b="1" dirty="0" smtClean="0">
                <a:latin typeface="Courier New"/>
                <a:cs typeface="Courier New"/>
              </a:rPr>
              <a:t>    </a:t>
            </a:r>
            <a:r>
              <a:rPr lang="fr-FR" b="1" dirty="0" err="1" smtClean="0">
                <a:latin typeface="Courier New"/>
                <a:cs typeface="Courier New"/>
              </a:rPr>
              <a:t>int</a:t>
            </a:r>
            <a:r>
              <a:rPr lang="fr-FR" b="1" dirty="0" smtClean="0">
                <a:latin typeface="Courier New"/>
                <a:cs typeface="Courier New"/>
              </a:rPr>
              <a:t> </a:t>
            </a:r>
            <a:r>
              <a:rPr lang="fr-FR" b="1" dirty="0">
                <a:latin typeface="Courier New"/>
                <a:cs typeface="Courier New"/>
              </a:rPr>
              <a:t>max = 0;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item = 0;</a:t>
            </a:r>
          </a:p>
          <a:p>
            <a:r>
              <a:rPr lang="da-DK" b="1" dirty="0">
                <a:latin typeface="Courier New"/>
                <a:cs typeface="Courier New"/>
              </a:rPr>
              <a:t>    for (</a:t>
            </a:r>
            <a:r>
              <a:rPr lang="da-DK" b="1" dirty="0" err="1">
                <a:latin typeface="Courier New"/>
                <a:cs typeface="Courier New"/>
              </a:rPr>
              <a:t>int</a:t>
            </a:r>
            <a:r>
              <a:rPr lang="da-DK" b="1" dirty="0">
                <a:latin typeface="Courier New"/>
                <a:cs typeface="Courier New"/>
              </a:rPr>
              <a:t> i = 1; i &lt;= N; i++) {</a:t>
            </a:r>
          </a:p>
          <a:p>
            <a:r>
              <a:rPr lang="en-US" b="1" dirty="0">
                <a:latin typeface="Courier New"/>
                <a:cs typeface="Courier New"/>
              </a:rPr>
              <a:t>        if (w[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] &lt;= </a:t>
            </a:r>
            <a:r>
              <a:rPr lang="en-US" b="1" dirty="0" err="1">
                <a:latin typeface="Courier New"/>
                <a:cs typeface="Courier New"/>
              </a:rPr>
              <a:t>ww</a:t>
            </a:r>
            <a:r>
              <a:rPr lang="en-US" b="1" dirty="0">
                <a:latin typeface="Courier New"/>
                <a:cs typeface="Courier New"/>
              </a:rPr>
              <a:t>) {</a:t>
            </a:r>
          </a:p>
          <a:p>
            <a:r>
              <a:rPr lang="en-US" b="1" dirty="0">
                <a:latin typeface="Courier New"/>
                <a:cs typeface="Courier New"/>
              </a:rPr>
              <a:t>           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value = K[</a:t>
            </a:r>
            <a:r>
              <a:rPr lang="en-US" b="1" dirty="0" err="1">
                <a:latin typeface="Courier New"/>
                <a:cs typeface="Courier New"/>
              </a:rPr>
              <a:t>ww</a:t>
            </a:r>
            <a:r>
              <a:rPr lang="en-US" b="1" dirty="0">
                <a:latin typeface="Courier New"/>
                <a:cs typeface="Courier New"/>
              </a:rPr>
              <a:t> - w[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]] + v[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];</a:t>
            </a:r>
          </a:p>
          <a:p>
            <a:r>
              <a:rPr lang="en-US" b="1" dirty="0">
                <a:latin typeface="Courier New"/>
                <a:cs typeface="Courier New"/>
              </a:rPr>
              <a:t>            </a:t>
            </a:r>
          </a:p>
          <a:p>
            <a:r>
              <a:rPr lang="en-US" b="1" dirty="0">
                <a:latin typeface="Courier New"/>
                <a:cs typeface="Courier New"/>
              </a:rPr>
              <a:t>            if (max &lt; value) {</a:t>
            </a:r>
          </a:p>
          <a:p>
            <a:r>
              <a:rPr lang="fi-FI" b="1" dirty="0">
                <a:latin typeface="Courier New"/>
                <a:cs typeface="Courier New"/>
              </a:rPr>
              <a:t>                </a:t>
            </a:r>
            <a:r>
              <a:rPr lang="fi-FI" b="1" dirty="0" err="1">
                <a:latin typeface="Courier New"/>
                <a:cs typeface="Courier New"/>
              </a:rPr>
              <a:t>max</a:t>
            </a:r>
            <a:r>
              <a:rPr lang="fi-FI" b="1" dirty="0">
                <a:latin typeface="Courier New"/>
                <a:cs typeface="Courier New"/>
              </a:rPr>
              <a:t> = </a:t>
            </a:r>
            <a:r>
              <a:rPr lang="fi-FI" b="1" dirty="0" err="1">
                <a:latin typeface="Courier New"/>
                <a:cs typeface="Courier New"/>
              </a:rPr>
              <a:t>value</a:t>
            </a:r>
            <a:r>
              <a:rPr lang="fi-FI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latin typeface="Courier New"/>
                <a:cs typeface="Courier New"/>
              </a:rPr>
              <a:t>                item =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latin typeface="Courier New"/>
                <a:cs typeface="Courier New"/>
              </a:rPr>
              <a:t>            }</a:t>
            </a:r>
          </a:p>
          <a:p>
            <a:r>
              <a:rPr lang="en-US" b="1" dirty="0">
                <a:latin typeface="Courier New"/>
                <a:cs typeface="Courier New"/>
              </a:rPr>
              <a:t>            </a:t>
            </a:r>
          </a:p>
          <a:p>
            <a:r>
              <a:rPr lang="pl-PL" b="1" dirty="0">
                <a:latin typeface="Courier New"/>
                <a:cs typeface="Courier New"/>
              </a:rPr>
              <a:t>            K[</a:t>
            </a:r>
            <a:r>
              <a:rPr lang="pl-PL" b="1" dirty="0" err="1">
                <a:latin typeface="Courier New"/>
                <a:cs typeface="Courier New"/>
              </a:rPr>
              <a:t>ww</a:t>
            </a:r>
            <a:r>
              <a:rPr lang="pl-PL" b="1" dirty="0">
                <a:latin typeface="Courier New"/>
                <a:cs typeface="Courier New"/>
              </a:rPr>
              <a:t>] = max;</a:t>
            </a:r>
          </a:p>
          <a:p>
            <a:r>
              <a:rPr lang="pl-PL" b="1" dirty="0">
                <a:latin typeface="Courier New"/>
                <a:cs typeface="Courier New"/>
              </a:rPr>
              <a:t>        }</a:t>
            </a:r>
          </a:p>
          <a:p>
            <a:r>
              <a:rPr lang="pl-PL" b="1" dirty="0">
                <a:latin typeface="Courier New"/>
                <a:cs typeface="Courier New"/>
              </a:rPr>
              <a:t>    </a:t>
            </a:r>
            <a:r>
              <a:rPr lang="pl-PL" b="1" dirty="0" smtClean="0">
                <a:latin typeface="Courier New"/>
                <a:cs typeface="Courier New"/>
              </a:rPr>
              <a:t>}</a:t>
            </a:r>
          </a:p>
          <a:p>
            <a:r>
              <a:rPr lang="pl-PL" b="1" dirty="0">
                <a:latin typeface="Courier New"/>
                <a:cs typeface="Courier New"/>
              </a:rPr>
              <a:t> </a:t>
            </a:r>
            <a:r>
              <a:rPr lang="pl-PL" b="1" dirty="0" smtClean="0">
                <a:latin typeface="Courier New"/>
                <a:cs typeface="Courier New"/>
              </a:rPr>
              <a:t>   ...</a:t>
            </a:r>
          </a:p>
          <a:p>
            <a:r>
              <a:rPr lang="pl-PL" b="1" dirty="0">
                <a:latin typeface="Courier New"/>
                <a:cs typeface="Courier New"/>
              </a:rPr>
              <a:t>}</a:t>
            </a:r>
            <a:endParaRPr lang="pl-PL" b="1" dirty="0">
              <a:latin typeface="Courier New"/>
              <a:cs typeface="Courier New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83293" y="2697488"/>
            <a:ext cx="3931877" cy="457195"/>
            <a:chOff x="4846317" y="2423171"/>
            <a:chExt cx="3931877" cy="457195"/>
          </a:xfrm>
        </p:grpSpPr>
        <p:sp>
          <p:nvSpPr>
            <p:cNvPr id="4" name="Rectangle 3"/>
            <p:cNvSpPr/>
            <p:nvPr/>
          </p:nvSpPr>
          <p:spPr bwMode="auto">
            <a:xfrm>
              <a:off x="4846317" y="2423171"/>
              <a:ext cx="3931877" cy="4571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graphicFrame>
          <p:nvGraphicFramePr>
            <p:cNvPr id="101376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2885537"/>
                </p:ext>
              </p:extLst>
            </p:nvPr>
          </p:nvGraphicFramePr>
          <p:xfrm>
            <a:off x="5943585" y="2423171"/>
            <a:ext cx="2802660" cy="457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5" name="Equation" r:id="rId3" imgW="1790640" imgH="291960" progId="Equation.3">
                    <p:embed/>
                  </p:oleObj>
                </mc:Choice>
                <mc:Fallback>
                  <p:oleObj name="Equation" r:id="rId3" imgW="179064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3585" y="2423171"/>
                          <a:ext cx="2802660" cy="457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4846317" y="2423171"/>
              <a:ext cx="112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Compute</a:t>
              </a:r>
              <a:endParaRPr lang="en-US" sz="18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307887" y="4160512"/>
            <a:ext cx="2921673" cy="2462213"/>
          </a:xfrm>
          <a:prstGeom prst="rect">
            <a:avLst/>
          </a:prstGeom>
          <a:solidFill>
            <a:srgbClr val="E1F5FF"/>
          </a:solidFill>
          <a:ln>
            <a:solidFill>
              <a:srgbClr val="66CC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 w item weight value K[w]</a:t>
            </a:r>
          </a:p>
          <a:p>
            <a:r>
              <a:rPr lang="en-US" sz="1400" b="1" dirty="0">
                <a:latin typeface="Courier New"/>
                <a:cs typeface="Courier New"/>
              </a:rPr>
              <a:t> 1                     0</a:t>
            </a:r>
          </a:p>
          <a:p>
            <a:r>
              <a:rPr lang="en-US" sz="1400" b="1" dirty="0">
                <a:latin typeface="Courier New"/>
                <a:cs typeface="Courier New"/>
              </a:rPr>
              <a:t> 2   4     2     9     9</a:t>
            </a:r>
          </a:p>
          <a:p>
            <a:r>
              <a:rPr lang="en-US" sz="1400" b="1" dirty="0">
                <a:latin typeface="Courier New"/>
                <a:cs typeface="Courier New"/>
              </a:rPr>
              <a:t> 3   2     3    14    14</a:t>
            </a:r>
          </a:p>
          <a:p>
            <a:r>
              <a:rPr lang="en-US" sz="1400" b="1" dirty="0">
                <a:latin typeface="Courier New"/>
                <a:cs typeface="Courier New"/>
              </a:rPr>
              <a:t> 4   4     2     9    18</a:t>
            </a:r>
          </a:p>
          <a:p>
            <a:r>
              <a:rPr lang="en-US" sz="1400" b="1" dirty="0">
                <a:latin typeface="Courier New"/>
                <a:cs typeface="Courier New"/>
              </a:rPr>
              <a:t> 5   2     3    14    23</a:t>
            </a:r>
          </a:p>
          <a:p>
            <a:r>
              <a:rPr lang="en-US" sz="1400" b="1" dirty="0">
                <a:latin typeface="Courier New"/>
                <a:cs typeface="Courier New"/>
              </a:rPr>
              <a:t> 6   1     6    30    30</a:t>
            </a:r>
          </a:p>
          <a:p>
            <a:r>
              <a:rPr lang="en-US" sz="1400" b="1" dirty="0">
                <a:latin typeface="Courier New"/>
                <a:cs typeface="Courier New"/>
              </a:rPr>
              <a:t> 7   2     3    14    32</a:t>
            </a:r>
          </a:p>
          <a:p>
            <a:r>
              <a:rPr lang="en-US" sz="1400" b="1" dirty="0">
                <a:latin typeface="Courier New"/>
                <a:cs typeface="Courier New"/>
              </a:rPr>
              <a:t> 8   1     6    30    39</a:t>
            </a:r>
          </a:p>
          <a:p>
            <a:r>
              <a:rPr lang="en-US" sz="1400" b="1" dirty="0">
                <a:latin typeface="Courier New"/>
                <a:cs typeface="Courier New"/>
              </a:rPr>
              <a:t> 9   1     6    30    44</a:t>
            </a:r>
          </a:p>
          <a:p>
            <a:r>
              <a:rPr lang="en-US" sz="1400" b="1" dirty="0">
                <a:latin typeface="Courier New"/>
                <a:cs typeface="Courier New"/>
              </a:rPr>
              <a:t>10   1     6    30    48</a:t>
            </a:r>
            <a:endParaRPr lang="en-US" sz="1400" b="1" dirty="0">
              <a:latin typeface="Courier New"/>
              <a:cs typeface="Courier New"/>
            </a:endParaRPr>
          </a:p>
        </p:txBody>
      </p:sp>
      <p:graphicFrame>
        <p:nvGraphicFramePr>
          <p:cNvPr id="1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233470"/>
              </p:ext>
            </p:extLst>
          </p:nvPr>
        </p:nvGraphicFramePr>
        <p:xfrm>
          <a:off x="6583658" y="1051586"/>
          <a:ext cx="2194536" cy="1371600"/>
        </p:xfrm>
        <a:graphic>
          <a:graphicData uri="http://schemas.openxmlformats.org/drawingml/2006/table">
            <a:tbl>
              <a:tblPr/>
              <a:tblGrid>
                <a:gridCol w="640073"/>
                <a:gridCol w="822951"/>
                <a:gridCol w="731512"/>
              </a:tblGrid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Item </a:t>
                      </a:r>
                      <a:r>
                        <a:rPr kumimoji="0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  <a:endParaRPr kumimoji="0" lang="en-US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Weight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Value </a:t>
                      </a: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$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$14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$16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$9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11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7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137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37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37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37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37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137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37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37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37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37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137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37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137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 </a:t>
            </a:r>
            <a:r>
              <a:rPr lang="en-US" dirty="0" smtClean="0"/>
              <a:t>Revisited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407917"/>
          </a:xfrm>
        </p:spPr>
        <p:txBody>
          <a:bodyPr/>
          <a:lstStyle/>
          <a:p>
            <a:r>
              <a:rPr lang="en-US" dirty="0" smtClean="0"/>
              <a:t>At time 4, the runner reaches vertex </a:t>
            </a:r>
            <a:r>
              <a:rPr lang="en-US" i="1" dirty="0">
                <a:latin typeface="Times New Roman"/>
                <a:cs typeface="Times New Roman"/>
              </a:rPr>
              <a:t>y</a:t>
            </a:r>
            <a:r>
              <a:rPr lang="en-US" dirty="0" smtClean="0"/>
              <a:t> and tags.</a:t>
            </a:r>
          </a:p>
          <a:p>
            <a:pPr lvl="1"/>
            <a:r>
              <a:rPr lang="en-US" dirty="0" smtClean="0"/>
              <a:t>Runners take off from vertex </a:t>
            </a:r>
            <a:r>
              <a:rPr lang="en-US" i="1" dirty="0" smtClean="0">
                <a:latin typeface="Times New Roman"/>
                <a:cs typeface="Times New Roman"/>
              </a:rPr>
              <a:t>y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One of the runners from vertex </a:t>
            </a:r>
            <a:r>
              <a:rPr lang="en-US" i="1" dirty="0">
                <a:latin typeface="Times New Roman"/>
                <a:cs typeface="Times New Roman"/>
              </a:rPr>
              <a:t>y</a:t>
            </a:r>
            <a:r>
              <a:rPr lang="en-US" dirty="0" smtClean="0"/>
              <a:t> reaches </a:t>
            </a:r>
            <a:br>
              <a:rPr lang="en-US" dirty="0" smtClean="0"/>
            </a:br>
            <a:r>
              <a:rPr lang="en-US" dirty="0" smtClean="0"/>
              <a:t>vertex </a:t>
            </a:r>
            <a:r>
              <a:rPr lang="en-US" i="1" dirty="0">
                <a:latin typeface="Times New Roman"/>
                <a:cs typeface="Times New Roman"/>
              </a:rPr>
              <a:t>t</a:t>
            </a:r>
            <a:r>
              <a:rPr lang="en-US" dirty="0" smtClean="0"/>
              <a:t> before the runner from vertex </a:t>
            </a:r>
            <a:r>
              <a:rPr lang="en-US" i="1" dirty="0">
                <a:latin typeface="Times New Roman"/>
                <a:cs typeface="Times New Roman"/>
              </a:rPr>
              <a:t>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runner from vertex </a:t>
            </a:r>
            <a:r>
              <a:rPr lang="en-US" i="1" dirty="0">
                <a:latin typeface="Times New Roman"/>
                <a:cs typeface="Times New Roman"/>
              </a:rPr>
              <a:t>s</a:t>
            </a:r>
            <a:r>
              <a:rPr lang="en-US" dirty="0" smtClean="0"/>
              <a:t> loses and leaves the race.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Screen Shot 2015-07-25 at 3.24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38" y="3644865"/>
            <a:ext cx="7315200" cy="2984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7756" y="6568998"/>
            <a:ext cx="41562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http://www.cs.dartmouth.edu/~thc/cs10/lectures/0509/0509.</a:t>
            </a:r>
            <a:r>
              <a:rPr lang="en-US" sz="1100" dirty="0" smtClean="0">
                <a:hlinkClick r:id="rId3"/>
              </a:rPr>
              <a:t>html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34308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Knapsack Problem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548634"/>
          </a:xfrm>
        </p:spPr>
        <p:txBody>
          <a:bodyPr/>
          <a:lstStyle/>
          <a:p>
            <a:r>
              <a:rPr lang="en-US" dirty="0" smtClean="0"/>
              <a:t>Which items are in the knapsack?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684" y="1965976"/>
            <a:ext cx="4032499" cy="3477875"/>
          </a:xfrm>
          <a:prstGeom prst="rect">
            <a:avLst/>
          </a:prstGeom>
          <a:solidFill>
            <a:srgbClr val="E1F5FF"/>
          </a:solidFill>
          <a:ln>
            <a:solidFill>
              <a:srgbClr val="66CC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 w item weight value K[w]</a:t>
            </a:r>
          </a:p>
          <a:p>
            <a:r>
              <a:rPr lang="en-US" sz="2000" b="1" dirty="0">
                <a:latin typeface="Courier New"/>
                <a:cs typeface="Courier New"/>
              </a:rPr>
              <a:t> 1                     0</a:t>
            </a:r>
          </a:p>
          <a:p>
            <a:r>
              <a:rPr lang="en-US" sz="2000" b="1" dirty="0">
                <a:latin typeface="Courier New"/>
                <a:cs typeface="Courier New"/>
              </a:rPr>
              <a:t> 2   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4</a:t>
            </a:r>
            <a:r>
              <a:rPr lang="en-US" sz="2000" b="1" dirty="0">
                <a:latin typeface="Courier New"/>
                <a:cs typeface="Courier New"/>
              </a:rPr>
              <a:t>     2     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9     9</a:t>
            </a:r>
          </a:p>
          <a:p>
            <a:r>
              <a:rPr lang="en-US" sz="2000" b="1" dirty="0">
                <a:latin typeface="Courier New"/>
                <a:cs typeface="Courier New"/>
              </a:rPr>
              <a:t> 3   2     3    14    14</a:t>
            </a:r>
          </a:p>
          <a:p>
            <a:r>
              <a:rPr lang="en-US" sz="2000" b="1" dirty="0">
                <a:latin typeface="Courier New"/>
                <a:cs typeface="Courier New"/>
              </a:rPr>
              <a:t> 4   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4</a:t>
            </a:r>
            <a:r>
              <a:rPr lang="en-US" sz="2000" b="1" dirty="0">
                <a:latin typeface="Courier New"/>
                <a:cs typeface="Courier New"/>
              </a:rPr>
              <a:t>     2     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9    18</a:t>
            </a:r>
          </a:p>
          <a:p>
            <a:r>
              <a:rPr lang="en-US" sz="2000" b="1" dirty="0">
                <a:latin typeface="Courier New"/>
                <a:cs typeface="Courier New"/>
              </a:rPr>
              <a:t> 5   2     3    14    23</a:t>
            </a:r>
          </a:p>
          <a:p>
            <a:r>
              <a:rPr lang="en-US" sz="2000" b="1" dirty="0">
                <a:latin typeface="Courier New"/>
                <a:cs typeface="Courier New"/>
              </a:rPr>
              <a:t> 6   1     6    30    30</a:t>
            </a:r>
          </a:p>
          <a:p>
            <a:r>
              <a:rPr lang="en-US" sz="2000" b="1" dirty="0">
                <a:latin typeface="Courier New"/>
                <a:cs typeface="Courier New"/>
              </a:rPr>
              <a:t> 7   2     3    14    32</a:t>
            </a:r>
          </a:p>
          <a:p>
            <a:r>
              <a:rPr lang="en-US" sz="2000" b="1" dirty="0">
                <a:latin typeface="Courier New"/>
                <a:cs typeface="Courier New"/>
              </a:rPr>
              <a:t> 8   1     6    30    39</a:t>
            </a:r>
          </a:p>
          <a:p>
            <a:r>
              <a:rPr lang="en-US" sz="2000" b="1" dirty="0">
                <a:latin typeface="Courier New"/>
                <a:cs typeface="Courier New"/>
              </a:rPr>
              <a:t> 9   1     6    30    44</a:t>
            </a:r>
          </a:p>
          <a:p>
            <a:r>
              <a:rPr lang="en-US" sz="2000" b="1" dirty="0">
                <a:latin typeface="Courier New"/>
                <a:cs typeface="Courier New"/>
              </a:rPr>
              <a:t>10   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1</a:t>
            </a:r>
            <a:r>
              <a:rPr lang="en-US" sz="2000" b="1" dirty="0">
                <a:latin typeface="Courier New"/>
                <a:cs typeface="Courier New"/>
              </a:rPr>
              <a:t>     6    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30    48</a:t>
            </a:r>
            <a:endParaRPr lang="en-US" sz="2000" b="1" dirty="0">
              <a:solidFill>
                <a:srgbClr val="B23C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388000"/>
              </p:ext>
            </p:extLst>
          </p:nvPr>
        </p:nvGraphicFramePr>
        <p:xfrm>
          <a:off x="5029195" y="2971805"/>
          <a:ext cx="365756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0073"/>
                <a:gridCol w="731512"/>
                <a:gridCol w="822951"/>
                <a:gridCol w="14630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48 – 30 = 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18</a:t>
                      </a:r>
                      <a:r>
                        <a:rPr lang="en-US" baseline="0" dirty="0" smtClean="0"/>
                        <a:t> – 9 = 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  9 – 9 =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57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3C51-B7A6-1C49-9D21-44D2382CC627}" type="slidenum">
              <a:rPr lang="en-US"/>
              <a:pPr/>
              <a:t>31</a:t>
            </a:fld>
            <a:endParaRPr lang="en-US"/>
          </a:p>
        </p:txBody>
      </p:sp>
      <p:sp>
        <p:nvSpPr>
          <p:cNvPr id="101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Matrix Multiplications</a:t>
            </a:r>
          </a:p>
        </p:txBody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399"/>
            <a:ext cx="8229600" cy="3230869"/>
          </a:xfrm>
        </p:spPr>
        <p:txBody>
          <a:bodyPr/>
          <a:lstStyle/>
          <a:p>
            <a:r>
              <a:rPr lang="en-US" dirty="0"/>
              <a:t>Suppose we want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multiply </a:t>
            </a:r>
            <a:r>
              <a:rPr lang="en-US" dirty="0"/>
              <a:t>together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four </a:t>
            </a:r>
            <a:r>
              <a:rPr lang="en-US" dirty="0"/>
              <a:t>matrices: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Matrix multiplication is associative.</a:t>
            </a:r>
          </a:p>
          <a:p>
            <a:pPr lvl="1"/>
            <a:r>
              <a:rPr lang="en-US" dirty="0">
                <a:solidFill>
                  <a:srgbClr val="B23C00"/>
                </a:solidFill>
              </a:rPr>
              <a:t>What order should we multiply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>
                <a:solidFill>
                  <a:srgbClr val="B23C00"/>
                </a:solidFill>
              </a:rPr>
              <a:t>them to </a:t>
            </a:r>
            <a:r>
              <a:rPr lang="en-US" dirty="0">
                <a:solidFill>
                  <a:srgbClr val="B23C00"/>
                </a:solidFill>
              </a:rPr>
              <a:t>minimize the cost?</a:t>
            </a:r>
          </a:p>
        </p:txBody>
      </p:sp>
      <p:pic>
        <p:nvPicPr>
          <p:cNvPr id="10168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79" y="4617707"/>
            <a:ext cx="73152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914597"/>
              </p:ext>
            </p:extLst>
          </p:nvPr>
        </p:nvGraphicFramePr>
        <p:xfrm>
          <a:off x="4572000" y="1325903"/>
          <a:ext cx="201165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390"/>
                <a:gridCol w="10972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x 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x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1 x 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x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08012" y="3786710"/>
            <a:ext cx="315306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Multiplying an </a:t>
            </a:r>
            <a:r>
              <a:rPr lang="en-US" i="1" dirty="0" smtClean="0">
                <a:solidFill>
                  <a:srgbClr val="0033CC"/>
                </a:solidFill>
                <a:latin typeface="Times New Roman"/>
                <a:cs typeface="Times New Roman"/>
              </a:rPr>
              <a:t>m</a:t>
            </a:r>
            <a:r>
              <a:rPr lang="en-US" dirty="0" smtClean="0">
                <a:solidFill>
                  <a:srgbClr val="0033CC"/>
                </a:solidFill>
              </a:rPr>
              <a:t> x </a:t>
            </a:r>
            <a:r>
              <a:rPr lang="en-US" i="1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>
                <a:solidFill>
                  <a:srgbClr val="0033CC"/>
                </a:solidFill>
              </a:rPr>
              <a:t>matrix </a:t>
            </a:r>
            <a:r>
              <a:rPr lang="en-US" dirty="0" smtClean="0">
                <a:solidFill>
                  <a:srgbClr val="0033CC"/>
                </a:solidFill>
              </a:rPr>
              <a:t>by </a:t>
            </a:r>
            <a:r>
              <a:rPr lang="en-US" dirty="0">
                <a:solidFill>
                  <a:srgbClr val="0033CC"/>
                </a:solidFill>
              </a:rPr>
              <a:t>an </a:t>
            </a:r>
            <a:endParaRPr lang="en-US" dirty="0" smtClean="0">
              <a:solidFill>
                <a:srgbClr val="0033CC"/>
              </a:solidFill>
            </a:endParaRPr>
          </a:p>
          <a:p>
            <a:r>
              <a:rPr lang="en-US" i="1" dirty="0" smtClean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lang="en-US" dirty="0" smtClean="0">
                <a:solidFill>
                  <a:srgbClr val="0033CC"/>
                </a:solidFill>
              </a:rPr>
              <a:t> x </a:t>
            </a:r>
            <a:r>
              <a:rPr lang="en-US" i="1" dirty="0">
                <a:solidFill>
                  <a:srgbClr val="0033CC"/>
                </a:solidFill>
                <a:latin typeface="Times New Roman"/>
                <a:cs typeface="Times New Roman"/>
              </a:rPr>
              <a:t>p</a:t>
            </a:r>
            <a:r>
              <a:rPr lang="en-US" dirty="0">
                <a:solidFill>
                  <a:srgbClr val="0033CC"/>
                </a:solidFill>
              </a:rPr>
              <a:t> matrix takes </a:t>
            </a:r>
            <a:r>
              <a:rPr lang="en-US" dirty="0" smtClean="0">
                <a:solidFill>
                  <a:srgbClr val="0033CC"/>
                </a:solidFill>
              </a:rPr>
              <a:t>approximately </a:t>
            </a:r>
          </a:p>
          <a:p>
            <a:r>
              <a:rPr lang="en-US" i="1" dirty="0" err="1" smtClean="0">
                <a:solidFill>
                  <a:srgbClr val="0033CC"/>
                </a:solidFill>
                <a:latin typeface="Times New Roman"/>
                <a:cs typeface="Times New Roman"/>
              </a:rPr>
              <a:t>mnp</a:t>
            </a:r>
            <a:r>
              <a:rPr lang="en-US" dirty="0" smtClean="0">
                <a:solidFill>
                  <a:srgbClr val="0033CC"/>
                </a:solidFill>
              </a:rPr>
              <a:t> multiplications.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4878" y="5989292"/>
            <a:ext cx="3890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https://www.cs.berkeley.edu/~vazirani/algorithms/chap6.</a:t>
            </a:r>
            <a:r>
              <a:rPr lang="en-US" sz="1100" dirty="0" smtClean="0">
                <a:hlinkClick r:id="rId3"/>
              </a:rPr>
              <a:t>pdf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3449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1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835" grpId="0" build="p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Matrix </a:t>
            </a:r>
            <a:r>
              <a:rPr lang="en-US" dirty="0" smtClean="0"/>
              <a:t>Multiplications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54878" y="5989292"/>
            <a:ext cx="3890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2"/>
              </a:rPr>
              <a:t>https://www.cs.berkeley.edu/~vazirani/algorithms/chap6.</a:t>
            </a:r>
            <a:r>
              <a:rPr lang="en-US" sz="1100" dirty="0" smtClean="0">
                <a:hlinkClick r:id="rId2"/>
              </a:rPr>
              <a:t>pdf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pic>
        <p:nvPicPr>
          <p:cNvPr id="6" name="Picture 5" descr="Screen Shot 2015-07-25 at 11.34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8" y="1143025"/>
            <a:ext cx="8815264" cy="490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5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5EE7-D7D4-F744-82A8-2721A8918F36}" type="slidenum">
              <a:rPr lang="en-US"/>
              <a:pPr/>
              <a:t>33</a:t>
            </a:fld>
            <a:endParaRPr lang="en-US"/>
          </a:p>
        </p:txBody>
      </p:sp>
      <p:sp>
        <p:nvSpPr>
          <p:cNvPr id="101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Matrix Multiplications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9507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Use </a:t>
            </a:r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dynamic programming </a:t>
            </a:r>
            <a:r>
              <a:rPr lang="en-US" dirty="0"/>
              <a:t>algorithm to find the optimal (least cost) multiplication order.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Represent </a:t>
            </a:r>
            <a:r>
              <a:rPr lang="en-US" dirty="0"/>
              <a:t>each </a:t>
            </a:r>
            <a:r>
              <a:rPr lang="en-US" dirty="0" err="1"/>
              <a:t>parenthesization</a:t>
            </a:r>
            <a:r>
              <a:rPr lang="en-US" dirty="0"/>
              <a:t> as a </a:t>
            </a:r>
            <a:br>
              <a:rPr lang="en-US" dirty="0"/>
            </a:br>
            <a:r>
              <a:rPr lang="en-US" dirty="0"/>
              <a:t>binary expression tree:</a:t>
            </a:r>
          </a:p>
        </p:txBody>
      </p:sp>
      <p:pic>
        <p:nvPicPr>
          <p:cNvPr id="2" name="Picture 1" descr="Screen Shot 2015-07-25 at 11.37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4" y="3240161"/>
            <a:ext cx="8138071" cy="28900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54878" y="5989292"/>
            <a:ext cx="3890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https://www.cs.berkeley.edu/~vazirani/algorithms/chap6.</a:t>
            </a:r>
            <a:r>
              <a:rPr lang="en-US" sz="1100" dirty="0" smtClean="0">
                <a:hlinkClick r:id="rId3"/>
              </a:rPr>
              <a:t>pdf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4606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59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F02-461A-A744-A7B1-EBBAAFDE66B6}" type="slidenum">
              <a:rPr lang="en-US"/>
              <a:pPr/>
              <a:t>34</a:t>
            </a:fld>
            <a:endParaRPr lang="en-US"/>
          </a:p>
        </p:txBody>
      </p:sp>
      <p:sp>
        <p:nvSpPr>
          <p:cNvPr id="101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Matrix Multiplications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11878"/>
            <a:ext cx="8229600" cy="2519047"/>
          </a:xfrm>
        </p:spPr>
        <p:txBody>
          <a:bodyPr/>
          <a:lstStyle/>
          <a:p>
            <a:r>
              <a:rPr lang="en-US" dirty="0"/>
              <a:t>For a tree to be optimal, its subtrees </a:t>
            </a:r>
            <a:br>
              <a:rPr lang="en-US" dirty="0"/>
            </a:br>
            <a:r>
              <a:rPr lang="en-US" dirty="0"/>
              <a:t>must also be optimal.</a:t>
            </a:r>
          </a:p>
          <a:p>
            <a:pPr lvl="5"/>
            <a:endParaRPr lang="en-US" dirty="0"/>
          </a:p>
          <a:p>
            <a:r>
              <a:rPr lang="en-US" dirty="0"/>
              <a:t>What are the </a:t>
            </a:r>
            <a:r>
              <a:rPr lang="en-US" dirty="0" err="1">
                <a:solidFill>
                  <a:srgbClr val="B23C00"/>
                </a:solidFill>
              </a:rPr>
              <a:t>subproblems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Consider the multiplications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represented by </a:t>
            </a:r>
            <a:r>
              <a:rPr lang="en-US" dirty="0"/>
              <a:t>the </a:t>
            </a:r>
            <a:r>
              <a:rPr lang="en-US" dirty="0">
                <a:solidFill>
                  <a:srgbClr val="B23C00"/>
                </a:solidFill>
              </a:rPr>
              <a:t>subtrees</a:t>
            </a:r>
            <a:r>
              <a:rPr lang="en-US" dirty="0"/>
              <a:t>.</a:t>
            </a:r>
          </a:p>
        </p:txBody>
      </p:sp>
      <p:grpSp>
        <p:nvGrpSpPr>
          <p:cNvPr id="1018884" name="Group 4"/>
          <p:cNvGrpSpPr>
            <a:grpSpLocks/>
          </p:cNvGrpSpPr>
          <p:nvPr/>
        </p:nvGrpSpPr>
        <p:grpSpPr bwMode="auto">
          <a:xfrm>
            <a:off x="1188718" y="1233488"/>
            <a:ext cx="6857964" cy="2378390"/>
            <a:chOff x="576" y="1929"/>
            <a:chExt cx="4630" cy="1844"/>
          </a:xfrm>
        </p:grpSpPr>
        <p:pic>
          <p:nvPicPr>
            <p:cNvPr id="101888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" y="1929"/>
              <a:ext cx="4492" cy="1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8886" name="Text Box 6"/>
            <p:cNvSpPr txBox="1">
              <a:spLocks noChangeArrowheads="1"/>
            </p:cNvSpPr>
            <p:nvPr/>
          </p:nvSpPr>
          <p:spPr bwMode="auto">
            <a:xfrm>
              <a:off x="576" y="3542"/>
              <a:ext cx="1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charset="0"/>
                </a:rPr>
                <a:t>((</a:t>
              </a:r>
              <a:r>
                <a:rPr lang="en-US" i="1">
                  <a:latin typeface="Times New Roman" charset="0"/>
                </a:rPr>
                <a:t>A</a:t>
              </a:r>
              <a:r>
                <a:rPr lang="en-US">
                  <a:latin typeface="Times New Roman" charset="0"/>
                </a:rPr>
                <a:t> </a:t>
              </a:r>
              <a:r>
                <a:rPr lang="en-US"/>
                <a:t>x</a:t>
              </a:r>
              <a:r>
                <a:rPr lang="en-US">
                  <a:latin typeface="Times New Roman" charset="0"/>
                </a:rPr>
                <a:t> </a:t>
              </a:r>
              <a:r>
                <a:rPr lang="en-US" i="1">
                  <a:latin typeface="Times New Roman" charset="0"/>
                </a:rPr>
                <a:t>B</a:t>
              </a:r>
              <a:r>
                <a:rPr lang="en-US">
                  <a:latin typeface="Times New Roman" charset="0"/>
                </a:rPr>
                <a:t>) </a:t>
              </a:r>
              <a:r>
                <a:rPr lang="en-US"/>
                <a:t>x</a:t>
              </a:r>
              <a:r>
                <a:rPr lang="en-US">
                  <a:latin typeface="Times New Roman" charset="0"/>
                </a:rPr>
                <a:t> </a:t>
              </a:r>
              <a:r>
                <a:rPr lang="en-US" i="1">
                  <a:latin typeface="Times New Roman" charset="0"/>
                </a:rPr>
                <a:t>C</a:t>
              </a:r>
              <a:r>
                <a:rPr lang="en-US">
                  <a:latin typeface="Times New Roman" charset="0"/>
                </a:rPr>
                <a:t>) </a:t>
              </a:r>
              <a:r>
                <a:rPr lang="en-US"/>
                <a:t>x</a:t>
              </a:r>
              <a:r>
                <a:rPr lang="en-US">
                  <a:latin typeface="Times New Roman" charset="0"/>
                </a:rPr>
                <a:t> </a:t>
              </a:r>
              <a:r>
                <a:rPr lang="en-US" i="1">
                  <a:latin typeface="Times New Roman" charset="0"/>
                </a:rPr>
                <a:t>D</a:t>
              </a:r>
            </a:p>
          </p:txBody>
        </p:sp>
        <p:sp>
          <p:nvSpPr>
            <p:cNvPr id="1018887" name="Text Box 7"/>
            <p:cNvSpPr txBox="1">
              <a:spLocks noChangeArrowheads="1"/>
            </p:cNvSpPr>
            <p:nvPr/>
          </p:nvSpPr>
          <p:spPr bwMode="auto">
            <a:xfrm>
              <a:off x="2304" y="3542"/>
              <a:ext cx="1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charset="0"/>
                </a:rPr>
                <a:t>A</a:t>
              </a:r>
              <a:r>
                <a:rPr lang="en-US">
                  <a:latin typeface="Times New Roman" charset="0"/>
                </a:rPr>
                <a:t> </a:t>
              </a:r>
              <a:r>
                <a:rPr lang="en-US"/>
                <a:t>x</a:t>
              </a:r>
              <a:r>
                <a:rPr lang="en-US">
                  <a:latin typeface="Times New Roman" charset="0"/>
                </a:rPr>
                <a:t> ((</a:t>
              </a:r>
              <a:r>
                <a:rPr lang="en-US" i="1">
                  <a:latin typeface="Times New Roman" charset="0"/>
                </a:rPr>
                <a:t>B</a:t>
              </a:r>
              <a:r>
                <a:rPr lang="en-US">
                  <a:latin typeface="Times New Roman" charset="0"/>
                </a:rPr>
                <a:t> </a:t>
              </a:r>
              <a:r>
                <a:rPr lang="en-US"/>
                <a:t>x</a:t>
              </a:r>
              <a:r>
                <a:rPr lang="en-US">
                  <a:latin typeface="Times New Roman" charset="0"/>
                </a:rPr>
                <a:t> </a:t>
              </a:r>
              <a:r>
                <a:rPr lang="en-US" i="1">
                  <a:latin typeface="Times New Roman" charset="0"/>
                </a:rPr>
                <a:t>C</a:t>
              </a:r>
              <a:r>
                <a:rPr lang="en-US">
                  <a:latin typeface="Times New Roman" charset="0"/>
                </a:rPr>
                <a:t>) </a:t>
              </a:r>
              <a:r>
                <a:rPr lang="en-US"/>
                <a:t>x</a:t>
              </a:r>
              <a:r>
                <a:rPr lang="en-US">
                  <a:latin typeface="Times New Roman" charset="0"/>
                </a:rPr>
                <a:t> </a:t>
              </a:r>
              <a:r>
                <a:rPr lang="en-US" i="1">
                  <a:latin typeface="Times New Roman" charset="0"/>
                </a:rPr>
                <a:t>D</a:t>
              </a:r>
              <a:r>
                <a:rPr lang="en-US">
                  <a:latin typeface="Times New Roman" charset="0"/>
                </a:rPr>
                <a:t>)</a:t>
              </a:r>
            </a:p>
          </p:txBody>
        </p:sp>
        <p:sp>
          <p:nvSpPr>
            <p:cNvPr id="1018888" name="Text Box 8"/>
            <p:cNvSpPr txBox="1">
              <a:spLocks noChangeArrowheads="1"/>
            </p:cNvSpPr>
            <p:nvPr/>
          </p:nvSpPr>
          <p:spPr bwMode="auto">
            <a:xfrm>
              <a:off x="4090" y="3542"/>
              <a:ext cx="1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charset="0"/>
                </a:rPr>
                <a:t>(</a:t>
              </a:r>
              <a:r>
                <a:rPr lang="en-US" i="1">
                  <a:latin typeface="Times New Roman" charset="0"/>
                </a:rPr>
                <a:t>A</a:t>
              </a:r>
              <a:r>
                <a:rPr lang="en-US">
                  <a:latin typeface="Times New Roman" charset="0"/>
                </a:rPr>
                <a:t> </a:t>
              </a:r>
              <a:r>
                <a:rPr lang="en-US"/>
                <a:t>x</a:t>
              </a:r>
              <a:r>
                <a:rPr lang="en-US">
                  <a:latin typeface="Times New Roman" charset="0"/>
                </a:rPr>
                <a:t> (</a:t>
              </a:r>
              <a:r>
                <a:rPr lang="en-US" i="1">
                  <a:latin typeface="Times New Roman" charset="0"/>
                </a:rPr>
                <a:t>B</a:t>
              </a:r>
              <a:r>
                <a:rPr lang="en-US">
                  <a:latin typeface="Times New Roman" charset="0"/>
                </a:rPr>
                <a:t> </a:t>
              </a:r>
              <a:r>
                <a:rPr lang="en-US"/>
                <a:t>x</a:t>
              </a:r>
              <a:r>
                <a:rPr lang="en-US">
                  <a:latin typeface="Times New Roman" charset="0"/>
                </a:rPr>
                <a:t> </a:t>
              </a:r>
              <a:r>
                <a:rPr lang="en-US" i="1">
                  <a:latin typeface="Times New Roman" charset="0"/>
                </a:rPr>
                <a:t>C</a:t>
              </a:r>
              <a:r>
                <a:rPr lang="en-US">
                  <a:latin typeface="Times New Roman" charset="0"/>
                </a:rPr>
                <a:t>)) </a:t>
              </a:r>
              <a:r>
                <a:rPr lang="en-US"/>
                <a:t>x</a:t>
              </a:r>
              <a:r>
                <a:rPr lang="en-US">
                  <a:latin typeface="Times New Roman" charset="0"/>
                </a:rPr>
                <a:t> </a:t>
              </a:r>
              <a:r>
                <a:rPr lang="en-US" i="1">
                  <a:latin typeface="Times New Roman" charset="0"/>
                </a:rPr>
                <a:t>D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754878" y="5989292"/>
            <a:ext cx="3890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https://www.cs.berkeley.edu/~vazirani/algorithms/chap6.</a:t>
            </a:r>
            <a:r>
              <a:rPr lang="en-US" sz="1100" dirty="0" smtClean="0">
                <a:hlinkClick r:id="rId3"/>
              </a:rPr>
              <a:t>pdf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9850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888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A432-8B54-5742-BE43-5A5907A89501}" type="slidenum">
              <a:rPr lang="en-US"/>
              <a:pPr/>
              <a:t>35</a:t>
            </a:fld>
            <a:endParaRPr lang="en-US"/>
          </a:p>
        </p:txBody>
      </p:sp>
      <p:sp>
        <p:nvSpPr>
          <p:cNvPr id="10199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Matrix Multiplications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34464"/>
            <a:ext cx="8137525" cy="4876770"/>
          </a:xfrm>
        </p:spPr>
        <p:txBody>
          <a:bodyPr/>
          <a:lstStyle/>
          <a:p>
            <a:r>
              <a:rPr lang="en-US" dirty="0" smtClean="0"/>
              <a:t>Let </a:t>
            </a:r>
            <a:r>
              <a:rPr lang="en-US" i="1" dirty="0" smtClean="0">
                <a:latin typeface="Times New Roman" charset="0"/>
              </a:rPr>
              <a:t>C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>
                <a:latin typeface="Times New Roman" charset="0"/>
              </a:rPr>
              <a:t>, </a:t>
            </a:r>
            <a:r>
              <a:rPr lang="en-US" i="1" dirty="0">
                <a:latin typeface="Times New Roman" charset="0"/>
              </a:rPr>
              <a:t>j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= minimum cost of multiplying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</a:t>
            </a:r>
            <a:r>
              <a:rPr lang="en-US" i="1" dirty="0" smtClean="0">
                <a:latin typeface="Times New Roman" charset="0"/>
              </a:rPr>
              <a:t>A</a:t>
            </a:r>
            <a:r>
              <a:rPr lang="en-US" i="1" baseline="-25000" dirty="0" smtClean="0">
                <a:latin typeface="Times New Roman" charset="0"/>
              </a:rPr>
              <a:t>i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en-US" i="1" dirty="0">
                <a:latin typeface="Times New Roman" charset="0"/>
              </a:rPr>
              <a:t>A</a:t>
            </a:r>
            <a:r>
              <a:rPr lang="en-US" i="1" baseline="-25000" dirty="0">
                <a:latin typeface="Times New Roman" charset="0"/>
              </a:rPr>
              <a:t>i+1</a:t>
            </a:r>
            <a:r>
              <a:rPr lang="en-US" dirty="0"/>
              <a:t> x ... x </a:t>
            </a:r>
            <a:r>
              <a:rPr lang="en-US" i="1" dirty="0" err="1">
                <a:latin typeface="Times New Roman" charset="0"/>
              </a:rPr>
              <a:t>A</a:t>
            </a:r>
            <a:r>
              <a:rPr lang="en-US" i="1" baseline="-25000" dirty="0" err="1">
                <a:latin typeface="Times New Roman" charset="0"/>
              </a:rPr>
              <a:t>j</a:t>
            </a:r>
            <a:endParaRPr lang="en-US" i="1" baseline="-25000" dirty="0">
              <a:latin typeface="Times New Roman" charset="0"/>
            </a:endParaRPr>
          </a:p>
          <a:p>
            <a:pPr lvl="4"/>
            <a:endParaRPr lang="en-US" i="1" baseline="-25000" dirty="0">
              <a:latin typeface="Times New Roman" charset="0"/>
            </a:endParaRPr>
          </a:p>
          <a:p>
            <a:r>
              <a:rPr lang="en-US" dirty="0"/>
              <a:t>The size of each </a:t>
            </a:r>
            <a:r>
              <a:rPr lang="en-US" dirty="0" err="1"/>
              <a:t>subproblem</a:t>
            </a:r>
            <a:r>
              <a:rPr lang="en-US" dirty="0"/>
              <a:t> is </a:t>
            </a:r>
            <a:r>
              <a:rPr lang="en-US" dirty="0" smtClean="0"/>
              <a:t>| </a:t>
            </a:r>
            <a:r>
              <a:rPr lang="en-US" i="1" dirty="0" smtClean="0">
                <a:latin typeface="Times New Roman" charset="0"/>
              </a:rPr>
              <a:t>j</a:t>
            </a:r>
            <a:r>
              <a:rPr lang="en-US" dirty="0" smtClean="0"/>
              <a:t> </a:t>
            </a:r>
            <a:r>
              <a:rPr lang="en-US" dirty="0">
                <a:latin typeface="Times New Roman"/>
              </a:rPr>
              <a:t>–</a:t>
            </a:r>
            <a:r>
              <a:rPr lang="en-US" dirty="0"/>
              <a:t> 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/>
              <a:t>| multiplications.</a:t>
            </a:r>
          </a:p>
          <a:p>
            <a:pPr lvl="1"/>
            <a:r>
              <a:rPr lang="en-US" dirty="0"/>
              <a:t>The smallest problem is 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>
                <a:latin typeface="Times New Roman" charset="0"/>
              </a:rPr>
              <a:t> =</a:t>
            </a: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j</a:t>
            </a:r>
            <a:r>
              <a:rPr lang="en-US" dirty="0"/>
              <a:t>, so </a:t>
            </a:r>
            <a:r>
              <a:rPr lang="en-US" i="1" dirty="0">
                <a:latin typeface="Times New Roman" charset="0"/>
              </a:rPr>
              <a:t>C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i="1" dirty="0">
                <a:latin typeface="Times New Roman" charset="0"/>
              </a:rPr>
              <a:t>, 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</a:t>
            </a:r>
            <a:r>
              <a:rPr lang="en-US" dirty="0"/>
              <a:t> 0.</a:t>
            </a:r>
          </a:p>
          <a:p>
            <a:pPr lvl="1"/>
            <a:r>
              <a:rPr lang="en-US" dirty="0"/>
              <a:t>For </a:t>
            </a:r>
            <a:r>
              <a:rPr lang="en-US" i="1" dirty="0">
                <a:latin typeface="Times New Roman" charset="0"/>
              </a:rPr>
              <a:t>j</a:t>
            </a:r>
            <a:r>
              <a:rPr lang="en-US" dirty="0"/>
              <a:t> &gt; 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/>
              <a:t>, consider the optimal subtree for </a:t>
            </a:r>
            <a:r>
              <a:rPr lang="en-US" i="1" dirty="0">
                <a:latin typeface="Times New Roman" charset="0"/>
              </a:rPr>
              <a:t>C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i="1" dirty="0">
                <a:latin typeface="Times New Roman" charset="0"/>
              </a:rPr>
              <a:t>, j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.</a:t>
            </a:r>
          </a:p>
          <a:p>
            <a:pPr lvl="1"/>
            <a:r>
              <a:rPr lang="en-US" dirty="0"/>
              <a:t>The uppermost branch splits the product into two parts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charset="0"/>
              </a:rPr>
              <a:t>A</a:t>
            </a:r>
            <a:r>
              <a:rPr lang="en-US" i="1" baseline="-25000" dirty="0" smtClean="0">
                <a:latin typeface="Times New Roman" charset="0"/>
              </a:rPr>
              <a:t>i</a:t>
            </a:r>
            <a:r>
              <a:rPr lang="en-US" dirty="0" smtClean="0"/>
              <a:t> </a:t>
            </a:r>
            <a:r>
              <a:rPr lang="en-US" dirty="0"/>
              <a:t>x ... x </a:t>
            </a:r>
            <a:r>
              <a:rPr lang="en-US" i="1" dirty="0" err="1">
                <a:latin typeface="Times New Roman" charset="0"/>
              </a:rPr>
              <a:t>A</a:t>
            </a:r>
            <a:r>
              <a:rPr lang="en-US" i="1" baseline="-25000" dirty="0" err="1">
                <a:latin typeface="Times New Roman" charset="0"/>
              </a:rPr>
              <a:t>k</a:t>
            </a:r>
            <a:r>
              <a:rPr lang="en-US" dirty="0"/>
              <a:t> and </a:t>
            </a:r>
            <a:r>
              <a:rPr lang="en-US" i="1" dirty="0">
                <a:latin typeface="Times New Roman" charset="0"/>
              </a:rPr>
              <a:t>A</a:t>
            </a:r>
            <a:r>
              <a:rPr lang="en-US" i="1" baseline="-25000" dirty="0">
                <a:latin typeface="Times New Roman" charset="0"/>
              </a:rPr>
              <a:t>k+1</a:t>
            </a:r>
            <a:r>
              <a:rPr lang="en-US" dirty="0"/>
              <a:t> x ... x </a:t>
            </a:r>
            <a:r>
              <a:rPr lang="en-US" i="1" dirty="0" err="1">
                <a:latin typeface="Times New Roman" charset="0"/>
              </a:rPr>
              <a:t>A</a:t>
            </a:r>
            <a:r>
              <a:rPr lang="en-US" i="1" baseline="-25000" dirty="0" err="1">
                <a:latin typeface="Times New Roman" charset="0"/>
              </a:rPr>
              <a:t>j</a:t>
            </a:r>
            <a:r>
              <a:rPr lang="en-US" dirty="0"/>
              <a:t> for some </a:t>
            </a:r>
            <a:r>
              <a:rPr lang="en-US" i="1" dirty="0">
                <a:latin typeface="Times New Roman" charset="0"/>
              </a:rPr>
              <a:t>k</a:t>
            </a:r>
            <a:r>
              <a:rPr lang="en-US" dirty="0"/>
              <a:t> between 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/>
              <a:t> and</a:t>
            </a:r>
            <a:r>
              <a:rPr lang="en-US" i="1" dirty="0"/>
              <a:t> </a:t>
            </a:r>
            <a:r>
              <a:rPr lang="en-US" i="1" dirty="0">
                <a:latin typeface="Times New Roman" charset="0"/>
              </a:rPr>
              <a:t>j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cost of the subtree is the cost of the two partial products, plus the cost of combining them:</a:t>
            </a:r>
          </a:p>
        </p:txBody>
      </p:sp>
      <p:graphicFrame>
        <p:nvGraphicFramePr>
          <p:cNvPr id="1019908" name="Object 4"/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3957924"/>
              </p:ext>
            </p:extLst>
          </p:nvPr>
        </p:nvGraphicFramePr>
        <p:xfrm>
          <a:off x="1188757" y="6172170"/>
          <a:ext cx="521176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Equation" r:id="rId3" imgW="2971800" imgH="291960" progId="Equation.3">
                  <p:embed/>
                </p:oleObj>
              </mc:Choice>
              <mc:Fallback>
                <p:oleObj name="Equation" r:id="rId3" imgW="29718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57" y="6172170"/>
                        <a:ext cx="5211762" cy="5127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23731" y="5806414"/>
            <a:ext cx="1128100" cy="830997"/>
          </a:xfrm>
          <a:prstGeom prst="rect">
            <a:avLst/>
          </a:prstGeom>
          <a:solidFill>
            <a:srgbClr val="FFFFC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Find the 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optimal 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value of </a:t>
            </a:r>
            <a:r>
              <a:rPr lang="en-US" i="1" dirty="0" smtClean="0">
                <a:solidFill>
                  <a:srgbClr val="0033CC"/>
                </a:solidFill>
                <a:latin typeface="Times New Roman"/>
                <a:cs typeface="Times New Roman"/>
              </a:rPr>
              <a:t>k</a:t>
            </a:r>
            <a:endParaRPr lang="en-US" i="1" dirty="0">
              <a:solidFill>
                <a:srgbClr val="0033CC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8383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05CF-5187-9F47-8D27-BD9138022E89}" type="slidenum">
              <a:rPr lang="en-US"/>
              <a:pPr/>
              <a:t>36</a:t>
            </a:fld>
            <a:endParaRPr lang="en-US"/>
          </a:p>
        </p:txBody>
      </p:sp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Matrix Multiplications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021960" name="Text Box 8"/>
          <p:cNvSpPr txBox="1">
            <a:spLocks noChangeArrowheads="1"/>
          </p:cNvSpPr>
          <p:nvPr/>
        </p:nvSpPr>
        <p:spPr bwMode="auto">
          <a:xfrm>
            <a:off x="182927" y="1365491"/>
            <a:ext cx="7772315" cy="480131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for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i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 = 1 to n {</a:t>
            </a:r>
          </a:p>
          <a:p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    C[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i,i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] = 0;</a:t>
            </a:r>
          </a:p>
          <a:p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}</a:t>
            </a:r>
          </a:p>
          <a:p>
            <a:endParaRPr lang="en-US" sz="1800" b="1" dirty="0">
              <a:solidFill>
                <a:srgbClr val="006600"/>
              </a:solidFill>
              <a:latin typeface="Courier New" charset="0"/>
            </a:endParaRPr>
          </a:p>
          <a:p>
            <a:r>
              <a:rPr lang="en-US" sz="1800" b="1" dirty="0">
                <a:latin typeface="Courier New" charset="0"/>
              </a:rPr>
              <a:t>// s is the </a:t>
            </a:r>
            <a:r>
              <a:rPr lang="en-US" sz="1800" b="1" dirty="0" err="1">
                <a:latin typeface="Courier New" charset="0"/>
              </a:rPr>
              <a:t>subproblem</a:t>
            </a:r>
            <a:r>
              <a:rPr lang="en-US" sz="1800" b="1" dirty="0">
                <a:latin typeface="Courier New" charset="0"/>
              </a:rPr>
              <a:t> size</a:t>
            </a:r>
          </a:p>
          <a:p>
            <a:r>
              <a:rPr lang="en-US" sz="1800" b="1" dirty="0">
                <a:latin typeface="Courier New" charset="0"/>
              </a:rPr>
              <a:t>for s = 1 to n-1 {</a:t>
            </a:r>
          </a:p>
          <a:p>
            <a:r>
              <a:rPr lang="en-US" sz="1800" b="1" dirty="0" smtClean="0">
                <a:latin typeface="Courier New" charset="0"/>
              </a:rPr>
              <a:t>    for 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 = 1 to n-s {</a:t>
            </a:r>
          </a:p>
          <a:p>
            <a:r>
              <a:rPr lang="en-US" sz="1800" b="1" dirty="0">
                <a:latin typeface="Courier New" charset="0"/>
              </a:rPr>
              <a:t>       j = </a:t>
            </a:r>
            <a:r>
              <a:rPr lang="en-US" sz="1800" b="1" dirty="0" err="1">
                <a:latin typeface="Courier New" charset="0"/>
              </a:rPr>
              <a:t>i+s</a:t>
            </a:r>
            <a:r>
              <a:rPr lang="en-US" sz="1800" b="1" dirty="0">
                <a:latin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</a:rPr>
              <a:t>       for k = 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 to j-1 {</a:t>
            </a:r>
          </a:p>
          <a:p>
            <a:r>
              <a:rPr lang="en-US" sz="1800" b="1" dirty="0">
                <a:latin typeface="Courier New" charset="0"/>
              </a:rPr>
              <a:t>           cost = C[</a:t>
            </a:r>
            <a:r>
              <a:rPr lang="en-US" sz="1800" b="1" dirty="0" err="1">
                <a:latin typeface="Courier New" charset="0"/>
              </a:rPr>
              <a:t>i,k</a:t>
            </a:r>
            <a:r>
              <a:rPr lang="en-US" sz="1800" b="1" dirty="0">
                <a:latin typeface="Courier New" charset="0"/>
              </a:rPr>
              <a:t>] + C[k+1</a:t>
            </a:r>
            <a:r>
              <a:rPr lang="en-US" sz="1800" b="1" dirty="0" smtClean="0">
                <a:latin typeface="Courier New" charset="0"/>
              </a:rPr>
              <a:t>,j</a:t>
            </a:r>
            <a:r>
              <a:rPr lang="en-US" sz="1800" b="1" dirty="0">
                <a:latin typeface="Courier New" charset="0"/>
              </a:rPr>
              <a:t>] + m[i-1]</a:t>
            </a:r>
            <a:r>
              <a:rPr lang="en-US" sz="1800" b="1" dirty="0" smtClean="0">
                <a:latin typeface="Courier New" charset="0"/>
              </a:rPr>
              <a:t>*m</a:t>
            </a:r>
            <a:r>
              <a:rPr lang="en-US" sz="1800" b="1" dirty="0">
                <a:latin typeface="Courier New" charset="0"/>
              </a:rPr>
              <a:t>[k]*m[j];</a:t>
            </a:r>
          </a:p>
          <a:p>
            <a:r>
              <a:rPr lang="en-US" sz="1800" b="1" dirty="0">
                <a:latin typeface="Courier New" charset="0"/>
              </a:rPr>
              <a:t>           if (cost &lt; C[</a:t>
            </a:r>
            <a:r>
              <a:rPr lang="en-US" sz="1800" b="1" dirty="0" err="1">
                <a:latin typeface="Courier New" charset="0"/>
              </a:rPr>
              <a:t>i,j</a:t>
            </a:r>
            <a:r>
              <a:rPr lang="en-US" sz="1800" b="1" dirty="0">
                <a:latin typeface="Courier New" charset="0"/>
              </a:rPr>
              <a:t>]) {</a:t>
            </a:r>
          </a:p>
          <a:p>
            <a:r>
              <a:rPr lang="en-US" sz="1800" b="1" dirty="0">
                <a:latin typeface="Courier New" charset="0"/>
              </a:rPr>
              <a:t>               C[</a:t>
            </a:r>
            <a:r>
              <a:rPr lang="en-US" sz="1800" b="1" dirty="0" err="1">
                <a:latin typeface="Courier New" charset="0"/>
              </a:rPr>
              <a:t>i,j</a:t>
            </a:r>
            <a:r>
              <a:rPr lang="en-US" sz="1800" b="1" dirty="0">
                <a:latin typeface="Courier New" charset="0"/>
              </a:rPr>
              <a:t>] = cost;</a:t>
            </a:r>
          </a:p>
          <a:p>
            <a:r>
              <a:rPr lang="en-US" sz="1800" b="1" dirty="0">
                <a:solidFill>
                  <a:schemeClr val="folHlink"/>
                </a:solidFill>
                <a:latin typeface="Courier New" charset="0"/>
              </a:rPr>
              <a:t>               </a:t>
            </a:r>
            <a:r>
              <a:rPr lang="en-US" sz="1800" b="1" dirty="0" err="1">
                <a:solidFill>
                  <a:schemeClr val="folHlink"/>
                </a:solidFill>
                <a:latin typeface="Courier New" charset="0"/>
              </a:rPr>
              <a:t>lastChange</a:t>
            </a:r>
            <a:r>
              <a:rPr lang="en-US" sz="1800" b="1" dirty="0">
                <a:solidFill>
                  <a:schemeClr val="folHlink"/>
                </a:solidFill>
                <a:latin typeface="Courier New" charset="0"/>
              </a:rPr>
              <a:t>[</a:t>
            </a:r>
            <a:r>
              <a:rPr lang="en-US" sz="1800" b="1" dirty="0" err="1">
                <a:solidFill>
                  <a:schemeClr val="folHlink"/>
                </a:solidFill>
                <a:latin typeface="Courier New" charset="0"/>
              </a:rPr>
              <a:t>i,j</a:t>
            </a:r>
            <a:r>
              <a:rPr lang="en-US" sz="1800" b="1" dirty="0">
                <a:solidFill>
                  <a:schemeClr val="folHlink"/>
                </a:solidFill>
                <a:latin typeface="Courier New" charset="0"/>
              </a:rPr>
              <a:t>] = k;</a:t>
            </a:r>
          </a:p>
          <a:p>
            <a:r>
              <a:rPr lang="en-US" sz="1800" b="1" dirty="0">
                <a:latin typeface="Courier New" charset="0"/>
              </a:rPr>
              <a:t>           }</a:t>
            </a:r>
          </a:p>
          <a:p>
            <a:r>
              <a:rPr lang="en-US" sz="1800" b="1" dirty="0">
                <a:latin typeface="Courier New" charset="0"/>
              </a:rPr>
              <a:t>       }</a:t>
            </a:r>
          </a:p>
          <a:p>
            <a:r>
              <a:rPr lang="en-US" sz="1800" b="1" dirty="0">
                <a:latin typeface="Courier New" charset="0"/>
              </a:rPr>
              <a:t>   }</a:t>
            </a:r>
          </a:p>
          <a:p>
            <a:r>
              <a:rPr lang="en-US" sz="1800" b="1" dirty="0" smtClean="0">
                <a:latin typeface="Courier New" charset="0"/>
              </a:rPr>
              <a:t>}</a:t>
            </a:r>
          </a:p>
        </p:txBody>
      </p:sp>
      <p:sp>
        <p:nvSpPr>
          <p:cNvPr id="1021961" name="Text Box 9"/>
          <p:cNvSpPr txBox="1">
            <a:spLocks noChangeArrowheads="1"/>
          </p:cNvSpPr>
          <p:nvPr/>
        </p:nvSpPr>
        <p:spPr bwMode="auto">
          <a:xfrm>
            <a:off x="2807372" y="1508781"/>
            <a:ext cx="5239310" cy="369332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B23C00"/>
                </a:solidFill>
              </a:rPr>
              <a:t>Record costs in the two-dimensional array 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C[][]</a:t>
            </a:r>
          </a:p>
        </p:txBody>
      </p:sp>
      <p:sp>
        <p:nvSpPr>
          <p:cNvPr id="1021962" name="Text Box 10"/>
          <p:cNvSpPr txBox="1">
            <a:spLocks noChangeArrowheads="1"/>
          </p:cNvSpPr>
          <p:nvPr/>
        </p:nvSpPr>
        <p:spPr bwMode="auto">
          <a:xfrm>
            <a:off x="2194586" y="5074902"/>
            <a:ext cx="4702918" cy="369332"/>
          </a:xfrm>
          <a:prstGeom prst="rect">
            <a:avLst/>
          </a:prstGeom>
          <a:solidFill>
            <a:srgbClr val="FFFFC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Record changes in array </a:t>
            </a:r>
            <a:r>
              <a:rPr lang="en-US" sz="1800" b="1">
                <a:solidFill>
                  <a:srgbClr val="0033CC"/>
                </a:solidFill>
                <a:latin typeface="Courier New" charset="0"/>
              </a:rPr>
              <a:t>lastChange[][]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80926" y="4709146"/>
            <a:ext cx="1128100" cy="830997"/>
          </a:xfrm>
          <a:prstGeom prst="rect">
            <a:avLst/>
          </a:prstGeom>
          <a:solidFill>
            <a:srgbClr val="FFFFC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Find the 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optimal 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value of </a:t>
            </a:r>
            <a:r>
              <a:rPr lang="en-US" i="1" dirty="0" smtClean="0">
                <a:solidFill>
                  <a:srgbClr val="0033CC"/>
                </a:solidFill>
                <a:latin typeface="Times New Roman"/>
                <a:cs typeface="Times New Roman"/>
              </a:rPr>
              <a:t>k</a:t>
            </a:r>
            <a:endParaRPr lang="en-US" i="1" dirty="0">
              <a:solidFill>
                <a:srgbClr val="0033CC"/>
              </a:solidFill>
              <a:latin typeface="Times New Roman"/>
              <a:cs typeface="Times New Roma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185067" y="2971805"/>
            <a:ext cx="5867444" cy="469317"/>
            <a:chOff x="3200415" y="3794756"/>
            <a:chExt cx="5867444" cy="469317"/>
          </a:xfrm>
        </p:grpSpPr>
        <p:sp>
          <p:nvSpPr>
            <p:cNvPr id="3" name="Rectangle 2"/>
            <p:cNvSpPr/>
            <p:nvPr/>
          </p:nvSpPr>
          <p:spPr bwMode="auto">
            <a:xfrm>
              <a:off x="3200415" y="3794756"/>
              <a:ext cx="5852096" cy="4571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00415" y="3794756"/>
              <a:ext cx="112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Compute</a:t>
              </a:r>
              <a:endParaRPr lang="en-US" sz="1800" dirty="0"/>
            </a:p>
          </p:txBody>
        </p:sp>
        <p:graphicFrame>
          <p:nvGraphicFramePr>
            <p:cNvPr id="102195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8803382"/>
                </p:ext>
              </p:extLst>
            </p:nvPr>
          </p:nvGraphicFramePr>
          <p:xfrm>
            <a:off x="4297683" y="3794756"/>
            <a:ext cx="4770176" cy="469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6" name="Equation" r:id="rId3" imgW="2971800" imgH="291960" progId="Equation.3">
                    <p:embed/>
                  </p:oleObj>
                </mc:Choice>
                <mc:Fallback>
                  <p:oleObj name="Equation" r:id="rId3" imgW="297180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7683" y="3794756"/>
                          <a:ext cx="4770176" cy="469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27221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1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1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1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1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1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19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19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19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19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19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19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19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19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19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19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19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19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19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1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1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61" grpId="0" animBg="1"/>
      <p:bldP spid="102196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11D5-5DE3-ED49-B099-46E91B6A58E4}" type="slidenum">
              <a:rPr lang="en-US"/>
              <a:pPr/>
              <a:t>37</a:t>
            </a:fld>
            <a:endParaRPr lang="en-US"/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Matrix Multiplications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944563"/>
          </a:xfrm>
        </p:spPr>
        <p:txBody>
          <a:bodyPr/>
          <a:lstStyle/>
          <a:p>
            <a:r>
              <a:rPr lang="en-US" dirty="0"/>
              <a:t>Recover the </a:t>
            </a:r>
            <a:r>
              <a:rPr lang="en-US" dirty="0">
                <a:solidFill>
                  <a:srgbClr val="B23C00"/>
                </a:solidFill>
              </a:rPr>
              <a:t>optimal </a:t>
            </a:r>
            <a:r>
              <a:rPr lang="en-US" dirty="0" err="1">
                <a:solidFill>
                  <a:srgbClr val="B23C00"/>
                </a:solidFill>
              </a:rPr>
              <a:t>parenthesization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lastChange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[][]</a:t>
            </a:r>
            <a:r>
              <a:rPr lang="en-US" dirty="0"/>
              <a:t> array:</a:t>
            </a:r>
          </a:p>
        </p:txBody>
      </p:sp>
      <p:sp>
        <p:nvSpPr>
          <p:cNvPr id="1024004" name="Text Box 4"/>
          <p:cNvSpPr txBox="1">
            <a:spLocks noChangeArrowheads="1"/>
          </p:cNvSpPr>
          <p:nvPr/>
        </p:nvSpPr>
        <p:spPr bwMode="auto">
          <a:xfrm>
            <a:off x="1828830" y="2457014"/>
            <a:ext cx="5356154" cy="2800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latin typeface="Courier New" charset="0"/>
              </a:rPr>
              <a:t>void order(</a:t>
            </a:r>
            <a:r>
              <a:rPr lang="en-US" sz="1600" b="1" dirty="0" err="1">
                <a:latin typeface="Courier New" charset="0"/>
              </a:rPr>
              <a:t>i</a:t>
            </a:r>
            <a:r>
              <a:rPr lang="en-US" sz="1600" b="1" dirty="0">
                <a:latin typeface="Courier New" charset="0"/>
              </a:rPr>
              <a:t>, j)</a:t>
            </a:r>
          </a:p>
          <a:p>
            <a:r>
              <a:rPr lang="en-US" sz="1600" b="1" dirty="0">
                <a:latin typeface="Courier New" charset="0"/>
              </a:rPr>
              <a:t>{</a:t>
            </a:r>
          </a:p>
          <a:p>
            <a:r>
              <a:rPr lang="en-US" sz="1600" b="1" dirty="0">
                <a:latin typeface="Courier New" charset="0"/>
              </a:rPr>
              <a:t>    if (</a:t>
            </a:r>
            <a:r>
              <a:rPr lang="en-US" sz="1600" b="1" dirty="0" err="1">
                <a:latin typeface="Courier New" charset="0"/>
              </a:rPr>
              <a:t>i</a:t>
            </a:r>
            <a:r>
              <a:rPr lang="en-US" sz="1600" b="1" dirty="0">
                <a:latin typeface="Courier New" charset="0"/>
              </a:rPr>
              <a:t> == j) </a:t>
            </a:r>
            <a:r>
              <a:rPr lang="en-US" sz="1600" b="1" dirty="0" err="1" smtClean="0">
                <a:latin typeface="Courier New" charset="0"/>
              </a:rPr>
              <a:t>System.out.print</a:t>
            </a:r>
            <a:r>
              <a:rPr lang="en-US" sz="1600" b="1" dirty="0" smtClean="0">
                <a:latin typeface="Courier New" charset="0"/>
              </a:rPr>
              <a:t>(</a:t>
            </a:r>
            <a:r>
              <a:rPr lang="en-US" sz="1600" b="1" dirty="0">
                <a:latin typeface="Courier New" charset="0"/>
              </a:rPr>
              <a:t>name[</a:t>
            </a:r>
            <a:r>
              <a:rPr lang="en-US" sz="1600" b="1" dirty="0" err="1">
                <a:latin typeface="Courier New" charset="0"/>
              </a:rPr>
              <a:t>i</a:t>
            </a:r>
            <a:r>
              <a:rPr lang="en-US" sz="1600" b="1" dirty="0">
                <a:latin typeface="Courier New" charset="0"/>
              </a:rPr>
              <a:t>]);</a:t>
            </a:r>
          </a:p>
          <a:p>
            <a:r>
              <a:rPr lang="en-US" b="1" dirty="0" smtClean="0">
                <a:latin typeface="Courier New" charset="0"/>
              </a:rPr>
              <a:t>    </a:t>
            </a:r>
            <a:r>
              <a:rPr lang="en-US" sz="1600" b="1" dirty="0" smtClean="0">
                <a:latin typeface="Courier New" charset="0"/>
              </a:rPr>
              <a:t>else </a:t>
            </a:r>
            <a:r>
              <a:rPr lang="en-US" sz="1600" b="1" dirty="0">
                <a:latin typeface="Courier New" charset="0"/>
              </a:rPr>
              <a:t>{</a:t>
            </a:r>
          </a:p>
          <a:p>
            <a:r>
              <a:rPr lang="en-US" sz="1600" b="1" dirty="0">
                <a:latin typeface="Courier New" charset="0"/>
              </a:rPr>
              <a:t>	</a:t>
            </a:r>
            <a:r>
              <a:rPr lang="en-US" b="1" dirty="0" err="1">
                <a:latin typeface="Courier New" charset="0"/>
              </a:rPr>
              <a:t>System.out.print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sz="1600" b="1" dirty="0" smtClean="0">
                <a:latin typeface="Courier New" charset="0"/>
              </a:rPr>
              <a:t>(</a:t>
            </a:r>
            <a:r>
              <a:rPr lang="en-US" sz="1600" b="1" dirty="0">
                <a:latin typeface="Courier New" charset="0"/>
              </a:rPr>
              <a:t>"(");</a:t>
            </a:r>
          </a:p>
          <a:p>
            <a:r>
              <a:rPr lang="en-US" sz="1600" b="1" dirty="0">
                <a:latin typeface="Courier New" charset="0"/>
              </a:rPr>
              <a:t>	</a:t>
            </a:r>
            <a:r>
              <a:rPr lang="en-US" sz="1600" b="1" dirty="0" smtClean="0">
                <a:latin typeface="Courier New" charset="0"/>
              </a:rPr>
              <a:t>order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en-US" sz="1600" b="1" dirty="0" err="1">
                <a:latin typeface="Courier New" charset="0"/>
              </a:rPr>
              <a:t>i</a:t>
            </a:r>
            <a:r>
              <a:rPr lang="en-US" sz="1600" b="1" dirty="0">
                <a:latin typeface="Courier New" charset="0"/>
              </a:rPr>
              <a:t>, </a:t>
            </a:r>
            <a:r>
              <a:rPr lang="en-US" sz="1600" b="1" dirty="0" err="1">
                <a:solidFill>
                  <a:srgbClr val="B23C00"/>
                </a:solidFill>
                <a:latin typeface="Courier New" charset="0"/>
              </a:rPr>
              <a:t>lastChange</a:t>
            </a:r>
            <a:r>
              <a:rPr lang="en-US" sz="1600" b="1" dirty="0" smtClean="0">
                <a:latin typeface="Courier New" charset="0"/>
              </a:rPr>
              <a:t>[</a:t>
            </a:r>
            <a:r>
              <a:rPr lang="en-US" sz="1600" b="1" dirty="0" err="1" smtClean="0">
                <a:latin typeface="Courier New" charset="0"/>
              </a:rPr>
              <a:t>i,j</a:t>
            </a:r>
            <a:r>
              <a:rPr lang="en-US" sz="1600" b="1" dirty="0" smtClean="0">
                <a:latin typeface="Courier New" charset="0"/>
              </a:rPr>
              <a:t>]-1</a:t>
            </a:r>
            <a:r>
              <a:rPr lang="en-US" sz="1600" b="1" dirty="0">
                <a:latin typeface="Courier New" charset="0"/>
              </a:rPr>
              <a:t>);</a:t>
            </a:r>
          </a:p>
          <a:p>
            <a:r>
              <a:rPr lang="en-US" sz="1600" b="1" dirty="0">
                <a:latin typeface="Courier New" charset="0"/>
              </a:rPr>
              <a:t>	</a:t>
            </a:r>
            <a:r>
              <a:rPr lang="en-US" b="1" dirty="0" err="1">
                <a:latin typeface="Courier New" charset="0"/>
              </a:rPr>
              <a:t>System.out.print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sz="1600" b="1" dirty="0" smtClean="0">
                <a:latin typeface="Courier New" charset="0"/>
              </a:rPr>
              <a:t>(</a:t>
            </a:r>
            <a:r>
              <a:rPr lang="en-US" sz="1600" b="1" dirty="0">
                <a:latin typeface="Courier New" charset="0"/>
              </a:rPr>
              <a:t>"*");</a:t>
            </a:r>
          </a:p>
          <a:p>
            <a:r>
              <a:rPr lang="en-US" sz="1600" b="1" dirty="0">
                <a:latin typeface="Courier New" charset="0"/>
              </a:rPr>
              <a:t>	</a:t>
            </a:r>
            <a:r>
              <a:rPr lang="en-US" sz="1600" b="1" dirty="0" smtClean="0">
                <a:latin typeface="Courier New" charset="0"/>
              </a:rPr>
              <a:t>order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en-US" sz="1600" b="1" dirty="0" err="1">
                <a:solidFill>
                  <a:srgbClr val="B23C00"/>
                </a:solidFill>
                <a:latin typeface="Courier New" charset="0"/>
              </a:rPr>
              <a:t>lastChange</a:t>
            </a:r>
            <a:r>
              <a:rPr lang="en-US" sz="1600" b="1" dirty="0" smtClean="0">
                <a:latin typeface="Courier New" charset="0"/>
              </a:rPr>
              <a:t>[</a:t>
            </a:r>
            <a:r>
              <a:rPr lang="en-US" sz="1600" b="1" dirty="0" err="1" smtClean="0">
                <a:latin typeface="Courier New" charset="0"/>
              </a:rPr>
              <a:t>i,j</a:t>
            </a:r>
            <a:r>
              <a:rPr lang="en-US" sz="1600" b="1" dirty="0">
                <a:latin typeface="Courier New" charset="0"/>
              </a:rPr>
              <a:t>], j);</a:t>
            </a:r>
          </a:p>
          <a:p>
            <a:r>
              <a:rPr lang="en-US" sz="1600" b="1" dirty="0">
                <a:latin typeface="Courier New" charset="0"/>
              </a:rPr>
              <a:t>	</a:t>
            </a:r>
            <a:r>
              <a:rPr lang="en-US" b="1" dirty="0" err="1">
                <a:latin typeface="Courier New" charset="0"/>
              </a:rPr>
              <a:t>System.out.print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sz="1600" b="1" dirty="0" smtClean="0">
                <a:latin typeface="Courier New" charset="0"/>
              </a:rPr>
              <a:t>(</a:t>
            </a:r>
            <a:r>
              <a:rPr lang="en-US" sz="1600" b="1" dirty="0">
                <a:latin typeface="Courier New" charset="0"/>
              </a:rPr>
              <a:t>")");</a:t>
            </a:r>
          </a:p>
          <a:p>
            <a:r>
              <a:rPr lang="en-US" b="1" dirty="0" smtClean="0">
                <a:latin typeface="Courier New" charset="0"/>
              </a:rPr>
              <a:t>    </a:t>
            </a:r>
            <a:r>
              <a:rPr lang="en-US" sz="1600" b="1" dirty="0" smtClean="0">
                <a:latin typeface="Courier New" charset="0"/>
              </a:rPr>
              <a:t>}</a:t>
            </a:r>
            <a:endParaRPr lang="en-US" sz="1600" b="1" dirty="0">
              <a:latin typeface="Courier New" charset="0"/>
            </a:endParaRPr>
          </a:p>
          <a:p>
            <a:r>
              <a:rPr lang="en-US" sz="16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6906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1163"/>
            <a:ext cx="9144000" cy="655637"/>
          </a:xfrm>
        </p:spPr>
        <p:txBody>
          <a:bodyPr/>
          <a:lstStyle/>
          <a:p>
            <a:r>
              <a:rPr lang="en-US" dirty="0" smtClean="0"/>
              <a:t>Common Subproblems of Dynamic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4" descr="Screen Shot 2015-07-25 at 11.48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67" y="1325903"/>
            <a:ext cx="8509936" cy="46917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78824" y="5989292"/>
            <a:ext cx="3890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https://www.cs.berkeley.edu/~vazirani/algorithms/chap6.</a:t>
            </a:r>
            <a:r>
              <a:rPr lang="en-US" sz="1100" dirty="0" smtClean="0">
                <a:hlinkClick r:id="rId3"/>
              </a:rPr>
              <a:t>pdf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774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11163"/>
            <a:ext cx="9144000" cy="655637"/>
          </a:xfrm>
        </p:spPr>
        <p:txBody>
          <a:bodyPr/>
          <a:lstStyle/>
          <a:p>
            <a:r>
              <a:rPr lang="en-US" dirty="0" smtClean="0"/>
              <a:t>Common Subproblems of Dynamic Programming</a:t>
            </a:r>
            <a:endParaRPr lang="en-US" dirty="0"/>
          </a:p>
        </p:txBody>
      </p:sp>
      <p:pic>
        <p:nvPicPr>
          <p:cNvPr id="6" name="Picture 5" descr="Screen Shot 2015-07-25 at 11.49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6" y="1234464"/>
            <a:ext cx="8595266" cy="48181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20634" y="6080731"/>
            <a:ext cx="3890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https://www.cs.berkeley.edu/~vazirani/algorithms/chap6.</a:t>
            </a:r>
            <a:r>
              <a:rPr lang="en-US" sz="1100" dirty="0" smtClean="0">
                <a:hlinkClick r:id="rId3"/>
              </a:rPr>
              <a:t>pdf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1562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 Revisited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42161"/>
          </a:xfrm>
        </p:spPr>
        <p:txBody>
          <a:bodyPr/>
          <a:lstStyle/>
          <a:p>
            <a:r>
              <a:rPr lang="en-US" dirty="0" smtClean="0"/>
              <a:t>The runner from vertex </a:t>
            </a:r>
            <a:r>
              <a:rPr lang="en-US" i="1" dirty="0">
                <a:latin typeface="Times New Roman"/>
                <a:cs typeface="Times New Roman"/>
              </a:rPr>
              <a:t>y</a:t>
            </a:r>
            <a:r>
              <a:rPr lang="en-US" dirty="0" smtClean="0"/>
              <a:t> reaches vertex </a:t>
            </a:r>
            <a:r>
              <a:rPr lang="en-US" i="1" dirty="0">
                <a:latin typeface="Times New Roman"/>
                <a:cs typeface="Times New Roman"/>
              </a:rPr>
              <a:t>z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runner from vertex </a:t>
            </a:r>
            <a:r>
              <a:rPr lang="en-US" i="1" dirty="0">
                <a:latin typeface="Times New Roman"/>
                <a:cs typeface="Times New Roman"/>
              </a:rPr>
              <a:t>t</a:t>
            </a:r>
            <a:r>
              <a:rPr lang="en-US" dirty="0" smtClean="0"/>
              <a:t> reaches vertex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 smtClean="0"/>
              <a:t> first.</a:t>
            </a:r>
          </a:p>
          <a:p>
            <a:r>
              <a:rPr lang="en-US" dirty="0" smtClean="0"/>
              <a:t>Now we have the shortest (fastest) path from vertex </a:t>
            </a:r>
            <a:r>
              <a:rPr lang="en-US" i="1" dirty="0">
                <a:latin typeface="Times New Roman"/>
                <a:cs typeface="Times New Roman"/>
              </a:rPr>
              <a:t>s</a:t>
            </a:r>
            <a:r>
              <a:rPr lang="en-US" dirty="0" smtClean="0"/>
              <a:t> to each of the other vertices.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Screen Shot 2015-07-25 at 3.30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9" y="3329909"/>
            <a:ext cx="7340600" cy="2933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7756" y="6568998"/>
            <a:ext cx="41562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http://www.cs.dartmouth.edu/~thc/cs10/lectures/0509/0509.</a:t>
            </a:r>
            <a:r>
              <a:rPr lang="en-US" sz="1100" dirty="0" smtClean="0">
                <a:hlinkClick r:id="rId3"/>
              </a:rPr>
              <a:t>html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2495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B74EE-76FC-644A-9F1E-32B7D427AB3C}" type="slidenum">
              <a:rPr lang="en-US"/>
              <a:pPr/>
              <a:t>5</a:t>
            </a:fld>
            <a:endParaRPr lang="en-US"/>
          </a:p>
        </p:txBody>
      </p:sp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Algorithms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Proceed in stages.</a:t>
            </a:r>
          </a:p>
          <a:p>
            <a:pPr lvl="4"/>
            <a:endParaRPr lang="en-US" dirty="0"/>
          </a:p>
          <a:p>
            <a:r>
              <a:rPr lang="en-US" dirty="0"/>
              <a:t>At each stage, choose a </a:t>
            </a:r>
            <a:r>
              <a:rPr lang="en-US" dirty="0">
                <a:solidFill>
                  <a:srgbClr val="B23C00"/>
                </a:solidFill>
              </a:rPr>
              <a:t>local optimum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Attempt to do what is best based on current information.</a:t>
            </a:r>
          </a:p>
          <a:p>
            <a:pPr lvl="1"/>
            <a:r>
              <a:rPr lang="en-US" altLang="ja-JP" dirty="0" smtClean="0">
                <a:latin typeface="Arial"/>
              </a:rPr>
              <a:t>“</a:t>
            </a:r>
            <a:r>
              <a:rPr lang="en-US" dirty="0" smtClean="0"/>
              <a:t>Take </a:t>
            </a:r>
            <a:r>
              <a:rPr lang="en-US" dirty="0"/>
              <a:t>what you can get now</a:t>
            </a:r>
            <a:r>
              <a:rPr lang="en-US" dirty="0" smtClean="0"/>
              <a:t>.</a:t>
            </a:r>
            <a:r>
              <a:rPr lang="en-US" altLang="ja-JP" dirty="0" smtClean="0">
                <a:latin typeface="Arial"/>
              </a:rPr>
              <a:t>”</a:t>
            </a:r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Hope this process leads to the </a:t>
            </a:r>
            <a:r>
              <a:rPr lang="en-US" dirty="0">
                <a:solidFill>
                  <a:srgbClr val="B23C00"/>
                </a:solidFill>
              </a:rPr>
              <a:t>global optimum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Doesn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always work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51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B74EE-76FC-644A-9F1E-32B7D427AB3C}" type="slidenum">
              <a:rPr lang="en-US"/>
              <a:pPr/>
              <a:t>6</a:t>
            </a:fld>
            <a:endParaRPr lang="en-US"/>
          </a:p>
        </p:txBody>
      </p:sp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Greedy Algorithms</a:t>
            </a:r>
            <a:endParaRPr lang="en-US" dirty="0"/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 smtClean="0">
                <a:solidFill>
                  <a:srgbClr val="B23C00"/>
                </a:solidFill>
              </a:rPr>
              <a:t>Dijkstra</a:t>
            </a:r>
            <a:r>
              <a:rPr lang="en-US" dirty="0" err="1" smtClean="0">
                <a:solidFill>
                  <a:srgbClr val="B23C00"/>
                </a:solidFill>
                <a:latin typeface="Arial"/>
              </a:rPr>
              <a:t>’</a:t>
            </a:r>
            <a:r>
              <a:rPr lang="en-US" dirty="0" err="1" smtClean="0">
                <a:solidFill>
                  <a:srgbClr val="B23C00"/>
                </a:solidFill>
              </a:rPr>
              <a:t>s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algorithm </a:t>
            </a:r>
            <a:r>
              <a:rPr lang="en-US" dirty="0"/>
              <a:t>for shortest weighted path.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Prim</a:t>
            </a:r>
            <a:r>
              <a:rPr lang="en-US" dirty="0" smtClean="0">
                <a:solidFill>
                  <a:srgbClr val="B23C00"/>
                </a:solidFill>
                <a:latin typeface="Arial"/>
              </a:rPr>
              <a:t>’</a:t>
            </a:r>
            <a:r>
              <a:rPr lang="en-US" dirty="0" smtClean="0">
                <a:solidFill>
                  <a:srgbClr val="B23C00"/>
                </a:solidFill>
              </a:rPr>
              <a:t>s </a:t>
            </a:r>
            <a:r>
              <a:rPr lang="en-US" dirty="0">
                <a:solidFill>
                  <a:srgbClr val="B23C00"/>
                </a:solidFill>
              </a:rPr>
              <a:t>algorithm </a:t>
            </a:r>
            <a:r>
              <a:rPr lang="en-US" dirty="0"/>
              <a:t>for minimum spanning tree.</a:t>
            </a:r>
          </a:p>
          <a:p>
            <a:r>
              <a:rPr lang="en-US" dirty="0" err="1" smtClean="0">
                <a:solidFill>
                  <a:srgbClr val="B23C00"/>
                </a:solidFill>
              </a:rPr>
              <a:t>Kruskal</a:t>
            </a:r>
            <a:r>
              <a:rPr lang="en-US" dirty="0" err="1" smtClean="0">
                <a:solidFill>
                  <a:srgbClr val="B23C00"/>
                </a:solidFill>
                <a:latin typeface="Arial"/>
              </a:rPr>
              <a:t>’</a:t>
            </a:r>
            <a:r>
              <a:rPr lang="en-US" dirty="0" err="1" smtClean="0">
                <a:solidFill>
                  <a:srgbClr val="B23C00"/>
                </a:solidFill>
              </a:rPr>
              <a:t>s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algorithm </a:t>
            </a:r>
            <a:r>
              <a:rPr lang="en-US" dirty="0"/>
              <a:t>for minimum spanning tree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22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5474-8A22-6243-9850-C16900183593}" type="slidenum">
              <a:rPr lang="en-US"/>
              <a:pPr/>
              <a:t>7</a:t>
            </a:fld>
            <a:endParaRPr lang="en-US"/>
          </a:p>
        </p:txBody>
      </p:sp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Scheduling Algorithms</a:t>
            </a:r>
            <a:endParaRPr lang="en-US" dirty="0"/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operating </a:t>
            </a:r>
            <a:r>
              <a:rPr lang="en-US" dirty="0" smtClean="0"/>
              <a:t>system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>
                <a:solidFill>
                  <a:srgbClr val="B23C00"/>
                </a:solidFill>
              </a:rPr>
              <a:t>job scheduler </a:t>
            </a:r>
            <a:r>
              <a:rPr lang="en-US" dirty="0"/>
              <a:t>picks jobs to run that are waiting in the job queue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Each job has an expected run time.</a:t>
            </a:r>
          </a:p>
          <a:p>
            <a:pPr lvl="1"/>
            <a:r>
              <a:rPr lang="en-US" dirty="0" smtClean="0"/>
              <a:t>Once </a:t>
            </a:r>
            <a:r>
              <a:rPr lang="en-US" dirty="0"/>
              <a:t>a job starts to run, let it run to </a:t>
            </a:r>
            <a:r>
              <a:rPr lang="en-US" dirty="0" smtClean="0"/>
              <a:t>completion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>
                <a:solidFill>
                  <a:srgbClr val="B23C00"/>
                </a:solidFill>
              </a:rPr>
              <a:t>non-preemptive </a:t>
            </a:r>
            <a:r>
              <a:rPr lang="en-US" dirty="0" smtClean="0"/>
              <a:t>scheduling).</a:t>
            </a:r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Goal: </a:t>
            </a:r>
            <a:r>
              <a:rPr lang="en-US" dirty="0">
                <a:solidFill>
                  <a:srgbClr val="B23C00"/>
                </a:solidFill>
              </a:rPr>
              <a:t>Minimize average turnaround time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all the jobs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>
              <a:tabLst>
                <a:tab pos="3482975" algn="l"/>
              </a:tabLst>
            </a:pPr>
            <a:r>
              <a:rPr lang="en-US" dirty="0">
                <a:solidFill>
                  <a:srgbClr val="B23C00"/>
                </a:solidFill>
              </a:rPr>
              <a:t>Turnaround time </a:t>
            </a:r>
            <a:r>
              <a:rPr lang="en-US" dirty="0" smtClean="0"/>
              <a:t>=	time </a:t>
            </a:r>
            <a:r>
              <a:rPr lang="en-US" dirty="0"/>
              <a:t>spent in queue +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time </a:t>
            </a:r>
            <a:r>
              <a:rPr lang="en-US" dirty="0"/>
              <a:t>spent </a:t>
            </a:r>
            <a:r>
              <a:rPr lang="en-US" dirty="0" smtClean="0"/>
              <a:t>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0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4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06" y="1713822"/>
            <a:ext cx="2746697" cy="2080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9276-CC51-4D46-98E6-BCE7793DE97D}" type="slidenum">
              <a:rPr lang="en-US"/>
              <a:pPr/>
              <a:t>8</a:t>
            </a:fld>
            <a:endParaRPr lang="en-US"/>
          </a:p>
        </p:txBody>
      </p:sp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FCFS: A Non-Greedy </a:t>
            </a:r>
            <a:r>
              <a:rPr lang="en-US" dirty="0"/>
              <a:t>Scheduling Algorithm</a:t>
            </a:r>
          </a:p>
        </p:txBody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67" y="1275073"/>
            <a:ext cx="8595311" cy="48970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First-Come First-Served (FCFS) </a:t>
            </a:r>
            <a:r>
              <a:rPr lang="en-US" dirty="0" smtClean="0">
                <a:solidFill>
                  <a:srgbClr val="B23C00"/>
                </a:solidFill>
              </a:rPr>
              <a:t>algorithm</a:t>
            </a:r>
          </a:p>
          <a:p>
            <a:pPr lvl="5">
              <a:lnSpc>
                <a:spcPct val="90000"/>
              </a:lnSpc>
            </a:pPr>
            <a:endParaRPr lang="en-US" dirty="0">
              <a:solidFill>
                <a:srgbClr val="B23C00"/>
              </a:solidFill>
            </a:endParaRP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3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Turnaround </a:t>
            </a:r>
            <a:r>
              <a:rPr lang="en-US" dirty="0"/>
              <a:t>times: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j1: 15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j2: 15 + 8 = 23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j3: 15 + 8 + 3 = 26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j4: 15 + 8 + 3 + 10 = </a:t>
            </a:r>
            <a:r>
              <a:rPr lang="en-US" dirty="0" smtClean="0"/>
              <a:t>36</a:t>
            </a:r>
          </a:p>
          <a:p>
            <a:pPr lvl="7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Average turnaround time: </a:t>
            </a:r>
            <a:r>
              <a:rPr lang="en-US" dirty="0" smtClean="0"/>
              <a:t>(</a:t>
            </a:r>
            <a:r>
              <a:rPr lang="en-US" dirty="0"/>
              <a:t>15 + 23 + 26 + 36)/4 = </a:t>
            </a:r>
            <a:r>
              <a:rPr lang="en-US" dirty="0">
                <a:solidFill>
                  <a:srgbClr val="B23C00"/>
                </a:solidFill>
              </a:rPr>
              <a:t>25.00</a:t>
            </a:r>
          </a:p>
        </p:txBody>
      </p:sp>
      <p:pic>
        <p:nvPicPr>
          <p:cNvPr id="9994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59" y="1849030"/>
            <a:ext cx="6251257" cy="1978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273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9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9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99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4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28" y="2160630"/>
            <a:ext cx="2651731" cy="2008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004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59" y="2331732"/>
            <a:ext cx="5760658" cy="193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E48D-7898-E343-B42D-5AAD7BFEC8B1}" type="slidenum">
              <a:rPr lang="en-US"/>
              <a:pPr/>
              <a:t>9</a:t>
            </a:fld>
            <a:endParaRPr lang="en-US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SJF: A </a:t>
            </a:r>
            <a:r>
              <a:rPr lang="en-US" dirty="0"/>
              <a:t>Greedy Scheduling Algorithm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67" y="1234463"/>
            <a:ext cx="8595266" cy="5120585"/>
          </a:xfrm>
        </p:spPr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Shortest </a:t>
            </a:r>
            <a:r>
              <a:rPr lang="en-US" dirty="0">
                <a:solidFill>
                  <a:srgbClr val="B23C00"/>
                </a:solidFill>
              </a:rPr>
              <a:t>Job First (SJF) </a:t>
            </a:r>
            <a:r>
              <a:rPr lang="en-US" dirty="0" smtClean="0">
                <a:solidFill>
                  <a:srgbClr val="B23C00"/>
                </a:solidFill>
              </a:rPr>
              <a:t>algorithm</a:t>
            </a:r>
            <a:endParaRPr lang="en-US" dirty="0">
              <a:solidFill>
                <a:srgbClr val="B23C00"/>
              </a:solidFill>
            </a:endParaRPr>
          </a:p>
          <a:p>
            <a:pPr lvl="1"/>
            <a:r>
              <a:rPr lang="en-US" dirty="0" smtClean="0"/>
              <a:t>Always pick the </a:t>
            </a:r>
            <a:r>
              <a:rPr lang="en-US" dirty="0"/>
              <a:t>job with the </a:t>
            </a:r>
            <a:r>
              <a:rPr lang="en-US" dirty="0" smtClean="0">
                <a:solidFill>
                  <a:srgbClr val="B23C00"/>
                </a:solidFill>
              </a:rPr>
              <a:t>shortest </a:t>
            </a:r>
            <a:r>
              <a:rPr lang="en-US" dirty="0">
                <a:solidFill>
                  <a:srgbClr val="B23C00"/>
                </a:solidFill>
              </a:rPr>
              <a:t>expected run </a:t>
            </a:r>
            <a:r>
              <a:rPr lang="en-US" dirty="0" smtClean="0">
                <a:solidFill>
                  <a:srgbClr val="B23C00"/>
                </a:solidFill>
              </a:rPr>
              <a:t>time</a:t>
            </a:r>
            <a:r>
              <a:rPr lang="en-US" dirty="0" smtClean="0"/>
              <a:t>.</a:t>
            </a:r>
          </a:p>
          <a:p>
            <a:pPr lvl="1"/>
            <a:endParaRPr lang="en-US" dirty="0" smtClean="0">
              <a:solidFill>
                <a:srgbClr val="B23C00"/>
              </a:solidFill>
            </a:endParaRPr>
          </a:p>
          <a:p>
            <a:pPr lvl="1"/>
            <a:endParaRPr lang="en-US" dirty="0">
              <a:solidFill>
                <a:srgbClr val="B23C00"/>
              </a:solidFill>
            </a:endParaRPr>
          </a:p>
          <a:p>
            <a:pPr lvl="1"/>
            <a:endParaRPr lang="en-US" dirty="0" smtClean="0">
              <a:solidFill>
                <a:srgbClr val="B23C00"/>
              </a:solidFill>
            </a:endParaRPr>
          </a:p>
          <a:p>
            <a:pPr lvl="1"/>
            <a:endParaRPr lang="en-US" dirty="0">
              <a:solidFill>
                <a:srgbClr val="B23C00"/>
              </a:solidFill>
            </a:endParaRPr>
          </a:p>
          <a:p>
            <a:pPr lvl="4"/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Turnaround </a:t>
            </a:r>
            <a:r>
              <a:rPr lang="en-US" dirty="0"/>
              <a:t>times: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j3: 3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j2: 3 + 8 = 11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j4: 3 + 8 + 10 = 21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j1: 3 + 8 + 10 + 15 = 36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Average turnaround time: (3 + 11 + 21 + 26)/4 = </a:t>
            </a:r>
            <a:r>
              <a:rPr lang="en-US" dirty="0" smtClean="0">
                <a:solidFill>
                  <a:srgbClr val="B23C00"/>
                </a:solidFill>
              </a:rPr>
              <a:t>17.75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492219" y="3886195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272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0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0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0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00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00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48826</TotalTime>
  <Words>1871</Words>
  <Application>Microsoft Macintosh PowerPoint</Application>
  <PresentationFormat>On-screen Show (4:3)</PresentationFormat>
  <Paragraphs>440</Paragraphs>
  <Slides>39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Quadrant</vt:lpstr>
      <vt:lpstr>Microsoft Equation</vt:lpstr>
      <vt:lpstr>Microsoft Equation 3.0</vt:lpstr>
      <vt:lpstr>CS 146: Data Structures and Algorithms July 28 Class Meeting</vt:lpstr>
      <vt:lpstr>Dijkstra’s Algorithm Revisited</vt:lpstr>
      <vt:lpstr>Dijkstra’s Algorithm Revisited, cont’d</vt:lpstr>
      <vt:lpstr>Dijkstra’s Algorithm Revisited, cont’d</vt:lpstr>
      <vt:lpstr>Greedy Algorithms</vt:lpstr>
      <vt:lpstr>Example Greedy Algorithms</vt:lpstr>
      <vt:lpstr>Job Scheduling Algorithms</vt:lpstr>
      <vt:lpstr>FCFS: A Non-Greedy Scheduling Algorithm</vt:lpstr>
      <vt:lpstr>SJF: A Greedy Scheduling Algorithm</vt:lpstr>
      <vt:lpstr>Huffman’s Greedy Algorithm</vt:lpstr>
      <vt:lpstr>Huffman’s Greedy Algorithm, cont’d</vt:lpstr>
      <vt:lpstr>Huffman’s Greedy Algorithm, cont’d</vt:lpstr>
      <vt:lpstr>Huffman’s Greedy Algorithm, cont’d</vt:lpstr>
      <vt:lpstr>Huffman’s Greedy Algorithm, cont’d</vt:lpstr>
      <vt:lpstr>Huffman’s Greedy Algorithm, cont’d</vt:lpstr>
      <vt:lpstr>Huffman’s Greedy Algorithm, cont’d</vt:lpstr>
      <vt:lpstr>Divide and Conquer Algorithms</vt:lpstr>
      <vt:lpstr>Example Divide and Conquer Algorithms</vt:lpstr>
      <vt:lpstr>Multiplying Two Large Integers</vt:lpstr>
      <vt:lpstr>Multiplying Two Large Integers</vt:lpstr>
      <vt:lpstr>Multiplying Two Large Integers</vt:lpstr>
      <vt:lpstr>Multiplying Two Large Integers</vt:lpstr>
      <vt:lpstr>Break</vt:lpstr>
      <vt:lpstr>Dynamic Programming Algorithms</vt:lpstr>
      <vt:lpstr>Example Dynamic Programming Algorithm</vt:lpstr>
      <vt:lpstr>The Knapsack Problem</vt:lpstr>
      <vt:lpstr>The Knapsack Problem, cont’d</vt:lpstr>
      <vt:lpstr>The Knapsack Problem, cont’d</vt:lpstr>
      <vt:lpstr>The Knapsack Problem, cont’d</vt:lpstr>
      <vt:lpstr>The Knapsack Problem, cont’d</vt:lpstr>
      <vt:lpstr>Ordering Matrix Multiplications</vt:lpstr>
      <vt:lpstr>Ordering Matrix Multiplications, cont’d</vt:lpstr>
      <vt:lpstr>Ordering Matrix Multiplications, cont’d</vt:lpstr>
      <vt:lpstr>Ordering Matrix Multiplications, cont’d</vt:lpstr>
      <vt:lpstr>Ordering Matrix Multiplications, cont’d</vt:lpstr>
      <vt:lpstr>Ordering Matrix Multiplications, cont’d</vt:lpstr>
      <vt:lpstr>Ordering Matrix Multiplications, cont’d</vt:lpstr>
      <vt:lpstr>Common Subproblems of Dynamic Programming</vt:lpstr>
      <vt:lpstr>Common Subproblems of Dynamic Programming</vt:lpstr>
    </vt:vector>
  </TitlesOfParts>
  <Manager/>
  <Company>San Jose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726</cp:revision>
  <cp:lastPrinted>2015-07-07T08:11:41Z</cp:lastPrinted>
  <dcterms:created xsi:type="dcterms:W3CDTF">2008-01-12T03:52:55Z</dcterms:created>
  <dcterms:modified xsi:type="dcterms:W3CDTF">2015-07-28T15:37:55Z</dcterms:modified>
  <cp:category/>
</cp:coreProperties>
</file>