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9" r:id="rId1"/>
  </p:sldMasterIdLst>
  <p:notesMasterIdLst>
    <p:notesMasterId r:id="rId44"/>
  </p:notesMasterIdLst>
  <p:handoutMasterIdLst>
    <p:handoutMasterId r:id="rId4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95" r:id="rId14"/>
    <p:sldId id="294" r:id="rId15"/>
    <p:sldId id="296" r:id="rId16"/>
    <p:sldId id="298" r:id="rId17"/>
    <p:sldId id="299" r:id="rId18"/>
    <p:sldId id="300" r:id="rId19"/>
    <p:sldId id="301" r:id="rId20"/>
    <p:sldId id="302" r:id="rId21"/>
    <p:sldId id="303" r:id="rId22"/>
    <p:sldId id="304" r:id="rId23"/>
    <p:sldId id="305" r:id="rId24"/>
    <p:sldId id="306" r:id="rId25"/>
    <p:sldId id="297" r:id="rId26"/>
    <p:sldId id="277" r:id="rId27"/>
    <p:sldId id="285" r:id="rId28"/>
    <p:sldId id="278" r:id="rId29"/>
    <p:sldId id="286" r:id="rId30"/>
    <p:sldId id="287" r:id="rId31"/>
    <p:sldId id="288" r:id="rId32"/>
    <p:sldId id="289" r:id="rId33"/>
    <p:sldId id="290" r:id="rId34"/>
    <p:sldId id="279" r:id="rId35"/>
    <p:sldId id="280" r:id="rId36"/>
    <p:sldId id="292" r:id="rId37"/>
    <p:sldId id="291" r:id="rId38"/>
    <p:sldId id="281" r:id="rId39"/>
    <p:sldId id="282" r:id="rId40"/>
    <p:sldId id="283" r:id="rId41"/>
    <p:sldId id="284" r:id="rId42"/>
    <p:sldId id="293" r:id="rId4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E1F5FF"/>
    <a:srgbClr val="C6DEFF"/>
    <a:srgbClr val="A12A03"/>
    <a:srgbClr val="B23C00"/>
    <a:srgbClr val="66CCFF"/>
    <a:srgbClr val="A40000"/>
    <a:srgbClr val="0033CC"/>
    <a:srgbClr val="CC99FF"/>
    <a:srgbClr val="99FF66"/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7516" autoAdjust="0"/>
    <p:restoredTop sz="98450" autoAdjust="0"/>
  </p:normalViewPr>
  <p:slideViewPr>
    <p:cSldViewPr>
      <p:cViewPr varScale="1">
        <p:scale>
          <a:sx n="157" d="100"/>
          <a:sy n="157" d="100"/>
        </p:scale>
        <p:origin x="-112" y="-192"/>
      </p:cViewPr>
      <p:guideLst>
        <p:guide orient="horz" pos="2160"/>
        <p:guide pos="282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6400"/>
    </p:cViewPr>
  </p:sorterViewPr>
  <p:gridSpacing cx="91439" cy="91439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interSettings" Target="printerSettings/printerSettings1.bin"/><Relationship Id="rId47" Type="http://schemas.openxmlformats.org/officeDocument/2006/relationships/presProps" Target="presProps.xml"/><Relationship Id="rId48" Type="http://schemas.openxmlformats.org/officeDocument/2006/relationships/viewProps" Target="viewProps.xml"/><Relationship Id="rId49" Type="http://schemas.openxmlformats.org/officeDocument/2006/relationships/theme" Target="theme/them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notesMaster" Target="notesMasters/notesMaster1.xml"/><Relationship Id="rId4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172681-C581-F644-AAF5-C092E01AA013}" type="datetimeFigureOut">
              <a:rPr lang="en-US" smtClean="0"/>
              <a:t>7/29/15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A581D9-7090-374C-A542-C325CF1D3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2006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27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5164504C-A0F5-524D-82C6-1B8158989AE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76872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381000" y="990600"/>
            <a:ext cx="76200" cy="51054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charset="0"/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1371600"/>
            <a:ext cx="7696200" cy="2057400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762000" y="3765550"/>
            <a:ext cx="7696200" cy="2057400"/>
          </a:xfrm>
        </p:spPr>
        <p:txBody>
          <a:bodyPr/>
          <a:lstStyle>
            <a:lvl1pPr marL="0" indent="0">
              <a:buFont typeface="Wingdings" charset="0"/>
              <a:buNone/>
              <a:defRPr sz="24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grpSp>
        <p:nvGrpSpPr>
          <p:cNvPr id="30728" name="Group 8"/>
          <p:cNvGrpSpPr>
            <a:grpSpLocks/>
          </p:cNvGrpSpPr>
          <p:nvPr/>
        </p:nvGrpSpPr>
        <p:grpSpPr bwMode="auto">
          <a:xfrm>
            <a:off x="381000" y="304800"/>
            <a:ext cx="8391525" cy="5791200"/>
            <a:chOff x="240" y="192"/>
            <a:chExt cx="5286" cy="3648"/>
          </a:xfrm>
        </p:grpSpPr>
        <p:sp>
          <p:nvSpPr>
            <p:cNvPr id="30729" name="Rectangle 9"/>
            <p:cNvSpPr>
              <a:spLocks noChangeArrowheads="1"/>
            </p:cNvSpPr>
            <p:nvPr/>
          </p:nvSpPr>
          <p:spPr bwMode="auto">
            <a:xfrm flipV="1">
              <a:off x="5236" y="192"/>
              <a:ext cx="288" cy="2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30730" name="Rectangle 10"/>
            <p:cNvSpPr>
              <a:spLocks noChangeArrowheads="1"/>
            </p:cNvSpPr>
            <p:nvPr/>
          </p:nvSpPr>
          <p:spPr bwMode="auto">
            <a:xfrm flipV="1">
              <a:off x="240" y="192"/>
              <a:ext cx="5004" cy="288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30731" name="Rectangle 11"/>
            <p:cNvSpPr>
              <a:spLocks noChangeArrowheads="1"/>
            </p:cNvSpPr>
            <p:nvPr/>
          </p:nvSpPr>
          <p:spPr bwMode="auto">
            <a:xfrm flipV="1">
              <a:off x="240" y="480"/>
              <a:ext cx="500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30732" name="Rectangle 12"/>
            <p:cNvSpPr>
              <a:spLocks noChangeArrowheads="1"/>
            </p:cNvSpPr>
            <p:nvPr/>
          </p:nvSpPr>
          <p:spPr bwMode="auto">
            <a:xfrm flipV="1">
              <a:off x="5242" y="480"/>
              <a:ext cx="282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30733" name="Line 13"/>
            <p:cNvSpPr>
              <a:spLocks noChangeShapeType="1"/>
            </p:cNvSpPr>
            <p:nvPr/>
          </p:nvSpPr>
          <p:spPr bwMode="auto">
            <a:xfrm flipH="1">
              <a:off x="480" y="2256"/>
              <a:ext cx="48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34" name="Rectangle 14"/>
            <p:cNvSpPr>
              <a:spLocks noChangeArrowheads="1"/>
            </p:cNvSpPr>
            <p:nvPr/>
          </p:nvSpPr>
          <p:spPr bwMode="auto">
            <a:xfrm>
              <a:off x="240" y="192"/>
              <a:ext cx="5286" cy="364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4F0376-0E54-9843-B673-E00D6670E83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7534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1163"/>
            <a:ext cx="8229600" cy="6556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295400"/>
            <a:ext cx="8229600" cy="4835525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06475" y="6248400"/>
            <a:ext cx="210185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Department of Computer Science Summer 2013: July 29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2963" y="6248400"/>
            <a:ext cx="3292475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CS 146: Data Structures and Algorithms</a:t>
            </a:r>
            <a:br>
              <a:rPr lang="en-US"/>
            </a:br>
            <a:r>
              <a:rPr lang="en-US">
                <a:cs typeface="Arial" charset="0"/>
              </a:rPr>
              <a:t>© </a:t>
            </a:r>
            <a:r>
              <a:rPr lang="en-US"/>
              <a:t>R. Mak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81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81FF9D53-D101-A548-BF94-61AC53A57D9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39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11163"/>
            <a:ext cx="8229600" cy="655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2BDC82CD-30B2-1348-96D0-860A277DEA53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29703" name="Group 7"/>
          <p:cNvGrpSpPr>
            <a:grpSpLocks/>
          </p:cNvGrpSpPr>
          <p:nvPr/>
        </p:nvGrpSpPr>
        <p:grpSpPr bwMode="auto">
          <a:xfrm>
            <a:off x="228600" y="0"/>
            <a:ext cx="8686800" cy="1143000"/>
            <a:chOff x="176" y="96"/>
            <a:chExt cx="5472" cy="1008"/>
          </a:xfrm>
        </p:grpSpPr>
        <p:sp>
          <p:nvSpPr>
            <p:cNvPr id="29704" name="Line 8"/>
            <p:cNvSpPr>
              <a:spLocks noChangeShapeType="1"/>
            </p:cNvSpPr>
            <p:nvPr/>
          </p:nvSpPr>
          <p:spPr bwMode="auto">
            <a:xfrm flipH="1">
              <a:off x="288" y="1104"/>
              <a:ext cx="52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05" name="Rectangle 9"/>
            <p:cNvSpPr>
              <a:spLocks noChangeArrowheads="1"/>
            </p:cNvSpPr>
            <p:nvPr/>
          </p:nvSpPr>
          <p:spPr bwMode="auto">
            <a:xfrm>
              <a:off x="5504" y="96"/>
              <a:ext cx="14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29706" name="Rectangle 10"/>
            <p:cNvSpPr>
              <a:spLocks noChangeArrowheads="1"/>
            </p:cNvSpPr>
            <p:nvPr/>
          </p:nvSpPr>
          <p:spPr bwMode="auto">
            <a:xfrm>
              <a:off x="176" y="96"/>
              <a:ext cx="5326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29707" name="Rectangle 11"/>
            <p:cNvSpPr>
              <a:spLocks noChangeArrowheads="1"/>
            </p:cNvSpPr>
            <p:nvPr/>
          </p:nvSpPr>
          <p:spPr bwMode="auto">
            <a:xfrm>
              <a:off x="176" y="240"/>
              <a:ext cx="5326" cy="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29708" name="Rectangle 12"/>
            <p:cNvSpPr>
              <a:spLocks noChangeArrowheads="1"/>
            </p:cNvSpPr>
            <p:nvPr/>
          </p:nvSpPr>
          <p:spPr bwMode="auto">
            <a:xfrm>
              <a:off x="5504" y="241"/>
              <a:ext cx="144" cy="8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</p:grpSp>
      <p:pic>
        <p:nvPicPr>
          <p:cNvPr id="29709" name="Picture 13" descr="SJSU-logo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6713" y="6172200"/>
            <a:ext cx="639762" cy="60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 userDrawn="1"/>
        </p:nvSpPr>
        <p:spPr>
          <a:xfrm>
            <a:off x="1097318" y="6263609"/>
            <a:ext cx="15817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Computer</a:t>
            </a:r>
            <a:r>
              <a:rPr lang="en-US" sz="1000" baseline="0" dirty="0" smtClean="0"/>
              <a:t> Science Dept.</a:t>
            </a:r>
          </a:p>
          <a:p>
            <a:r>
              <a:rPr lang="en-US" sz="1000" baseline="0" dirty="0" smtClean="0"/>
              <a:t>Summer 2015: July 28</a:t>
            </a:r>
            <a:endParaRPr lang="en-US" sz="1000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3492427" y="6263609"/>
            <a:ext cx="24371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CS 146: </a:t>
            </a:r>
            <a:r>
              <a:rPr lang="en-US" sz="1000" baseline="0" dirty="0" smtClean="0"/>
              <a:t>Data Structures and Algorithms</a:t>
            </a:r>
            <a:br>
              <a:rPr lang="en-US" sz="1000" baseline="0" dirty="0" smtClean="0"/>
            </a:br>
            <a:r>
              <a:rPr lang="en-US" sz="1000" baseline="0" dirty="0" smtClean="0"/>
              <a:t>© R. Mak</a:t>
            </a:r>
            <a:endParaRPr lang="en-US" sz="10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2pPr>
      <a:lvl3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3pPr>
      <a:lvl4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4pPr>
      <a:lvl5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469900" indent="-469900" algn="l" rtl="0" fontAlgn="base">
        <a:spcBef>
          <a:spcPct val="20000"/>
        </a:spcBef>
        <a:spcAft>
          <a:spcPct val="0"/>
        </a:spcAft>
        <a:buClr>
          <a:schemeClr val="bg2"/>
        </a:buClr>
        <a:buSzPct val="70000"/>
        <a:buFont typeface="Wingdings" charset="0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charset="0"/>
        <a:buChar char="n"/>
        <a:defRPr sz="2400">
          <a:solidFill>
            <a:schemeClr val="tx1"/>
          </a:solidFill>
          <a:latin typeface="+mn-lt"/>
          <a:ea typeface="+mn-ea"/>
        </a:defRPr>
      </a:lvl2pPr>
      <a:lvl3pPr marL="1377950" indent="-468313" algn="l" rtl="0" fontAlgn="base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charset="0"/>
        <a:buChar char="o"/>
        <a:defRPr sz="2000">
          <a:solidFill>
            <a:schemeClr val="tx1"/>
          </a:solidFill>
          <a:latin typeface="+mn-lt"/>
          <a:ea typeface="+mn-ea"/>
        </a:defRPr>
      </a:lvl3pPr>
      <a:lvl4pPr marL="1827213" indent="-4381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charset="0"/>
        <a:buChar char="n"/>
        <a:defRPr sz="1600">
          <a:solidFill>
            <a:schemeClr val="tx1"/>
          </a:solidFill>
          <a:latin typeface="+mn-lt"/>
          <a:ea typeface="+mn-ea"/>
        </a:defRPr>
      </a:lvl4pPr>
      <a:lvl5pPr marL="22971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5pPr>
      <a:lvl6pPr marL="27543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6pPr>
      <a:lvl7pPr marL="32115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7pPr>
      <a:lvl8pPr marL="36687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8pPr>
      <a:lvl9pPr marL="41259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ww.cs.sjsu.edu/~mak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hyperlink" Target="http://algs4.cs.princeton.edu/lectures/53SubstringSearch.pdf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hyperlink" Target="http://algs4.cs.princeton.edu/lectures/53SubstringSearch.pdf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hyperlink" Target="http://algs4.cs.princeton.edu/lectures/53SubstringSearch.pdf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Relationship Id="rId3" Type="http://schemas.openxmlformats.org/officeDocument/2006/relationships/hyperlink" Target="http://algs4.cs.princeton.edu/lectures/53SubstringSearch.pdf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/>
              <a:t>CS </a:t>
            </a:r>
            <a:r>
              <a:rPr lang="en-US" sz="3200" dirty="0" smtClean="0"/>
              <a:t>146: Data Structures and Algorithms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2400" dirty="0" smtClean="0"/>
              <a:t>July 28 Class </a:t>
            </a:r>
            <a:r>
              <a:rPr lang="en-US" sz="2400" dirty="0"/>
              <a:t>Meeting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ctr">
              <a:lnSpc>
                <a:spcPct val="90000"/>
              </a:lnSpc>
            </a:pPr>
            <a:r>
              <a:rPr lang="en-US" dirty="0"/>
              <a:t>Department of Computer Science</a:t>
            </a:r>
            <a:br>
              <a:rPr lang="en-US" dirty="0"/>
            </a:br>
            <a:r>
              <a:rPr lang="en-US" dirty="0"/>
              <a:t>San Jose State University</a:t>
            </a:r>
            <a:br>
              <a:rPr lang="en-US" dirty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dirty="0" smtClean="0"/>
              <a:t>Summer 2015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Instructor: Ron Mak</a:t>
            </a:r>
          </a:p>
          <a:p>
            <a:pPr algn="ctr">
              <a:lnSpc>
                <a:spcPct val="90000"/>
              </a:lnSpc>
            </a:pPr>
            <a:r>
              <a:rPr lang="en-US" dirty="0">
                <a:hlinkClick r:id="rId2"/>
              </a:rPr>
              <a:t>www.cs.sjsu.edu/~mak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14400" y="4527550"/>
            <a:ext cx="1154113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2053" name="Picture 5" descr="sjsu_logo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32638" y="4591050"/>
            <a:ext cx="1096962" cy="103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3D44F-7D26-9D48-9DE0-005FCC5C92EC}" type="slidenum">
              <a:rPr lang="en-US"/>
              <a:pPr/>
              <a:t>10</a:t>
            </a:fld>
            <a:endParaRPr lang="en-US"/>
          </a:p>
        </p:txBody>
      </p:sp>
      <p:sp>
        <p:nvSpPr>
          <p:cNvPr id="969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Mergesort with a Linked List</a:t>
            </a:r>
          </a:p>
        </p:txBody>
      </p:sp>
      <p:sp>
        <p:nvSpPr>
          <p:cNvPr id="969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794125"/>
            <a:ext cx="8229600" cy="2336800"/>
          </a:xfrm>
        </p:spPr>
        <p:txBody>
          <a:bodyPr/>
          <a:lstStyle/>
          <a:p>
            <a:r>
              <a:rPr lang="en-US" dirty="0">
                <a:solidFill>
                  <a:srgbClr val="B23C00"/>
                </a:solidFill>
              </a:rPr>
              <a:t>Unsorted list: </a:t>
            </a:r>
            <a:r>
              <a:rPr lang="en-US" dirty="0"/>
              <a:t>The number of comparisons and the timing should be similar to </a:t>
            </a:r>
            <a:r>
              <a:rPr lang="en-US" dirty="0" err="1"/>
              <a:t>mergesort</a:t>
            </a:r>
            <a:r>
              <a:rPr lang="en-US" dirty="0"/>
              <a:t> with an array</a:t>
            </a:r>
            <a:r>
              <a:rPr lang="en-US" dirty="0" smtClean="0"/>
              <a:t>.</a:t>
            </a:r>
          </a:p>
          <a:p>
            <a:pPr lvl="4"/>
            <a:endParaRPr lang="en-US" dirty="0"/>
          </a:p>
          <a:p>
            <a:r>
              <a:rPr lang="en-US" dirty="0"/>
              <a:t>The number of moves is significantly lower.</a:t>
            </a:r>
          </a:p>
        </p:txBody>
      </p:sp>
      <p:sp>
        <p:nvSpPr>
          <p:cNvPr id="969732" name="Text Box 4"/>
          <p:cNvSpPr txBox="1">
            <a:spLocks noChangeArrowheads="1"/>
          </p:cNvSpPr>
          <p:nvPr/>
        </p:nvSpPr>
        <p:spPr bwMode="auto">
          <a:xfrm>
            <a:off x="731838" y="1325563"/>
            <a:ext cx="7726419" cy="2246769"/>
          </a:xfrm>
          <a:prstGeom prst="rect">
            <a:avLst/>
          </a:prstGeom>
          <a:solidFill>
            <a:srgbClr val="F2F2F2"/>
          </a:solidFill>
          <a:ln>
            <a:solidFill>
              <a:srgbClr val="BFBFBF"/>
            </a:solidFill>
          </a:ln>
          <a:effectLst/>
          <a:extLst/>
        </p:spPr>
        <p:txBody>
          <a:bodyPr wrap="none">
            <a:spAutoFit/>
          </a:bodyPr>
          <a:lstStyle/>
          <a:p>
            <a:r>
              <a:rPr lang="en-US" sz="1400" b="1" dirty="0">
                <a:latin typeface="Courier New" charset="0"/>
              </a:rPr>
              <a:t>N = 10,000</a:t>
            </a:r>
          </a:p>
          <a:p>
            <a:endParaRPr lang="en-US" sz="1400" b="1" dirty="0">
              <a:latin typeface="Courier New" charset="0"/>
            </a:endParaRPr>
          </a:p>
          <a:p>
            <a:r>
              <a:rPr lang="en-US" sz="1400" b="1" dirty="0">
                <a:latin typeface="Courier New" charset="0"/>
              </a:rPr>
              <a:t>                ALGORITHM          MOVES       COMPARES   MILLISECONDS</a:t>
            </a:r>
          </a:p>
          <a:p>
            <a:r>
              <a:rPr lang="en-US" sz="1400" b="1" dirty="0">
                <a:latin typeface="Courier New" charset="0"/>
              </a:rPr>
              <a:t>           Insertion sort     25,133,596     25,133,592          3,656</a:t>
            </a:r>
          </a:p>
          <a:p>
            <a:r>
              <a:rPr lang="en-US" sz="1400" b="1" dirty="0">
                <a:latin typeface="Courier New" charset="0"/>
              </a:rPr>
              <a:t>     Shellsort suboptimal        208,811        265,559            140</a:t>
            </a:r>
          </a:p>
          <a:p>
            <a:r>
              <a:rPr lang="en-US" sz="1400" b="1" dirty="0">
                <a:latin typeface="Courier New" charset="0"/>
              </a:rPr>
              <a:t>          Shellsort Knuth        220,569        241,482            125</a:t>
            </a:r>
          </a:p>
          <a:p>
            <a:r>
              <a:rPr lang="en-US" sz="1400" b="1" dirty="0">
                <a:latin typeface="Courier New" charset="0"/>
              </a:rPr>
              <a:t>                Heap sort        148,167        292,365             94</a:t>
            </a:r>
          </a:p>
          <a:p>
            <a:r>
              <a:rPr lang="en-US" sz="1400" b="1" dirty="0">
                <a:solidFill>
                  <a:schemeClr val="folHlink"/>
                </a:solidFill>
                <a:latin typeface="Courier New" charset="0"/>
              </a:rPr>
              <a:t>         </a:t>
            </a:r>
            <a:r>
              <a:rPr lang="en-US" sz="1400" b="1" dirty="0">
                <a:solidFill>
                  <a:srgbClr val="B23C00"/>
                </a:solidFill>
                <a:latin typeface="Courier New" charset="0"/>
              </a:rPr>
              <a:t>Merge sort array        267,232        120,510            125</a:t>
            </a:r>
          </a:p>
          <a:p>
            <a:r>
              <a:rPr lang="en-US" sz="1400" b="1" dirty="0">
                <a:solidFill>
                  <a:srgbClr val="B23C00"/>
                </a:solidFill>
                <a:latin typeface="Courier New" charset="0"/>
              </a:rPr>
              <a:t>   Merge sort linked list        150,466        120,469            172</a:t>
            </a:r>
          </a:p>
          <a:p>
            <a:r>
              <a:rPr lang="en-US" sz="1400" b="1" dirty="0">
                <a:latin typeface="Courier New" charset="0"/>
              </a:rPr>
              <a:t>                Quicksort         77,154        138,626             47</a:t>
            </a:r>
          </a:p>
        </p:txBody>
      </p:sp>
    </p:spTree>
    <p:extLst>
      <p:ext uri="{BB962C8B-B14F-4D97-AF65-F5344CB8AC3E}">
        <p14:creationId xmlns:p14="http://schemas.microsoft.com/office/powerpoint/2010/main" val="4073076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45F8D-15B0-CA48-9886-5B70A0ECC18D}" type="slidenum">
              <a:rPr lang="en-US"/>
              <a:pPr/>
              <a:t>11</a:t>
            </a:fld>
            <a:endParaRPr lang="en-US"/>
          </a:p>
        </p:txBody>
      </p:sp>
      <p:sp>
        <p:nvSpPr>
          <p:cNvPr id="970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Mergesort with a Linked List</a:t>
            </a:r>
          </a:p>
        </p:txBody>
      </p:sp>
      <p:sp>
        <p:nvSpPr>
          <p:cNvPr id="970756" name="Text Box 4"/>
          <p:cNvSpPr txBox="1">
            <a:spLocks noChangeArrowheads="1"/>
          </p:cNvSpPr>
          <p:nvPr/>
        </p:nvSpPr>
        <p:spPr bwMode="auto">
          <a:xfrm>
            <a:off x="1057275" y="1235075"/>
            <a:ext cx="7726419" cy="2462213"/>
          </a:xfrm>
          <a:prstGeom prst="rect">
            <a:avLst/>
          </a:prstGeom>
          <a:solidFill>
            <a:srgbClr val="F2F2F2"/>
          </a:solidFill>
          <a:ln>
            <a:solidFill>
              <a:srgbClr val="BFBFBF"/>
            </a:solidFill>
          </a:ln>
          <a:effectLst/>
          <a:extLst/>
        </p:spPr>
        <p:txBody>
          <a:bodyPr wrap="none">
            <a:spAutoFit/>
          </a:bodyPr>
          <a:lstStyle/>
          <a:p>
            <a:r>
              <a:rPr lang="en-US" sz="1400" b="1" dirty="0">
                <a:latin typeface="Courier New" charset="0"/>
              </a:rPr>
              <a:t>N = 10,000</a:t>
            </a:r>
          </a:p>
          <a:p>
            <a:endParaRPr lang="en-US" sz="1400" b="1" dirty="0">
              <a:latin typeface="Courier New" charset="0"/>
            </a:endParaRPr>
          </a:p>
          <a:p>
            <a:r>
              <a:rPr lang="en-US" sz="1400" b="1" dirty="0">
                <a:latin typeface="Courier New" charset="0"/>
              </a:rPr>
              <a:t>                ALGORITHM          MOVES       COMPARES   MILLISECONDS</a:t>
            </a:r>
          </a:p>
          <a:p>
            <a:r>
              <a:rPr lang="en-US" sz="1400" b="1" dirty="0">
                <a:latin typeface="Courier New" charset="0"/>
              </a:rPr>
              <a:t>           Insertion sort              0          9,999              0</a:t>
            </a:r>
          </a:p>
          <a:p>
            <a:r>
              <a:rPr lang="en-US" sz="1400" b="1" dirty="0">
                <a:latin typeface="Courier New" charset="0"/>
              </a:rPr>
              <a:t>     Shellsort suboptimal              0        120,005             15</a:t>
            </a:r>
          </a:p>
          <a:p>
            <a:r>
              <a:rPr lang="en-US" sz="1400" b="1" dirty="0">
                <a:latin typeface="Courier New" charset="0"/>
              </a:rPr>
              <a:t>          Shellsort Knuth              0         75,243             31</a:t>
            </a:r>
          </a:p>
          <a:p>
            <a:r>
              <a:rPr lang="en-US" sz="1400" b="1" dirty="0">
                <a:latin typeface="Courier New" charset="0"/>
              </a:rPr>
              <a:t>                Heap sort        156,953        304,386             63</a:t>
            </a:r>
          </a:p>
          <a:p>
            <a:r>
              <a:rPr lang="en-US" sz="1400" b="1" dirty="0">
                <a:latin typeface="Courier New" charset="0"/>
              </a:rPr>
              <a:t>         </a:t>
            </a:r>
            <a:r>
              <a:rPr lang="en-US" sz="1400" b="1" dirty="0">
                <a:solidFill>
                  <a:srgbClr val="B23C00"/>
                </a:solidFill>
                <a:latin typeface="Courier New" charset="0"/>
              </a:rPr>
              <a:t>Merge sort array        267,232         69,008             94</a:t>
            </a:r>
          </a:p>
          <a:p>
            <a:r>
              <a:rPr lang="en-US" sz="1400" b="1" dirty="0">
                <a:solidFill>
                  <a:srgbClr val="B23C00"/>
                </a:solidFill>
                <a:latin typeface="Courier New" charset="0"/>
              </a:rPr>
              <a:t>   Merge sort linked list         94,605         64,608             78</a:t>
            </a:r>
          </a:p>
          <a:p>
            <a:r>
              <a:rPr lang="en-US" sz="1400" b="1" dirty="0">
                <a:latin typeface="Courier New" charset="0"/>
              </a:rPr>
              <a:t>                Quicksort         17,711        122,912             16</a:t>
            </a:r>
          </a:p>
          <a:p>
            <a:endParaRPr lang="en-US" sz="1400" b="1" dirty="0">
              <a:latin typeface="Courier New" charset="0"/>
            </a:endParaRPr>
          </a:p>
        </p:txBody>
      </p:sp>
      <p:sp>
        <p:nvSpPr>
          <p:cNvPr id="970757" name="Text Box 5"/>
          <p:cNvSpPr txBox="1">
            <a:spLocks noChangeArrowheads="1"/>
          </p:cNvSpPr>
          <p:nvPr/>
        </p:nvSpPr>
        <p:spPr bwMode="auto">
          <a:xfrm>
            <a:off x="1057275" y="3794125"/>
            <a:ext cx="7726419" cy="2462213"/>
          </a:xfrm>
          <a:prstGeom prst="rect">
            <a:avLst/>
          </a:prstGeom>
          <a:solidFill>
            <a:srgbClr val="F2F2F2"/>
          </a:solidFill>
          <a:ln>
            <a:solidFill>
              <a:srgbClr val="BFBFBF"/>
            </a:solidFill>
          </a:ln>
          <a:effectLst/>
          <a:extLst/>
        </p:spPr>
        <p:txBody>
          <a:bodyPr wrap="none">
            <a:spAutoFit/>
          </a:bodyPr>
          <a:lstStyle/>
          <a:p>
            <a:r>
              <a:rPr lang="en-US" sz="1400" b="1" dirty="0">
                <a:latin typeface="Courier New" charset="0"/>
              </a:rPr>
              <a:t>N = 10,000</a:t>
            </a:r>
          </a:p>
          <a:p>
            <a:endParaRPr lang="en-US" sz="1400" b="1" dirty="0">
              <a:latin typeface="Courier New" charset="0"/>
            </a:endParaRPr>
          </a:p>
          <a:p>
            <a:r>
              <a:rPr lang="en-US" sz="1400" b="1" dirty="0">
                <a:latin typeface="Courier New" charset="0"/>
              </a:rPr>
              <a:t>                ALGORITHM          MOVES       COMPARES   MILLISECONDS</a:t>
            </a:r>
          </a:p>
          <a:p>
            <a:r>
              <a:rPr lang="en-US" sz="1400" b="1" dirty="0">
                <a:latin typeface="Courier New" charset="0"/>
              </a:rPr>
              <a:t>           Insertion sort     50,004,999     49,995,000          6,359</a:t>
            </a:r>
          </a:p>
          <a:p>
            <a:r>
              <a:rPr lang="en-US" sz="1400" b="1" dirty="0">
                <a:latin typeface="Courier New" charset="0"/>
              </a:rPr>
              <a:t>     Shellsort suboptimal        124,592        172,578             63</a:t>
            </a:r>
          </a:p>
          <a:p>
            <a:r>
              <a:rPr lang="en-US" sz="1400" b="1" dirty="0">
                <a:latin typeface="Courier New" charset="0"/>
              </a:rPr>
              <a:t>          Shellsort Knuth         93,666        120,190             31</a:t>
            </a:r>
          </a:p>
          <a:p>
            <a:r>
              <a:rPr lang="en-US" sz="1400" b="1" dirty="0">
                <a:latin typeface="Courier New" charset="0"/>
              </a:rPr>
              <a:t>                Heap sort        136,693        277,845             47</a:t>
            </a:r>
          </a:p>
          <a:p>
            <a:r>
              <a:rPr lang="en-US" sz="1400" b="1" dirty="0">
                <a:latin typeface="Courier New" charset="0"/>
              </a:rPr>
              <a:t>         </a:t>
            </a:r>
            <a:r>
              <a:rPr lang="en-US" sz="1400" b="1" dirty="0">
                <a:solidFill>
                  <a:srgbClr val="B23C00"/>
                </a:solidFill>
                <a:latin typeface="Courier New" charset="0"/>
              </a:rPr>
              <a:t>Merge sort array        267,232         64,608             78</a:t>
            </a:r>
          </a:p>
          <a:p>
            <a:r>
              <a:rPr lang="en-US" sz="1400" b="1" dirty="0">
                <a:solidFill>
                  <a:srgbClr val="B23C00"/>
                </a:solidFill>
                <a:latin typeface="Courier New" charset="0"/>
              </a:rPr>
              <a:t>   Merge sort linked list         99,005         69,008             78</a:t>
            </a:r>
          </a:p>
          <a:p>
            <a:r>
              <a:rPr lang="en-US" sz="1400" b="1" dirty="0">
                <a:latin typeface="Courier New" charset="0"/>
              </a:rPr>
              <a:t>                Quicksort         46,733        193,965             31</a:t>
            </a:r>
          </a:p>
          <a:p>
            <a:endParaRPr lang="en-US" sz="1400" b="1" dirty="0">
              <a:latin typeface="Courier New" charset="0"/>
            </a:endParaRPr>
          </a:p>
        </p:txBody>
      </p:sp>
      <p:sp>
        <p:nvSpPr>
          <p:cNvPr id="970758" name="Text Box 6"/>
          <p:cNvSpPr txBox="1">
            <a:spLocks noChangeArrowheads="1"/>
          </p:cNvSpPr>
          <p:nvPr/>
        </p:nvSpPr>
        <p:spPr bwMode="auto">
          <a:xfrm>
            <a:off x="360363" y="1692275"/>
            <a:ext cx="789198" cy="338554"/>
          </a:xfrm>
          <a:prstGeom prst="rect">
            <a:avLst/>
          </a:prstGeom>
          <a:solidFill>
            <a:srgbClr val="FFFFC2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B23C00"/>
                </a:solidFill>
              </a:rPr>
              <a:t>Sorted</a:t>
            </a:r>
          </a:p>
        </p:txBody>
      </p:sp>
      <p:sp>
        <p:nvSpPr>
          <p:cNvPr id="970759" name="Text Box 7"/>
          <p:cNvSpPr txBox="1">
            <a:spLocks noChangeArrowheads="1"/>
          </p:cNvSpPr>
          <p:nvPr/>
        </p:nvSpPr>
        <p:spPr bwMode="auto">
          <a:xfrm>
            <a:off x="360363" y="4160838"/>
            <a:ext cx="1575972" cy="338554"/>
          </a:xfrm>
          <a:prstGeom prst="rect">
            <a:avLst/>
          </a:prstGeom>
          <a:solidFill>
            <a:srgbClr val="FFFFC2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B23C00"/>
                </a:solidFill>
              </a:rPr>
              <a:t>Reverse sorted</a:t>
            </a:r>
          </a:p>
        </p:txBody>
      </p:sp>
    </p:spTree>
    <p:extLst>
      <p:ext uri="{BB962C8B-B14F-4D97-AF65-F5344CB8AC3E}">
        <p14:creationId xmlns:p14="http://schemas.microsoft.com/office/powerpoint/2010/main" val="36234023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70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70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0757" grpId="0" animBg="1"/>
      <p:bldP spid="97075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B12F3-BAC2-1945-BE62-48DDB7AA55F4}" type="slidenum">
              <a:rPr lang="en-US"/>
              <a:pPr/>
              <a:t>12</a:t>
            </a:fld>
            <a:endParaRPr lang="en-US"/>
          </a:p>
        </p:txBody>
      </p:sp>
      <p:sp>
        <p:nvSpPr>
          <p:cNvPr id="971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Mergesort with a Linked List</a:t>
            </a:r>
          </a:p>
        </p:txBody>
      </p:sp>
      <p:sp>
        <p:nvSpPr>
          <p:cNvPr id="971780" name="Text Box 4"/>
          <p:cNvSpPr txBox="1">
            <a:spLocks noChangeArrowheads="1"/>
          </p:cNvSpPr>
          <p:nvPr/>
        </p:nvSpPr>
        <p:spPr bwMode="auto">
          <a:xfrm>
            <a:off x="1057275" y="1362075"/>
            <a:ext cx="7726419" cy="2462213"/>
          </a:xfrm>
          <a:prstGeom prst="rect">
            <a:avLst/>
          </a:prstGeom>
          <a:solidFill>
            <a:srgbClr val="F2F2F2"/>
          </a:solidFill>
          <a:ln>
            <a:solidFill>
              <a:srgbClr val="BFBFBF"/>
            </a:solidFill>
          </a:ln>
          <a:effectLst/>
          <a:extLst/>
        </p:spPr>
        <p:txBody>
          <a:bodyPr wrap="none">
            <a:spAutoFit/>
          </a:bodyPr>
          <a:lstStyle/>
          <a:p>
            <a:r>
              <a:rPr lang="en-US" sz="1400" b="1" dirty="0">
                <a:latin typeface="Courier New" charset="0"/>
              </a:rPr>
              <a:t>N = 10,000</a:t>
            </a:r>
          </a:p>
          <a:p>
            <a:endParaRPr lang="en-US" sz="1400" b="1" dirty="0">
              <a:latin typeface="Courier New" charset="0"/>
            </a:endParaRPr>
          </a:p>
          <a:p>
            <a:r>
              <a:rPr lang="en-US" sz="1400" b="1" dirty="0">
                <a:latin typeface="Courier New" charset="0"/>
              </a:rPr>
              <a:t>                ALGORITHM          MOVES       COMPARES   MILLISECONDS</a:t>
            </a:r>
          </a:p>
          <a:p>
            <a:r>
              <a:rPr lang="en-US" sz="1400" b="1" dirty="0">
                <a:latin typeface="Courier New" charset="0"/>
              </a:rPr>
              <a:t>           Insertion sort              0          9,999              0</a:t>
            </a:r>
          </a:p>
          <a:p>
            <a:r>
              <a:rPr lang="en-US" sz="1400" b="1" dirty="0">
                <a:latin typeface="Courier New" charset="0"/>
              </a:rPr>
              <a:t>     Shellsort suboptimal              0        120,005             31</a:t>
            </a:r>
          </a:p>
          <a:p>
            <a:r>
              <a:rPr lang="en-US" sz="1400" b="1" dirty="0">
                <a:latin typeface="Courier New" charset="0"/>
              </a:rPr>
              <a:t>          Shellsort Knuth              0         75,243             16</a:t>
            </a:r>
          </a:p>
          <a:p>
            <a:r>
              <a:rPr lang="en-US" sz="1400" b="1" dirty="0">
                <a:latin typeface="Courier New" charset="0"/>
              </a:rPr>
              <a:t>                Heap sort         19,998         29,994             15</a:t>
            </a:r>
          </a:p>
          <a:p>
            <a:r>
              <a:rPr lang="en-US" sz="1400" b="1" dirty="0">
                <a:solidFill>
                  <a:srgbClr val="B23C00"/>
                </a:solidFill>
                <a:latin typeface="Courier New" charset="0"/>
              </a:rPr>
              <a:t>         Merge sort array        267,232         69,008             78</a:t>
            </a:r>
          </a:p>
          <a:p>
            <a:r>
              <a:rPr lang="en-US" sz="1400" b="1" dirty="0">
                <a:solidFill>
                  <a:srgbClr val="B23C00"/>
                </a:solidFill>
                <a:latin typeface="Courier New" charset="0"/>
              </a:rPr>
              <a:t>   Merge sort linked list         94,605         64,608             79</a:t>
            </a:r>
          </a:p>
          <a:p>
            <a:r>
              <a:rPr lang="en-US" sz="1400" b="1" dirty="0">
                <a:latin typeface="Courier New" charset="0"/>
              </a:rPr>
              <a:t>                Quicksort        118,747        120,316             31</a:t>
            </a:r>
          </a:p>
          <a:p>
            <a:endParaRPr lang="en-US" sz="1400" b="1" dirty="0">
              <a:latin typeface="Courier New" charset="0"/>
            </a:endParaRPr>
          </a:p>
        </p:txBody>
      </p:sp>
      <p:sp>
        <p:nvSpPr>
          <p:cNvPr id="971781" name="Text Box 5"/>
          <p:cNvSpPr txBox="1">
            <a:spLocks noChangeArrowheads="1"/>
          </p:cNvSpPr>
          <p:nvPr/>
        </p:nvSpPr>
        <p:spPr bwMode="auto">
          <a:xfrm>
            <a:off x="360363" y="1782763"/>
            <a:ext cx="1196975" cy="376237"/>
          </a:xfrm>
          <a:prstGeom prst="rect">
            <a:avLst/>
          </a:prstGeom>
          <a:solidFill>
            <a:srgbClr val="FFFFC2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All zeroes</a:t>
            </a:r>
          </a:p>
        </p:txBody>
      </p:sp>
    </p:spTree>
    <p:extLst>
      <p:ext uri="{BB962C8B-B14F-4D97-AF65-F5344CB8AC3E}">
        <p14:creationId xmlns:p14="http://schemas.microsoft.com/office/powerpoint/2010/main" val="3145853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Algorithms: Important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nformation processing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Communications</a:t>
            </a:r>
          </a:p>
          <a:p>
            <a:pPr lvl="4"/>
            <a:endParaRPr lang="en-US" dirty="0" smtClean="0"/>
          </a:p>
          <a:p>
            <a:r>
              <a:rPr lang="en-US" dirty="0"/>
              <a:t>Word processors and editors</a:t>
            </a:r>
          </a:p>
          <a:p>
            <a:pPr lvl="4"/>
            <a:endParaRPr lang="en-US" dirty="0"/>
          </a:p>
          <a:p>
            <a:r>
              <a:rPr lang="en-US" dirty="0"/>
              <a:t>Programming </a:t>
            </a:r>
            <a:r>
              <a:rPr lang="en-US" dirty="0" smtClean="0"/>
              <a:t>systems</a:t>
            </a:r>
          </a:p>
          <a:p>
            <a:pPr lvl="5"/>
            <a:endParaRPr lang="en-US" dirty="0"/>
          </a:p>
          <a:p>
            <a:r>
              <a:rPr lang="en-US" dirty="0" smtClean="0"/>
              <a:t>Genomics</a:t>
            </a:r>
            <a:endParaRPr lang="en-US" dirty="0"/>
          </a:p>
          <a:p>
            <a:pPr lvl="1"/>
            <a:r>
              <a:rPr lang="en-US" dirty="0"/>
              <a:t>Computational biologists encode strands of DNA as strings over the characters A, C, G, and T (base molecules adenine, cytosine, guanine, and thymine</a:t>
            </a:r>
            <a:r>
              <a:rPr lang="en-US" dirty="0" smtClean="0"/>
              <a:t>).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4824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Longest Common Subsequence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295400"/>
            <a:ext cx="8412433" cy="4835525"/>
          </a:xfrm>
        </p:spPr>
        <p:txBody>
          <a:bodyPr/>
          <a:lstStyle/>
          <a:p>
            <a:r>
              <a:rPr lang="en-US" dirty="0" smtClean="0"/>
              <a:t>Find the </a:t>
            </a:r>
            <a:r>
              <a:rPr lang="en-US" dirty="0" smtClean="0">
                <a:solidFill>
                  <a:srgbClr val="B23C00"/>
                </a:solidFill>
              </a:rPr>
              <a:t>longest common subsequence 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B23C00"/>
                </a:solidFill>
              </a:rPr>
              <a:t>LCS</a:t>
            </a:r>
            <a:r>
              <a:rPr lang="en-US" dirty="0" smtClean="0"/>
              <a:t>) </a:t>
            </a:r>
            <a:br>
              <a:rPr lang="en-US" dirty="0" smtClean="0"/>
            </a:br>
            <a:r>
              <a:rPr lang="en-US" dirty="0" smtClean="0"/>
              <a:t>of two strings.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In genomics, the longer a common subsequence </a:t>
            </a:r>
            <a:br>
              <a:rPr lang="en-US" dirty="0" smtClean="0"/>
            </a:br>
            <a:r>
              <a:rPr lang="en-US" dirty="0" smtClean="0"/>
              <a:t>we can find between two stands of DNA, </a:t>
            </a:r>
            <a:br>
              <a:rPr lang="en-US" dirty="0" smtClean="0"/>
            </a:br>
            <a:r>
              <a:rPr lang="en-US" dirty="0" smtClean="0"/>
              <a:t>the more similar they are.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1342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Subsequence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4464"/>
            <a:ext cx="8229600" cy="4937706"/>
          </a:xfrm>
        </p:spPr>
        <p:txBody>
          <a:bodyPr/>
          <a:lstStyle/>
          <a:p>
            <a:r>
              <a:rPr lang="en-US" dirty="0" smtClean="0"/>
              <a:t>A subsequence </a:t>
            </a:r>
            <a:r>
              <a:rPr lang="en-US" i="1" dirty="0" smtClean="0"/>
              <a:t>Z</a:t>
            </a:r>
            <a:r>
              <a:rPr lang="en-US" dirty="0" smtClean="0"/>
              <a:t> of a string </a:t>
            </a:r>
            <a:r>
              <a:rPr lang="en-US" i="1" dirty="0" smtClean="0"/>
              <a:t>X</a:t>
            </a:r>
            <a:r>
              <a:rPr lang="en-US" dirty="0" smtClean="0"/>
              <a:t> is </a:t>
            </a:r>
            <a:r>
              <a:rPr lang="en-US" i="1" dirty="0" smtClean="0"/>
              <a:t>X</a:t>
            </a:r>
            <a:r>
              <a:rPr lang="en-US" dirty="0" smtClean="0"/>
              <a:t>, </a:t>
            </a:r>
            <a:br>
              <a:rPr lang="en-US" dirty="0" smtClean="0"/>
            </a:br>
            <a:r>
              <a:rPr lang="en-US" dirty="0" smtClean="0"/>
              <a:t>possibly with some characters removed.</a:t>
            </a:r>
          </a:p>
          <a:p>
            <a:r>
              <a:rPr lang="en-US" dirty="0" smtClean="0"/>
              <a:t>Subsequences of the string “GAC”</a:t>
            </a:r>
          </a:p>
          <a:p>
            <a:pPr lvl="1"/>
            <a:r>
              <a:rPr lang="en-US" dirty="0" smtClean="0"/>
              <a:t>“GAC” (no characters removed)</a:t>
            </a:r>
          </a:p>
          <a:p>
            <a:pPr lvl="1"/>
            <a:r>
              <a:rPr lang="en-US" dirty="0" smtClean="0"/>
              <a:t>“GA” (C removed)</a:t>
            </a:r>
          </a:p>
          <a:p>
            <a:pPr lvl="1"/>
            <a:r>
              <a:rPr lang="en-US" dirty="0" smtClean="0"/>
              <a:t>“GC” (A removed)</a:t>
            </a:r>
          </a:p>
          <a:p>
            <a:pPr lvl="1"/>
            <a:r>
              <a:rPr lang="en-US" dirty="0" smtClean="0"/>
              <a:t>“AC” (G removed)</a:t>
            </a:r>
          </a:p>
          <a:p>
            <a:pPr lvl="1"/>
            <a:r>
              <a:rPr lang="en-US" dirty="0" smtClean="0"/>
              <a:t>“G” (A and C removed)</a:t>
            </a:r>
          </a:p>
          <a:p>
            <a:pPr lvl="1"/>
            <a:r>
              <a:rPr lang="en-US" dirty="0" smtClean="0"/>
              <a:t>“A” (G and C removed)</a:t>
            </a:r>
          </a:p>
          <a:p>
            <a:pPr lvl="1"/>
            <a:r>
              <a:rPr lang="en-US" dirty="0" smtClean="0"/>
              <a:t>“C” (G and A removed)</a:t>
            </a:r>
          </a:p>
          <a:p>
            <a:pPr lvl="1"/>
            <a:r>
              <a:rPr lang="en-US" dirty="0" smtClean="0"/>
              <a:t>empty string (all characters removed)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03512" y="3520439"/>
            <a:ext cx="2507505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33CC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0033CC"/>
                </a:solidFill>
              </a:rPr>
              <a:t>A string of length </a:t>
            </a:r>
            <a:r>
              <a:rPr lang="en-US" sz="1800" i="1" dirty="0" smtClean="0">
                <a:solidFill>
                  <a:srgbClr val="0033CC"/>
                </a:solidFill>
              </a:rPr>
              <a:t>n</a:t>
            </a:r>
          </a:p>
          <a:p>
            <a:r>
              <a:rPr lang="en-US" sz="1800" dirty="0" smtClean="0">
                <a:solidFill>
                  <a:srgbClr val="0033CC"/>
                </a:solidFill>
              </a:rPr>
              <a:t>has 2</a:t>
            </a:r>
            <a:r>
              <a:rPr lang="en-US" sz="1800" i="1" baseline="30000" dirty="0" smtClean="0">
                <a:solidFill>
                  <a:srgbClr val="0033CC"/>
                </a:solidFill>
              </a:rPr>
              <a:t>n</a:t>
            </a:r>
            <a:r>
              <a:rPr lang="en-US" sz="1800" dirty="0" smtClean="0">
                <a:solidFill>
                  <a:srgbClr val="0033CC"/>
                </a:solidFill>
              </a:rPr>
              <a:t> subsequences.</a:t>
            </a:r>
            <a:endParaRPr lang="en-US" sz="1800" dirty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76554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Longest Common </a:t>
            </a:r>
            <a:r>
              <a:rPr lang="en-US" dirty="0" smtClean="0"/>
              <a:t>Subsequence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</a:t>
            </a:r>
            <a:r>
              <a:rPr lang="en-US" i="1" dirty="0" smtClean="0"/>
              <a:t>X</a:t>
            </a:r>
            <a:r>
              <a:rPr lang="en-US" dirty="0" smtClean="0"/>
              <a:t> and </a:t>
            </a:r>
            <a:r>
              <a:rPr lang="en-US" i="1" dirty="0" smtClean="0"/>
              <a:t>Y</a:t>
            </a:r>
            <a:r>
              <a:rPr lang="en-US" dirty="0" smtClean="0"/>
              <a:t> are strings, then </a:t>
            </a:r>
            <a:r>
              <a:rPr lang="en-US" i="1" dirty="0" smtClean="0"/>
              <a:t>Z</a:t>
            </a:r>
            <a:r>
              <a:rPr lang="en-US" dirty="0" smtClean="0"/>
              <a:t> is a </a:t>
            </a:r>
            <a:br>
              <a:rPr lang="en-US" dirty="0" smtClean="0"/>
            </a:br>
            <a:r>
              <a:rPr lang="en-US" dirty="0" smtClean="0">
                <a:solidFill>
                  <a:srgbClr val="B23C00"/>
                </a:solidFill>
              </a:rPr>
              <a:t>common subsequence </a:t>
            </a:r>
            <a:r>
              <a:rPr lang="en-US" dirty="0" smtClean="0"/>
              <a:t>of </a:t>
            </a:r>
            <a:r>
              <a:rPr lang="en-US" i="1" dirty="0" smtClean="0"/>
              <a:t>X</a:t>
            </a:r>
            <a:r>
              <a:rPr lang="en-US" dirty="0" smtClean="0"/>
              <a:t> and </a:t>
            </a:r>
            <a:r>
              <a:rPr lang="en-US" i="1" dirty="0" smtClean="0"/>
              <a:t>Y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if it is a subsequence of both strings.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Example: </a:t>
            </a:r>
            <a:r>
              <a:rPr lang="en-US" i="1" dirty="0" smtClean="0"/>
              <a:t>X</a:t>
            </a:r>
            <a:r>
              <a:rPr lang="en-US" dirty="0" smtClean="0"/>
              <a:t> = “CATCGA”</a:t>
            </a:r>
            <a:br>
              <a:rPr lang="en-US" dirty="0" smtClean="0"/>
            </a:br>
            <a:r>
              <a:rPr lang="en-US" dirty="0" smtClean="0"/>
              <a:t>                </a:t>
            </a:r>
            <a:r>
              <a:rPr lang="en-US" i="1" dirty="0" smtClean="0"/>
              <a:t>Y</a:t>
            </a:r>
            <a:r>
              <a:rPr lang="en-US" dirty="0" smtClean="0"/>
              <a:t> = “GTACCGTCA”</a:t>
            </a:r>
          </a:p>
          <a:p>
            <a:pPr lvl="5"/>
            <a:endParaRPr lang="en-US" dirty="0" smtClean="0"/>
          </a:p>
          <a:p>
            <a:pPr lvl="1"/>
            <a:r>
              <a:rPr lang="en-US" dirty="0" smtClean="0"/>
              <a:t>“CCA” is a common subsequence</a:t>
            </a:r>
          </a:p>
          <a:p>
            <a:pPr lvl="1"/>
            <a:r>
              <a:rPr lang="en-US" dirty="0" smtClean="0"/>
              <a:t>A longest </a:t>
            </a:r>
            <a:r>
              <a:rPr lang="en-US" dirty="0" smtClean="0"/>
              <a:t>common subsequence (LCS) is “CTCA”</a:t>
            </a:r>
          </a:p>
          <a:p>
            <a:pPr lvl="1"/>
            <a:r>
              <a:rPr lang="en-US" dirty="0" smtClean="0"/>
              <a:t>But it is not unique: “TCGA” is another LCS.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956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Length of the LCS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944893"/>
          </a:xfrm>
        </p:spPr>
        <p:txBody>
          <a:bodyPr/>
          <a:lstStyle/>
          <a:p>
            <a:r>
              <a:rPr lang="en-US" dirty="0" smtClean="0"/>
              <a:t>A recursive algorithm to compute </a:t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 smtClean="0">
                <a:solidFill>
                  <a:srgbClr val="B23C00"/>
                </a:solidFill>
              </a:rPr>
              <a:t>length of the LCS </a:t>
            </a:r>
            <a:r>
              <a:rPr lang="en-US" dirty="0" smtClean="0"/>
              <a:t>of two strings.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82928" y="2414706"/>
            <a:ext cx="8773030" cy="36933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Courier New"/>
                <a:cs typeface="Courier New"/>
              </a:rPr>
              <a:t>private static </a:t>
            </a:r>
            <a:r>
              <a:rPr lang="en-US" sz="1800" b="1" dirty="0" err="1">
                <a:latin typeface="Courier New"/>
                <a:cs typeface="Courier New"/>
              </a:rPr>
              <a:t>int</a:t>
            </a:r>
            <a:r>
              <a:rPr lang="en-US" sz="1800" b="1" dirty="0">
                <a:latin typeface="Courier New"/>
                <a:cs typeface="Courier New"/>
              </a:rPr>
              <a:t> </a:t>
            </a:r>
            <a:r>
              <a:rPr lang="en-US" sz="1800" b="1" dirty="0" err="1">
                <a:solidFill>
                  <a:srgbClr val="B23C00"/>
                </a:solidFill>
                <a:latin typeface="Courier New"/>
                <a:cs typeface="Courier New"/>
              </a:rPr>
              <a:t>lcsLength</a:t>
            </a:r>
            <a:r>
              <a:rPr lang="en-US" sz="1800" b="1" dirty="0">
                <a:latin typeface="Courier New"/>
                <a:cs typeface="Courier New"/>
              </a:rPr>
              <a:t>(String X, String Y, </a:t>
            </a:r>
            <a:r>
              <a:rPr lang="en-US" sz="1800" b="1" dirty="0" err="1">
                <a:latin typeface="Courier New"/>
                <a:cs typeface="Courier New"/>
              </a:rPr>
              <a:t>int</a:t>
            </a:r>
            <a:r>
              <a:rPr lang="en-US" sz="1800" b="1" dirty="0">
                <a:latin typeface="Courier New"/>
                <a:cs typeface="Courier New"/>
              </a:rPr>
              <a:t> m, </a:t>
            </a:r>
            <a:r>
              <a:rPr lang="en-US" sz="1800" b="1" dirty="0" err="1">
                <a:latin typeface="Courier New"/>
                <a:cs typeface="Courier New"/>
              </a:rPr>
              <a:t>int</a:t>
            </a:r>
            <a:r>
              <a:rPr lang="en-US" sz="1800" b="1" dirty="0">
                <a:latin typeface="Courier New"/>
                <a:cs typeface="Courier New"/>
              </a:rPr>
              <a:t> n)</a:t>
            </a:r>
          </a:p>
          <a:p>
            <a:r>
              <a:rPr lang="en-US" sz="1800" b="1" dirty="0">
                <a:latin typeface="Courier New"/>
                <a:cs typeface="Courier New"/>
              </a:rPr>
              <a:t>{</a:t>
            </a:r>
          </a:p>
          <a:p>
            <a:r>
              <a:rPr lang="en-US" sz="1800" b="1" dirty="0">
                <a:latin typeface="Courier New"/>
                <a:cs typeface="Courier New"/>
              </a:rPr>
              <a:t>    if ((m == 0) || (n == 0)) {</a:t>
            </a:r>
          </a:p>
          <a:p>
            <a:r>
              <a:rPr lang="is-IS" sz="1800" b="1" dirty="0">
                <a:latin typeface="Courier New"/>
                <a:cs typeface="Courier New"/>
              </a:rPr>
              <a:t>        return 0;</a:t>
            </a:r>
          </a:p>
          <a:p>
            <a:r>
              <a:rPr lang="is-IS" sz="1800" b="1" dirty="0">
                <a:latin typeface="Courier New"/>
                <a:cs typeface="Courier New"/>
              </a:rPr>
              <a:t>    }</a:t>
            </a:r>
          </a:p>
          <a:p>
            <a:r>
              <a:rPr lang="en-US" sz="1800" b="1" dirty="0">
                <a:latin typeface="Courier New"/>
                <a:cs typeface="Courier New"/>
              </a:rPr>
              <a:t>    else if (</a:t>
            </a:r>
            <a:r>
              <a:rPr lang="en-US" sz="1800" b="1" dirty="0" err="1">
                <a:latin typeface="Courier New"/>
                <a:cs typeface="Courier New"/>
              </a:rPr>
              <a:t>X.charAt</a:t>
            </a:r>
            <a:r>
              <a:rPr lang="en-US" sz="1800" b="1" dirty="0">
                <a:latin typeface="Courier New"/>
                <a:cs typeface="Courier New"/>
              </a:rPr>
              <a:t>(m-1) == </a:t>
            </a:r>
            <a:r>
              <a:rPr lang="en-US" sz="1800" b="1" dirty="0" err="1">
                <a:latin typeface="Courier New"/>
                <a:cs typeface="Courier New"/>
              </a:rPr>
              <a:t>Y.charAt</a:t>
            </a:r>
            <a:r>
              <a:rPr lang="en-US" sz="1800" b="1" dirty="0">
                <a:latin typeface="Courier New"/>
                <a:cs typeface="Courier New"/>
              </a:rPr>
              <a:t>(n-1)) {</a:t>
            </a:r>
          </a:p>
          <a:p>
            <a:r>
              <a:rPr lang="hu-HU" sz="1800" b="1" dirty="0">
                <a:latin typeface="Courier New"/>
                <a:cs typeface="Courier New"/>
              </a:rPr>
              <a:t>        return 1 + </a:t>
            </a:r>
            <a:r>
              <a:rPr lang="hu-HU" sz="1800" b="1" dirty="0">
                <a:solidFill>
                  <a:srgbClr val="B23C00"/>
                </a:solidFill>
                <a:latin typeface="Courier New"/>
                <a:cs typeface="Courier New"/>
              </a:rPr>
              <a:t>lcsLength</a:t>
            </a:r>
            <a:r>
              <a:rPr lang="hu-HU" sz="1800" b="1" dirty="0">
                <a:latin typeface="Courier New"/>
                <a:cs typeface="Courier New"/>
              </a:rPr>
              <a:t>(X, Y, m-1, n-1);</a:t>
            </a:r>
          </a:p>
          <a:p>
            <a:r>
              <a:rPr lang="hu-HU" sz="1800" b="1" dirty="0">
                <a:latin typeface="Courier New"/>
                <a:cs typeface="Courier New"/>
              </a:rPr>
              <a:t>    }</a:t>
            </a:r>
          </a:p>
          <a:p>
            <a:r>
              <a:rPr lang="da-DK" sz="1800" b="1" dirty="0">
                <a:latin typeface="Courier New"/>
                <a:cs typeface="Courier New"/>
              </a:rPr>
              <a:t>    </a:t>
            </a:r>
            <a:r>
              <a:rPr lang="da-DK" sz="1800" b="1" dirty="0" err="1">
                <a:latin typeface="Courier New"/>
                <a:cs typeface="Courier New"/>
              </a:rPr>
              <a:t>else</a:t>
            </a:r>
            <a:r>
              <a:rPr lang="da-DK" sz="1800" b="1" dirty="0">
                <a:latin typeface="Courier New"/>
                <a:cs typeface="Courier New"/>
              </a:rPr>
              <a:t> {</a:t>
            </a:r>
          </a:p>
          <a:p>
            <a:r>
              <a:rPr lang="da-DK" sz="1800" b="1" dirty="0">
                <a:latin typeface="Courier New"/>
                <a:cs typeface="Courier New"/>
              </a:rPr>
              <a:t>        </a:t>
            </a:r>
            <a:r>
              <a:rPr lang="da-DK" sz="1800" b="1" dirty="0" err="1">
                <a:latin typeface="Courier New"/>
                <a:cs typeface="Courier New"/>
              </a:rPr>
              <a:t>return</a:t>
            </a:r>
            <a:r>
              <a:rPr lang="da-DK" sz="1800" b="1" dirty="0">
                <a:latin typeface="Courier New"/>
                <a:cs typeface="Courier New"/>
              </a:rPr>
              <a:t> </a:t>
            </a:r>
            <a:r>
              <a:rPr lang="da-DK" sz="1800" b="1" dirty="0" err="1">
                <a:latin typeface="Courier New"/>
                <a:cs typeface="Courier New"/>
              </a:rPr>
              <a:t>Math.max</a:t>
            </a:r>
            <a:r>
              <a:rPr lang="da-DK" sz="1800" b="1" dirty="0">
                <a:latin typeface="Courier New"/>
                <a:cs typeface="Courier New"/>
              </a:rPr>
              <a:t>(</a:t>
            </a:r>
            <a:r>
              <a:rPr lang="da-DK" sz="1800" b="1" dirty="0" err="1">
                <a:solidFill>
                  <a:srgbClr val="B23C00"/>
                </a:solidFill>
                <a:latin typeface="Courier New"/>
                <a:cs typeface="Courier New"/>
              </a:rPr>
              <a:t>lcsLength</a:t>
            </a:r>
            <a:r>
              <a:rPr lang="da-DK" sz="1800" b="1" dirty="0">
                <a:latin typeface="Courier New"/>
                <a:cs typeface="Courier New"/>
              </a:rPr>
              <a:t>(X, Y, m, n-1), </a:t>
            </a:r>
          </a:p>
          <a:p>
            <a:r>
              <a:rPr lang="hu-HU" sz="1800" b="1" dirty="0">
                <a:latin typeface="Courier New"/>
                <a:cs typeface="Courier New"/>
              </a:rPr>
              <a:t>                        </a:t>
            </a:r>
            <a:r>
              <a:rPr lang="hu-HU" sz="1800" b="1" dirty="0">
                <a:solidFill>
                  <a:srgbClr val="B23C00"/>
                </a:solidFill>
                <a:latin typeface="Courier New"/>
                <a:cs typeface="Courier New"/>
              </a:rPr>
              <a:t>lcsLength</a:t>
            </a:r>
            <a:r>
              <a:rPr lang="hu-HU" sz="1800" b="1" dirty="0">
                <a:latin typeface="Courier New"/>
                <a:cs typeface="Courier New"/>
              </a:rPr>
              <a:t>(X, Y, m-1, n));</a:t>
            </a:r>
          </a:p>
          <a:p>
            <a:r>
              <a:rPr lang="hu-HU" sz="1800" b="1" dirty="0">
                <a:latin typeface="Courier New"/>
                <a:cs typeface="Courier New"/>
              </a:rPr>
              <a:t>    }</a:t>
            </a:r>
          </a:p>
          <a:p>
            <a:r>
              <a:rPr lang="hu-HU" sz="1800" b="1" dirty="0" smtClean="0">
                <a:latin typeface="Courier New"/>
                <a:cs typeface="Courier New"/>
              </a:rPr>
              <a:t>}</a:t>
            </a:r>
            <a:endParaRPr lang="hu-HU" sz="1800" b="1" dirty="0">
              <a:latin typeface="Courier New"/>
              <a:cs typeface="Courier New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6583658" y="6263609"/>
            <a:ext cx="803275" cy="376238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Demo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8007" y="2788927"/>
            <a:ext cx="2031626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33CC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33CC"/>
                </a:solidFill>
              </a:rPr>
              <a:t>Initially:</a:t>
            </a:r>
          </a:p>
          <a:p>
            <a:r>
              <a:rPr lang="en-US" b="1" dirty="0" smtClean="0">
                <a:solidFill>
                  <a:srgbClr val="0033CC"/>
                </a:solidFill>
                <a:latin typeface="Courier New"/>
                <a:cs typeface="Courier New"/>
              </a:rPr>
              <a:t>m = </a:t>
            </a:r>
            <a:r>
              <a:rPr lang="en-US" b="1" dirty="0" err="1" smtClean="0">
                <a:solidFill>
                  <a:srgbClr val="0033CC"/>
                </a:solidFill>
                <a:latin typeface="Courier New"/>
                <a:cs typeface="Courier New"/>
              </a:rPr>
              <a:t>X.length</a:t>
            </a:r>
            <a:r>
              <a:rPr lang="en-US" b="1" dirty="0" smtClean="0">
                <a:solidFill>
                  <a:srgbClr val="0033CC"/>
                </a:solidFill>
                <a:latin typeface="Courier New"/>
                <a:cs typeface="Courier New"/>
              </a:rPr>
              <a:t>()</a:t>
            </a:r>
          </a:p>
          <a:p>
            <a:r>
              <a:rPr lang="en-US" b="1" dirty="0" smtClean="0">
                <a:solidFill>
                  <a:srgbClr val="0033CC"/>
                </a:solidFill>
                <a:latin typeface="Courier New"/>
                <a:cs typeface="Courier New"/>
              </a:rPr>
              <a:t>n = </a:t>
            </a:r>
            <a:r>
              <a:rPr lang="en-US" b="1" dirty="0" err="1" smtClean="0">
                <a:solidFill>
                  <a:srgbClr val="0033CC"/>
                </a:solidFill>
                <a:latin typeface="Courier New"/>
                <a:cs typeface="Courier New"/>
              </a:rPr>
              <a:t>Y.lengfth</a:t>
            </a:r>
            <a:r>
              <a:rPr lang="en-US" b="1" dirty="0" smtClean="0">
                <a:solidFill>
                  <a:srgbClr val="0033CC"/>
                </a:solidFill>
                <a:latin typeface="Courier New"/>
                <a:cs typeface="Courier New"/>
              </a:rPr>
              <a:t>()</a:t>
            </a:r>
            <a:endParaRPr lang="en-US" b="1" dirty="0">
              <a:solidFill>
                <a:srgbClr val="0033CC"/>
              </a:solidFill>
              <a:latin typeface="Courier New"/>
              <a:cs typeface="Courier New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57975" y="5623536"/>
            <a:ext cx="1929434" cy="338554"/>
          </a:xfrm>
          <a:prstGeom prst="rect">
            <a:avLst/>
          </a:prstGeom>
          <a:solidFill>
            <a:srgbClr val="0033CC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FF00"/>
                </a:solidFill>
              </a:rPr>
              <a:t>RecursiveLCS.java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23172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Length of the </a:t>
            </a:r>
            <a:r>
              <a:rPr lang="en-US" dirty="0" smtClean="0"/>
              <a:t>LCS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76770"/>
          </a:xfrm>
        </p:spPr>
        <p:txBody>
          <a:bodyPr/>
          <a:lstStyle/>
          <a:p>
            <a:r>
              <a:rPr lang="en-US" dirty="0" smtClean="0"/>
              <a:t>A recursive solution is not recommended!</a:t>
            </a:r>
          </a:p>
          <a:p>
            <a:pPr lvl="1"/>
            <a:r>
              <a:rPr lang="en-US" dirty="0" smtClean="0"/>
              <a:t>Worst case: </a:t>
            </a:r>
            <a:r>
              <a:rPr lang="en-US" i="1" dirty="0" smtClean="0"/>
              <a:t>O</a:t>
            </a:r>
            <a:r>
              <a:rPr lang="en-US" dirty="0" smtClean="0"/>
              <a:t>(2</a:t>
            </a:r>
            <a:r>
              <a:rPr lang="en-US" i="1" baseline="30000" dirty="0" smtClean="0"/>
              <a:t>n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An alternative to recursion?</a:t>
            </a:r>
          </a:p>
          <a:p>
            <a:pPr lvl="1"/>
            <a:r>
              <a:rPr lang="en-US" dirty="0" smtClean="0"/>
              <a:t>Dynamic programming</a:t>
            </a:r>
          </a:p>
          <a:p>
            <a:pPr lvl="1"/>
            <a:r>
              <a:rPr lang="en-US" dirty="0" smtClean="0"/>
              <a:t>Use a table instead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5" name="Picture 4" descr="Screen Shot 2015-07-29 at 9.57.5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11" y="2420612"/>
            <a:ext cx="8801100" cy="173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5499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LCS with Dynamic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a subproblem to finding the </a:t>
            </a:r>
            <a:br>
              <a:rPr lang="en-US" dirty="0" smtClean="0"/>
            </a:br>
            <a:r>
              <a:rPr lang="en-US" dirty="0" smtClean="0"/>
              <a:t>LCS of two strings X and Y?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Consider </a:t>
            </a:r>
            <a:r>
              <a:rPr lang="en-US" i="1" dirty="0" smtClean="0"/>
              <a:t>X</a:t>
            </a:r>
            <a:r>
              <a:rPr lang="en-US" dirty="0" smtClean="0"/>
              <a:t> = </a:t>
            </a:r>
            <a:r>
              <a:rPr lang="en-US" i="1" dirty="0" smtClean="0"/>
              <a:t>x</a:t>
            </a:r>
            <a:r>
              <a:rPr lang="en-US" baseline="-25000" dirty="0" smtClean="0"/>
              <a:t>1</a:t>
            </a:r>
            <a:r>
              <a:rPr lang="en-US" i="1" dirty="0" smtClean="0"/>
              <a:t>x</a:t>
            </a:r>
            <a:r>
              <a:rPr lang="en-US" baseline="-25000" dirty="0"/>
              <a:t>2</a:t>
            </a:r>
            <a:r>
              <a:rPr lang="en-US" i="1" dirty="0" smtClean="0"/>
              <a:t>x</a:t>
            </a:r>
            <a:r>
              <a:rPr lang="en-US" baseline="-25000" dirty="0"/>
              <a:t>3</a:t>
            </a:r>
            <a:r>
              <a:rPr lang="en-US" dirty="0" smtClean="0"/>
              <a:t>…</a:t>
            </a:r>
            <a:r>
              <a:rPr lang="en-US" i="1" dirty="0" err="1" smtClean="0"/>
              <a:t>x</a:t>
            </a:r>
            <a:r>
              <a:rPr lang="en-US" i="1" baseline="-25000" dirty="0" err="1" smtClean="0"/>
              <a:t>m</a:t>
            </a:r>
            <a:r>
              <a:rPr lang="en-US" dirty="0" smtClean="0"/>
              <a:t> and </a:t>
            </a:r>
            <a:r>
              <a:rPr lang="en-US" i="1" dirty="0" smtClean="0"/>
              <a:t>Y</a:t>
            </a:r>
            <a:r>
              <a:rPr lang="en-US" dirty="0" smtClean="0"/>
              <a:t> = </a:t>
            </a:r>
            <a:r>
              <a:rPr lang="en-US" i="1" dirty="0" smtClean="0"/>
              <a:t>y</a:t>
            </a:r>
            <a:r>
              <a:rPr lang="en-US" baseline="-25000" dirty="0"/>
              <a:t>1</a:t>
            </a:r>
            <a:r>
              <a:rPr lang="en-US" i="1" dirty="0" smtClean="0"/>
              <a:t>y</a:t>
            </a:r>
            <a:r>
              <a:rPr lang="en-US" baseline="-25000" dirty="0"/>
              <a:t>2</a:t>
            </a:r>
            <a:r>
              <a:rPr lang="en-US" i="1" dirty="0" smtClean="0"/>
              <a:t>y</a:t>
            </a:r>
            <a:r>
              <a:rPr lang="en-US" baseline="-25000" dirty="0"/>
              <a:t>3</a:t>
            </a:r>
            <a:r>
              <a:rPr lang="en-US" dirty="0" smtClean="0"/>
              <a:t>…</a:t>
            </a:r>
            <a:r>
              <a:rPr lang="en-US" i="1" dirty="0" err="1" smtClean="0"/>
              <a:t>y</a:t>
            </a:r>
            <a:r>
              <a:rPr lang="en-US" i="1" baseline="-25000" dirty="0" err="1" smtClean="0"/>
              <a:t>n</a:t>
            </a:r>
            <a:endParaRPr lang="en-US" i="1" baseline="-25000" dirty="0" smtClean="0"/>
          </a:p>
          <a:p>
            <a:pPr lvl="4"/>
            <a:endParaRPr lang="en-US" i="1" dirty="0"/>
          </a:p>
          <a:p>
            <a:r>
              <a:rPr lang="en-US" dirty="0"/>
              <a:t>Let </a:t>
            </a:r>
            <a:r>
              <a:rPr lang="en-US" i="1" dirty="0" smtClean="0"/>
              <a:t>X</a:t>
            </a:r>
            <a:r>
              <a:rPr lang="en-US" i="1" baseline="-25000" dirty="0" smtClean="0"/>
              <a:t>i</a:t>
            </a:r>
            <a:r>
              <a:rPr lang="en-US" dirty="0" smtClean="0"/>
              <a:t> = </a:t>
            </a:r>
            <a:r>
              <a:rPr lang="en-US" i="1" dirty="0"/>
              <a:t>x</a:t>
            </a:r>
            <a:r>
              <a:rPr lang="en-US" baseline="-25000" dirty="0"/>
              <a:t>1</a:t>
            </a:r>
            <a:r>
              <a:rPr lang="en-US" i="1" dirty="0"/>
              <a:t>x</a:t>
            </a:r>
            <a:r>
              <a:rPr lang="en-US" baseline="-25000" dirty="0"/>
              <a:t>2</a:t>
            </a:r>
            <a:r>
              <a:rPr lang="en-US" i="1" dirty="0"/>
              <a:t>x</a:t>
            </a:r>
            <a:r>
              <a:rPr lang="en-US" baseline="-25000" dirty="0"/>
              <a:t>3</a:t>
            </a:r>
            <a:r>
              <a:rPr lang="en-US" dirty="0"/>
              <a:t>…</a:t>
            </a:r>
            <a:r>
              <a:rPr lang="en-US" i="1" dirty="0" smtClean="0"/>
              <a:t>x</a:t>
            </a:r>
            <a:r>
              <a:rPr lang="en-US" i="1" baseline="-25000" dirty="0" smtClean="0"/>
              <a:t>i</a:t>
            </a:r>
            <a:r>
              <a:rPr lang="en-US" dirty="0" smtClean="0"/>
              <a:t> for </a:t>
            </a:r>
            <a:r>
              <a:rPr lang="en-US" i="1" dirty="0" err="1" smtClean="0"/>
              <a:t>i</a:t>
            </a:r>
            <a:r>
              <a:rPr lang="en-US" dirty="0" smtClean="0"/>
              <a:t> = 1…</a:t>
            </a:r>
            <a:r>
              <a:rPr lang="en-US" i="1" dirty="0" smtClean="0"/>
              <a:t>m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be a </a:t>
            </a:r>
            <a:r>
              <a:rPr lang="en-US" dirty="0" smtClean="0">
                <a:solidFill>
                  <a:srgbClr val="B23C00"/>
                </a:solidFill>
              </a:rPr>
              <a:t>prefix</a:t>
            </a:r>
            <a:r>
              <a:rPr lang="en-US" dirty="0" smtClean="0"/>
              <a:t> of string </a:t>
            </a:r>
            <a:r>
              <a:rPr lang="en-US" i="1" dirty="0" smtClean="0"/>
              <a:t>X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Similar notation for a prefix of </a:t>
            </a:r>
            <a:r>
              <a:rPr lang="en-US" i="1" dirty="0" smtClean="0"/>
              <a:t>Y</a:t>
            </a:r>
            <a:r>
              <a:rPr lang="en-US" dirty="0" smtClean="0"/>
              <a:t>.</a:t>
            </a:r>
          </a:p>
          <a:p>
            <a:pPr lvl="5"/>
            <a:endParaRPr lang="en-US" dirty="0"/>
          </a:p>
          <a:p>
            <a:r>
              <a:rPr lang="en-US" i="1" dirty="0" smtClean="0"/>
              <a:t>X</a:t>
            </a:r>
            <a:r>
              <a:rPr lang="en-US" dirty="0" smtClean="0"/>
              <a:t> and </a:t>
            </a:r>
            <a:r>
              <a:rPr lang="en-US" i="1" dirty="0" smtClean="0"/>
              <a:t>Y</a:t>
            </a:r>
            <a:r>
              <a:rPr lang="en-US" dirty="0" smtClean="0"/>
              <a:t> have an LCS </a:t>
            </a:r>
            <a:r>
              <a:rPr lang="en-US" i="1" dirty="0" smtClean="0"/>
              <a:t>Z </a:t>
            </a:r>
            <a:r>
              <a:rPr lang="en-US" dirty="0" smtClean="0"/>
              <a:t>= </a:t>
            </a:r>
            <a:r>
              <a:rPr lang="en-US" i="1" dirty="0" smtClean="0"/>
              <a:t>z</a:t>
            </a:r>
            <a:r>
              <a:rPr lang="en-US" baseline="-25000" dirty="0" smtClean="0"/>
              <a:t>1</a:t>
            </a:r>
            <a:r>
              <a:rPr lang="en-US" i="1" dirty="0" smtClean="0"/>
              <a:t>z</a:t>
            </a:r>
            <a:r>
              <a:rPr lang="en-US" baseline="-25000" dirty="0"/>
              <a:t>2</a:t>
            </a:r>
            <a:r>
              <a:rPr lang="en-US" i="1" dirty="0" smtClean="0"/>
              <a:t>z</a:t>
            </a:r>
            <a:r>
              <a:rPr lang="en-US" baseline="-25000" dirty="0"/>
              <a:t>3</a:t>
            </a:r>
            <a:r>
              <a:rPr lang="en-US" dirty="0" smtClean="0"/>
              <a:t>…</a:t>
            </a:r>
            <a:r>
              <a:rPr lang="en-US" i="1" dirty="0" err="1" smtClean="0"/>
              <a:t>z</a:t>
            </a:r>
            <a:r>
              <a:rPr lang="en-US" i="1" baseline="-25000" dirty="0" err="1" smtClean="0"/>
              <a:t>k</a:t>
            </a:r>
            <a:r>
              <a:rPr lang="en-US" baseline="-25000" dirty="0"/>
              <a:t> </a:t>
            </a:r>
            <a:r>
              <a:rPr lang="en-US" dirty="0" smtClean="0"/>
              <a:t>for</a:t>
            </a:r>
            <a:r>
              <a:rPr lang="en-US" dirty="0"/>
              <a:t> </a:t>
            </a:r>
            <a:r>
              <a:rPr lang="en-US" dirty="0" smtClean="0"/>
              <a:t>some length </a:t>
            </a:r>
            <a:r>
              <a:rPr lang="en-US" i="1" dirty="0" smtClean="0"/>
              <a:t>k</a:t>
            </a:r>
            <a:r>
              <a:rPr lang="en-US" dirty="0" smtClean="0"/>
              <a:t> </a:t>
            </a:r>
            <a:r>
              <a:rPr lang="en-US" dirty="0" smtClean="0"/>
              <a:t>from 0 </a:t>
            </a:r>
            <a:r>
              <a:rPr lang="en-US" dirty="0" smtClean="0"/>
              <a:t>through the smaller of </a:t>
            </a:r>
            <a:r>
              <a:rPr lang="en-US" i="1" dirty="0" smtClean="0"/>
              <a:t>m</a:t>
            </a:r>
            <a:r>
              <a:rPr lang="en-US" dirty="0" smtClean="0"/>
              <a:t> and </a:t>
            </a:r>
            <a:r>
              <a:rPr lang="en-US" i="1" dirty="0" smtClean="0"/>
              <a:t>n</a:t>
            </a:r>
            <a:r>
              <a:rPr lang="en-US" dirty="0" smtClean="0"/>
              <a:t>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3229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841E3-004A-9B47-B4C0-6ACF93C6DF9C}" type="slidenum">
              <a:rPr lang="en-US"/>
              <a:pPr/>
              <a:t>2</a:t>
            </a:fld>
            <a:endParaRPr lang="en-US"/>
          </a:p>
        </p:txBody>
      </p:sp>
      <p:sp>
        <p:nvSpPr>
          <p:cNvPr id="963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Solution to Assignment </a:t>
            </a:r>
            <a:r>
              <a:rPr lang="en-US" dirty="0" smtClean="0"/>
              <a:t>#5</a:t>
            </a:r>
            <a:endParaRPr lang="en-US" dirty="0"/>
          </a:p>
        </p:txBody>
      </p:sp>
      <p:sp>
        <p:nvSpPr>
          <p:cNvPr id="963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Sort a linked list with </a:t>
            </a:r>
            <a:r>
              <a:rPr lang="en-US" sz="2800" dirty="0" err="1"/>
              <a:t>mergesort</a:t>
            </a:r>
            <a:r>
              <a:rPr lang="en-US" sz="2800" dirty="0" smtClean="0"/>
              <a:t>.</a:t>
            </a:r>
          </a:p>
          <a:p>
            <a:pPr lvl="5"/>
            <a:endParaRPr lang="en-US" dirty="0"/>
          </a:p>
          <a:p>
            <a:r>
              <a:rPr lang="en-US" sz="2800" dirty="0" err="1"/>
              <a:t>Mergesort</a:t>
            </a:r>
            <a:r>
              <a:rPr lang="en-US" sz="2800" dirty="0"/>
              <a:t> is ideal for sorting a linked list</a:t>
            </a:r>
            <a:r>
              <a:rPr lang="en-US" sz="2800" dirty="0" smtClean="0"/>
              <a:t>.</a:t>
            </a:r>
          </a:p>
          <a:p>
            <a:pPr lvl="5"/>
            <a:endParaRPr lang="en-US" dirty="0"/>
          </a:p>
          <a:p>
            <a:r>
              <a:rPr lang="en-US" sz="2800" dirty="0"/>
              <a:t>Does not require random, direct access to any list elements</a:t>
            </a:r>
            <a:r>
              <a:rPr lang="en-US" sz="2800" dirty="0" smtClean="0"/>
              <a:t>.</a:t>
            </a:r>
          </a:p>
          <a:p>
            <a:pPr lvl="5"/>
            <a:endParaRPr lang="en-US" dirty="0" smtClean="0"/>
          </a:p>
          <a:p>
            <a:r>
              <a:rPr lang="en-US" sz="2800" dirty="0" smtClean="0"/>
              <a:t>I used my own linked list class, </a:t>
            </a:r>
            <a:br>
              <a:rPr lang="en-US" sz="2800" dirty="0" smtClean="0"/>
            </a:br>
            <a:r>
              <a:rPr lang="en-US" sz="2800" dirty="0" smtClean="0"/>
              <a:t>not Java</a:t>
            </a:r>
            <a:r>
              <a:rPr lang="en-US" sz="2800" dirty="0"/>
              <a:t>’</a:t>
            </a:r>
            <a:r>
              <a:rPr lang="en-US" sz="2800" dirty="0" smtClean="0"/>
              <a:t>s built-in class.</a:t>
            </a:r>
          </a:p>
          <a:p>
            <a:pPr lvl="5"/>
            <a:endParaRPr lang="en-US" dirty="0" smtClean="0"/>
          </a:p>
          <a:p>
            <a:r>
              <a:rPr lang="en-US" sz="2800" dirty="0" smtClean="0"/>
              <a:t>No </a:t>
            </a:r>
            <a:r>
              <a:rPr lang="en-US" sz="2800" b="1" dirty="0" smtClean="0">
                <a:solidFill>
                  <a:srgbClr val="0033CC"/>
                </a:solidFill>
                <a:latin typeface="Courier New" charset="0"/>
              </a:rPr>
              <a:t>get()</a:t>
            </a:r>
            <a:r>
              <a:rPr lang="en-US" sz="2800" dirty="0" smtClean="0"/>
              <a:t> and </a:t>
            </a:r>
            <a:r>
              <a:rPr lang="en-US" sz="2800" b="1" dirty="0" smtClean="0">
                <a:solidFill>
                  <a:srgbClr val="0033CC"/>
                </a:solidFill>
                <a:latin typeface="Courier New" charset="0"/>
              </a:rPr>
              <a:t>set()</a:t>
            </a:r>
            <a:r>
              <a:rPr lang="en-US" sz="2800" dirty="0" smtClean="0"/>
              <a:t> calls.</a:t>
            </a:r>
          </a:p>
        </p:txBody>
      </p:sp>
    </p:spTree>
    <p:extLst>
      <p:ext uri="{BB962C8B-B14F-4D97-AF65-F5344CB8AC3E}">
        <p14:creationId xmlns:p14="http://schemas.microsoft.com/office/powerpoint/2010/main" val="24645186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63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5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635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LCS with Dynamic Programming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4464"/>
            <a:ext cx="8229600" cy="4896461"/>
          </a:xfrm>
        </p:spPr>
        <p:txBody>
          <a:bodyPr/>
          <a:lstStyle/>
          <a:p>
            <a:r>
              <a:rPr lang="en-US" i="1" dirty="0"/>
              <a:t>X</a:t>
            </a:r>
            <a:r>
              <a:rPr lang="en-US" dirty="0"/>
              <a:t> = </a:t>
            </a:r>
            <a:r>
              <a:rPr lang="en-US" i="1" dirty="0"/>
              <a:t>x</a:t>
            </a:r>
            <a:r>
              <a:rPr lang="en-US" baseline="-25000" dirty="0"/>
              <a:t>1</a:t>
            </a:r>
            <a:r>
              <a:rPr lang="en-US" i="1" dirty="0"/>
              <a:t>x</a:t>
            </a:r>
            <a:r>
              <a:rPr lang="en-US" baseline="-25000" dirty="0"/>
              <a:t>2</a:t>
            </a:r>
            <a:r>
              <a:rPr lang="en-US" i="1" dirty="0"/>
              <a:t>x</a:t>
            </a:r>
            <a:r>
              <a:rPr lang="en-US" baseline="-25000" dirty="0"/>
              <a:t>3</a:t>
            </a:r>
            <a:r>
              <a:rPr lang="en-US" dirty="0"/>
              <a:t>…</a:t>
            </a:r>
            <a:r>
              <a:rPr lang="en-US" i="1" dirty="0" err="1"/>
              <a:t>x</a:t>
            </a:r>
            <a:r>
              <a:rPr lang="en-US" i="1" baseline="-25000" dirty="0" err="1"/>
              <a:t>m</a:t>
            </a:r>
            <a:r>
              <a:rPr lang="en-US" dirty="0"/>
              <a:t> </a:t>
            </a:r>
            <a:r>
              <a:rPr lang="en-US" dirty="0" smtClean="0"/>
              <a:t>, </a:t>
            </a:r>
            <a:r>
              <a:rPr lang="en-US" i="1" dirty="0"/>
              <a:t>Y</a:t>
            </a:r>
            <a:r>
              <a:rPr lang="en-US" dirty="0"/>
              <a:t> = </a:t>
            </a:r>
            <a:r>
              <a:rPr lang="en-US" i="1" dirty="0"/>
              <a:t>y</a:t>
            </a:r>
            <a:r>
              <a:rPr lang="en-US" baseline="-25000" dirty="0"/>
              <a:t>1</a:t>
            </a:r>
            <a:r>
              <a:rPr lang="en-US" i="1" dirty="0"/>
              <a:t>y</a:t>
            </a:r>
            <a:r>
              <a:rPr lang="en-US" baseline="-25000" dirty="0"/>
              <a:t>2</a:t>
            </a:r>
            <a:r>
              <a:rPr lang="en-US" i="1" dirty="0"/>
              <a:t>y</a:t>
            </a:r>
            <a:r>
              <a:rPr lang="en-US" baseline="-25000" dirty="0"/>
              <a:t>3</a:t>
            </a:r>
            <a:r>
              <a:rPr lang="en-US" dirty="0"/>
              <a:t>…</a:t>
            </a:r>
            <a:r>
              <a:rPr lang="en-US" i="1" dirty="0" err="1"/>
              <a:t>y</a:t>
            </a:r>
            <a:r>
              <a:rPr lang="en-US" i="1" baseline="-25000" dirty="0" err="1"/>
              <a:t>n</a:t>
            </a:r>
            <a:r>
              <a:rPr lang="en-US" dirty="0" smtClean="0"/>
              <a:t> , </a:t>
            </a:r>
            <a:r>
              <a:rPr lang="en-US" i="1" dirty="0"/>
              <a:t>Z </a:t>
            </a:r>
            <a:r>
              <a:rPr lang="en-US" dirty="0"/>
              <a:t>= </a:t>
            </a:r>
            <a:r>
              <a:rPr lang="en-US" i="1" dirty="0"/>
              <a:t>z</a:t>
            </a:r>
            <a:r>
              <a:rPr lang="en-US" baseline="-25000" dirty="0"/>
              <a:t>1</a:t>
            </a:r>
            <a:r>
              <a:rPr lang="en-US" i="1" dirty="0"/>
              <a:t>z</a:t>
            </a:r>
            <a:r>
              <a:rPr lang="en-US" baseline="-25000" dirty="0"/>
              <a:t>2</a:t>
            </a:r>
            <a:r>
              <a:rPr lang="en-US" i="1" dirty="0"/>
              <a:t>z</a:t>
            </a:r>
            <a:r>
              <a:rPr lang="en-US" baseline="-25000" dirty="0"/>
              <a:t>3</a:t>
            </a:r>
            <a:r>
              <a:rPr lang="en-US" dirty="0"/>
              <a:t>…</a:t>
            </a:r>
            <a:r>
              <a:rPr lang="en-US" i="1" dirty="0" err="1"/>
              <a:t>z</a:t>
            </a:r>
            <a:r>
              <a:rPr lang="en-US" i="1" baseline="-25000" dirty="0" err="1"/>
              <a:t>k</a:t>
            </a:r>
            <a:r>
              <a:rPr lang="en-US" baseline="-25000" dirty="0"/>
              <a:t> </a:t>
            </a:r>
            <a:endParaRPr lang="en-US" dirty="0" smtClean="0"/>
          </a:p>
          <a:p>
            <a:r>
              <a:rPr lang="en-US" dirty="0" smtClean="0"/>
              <a:t>If the last characters of </a:t>
            </a:r>
            <a:r>
              <a:rPr lang="en-US" i="1" dirty="0" err="1"/>
              <a:t>x</a:t>
            </a:r>
            <a:r>
              <a:rPr lang="en-US" i="1" baseline="-25000" dirty="0" err="1"/>
              <a:t>m</a:t>
            </a:r>
            <a:r>
              <a:rPr lang="en-US" dirty="0" smtClean="0"/>
              <a:t> and </a:t>
            </a:r>
            <a:r>
              <a:rPr lang="en-US" i="1" dirty="0" err="1"/>
              <a:t>y</a:t>
            </a:r>
            <a:r>
              <a:rPr lang="en-US" i="1" baseline="-25000" dirty="0" err="1"/>
              <a:t>n</a:t>
            </a:r>
            <a:r>
              <a:rPr lang="en-US" dirty="0" smtClean="0"/>
              <a:t> are equal:</a:t>
            </a:r>
          </a:p>
          <a:p>
            <a:pPr lvl="1"/>
            <a:r>
              <a:rPr lang="en-US" dirty="0" smtClean="0"/>
              <a:t>Then </a:t>
            </a:r>
            <a:r>
              <a:rPr lang="en-US" i="1" dirty="0" err="1"/>
              <a:t>z</a:t>
            </a:r>
            <a:r>
              <a:rPr lang="en-US" i="1" baseline="-25000" dirty="0" err="1"/>
              <a:t>k</a:t>
            </a:r>
            <a:r>
              <a:rPr lang="en-US" dirty="0" smtClean="0"/>
              <a:t> must also be that character.</a:t>
            </a:r>
          </a:p>
          <a:p>
            <a:pPr lvl="1"/>
            <a:r>
              <a:rPr lang="en-US" dirty="0"/>
              <a:t>Prefix </a:t>
            </a:r>
            <a:r>
              <a:rPr lang="en-US" i="1" dirty="0" smtClean="0"/>
              <a:t>Z</a:t>
            </a:r>
            <a:r>
              <a:rPr lang="en-US" i="1" baseline="-25000" dirty="0" smtClean="0"/>
              <a:t>k</a:t>
            </a:r>
            <a:r>
              <a:rPr lang="en-US" baseline="-25000" dirty="0"/>
              <a:t>-1</a:t>
            </a:r>
            <a:r>
              <a:rPr lang="en-US" dirty="0" smtClean="0"/>
              <a:t> must be the LCS of prefixes </a:t>
            </a:r>
            <a:r>
              <a:rPr lang="en-US" i="1" dirty="0" smtClean="0"/>
              <a:t>X</a:t>
            </a:r>
            <a:r>
              <a:rPr lang="en-US" i="1" baseline="-25000" dirty="0"/>
              <a:t>m</a:t>
            </a:r>
            <a:r>
              <a:rPr lang="en-US" baseline="-25000" dirty="0"/>
              <a:t>-1</a:t>
            </a:r>
            <a:r>
              <a:rPr lang="en-US" dirty="0" smtClean="0"/>
              <a:t> and </a:t>
            </a:r>
            <a:r>
              <a:rPr lang="en-US" i="1" dirty="0" smtClean="0"/>
              <a:t>Y</a:t>
            </a:r>
            <a:r>
              <a:rPr lang="en-US" i="1" baseline="-25000" dirty="0"/>
              <a:t>n</a:t>
            </a:r>
            <a:r>
              <a:rPr lang="en-US" baseline="-25000" dirty="0"/>
              <a:t>-</a:t>
            </a:r>
            <a:r>
              <a:rPr lang="en-US" baseline="-25000" dirty="0" smtClean="0"/>
              <a:t>1</a:t>
            </a:r>
          </a:p>
          <a:p>
            <a:r>
              <a:rPr lang="en-US" dirty="0" smtClean="0"/>
              <a:t>Last characters </a:t>
            </a:r>
            <a:r>
              <a:rPr lang="en-US" i="1" dirty="0" err="1"/>
              <a:t>x</a:t>
            </a:r>
            <a:r>
              <a:rPr lang="en-US" i="1" baseline="-25000" dirty="0" err="1"/>
              <a:t>m</a:t>
            </a:r>
            <a:r>
              <a:rPr lang="en-US" dirty="0"/>
              <a:t> and </a:t>
            </a:r>
            <a:r>
              <a:rPr lang="en-US" i="1" dirty="0" err="1"/>
              <a:t>y</a:t>
            </a:r>
            <a:r>
              <a:rPr lang="en-US" i="1" baseline="-25000" dirty="0" err="1"/>
              <a:t>n</a:t>
            </a:r>
            <a:r>
              <a:rPr lang="en-US" dirty="0"/>
              <a:t> </a:t>
            </a:r>
            <a:r>
              <a:rPr lang="en-US" dirty="0" smtClean="0"/>
              <a:t>are not equal:</a:t>
            </a:r>
          </a:p>
          <a:p>
            <a:pPr lvl="1"/>
            <a:r>
              <a:rPr lang="en-US" dirty="0" smtClean="0"/>
              <a:t>Then </a:t>
            </a:r>
            <a:r>
              <a:rPr lang="en-US" i="1" dirty="0" err="1"/>
              <a:t>z</a:t>
            </a:r>
            <a:r>
              <a:rPr lang="en-US" i="1" baseline="-25000" dirty="0" err="1"/>
              <a:t>k</a:t>
            </a:r>
            <a:r>
              <a:rPr lang="en-US" dirty="0" smtClean="0"/>
              <a:t> might equal </a:t>
            </a:r>
            <a:r>
              <a:rPr lang="en-US" i="1" dirty="0" err="1"/>
              <a:t>x</a:t>
            </a:r>
            <a:r>
              <a:rPr lang="en-US" i="1" baseline="-25000" dirty="0" err="1"/>
              <a:t>m</a:t>
            </a:r>
            <a:r>
              <a:rPr lang="en-US" dirty="0" smtClean="0"/>
              <a:t> or </a:t>
            </a:r>
            <a:r>
              <a:rPr lang="en-US" i="1" dirty="0" err="1" smtClean="0"/>
              <a:t>y</a:t>
            </a:r>
            <a:r>
              <a:rPr lang="en-US" i="1" baseline="-25000" dirty="0" err="1" smtClean="0"/>
              <a:t>n</a:t>
            </a:r>
            <a:r>
              <a:rPr lang="en-US" dirty="0" smtClean="0"/>
              <a:t>, but not both.</a:t>
            </a:r>
          </a:p>
          <a:p>
            <a:pPr lvl="1"/>
            <a:r>
              <a:rPr lang="en-US" dirty="0" smtClean="0"/>
              <a:t>Or </a:t>
            </a:r>
            <a:r>
              <a:rPr lang="en-US" i="1" dirty="0" err="1"/>
              <a:t>z</a:t>
            </a:r>
            <a:r>
              <a:rPr lang="en-US" i="1" baseline="-25000" dirty="0" err="1"/>
              <a:t>k</a:t>
            </a:r>
            <a:r>
              <a:rPr lang="en-US" dirty="0" smtClean="0"/>
              <a:t> might equal neither </a:t>
            </a:r>
            <a:r>
              <a:rPr lang="en-US" i="1" dirty="0" err="1"/>
              <a:t>x</a:t>
            </a:r>
            <a:r>
              <a:rPr lang="en-US" i="1" baseline="-25000" dirty="0" err="1"/>
              <a:t>m</a:t>
            </a:r>
            <a:r>
              <a:rPr lang="en-US" dirty="0"/>
              <a:t> </a:t>
            </a:r>
            <a:r>
              <a:rPr lang="en-US" dirty="0" smtClean="0"/>
              <a:t>nor </a:t>
            </a:r>
            <a:r>
              <a:rPr lang="en-US" i="1" dirty="0" err="1"/>
              <a:t>y</a:t>
            </a:r>
            <a:r>
              <a:rPr lang="en-US" i="1" baseline="-25000" dirty="0" err="1"/>
              <a:t>n</a:t>
            </a:r>
            <a:endParaRPr lang="en-US" dirty="0" smtClean="0"/>
          </a:p>
          <a:p>
            <a:pPr lvl="1"/>
            <a:r>
              <a:rPr lang="en-US" dirty="0" smtClean="0"/>
              <a:t>If </a:t>
            </a:r>
            <a:r>
              <a:rPr lang="en-US" i="1" dirty="0" err="1"/>
              <a:t>z</a:t>
            </a:r>
            <a:r>
              <a:rPr lang="en-US" i="1" baseline="-25000" dirty="0" err="1"/>
              <a:t>k</a:t>
            </a:r>
            <a:r>
              <a:rPr lang="en-US" dirty="0"/>
              <a:t> </a:t>
            </a:r>
            <a:r>
              <a:rPr lang="en-US" dirty="0" smtClean="0"/>
              <a:t>doesn’t equal </a:t>
            </a:r>
            <a:r>
              <a:rPr lang="en-US" i="1" dirty="0" err="1" smtClean="0"/>
              <a:t>x</a:t>
            </a:r>
            <a:r>
              <a:rPr lang="en-US" i="1" baseline="-25000" dirty="0" err="1" smtClean="0"/>
              <a:t>m</a:t>
            </a:r>
            <a:r>
              <a:rPr lang="en-US" dirty="0" smtClean="0"/>
              <a:t>, ignore the last character of </a:t>
            </a:r>
            <a:r>
              <a:rPr lang="en-US" i="1" dirty="0" smtClean="0"/>
              <a:t>X</a:t>
            </a:r>
            <a:r>
              <a:rPr lang="en-US" dirty="0" smtClean="0"/>
              <a:t>, and </a:t>
            </a:r>
            <a:r>
              <a:rPr lang="en-US" i="1" dirty="0" smtClean="0"/>
              <a:t>Z</a:t>
            </a:r>
            <a:r>
              <a:rPr lang="en-US" dirty="0" smtClean="0"/>
              <a:t> must be an LCS of prefix </a:t>
            </a:r>
            <a:r>
              <a:rPr lang="en-US" i="1" dirty="0"/>
              <a:t>X</a:t>
            </a:r>
            <a:r>
              <a:rPr lang="en-US" i="1" baseline="-25000" dirty="0"/>
              <a:t>m</a:t>
            </a:r>
            <a:r>
              <a:rPr lang="en-US" baseline="-25000" dirty="0"/>
              <a:t>-1</a:t>
            </a:r>
            <a:r>
              <a:rPr lang="en-US" dirty="0" smtClean="0"/>
              <a:t> and string </a:t>
            </a:r>
            <a:r>
              <a:rPr lang="en-US" i="1" dirty="0" smtClean="0"/>
              <a:t>Y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If </a:t>
            </a:r>
            <a:r>
              <a:rPr lang="en-US" i="1" dirty="0" err="1"/>
              <a:t>z</a:t>
            </a:r>
            <a:r>
              <a:rPr lang="en-US" i="1" baseline="-25000" dirty="0" err="1"/>
              <a:t>k</a:t>
            </a:r>
            <a:r>
              <a:rPr lang="en-US" dirty="0"/>
              <a:t> </a:t>
            </a:r>
            <a:r>
              <a:rPr lang="en-US" dirty="0" smtClean="0"/>
              <a:t>doesn’t </a:t>
            </a:r>
            <a:r>
              <a:rPr lang="en-US" dirty="0"/>
              <a:t>equal </a:t>
            </a:r>
            <a:r>
              <a:rPr lang="en-US" i="1" dirty="0" err="1" smtClean="0"/>
              <a:t>y</a:t>
            </a:r>
            <a:r>
              <a:rPr lang="en-US" i="1" baseline="-25000" dirty="0" err="1" smtClean="0"/>
              <a:t>n</a:t>
            </a:r>
            <a:r>
              <a:rPr lang="en-US" dirty="0" smtClean="0"/>
              <a:t>, </a:t>
            </a:r>
            <a:r>
              <a:rPr lang="en-US" dirty="0"/>
              <a:t>ignore the last character of </a:t>
            </a:r>
            <a:r>
              <a:rPr lang="en-US" i="1" dirty="0" smtClean="0"/>
              <a:t>Y</a:t>
            </a:r>
            <a:r>
              <a:rPr lang="en-US" dirty="0" smtClean="0"/>
              <a:t>, </a:t>
            </a:r>
            <a:r>
              <a:rPr lang="en-US" dirty="0"/>
              <a:t>and </a:t>
            </a:r>
            <a:r>
              <a:rPr lang="en-US" i="1" dirty="0"/>
              <a:t>Z</a:t>
            </a:r>
            <a:r>
              <a:rPr lang="en-US" dirty="0"/>
              <a:t> must be an LCS of </a:t>
            </a:r>
            <a:r>
              <a:rPr lang="en-US" dirty="0" smtClean="0"/>
              <a:t>string </a:t>
            </a:r>
            <a:r>
              <a:rPr lang="en-US" i="1" dirty="0" smtClean="0"/>
              <a:t>X</a:t>
            </a:r>
            <a:r>
              <a:rPr lang="en-US" dirty="0" smtClean="0"/>
              <a:t> and prefix </a:t>
            </a:r>
            <a:r>
              <a:rPr lang="en-US" i="1" dirty="0" smtClean="0"/>
              <a:t>Y</a:t>
            </a:r>
            <a:r>
              <a:rPr lang="en-US" i="1" baseline="-25000" dirty="0" smtClean="0"/>
              <a:t>n</a:t>
            </a:r>
            <a:r>
              <a:rPr lang="en-US" baseline="-25000" dirty="0"/>
              <a:t>-1</a:t>
            </a:r>
            <a:r>
              <a:rPr lang="en-US" dirty="0" smtClean="0"/>
              <a:t>.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0806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LCS with Dynamic </a:t>
            </a:r>
            <a:r>
              <a:rPr lang="en-US" dirty="0" smtClean="0"/>
              <a:t>Programming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the last characters </a:t>
            </a:r>
            <a:r>
              <a:rPr lang="en-US" i="1" dirty="0" err="1"/>
              <a:t>x</a:t>
            </a:r>
            <a:r>
              <a:rPr lang="en-US" i="1" baseline="-25000" dirty="0" err="1"/>
              <a:t>m</a:t>
            </a:r>
            <a:r>
              <a:rPr lang="en-US" dirty="0"/>
              <a:t> and </a:t>
            </a:r>
            <a:r>
              <a:rPr lang="en-US" i="1" dirty="0" err="1"/>
              <a:t>y</a:t>
            </a:r>
            <a:r>
              <a:rPr lang="en-US" i="1" baseline="-25000" dirty="0" err="1"/>
              <a:t>n</a:t>
            </a:r>
            <a:r>
              <a:rPr lang="en-US" dirty="0"/>
              <a:t> </a:t>
            </a:r>
            <a:r>
              <a:rPr lang="en-US" dirty="0" smtClean="0"/>
              <a:t>are equal:</a:t>
            </a:r>
          </a:p>
          <a:p>
            <a:pPr lvl="1"/>
            <a:r>
              <a:rPr lang="en-US" dirty="0" smtClean="0"/>
              <a:t>We have one subproblem to solve.</a:t>
            </a:r>
          </a:p>
          <a:p>
            <a:pPr lvl="1"/>
            <a:r>
              <a:rPr lang="en-US" dirty="0" smtClean="0"/>
              <a:t>Find the LCS of prefixes </a:t>
            </a:r>
            <a:r>
              <a:rPr lang="en-US" i="1" dirty="0" smtClean="0"/>
              <a:t>X</a:t>
            </a:r>
            <a:r>
              <a:rPr lang="en-US" i="1" baseline="-25000" dirty="0" smtClean="0"/>
              <a:t>m</a:t>
            </a:r>
            <a:r>
              <a:rPr lang="en-US" baseline="-25000" dirty="0"/>
              <a:t>-1</a:t>
            </a:r>
            <a:r>
              <a:rPr lang="en-US" dirty="0"/>
              <a:t> and </a:t>
            </a:r>
            <a:r>
              <a:rPr lang="en-US" i="1" dirty="0"/>
              <a:t>Y</a:t>
            </a:r>
            <a:r>
              <a:rPr lang="en-US" i="1" baseline="-25000" dirty="0"/>
              <a:t>n</a:t>
            </a:r>
            <a:r>
              <a:rPr lang="en-US" baseline="-25000" dirty="0"/>
              <a:t>-</a:t>
            </a:r>
            <a:r>
              <a:rPr lang="en-US" baseline="-25000" dirty="0" smtClean="0"/>
              <a:t>1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Append the last character to the LCS.</a:t>
            </a:r>
          </a:p>
          <a:p>
            <a:pPr lvl="5"/>
            <a:endParaRPr lang="en-US" dirty="0" smtClean="0"/>
          </a:p>
          <a:p>
            <a:r>
              <a:rPr lang="en-US" dirty="0"/>
              <a:t>If the last characters </a:t>
            </a:r>
            <a:r>
              <a:rPr lang="en-US" i="1" dirty="0" err="1"/>
              <a:t>x</a:t>
            </a:r>
            <a:r>
              <a:rPr lang="en-US" i="1" baseline="-25000" dirty="0" err="1"/>
              <a:t>m</a:t>
            </a:r>
            <a:r>
              <a:rPr lang="en-US" dirty="0"/>
              <a:t> and </a:t>
            </a:r>
            <a:r>
              <a:rPr lang="en-US" i="1" dirty="0" err="1"/>
              <a:t>y</a:t>
            </a:r>
            <a:r>
              <a:rPr lang="en-US" i="1" baseline="-25000" dirty="0" err="1"/>
              <a:t>n</a:t>
            </a:r>
            <a:r>
              <a:rPr lang="en-US" dirty="0"/>
              <a:t> are </a:t>
            </a:r>
            <a:r>
              <a:rPr lang="en-US" dirty="0" smtClean="0"/>
              <a:t>unequal:</a:t>
            </a:r>
          </a:p>
          <a:p>
            <a:pPr lvl="1"/>
            <a:r>
              <a:rPr lang="en-US" dirty="0" smtClean="0"/>
              <a:t>We have two subproblems to solve.</a:t>
            </a:r>
          </a:p>
          <a:p>
            <a:pPr lvl="1"/>
            <a:r>
              <a:rPr lang="en-US" dirty="0" smtClean="0"/>
              <a:t>Find an LCS of </a:t>
            </a:r>
            <a:r>
              <a:rPr lang="en-US" i="1" dirty="0"/>
              <a:t>X</a:t>
            </a:r>
            <a:r>
              <a:rPr lang="en-US" i="1" baseline="-25000" dirty="0"/>
              <a:t>m</a:t>
            </a:r>
            <a:r>
              <a:rPr lang="en-US" baseline="-25000" dirty="0"/>
              <a:t>-1</a:t>
            </a:r>
            <a:r>
              <a:rPr lang="en-US" dirty="0"/>
              <a:t> and </a:t>
            </a:r>
            <a:r>
              <a:rPr lang="en-US" i="1" dirty="0" smtClean="0"/>
              <a:t>Y</a:t>
            </a:r>
            <a:r>
              <a:rPr lang="en-US" dirty="0"/>
              <a:t>.</a:t>
            </a:r>
            <a:endParaRPr lang="en-US" dirty="0" smtClean="0"/>
          </a:p>
          <a:p>
            <a:pPr lvl="1"/>
            <a:r>
              <a:rPr lang="en-US" dirty="0" smtClean="0"/>
              <a:t>Find an LCS of </a:t>
            </a:r>
            <a:r>
              <a:rPr lang="en-US" i="1" dirty="0" smtClean="0"/>
              <a:t>X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i="1" dirty="0"/>
              <a:t>Y</a:t>
            </a:r>
            <a:r>
              <a:rPr lang="en-US" i="1" baseline="-25000" dirty="0"/>
              <a:t>n</a:t>
            </a:r>
            <a:r>
              <a:rPr lang="en-US" baseline="-25000" dirty="0"/>
              <a:t>-</a:t>
            </a:r>
            <a:r>
              <a:rPr lang="en-US" baseline="-25000" dirty="0" smtClean="0"/>
              <a:t>1</a:t>
            </a:r>
            <a:r>
              <a:rPr lang="en-US" dirty="0"/>
              <a:t>.</a:t>
            </a:r>
            <a:endParaRPr lang="en-US" baseline="-25000" dirty="0" smtClean="0"/>
          </a:p>
          <a:p>
            <a:pPr lvl="1"/>
            <a:r>
              <a:rPr lang="en-US" dirty="0" smtClean="0"/>
              <a:t>Use the longer of the two common subsequences </a:t>
            </a:r>
            <a:br>
              <a:rPr lang="en-US" dirty="0" smtClean="0"/>
            </a:br>
            <a:r>
              <a:rPr lang="en-US" dirty="0" smtClean="0"/>
              <a:t>as an LCS of </a:t>
            </a:r>
            <a:r>
              <a:rPr lang="en-US" i="1" dirty="0" smtClean="0"/>
              <a:t>X</a:t>
            </a:r>
            <a:r>
              <a:rPr lang="en-US" dirty="0" smtClean="0"/>
              <a:t> and </a:t>
            </a:r>
            <a:r>
              <a:rPr lang="en-US" i="1" dirty="0" smtClean="0"/>
              <a:t>Y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7768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LCS with Dynamic Programming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76770"/>
          </a:xfrm>
        </p:spPr>
        <p:txBody>
          <a:bodyPr/>
          <a:lstStyle/>
          <a:p>
            <a:r>
              <a:rPr lang="en-US" dirty="0" smtClean="0"/>
              <a:t>Generation of table </a:t>
            </a:r>
            <a:r>
              <a:rPr lang="en-US" i="1" dirty="0" smtClean="0"/>
              <a:t>L</a:t>
            </a:r>
            <a:r>
              <a:rPr lang="en-US" dirty="0" smtClean="0"/>
              <a:t>:</a:t>
            </a:r>
          </a:p>
          <a:p>
            <a:pPr lvl="4"/>
            <a:endParaRPr lang="en-US" dirty="0" smtClean="0"/>
          </a:p>
          <a:p>
            <a:pPr lvl="1"/>
            <a:r>
              <a:rPr lang="en-US" dirty="0" smtClean="0"/>
              <a:t>Compute the lengths of the longest common subsequences of all prefixes of </a:t>
            </a:r>
            <a:r>
              <a:rPr lang="en-US" i="1" dirty="0" smtClean="0"/>
              <a:t>X</a:t>
            </a:r>
            <a:r>
              <a:rPr lang="en-US" dirty="0" smtClean="0"/>
              <a:t> and </a:t>
            </a:r>
            <a:r>
              <a:rPr lang="en-US" i="1" dirty="0" smtClean="0"/>
              <a:t>Y</a:t>
            </a:r>
            <a:r>
              <a:rPr lang="en-US" dirty="0" smtClean="0"/>
              <a:t>.</a:t>
            </a:r>
          </a:p>
          <a:p>
            <a:pPr lvl="1"/>
            <a:r>
              <a:rPr lang="en-US" i="1" dirty="0" smtClean="0"/>
              <a:t>L</a:t>
            </a:r>
            <a:r>
              <a:rPr lang="en-US" dirty="0" smtClean="0"/>
              <a:t>[</a:t>
            </a:r>
            <a:r>
              <a:rPr lang="en-US" i="1" dirty="0" err="1" smtClean="0"/>
              <a:t>i</a:t>
            </a:r>
            <a:r>
              <a:rPr lang="en-US" dirty="0" smtClean="0"/>
              <a:t>, </a:t>
            </a:r>
            <a:r>
              <a:rPr lang="en-US" i="1" dirty="0" smtClean="0"/>
              <a:t>j </a:t>
            </a:r>
            <a:r>
              <a:rPr lang="en-US" dirty="0" smtClean="0"/>
              <a:t>] = the length of the LCS of prefixes </a:t>
            </a:r>
            <a:r>
              <a:rPr lang="en-US" i="1" dirty="0" smtClean="0"/>
              <a:t>X</a:t>
            </a:r>
            <a:r>
              <a:rPr lang="en-US" i="1" baseline="-25000" dirty="0" smtClean="0"/>
              <a:t>i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i="1" dirty="0" err="1" smtClean="0"/>
              <a:t>Y</a:t>
            </a:r>
            <a:r>
              <a:rPr lang="en-US" i="1" baseline="-25000" dirty="0" err="1" smtClean="0"/>
              <a:t>j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Then </a:t>
            </a:r>
            <a:r>
              <a:rPr lang="en-US" i="1" dirty="0"/>
              <a:t>L</a:t>
            </a:r>
            <a:r>
              <a:rPr lang="en-US" dirty="0" smtClean="0"/>
              <a:t>[</a:t>
            </a:r>
            <a:r>
              <a:rPr lang="en-US" i="1" dirty="0" smtClean="0"/>
              <a:t>m</a:t>
            </a:r>
            <a:r>
              <a:rPr lang="en-US" dirty="0" smtClean="0"/>
              <a:t>, </a:t>
            </a:r>
            <a:r>
              <a:rPr lang="en-US" i="1" dirty="0" smtClean="0"/>
              <a:t>n </a:t>
            </a:r>
            <a:r>
              <a:rPr lang="en-US" dirty="0"/>
              <a:t>] = the length of the LCS </a:t>
            </a:r>
            <a:r>
              <a:rPr lang="en-US" dirty="0" smtClean="0"/>
              <a:t>of </a:t>
            </a:r>
            <a:r>
              <a:rPr lang="en-US" i="1" dirty="0" smtClean="0"/>
              <a:t>X</a:t>
            </a:r>
            <a:r>
              <a:rPr lang="en-US" dirty="0" smtClean="0"/>
              <a:t> and </a:t>
            </a:r>
            <a:r>
              <a:rPr lang="en-US" i="1" dirty="0" smtClean="0"/>
              <a:t>Y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For </a:t>
            </a:r>
            <a:r>
              <a:rPr lang="en-US" i="1" dirty="0"/>
              <a:t>X</a:t>
            </a:r>
            <a:r>
              <a:rPr lang="en-US" dirty="0"/>
              <a:t> = “CATCGA”</a:t>
            </a:r>
            <a:br>
              <a:rPr lang="en-US" dirty="0"/>
            </a:br>
            <a:r>
              <a:rPr lang="en-US" dirty="0" smtClean="0"/>
              <a:t>      </a:t>
            </a:r>
            <a:r>
              <a:rPr lang="en-US" i="1" dirty="0" smtClean="0"/>
              <a:t>Y</a:t>
            </a:r>
            <a:r>
              <a:rPr lang="en-US" dirty="0" smtClean="0"/>
              <a:t> </a:t>
            </a:r>
            <a:r>
              <a:rPr lang="en-US" dirty="0"/>
              <a:t>= “GTACCGTCA</a:t>
            </a:r>
            <a:r>
              <a:rPr lang="en-US" dirty="0" smtClean="0"/>
              <a:t>”</a:t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i="1" dirty="0" smtClean="0"/>
              <a:t>Z</a:t>
            </a:r>
            <a:r>
              <a:rPr lang="en-US" dirty="0" smtClean="0"/>
              <a:t> = “</a:t>
            </a:r>
            <a:r>
              <a:rPr lang="en-US" dirty="0"/>
              <a:t>TCGA</a:t>
            </a:r>
            <a:r>
              <a:rPr lang="en-US" dirty="0" smtClean="0"/>
              <a:t>”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Length of </a:t>
            </a:r>
            <a:r>
              <a:rPr lang="en-US" i="1" dirty="0" smtClean="0"/>
              <a:t>Z</a:t>
            </a:r>
            <a:r>
              <a:rPr lang="en-US" dirty="0" smtClean="0"/>
              <a:t> is </a:t>
            </a:r>
            <a:r>
              <a:rPr lang="en-US" dirty="0" smtClean="0">
                <a:solidFill>
                  <a:srgbClr val="B23C00"/>
                </a:solidFill>
              </a:rPr>
              <a:t>4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917663" y="3703317"/>
            <a:ext cx="3311897" cy="25545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a-DK" b="1" dirty="0">
                <a:latin typeface="Courier New"/>
                <a:cs typeface="Courier New"/>
              </a:rPr>
              <a:t> </a:t>
            </a:r>
            <a:r>
              <a:rPr lang="da-DK" b="1" dirty="0" smtClean="0">
                <a:latin typeface="Courier New"/>
                <a:cs typeface="Courier New"/>
              </a:rPr>
              <a:t>     0 </a:t>
            </a:r>
            <a:r>
              <a:rPr lang="da-DK" b="1" dirty="0">
                <a:latin typeface="Courier New"/>
                <a:cs typeface="Courier New"/>
              </a:rPr>
              <a:t>1 2 3 4 5 6 7 8 9</a:t>
            </a:r>
          </a:p>
          <a:p>
            <a:r>
              <a:rPr lang="da-DK" b="1" dirty="0">
                <a:latin typeface="Courier New"/>
                <a:cs typeface="Courier New"/>
              </a:rPr>
              <a:t>        G T A C C G T C A</a:t>
            </a:r>
          </a:p>
          <a:p>
            <a:r>
              <a:rPr lang="da-DK" b="1" dirty="0">
                <a:latin typeface="Courier New"/>
                <a:cs typeface="Courier New"/>
              </a:rPr>
              <a:t>    +--------------------</a:t>
            </a:r>
          </a:p>
          <a:p>
            <a:r>
              <a:rPr lang="da-DK" b="1" dirty="0">
                <a:latin typeface="Courier New"/>
                <a:cs typeface="Courier New"/>
              </a:rPr>
              <a:t>0   | 0 0 0 0 0 0 0 0 0 0</a:t>
            </a:r>
          </a:p>
          <a:p>
            <a:r>
              <a:rPr lang="da-DK" b="1" dirty="0">
                <a:latin typeface="Courier New"/>
                <a:cs typeface="Courier New"/>
              </a:rPr>
              <a:t>1 C | 0 0 0 0 1 1 1 1 1 1</a:t>
            </a:r>
          </a:p>
          <a:p>
            <a:r>
              <a:rPr lang="da-DK" b="1" dirty="0">
                <a:latin typeface="Courier New"/>
                <a:cs typeface="Courier New"/>
              </a:rPr>
              <a:t>2 A | 0 0 0 1 1 1 1 1 1 2</a:t>
            </a:r>
          </a:p>
          <a:p>
            <a:r>
              <a:rPr lang="da-DK" b="1" dirty="0">
                <a:latin typeface="Courier New"/>
                <a:cs typeface="Courier New"/>
              </a:rPr>
              <a:t>3 T | 0 0 1 1 1 1 1 2 2 2</a:t>
            </a:r>
          </a:p>
          <a:p>
            <a:r>
              <a:rPr lang="da-DK" b="1" dirty="0">
                <a:latin typeface="Courier New"/>
                <a:cs typeface="Courier New"/>
              </a:rPr>
              <a:t>4 C | 0 0 1 1 2 2 2 2 3 3</a:t>
            </a:r>
          </a:p>
          <a:p>
            <a:r>
              <a:rPr lang="da-DK" b="1" dirty="0">
                <a:latin typeface="Courier New"/>
                <a:cs typeface="Courier New"/>
              </a:rPr>
              <a:t>5 G | 0 1 1 1 2 2 3 3 3 3</a:t>
            </a:r>
          </a:p>
          <a:p>
            <a:r>
              <a:rPr lang="da-DK" b="1" dirty="0">
                <a:latin typeface="Courier New"/>
                <a:cs typeface="Courier New"/>
              </a:rPr>
              <a:t>6 A | 0 1 1 2 2 2 3 3 3 </a:t>
            </a:r>
            <a:r>
              <a:rPr lang="da-DK" b="1" dirty="0">
                <a:solidFill>
                  <a:srgbClr val="B23C00"/>
                </a:solidFill>
                <a:latin typeface="Courier New"/>
                <a:cs typeface="Courier New"/>
              </a:rPr>
              <a:t>4</a:t>
            </a:r>
            <a:endParaRPr lang="en-US" b="1" dirty="0">
              <a:solidFill>
                <a:srgbClr val="B23C00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6628686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LCS with Dynamic Programming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82522" y="1234464"/>
            <a:ext cx="7238477" cy="55092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/>
                <a:cs typeface="Courier New"/>
              </a:rPr>
              <a:t>private static </a:t>
            </a:r>
            <a:r>
              <a:rPr lang="en-US" b="1" dirty="0" err="1">
                <a:latin typeface="Courier New"/>
                <a:cs typeface="Courier New"/>
              </a:rPr>
              <a:t>int</a:t>
            </a:r>
            <a:r>
              <a:rPr lang="en-US" b="1" dirty="0">
                <a:latin typeface="Courier New"/>
                <a:cs typeface="Courier New"/>
              </a:rPr>
              <a:t>[][] </a:t>
            </a:r>
            <a:r>
              <a:rPr lang="en-US" b="1" dirty="0" err="1">
                <a:solidFill>
                  <a:srgbClr val="B23C00"/>
                </a:solidFill>
                <a:latin typeface="Courier New"/>
                <a:cs typeface="Courier New"/>
              </a:rPr>
              <a:t>buildTable</a:t>
            </a:r>
            <a:r>
              <a:rPr lang="en-US" b="1" dirty="0">
                <a:latin typeface="Courier New"/>
                <a:cs typeface="Courier New"/>
              </a:rPr>
              <a:t>(String X, String Y)</a:t>
            </a:r>
          </a:p>
          <a:p>
            <a:r>
              <a:rPr lang="en-US" b="1" dirty="0">
                <a:latin typeface="Courier New"/>
                <a:cs typeface="Courier New"/>
              </a:rPr>
              <a:t>{</a:t>
            </a:r>
          </a:p>
          <a:p>
            <a:r>
              <a:rPr lang="en-US" b="1" dirty="0">
                <a:latin typeface="Courier New"/>
                <a:cs typeface="Courier New"/>
              </a:rPr>
              <a:t>    </a:t>
            </a:r>
            <a:r>
              <a:rPr lang="en-US" b="1" dirty="0" err="1">
                <a:latin typeface="Courier New"/>
                <a:cs typeface="Courier New"/>
              </a:rPr>
              <a:t>int</a:t>
            </a:r>
            <a:r>
              <a:rPr lang="en-US" b="1" dirty="0">
                <a:latin typeface="Courier New"/>
                <a:cs typeface="Courier New"/>
              </a:rPr>
              <a:t> m = </a:t>
            </a:r>
            <a:r>
              <a:rPr lang="en-US" b="1" dirty="0" err="1">
                <a:latin typeface="Courier New"/>
                <a:cs typeface="Courier New"/>
              </a:rPr>
              <a:t>X.length</a:t>
            </a:r>
            <a:r>
              <a:rPr lang="en-US" b="1" dirty="0">
                <a:latin typeface="Courier New"/>
                <a:cs typeface="Courier New"/>
              </a:rPr>
              <a:t>();</a:t>
            </a:r>
          </a:p>
          <a:p>
            <a:r>
              <a:rPr lang="en-US" b="1" dirty="0">
                <a:latin typeface="Courier New"/>
                <a:cs typeface="Courier New"/>
              </a:rPr>
              <a:t>    </a:t>
            </a:r>
            <a:r>
              <a:rPr lang="en-US" b="1" dirty="0" err="1">
                <a:latin typeface="Courier New"/>
                <a:cs typeface="Courier New"/>
              </a:rPr>
              <a:t>int</a:t>
            </a:r>
            <a:r>
              <a:rPr lang="en-US" b="1" dirty="0">
                <a:latin typeface="Courier New"/>
                <a:cs typeface="Courier New"/>
              </a:rPr>
              <a:t> n = </a:t>
            </a:r>
            <a:r>
              <a:rPr lang="en-US" b="1" dirty="0" err="1">
                <a:latin typeface="Courier New"/>
                <a:cs typeface="Courier New"/>
              </a:rPr>
              <a:t>Y.length</a:t>
            </a:r>
            <a:r>
              <a:rPr lang="en-US" b="1" dirty="0">
                <a:latin typeface="Courier New"/>
                <a:cs typeface="Courier New"/>
              </a:rPr>
              <a:t>();</a:t>
            </a:r>
          </a:p>
          <a:p>
            <a:r>
              <a:rPr lang="en-US" b="1" dirty="0">
                <a:latin typeface="Courier New"/>
                <a:cs typeface="Courier New"/>
              </a:rPr>
              <a:t>    </a:t>
            </a:r>
            <a:r>
              <a:rPr lang="en-US" b="1" dirty="0" err="1">
                <a:latin typeface="Courier New"/>
                <a:cs typeface="Courier New"/>
              </a:rPr>
              <a:t>int</a:t>
            </a:r>
            <a:r>
              <a:rPr lang="en-US" b="1" dirty="0">
                <a:latin typeface="Courier New"/>
                <a:cs typeface="Courier New"/>
              </a:rPr>
              <a:t> L[][] = new </a:t>
            </a:r>
            <a:r>
              <a:rPr lang="en-US" b="1" dirty="0" err="1">
                <a:latin typeface="Courier New"/>
                <a:cs typeface="Courier New"/>
              </a:rPr>
              <a:t>int</a:t>
            </a:r>
            <a:r>
              <a:rPr lang="en-US" b="1" dirty="0">
                <a:latin typeface="Courier New"/>
                <a:cs typeface="Courier New"/>
              </a:rPr>
              <a:t>[m + 1][n + 1];</a:t>
            </a:r>
          </a:p>
          <a:p>
            <a:endParaRPr lang="en-US" b="1" dirty="0">
              <a:latin typeface="Courier New"/>
              <a:cs typeface="Courier New"/>
            </a:endParaRPr>
          </a:p>
          <a:p>
            <a:r>
              <a:rPr lang="da-DK" b="1" dirty="0">
                <a:latin typeface="Courier New"/>
                <a:cs typeface="Courier New"/>
              </a:rPr>
              <a:t>    for (</a:t>
            </a:r>
            <a:r>
              <a:rPr lang="da-DK" b="1" dirty="0" err="1">
                <a:latin typeface="Courier New"/>
                <a:cs typeface="Courier New"/>
              </a:rPr>
              <a:t>int</a:t>
            </a:r>
            <a:r>
              <a:rPr lang="da-DK" b="1" dirty="0">
                <a:latin typeface="Courier New"/>
                <a:cs typeface="Courier New"/>
              </a:rPr>
              <a:t> i = 0; i &lt;= m; i++) {</a:t>
            </a:r>
          </a:p>
          <a:p>
            <a:r>
              <a:rPr lang="en-US" b="1" dirty="0">
                <a:latin typeface="Courier New"/>
                <a:cs typeface="Courier New"/>
              </a:rPr>
              <a:t>        for (</a:t>
            </a:r>
            <a:r>
              <a:rPr lang="en-US" b="1" dirty="0" err="1">
                <a:latin typeface="Courier New"/>
                <a:cs typeface="Courier New"/>
              </a:rPr>
              <a:t>int</a:t>
            </a:r>
            <a:r>
              <a:rPr lang="en-US" b="1" dirty="0">
                <a:latin typeface="Courier New"/>
                <a:cs typeface="Courier New"/>
              </a:rPr>
              <a:t> j = 0; j &lt;= n; j++) {</a:t>
            </a:r>
          </a:p>
          <a:p>
            <a:r>
              <a:rPr lang="en-US" b="1" dirty="0">
                <a:latin typeface="Courier New"/>
                <a:cs typeface="Courier New"/>
              </a:rPr>
              <a:t>            if (</a:t>
            </a:r>
            <a:r>
              <a:rPr lang="en-US" b="1" dirty="0" err="1">
                <a:latin typeface="Courier New"/>
                <a:cs typeface="Courier New"/>
              </a:rPr>
              <a:t>i</a:t>
            </a:r>
            <a:r>
              <a:rPr lang="en-US" b="1" dirty="0">
                <a:latin typeface="Courier New"/>
                <a:cs typeface="Courier New"/>
              </a:rPr>
              <a:t> == 0 || j == 0) {</a:t>
            </a:r>
          </a:p>
          <a:p>
            <a:r>
              <a:rPr lang="en-US" b="1" dirty="0">
                <a:latin typeface="Courier New"/>
                <a:cs typeface="Courier New"/>
              </a:rPr>
              <a:t>                L[</a:t>
            </a:r>
            <a:r>
              <a:rPr lang="en-US" b="1" dirty="0" err="1">
                <a:latin typeface="Courier New"/>
                <a:cs typeface="Courier New"/>
              </a:rPr>
              <a:t>i</a:t>
            </a:r>
            <a:r>
              <a:rPr lang="en-US" b="1" dirty="0">
                <a:latin typeface="Courier New"/>
                <a:cs typeface="Courier New"/>
              </a:rPr>
              <a:t>][j] = 0;</a:t>
            </a:r>
          </a:p>
          <a:p>
            <a:r>
              <a:rPr lang="en-US" b="1" dirty="0">
                <a:latin typeface="Courier New"/>
                <a:cs typeface="Courier New"/>
              </a:rPr>
              <a:t>            }</a:t>
            </a:r>
          </a:p>
          <a:p>
            <a:r>
              <a:rPr lang="en-US" b="1" dirty="0">
                <a:latin typeface="Courier New"/>
                <a:cs typeface="Courier New"/>
              </a:rPr>
              <a:t>            else if (</a:t>
            </a:r>
            <a:r>
              <a:rPr lang="en-US" b="1" dirty="0" err="1">
                <a:latin typeface="Courier New"/>
                <a:cs typeface="Courier New"/>
              </a:rPr>
              <a:t>X.charAt</a:t>
            </a:r>
            <a:r>
              <a:rPr lang="en-US" b="1" dirty="0">
                <a:latin typeface="Courier New"/>
                <a:cs typeface="Courier New"/>
              </a:rPr>
              <a:t>(i-1) == </a:t>
            </a:r>
            <a:r>
              <a:rPr lang="en-US" b="1" dirty="0" err="1">
                <a:latin typeface="Courier New"/>
                <a:cs typeface="Courier New"/>
              </a:rPr>
              <a:t>Y.charAt</a:t>
            </a:r>
            <a:r>
              <a:rPr lang="en-US" b="1" dirty="0">
                <a:latin typeface="Courier New"/>
                <a:cs typeface="Courier New"/>
              </a:rPr>
              <a:t>(j-1)) {</a:t>
            </a:r>
          </a:p>
          <a:p>
            <a:r>
              <a:rPr lang="en-US" b="1" dirty="0">
                <a:latin typeface="Courier New"/>
                <a:cs typeface="Courier New"/>
              </a:rPr>
              <a:t>                L[</a:t>
            </a:r>
            <a:r>
              <a:rPr lang="en-US" b="1" dirty="0" err="1">
                <a:latin typeface="Courier New"/>
                <a:cs typeface="Courier New"/>
              </a:rPr>
              <a:t>i</a:t>
            </a:r>
            <a:r>
              <a:rPr lang="en-US" b="1" dirty="0">
                <a:latin typeface="Courier New"/>
                <a:cs typeface="Courier New"/>
              </a:rPr>
              <a:t>][j] = L[i-1][j-1] + 1;</a:t>
            </a:r>
          </a:p>
          <a:p>
            <a:r>
              <a:rPr lang="en-US" b="1" dirty="0">
                <a:latin typeface="Courier New"/>
                <a:cs typeface="Courier New"/>
              </a:rPr>
              <a:t>            }</a:t>
            </a:r>
          </a:p>
          <a:p>
            <a:r>
              <a:rPr lang="da-DK" b="1" dirty="0">
                <a:latin typeface="Courier New"/>
                <a:cs typeface="Courier New"/>
              </a:rPr>
              <a:t>            </a:t>
            </a:r>
            <a:r>
              <a:rPr lang="da-DK" b="1" dirty="0" err="1">
                <a:latin typeface="Courier New"/>
                <a:cs typeface="Courier New"/>
              </a:rPr>
              <a:t>else</a:t>
            </a:r>
            <a:r>
              <a:rPr lang="da-DK" b="1" dirty="0">
                <a:latin typeface="Courier New"/>
                <a:cs typeface="Courier New"/>
              </a:rPr>
              <a:t> {</a:t>
            </a:r>
          </a:p>
          <a:p>
            <a:r>
              <a:rPr lang="en-US" b="1" dirty="0">
                <a:latin typeface="Courier New"/>
                <a:cs typeface="Courier New"/>
              </a:rPr>
              <a:t>                L[</a:t>
            </a:r>
            <a:r>
              <a:rPr lang="en-US" b="1" dirty="0" err="1">
                <a:latin typeface="Courier New"/>
                <a:cs typeface="Courier New"/>
              </a:rPr>
              <a:t>i</a:t>
            </a:r>
            <a:r>
              <a:rPr lang="en-US" b="1" dirty="0">
                <a:latin typeface="Courier New"/>
                <a:cs typeface="Courier New"/>
              </a:rPr>
              <a:t>][j] = </a:t>
            </a:r>
            <a:r>
              <a:rPr lang="en-US" b="1" dirty="0" err="1">
                <a:latin typeface="Courier New"/>
                <a:cs typeface="Courier New"/>
              </a:rPr>
              <a:t>Math.max</a:t>
            </a:r>
            <a:r>
              <a:rPr lang="en-US" b="1" dirty="0">
                <a:latin typeface="Courier New"/>
                <a:cs typeface="Courier New"/>
              </a:rPr>
              <a:t>(L[i-1][j], L[</a:t>
            </a:r>
            <a:r>
              <a:rPr lang="en-US" b="1" dirty="0" err="1">
                <a:latin typeface="Courier New"/>
                <a:cs typeface="Courier New"/>
              </a:rPr>
              <a:t>i</a:t>
            </a:r>
            <a:r>
              <a:rPr lang="en-US" b="1" dirty="0">
                <a:latin typeface="Courier New"/>
                <a:cs typeface="Courier New"/>
              </a:rPr>
              <a:t>][j-1]);</a:t>
            </a:r>
          </a:p>
          <a:p>
            <a:r>
              <a:rPr lang="en-US" b="1" dirty="0">
                <a:latin typeface="Courier New"/>
                <a:cs typeface="Courier New"/>
              </a:rPr>
              <a:t>            }</a:t>
            </a:r>
          </a:p>
          <a:p>
            <a:r>
              <a:rPr lang="en-US" b="1" dirty="0">
                <a:latin typeface="Courier New"/>
                <a:cs typeface="Courier New"/>
              </a:rPr>
              <a:t>        }</a:t>
            </a:r>
          </a:p>
          <a:p>
            <a:r>
              <a:rPr lang="en-US" b="1" dirty="0">
                <a:latin typeface="Courier New"/>
                <a:cs typeface="Courier New"/>
              </a:rPr>
              <a:t>    }</a:t>
            </a:r>
          </a:p>
          <a:p>
            <a:r>
              <a:rPr lang="en-US" b="1" dirty="0">
                <a:latin typeface="Courier New"/>
                <a:cs typeface="Courier New"/>
              </a:rPr>
              <a:t>    </a:t>
            </a:r>
          </a:p>
          <a:p>
            <a:r>
              <a:rPr lang="is-IS" b="1" dirty="0">
                <a:latin typeface="Courier New"/>
                <a:cs typeface="Courier New"/>
              </a:rPr>
              <a:t>    return L;</a:t>
            </a:r>
          </a:p>
          <a:p>
            <a:r>
              <a:rPr lang="is-IS" b="1" dirty="0" smtClean="0">
                <a:latin typeface="Courier New"/>
                <a:cs typeface="Courier New"/>
              </a:rPr>
              <a:t>}</a:t>
            </a:r>
            <a:endParaRPr lang="is-IS" b="1" dirty="0">
              <a:latin typeface="Courier New"/>
              <a:cs typeface="Courier New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20634" y="6172170"/>
            <a:ext cx="3046828" cy="338554"/>
          </a:xfrm>
          <a:prstGeom prst="rect">
            <a:avLst/>
          </a:prstGeom>
          <a:solidFill>
            <a:srgbClr val="0033CC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FF00"/>
                </a:solidFill>
              </a:rPr>
              <a:t>DynamicProgrammingLCS.java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37814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LCS with Dynamic Programming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58138" y="1234464"/>
            <a:ext cx="7079983" cy="55092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/>
                <a:cs typeface="Courier New"/>
              </a:rPr>
              <a:t>private static String </a:t>
            </a:r>
            <a:r>
              <a:rPr lang="en-US" b="1" dirty="0" err="1">
                <a:solidFill>
                  <a:srgbClr val="A12A03"/>
                </a:solidFill>
                <a:latin typeface="Courier New"/>
                <a:cs typeface="Courier New"/>
              </a:rPr>
              <a:t>lcs</a:t>
            </a:r>
            <a:r>
              <a:rPr lang="en-US" b="1" dirty="0">
                <a:latin typeface="Courier New"/>
                <a:cs typeface="Courier New"/>
              </a:rPr>
              <a:t>(</a:t>
            </a:r>
            <a:r>
              <a:rPr lang="en-US" b="1" dirty="0" err="1">
                <a:latin typeface="Courier New"/>
                <a:cs typeface="Courier New"/>
              </a:rPr>
              <a:t>int</a:t>
            </a:r>
            <a:r>
              <a:rPr lang="en-US" b="1" dirty="0">
                <a:latin typeface="Courier New"/>
                <a:cs typeface="Courier New"/>
              </a:rPr>
              <a:t> L[][], String X, String Y)   </a:t>
            </a:r>
          </a:p>
          <a:p>
            <a:r>
              <a:rPr lang="en-US" b="1" dirty="0">
                <a:latin typeface="Courier New"/>
                <a:cs typeface="Courier New"/>
              </a:rPr>
              <a:t>{</a:t>
            </a:r>
          </a:p>
          <a:p>
            <a:r>
              <a:rPr lang="en-US" b="1" dirty="0">
                <a:latin typeface="Courier New"/>
                <a:cs typeface="Courier New"/>
              </a:rPr>
              <a:t>    </a:t>
            </a:r>
            <a:r>
              <a:rPr lang="en-US" b="1" dirty="0" err="1">
                <a:latin typeface="Courier New"/>
                <a:cs typeface="Courier New"/>
              </a:rPr>
              <a:t>int</a:t>
            </a:r>
            <a:r>
              <a:rPr lang="en-US" b="1" dirty="0">
                <a:latin typeface="Courier New"/>
                <a:cs typeface="Courier New"/>
              </a:rPr>
              <a:t> m = </a:t>
            </a:r>
            <a:r>
              <a:rPr lang="en-US" b="1" dirty="0" err="1">
                <a:latin typeface="Courier New"/>
                <a:cs typeface="Courier New"/>
              </a:rPr>
              <a:t>X.length</a:t>
            </a:r>
            <a:r>
              <a:rPr lang="en-US" b="1" dirty="0">
                <a:latin typeface="Courier New"/>
                <a:cs typeface="Courier New"/>
              </a:rPr>
              <a:t>();</a:t>
            </a:r>
          </a:p>
          <a:p>
            <a:r>
              <a:rPr lang="en-US" b="1" dirty="0">
                <a:latin typeface="Courier New"/>
                <a:cs typeface="Courier New"/>
              </a:rPr>
              <a:t>    </a:t>
            </a:r>
            <a:r>
              <a:rPr lang="en-US" b="1" dirty="0" err="1">
                <a:latin typeface="Courier New"/>
                <a:cs typeface="Courier New"/>
              </a:rPr>
              <a:t>int</a:t>
            </a:r>
            <a:r>
              <a:rPr lang="en-US" b="1" dirty="0">
                <a:latin typeface="Courier New"/>
                <a:cs typeface="Courier New"/>
              </a:rPr>
              <a:t> n = </a:t>
            </a:r>
            <a:r>
              <a:rPr lang="en-US" b="1" dirty="0" err="1">
                <a:latin typeface="Courier New"/>
                <a:cs typeface="Courier New"/>
              </a:rPr>
              <a:t>Y.length</a:t>
            </a:r>
            <a:r>
              <a:rPr lang="en-US" b="1" dirty="0">
                <a:latin typeface="Courier New"/>
                <a:cs typeface="Courier New"/>
              </a:rPr>
              <a:t>();</a:t>
            </a:r>
          </a:p>
          <a:p>
            <a:r>
              <a:rPr lang="en-US" b="1" dirty="0">
                <a:latin typeface="Courier New"/>
                <a:cs typeface="Courier New"/>
              </a:rPr>
              <a:t>    String </a:t>
            </a:r>
            <a:r>
              <a:rPr lang="en-US" b="1" dirty="0" err="1">
                <a:latin typeface="Courier New"/>
                <a:cs typeface="Courier New"/>
              </a:rPr>
              <a:t>lcs</a:t>
            </a:r>
            <a:r>
              <a:rPr lang="en-US" b="1" dirty="0">
                <a:latin typeface="Courier New"/>
                <a:cs typeface="Courier New"/>
              </a:rPr>
              <a:t> = new String();</a:t>
            </a:r>
          </a:p>
          <a:p>
            <a:endParaRPr lang="en-US" b="1" dirty="0">
              <a:latin typeface="Courier New"/>
              <a:cs typeface="Courier New"/>
            </a:endParaRPr>
          </a:p>
          <a:p>
            <a:r>
              <a:rPr lang="da-DK" b="1" dirty="0" smtClean="0">
                <a:latin typeface="Courier New"/>
                <a:cs typeface="Courier New"/>
              </a:rPr>
              <a:t>    </a:t>
            </a:r>
            <a:r>
              <a:rPr lang="da-DK" b="1" dirty="0" err="1" smtClean="0">
                <a:latin typeface="Courier New"/>
                <a:cs typeface="Courier New"/>
              </a:rPr>
              <a:t>int</a:t>
            </a:r>
            <a:r>
              <a:rPr lang="da-DK" b="1" dirty="0" smtClean="0">
                <a:latin typeface="Courier New"/>
                <a:cs typeface="Courier New"/>
              </a:rPr>
              <a:t> </a:t>
            </a:r>
            <a:r>
              <a:rPr lang="da-DK" b="1" dirty="0">
                <a:latin typeface="Courier New"/>
                <a:cs typeface="Courier New"/>
              </a:rPr>
              <a:t>i = m;</a:t>
            </a:r>
          </a:p>
          <a:p>
            <a:r>
              <a:rPr lang="fr-FR" b="1" dirty="0">
                <a:latin typeface="Courier New"/>
                <a:cs typeface="Courier New"/>
              </a:rPr>
              <a:t>    </a:t>
            </a:r>
            <a:r>
              <a:rPr lang="fr-FR" b="1" dirty="0" err="1">
                <a:latin typeface="Courier New"/>
                <a:cs typeface="Courier New"/>
              </a:rPr>
              <a:t>int</a:t>
            </a:r>
            <a:r>
              <a:rPr lang="fr-FR" b="1" dirty="0">
                <a:latin typeface="Courier New"/>
                <a:cs typeface="Courier New"/>
              </a:rPr>
              <a:t> j = n</a:t>
            </a:r>
            <a:r>
              <a:rPr lang="fr-FR" b="1" dirty="0" smtClean="0">
                <a:latin typeface="Courier New"/>
                <a:cs typeface="Courier New"/>
              </a:rPr>
              <a:t>;</a:t>
            </a:r>
          </a:p>
          <a:p>
            <a:endParaRPr lang="fr-FR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    while (</a:t>
            </a:r>
            <a:r>
              <a:rPr lang="en-US" b="1" dirty="0" err="1">
                <a:latin typeface="Courier New"/>
                <a:cs typeface="Courier New"/>
              </a:rPr>
              <a:t>i</a:t>
            </a:r>
            <a:r>
              <a:rPr lang="en-US" b="1" dirty="0">
                <a:latin typeface="Courier New"/>
                <a:cs typeface="Courier New"/>
              </a:rPr>
              <a:t> &gt; 0 &amp;&amp; j &gt; 0) {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        if </a:t>
            </a:r>
            <a:r>
              <a:rPr lang="en-US" b="1" dirty="0">
                <a:latin typeface="Courier New"/>
                <a:cs typeface="Courier New"/>
              </a:rPr>
              <a:t>(</a:t>
            </a:r>
            <a:r>
              <a:rPr lang="en-US" b="1" dirty="0" err="1">
                <a:latin typeface="Courier New"/>
                <a:cs typeface="Courier New"/>
              </a:rPr>
              <a:t>X.charAt</a:t>
            </a:r>
            <a:r>
              <a:rPr lang="en-US" b="1" dirty="0">
                <a:latin typeface="Courier New"/>
                <a:cs typeface="Courier New"/>
              </a:rPr>
              <a:t>(i-1) == </a:t>
            </a:r>
            <a:r>
              <a:rPr lang="en-US" b="1" dirty="0" err="1">
                <a:latin typeface="Courier New"/>
                <a:cs typeface="Courier New"/>
              </a:rPr>
              <a:t>Y.charAt</a:t>
            </a:r>
            <a:r>
              <a:rPr lang="en-US" b="1" dirty="0">
                <a:latin typeface="Courier New"/>
                <a:cs typeface="Courier New"/>
              </a:rPr>
              <a:t>(j-1)) {</a:t>
            </a:r>
          </a:p>
          <a:p>
            <a:r>
              <a:rPr lang="hu-HU" b="1" dirty="0">
                <a:latin typeface="Courier New"/>
                <a:cs typeface="Courier New"/>
              </a:rPr>
              <a:t>            lcs = X.charAt(i-1) + lcs;</a:t>
            </a:r>
          </a:p>
          <a:p>
            <a:r>
              <a:rPr lang="hu-HU" b="1" dirty="0">
                <a:latin typeface="Courier New"/>
                <a:cs typeface="Courier New"/>
              </a:rPr>
              <a:t>            i--;</a:t>
            </a:r>
          </a:p>
          <a:p>
            <a:r>
              <a:rPr lang="hu-HU" b="1" dirty="0">
                <a:latin typeface="Courier New"/>
                <a:cs typeface="Courier New"/>
              </a:rPr>
              <a:t>            j--;</a:t>
            </a:r>
          </a:p>
          <a:p>
            <a:r>
              <a:rPr lang="hu-HU" b="1" dirty="0">
                <a:latin typeface="Courier New"/>
                <a:cs typeface="Courier New"/>
              </a:rPr>
              <a:t>        }</a:t>
            </a:r>
          </a:p>
          <a:p>
            <a:endParaRPr lang="hu-HU" b="1" dirty="0">
              <a:latin typeface="Courier New"/>
              <a:cs typeface="Courier New"/>
            </a:endParaRPr>
          </a:p>
          <a:p>
            <a:r>
              <a:rPr lang="en-US" b="1" dirty="0" smtClean="0">
                <a:latin typeface="Courier New"/>
                <a:cs typeface="Courier New"/>
              </a:rPr>
              <a:t>        else if (L[i-1][j] &gt; L[</a:t>
            </a:r>
            <a:r>
              <a:rPr lang="en-US" b="1" dirty="0" err="1" smtClean="0">
                <a:latin typeface="Courier New"/>
                <a:cs typeface="Courier New"/>
              </a:rPr>
              <a:t>i</a:t>
            </a:r>
            <a:r>
              <a:rPr lang="en-US" b="1" dirty="0" smtClean="0">
                <a:latin typeface="Courier New"/>
                <a:cs typeface="Courier New"/>
              </a:rPr>
              <a:t>][j-1]) </a:t>
            </a:r>
            <a:r>
              <a:rPr lang="en-US" b="1" dirty="0" err="1" smtClean="0">
                <a:latin typeface="Courier New"/>
                <a:cs typeface="Courier New"/>
              </a:rPr>
              <a:t>i</a:t>
            </a:r>
            <a:r>
              <a:rPr lang="en-US" b="1" dirty="0" smtClean="0">
                <a:latin typeface="Courier New"/>
                <a:cs typeface="Courier New"/>
              </a:rPr>
              <a:t>--;</a:t>
            </a:r>
          </a:p>
          <a:p>
            <a:r>
              <a:rPr lang="da-DK" b="1" dirty="0" smtClean="0">
                <a:latin typeface="Courier New"/>
                <a:cs typeface="Courier New"/>
              </a:rPr>
              <a:t>        </a:t>
            </a:r>
            <a:r>
              <a:rPr lang="da-DK" b="1" dirty="0" err="1">
                <a:latin typeface="Courier New"/>
                <a:cs typeface="Courier New"/>
              </a:rPr>
              <a:t>else</a:t>
            </a:r>
            <a:r>
              <a:rPr lang="da-DK" b="1" dirty="0">
                <a:latin typeface="Courier New"/>
                <a:cs typeface="Courier New"/>
              </a:rPr>
              <a:t>                            j--;</a:t>
            </a:r>
          </a:p>
          <a:p>
            <a:r>
              <a:rPr lang="da-DK" b="1" dirty="0">
                <a:latin typeface="Courier New"/>
                <a:cs typeface="Courier New"/>
              </a:rPr>
              <a:t>    }</a:t>
            </a:r>
          </a:p>
          <a:p>
            <a:endParaRPr lang="da-DK" b="1" dirty="0">
              <a:latin typeface="Courier New"/>
              <a:cs typeface="Courier New"/>
            </a:endParaRPr>
          </a:p>
          <a:p>
            <a:r>
              <a:rPr lang="da-DK" b="1" dirty="0">
                <a:latin typeface="Courier New"/>
                <a:cs typeface="Courier New"/>
              </a:rPr>
              <a:t>    </a:t>
            </a:r>
            <a:r>
              <a:rPr lang="da-DK" b="1" dirty="0" err="1">
                <a:latin typeface="Courier New"/>
                <a:cs typeface="Courier New"/>
              </a:rPr>
              <a:t>return</a:t>
            </a:r>
            <a:r>
              <a:rPr lang="da-DK" b="1" dirty="0">
                <a:latin typeface="Courier New"/>
                <a:cs typeface="Courier New"/>
              </a:rPr>
              <a:t> </a:t>
            </a:r>
            <a:r>
              <a:rPr lang="da-DK" b="1" dirty="0" err="1">
                <a:latin typeface="Courier New"/>
                <a:cs typeface="Courier New"/>
              </a:rPr>
              <a:t>lcs</a:t>
            </a:r>
            <a:r>
              <a:rPr lang="da-DK" b="1" dirty="0">
                <a:latin typeface="Courier New"/>
                <a:cs typeface="Courier New"/>
              </a:rPr>
              <a:t>;</a:t>
            </a:r>
          </a:p>
          <a:p>
            <a:r>
              <a:rPr lang="da-DK" b="1" dirty="0" smtClean="0">
                <a:latin typeface="Courier New"/>
                <a:cs typeface="Courier New"/>
              </a:rPr>
              <a:t>}</a:t>
            </a:r>
            <a:endParaRPr lang="da-DK" b="1" dirty="0">
              <a:latin typeface="Courier New"/>
              <a:cs typeface="Courier New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17537" y="2697488"/>
            <a:ext cx="4746712" cy="5847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B23C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A12A03"/>
                </a:solidFill>
                <a:latin typeface="+mn-lt"/>
                <a:cs typeface="Courier New"/>
              </a:rPr>
              <a:t>Start from the rightmost bottommost corner</a:t>
            </a:r>
          </a:p>
          <a:p>
            <a:r>
              <a:rPr lang="en-US" dirty="0" smtClean="0">
                <a:solidFill>
                  <a:srgbClr val="A12A03"/>
                </a:solidFill>
                <a:latin typeface="+mn-lt"/>
                <a:cs typeface="Courier New"/>
              </a:rPr>
              <a:t>and </a:t>
            </a:r>
            <a:r>
              <a:rPr lang="en-US" dirty="0">
                <a:solidFill>
                  <a:srgbClr val="A12A03"/>
                </a:solidFill>
                <a:latin typeface="+mn-lt"/>
                <a:cs typeface="Courier New"/>
              </a:rPr>
              <a:t>one by one store characters backwards in </a:t>
            </a:r>
            <a:r>
              <a:rPr lang="en-US" dirty="0" err="1">
                <a:solidFill>
                  <a:srgbClr val="A12A03"/>
                </a:solidFill>
                <a:latin typeface="+mn-lt"/>
                <a:cs typeface="Courier New"/>
              </a:rPr>
              <a:t>lcs</a:t>
            </a:r>
            <a:r>
              <a:rPr lang="en-US" dirty="0" smtClean="0">
                <a:solidFill>
                  <a:srgbClr val="A12A03"/>
                </a:solidFill>
                <a:latin typeface="+mn-lt"/>
                <a:cs typeface="Courier New"/>
              </a:rPr>
              <a:t>.</a:t>
            </a:r>
            <a:endParaRPr lang="en-US" dirty="0">
              <a:solidFill>
                <a:srgbClr val="A12A03"/>
              </a:solidFill>
              <a:latin typeface="+mn-lt"/>
              <a:cs typeface="Courier New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91854" y="4251951"/>
            <a:ext cx="4556656" cy="584776"/>
          </a:xfrm>
          <a:prstGeom prst="rect">
            <a:avLst/>
          </a:prstGeom>
          <a:solidFill>
            <a:srgbClr val="FFFFC2"/>
          </a:solidFill>
          <a:ln>
            <a:solidFill>
              <a:srgbClr val="B23C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A12A03"/>
                </a:solidFill>
                <a:latin typeface="+mn-lt"/>
                <a:cs typeface="Courier New"/>
              </a:rPr>
              <a:t>The </a:t>
            </a:r>
            <a:r>
              <a:rPr lang="en-US" dirty="0">
                <a:solidFill>
                  <a:srgbClr val="A12A03"/>
                </a:solidFill>
                <a:latin typeface="+mn-lt"/>
                <a:cs typeface="Courier New"/>
              </a:rPr>
              <a:t>current characters in </a:t>
            </a:r>
            <a:r>
              <a:rPr lang="en-US" b="1" dirty="0" smtClean="0">
                <a:solidFill>
                  <a:srgbClr val="0033CC"/>
                </a:solidFill>
                <a:latin typeface="Courier New"/>
                <a:cs typeface="Courier New"/>
              </a:rPr>
              <a:t>X</a:t>
            </a:r>
            <a:r>
              <a:rPr lang="en-US" dirty="0" smtClean="0">
                <a:solidFill>
                  <a:srgbClr val="A12A03"/>
                </a:solidFill>
                <a:latin typeface="+mn-lt"/>
                <a:cs typeface="Courier New"/>
              </a:rPr>
              <a:t> </a:t>
            </a:r>
            <a:r>
              <a:rPr lang="en-US" dirty="0">
                <a:solidFill>
                  <a:srgbClr val="A12A03"/>
                </a:solidFill>
                <a:latin typeface="+mn-lt"/>
                <a:cs typeface="Courier New"/>
              </a:rPr>
              <a:t>and </a:t>
            </a:r>
            <a:r>
              <a:rPr lang="en-US" b="1" dirty="0">
                <a:solidFill>
                  <a:srgbClr val="0033CC"/>
                </a:solidFill>
                <a:latin typeface="Courier New"/>
                <a:cs typeface="Courier New"/>
              </a:rPr>
              <a:t>Y</a:t>
            </a:r>
            <a:r>
              <a:rPr lang="en-US" dirty="0" smtClean="0">
                <a:solidFill>
                  <a:srgbClr val="A12A03"/>
                </a:solidFill>
                <a:latin typeface="+mn-lt"/>
                <a:cs typeface="Courier New"/>
              </a:rPr>
              <a:t> </a:t>
            </a:r>
            <a:r>
              <a:rPr lang="en-US" dirty="0">
                <a:solidFill>
                  <a:srgbClr val="A12A03"/>
                </a:solidFill>
                <a:latin typeface="+mn-lt"/>
                <a:cs typeface="Courier New"/>
              </a:rPr>
              <a:t>are the </a:t>
            </a:r>
            <a:r>
              <a:rPr lang="en-US" dirty="0" smtClean="0">
                <a:solidFill>
                  <a:srgbClr val="A12A03"/>
                </a:solidFill>
                <a:latin typeface="+mn-lt"/>
                <a:cs typeface="Courier New"/>
              </a:rPr>
              <a:t>same:</a:t>
            </a:r>
            <a:endParaRPr lang="en-US" dirty="0">
              <a:solidFill>
                <a:srgbClr val="A12A03"/>
              </a:solidFill>
              <a:latin typeface="+mn-lt"/>
              <a:cs typeface="Courier New"/>
            </a:endParaRPr>
          </a:p>
          <a:p>
            <a:r>
              <a:rPr lang="en-US" dirty="0">
                <a:solidFill>
                  <a:srgbClr val="A12A03"/>
                </a:solidFill>
                <a:latin typeface="+mn-lt"/>
                <a:cs typeface="Courier New"/>
              </a:rPr>
              <a:t>P</a:t>
            </a:r>
            <a:r>
              <a:rPr lang="en-US" dirty="0" smtClean="0">
                <a:solidFill>
                  <a:srgbClr val="A12A03"/>
                </a:solidFill>
                <a:latin typeface="+mn-lt"/>
                <a:cs typeface="Courier New"/>
              </a:rPr>
              <a:t>repend </a:t>
            </a:r>
            <a:r>
              <a:rPr lang="en-US" dirty="0">
                <a:solidFill>
                  <a:srgbClr val="A12A03"/>
                </a:solidFill>
                <a:latin typeface="+mn-lt"/>
                <a:cs typeface="Courier New"/>
              </a:rPr>
              <a:t>that common character to the LCS</a:t>
            </a:r>
            <a:r>
              <a:rPr lang="en-US" dirty="0" smtClean="0">
                <a:solidFill>
                  <a:srgbClr val="A12A03"/>
                </a:solidFill>
                <a:latin typeface="+mn-lt"/>
                <a:cs typeface="Courier New"/>
              </a:rPr>
              <a:t>.</a:t>
            </a:r>
            <a:endParaRPr lang="en-US" dirty="0">
              <a:solidFill>
                <a:srgbClr val="A12A03"/>
              </a:solidFill>
              <a:latin typeface="+mn-lt"/>
              <a:cs typeface="Courier New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20231" y="5166341"/>
            <a:ext cx="2157963" cy="830997"/>
          </a:xfrm>
          <a:prstGeom prst="rect">
            <a:avLst/>
          </a:prstGeom>
          <a:solidFill>
            <a:srgbClr val="FFFFC2"/>
          </a:solidFill>
          <a:ln>
            <a:solidFill>
              <a:srgbClr val="B23C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A12A03"/>
                </a:solidFill>
                <a:latin typeface="+mn-lt"/>
                <a:cs typeface="Courier New"/>
              </a:rPr>
              <a:t>Not </a:t>
            </a:r>
            <a:r>
              <a:rPr lang="en-US" dirty="0">
                <a:solidFill>
                  <a:srgbClr val="A12A03"/>
                </a:solidFill>
                <a:latin typeface="+mn-lt"/>
                <a:cs typeface="Courier New"/>
              </a:rPr>
              <a:t>the </a:t>
            </a:r>
            <a:r>
              <a:rPr lang="en-US" dirty="0" smtClean="0">
                <a:solidFill>
                  <a:srgbClr val="A12A03"/>
                </a:solidFill>
                <a:latin typeface="+mn-lt"/>
                <a:cs typeface="Courier New"/>
              </a:rPr>
              <a:t>same: </a:t>
            </a:r>
            <a:br>
              <a:rPr lang="en-US" dirty="0" smtClean="0">
                <a:solidFill>
                  <a:srgbClr val="A12A03"/>
                </a:solidFill>
                <a:latin typeface="+mn-lt"/>
                <a:cs typeface="Courier New"/>
              </a:rPr>
            </a:br>
            <a:r>
              <a:rPr lang="en-US" dirty="0" smtClean="0">
                <a:solidFill>
                  <a:srgbClr val="A12A03"/>
                </a:solidFill>
                <a:latin typeface="+mn-lt"/>
                <a:cs typeface="Courier New"/>
              </a:rPr>
              <a:t>Go </a:t>
            </a:r>
            <a:r>
              <a:rPr lang="en-US" dirty="0">
                <a:solidFill>
                  <a:srgbClr val="A12A03"/>
                </a:solidFill>
                <a:latin typeface="+mn-lt"/>
                <a:cs typeface="Courier New"/>
              </a:rPr>
              <a:t>in the direction </a:t>
            </a:r>
            <a:r>
              <a:rPr lang="en-US" dirty="0" smtClean="0">
                <a:solidFill>
                  <a:srgbClr val="A12A03"/>
                </a:solidFill>
                <a:latin typeface="+mn-lt"/>
                <a:cs typeface="Courier New"/>
              </a:rPr>
              <a:t>of</a:t>
            </a:r>
          </a:p>
          <a:p>
            <a:r>
              <a:rPr lang="en-US" dirty="0" smtClean="0">
                <a:solidFill>
                  <a:srgbClr val="A12A03"/>
                </a:solidFill>
                <a:latin typeface="+mn-lt"/>
                <a:cs typeface="Courier New"/>
              </a:rPr>
              <a:t>the larger table </a:t>
            </a:r>
            <a:r>
              <a:rPr lang="en-US" dirty="0">
                <a:solidFill>
                  <a:srgbClr val="A12A03"/>
                </a:solidFill>
                <a:latin typeface="+mn-lt"/>
                <a:cs typeface="Courier New"/>
              </a:rPr>
              <a:t>value</a:t>
            </a:r>
            <a:r>
              <a:rPr lang="en-US" dirty="0" smtClean="0">
                <a:solidFill>
                  <a:srgbClr val="A12A03"/>
                </a:solidFill>
                <a:latin typeface="+mn-lt"/>
                <a:cs typeface="Courier New"/>
              </a:rPr>
              <a:t>.</a:t>
            </a:r>
            <a:endParaRPr lang="en-US" dirty="0">
              <a:solidFill>
                <a:srgbClr val="A12A03"/>
              </a:solidFill>
              <a:latin typeface="+mn-lt"/>
              <a:cs typeface="Courier New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3657610" y="6263609"/>
            <a:ext cx="803275" cy="376238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Demo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29195" y="6263609"/>
            <a:ext cx="3046828" cy="338554"/>
          </a:xfrm>
          <a:prstGeom prst="rect">
            <a:avLst/>
          </a:prstGeom>
          <a:solidFill>
            <a:srgbClr val="0033CC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FF00"/>
                </a:solidFill>
              </a:rPr>
              <a:t>DynamicProgrammingLCS.java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53277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9577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1C265-4680-B442-8108-449194A2276F}" type="slidenum">
              <a:rPr lang="en-US"/>
              <a:pPr/>
              <a:t>26</a:t>
            </a:fld>
            <a:endParaRPr lang="en-US"/>
          </a:p>
        </p:txBody>
      </p:sp>
      <p:sp>
        <p:nvSpPr>
          <p:cNvPr id="973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String Pattern Matching Algorithms</a:t>
            </a:r>
          </a:p>
        </p:txBody>
      </p:sp>
      <p:sp>
        <p:nvSpPr>
          <p:cNvPr id="973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Problem: Given a text string, find the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B23C00"/>
                </a:solidFill>
              </a:rPr>
              <a:t>index </a:t>
            </a:r>
            <a:r>
              <a:rPr lang="en-US" dirty="0">
                <a:solidFill>
                  <a:srgbClr val="B23C00"/>
                </a:solidFill>
              </a:rPr>
              <a:t>of the </a:t>
            </a:r>
            <a:r>
              <a:rPr lang="en-US" dirty="0" smtClean="0">
                <a:solidFill>
                  <a:srgbClr val="B23C00"/>
                </a:solidFill>
              </a:rPr>
              <a:t>first </a:t>
            </a:r>
            <a:r>
              <a:rPr lang="en-US" dirty="0">
                <a:solidFill>
                  <a:srgbClr val="B23C00"/>
                </a:solidFill>
              </a:rPr>
              <a:t>occurrence </a:t>
            </a:r>
            <a:r>
              <a:rPr lang="en-US" dirty="0"/>
              <a:t>of a pattern string within the text.</a:t>
            </a:r>
          </a:p>
          <a:p>
            <a:pPr lvl="1"/>
            <a:r>
              <a:rPr lang="en-US" dirty="0"/>
              <a:t>Example:</a:t>
            </a:r>
          </a:p>
          <a:p>
            <a:pPr lvl="2"/>
            <a:r>
              <a:rPr lang="en-US" dirty="0"/>
              <a:t>Text = </a:t>
            </a:r>
            <a:r>
              <a:rPr lang="ja-JP" altLang="en-US" dirty="0">
                <a:latin typeface="Arial"/>
              </a:rPr>
              <a:t>“</a:t>
            </a:r>
            <a:r>
              <a:rPr lang="en-US" b="1" dirty="0" err="1">
                <a:solidFill>
                  <a:srgbClr val="0033CC"/>
                </a:solidFill>
                <a:latin typeface="Courier New" charset="0"/>
              </a:rPr>
              <a:t>bacbabababacaca</a:t>
            </a:r>
            <a:r>
              <a:rPr lang="ja-JP" altLang="en-US" dirty="0">
                <a:latin typeface="Arial"/>
              </a:rPr>
              <a:t>”</a:t>
            </a:r>
            <a:endParaRPr lang="en-US" dirty="0"/>
          </a:p>
          <a:p>
            <a:pPr lvl="2"/>
            <a:r>
              <a:rPr lang="en-US" dirty="0"/>
              <a:t>Pattern = </a:t>
            </a:r>
            <a:r>
              <a:rPr lang="ja-JP" altLang="en-US" dirty="0">
                <a:latin typeface="Arial"/>
              </a:rPr>
              <a:t>“</a:t>
            </a:r>
            <a:r>
              <a:rPr lang="en-US" b="1" dirty="0" err="1">
                <a:solidFill>
                  <a:schemeClr val="folHlink"/>
                </a:solidFill>
                <a:latin typeface="Courier New" charset="0"/>
              </a:rPr>
              <a:t>ababaca</a:t>
            </a:r>
            <a:r>
              <a:rPr lang="ja-JP" altLang="en-US" dirty="0">
                <a:latin typeface="Arial"/>
              </a:rPr>
              <a:t>”</a:t>
            </a:r>
            <a:endParaRPr lang="en-US" dirty="0"/>
          </a:p>
          <a:p>
            <a:pPr lvl="2"/>
            <a:r>
              <a:rPr lang="en-US" dirty="0"/>
              <a:t>The pattern occurs in the text: </a:t>
            </a:r>
            <a:r>
              <a:rPr lang="ja-JP" altLang="en-US" dirty="0">
                <a:latin typeface="Arial"/>
              </a:rPr>
              <a:t>“</a:t>
            </a:r>
            <a:r>
              <a:rPr lang="en-US" b="1" dirty="0" err="1">
                <a:solidFill>
                  <a:srgbClr val="0033CC"/>
                </a:solidFill>
                <a:latin typeface="Courier New" charset="0"/>
              </a:rPr>
              <a:t>bacbab</a:t>
            </a:r>
            <a:r>
              <a:rPr lang="en-US" b="1" dirty="0" err="1">
                <a:solidFill>
                  <a:schemeClr val="folHlink"/>
                </a:solidFill>
                <a:latin typeface="Courier New" charset="0"/>
              </a:rPr>
              <a:t>ababac</a:t>
            </a:r>
            <a:r>
              <a:rPr lang="en-US" b="1" dirty="0" err="1">
                <a:solidFill>
                  <a:srgbClr val="0033CC"/>
                </a:solidFill>
                <a:latin typeface="Courier New" charset="0"/>
              </a:rPr>
              <a:t>aca</a:t>
            </a:r>
            <a:r>
              <a:rPr lang="ja-JP" altLang="en-US" dirty="0">
                <a:latin typeface="Arial"/>
              </a:rPr>
              <a:t>”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and the index is 6.</a:t>
            </a:r>
          </a:p>
          <a:p>
            <a:pPr lvl="4"/>
            <a:endParaRPr lang="en-US" dirty="0"/>
          </a:p>
          <a:p>
            <a:r>
              <a:rPr lang="en-US" dirty="0"/>
              <a:t>How many character-by-character comparisons </a:t>
            </a:r>
            <a:br>
              <a:rPr lang="en-US" dirty="0"/>
            </a:br>
            <a:r>
              <a:rPr lang="en-US" dirty="0"/>
              <a:t>are required?</a:t>
            </a:r>
          </a:p>
          <a:p>
            <a:pPr lvl="4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0088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73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73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73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73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73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1C265-4680-B442-8108-449194A2276F}" type="slidenum">
              <a:rPr lang="en-US"/>
              <a:pPr/>
              <a:t>27</a:t>
            </a:fld>
            <a:endParaRPr lang="en-US"/>
          </a:p>
        </p:txBody>
      </p:sp>
      <p:sp>
        <p:nvSpPr>
          <p:cNvPr id="973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Pattern Matching </a:t>
            </a:r>
            <a:r>
              <a:rPr lang="en-US" dirty="0" smtClean="0"/>
              <a:t>Algorithms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973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“Find” command of a text editor.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Look for one strand of DNA within another.</a:t>
            </a:r>
          </a:p>
          <a:p>
            <a:pPr lvl="5"/>
            <a:endParaRPr lang="en-US" dirty="0" smtClean="0"/>
          </a:p>
          <a:p>
            <a:r>
              <a:rPr lang="en-US" dirty="0" smtClean="0"/>
              <a:t>Two </a:t>
            </a:r>
            <a:r>
              <a:rPr lang="en-US" dirty="0"/>
              <a:t>algorithms today:</a:t>
            </a:r>
          </a:p>
          <a:p>
            <a:pPr lvl="1"/>
            <a:r>
              <a:rPr lang="en-US" dirty="0"/>
              <a:t>Brute search</a:t>
            </a:r>
          </a:p>
          <a:p>
            <a:pPr lvl="1"/>
            <a:r>
              <a:rPr lang="en-US" dirty="0"/>
              <a:t>Knuth-Morris-Pratt</a:t>
            </a:r>
          </a:p>
        </p:txBody>
      </p:sp>
    </p:spTree>
    <p:extLst>
      <p:ext uri="{BB962C8B-B14F-4D97-AF65-F5344CB8AC3E}">
        <p14:creationId xmlns:p14="http://schemas.microsoft.com/office/powerpoint/2010/main" val="335216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A6FFF-4EA5-5A46-A6D6-BF67D4A60379}" type="slidenum">
              <a:rPr lang="en-US"/>
              <a:pPr/>
              <a:t>28</a:t>
            </a:fld>
            <a:endParaRPr lang="en-US" dirty="0"/>
          </a:p>
        </p:txBody>
      </p:sp>
      <p:sp>
        <p:nvSpPr>
          <p:cNvPr id="974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Brute Search Pattern </a:t>
            </a:r>
            <a:r>
              <a:rPr lang="en-US" dirty="0" smtClean="0"/>
              <a:t>Matching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974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968209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Line up </a:t>
            </a:r>
            <a:r>
              <a:rPr lang="en-US" dirty="0" smtClean="0"/>
              <a:t>the start of the </a:t>
            </a:r>
            <a:r>
              <a:rPr lang="en-US" dirty="0">
                <a:solidFill>
                  <a:srgbClr val="B23C00"/>
                </a:solidFill>
              </a:rPr>
              <a:t>pattern</a:t>
            </a:r>
            <a:r>
              <a:rPr lang="en-US" dirty="0"/>
              <a:t> </a:t>
            </a:r>
            <a:r>
              <a:rPr lang="en-US" dirty="0" smtClean="0"/>
              <a:t>to find </a:t>
            </a:r>
            <a:br>
              <a:rPr lang="en-US" dirty="0" smtClean="0"/>
            </a:br>
            <a:r>
              <a:rPr lang="en-US" dirty="0" smtClean="0"/>
              <a:t>with the start of the </a:t>
            </a:r>
            <a:r>
              <a:rPr lang="en-US" dirty="0">
                <a:solidFill>
                  <a:srgbClr val="B23C00"/>
                </a:solidFill>
              </a:rPr>
              <a:t>text</a:t>
            </a:r>
            <a:r>
              <a:rPr lang="en-US" dirty="0"/>
              <a:t> </a:t>
            </a:r>
            <a:r>
              <a:rPr lang="en-US" dirty="0" smtClean="0"/>
              <a:t>to search.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Set text index </a:t>
            </a:r>
            <a:r>
              <a:rPr lang="en-US" b="1" dirty="0" err="1" smtClean="0">
                <a:solidFill>
                  <a:srgbClr val="0033CC"/>
                </a:solidFill>
                <a:latin typeface="Courier New"/>
                <a:cs typeface="Courier New"/>
              </a:rPr>
              <a:t>i</a:t>
            </a:r>
            <a:r>
              <a:rPr lang="en-US" b="1" dirty="0" smtClean="0">
                <a:solidFill>
                  <a:srgbClr val="0033CC"/>
                </a:solidFill>
                <a:latin typeface="Courier New"/>
                <a:cs typeface="Courier New"/>
              </a:rPr>
              <a:t> = 0 </a:t>
            </a:r>
            <a:r>
              <a:rPr lang="en-US" dirty="0" smtClean="0"/>
              <a:t>and pattern index </a:t>
            </a:r>
            <a:r>
              <a:rPr lang="en-US" b="1" dirty="0">
                <a:solidFill>
                  <a:srgbClr val="0033CC"/>
                </a:solidFill>
                <a:latin typeface="Courier New"/>
                <a:cs typeface="Courier New"/>
              </a:rPr>
              <a:t>j = 0</a:t>
            </a:r>
            <a:r>
              <a:rPr lang="en-US" dirty="0" smtClean="0"/>
              <a:t>;</a:t>
            </a:r>
          </a:p>
          <a:p>
            <a:pPr lvl="4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Compare character-by-character </a:t>
            </a:r>
            <a:br>
              <a:rPr lang="en-US" dirty="0"/>
            </a:br>
            <a:r>
              <a:rPr lang="en-US" dirty="0"/>
              <a:t>the pattern with the text</a:t>
            </a:r>
            <a:r>
              <a:rPr lang="en-US" dirty="0" smtClean="0"/>
              <a:t>.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Increment </a:t>
            </a:r>
            <a:r>
              <a:rPr lang="en-US" b="1" dirty="0" err="1">
                <a:solidFill>
                  <a:srgbClr val="0033CC"/>
                </a:solidFill>
                <a:latin typeface="Courier New"/>
                <a:cs typeface="Courier New"/>
              </a:rPr>
              <a:t>i</a:t>
            </a:r>
            <a:r>
              <a:rPr lang="en-US" b="1" dirty="0">
                <a:solidFill>
                  <a:srgbClr val="0033CC"/>
                </a:solidFill>
                <a:latin typeface="Courier New"/>
                <a:cs typeface="Courier New"/>
              </a:rPr>
              <a:t> </a:t>
            </a:r>
            <a:r>
              <a:rPr lang="en-US" dirty="0" smtClean="0"/>
              <a:t>and </a:t>
            </a:r>
            <a:r>
              <a:rPr lang="en-US" b="1" dirty="0">
                <a:solidFill>
                  <a:srgbClr val="0033CC"/>
                </a:solidFill>
                <a:latin typeface="Courier New"/>
                <a:cs typeface="Courier New"/>
              </a:rPr>
              <a:t>j</a:t>
            </a:r>
            <a:r>
              <a:rPr lang="en-US" dirty="0" smtClean="0"/>
              <a:t> together.</a:t>
            </a:r>
          </a:p>
          <a:p>
            <a:pPr lvl="4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As soon as </a:t>
            </a:r>
            <a:r>
              <a:rPr lang="en-US" dirty="0" smtClean="0"/>
              <a:t>there’s </a:t>
            </a:r>
            <a:r>
              <a:rPr lang="en-US" dirty="0"/>
              <a:t>a mismatch, stop the </a:t>
            </a:r>
            <a:r>
              <a:rPr lang="en-US" dirty="0" smtClean="0"/>
              <a:t>comparisons </a:t>
            </a:r>
            <a:r>
              <a:rPr lang="en-US" dirty="0"/>
              <a:t>and shift the pattern over one character to the right.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B23C00"/>
                </a:solidFill>
              </a:rPr>
              <a:t>Backtrack</a:t>
            </a:r>
            <a:r>
              <a:rPr lang="en-US" dirty="0"/>
              <a:t> the text after a </a:t>
            </a:r>
            <a:r>
              <a:rPr lang="ja-JP" altLang="en-US" dirty="0"/>
              <a:t>“</a:t>
            </a:r>
            <a:r>
              <a:rPr lang="en-US" dirty="0">
                <a:solidFill>
                  <a:srgbClr val="B23C00"/>
                </a:solidFill>
              </a:rPr>
              <a:t>false start</a:t>
            </a:r>
            <a:r>
              <a:rPr lang="ja-JP" altLang="en-US" dirty="0"/>
              <a:t>”</a:t>
            </a:r>
            <a:r>
              <a:rPr lang="en-US" dirty="0"/>
              <a:t>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Set </a:t>
            </a:r>
            <a:r>
              <a:rPr lang="en-US" b="1" dirty="0" err="1">
                <a:solidFill>
                  <a:srgbClr val="0033CC"/>
                </a:solidFill>
                <a:latin typeface="Courier New"/>
                <a:cs typeface="Courier New"/>
              </a:rPr>
              <a:t>i</a:t>
            </a:r>
            <a:r>
              <a:rPr lang="en-US" dirty="0" smtClean="0"/>
              <a:t> </a:t>
            </a:r>
            <a:r>
              <a:rPr lang="en-US" dirty="0"/>
              <a:t>back </a:t>
            </a:r>
            <a:r>
              <a:rPr lang="en-US" b="1" dirty="0">
                <a:solidFill>
                  <a:srgbClr val="0033CC"/>
                </a:solidFill>
                <a:latin typeface="Courier New"/>
                <a:cs typeface="Courier New"/>
              </a:rPr>
              <a:t>j-1</a:t>
            </a:r>
            <a:r>
              <a:rPr lang="en-US" dirty="0"/>
              <a:t> characters </a:t>
            </a:r>
            <a:r>
              <a:rPr lang="en-US" dirty="0" smtClean="0"/>
              <a:t>and then </a:t>
            </a:r>
            <a:r>
              <a:rPr lang="en-US" b="1" dirty="0">
                <a:solidFill>
                  <a:srgbClr val="0033CC"/>
                </a:solidFill>
                <a:latin typeface="Courier New"/>
                <a:cs typeface="Courier New"/>
              </a:rPr>
              <a:t>j</a:t>
            </a:r>
            <a:r>
              <a:rPr lang="en-US" dirty="0"/>
              <a:t> to 0.</a:t>
            </a:r>
          </a:p>
          <a:p>
            <a:pPr lvl="5">
              <a:lnSpc>
                <a:spcPct val="90000"/>
              </a:lnSpc>
            </a:pPr>
            <a:endParaRPr lang="en-US" dirty="0">
              <a:solidFill>
                <a:schemeClr val="fol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9723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74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74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74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8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748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8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748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A6FFF-4EA5-5A46-A6D6-BF67D4A60379}" type="slidenum">
              <a:rPr lang="en-US"/>
              <a:pPr/>
              <a:t>29</a:t>
            </a:fld>
            <a:endParaRPr lang="en-US"/>
          </a:p>
        </p:txBody>
      </p:sp>
      <p:sp>
        <p:nvSpPr>
          <p:cNvPr id="974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Brute Search Pattern </a:t>
            </a:r>
            <a:r>
              <a:rPr lang="en-US" dirty="0" smtClean="0"/>
              <a:t>Matching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974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Start the character-by-character comparisons </a:t>
            </a:r>
            <a:r>
              <a:rPr lang="en-US" dirty="0" smtClean="0"/>
              <a:t>again at the backtracked text position.</a:t>
            </a:r>
            <a:endParaRPr lang="en-US" dirty="0"/>
          </a:p>
          <a:p>
            <a:pPr lvl="4"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Repeat </a:t>
            </a:r>
            <a:r>
              <a:rPr lang="en-US" dirty="0"/>
              <a:t>until a match is found, </a:t>
            </a:r>
            <a:br>
              <a:rPr lang="en-US" dirty="0"/>
            </a:br>
            <a:r>
              <a:rPr lang="en-US" dirty="0"/>
              <a:t>or </a:t>
            </a:r>
            <a:r>
              <a:rPr lang="en-US" dirty="0" smtClean="0"/>
              <a:t>you until </a:t>
            </a:r>
            <a:r>
              <a:rPr lang="en-US" dirty="0"/>
              <a:t>reach the end of the text.</a:t>
            </a:r>
          </a:p>
          <a:p>
            <a:pPr lvl="4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Brute search makes </a:t>
            </a:r>
            <a:r>
              <a:rPr lang="en-US" i="1" dirty="0">
                <a:solidFill>
                  <a:schemeClr val="folHlink"/>
                </a:solidFill>
              </a:rPr>
              <a:t>O</a:t>
            </a:r>
            <a:r>
              <a:rPr lang="en-US" dirty="0">
                <a:solidFill>
                  <a:schemeClr val="folHlink"/>
                </a:solidFill>
              </a:rPr>
              <a:t>(</a:t>
            </a:r>
            <a:r>
              <a:rPr lang="en-US" i="1" dirty="0">
                <a:solidFill>
                  <a:schemeClr val="folHlink"/>
                </a:solidFill>
              </a:rPr>
              <a:t>MN</a:t>
            </a:r>
            <a:r>
              <a:rPr lang="en-US" dirty="0">
                <a:solidFill>
                  <a:schemeClr val="folHlink"/>
                </a:solidFill>
              </a:rPr>
              <a:t>)</a:t>
            </a:r>
            <a:r>
              <a:rPr lang="en-US" dirty="0"/>
              <a:t> character comparisons.</a:t>
            </a:r>
          </a:p>
          <a:p>
            <a:pPr lvl="1">
              <a:lnSpc>
                <a:spcPct val="90000"/>
              </a:lnSpc>
            </a:pPr>
            <a:r>
              <a:rPr lang="en-US" i="1" dirty="0"/>
              <a:t>M</a:t>
            </a:r>
            <a:r>
              <a:rPr lang="en-US" dirty="0"/>
              <a:t> = pattern length</a:t>
            </a:r>
          </a:p>
          <a:p>
            <a:pPr lvl="1">
              <a:lnSpc>
                <a:spcPct val="90000"/>
              </a:lnSpc>
            </a:pPr>
            <a:r>
              <a:rPr lang="en-US" i="1" dirty="0"/>
              <a:t>N</a:t>
            </a:r>
            <a:r>
              <a:rPr lang="en-US" dirty="0"/>
              <a:t> = text length</a:t>
            </a:r>
          </a:p>
        </p:txBody>
      </p:sp>
    </p:spTree>
    <p:extLst>
      <p:ext uri="{BB962C8B-B14F-4D97-AF65-F5344CB8AC3E}">
        <p14:creationId xmlns:p14="http://schemas.microsoft.com/office/powerpoint/2010/main" val="38356692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74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74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74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4851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841E3-004A-9B47-B4C0-6ACF93C6DF9C}" type="slidenum">
              <a:rPr lang="en-US"/>
              <a:pPr/>
              <a:t>3</a:t>
            </a:fld>
            <a:endParaRPr lang="en-US"/>
          </a:p>
        </p:txBody>
      </p:sp>
      <p:sp>
        <p:nvSpPr>
          <p:cNvPr id="963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Solution to Assignment </a:t>
            </a:r>
            <a:r>
              <a:rPr lang="en-US" dirty="0" smtClean="0"/>
              <a:t>#5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963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34464"/>
            <a:ext cx="8229600" cy="5029145"/>
          </a:xfrm>
        </p:spPr>
        <p:txBody>
          <a:bodyPr/>
          <a:lstStyle/>
          <a:p>
            <a:r>
              <a:rPr lang="en-US" sz="2800" dirty="0" smtClean="0"/>
              <a:t>Take </a:t>
            </a:r>
            <a:r>
              <a:rPr lang="en-US" sz="2800" dirty="0"/>
              <a:t>advantage of the capabilities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of </a:t>
            </a:r>
            <a:r>
              <a:rPr lang="en-US" sz="2800" dirty="0"/>
              <a:t>a linked list</a:t>
            </a:r>
            <a:r>
              <a:rPr lang="en-US" sz="2800" dirty="0" smtClean="0"/>
              <a:t>.</a:t>
            </a:r>
          </a:p>
          <a:p>
            <a:pPr lvl="5"/>
            <a:endParaRPr lang="en-US" dirty="0"/>
          </a:p>
          <a:p>
            <a:pPr lvl="1"/>
            <a:r>
              <a:rPr lang="en-US" sz="2400" dirty="0"/>
              <a:t>You can split apart a list into two sublists.</a:t>
            </a:r>
          </a:p>
          <a:p>
            <a:pPr lvl="1"/>
            <a:r>
              <a:rPr lang="en-US" sz="2400" dirty="0"/>
              <a:t>You can splice together (concatenate) two sublists</a:t>
            </a:r>
            <a:r>
              <a:rPr lang="en-US" sz="2400" dirty="0" smtClean="0"/>
              <a:t>.</a:t>
            </a:r>
          </a:p>
          <a:p>
            <a:pPr lvl="1"/>
            <a:r>
              <a:rPr lang="en-US" sz="2400" dirty="0" smtClean="0"/>
              <a:t>Count two moves.</a:t>
            </a:r>
          </a:p>
          <a:p>
            <a:pPr lvl="6"/>
            <a:endParaRPr lang="en-US" dirty="0"/>
          </a:p>
          <a:p>
            <a:r>
              <a:rPr lang="en-US" sz="2800" dirty="0"/>
              <a:t>Minimize the number of move operations</a:t>
            </a:r>
            <a:r>
              <a:rPr lang="en-US" sz="2800" dirty="0" smtClean="0"/>
              <a:t>.</a:t>
            </a:r>
          </a:p>
          <a:p>
            <a:pPr lvl="5"/>
            <a:endParaRPr lang="en-US" dirty="0"/>
          </a:p>
          <a:p>
            <a:pPr lvl="1"/>
            <a:r>
              <a:rPr lang="en-US" sz="2400" dirty="0" smtClean="0"/>
              <a:t>Concatenate </a:t>
            </a:r>
            <a:r>
              <a:rPr lang="en-US" sz="2400" dirty="0"/>
              <a:t>two </a:t>
            </a:r>
            <a:r>
              <a:rPr lang="en-US" sz="2400" dirty="0" smtClean="0"/>
              <a:t>sublists</a:t>
            </a:r>
            <a:r>
              <a:rPr lang="en-US" sz="2400" dirty="0"/>
              <a:t> </a:t>
            </a:r>
            <a:r>
              <a:rPr lang="en-US" sz="2400" dirty="0" smtClean="0"/>
              <a:t>with only </a:t>
            </a:r>
            <a:r>
              <a:rPr lang="en-US" sz="2400" dirty="0"/>
              <a:t>one move.</a:t>
            </a:r>
          </a:p>
          <a:p>
            <a:pPr lvl="1"/>
            <a:r>
              <a:rPr lang="en-US" sz="2200" dirty="0"/>
              <a:t>The head of one sublist </a:t>
            </a:r>
            <a:r>
              <a:rPr lang="en-US" sz="2200" dirty="0" smtClean="0"/>
              <a:t>joins </a:t>
            </a:r>
            <a:r>
              <a:rPr lang="en-US" sz="2200" dirty="0"/>
              <a:t>up with </a:t>
            </a: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smtClean="0"/>
              <a:t>the </a:t>
            </a:r>
            <a:r>
              <a:rPr lang="en-US" sz="2200" dirty="0"/>
              <a:t>tail of the other sublist.</a:t>
            </a:r>
          </a:p>
          <a:p>
            <a:pPr lvl="1"/>
            <a:r>
              <a:rPr lang="en-US" sz="2200" dirty="0"/>
              <a:t>The other nodes of the two sublists </a:t>
            </a:r>
            <a:r>
              <a:rPr lang="en-US" sz="2200" dirty="0" smtClean="0"/>
              <a:t>don</a:t>
            </a:r>
            <a:r>
              <a:rPr lang="en-US" sz="2200" dirty="0" smtClean="0">
                <a:latin typeface="Arial"/>
              </a:rPr>
              <a:t>’</a:t>
            </a:r>
            <a:r>
              <a:rPr lang="en-US" sz="2200" dirty="0" smtClean="0"/>
              <a:t>t </a:t>
            </a:r>
            <a:r>
              <a:rPr lang="en-US" sz="2200" dirty="0"/>
              <a:t>move.</a:t>
            </a:r>
          </a:p>
        </p:txBody>
      </p:sp>
    </p:spTree>
    <p:extLst>
      <p:ext uri="{BB962C8B-B14F-4D97-AF65-F5344CB8AC3E}">
        <p14:creationId xmlns:p14="http://schemas.microsoft.com/office/powerpoint/2010/main" val="20504293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5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635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5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635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5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635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Brute Search Pattern Matching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5" name="Picture 4" descr="Screen Shot 2015-07-29 at 8.33.3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001" y="1234464"/>
            <a:ext cx="7257820" cy="495291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054983" y="6566022"/>
            <a:ext cx="36343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hlinkClick r:id="rId3"/>
              </a:rPr>
              <a:t>http://algs4.cs.princeton.edu/lectures/</a:t>
            </a:r>
            <a:r>
              <a:rPr lang="en-US" sz="1000" dirty="0" smtClean="0">
                <a:hlinkClick r:id="rId3"/>
              </a:rPr>
              <a:t>53SubstringSearch.pdf</a:t>
            </a:r>
            <a:r>
              <a:rPr lang="en-US" sz="1000" dirty="0" smtClean="0"/>
              <a:t> 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7469459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Brute Search Pattern Matching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5" name="Picture 4" descr="Screen Shot 2015-07-29 at 8.35.0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79" y="1234463"/>
            <a:ext cx="6400730" cy="501933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054983" y="6566022"/>
            <a:ext cx="36343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hlinkClick r:id="rId3"/>
              </a:rPr>
              <a:t>http://algs4.cs.princeton.edu/lectures/</a:t>
            </a:r>
            <a:r>
              <a:rPr lang="en-US" sz="1000" dirty="0" smtClean="0">
                <a:hlinkClick r:id="rId3"/>
              </a:rPr>
              <a:t>53SubstringSearch.pdf</a:t>
            </a:r>
            <a:r>
              <a:rPr lang="en-US" sz="1000" dirty="0" smtClean="0"/>
              <a:t> 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8238107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Brute Search Pattern Matching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5" name="Picture 4" descr="Screen Shot 2015-07-29 at 8.36.0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28" y="1417342"/>
            <a:ext cx="8686755" cy="367182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054983" y="6566022"/>
            <a:ext cx="36343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hlinkClick r:id="rId3"/>
              </a:rPr>
              <a:t>http://algs4.cs.princeton.edu/lectures/</a:t>
            </a:r>
            <a:r>
              <a:rPr lang="en-US" sz="1000" dirty="0" smtClean="0">
                <a:hlinkClick r:id="rId3"/>
              </a:rPr>
              <a:t>53SubstringSearch.pdf</a:t>
            </a:r>
            <a:r>
              <a:rPr lang="en-US" sz="1000" dirty="0" smtClean="0"/>
              <a:t> 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7266741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Brute Search Pattern Matching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05879" y="1179932"/>
            <a:ext cx="7226201" cy="56323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500" b="1" dirty="0">
                <a:latin typeface="Courier New"/>
                <a:cs typeface="Courier New"/>
              </a:rPr>
              <a:t>public </a:t>
            </a:r>
            <a:r>
              <a:rPr lang="en-US" sz="1500" b="1" dirty="0" err="1">
                <a:latin typeface="Courier New"/>
                <a:cs typeface="Courier New"/>
              </a:rPr>
              <a:t>int</a:t>
            </a:r>
            <a:r>
              <a:rPr lang="en-US" sz="1500" b="1" dirty="0">
                <a:latin typeface="Courier New"/>
                <a:cs typeface="Courier New"/>
              </a:rPr>
              <a:t> match()</a:t>
            </a:r>
          </a:p>
          <a:p>
            <a:r>
              <a:rPr lang="en-US" sz="1500" b="1" dirty="0">
                <a:latin typeface="Courier New"/>
                <a:cs typeface="Courier New"/>
              </a:rPr>
              <a:t>{</a:t>
            </a:r>
          </a:p>
          <a:p>
            <a:r>
              <a:rPr lang="en-US" sz="1500" b="1" dirty="0">
                <a:latin typeface="Courier New"/>
                <a:cs typeface="Courier New"/>
              </a:rPr>
              <a:t>    if ((text == null) || (</a:t>
            </a:r>
            <a:r>
              <a:rPr lang="en-US" sz="1500" b="1" dirty="0" err="1">
                <a:latin typeface="Courier New"/>
                <a:cs typeface="Courier New"/>
              </a:rPr>
              <a:t>text.length</a:t>
            </a:r>
            <a:r>
              <a:rPr lang="en-US" sz="1500" b="1" dirty="0">
                <a:latin typeface="Courier New"/>
                <a:cs typeface="Courier New"/>
              </a:rPr>
              <a:t>() == 0)) return -1;</a:t>
            </a:r>
          </a:p>
          <a:p>
            <a:endParaRPr lang="en-US" sz="1500" b="1" dirty="0">
              <a:latin typeface="Courier New"/>
              <a:cs typeface="Courier New"/>
            </a:endParaRPr>
          </a:p>
          <a:p>
            <a:r>
              <a:rPr lang="da-DK" sz="1500" b="1" dirty="0">
                <a:latin typeface="Courier New"/>
                <a:cs typeface="Courier New"/>
              </a:rPr>
              <a:t>    </a:t>
            </a:r>
            <a:r>
              <a:rPr lang="da-DK" sz="1500" b="1" dirty="0" err="1">
                <a:latin typeface="Courier New"/>
                <a:cs typeface="Courier New"/>
              </a:rPr>
              <a:t>int</a:t>
            </a:r>
            <a:r>
              <a:rPr lang="da-DK" sz="1500" b="1" dirty="0">
                <a:latin typeface="Courier New"/>
                <a:cs typeface="Courier New"/>
              </a:rPr>
              <a:t> i = 0;</a:t>
            </a:r>
          </a:p>
          <a:p>
            <a:r>
              <a:rPr lang="fr-FR" sz="1500" b="1" dirty="0">
                <a:latin typeface="Courier New"/>
                <a:cs typeface="Courier New"/>
              </a:rPr>
              <a:t>    </a:t>
            </a:r>
            <a:r>
              <a:rPr lang="fr-FR" sz="1500" b="1" dirty="0" err="1">
                <a:latin typeface="Courier New"/>
                <a:cs typeface="Courier New"/>
              </a:rPr>
              <a:t>int</a:t>
            </a:r>
            <a:r>
              <a:rPr lang="fr-FR" sz="1500" b="1" dirty="0">
                <a:latin typeface="Courier New"/>
                <a:cs typeface="Courier New"/>
              </a:rPr>
              <a:t> j = 0;</a:t>
            </a:r>
          </a:p>
          <a:p>
            <a:r>
              <a:rPr lang="fr-FR" sz="1500" b="1" dirty="0">
                <a:latin typeface="Courier New"/>
                <a:cs typeface="Courier New"/>
              </a:rPr>
              <a:t>    </a:t>
            </a:r>
          </a:p>
          <a:p>
            <a:r>
              <a:rPr lang="pt-BR" sz="1500" b="1" dirty="0" smtClean="0">
                <a:latin typeface="Courier New"/>
                <a:cs typeface="Courier New"/>
              </a:rPr>
              <a:t>    do </a:t>
            </a:r>
            <a:r>
              <a:rPr lang="pt-BR" sz="1500" b="1" dirty="0">
                <a:latin typeface="Courier New"/>
                <a:cs typeface="Courier New"/>
              </a:rPr>
              <a:t>{</a:t>
            </a:r>
          </a:p>
          <a:p>
            <a:r>
              <a:rPr lang="en-US" sz="1500" b="1" dirty="0" smtClean="0">
                <a:latin typeface="Courier New"/>
                <a:cs typeface="Courier New"/>
              </a:rPr>
              <a:t>        if </a:t>
            </a:r>
            <a:r>
              <a:rPr lang="en-US" sz="1500" b="1" dirty="0">
                <a:latin typeface="Courier New"/>
                <a:cs typeface="Courier New"/>
              </a:rPr>
              <a:t>(</a:t>
            </a:r>
            <a:r>
              <a:rPr lang="en-US" sz="1500" b="1" dirty="0" err="1">
                <a:latin typeface="Courier New"/>
                <a:cs typeface="Courier New"/>
              </a:rPr>
              <a:t>pattern.charAt</a:t>
            </a:r>
            <a:r>
              <a:rPr lang="en-US" sz="1500" b="1" dirty="0">
                <a:latin typeface="Courier New"/>
                <a:cs typeface="Courier New"/>
              </a:rPr>
              <a:t>(j) == </a:t>
            </a:r>
            <a:r>
              <a:rPr lang="en-US" sz="1500" b="1" dirty="0" err="1">
                <a:latin typeface="Courier New"/>
                <a:cs typeface="Courier New"/>
              </a:rPr>
              <a:t>text.charAt</a:t>
            </a:r>
            <a:r>
              <a:rPr lang="en-US" sz="1500" b="1" dirty="0">
                <a:latin typeface="Courier New"/>
                <a:cs typeface="Courier New"/>
              </a:rPr>
              <a:t>(</a:t>
            </a:r>
            <a:r>
              <a:rPr lang="en-US" sz="1500" b="1" dirty="0" err="1">
                <a:latin typeface="Courier New"/>
                <a:cs typeface="Courier New"/>
              </a:rPr>
              <a:t>i</a:t>
            </a:r>
            <a:r>
              <a:rPr lang="en-US" sz="1500" b="1" dirty="0">
                <a:latin typeface="Courier New"/>
                <a:cs typeface="Courier New"/>
              </a:rPr>
              <a:t>)) {</a:t>
            </a:r>
          </a:p>
          <a:p>
            <a:r>
              <a:rPr lang="en-US" sz="1500" b="1" dirty="0">
                <a:latin typeface="Courier New"/>
                <a:cs typeface="Courier New"/>
              </a:rPr>
              <a:t>            </a:t>
            </a:r>
            <a:r>
              <a:rPr lang="en-US" sz="1500" b="1" dirty="0" err="1">
                <a:latin typeface="Courier New"/>
                <a:cs typeface="Courier New"/>
              </a:rPr>
              <a:t>i</a:t>
            </a:r>
            <a:r>
              <a:rPr lang="en-US" sz="1500" b="1" dirty="0">
                <a:latin typeface="Courier New"/>
                <a:cs typeface="Courier New"/>
              </a:rPr>
              <a:t>++;</a:t>
            </a:r>
          </a:p>
          <a:p>
            <a:r>
              <a:rPr lang="en-US" sz="1500" b="1" dirty="0">
                <a:latin typeface="Courier New"/>
                <a:cs typeface="Courier New"/>
              </a:rPr>
              <a:t>            j++;</a:t>
            </a:r>
          </a:p>
          <a:p>
            <a:r>
              <a:rPr lang="en-US" sz="1500" b="1" dirty="0">
                <a:latin typeface="Courier New"/>
                <a:cs typeface="Courier New"/>
              </a:rPr>
              <a:t>        }</a:t>
            </a:r>
          </a:p>
          <a:p>
            <a:r>
              <a:rPr lang="en-US" sz="1500" b="1" dirty="0">
                <a:latin typeface="Courier New"/>
                <a:cs typeface="Courier New"/>
              </a:rPr>
              <a:t>        </a:t>
            </a:r>
          </a:p>
          <a:p>
            <a:r>
              <a:rPr lang="da-DK" sz="1500" b="1" dirty="0" smtClean="0">
                <a:latin typeface="Courier New"/>
                <a:cs typeface="Courier New"/>
              </a:rPr>
              <a:t>        </a:t>
            </a:r>
            <a:r>
              <a:rPr lang="da-DK" sz="1500" b="1" dirty="0" err="1" smtClean="0">
                <a:latin typeface="Courier New"/>
                <a:cs typeface="Courier New"/>
              </a:rPr>
              <a:t>else</a:t>
            </a:r>
            <a:r>
              <a:rPr lang="da-DK" sz="1500" b="1" dirty="0" smtClean="0">
                <a:latin typeface="Courier New"/>
                <a:cs typeface="Courier New"/>
              </a:rPr>
              <a:t> </a:t>
            </a:r>
            <a:r>
              <a:rPr lang="da-DK" sz="1500" b="1" dirty="0">
                <a:latin typeface="Courier New"/>
                <a:cs typeface="Courier New"/>
              </a:rPr>
              <a:t>{</a:t>
            </a:r>
          </a:p>
          <a:p>
            <a:r>
              <a:rPr lang="da-DK" sz="1500" b="1" dirty="0">
                <a:latin typeface="Courier New"/>
                <a:cs typeface="Courier New"/>
              </a:rPr>
              <a:t>            i = i - j + 1;</a:t>
            </a:r>
          </a:p>
          <a:p>
            <a:r>
              <a:rPr lang="da-DK" sz="1500" b="1" dirty="0">
                <a:latin typeface="Courier New"/>
                <a:cs typeface="Courier New"/>
              </a:rPr>
              <a:t>            j = 0;</a:t>
            </a:r>
          </a:p>
          <a:p>
            <a:r>
              <a:rPr lang="da-DK" sz="1500" b="1" dirty="0">
                <a:latin typeface="Courier New"/>
                <a:cs typeface="Courier New"/>
              </a:rPr>
              <a:t>        }</a:t>
            </a:r>
          </a:p>
          <a:p>
            <a:r>
              <a:rPr lang="da-DK" sz="1500" b="1" dirty="0">
                <a:latin typeface="Courier New"/>
                <a:cs typeface="Courier New"/>
              </a:rPr>
              <a:t>        </a:t>
            </a:r>
          </a:p>
          <a:p>
            <a:r>
              <a:rPr lang="da-DK" sz="1500" b="1" dirty="0">
                <a:latin typeface="Courier New"/>
                <a:cs typeface="Courier New"/>
              </a:rPr>
              <a:t>        </a:t>
            </a:r>
            <a:r>
              <a:rPr lang="da-DK" sz="1500" b="1" dirty="0" err="1">
                <a:latin typeface="Courier New"/>
                <a:cs typeface="Courier New"/>
              </a:rPr>
              <a:t>compares</a:t>
            </a:r>
            <a:r>
              <a:rPr lang="da-DK" sz="1500" b="1" dirty="0">
                <a:latin typeface="Courier New"/>
                <a:cs typeface="Courier New"/>
              </a:rPr>
              <a:t>++;</a:t>
            </a:r>
          </a:p>
          <a:p>
            <a:r>
              <a:rPr lang="en-US" sz="1500" b="1" dirty="0">
                <a:latin typeface="Courier New"/>
                <a:cs typeface="Courier New"/>
              </a:rPr>
              <a:t>    } while ((j &lt; </a:t>
            </a:r>
            <a:r>
              <a:rPr lang="en-US" sz="1500" b="1" dirty="0" err="1">
                <a:latin typeface="Courier New"/>
                <a:cs typeface="Courier New"/>
              </a:rPr>
              <a:t>pattern.length</a:t>
            </a:r>
            <a:r>
              <a:rPr lang="en-US" sz="1500" b="1" dirty="0">
                <a:latin typeface="Courier New"/>
                <a:cs typeface="Courier New"/>
              </a:rPr>
              <a:t>()) &amp;&amp; (</a:t>
            </a:r>
            <a:r>
              <a:rPr lang="en-US" sz="1500" b="1" dirty="0" err="1">
                <a:latin typeface="Courier New"/>
                <a:cs typeface="Courier New"/>
              </a:rPr>
              <a:t>i</a:t>
            </a:r>
            <a:r>
              <a:rPr lang="en-US" sz="1500" b="1" dirty="0">
                <a:latin typeface="Courier New"/>
                <a:cs typeface="Courier New"/>
              </a:rPr>
              <a:t> &lt; </a:t>
            </a:r>
            <a:r>
              <a:rPr lang="en-US" sz="1500" b="1" dirty="0" err="1">
                <a:latin typeface="Courier New"/>
                <a:cs typeface="Courier New"/>
              </a:rPr>
              <a:t>text.length</a:t>
            </a:r>
            <a:r>
              <a:rPr lang="en-US" sz="1500" b="1" dirty="0">
                <a:latin typeface="Courier New"/>
                <a:cs typeface="Courier New"/>
              </a:rPr>
              <a:t>()));</a:t>
            </a:r>
          </a:p>
          <a:p>
            <a:r>
              <a:rPr lang="en-US" sz="1500" b="1" dirty="0">
                <a:latin typeface="Courier New"/>
                <a:cs typeface="Courier New"/>
              </a:rPr>
              <a:t>    </a:t>
            </a:r>
          </a:p>
          <a:p>
            <a:r>
              <a:rPr lang="en-US" sz="1500" b="1" dirty="0" smtClean="0">
                <a:latin typeface="Courier New"/>
                <a:cs typeface="Courier New"/>
              </a:rPr>
              <a:t>    return </a:t>
            </a:r>
            <a:r>
              <a:rPr lang="en-US" sz="1500" b="1" dirty="0">
                <a:latin typeface="Courier New"/>
                <a:cs typeface="Courier New"/>
              </a:rPr>
              <a:t>j &gt;= </a:t>
            </a:r>
            <a:r>
              <a:rPr lang="en-US" sz="1500" b="1" dirty="0" err="1">
                <a:latin typeface="Courier New"/>
                <a:cs typeface="Courier New"/>
              </a:rPr>
              <a:t>pattern.length</a:t>
            </a:r>
            <a:r>
              <a:rPr lang="en-US" sz="1500" b="1" dirty="0">
                <a:latin typeface="Courier New"/>
                <a:cs typeface="Courier New"/>
              </a:rPr>
              <a:t>() ? </a:t>
            </a:r>
            <a:r>
              <a:rPr lang="en-US" sz="1500" b="1" dirty="0" err="1">
                <a:latin typeface="Courier New"/>
                <a:cs typeface="Courier New"/>
              </a:rPr>
              <a:t>i</a:t>
            </a:r>
            <a:r>
              <a:rPr lang="en-US" sz="1500" b="1" dirty="0">
                <a:latin typeface="Courier New"/>
                <a:cs typeface="Courier New"/>
              </a:rPr>
              <a:t> - </a:t>
            </a:r>
            <a:r>
              <a:rPr lang="en-US" sz="1500" b="1" dirty="0" err="1">
                <a:latin typeface="Courier New"/>
                <a:cs typeface="Courier New"/>
              </a:rPr>
              <a:t>pattern.length</a:t>
            </a:r>
            <a:r>
              <a:rPr lang="en-US" sz="1500" b="1" dirty="0">
                <a:latin typeface="Courier New"/>
                <a:cs typeface="Courier New"/>
              </a:rPr>
              <a:t>() : -1;</a:t>
            </a:r>
          </a:p>
          <a:p>
            <a:r>
              <a:rPr lang="en-US" sz="1500" b="1" dirty="0" smtClean="0">
                <a:latin typeface="Courier New"/>
                <a:cs typeface="Courier New"/>
              </a:rPr>
              <a:t>}</a:t>
            </a:r>
          </a:p>
          <a:p>
            <a:endParaRPr lang="en-US" sz="1500" b="1" dirty="0">
              <a:latin typeface="Courier New"/>
              <a:cs typeface="Courier New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64063" y="3337561"/>
            <a:ext cx="1814131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B23C00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B23C00"/>
                </a:solidFill>
              </a:rPr>
              <a:t>Matching so far.</a:t>
            </a:r>
            <a:endParaRPr lang="en-US" sz="1800" dirty="0">
              <a:solidFill>
                <a:srgbClr val="B23C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20893" y="4251951"/>
            <a:ext cx="2694067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B23C00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B23C00"/>
                </a:solidFill>
              </a:rPr>
              <a:t>Not a match.</a:t>
            </a:r>
          </a:p>
          <a:p>
            <a:r>
              <a:rPr lang="en-US" sz="1800" dirty="0" smtClean="0">
                <a:solidFill>
                  <a:srgbClr val="B23C00"/>
                </a:solidFill>
              </a:rPr>
              <a:t>Backtrack </a:t>
            </a:r>
            <a:r>
              <a:rPr lang="en-US" sz="1800" b="1" dirty="0" err="1" smtClean="0">
                <a:solidFill>
                  <a:srgbClr val="0033CC"/>
                </a:solidFill>
                <a:latin typeface="Courier New"/>
                <a:cs typeface="Courier New"/>
              </a:rPr>
              <a:t>i</a:t>
            </a:r>
            <a:r>
              <a:rPr lang="en-US" sz="1800" dirty="0" smtClean="0">
                <a:solidFill>
                  <a:srgbClr val="B23C00"/>
                </a:solidFill>
              </a:rPr>
              <a:t> and reset </a:t>
            </a:r>
            <a:r>
              <a:rPr lang="en-US" sz="1800" b="1" dirty="0">
                <a:solidFill>
                  <a:srgbClr val="0033CC"/>
                </a:solidFill>
                <a:latin typeface="Courier New"/>
                <a:cs typeface="Courier New"/>
              </a:rPr>
              <a:t>j</a:t>
            </a:r>
            <a:r>
              <a:rPr lang="en-US" sz="1800" dirty="0" smtClean="0">
                <a:solidFill>
                  <a:srgbClr val="B23C00"/>
                </a:solidFill>
              </a:rPr>
              <a:t>.</a:t>
            </a:r>
            <a:endParaRPr lang="en-US" sz="1800" dirty="0">
              <a:solidFill>
                <a:srgbClr val="B23C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88270" y="6355048"/>
            <a:ext cx="5073061" cy="369332"/>
          </a:xfrm>
          <a:prstGeom prst="rect">
            <a:avLst/>
          </a:prstGeom>
          <a:solidFill>
            <a:srgbClr val="FFFFC2"/>
          </a:solidFill>
          <a:ln>
            <a:solidFill>
              <a:srgbClr val="B23C00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B23C00"/>
                </a:solidFill>
              </a:rPr>
              <a:t>Return the index of the match, or -1 if no match.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8313663" y="5897853"/>
            <a:ext cx="803275" cy="376238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Demo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964063" y="1234464"/>
            <a:ext cx="1758614" cy="338554"/>
          </a:xfrm>
          <a:prstGeom prst="rect">
            <a:avLst/>
          </a:prstGeom>
          <a:solidFill>
            <a:srgbClr val="0000FF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FF00"/>
                </a:solidFill>
              </a:rPr>
              <a:t>BruteSearch.java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55019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2CBA8-5031-FE4C-95D8-8DB7A814AB8A}" type="slidenum">
              <a:rPr lang="en-US"/>
              <a:pPr/>
              <a:t>34</a:t>
            </a:fld>
            <a:endParaRPr lang="en-US"/>
          </a:p>
        </p:txBody>
      </p:sp>
      <p:sp>
        <p:nvSpPr>
          <p:cNvPr id="975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Knuth-Morris-Pratt Algorithm</a:t>
            </a:r>
          </a:p>
        </p:txBody>
      </p:sp>
      <p:sp>
        <p:nvSpPr>
          <p:cNvPr id="975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Knuth-Morris-Pratt string pattern matching algorithm reduces the number of character comparisons</a:t>
            </a:r>
            <a:r>
              <a:rPr lang="en-US" dirty="0" smtClean="0"/>
              <a:t>.</a:t>
            </a:r>
          </a:p>
          <a:p>
            <a:pPr lvl="5"/>
            <a:endParaRPr lang="en-US" dirty="0"/>
          </a:p>
          <a:p>
            <a:r>
              <a:rPr lang="en-US" dirty="0">
                <a:solidFill>
                  <a:schemeClr val="folHlink"/>
                </a:solidFill>
              </a:rPr>
              <a:t>Eliminates backtracking the text.</a:t>
            </a:r>
          </a:p>
          <a:p>
            <a:pPr lvl="4"/>
            <a:endParaRPr lang="en-US" dirty="0">
              <a:solidFill>
                <a:schemeClr val="folHlink"/>
              </a:solidFill>
            </a:endParaRPr>
          </a:p>
          <a:p>
            <a:r>
              <a:rPr lang="en-US" dirty="0"/>
              <a:t>When a character mismatch is detected,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ja-JP" altLang="en-US" dirty="0">
                <a:latin typeface="Arial"/>
              </a:rPr>
              <a:t>“</a:t>
            </a:r>
            <a:r>
              <a:rPr lang="en-US" dirty="0"/>
              <a:t>false start</a:t>
            </a:r>
            <a:r>
              <a:rPr lang="ja-JP" altLang="en-US" dirty="0">
                <a:latin typeface="Arial"/>
              </a:rPr>
              <a:t>”</a:t>
            </a:r>
            <a:r>
              <a:rPr lang="en-US" dirty="0"/>
              <a:t> consists of characters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we already know.</a:t>
            </a:r>
          </a:p>
          <a:p>
            <a:pPr lvl="5"/>
            <a:endParaRPr lang="en-US" dirty="0"/>
          </a:p>
          <a:p>
            <a:pPr lvl="1"/>
            <a:r>
              <a:rPr lang="en-US" dirty="0"/>
              <a:t>The characters are in the pattern.</a:t>
            </a:r>
          </a:p>
          <a:p>
            <a:pPr lvl="1"/>
            <a:r>
              <a:rPr lang="en-US" dirty="0">
                <a:solidFill>
                  <a:schemeClr val="folHlink"/>
                </a:solidFill>
              </a:rPr>
              <a:t>Can we take advantage of this knowledge</a:t>
            </a:r>
            <a:r>
              <a:rPr lang="en-US" dirty="0" smtClean="0">
                <a:solidFill>
                  <a:schemeClr val="folHlink"/>
                </a:solidFill>
              </a:rPr>
              <a:t>?</a:t>
            </a:r>
            <a:endParaRPr lang="en-US" dirty="0">
              <a:solidFill>
                <a:schemeClr val="fol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12389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75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75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8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758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57C74-1BD1-924B-BCDC-1E11559A9D3D}" type="slidenum">
              <a:rPr lang="en-US"/>
              <a:pPr/>
              <a:t>35</a:t>
            </a:fld>
            <a:endParaRPr lang="en-US"/>
          </a:p>
        </p:txBody>
      </p:sp>
      <p:sp>
        <p:nvSpPr>
          <p:cNvPr id="993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Knuth-Morris-Pratt Algorithm</a:t>
            </a:r>
          </a:p>
        </p:txBody>
      </p:sp>
      <p:sp>
        <p:nvSpPr>
          <p:cNvPr id="993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Use a </a:t>
            </a:r>
            <a:r>
              <a:rPr lang="en-US" dirty="0" err="1">
                <a:solidFill>
                  <a:srgbClr val="B23C00"/>
                </a:solidFill>
              </a:rPr>
              <a:t>precomputed</a:t>
            </a:r>
            <a:r>
              <a:rPr lang="en-US" dirty="0">
                <a:solidFill>
                  <a:srgbClr val="B23C00"/>
                </a:solidFill>
              </a:rPr>
              <a:t> </a:t>
            </a:r>
            <a:r>
              <a:rPr lang="en-US" b="1" dirty="0">
                <a:solidFill>
                  <a:srgbClr val="0033CC"/>
                </a:solidFill>
                <a:latin typeface="Courier New" charset="0"/>
              </a:rPr>
              <a:t>next[]</a:t>
            </a:r>
            <a:r>
              <a:rPr lang="en-US" dirty="0"/>
              <a:t> array</a:t>
            </a:r>
            <a:r>
              <a:rPr lang="en-US" dirty="0" smtClean="0"/>
              <a:t>.</a:t>
            </a:r>
          </a:p>
          <a:p>
            <a:pPr lvl="5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The array stores knowledge about </a:t>
            </a:r>
            <a:br>
              <a:rPr lang="en-US" dirty="0"/>
            </a:br>
            <a:r>
              <a:rPr lang="en-US" dirty="0"/>
              <a:t>how the pattern matches against itself</a:t>
            </a:r>
            <a:r>
              <a:rPr lang="en-US" dirty="0" smtClean="0"/>
              <a:t>.</a:t>
            </a:r>
          </a:p>
          <a:p>
            <a:pPr lvl="5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Look for </a:t>
            </a:r>
            <a:r>
              <a:rPr lang="en-US" dirty="0">
                <a:solidFill>
                  <a:srgbClr val="B23C00"/>
                </a:solidFill>
              </a:rPr>
              <a:t>similar </a:t>
            </a:r>
            <a:r>
              <a:rPr lang="en-US" dirty="0" err="1">
                <a:solidFill>
                  <a:srgbClr val="B23C00"/>
                </a:solidFill>
              </a:rPr>
              <a:t>subpatterns</a:t>
            </a:r>
            <a:r>
              <a:rPr lang="en-US" dirty="0" smtClean="0"/>
              <a:t>.</a:t>
            </a:r>
          </a:p>
          <a:p>
            <a:pPr lvl="5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This knowledge allows us to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B23C00"/>
                </a:solidFill>
              </a:rPr>
              <a:t>avoid </a:t>
            </a:r>
            <a:r>
              <a:rPr lang="en-US" dirty="0">
                <a:solidFill>
                  <a:srgbClr val="B23C00"/>
                </a:solidFill>
              </a:rPr>
              <a:t>useless shifts </a:t>
            </a:r>
            <a:r>
              <a:rPr lang="en-US" dirty="0"/>
              <a:t>of the pattern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when </a:t>
            </a:r>
            <a:r>
              <a:rPr lang="en-US" dirty="0"/>
              <a:t>we match it against the text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0435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93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93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57C74-1BD1-924B-BCDC-1E11559A9D3D}" type="slidenum">
              <a:rPr lang="en-US"/>
              <a:pPr/>
              <a:t>36</a:t>
            </a:fld>
            <a:endParaRPr lang="en-US"/>
          </a:p>
        </p:txBody>
      </p:sp>
      <p:sp>
        <p:nvSpPr>
          <p:cNvPr id="993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Knuth-Morris-Pratt Algorithm</a:t>
            </a:r>
          </a:p>
        </p:txBody>
      </p:sp>
      <p:sp>
        <p:nvSpPr>
          <p:cNvPr id="993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When a </a:t>
            </a:r>
            <a:r>
              <a:rPr lang="en-US" dirty="0" err="1"/>
              <a:t>subpattern</a:t>
            </a:r>
            <a:r>
              <a:rPr lang="en-US" dirty="0"/>
              <a:t> fails </a:t>
            </a:r>
            <a:r>
              <a:rPr lang="en-US" dirty="0" smtClean="0"/>
              <a:t>after a </a:t>
            </a:r>
            <a:r>
              <a:rPr lang="en-US" dirty="0" smtClean="0">
                <a:solidFill>
                  <a:srgbClr val="B23C00"/>
                </a:solidFill>
              </a:rPr>
              <a:t>partial match</a:t>
            </a:r>
            <a:br>
              <a:rPr lang="en-US" dirty="0" smtClean="0">
                <a:solidFill>
                  <a:srgbClr val="B23C00"/>
                </a:solidFill>
              </a:rPr>
            </a:br>
            <a:r>
              <a:rPr lang="en-US" dirty="0"/>
              <a:t>of the </a:t>
            </a:r>
            <a:r>
              <a:rPr lang="en-US" dirty="0" smtClean="0"/>
              <a:t>text:</a:t>
            </a:r>
          </a:p>
          <a:p>
            <a:pPr lvl="4">
              <a:lnSpc>
                <a:spcPct val="90000"/>
              </a:lnSpc>
            </a:pP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If there </a:t>
            </a:r>
            <a:r>
              <a:rPr lang="en-US" dirty="0"/>
              <a:t>is another similar </a:t>
            </a:r>
            <a:r>
              <a:rPr lang="en-US" dirty="0" err="1" smtClean="0"/>
              <a:t>subpattern</a:t>
            </a:r>
            <a:r>
              <a:rPr lang="en-US" dirty="0" smtClean="0"/>
              <a:t> …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 smtClean="0"/>
              <a:t>We </a:t>
            </a:r>
            <a:r>
              <a:rPr lang="en-US" dirty="0"/>
              <a:t>can </a:t>
            </a:r>
            <a:r>
              <a:rPr lang="en-US" dirty="0" smtClean="0">
                <a:solidFill>
                  <a:srgbClr val="B23C00"/>
                </a:solidFill>
              </a:rPr>
              <a:t>realign the pattern </a:t>
            </a:r>
            <a:r>
              <a:rPr lang="en-US" dirty="0" smtClean="0"/>
              <a:t>to the </a:t>
            </a:r>
            <a:r>
              <a:rPr lang="en-US" dirty="0"/>
              <a:t>other similar </a:t>
            </a:r>
            <a:r>
              <a:rPr lang="en-US" dirty="0" err="1"/>
              <a:t>subpattern</a:t>
            </a:r>
            <a:r>
              <a:rPr lang="en-US" dirty="0"/>
              <a:t> and try matching it against the text</a:t>
            </a:r>
            <a:r>
              <a:rPr lang="en-US" dirty="0" smtClean="0"/>
              <a:t>.</a:t>
            </a:r>
          </a:p>
          <a:p>
            <a:pPr lvl="5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 smtClean="0"/>
              <a:t>The </a:t>
            </a:r>
            <a:r>
              <a:rPr lang="en-US" b="1" dirty="0" smtClean="0">
                <a:solidFill>
                  <a:srgbClr val="0033CC"/>
                </a:solidFill>
                <a:latin typeface="Courier New"/>
                <a:cs typeface="Courier New"/>
              </a:rPr>
              <a:t>next[]</a:t>
            </a:r>
            <a:r>
              <a:rPr lang="en-US" dirty="0" smtClean="0"/>
              <a:t> array enables us to </a:t>
            </a:r>
            <a:r>
              <a:rPr lang="en-US" dirty="0"/>
              <a:t>realign the pattern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B23C00"/>
                </a:solidFill>
              </a:rPr>
              <a:t>prevent </a:t>
            </a:r>
            <a:r>
              <a:rPr lang="en-US" dirty="0">
                <a:solidFill>
                  <a:srgbClr val="B23C00"/>
                </a:solidFill>
              </a:rPr>
              <a:t>backtracking the text</a:t>
            </a:r>
            <a:r>
              <a:rPr lang="en-US" dirty="0" smtClean="0"/>
              <a:t>.</a:t>
            </a:r>
          </a:p>
          <a:p>
            <a:pPr lvl="4">
              <a:lnSpc>
                <a:spcPct val="90000"/>
              </a:lnSpc>
            </a:pP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This should remind us of the </a:t>
            </a:r>
            <a:r>
              <a:rPr lang="en-US" dirty="0" smtClean="0">
                <a:solidFill>
                  <a:srgbClr val="B23C00"/>
                </a:solidFill>
              </a:rPr>
              <a:t>state transition matrix </a:t>
            </a:r>
            <a:r>
              <a:rPr lang="en-US" dirty="0" smtClean="0"/>
              <a:t>that we used to search for names in Assignment #1.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 lvl="4">
              <a:lnSpc>
                <a:spcPct val="9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6947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93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2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932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57C74-1BD1-924B-BCDC-1E11559A9D3D}" type="slidenum">
              <a:rPr lang="en-US"/>
              <a:pPr/>
              <a:t>37</a:t>
            </a:fld>
            <a:endParaRPr lang="en-US"/>
          </a:p>
        </p:txBody>
      </p:sp>
      <p:sp>
        <p:nvSpPr>
          <p:cNvPr id="993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Knuth-Morris-Pratt Algorithm</a:t>
            </a:r>
          </a:p>
        </p:txBody>
      </p:sp>
      <p:sp>
        <p:nvSpPr>
          <p:cNvPr id="993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KMT </a:t>
            </a:r>
            <a:r>
              <a:rPr lang="en-US" dirty="0">
                <a:solidFill>
                  <a:srgbClr val="B23C00"/>
                </a:solidFill>
              </a:rPr>
              <a:t>never </a:t>
            </a:r>
            <a:r>
              <a:rPr lang="en-US" dirty="0" smtClean="0">
                <a:solidFill>
                  <a:srgbClr val="B23C00"/>
                </a:solidFill>
              </a:rPr>
              <a:t>backtracks</a:t>
            </a:r>
            <a:r>
              <a:rPr lang="en-US" dirty="0" smtClean="0"/>
              <a:t>.</a:t>
            </a:r>
          </a:p>
          <a:p>
            <a:pPr lvl="5">
              <a:lnSpc>
                <a:spcPct val="90000"/>
              </a:lnSpc>
            </a:pP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Index </a:t>
            </a:r>
            <a:r>
              <a:rPr lang="en-US" b="1" dirty="0" err="1" smtClean="0">
                <a:solidFill>
                  <a:srgbClr val="0033CC"/>
                </a:solidFill>
                <a:latin typeface="Courier New"/>
                <a:cs typeface="Courier New"/>
              </a:rPr>
              <a:t>i</a:t>
            </a:r>
            <a:r>
              <a:rPr lang="en-US" dirty="0" smtClean="0"/>
              <a:t> of the text never decrements.</a:t>
            </a:r>
            <a:endParaRPr lang="en-US" dirty="0"/>
          </a:p>
          <a:p>
            <a:pPr lvl="4">
              <a:lnSpc>
                <a:spcPct val="90000"/>
              </a:lnSpc>
            </a:pPr>
            <a:endParaRPr lang="en-US" dirty="0">
              <a:solidFill>
                <a:schemeClr val="folHlink"/>
              </a:solidFill>
            </a:endParaRPr>
          </a:p>
          <a:p>
            <a:pPr>
              <a:lnSpc>
                <a:spcPct val="90000"/>
              </a:lnSpc>
            </a:pPr>
            <a:r>
              <a:rPr lang="en-US" dirty="0"/>
              <a:t>KMT never makes more than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i="1" dirty="0" smtClean="0"/>
              <a:t>M</a:t>
            </a:r>
            <a:r>
              <a:rPr lang="en-US" dirty="0"/>
              <a:t>+</a:t>
            </a:r>
            <a:r>
              <a:rPr lang="en-US" i="1" dirty="0"/>
              <a:t>N</a:t>
            </a:r>
            <a:r>
              <a:rPr lang="en-US" dirty="0"/>
              <a:t> comparisons</a:t>
            </a:r>
            <a:r>
              <a:rPr lang="en-US" dirty="0" smtClean="0"/>
              <a:t>.</a:t>
            </a:r>
          </a:p>
          <a:p>
            <a:pPr lvl="5"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r>
              <a:rPr lang="en-US" i="1" dirty="0"/>
              <a:t>M</a:t>
            </a:r>
            <a:r>
              <a:rPr lang="en-US" dirty="0"/>
              <a:t> = pattern length</a:t>
            </a:r>
          </a:p>
          <a:p>
            <a:pPr lvl="1">
              <a:lnSpc>
                <a:spcPct val="90000"/>
              </a:lnSpc>
            </a:pPr>
            <a:r>
              <a:rPr lang="en-US" i="1" dirty="0"/>
              <a:t>N</a:t>
            </a:r>
            <a:r>
              <a:rPr lang="en-US" dirty="0"/>
              <a:t> = text </a:t>
            </a:r>
            <a:r>
              <a:rPr lang="en-US" dirty="0" smtClean="0"/>
              <a:t>length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4970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9C80B-F89C-2D4E-9C02-413464C3165C}" type="slidenum">
              <a:rPr lang="en-US"/>
              <a:pPr/>
              <a:t>38</a:t>
            </a:fld>
            <a:endParaRPr lang="en-US"/>
          </a:p>
        </p:txBody>
      </p:sp>
      <p:sp>
        <p:nvSpPr>
          <p:cNvPr id="977962" name="Rectangle 4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Computing KMP </a:t>
            </a:r>
            <a:r>
              <a:rPr lang="en-US" b="1">
                <a:latin typeface="Courier New" charset="0"/>
              </a:rPr>
              <a:t>next[]</a:t>
            </a:r>
            <a:r>
              <a:rPr lang="en-US"/>
              <a:t> </a:t>
            </a:r>
          </a:p>
        </p:txBody>
      </p:sp>
      <p:graphicFrame>
        <p:nvGraphicFramePr>
          <p:cNvPr id="978379" name="Group 459"/>
          <p:cNvGraphicFramePr>
            <a:graphicFrameLocks noGrp="1"/>
          </p:cNvGraphicFramePr>
          <p:nvPr>
            <p:ph idx="1"/>
          </p:nvPr>
        </p:nvGraphicFramePr>
        <p:xfrm>
          <a:off x="5211763" y="1235075"/>
          <a:ext cx="3840162" cy="4876801"/>
        </p:xfrm>
        <a:graphic>
          <a:graphicData uri="http://schemas.openxmlformats.org/drawingml/2006/table">
            <a:tbl>
              <a:tblPr/>
              <a:tblGrid>
                <a:gridCol w="273050"/>
                <a:gridCol w="274637"/>
                <a:gridCol w="641350"/>
                <a:gridCol w="2651125"/>
              </a:tblGrid>
              <a:tr h="430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next[</a:t>
                      </a: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i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9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42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9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9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42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41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78177" name="Group 257"/>
          <p:cNvGraphicFramePr>
            <a:graphicFrameLocks noGrp="1"/>
          </p:cNvGraphicFramePr>
          <p:nvPr/>
        </p:nvGraphicFramePr>
        <p:xfrm>
          <a:off x="6491288" y="1722438"/>
          <a:ext cx="2468562" cy="640080"/>
        </p:xfrm>
        <a:graphic>
          <a:graphicData uri="http://schemas.openxmlformats.org/drawingml/2006/table">
            <a:tbl>
              <a:tblPr/>
              <a:tblGrid>
                <a:gridCol w="549275"/>
                <a:gridCol w="273050"/>
                <a:gridCol w="274637"/>
                <a:gridCol w="274638"/>
                <a:gridCol w="274637"/>
                <a:gridCol w="274638"/>
                <a:gridCol w="273050"/>
                <a:gridCol w="274637"/>
              </a:tblGrid>
              <a:tr h="122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0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Pattern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2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next[]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78178" name="Group 258"/>
          <p:cNvGraphicFramePr>
            <a:graphicFrameLocks noGrp="1"/>
          </p:cNvGraphicFramePr>
          <p:nvPr/>
        </p:nvGraphicFramePr>
        <p:xfrm>
          <a:off x="6491288" y="2454275"/>
          <a:ext cx="2468562" cy="640080"/>
        </p:xfrm>
        <a:graphic>
          <a:graphicData uri="http://schemas.openxmlformats.org/drawingml/2006/table">
            <a:tbl>
              <a:tblPr/>
              <a:tblGrid>
                <a:gridCol w="549275"/>
                <a:gridCol w="273050"/>
                <a:gridCol w="274637"/>
                <a:gridCol w="274638"/>
                <a:gridCol w="274637"/>
                <a:gridCol w="274638"/>
                <a:gridCol w="273050"/>
                <a:gridCol w="274637"/>
              </a:tblGrid>
              <a:tr h="122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0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Pattern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2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next[]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78216" name="Group 2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6784063"/>
              </p:ext>
            </p:extLst>
          </p:nvPr>
        </p:nvGraphicFramePr>
        <p:xfrm>
          <a:off x="6491288" y="3186113"/>
          <a:ext cx="2468562" cy="640080"/>
        </p:xfrm>
        <a:graphic>
          <a:graphicData uri="http://schemas.openxmlformats.org/drawingml/2006/table">
            <a:tbl>
              <a:tblPr/>
              <a:tblGrid>
                <a:gridCol w="549275"/>
                <a:gridCol w="273050"/>
                <a:gridCol w="274637"/>
                <a:gridCol w="274638"/>
                <a:gridCol w="274637"/>
                <a:gridCol w="274638"/>
                <a:gridCol w="273050"/>
                <a:gridCol w="274637"/>
              </a:tblGrid>
              <a:tr h="122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0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Pattern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B23C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2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next[]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78254" name="Group 3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4567225"/>
              </p:ext>
            </p:extLst>
          </p:nvPr>
        </p:nvGraphicFramePr>
        <p:xfrm>
          <a:off x="6491288" y="3917950"/>
          <a:ext cx="2468562" cy="640080"/>
        </p:xfrm>
        <a:graphic>
          <a:graphicData uri="http://schemas.openxmlformats.org/drawingml/2006/table">
            <a:tbl>
              <a:tblPr/>
              <a:tblGrid>
                <a:gridCol w="549275"/>
                <a:gridCol w="273050"/>
                <a:gridCol w="274637"/>
                <a:gridCol w="274638"/>
                <a:gridCol w="274637"/>
                <a:gridCol w="274638"/>
                <a:gridCol w="273050"/>
                <a:gridCol w="274637"/>
              </a:tblGrid>
              <a:tr h="122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0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Pattern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B23C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B23C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2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next[]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78292" name="Group 3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694935"/>
              </p:ext>
            </p:extLst>
          </p:nvPr>
        </p:nvGraphicFramePr>
        <p:xfrm>
          <a:off x="6491288" y="4648200"/>
          <a:ext cx="2468562" cy="640080"/>
        </p:xfrm>
        <a:graphic>
          <a:graphicData uri="http://schemas.openxmlformats.org/drawingml/2006/table">
            <a:tbl>
              <a:tblPr/>
              <a:tblGrid>
                <a:gridCol w="549275"/>
                <a:gridCol w="273050"/>
                <a:gridCol w="274637"/>
                <a:gridCol w="274638"/>
                <a:gridCol w="274637"/>
                <a:gridCol w="274638"/>
                <a:gridCol w="273050"/>
                <a:gridCol w="274637"/>
              </a:tblGrid>
              <a:tr h="122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0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Pattern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2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next[]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78330" name="Group 4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4887032"/>
              </p:ext>
            </p:extLst>
          </p:nvPr>
        </p:nvGraphicFramePr>
        <p:xfrm>
          <a:off x="6491288" y="5381625"/>
          <a:ext cx="2468562" cy="640080"/>
        </p:xfrm>
        <a:graphic>
          <a:graphicData uri="http://schemas.openxmlformats.org/drawingml/2006/table">
            <a:tbl>
              <a:tblPr/>
              <a:tblGrid>
                <a:gridCol w="549275"/>
                <a:gridCol w="273050"/>
                <a:gridCol w="274637"/>
                <a:gridCol w="274638"/>
                <a:gridCol w="274637"/>
                <a:gridCol w="274638"/>
                <a:gridCol w="273050"/>
                <a:gridCol w="274637"/>
              </a:tblGrid>
              <a:tr h="122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0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Pattern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2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next[]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78374" name="Text Box 454"/>
          <p:cNvSpPr txBox="1">
            <a:spLocks noChangeArrowheads="1"/>
          </p:cNvSpPr>
          <p:nvPr/>
        </p:nvSpPr>
        <p:spPr bwMode="auto">
          <a:xfrm>
            <a:off x="92075" y="1235075"/>
            <a:ext cx="5064125" cy="4838700"/>
          </a:xfrm>
          <a:prstGeom prst="rect">
            <a:avLst/>
          </a:prstGeom>
          <a:solidFill>
            <a:srgbClr val="F2F2F2"/>
          </a:solidFill>
          <a:ln>
            <a:solidFill>
              <a:srgbClr val="BFBFBF"/>
            </a:solidFill>
          </a:ln>
          <a:effectLst/>
        </p:spPr>
        <p:txBody>
          <a:bodyPr wrap="none">
            <a:spAutoFit/>
          </a:bodyPr>
          <a:lstStyle/>
          <a:p>
            <a:r>
              <a:rPr lang="en-US" sz="1200" b="1" dirty="0">
                <a:latin typeface="Courier New" charset="0"/>
              </a:rPr>
              <a:t>private </a:t>
            </a:r>
            <a:r>
              <a:rPr lang="en-US" sz="1200" b="1" dirty="0" err="1">
                <a:latin typeface="Courier New" charset="0"/>
              </a:rPr>
              <a:t>int</a:t>
            </a:r>
            <a:r>
              <a:rPr lang="en-US" sz="1200" b="1" dirty="0">
                <a:latin typeface="Courier New" charset="0"/>
              </a:rPr>
              <a:t>[] </a:t>
            </a:r>
            <a:r>
              <a:rPr lang="en-US" sz="1200" b="1" dirty="0" err="1">
                <a:solidFill>
                  <a:schemeClr val="folHlink"/>
                </a:solidFill>
                <a:latin typeface="Courier New" charset="0"/>
              </a:rPr>
              <a:t>computeNext</a:t>
            </a:r>
            <a:r>
              <a:rPr lang="en-US" sz="1200" b="1" dirty="0">
                <a:latin typeface="Courier New" charset="0"/>
              </a:rPr>
              <a:t>() </a:t>
            </a:r>
          </a:p>
          <a:p>
            <a:r>
              <a:rPr lang="en-US" sz="1200" b="1" dirty="0">
                <a:latin typeface="Courier New" charset="0"/>
              </a:rPr>
              <a:t>{</a:t>
            </a:r>
          </a:p>
          <a:p>
            <a:r>
              <a:rPr lang="en-US" sz="1200" b="1" dirty="0">
                <a:latin typeface="Courier New" charset="0"/>
              </a:rPr>
              <a:t>    </a:t>
            </a:r>
            <a:r>
              <a:rPr lang="en-US" sz="1200" b="1" dirty="0" err="1">
                <a:latin typeface="Courier New" charset="0"/>
              </a:rPr>
              <a:t>int</a:t>
            </a:r>
            <a:r>
              <a:rPr lang="en-US" sz="1200" b="1" dirty="0">
                <a:latin typeface="Courier New" charset="0"/>
              </a:rPr>
              <a:t> next[] = new </a:t>
            </a:r>
            <a:r>
              <a:rPr lang="en-US" sz="1200" b="1" dirty="0" err="1">
                <a:latin typeface="Courier New" charset="0"/>
              </a:rPr>
              <a:t>int</a:t>
            </a:r>
            <a:r>
              <a:rPr lang="en-US" sz="1200" b="1" dirty="0">
                <a:latin typeface="Courier New" charset="0"/>
              </a:rPr>
              <a:t>[</a:t>
            </a:r>
            <a:r>
              <a:rPr lang="en-US" sz="1200" b="1" dirty="0" err="1">
                <a:latin typeface="Courier New" charset="0"/>
              </a:rPr>
              <a:t>pattern.length</a:t>
            </a:r>
            <a:r>
              <a:rPr lang="en-US" sz="1200" b="1" dirty="0">
                <a:latin typeface="Courier New" charset="0"/>
              </a:rPr>
              <a:t>()];</a:t>
            </a:r>
          </a:p>
          <a:p>
            <a:r>
              <a:rPr lang="en-US" sz="1200" b="1" dirty="0">
                <a:latin typeface="Courier New" charset="0"/>
              </a:rPr>
              <a:t>    </a:t>
            </a:r>
            <a:r>
              <a:rPr lang="en-US" sz="1200" b="1" dirty="0" err="1">
                <a:latin typeface="Courier New" charset="0"/>
              </a:rPr>
              <a:t>int</a:t>
            </a:r>
            <a:r>
              <a:rPr lang="en-US" sz="1200" b="1" dirty="0">
                <a:latin typeface="Courier New" charset="0"/>
              </a:rPr>
              <a:t> </a:t>
            </a:r>
            <a:r>
              <a:rPr lang="en-US" sz="1200" b="1" dirty="0" err="1">
                <a:latin typeface="Courier New" charset="0"/>
              </a:rPr>
              <a:t>i</a:t>
            </a:r>
            <a:r>
              <a:rPr lang="en-US" sz="1200" b="1" dirty="0">
                <a:latin typeface="Courier New" charset="0"/>
              </a:rPr>
              <a:t> = 1;</a:t>
            </a:r>
          </a:p>
          <a:p>
            <a:r>
              <a:rPr lang="en-US" sz="1200" b="1" dirty="0">
                <a:latin typeface="Courier New" charset="0"/>
              </a:rPr>
              <a:t>    </a:t>
            </a:r>
            <a:r>
              <a:rPr lang="en-US" sz="1200" b="1" dirty="0" err="1">
                <a:latin typeface="Courier New" charset="0"/>
              </a:rPr>
              <a:t>int</a:t>
            </a:r>
            <a:r>
              <a:rPr lang="en-US" sz="1200" b="1" dirty="0">
                <a:latin typeface="Courier New" charset="0"/>
              </a:rPr>
              <a:t> j = 0;</a:t>
            </a:r>
          </a:p>
          <a:p>
            <a:r>
              <a:rPr lang="en-US" sz="1200" b="1" dirty="0">
                <a:latin typeface="Courier New" charset="0"/>
              </a:rPr>
              <a:t>    next[0] = 0;</a:t>
            </a:r>
          </a:p>
          <a:p>
            <a:r>
              <a:rPr lang="en-US" sz="1200" b="1" dirty="0">
                <a:latin typeface="Courier New" charset="0"/>
              </a:rPr>
              <a:t>    </a:t>
            </a:r>
          </a:p>
          <a:p>
            <a:r>
              <a:rPr lang="en-US" sz="1200" b="1" dirty="0">
                <a:latin typeface="Courier New" charset="0"/>
              </a:rPr>
              <a:t>    while (</a:t>
            </a:r>
            <a:r>
              <a:rPr lang="en-US" sz="1200" b="1" dirty="0" err="1">
                <a:latin typeface="Courier New" charset="0"/>
              </a:rPr>
              <a:t>i</a:t>
            </a:r>
            <a:r>
              <a:rPr lang="en-US" sz="1200" b="1" dirty="0">
                <a:latin typeface="Courier New" charset="0"/>
              </a:rPr>
              <a:t> &lt; </a:t>
            </a:r>
            <a:r>
              <a:rPr lang="en-US" sz="1200" b="1" dirty="0" err="1">
                <a:latin typeface="Courier New" charset="0"/>
              </a:rPr>
              <a:t>pattern.length</a:t>
            </a:r>
            <a:r>
              <a:rPr lang="en-US" sz="1200" b="1" dirty="0">
                <a:latin typeface="Courier New" charset="0"/>
              </a:rPr>
              <a:t>()) {</a:t>
            </a:r>
          </a:p>
          <a:p>
            <a:r>
              <a:rPr lang="en-US" sz="1200" b="1" dirty="0">
                <a:solidFill>
                  <a:schemeClr val="folHlink"/>
                </a:solidFill>
                <a:latin typeface="Courier New" charset="0"/>
              </a:rPr>
              <a:t>        if (</a:t>
            </a:r>
            <a:r>
              <a:rPr lang="en-US" sz="1200" b="1" dirty="0" err="1">
                <a:solidFill>
                  <a:schemeClr val="folHlink"/>
                </a:solidFill>
                <a:latin typeface="Courier New" charset="0"/>
              </a:rPr>
              <a:t>pattern.charAt</a:t>
            </a:r>
            <a:r>
              <a:rPr lang="en-US" sz="1200" b="1" dirty="0">
                <a:solidFill>
                  <a:schemeClr val="folHlink"/>
                </a:solidFill>
                <a:latin typeface="Courier New" charset="0"/>
              </a:rPr>
              <a:t>(</a:t>
            </a:r>
            <a:r>
              <a:rPr lang="en-US" sz="1200" b="1" dirty="0" err="1">
                <a:solidFill>
                  <a:schemeClr val="folHlink"/>
                </a:solidFill>
                <a:latin typeface="Courier New" charset="0"/>
              </a:rPr>
              <a:t>i</a:t>
            </a:r>
            <a:r>
              <a:rPr lang="en-US" sz="1200" b="1" dirty="0">
                <a:solidFill>
                  <a:schemeClr val="folHlink"/>
                </a:solidFill>
                <a:latin typeface="Courier New" charset="0"/>
              </a:rPr>
              <a:t>) == </a:t>
            </a:r>
            <a:r>
              <a:rPr lang="en-US" sz="1200" b="1" dirty="0" err="1">
                <a:solidFill>
                  <a:schemeClr val="folHlink"/>
                </a:solidFill>
                <a:latin typeface="Courier New" charset="0"/>
              </a:rPr>
              <a:t>pattern.charAt</a:t>
            </a:r>
            <a:r>
              <a:rPr lang="en-US" sz="1200" b="1" dirty="0">
                <a:solidFill>
                  <a:schemeClr val="folHlink"/>
                </a:solidFill>
                <a:latin typeface="Courier New" charset="0"/>
              </a:rPr>
              <a:t>(j)) {</a:t>
            </a:r>
          </a:p>
          <a:p>
            <a:r>
              <a:rPr lang="en-US" sz="1200" b="1" dirty="0">
                <a:solidFill>
                  <a:schemeClr val="folHlink"/>
                </a:solidFill>
                <a:latin typeface="Courier New" charset="0"/>
              </a:rPr>
              <a:t>            next[</a:t>
            </a:r>
            <a:r>
              <a:rPr lang="en-US" sz="1200" b="1" dirty="0" err="1">
                <a:solidFill>
                  <a:schemeClr val="folHlink"/>
                </a:solidFill>
                <a:latin typeface="Courier New" charset="0"/>
              </a:rPr>
              <a:t>i</a:t>
            </a:r>
            <a:r>
              <a:rPr lang="en-US" sz="1200" b="1" dirty="0">
                <a:solidFill>
                  <a:schemeClr val="folHlink"/>
                </a:solidFill>
                <a:latin typeface="Courier New" charset="0"/>
              </a:rPr>
              <a:t>] = j+1;</a:t>
            </a:r>
          </a:p>
          <a:p>
            <a:r>
              <a:rPr lang="en-US" sz="1200" b="1" dirty="0">
                <a:solidFill>
                  <a:schemeClr val="folHlink"/>
                </a:solidFill>
                <a:latin typeface="Courier New" charset="0"/>
              </a:rPr>
              <a:t>            </a:t>
            </a:r>
            <a:r>
              <a:rPr lang="en-US" sz="1200" b="1" dirty="0" err="1">
                <a:solidFill>
                  <a:schemeClr val="folHlink"/>
                </a:solidFill>
                <a:latin typeface="Courier New" charset="0"/>
              </a:rPr>
              <a:t>i</a:t>
            </a:r>
            <a:r>
              <a:rPr lang="en-US" sz="1200" b="1" dirty="0">
                <a:solidFill>
                  <a:schemeClr val="folHlink"/>
                </a:solidFill>
                <a:latin typeface="Courier New" charset="0"/>
              </a:rPr>
              <a:t>++;</a:t>
            </a:r>
          </a:p>
          <a:p>
            <a:r>
              <a:rPr lang="en-US" sz="1200" b="1" dirty="0">
                <a:solidFill>
                  <a:schemeClr val="folHlink"/>
                </a:solidFill>
                <a:latin typeface="Courier New" charset="0"/>
              </a:rPr>
              <a:t>            j++;</a:t>
            </a:r>
          </a:p>
          <a:p>
            <a:r>
              <a:rPr lang="en-US" sz="1200" b="1" dirty="0">
                <a:solidFill>
                  <a:schemeClr val="folHlink"/>
                </a:solidFill>
                <a:latin typeface="Courier New" charset="0"/>
              </a:rPr>
              <a:t>        }</a:t>
            </a:r>
          </a:p>
          <a:p>
            <a:r>
              <a:rPr lang="en-US" sz="1200" b="1" dirty="0">
                <a:latin typeface="Courier New" charset="0"/>
              </a:rPr>
              <a:t>        </a:t>
            </a:r>
          </a:p>
          <a:p>
            <a:r>
              <a:rPr lang="en-US" sz="1200" b="1" dirty="0">
                <a:solidFill>
                  <a:srgbClr val="0033CC"/>
                </a:solidFill>
                <a:latin typeface="Courier New" charset="0"/>
              </a:rPr>
              <a:t>        else if (j &gt; 0) {</a:t>
            </a:r>
          </a:p>
          <a:p>
            <a:r>
              <a:rPr lang="en-US" sz="1200" b="1" dirty="0">
                <a:solidFill>
                  <a:srgbClr val="0033CC"/>
                </a:solidFill>
                <a:latin typeface="Courier New" charset="0"/>
              </a:rPr>
              <a:t>            j = next[j-1];</a:t>
            </a:r>
          </a:p>
          <a:p>
            <a:r>
              <a:rPr lang="en-US" sz="1200" b="1" dirty="0">
                <a:solidFill>
                  <a:srgbClr val="0033CC"/>
                </a:solidFill>
                <a:latin typeface="Courier New" charset="0"/>
              </a:rPr>
              <a:t>        }</a:t>
            </a:r>
          </a:p>
          <a:p>
            <a:r>
              <a:rPr lang="en-US" sz="1200" b="1" dirty="0">
                <a:latin typeface="Courier New" charset="0"/>
              </a:rPr>
              <a:t>        </a:t>
            </a:r>
          </a:p>
          <a:p>
            <a:r>
              <a:rPr lang="en-US" sz="1200" b="1" dirty="0">
                <a:solidFill>
                  <a:srgbClr val="006600"/>
                </a:solidFill>
                <a:latin typeface="Courier New" charset="0"/>
              </a:rPr>
              <a:t>        else {</a:t>
            </a:r>
          </a:p>
          <a:p>
            <a:r>
              <a:rPr lang="en-US" sz="1200" b="1" dirty="0">
                <a:solidFill>
                  <a:srgbClr val="006600"/>
                </a:solidFill>
                <a:latin typeface="Courier New" charset="0"/>
              </a:rPr>
              <a:t>            next[</a:t>
            </a:r>
            <a:r>
              <a:rPr lang="en-US" sz="1200" b="1" dirty="0" err="1">
                <a:solidFill>
                  <a:srgbClr val="006600"/>
                </a:solidFill>
                <a:latin typeface="Courier New" charset="0"/>
              </a:rPr>
              <a:t>i</a:t>
            </a:r>
            <a:r>
              <a:rPr lang="en-US" sz="1200" b="1" dirty="0">
                <a:solidFill>
                  <a:srgbClr val="006600"/>
                </a:solidFill>
                <a:latin typeface="Courier New" charset="0"/>
              </a:rPr>
              <a:t>] = 0;</a:t>
            </a:r>
          </a:p>
          <a:p>
            <a:r>
              <a:rPr lang="en-US" sz="1200" b="1" dirty="0">
                <a:solidFill>
                  <a:srgbClr val="006600"/>
                </a:solidFill>
                <a:latin typeface="Courier New" charset="0"/>
              </a:rPr>
              <a:t>            </a:t>
            </a:r>
            <a:r>
              <a:rPr lang="en-US" sz="1200" b="1" dirty="0" err="1">
                <a:solidFill>
                  <a:srgbClr val="006600"/>
                </a:solidFill>
                <a:latin typeface="Courier New" charset="0"/>
              </a:rPr>
              <a:t>i</a:t>
            </a:r>
            <a:r>
              <a:rPr lang="en-US" sz="1200" b="1" dirty="0">
                <a:solidFill>
                  <a:srgbClr val="006600"/>
                </a:solidFill>
                <a:latin typeface="Courier New" charset="0"/>
              </a:rPr>
              <a:t>++;</a:t>
            </a:r>
          </a:p>
          <a:p>
            <a:r>
              <a:rPr lang="en-US" sz="1200" b="1" dirty="0">
                <a:solidFill>
                  <a:srgbClr val="006600"/>
                </a:solidFill>
                <a:latin typeface="Courier New" charset="0"/>
              </a:rPr>
              <a:t>        }</a:t>
            </a:r>
          </a:p>
          <a:p>
            <a:r>
              <a:rPr lang="en-US" sz="1200" b="1" dirty="0">
                <a:latin typeface="Courier New" charset="0"/>
              </a:rPr>
              <a:t>    }</a:t>
            </a:r>
          </a:p>
          <a:p>
            <a:r>
              <a:rPr lang="en-US" sz="1200" b="1" dirty="0">
                <a:latin typeface="Courier New" charset="0"/>
              </a:rPr>
              <a:t>    </a:t>
            </a:r>
          </a:p>
          <a:p>
            <a:r>
              <a:rPr lang="en-US" sz="1200" b="1" dirty="0">
                <a:latin typeface="Courier New" charset="0"/>
              </a:rPr>
              <a:t>    return next;</a:t>
            </a:r>
          </a:p>
          <a:p>
            <a:r>
              <a:rPr lang="en-US" sz="1200" b="1" dirty="0">
                <a:latin typeface="Courier New" charset="0"/>
              </a:rPr>
              <a:t>}</a:t>
            </a:r>
          </a:p>
        </p:txBody>
      </p:sp>
      <p:sp>
        <p:nvSpPr>
          <p:cNvPr id="978383" name="Text Box 463"/>
          <p:cNvSpPr txBox="1">
            <a:spLocks noChangeArrowheads="1"/>
          </p:cNvSpPr>
          <p:nvPr/>
        </p:nvSpPr>
        <p:spPr bwMode="auto">
          <a:xfrm>
            <a:off x="2644075" y="3027102"/>
            <a:ext cx="2476559" cy="584776"/>
          </a:xfrm>
          <a:prstGeom prst="rect">
            <a:avLst/>
          </a:prstGeom>
          <a:solidFill>
            <a:srgbClr val="FFFFC2"/>
          </a:solidFill>
          <a:ln w="9525">
            <a:solidFill>
              <a:srgbClr val="B23C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B23C00"/>
                </a:solidFill>
              </a:rPr>
              <a:t>Match the pattern to</a:t>
            </a:r>
            <a:endParaRPr lang="en-US" dirty="0">
              <a:solidFill>
                <a:srgbClr val="B23C00"/>
              </a:solidFill>
            </a:endParaRPr>
          </a:p>
          <a:p>
            <a:r>
              <a:rPr lang="en-US" dirty="0">
                <a:solidFill>
                  <a:srgbClr val="B23C00"/>
                </a:solidFill>
              </a:rPr>
              <a:t>itself (similar </a:t>
            </a:r>
            <a:r>
              <a:rPr lang="en-US" dirty="0" err="1">
                <a:solidFill>
                  <a:srgbClr val="B23C00"/>
                </a:solidFill>
              </a:rPr>
              <a:t>subpattern</a:t>
            </a:r>
            <a:r>
              <a:rPr lang="en-US" dirty="0">
                <a:solidFill>
                  <a:srgbClr val="B23C00"/>
                </a:solidFill>
              </a:rPr>
              <a:t>).</a:t>
            </a:r>
          </a:p>
        </p:txBody>
      </p:sp>
      <p:sp>
        <p:nvSpPr>
          <p:cNvPr id="15" name="Text Box 463"/>
          <p:cNvSpPr txBox="1">
            <a:spLocks noChangeArrowheads="1"/>
          </p:cNvSpPr>
          <p:nvPr/>
        </p:nvSpPr>
        <p:spPr bwMode="auto">
          <a:xfrm>
            <a:off x="2644075" y="3794756"/>
            <a:ext cx="2043749" cy="584776"/>
          </a:xfrm>
          <a:prstGeom prst="rect">
            <a:avLst/>
          </a:prstGeom>
          <a:solidFill>
            <a:srgbClr val="FFFFC2"/>
          </a:solidFill>
          <a:ln w="9525">
            <a:solidFill>
              <a:srgbClr val="0033CC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33CC"/>
                </a:solidFill>
              </a:rPr>
              <a:t>Size of the matching</a:t>
            </a:r>
          </a:p>
          <a:p>
            <a:r>
              <a:rPr lang="en-US" dirty="0" err="1" smtClean="0">
                <a:solidFill>
                  <a:srgbClr val="0033CC"/>
                </a:solidFill>
              </a:rPr>
              <a:t>subpattern</a:t>
            </a:r>
            <a:r>
              <a:rPr lang="en-US" dirty="0" smtClean="0">
                <a:solidFill>
                  <a:srgbClr val="0033CC"/>
                </a:solidFill>
              </a:rPr>
              <a:t>.</a:t>
            </a:r>
            <a:endParaRPr lang="en-US" dirty="0">
              <a:solidFill>
                <a:srgbClr val="0033CC"/>
              </a:solidFill>
            </a:endParaRPr>
          </a:p>
        </p:txBody>
      </p:sp>
      <p:sp>
        <p:nvSpPr>
          <p:cNvPr id="16" name="Text Box 463"/>
          <p:cNvSpPr txBox="1">
            <a:spLocks noChangeArrowheads="1"/>
          </p:cNvSpPr>
          <p:nvPr/>
        </p:nvSpPr>
        <p:spPr bwMode="auto">
          <a:xfrm>
            <a:off x="2644075" y="4617707"/>
            <a:ext cx="1336524" cy="584776"/>
          </a:xfrm>
          <a:prstGeom prst="rect">
            <a:avLst/>
          </a:prstGeom>
          <a:solidFill>
            <a:srgbClr val="FFFFC2"/>
          </a:solidFill>
          <a:ln w="9525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No matching</a:t>
            </a:r>
          </a:p>
          <a:p>
            <a:r>
              <a:rPr lang="en-US" dirty="0" err="1" smtClean="0">
                <a:solidFill>
                  <a:srgbClr val="008000"/>
                </a:solidFill>
              </a:rPr>
              <a:t>subpattern</a:t>
            </a:r>
            <a:r>
              <a:rPr lang="en-US" dirty="0" smtClean="0">
                <a:solidFill>
                  <a:srgbClr val="008000"/>
                </a:solidFill>
              </a:rPr>
              <a:t>.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926098" y="5559299"/>
            <a:ext cx="2157462" cy="338554"/>
          </a:xfrm>
          <a:prstGeom prst="rect">
            <a:avLst/>
          </a:prstGeom>
          <a:solidFill>
            <a:srgbClr val="0000FF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FF00"/>
                </a:solidFill>
              </a:rPr>
              <a:t>KnuthMorrisPratt.java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79333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83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783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83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783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83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783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837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7837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837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7837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8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783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783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837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7837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837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7837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837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7837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837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7837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837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7837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837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7837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837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7837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8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978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8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978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8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978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8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978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8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978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8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978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8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978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8383" grpId="0" animBg="1"/>
      <p:bldP spid="15" grpId="0" animBg="1"/>
      <p:bldP spid="1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7975" y="6248400"/>
            <a:ext cx="1905000" cy="457200"/>
          </a:xfrm>
        </p:spPr>
        <p:txBody>
          <a:bodyPr/>
          <a:lstStyle/>
          <a:p>
            <a:fld id="{F98B0840-54DB-6249-AFC7-2000FC6B2D96}" type="slidenum">
              <a:rPr lang="en-US"/>
              <a:pPr/>
              <a:t>39</a:t>
            </a:fld>
            <a:endParaRPr lang="en-US" dirty="0"/>
          </a:p>
        </p:txBody>
      </p:sp>
      <p:sp>
        <p:nvSpPr>
          <p:cNvPr id="991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KMP Pattern Matching</a:t>
            </a:r>
          </a:p>
        </p:txBody>
      </p:sp>
      <p:sp>
        <p:nvSpPr>
          <p:cNvPr id="991236" name="Text Box 4"/>
          <p:cNvSpPr txBox="1">
            <a:spLocks noChangeArrowheads="1"/>
          </p:cNvSpPr>
          <p:nvPr/>
        </p:nvSpPr>
        <p:spPr bwMode="auto">
          <a:xfrm>
            <a:off x="1005879" y="1328738"/>
            <a:ext cx="5800725" cy="53863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txBody>
          <a:bodyPr wrap="none">
            <a:spAutoFit/>
          </a:bodyPr>
          <a:lstStyle/>
          <a:p>
            <a:r>
              <a:rPr lang="en-US" sz="1200" b="1" dirty="0">
                <a:latin typeface="Courier New" charset="0"/>
              </a:rPr>
              <a:t>public </a:t>
            </a:r>
            <a:r>
              <a:rPr lang="en-US" sz="1200" b="1" dirty="0" err="1">
                <a:latin typeface="Courier New" charset="0"/>
              </a:rPr>
              <a:t>int</a:t>
            </a:r>
            <a:r>
              <a:rPr lang="en-US" sz="1200" b="1" dirty="0">
                <a:latin typeface="Courier New" charset="0"/>
              </a:rPr>
              <a:t> </a:t>
            </a:r>
            <a:r>
              <a:rPr lang="en-US" sz="1200" b="1" dirty="0">
                <a:solidFill>
                  <a:schemeClr val="folHlink"/>
                </a:solidFill>
                <a:latin typeface="Courier New" charset="0"/>
              </a:rPr>
              <a:t>match</a:t>
            </a:r>
            <a:r>
              <a:rPr lang="en-US" sz="1200" b="1" dirty="0">
                <a:latin typeface="Courier New" charset="0"/>
              </a:rPr>
              <a:t>() </a:t>
            </a:r>
          </a:p>
          <a:p>
            <a:r>
              <a:rPr lang="en-US" sz="1200" b="1" dirty="0">
                <a:latin typeface="Courier New" charset="0"/>
              </a:rPr>
              <a:t>{</a:t>
            </a:r>
          </a:p>
          <a:p>
            <a:r>
              <a:rPr lang="en-US" sz="1200" b="1" dirty="0">
                <a:latin typeface="Courier New" charset="0"/>
              </a:rPr>
              <a:t>    if ((text == null) || (</a:t>
            </a:r>
            <a:r>
              <a:rPr lang="en-US" sz="1200" b="1" dirty="0" err="1">
                <a:latin typeface="Courier New" charset="0"/>
              </a:rPr>
              <a:t>text.length</a:t>
            </a:r>
            <a:r>
              <a:rPr lang="en-US" sz="1200" b="1" dirty="0">
                <a:latin typeface="Courier New" charset="0"/>
              </a:rPr>
              <a:t>() == 0)) return -1;   </a:t>
            </a:r>
          </a:p>
          <a:p>
            <a:endParaRPr lang="en-US" sz="1200" b="1" dirty="0">
              <a:latin typeface="Courier New" charset="0"/>
            </a:endParaRPr>
          </a:p>
          <a:p>
            <a:r>
              <a:rPr lang="en-US" sz="1200" b="1" dirty="0">
                <a:latin typeface="Courier New" charset="0"/>
              </a:rPr>
              <a:t>    </a:t>
            </a:r>
            <a:r>
              <a:rPr lang="en-US" sz="1200" b="1" dirty="0" err="1">
                <a:latin typeface="Courier New" charset="0"/>
              </a:rPr>
              <a:t>int</a:t>
            </a:r>
            <a:r>
              <a:rPr lang="en-US" sz="1200" b="1" dirty="0">
                <a:latin typeface="Courier New" charset="0"/>
              </a:rPr>
              <a:t> </a:t>
            </a:r>
            <a:r>
              <a:rPr lang="en-US" sz="1200" b="1" dirty="0" err="1">
                <a:latin typeface="Courier New" charset="0"/>
              </a:rPr>
              <a:t>i</a:t>
            </a:r>
            <a:r>
              <a:rPr lang="en-US" sz="1200" b="1" dirty="0">
                <a:latin typeface="Courier New" charset="0"/>
              </a:rPr>
              <a:t> = 0;</a:t>
            </a:r>
          </a:p>
          <a:p>
            <a:r>
              <a:rPr lang="en-US" sz="1200" b="1" dirty="0">
                <a:latin typeface="Courier New" charset="0"/>
              </a:rPr>
              <a:t>    </a:t>
            </a:r>
            <a:r>
              <a:rPr lang="en-US" sz="1200" b="1" dirty="0" err="1">
                <a:latin typeface="Courier New" charset="0"/>
              </a:rPr>
              <a:t>int</a:t>
            </a:r>
            <a:r>
              <a:rPr lang="en-US" sz="1200" b="1" dirty="0">
                <a:latin typeface="Courier New" charset="0"/>
              </a:rPr>
              <a:t> j = 0;</a:t>
            </a:r>
          </a:p>
          <a:p>
            <a:r>
              <a:rPr lang="en-US" sz="1200" b="1" dirty="0">
                <a:latin typeface="Courier New" charset="0"/>
              </a:rPr>
              <a:t>    </a:t>
            </a:r>
          </a:p>
          <a:p>
            <a:r>
              <a:rPr lang="en-US" sz="1200" b="1" dirty="0">
                <a:latin typeface="Courier New" charset="0"/>
              </a:rPr>
              <a:t>    while (</a:t>
            </a:r>
            <a:r>
              <a:rPr lang="en-US" sz="1200" b="1" dirty="0" err="1">
                <a:latin typeface="Courier New" charset="0"/>
              </a:rPr>
              <a:t>i</a:t>
            </a:r>
            <a:r>
              <a:rPr lang="en-US" sz="1200" b="1" dirty="0">
                <a:latin typeface="Courier New" charset="0"/>
              </a:rPr>
              <a:t> &lt; </a:t>
            </a:r>
            <a:r>
              <a:rPr lang="en-US" sz="1200" b="1" dirty="0" err="1">
                <a:latin typeface="Courier New" charset="0"/>
              </a:rPr>
              <a:t>text.length</a:t>
            </a:r>
            <a:r>
              <a:rPr lang="en-US" sz="1200" b="1" dirty="0">
                <a:latin typeface="Courier New" charset="0"/>
              </a:rPr>
              <a:t>()) {</a:t>
            </a:r>
          </a:p>
          <a:p>
            <a:r>
              <a:rPr lang="en-US" sz="1200" b="1" dirty="0">
                <a:solidFill>
                  <a:schemeClr val="folHlink"/>
                </a:solidFill>
                <a:latin typeface="Courier New" charset="0"/>
              </a:rPr>
              <a:t>        if (</a:t>
            </a:r>
            <a:r>
              <a:rPr lang="en-US" sz="1200" b="1" dirty="0" err="1">
                <a:solidFill>
                  <a:schemeClr val="folHlink"/>
                </a:solidFill>
                <a:latin typeface="Courier New" charset="0"/>
              </a:rPr>
              <a:t>pattern.charAt</a:t>
            </a:r>
            <a:r>
              <a:rPr lang="en-US" sz="1200" b="1" dirty="0">
                <a:solidFill>
                  <a:schemeClr val="folHlink"/>
                </a:solidFill>
                <a:latin typeface="Courier New" charset="0"/>
              </a:rPr>
              <a:t>(j) == </a:t>
            </a:r>
            <a:r>
              <a:rPr lang="en-US" sz="1200" b="1" dirty="0" err="1">
                <a:solidFill>
                  <a:schemeClr val="folHlink"/>
                </a:solidFill>
                <a:latin typeface="Courier New" charset="0"/>
              </a:rPr>
              <a:t>text.charAt</a:t>
            </a:r>
            <a:r>
              <a:rPr lang="en-US" sz="1200" b="1" dirty="0">
                <a:solidFill>
                  <a:schemeClr val="folHlink"/>
                </a:solidFill>
                <a:latin typeface="Courier New" charset="0"/>
              </a:rPr>
              <a:t>(</a:t>
            </a:r>
            <a:r>
              <a:rPr lang="en-US" sz="1200" b="1" dirty="0" err="1">
                <a:solidFill>
                  <a:schemeClr val="folHlink"/>
                </a:solidFill>
                <a:latin typeface="Courier New" charset="0"/>
              </a:rPr>
              <a:t>i</a:t>
            </a:r>
            <a:r>
              <a:rPr lang="en-US" sz="1200" b="1" dirty="0">
                <a:solidFill>
                  <a:schemeClr val="folHlink"/>
                </a:solidFill>
                <a:latin typeface="Courier New" charset="0"/>
              </a:rPr>
              <a:t>)) {</a:t>
            </a:r>
          </a:p>
          <a:p>
            <a:r>
              <a:rPr lang="en-US" sz="1200" b="1" dirty="0">
                <a:solidFill>
                  <a:schemeClr val="folHlink"/>
                </a:solidFill>
                <a:latin typeface="Courier New" charset="0"/>
              </a:rPr>
              <a:t>            </a:t>
            </a:r>
            <a:r>
              <a:rPr lang="en-US" sz="1200" b="1" dirty="0">
                <a:solidFill>
                  <a:srgbClr val="006600"/>
                </a:solidFill>
                <a:latin typeface="Courier New" charset="0"/>
              </a:rPr>
              <a:t>if (j == </a:t>
            </a:r>
            <a:r>
              <a:rPr lang="en-US" sz="1200" b="1" dirty="0" err="1">
                <a:solidFill>
                  <a:srgbClr val="006600"/>
                </a:solidFill>
                <a:latin typeface="Courier New" charset="0"/>
              </a:rPr>
              <a:t>pattern.length</a:t>
            </a:r>
            <a:r>
              <a:rPr lang="en-US" sz="1200" b="1" dirty="0">
                <a:solidFill>
                  <a:srgbClr val="006600"/>
                </a:solidFill>
                <a:latin typeface="Courier New" charset="0"/>
              </a:rPr>
              <a:t>()-1) {</a:t>
            </a:r>
          </a:p>
          <a:p>
            <a:r>
              <a:rPr lang="en-US" sz="1200" b="1" dirty="0">
                <a:solidFill>
                  <a:srgbClr val="006600"/>
                </a:solidFill>
                <a:latin typeface="Courier New" charset="0"/>
              </a:rPr>
              <a:t>                return </a:t>
            </a:r>
            <a:r>
              <a:rPr lang="en-US" sz="1200" b="1" dirty="0" err="1">
                <a:solidFill>
                  <a:srgbClr val="006600"/>
                </a:solidFill>
                <a:latin typeface="Courier New" charset="0"/>
              </a:rPr>
              <a:t>i</a:t>
            </a:r>
            <a:r>
              <a:rPr lang="en-US" sz="1200" b="1" dirty="0">
                <a:solidFill>
                  <a:srgbClr val="006600"/>
                </a:solidFill>
                <a:latin typeface="Courier New" charset="0"/>
              </a:rPr>
              <a:t> - j;</a:t>
            </a:r>
          </a:p>
          <a:p>
            <a:r>
              <a:rPr lang="en-US" sz="1200" b="1" dirty="0">
                <a:solidFill>
                  <a:srgbClr val="006600"/>
                </a:solidFill>
                <a:latin typeface="Courier New" charset="0"/>
              </a:rPr>
              <a:t>            }</a:t>
            </a:r>
          </a:p>
          <a:p>
            <a:r>
              <a:rPr lang="en-US" sz="1200" b="1" dirty="0">
                <a:solidFill>
                  <a:schemeClr val="folHlink"/>
                </a:solidFill>
                <a:latin typeface="Courier New" charset="0"/>
              </a:rPr>
              <a:t>            else {</a:t>
            </a:r>
          </a:p>
          <a:p>
            <a:r>
              <a:rPr lang="en-US" sz="1200" b="1" dirty="0">
                <a:solidFill>
                  <a:schemeClr val="folHlink"/>
                </a:solidFill>
                <a:latin typeface="Courier New" charset="0"/>
              </a:rPr>
              <a:t>                </a:t>
            </a:r>
            <a:r>
              <a:rPr lang="en-US" sz="1200" b="1" dirty="0" err="1">
                <a:solidFill>
                  <a:schemeClr val="folHlink"/>
                </a:solidFill>
                <a:latin typeface="Courier New" charset="0"/>
              </a:rPr>
              <a:t>i</a:t>
            </a:r>
            <a:r>
              <a:rPr lang="en-US" sz="1200" b="1" dirty="0">
                <a:solidFill>
                  <a:schemeClr val="folHlink"/>
                </a:solidFill>
                <a:latin typeface="Courier New" charset="0"/>
              </a:rPr>
              <a:t>++;</a:t>
            </a:r>
          </a:p>
          <a:p>
            <a:r>
              <a:rPr lang="en-US" sz="1200" b="1" dirty="0">
                <a:solidFill>
                  <a:schemeClr val="folHlink"/>
                </a:solidFill>
                <a:latin typeface="Courier New" charset="0"/>
              </a:rPr>
              <a:t>                j++;</a:t>
            </a:r>
          </a:p>
          <a:p>
            <a:r>
              <a:rPr lang="en-US" sz="1200" b="1" dirty="0">
                <a:solidFill>
                  <a:schemeClr val="folHlink"/>
                </a:solidFill>
                <a:latin typeface="Courier New" charset="0"/>
              </a:rPr>
              <a:t>            }</a:t>
            </a:r>
          </a:p>
          <a:p>
            <a:r>
              <a:rPr lang="en-US" sz="1200" b="1" dirty="0">
                <a:solidFill>
                  <a:schemeClr val="folHlink"/>
                </a:solidFill>
                <a:latin typeface="Courier New" charset="0"/>
              </a:rPr>
              <a:t>        }</a:t>
            </a:r>
          </a:p>
          <a:p>
            <a:r>
              <a:rPr lang="en-US" sz="1200" b="1" dirty="0">
                <a:latin typeface="Courier New" charset="0"/>
              </a:rPr>
              <a:t>        </a:t>
            </a:r>
          </a:p>
          <a:p>
            <a:r>
              <a:rPr lang="en-US" sz="1200" b="1" dirty="0">
                <a:solidFill>
                  <a:srgbClr val="0033CC"/>
                </a:solidFill>
                <a:latin typeface="Courier New" charset="0"/>
              </a:rPr>
              <a:t>        else if (j &gt; 0) {</a:t>
            </a:r>
          </a:p>
          <a:p>
            <a:r>
              <a:rPr lang="en-US" sz="1200" b="1" dirty="0">
                <a:solidFill>
                  <a:srgbClr val="0033CC"/>
                </a:solidFill>
                <a:latin typeface="Courier New" charset="0"/>
              </a:rPr>
              <a:t>            j = next[j-1];</a:t>
            </a:r>
          </a:p>
          <a:p>
            <a:r>
              <a:rPr lang="en-US" sz="1200" b="1" dirty="0">
                <a:solidFill>
                  <a:srgbClr val="0033CC"/>
                </a:solidFill>
                <a:latin typeface="Courier New" charset="0"/>
              </a:rPr>
              <a:t>        }</a:t>
            </a:r>
          </a:p>
          <a:p>
            <a:endParaRPr lang="en-US" sz="1200" b="1" dirty="0">
              <a:solidFill>
                <a:srgbClr val="0033CC"/>
              </a:solidFill>
              <a:latin typeface="Courier New" charset="0"/>
            </a:endParaRPr>
          </a:p>
          <a:p>
            <a:r>
              <a:rPr lang="en-US" sz="1200" b="1" dirty="0">
                <a:solidFill>
                  <a:srgbClr val="006600"/>
                </a:solidFill>
                <a:latin typeface="Courier New" charset="0"/>
              </a:rPr>
              <a:t>        else {</a:t>
            </a:r>
          </a:p>
          <a:p>
            <a:r>
              <a:rPr lang="en-US" sz="1200" b="1" dirty="0">
                <a:solidFill>
                  <a:srgbClr val="006600"/>
                </a:solidFill>
                <a:latin typeface="Courier New" charset="0"/>
              </a:rPr>
              <a:t>            </a:t>
            </a:r>
            <a:r>
              <a:rPr lang="en-US" sz="1200" b="1" dirty="0" err="1">
                <a:solidFill>
                  <a:srgbClr val="006600"/>
                </a:solidFill>
                <a:latin typeface="Courier New" charset="0"/>
              </a:rPr>
              <a:t>i</a:t>
            </a:r>
            <a:r>
              <a:rPr lang="en-US" sz="1200" b="1" dirty="0">
                <a:solidFill>
                  <a:srgbClr val="006600"/>
                </a:solidFill>
                <a:latin typeface="Courier New" charset="0"/>
              </a:rPr>
              <a:t>++;</a:t>
            </a:r>
          </a:p>
          <a:p>
            <a:r>
              <a:rPr lang="en-US" sz="1200" b="1" dirty="0">
                <a:solidFill>
                  <a:srgbClr val="006600"/>
                </a:solidFill>
                <a:latin typeface="Courier New" charset="0"/>
              </a:rPr>
              <a:t>        }</a:t>
            </a:r>
          </a:p>
          <a:p>
            <a:r>
              <a:rPr lang="en-US" sz="1200" b="1" dirty="0">
                <a:latin typeface="Courier New" charset="0"/>
              </a:rPr>
              <a:t>    }</a:t>
            </a:r>
          </a:p>
          <a:p>
            <a:r>
              <a:rPr lang="en-US" sz="1200" b="1" dirty="0">
                <a:latin typeface="Courier New" charset="0"/>
              </a:rPr>
              <a:t>    </a:t>
            </a:r>
          </a:p>
          <a:p>
            <a:r>
              <a:rPr lang="en-US" sz="1200" b="1" dirty="0">
                <a:latin typeface="Courier New" charset="0"/>
              </a:rPr>
              <a:t>    return -1;</a:t>
            </a:r>
          </a:p>
          <a:p>
            <a:r>
              <a:rPr lang="en-US" sz="1200" b="1" dirty="0">
                <a:latin typeface="Courier New" charset="0"/>
              </a:rPr>
              <a:t>}</a:t>
            </a:r>
          </a:p>
        </p:txBody>
      </p:sp>
      <p:sp>
        <p:nvSpPr>
          <p:cNvPr id="991237" name="Text Box 5"/>
          <p:cNvSpPr txBox="1">
            <a:spLocks noChangeArrowheads="1"/>
          </p:cNvSpPr>
          <p:nvPr/>
        </p:nvSpPr>
        <p:spPr bwMode="auto">
          <a:xfrm>
            <a:off x="6644679" y="3246438"/>
            <a:ext cx="2390775" cy="650875"/>
          </a:xfrm>
          <a:prstGeom prst="rect">
            <a:avLst/>
          </a:prstGeom>
          <a:solidFill>
            <a:srgbClr val="FFFFC2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folHlink"/>
                </a:solidFill>
              </a:rPr>
              <a:t>Pattern characters </a:t>
            </a:r>
          </a:p>
          <a:p>
            <a:r>
              <a:rPr lang="en-US" dirty="0">
                <a:solidFill>
                  <a:schemeClr val="folHlink"/>
                </a:solidFill>
              </a:rPr>
              <a:t>are matching the text.</a:t>
            </a:r>
          </a:p>
        </p:txBody>
      </p:sp>
      <p:sp>
        <p:nvSpPr>
          <p:cNvPr id="991238" name="Text Box 6"/>
          <p:cNvSpPr txBox="1">
            <a:spLocks noChangeArrowheads="1"/>
          </p:cNvSpPr>
          <p:nvPr/>
        </p:nvSpPr>
        <p:spPr bwMode="auto">
          <a:xfrm>
            <a:off x="3841154" y="3246438"/>
            <a:ext cx="2192338" cy="314325"/>
          </a:xfrm>
          <a:prstGeom prst="rect">
            <a:avLst/>
          </a:prstGeom>
          <a:solidFill>
            <a:srgbClr val="FFFFC2"/>
          </a:solidFill>
          <a:ln w="9525">
            <a:solidFill>
              <a:srgbClr val="0066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006600"/>
                </a:solidFill>
              </a:rPr>
              <a:t>Found a complete match!</a:t>
            </a:r>
          </a:p>
        </p:txBody>
      </p:sp>
      <p:sp>
        <p:nvSpPr>
          <p:cNvPr id="991239" name="Text Box 7"/>
          <p:cNvSpPr txBox="1">
            <a:spLocks noChangeArrowheads="1"/>
          </p:cNvSpPr>
          <p:nvPr/>
        </p:nvSpPr>
        <p:spPr bwMode="auto">
          <a:xfrm>
            <a:off x="3566517" y="4699000"/>
            <a:ext cx="2457450" cy="376238"/>
          </a:xfrm>
          <a:prstGeom prst="rect">
            <a:avLst/>
          </a:prstGeom>
          <a:solidFill>
            <a:srgbClr val="FFFFC2"/>
          </a:solidFill>
          <a:ln w="9525">
            <a:solidFill>
              <a:srgbClr val="0033CC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33CC"/>
                </a:solidFill>
              </a:rPr>
              <a:t>Reset </a:t>
            </a:r>
            <a:r>
              <a:rPr lang="en-US" b="1">
                <a:solidFill>
                  <a:srgbClr val="0033CC"/>
                </a:solidFill>
                <a:latin typeface="Courier New" charset="0"/>
              </a:rPr>
              <a:t>j</a:t>
            </a:r>
            <a:r>
              <a:rPr lang="en-US">
                <a:solidFill>
                  <a:srgbClr val="0033CC"/>
                </a:solidFill>
              </a:rPr>
              <a:t> from </a:t>
            </a:r>
            <a:r>
              <a:rPr lang="en-US" b="1">
                <a:solidFill>
                  <a:srgbClr val="0033CC"/>
                </a:solidFill>
                <a:latin typeface="Courier New" charset="0"/>
              </a:rPr>
              <a:t>next[]</a:t>
            </a:r>
            <a:r>
              <a:rPr lang="en-US">
                <a:solidFill>
                  <a:srgbClr val="0033CC"/>
                </a:solidFill>
              </a:rPr>
              <a:t>.</a:t>
            </a:r>
          </a:p>
        </p:txBody>
      </p:sp>
      <p:sp>
        <p:nvSpPr>
          <p:cNvPr id="991240" name="Text Box 8"/>
          <p:cNvSpPr txBox="1">
            <a:spLocks noChangeArrowheads="1"/>
          </p:cNvSpPr>
          <p:nvPr/>
        </p:nvSpPr>
        <p:spPr bwMode="auto">
          <a:xfrm>
            <a:off x="2744192" y="5440363"/>
            <a:ext cx="2187575" cy="376237"/>
          </a:xfrm>
          <a:prstGeom prst="rect">
            <a:avLst/>
          </a:prstGeom>
          <a:solidFill>
            <a:srgbClr val="FFFFC2"/>
          </a:solidFill>
          <a:ln w="9525">
            <a:solidFill>
              <a:srgbClr val="0066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6600"/>
                </a:solidFill>
              </a:rPr>
              <a:t>Shift pattern 1 right.</a:t>
            </a:r>
          </a:p>
        </p:txBody>
      </p:sp>
      <p:sp>
        <p:nvSpPr>
          <p:cNvPr id="991241" name="AutoShape 9"/>
          <p:cNvSpPr>
            <a:spLocks/>
          </p:cNvSpPr>
          <p:nvPr/>
        </p:nvSpPr>
        <p:spPr bwMode="auto">
          <a:xfrm>
            <a:off x="6309717" y="2789238"/>
            <a:ext cx="184150" cy="1646237"/>
          </a:xfrm>
          <a:prstGeom prst="rightBrace">
            <a:avLst>
              <a:gd name="adj1" fmla="val 74497"/>
              <a:gd name="adj2" fmla="val 50000"/>
            </a:avLst>
          </a:prstGeom>
          <a:noFill/>
          <a:ln w="381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>
              <a:solidFill>
                <a:schemeClr val="folHlink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2000" y="6263609"/>
            <a:ext cx="2157462" cy="338554"/>
          </a:xfrm>
          <a:prstGeom prst="rect">
            <a:avLst/>
          </a:prstGeom>
          <a:solidFill>
            <a:srgbClr val="0000FF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FF00"/>
                </a:solidFill>
              </a:rPr>
              <a:t>KnuthMorrisPratt.java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49357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912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912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3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9123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3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9123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3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9123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3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9123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3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9123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3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9123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3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9123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912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91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91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91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91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91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3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9123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3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9123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3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99123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91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991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3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99123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36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991236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36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991236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7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991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991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1237" grpId="0" animBg="1"/>
      <p:bldP spid="991238" grpId="0" animBg="1"/>
      <p:bldP spid="991239" grpId="0" animBg="1"/>
      <p:bldP spid="991240" grpId="0" animBg="1"/>
      <p:bldP spid="99124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3C6E5-9D37-D544-8362-8A7852CDF2BE}" type="slidenum">
              <a:rPr lang="en-US"/>
              <a:pPr/>
              <a:t>4</a:t>
            </a:fld>
            <a:endParaRPr lang="en-US"/>
          </a:p>
        </p:txBody>
      </p:sp>
      <p:sp>
        <p:nvSpPr>
          <p:cNvPr id="964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 a Linked List into Two Sublists</a:t>
            </a:r>
          </a:p>
        </p:txBody>
      </p:sp>
      <p:sp>
        <p:nvSpPr>
          <p:cNvPr id="964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257800"/>
            <a:ext cx="8229600" cy="873125"/>
          </a:xfrm>
        </p:spPr>
        <p:txBody>
          <a:bodyPr/>
          <a:lstStyle/>
          <a:p>
            <a:r>
              <a:rPr lang="en-US" sz="2400" dirty="0"/>
              <a:t>Chasing links to the midpoint is faster than creating two sublists from scratch with alternating elements.</a:t>
            </a:r>
          </a:p>
        </p:txBody>
      </p:sp>
      <p:sp>
        <p:nvSpPr>
          <p:cNvPr id="964612" name="Text Box 4"/>
          <p:cNvSpPr txBox="1">
            <a:spLocks noChangeArrowheads="1"/>
          </p:cNvSpPr>
          <p:nvPr/>
        </p:nvSpPr>
        <p:spPr bwMode="auto">
          <a:xfrm>
            <a:off x="539750" y="1216025"/>
            <a:ext cx="8157376" cy="39703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txBody>
          <a:bodyPr wrap="none">
            <a:spAutoFit/>
          </a:bodyPr>
          <a:lstStyle/>
          <a:p>
            <a:r>
              <a:rPr lang="en-US" sz="1400" b="1" dirty="0">
                <a:latin typeface="Courier New" charset="0"/>
              </a:rPr>
              <a:t>public </a:t>
            </a:r>
            <a:r>
              <a:rPr lang="en-US" sz="1400" b="1" dirty="0" err="1">
                <a:latin typeface="Courier New" charset="0"/>
              </a:rPr>
              <a:t>MyLinkedList</a:t>
            </a:r>
            <a:r>
              <a:rPr lang="en-US" sz="1400" b="1" dirty="0">
                <a:latin typeface="Courier New" charset="0"/>
              </a:rPr>
              <a:t>&lt;</a:t>
            </a:r>
            <a:r>
              <a:rPr lang="en-US" sz="1400" b="1" dirty="0" err="1">
                <a:latin typeface="Courier New" charset="0"/>
              </a:rPr>
              <a:t>AnyType</a:t>
            </a:r>
            <a:r>
              <a:rPr lang="en-US" sz="1400" b="1" dirty="0">
                <a:latin typeface="Courier New" charset="0"/>
              </a:rPr>
              <a:t>&gt;[] </a:t>
            </a:r>
            <a:r>
              <a:rPr lang="en-US" sz="1400" b="1" dirty="0">
                <a:solidFill>
                  <a:schemeClr val="folHlink"/>
                </a:solidFill>
                <a:latin typeface="Courier New" charset="0"/>
              </a:rPr>
              <a:t>split</a:t>
            </a:r>
            <a:r>
              <a:rPr lang="en-US" sz="1400" b="1" dirty="0">
                <a:latin typeface="Courier New" charset="0"/>
              </a:rPr>
              <a:t>()</a:t>
            </a:r>
          </a:p>
          <a:p>
            <a:r>
              <a:rPr lang="en-US" sz="1400" b="1" dirty="0">
                <a:latin typeface="Courier New" charset="0"/>
              </a:rPr>
              <a:t>{</a:t>
            </a:r>
          </a:p>
          <a:p>
            <a:r>
              <a:rPr lang="en-US" sz="1400" b="1" dirty="0">
                <a:latin typeface="Courier New" charset="0"/>
              </a:rPr>
              <a:t>    </a:t>
            </a:r>
            <a:r>
              <a:rPr lang="en-US" sz="1400" b="1" dirty="0" err="1">
                <a:latin typeface="Courier New" charset="0"/>
              </a:rPr>
              <a:t>int</a:t>
            </a:r>
            <a:r>
              <a:rPr lang="en-US" sz="1400" b="1" dirty="0">
                <a:latin typeface="Courier New" charset="0"/>
              </a:rPr>
              <a:t> halfLength1 = size/2;</a:t>
            </a:r>
          </a:p>
          <a:p>
            <a:r>
              <a:rPr lang="en-US" sz="1400" b="1" dirty="0">
                <a:latin typeface="Courier New" charset="0"/>
              </a:rPr>
              <a:t>    </a:t>
            </a:r>
            <a:r>
              <a:rPr lang="en-US" sz="1400" b="1" dirty="0" err="1">
                <a:latin typeface="Courier New" charset="0"/>
              </a:rPr>
              <a:t>int</a:t>
            </a:r>
            <a:r>
              <a:rPr lang="en-US" sz="1400" b="1" dirty="0">
                <a:latin typeface="Courier New" charset="0"/>
              </a:rPr>
              <a:t> halfLength2 = size%2 == 0 ? halfLength1 : halfLength1 + 1;</a:t>
            </a:r>
          </a:p>
          <a:p>
            <a:r>
              <a:rPr lang="en-US" sz="1400" b="1" dirty="0">
                <a:solidFill>
                  <a:srgbClr val="0033CC"/>
                </a:solidFill>
                <a:latin typeface="Courier New" charset="0"/>
              </a:rPr>
              <a:t>    </a:t>
            </a:r>
            <a:r>
              <a:rPr lang="en-US" sz="1400" b="1" dirty="0" err="1">
                <a:solidFill>
                  <a:srgbClr val="0033CC"/>
                </a:solidFill>
                <a:latin typeface="Courier New" charset="0"/>
              </a:rPr>
              <a:t>MyLinkedList</a:t>
            </a:r>
            <a:r>
              <a:rPr lang="en-US" sz="1400" b="1" dirty="0">
                <a:solidFill>
                  <a:srgbClr val="0033CC"/>
                </a:solidFill>
                <a:latin typeface="Courier New" charset="0"/>
              </a:rPr>
              <a:t>&lt;</a:t>
            </a:r>
            <a:r>
              <a:rPr lang="en-US" sz="1400" b="1" dirty="0" err="1">
                <a:solidFill>
                  <a:srgbClr val="0033CC"/>
                </a:solidFill>
                <a:latin typeface="Courier New" charset="0"/>
              </a:rPr>
              <a:t>AnyType</a:t>
            </a:r>
            <a:r>
              <a:rPr lang="en-US" sz="1400" b="1" dirty="0">
                <a:solidFill>
                  <a:srgbClr val="0033CC"/>
                </a:solidFill>
                <a:latin typeface="Courier New" charset="0"/>
              </a:rPr>
              <a:t>&gt;[] lists = </a:t>
            </a:r>
          </a:p>
          <a:p>
            <a:r>
              <a:rPr lang="en-US" sz="1400" b="1" dirty="0">
                <a:solidFill>
                  <a:srgbClr val="0033CC"/>
                </a:solidFill>
                <a:latin typeface="Courier New" charset="0"/>
              </a:rPr>
              <a:t>            (</a:t>
            </a:r>
            <a:r>
              <a:rPr lang="en-US" sz="1400" b="1" dirty="0" err="1">
                <a:solidFill>
                  <a:srgbClr val="0033CC"/>
                </a:solidFill>
                <a:latin typeface="Courier New" charset="0"/>
              </a:rPr>
              <a:t>MyLinkedList</a:t>
            </a:r>
            <a:r>
              <a:rPr lang="en-US" sz="1400" b="1" dirty="0">
                <a:solidFill>
                  <a:srgbClr val="0033CC"/>
                </a:solidFill>
                <a:latin typeface="Courier New" charset="0"/>
              </a:rPr>
              <a:t>&lt;</a:t>
            </a:r>
            <a:r>
              <a:rPr lang="en-US" sz="1400" b="1" dirty="0" err="1">
                <a:solidFill>
                  <a:srgbClr val="0033CC"/>
                </a:solidFill>
                <a:latin typeface="Courier New" charset="0"/>
              </a:rPr>
              <a:t>AnyType</a:t>
            </a:r>
            <a:r>
              <a:rPr lang="en-US" sz="1400" b="1" dirty="0">
                <a:solidFill>
                  <a:srgbClr val="0033CC"/>
                </a:solidFill>
                <a:latin typeface="Courier New" charset="0"/>
              </a:rPr>
              <a:t>&gt;[]) new </a:t>
            </a:r>
            <a:r>
              <a:rPr lang="en-US" sz="1400" b="1" dirty="0" err="1">
                <a:solidFill>
                  <a:srgbClr val="0033CC"/>
                </a:solidFill>
                <a:latin typeface="Courier New" charset="0"/>
              </a:rPr>
              <a:t>MyLinkedList</a:t>
            </a:r>
            <a:r>
              <a:rPr lang="en-US" sz="1400" b="1" dirty="0">
                <a:solidFill>
                  <a:srgbClr val="0033CC"/>
                </a:solidFill>
                <a:latin typeface="Courier New" charset="0"/>
              </a:rPr>
              <a:t>[2];</a:t>
            </a:r>
          </a:p>
          <a:p>
            <a:r>
              <a:rPr lang="en-US" sz="1400" b="1" dirty="0">
                <a:latin typeface="Courier New" charset="0"/>
              </a:rPr>
              <a:t>    </a:t>
            </a:r>
          </a:p>
          <a:p>
            <a:r>
              <a:rPr lang="en-US" sz="1400" b="1" dirty="0">
                <a:solidFill>
                  <a:schemeClr val="folHlink"/>
                </a:solidFill>
                <a:latin typeface="Courier New" charset="0"/>
              </a:rPr>
              <a:t>    </a:t>
            </a:r>
            <a:r>
              <a:rPr lang="en-US" sz="1400" b="1" dirty="0">
                <a:solidFill>
                  <a:srgbClr val="B23C00"/>
                </a:solidFill>
                <a:latin typeface="Courier New" charset="0"/>
              </a:rPr>
              <a:t>// Get to the node at the midpoint.</a:t>
            </a:r>
          </a:p>
          <a:p>
            <a:r>
              <a:rPr lang="en-US" sz="1400" b="1" dirty="0">
                <a:solidFill>
                  <a:srgbClr val="B23C00"/>
                </a:solidFill>
                <a:latin typeface="Courier New" charset="0"/>
              </a:rPr>
              <a:t>    </a:t>
            </a:r>
            <a:r>
              <a:rPr lang="en-US" sz="1400" b="1" dirty="0" err="1">
                <a:solidFill>
                  <a:srgbClr val="B23C00"/>
                </a:solidFill>
                <a:latin typeface="Courier New" charset="0"/>
              </a:rPr>
              <a:t>MyNode</a:t>
            </a:r>
            <a:r>
              <a:rPr lang="en-US" sz="1400" b="1" dirty="0">
                <a:solidFill>
                  <a:srgbClr val="B23C00"/>
                </a:solidFill>
                <a:latin typeface="Courier New" charset="0"/>
              </a:rPr>
              <a:t>&lt;</a:t>
            </a:r>
            <a:r>
              <a:rPr lang="en-US" sz="1400" b="1" dirty="0" err="1">
                <a:solidFill>
                  <a:srgbClr val="B23C00"/>
                </a:solidFill>
                <a:latin typeface="Courier New" charset="0"/>
              </a:rPr>
              <a:t>AnyType</a:t>
            </a:r>
            <a:r>
              <a:rPr lang="en-US" sz="1400" b="1" dirty="0">
                <a:solidFill>
                  <a:srgbClr val="B23C00"/>
                </a:solidFill>
                <a:latin typeface="Courier New" charset="0"/>
              </a:rPr>
              <a:t>&gt; mid = head;</a:t>
            </a:r>
          </a:p>
          <a:p>
            <a:r>
              <a:rPr lang="en-US" sz="1400" b="1" dirty="0">
                <a:solidFill>
                  <a:srgbClr val="B23C00"/>
                </a:solidFill>
                <a:latin typeface="Courier New" charset="0"/>
              </a:rPr>
              <a:t>    for (</a:t>
            </a:r>
            <a:r>
              <a:rPr lang="en-US" sz="1400" b="1" dirty="0" err="1">
                <a:solidFill>
                  <a:srgbClr val="B23C00"/>
                </a:solidFill>
                <a:latin typeface="Courier New" charset="0"/>
              </a:rPr>
              <a:t>int</a:t>
            </a:r>
            <a:r>
              <a:rPr lang="en-US" sz="1400" b="1" dirty="0">
                <a:solidFill>
                  <a:srgbClr val="B23C00"/>
                </a:solidFill>
                <a:latin typeface="Courier New" charset="0"/>
              </a:rPr>
              <a:t> </a:t>
            </a:r>
            <a:r>
              <a:rPr lang="en-US" sz="1400" b="1" dirty="0" err="1">
                <a:solidFill>
                  <a:srgbClr val="B23C00"/>
                </a:solidFill>
                <a:latin typeface="Courier New" charset="0"/>
              </a:rPr>
              <a:t>i</a:t>
            </a:r>
            <a:r>
              <a:rPr lang="en-US" sz="1400" b="1" dirty="0">
                <a:solidFill>
                  <a:srgbClr val="B23C00"/>
                </a:solidFill>
                <a:latin typeface="Courier New" charset="0"/>
              </a:rPr>
              <a:t> = 1; </a:t>
            </a:r>
            <a:r>
              <a:rPr lang="en-US" sz="1400" b="1" dirty="0" err="1">
                <a:solidFill>
                  <a:srgbClr val="B23C00"/>
                </a:solidFill>
                <a:latin typeface="Courier New" charset="0"/>
              </a:rPr>
              <a:t>i</a:t>
            </a:r>
            <a:r>
              <a:rPr lang="en-US" sz="1400" b="1" dirty="0">
                <a:solidFill>
                  <a:srgbClr val="B23C00"/>
                </a:solidFill>
                <a:latin typeface="Courier New" charset="0"/>
              </a:rPr>
              <a:t> &lt; halfLength1; </a:t>
            </a:r>
            <a:r>
              <a:rPr lang="en-US" sz="1400" b="1" dirty="0" err="1">
                <a:solidFill>
                  <a:srgbClr val="B23C00"/>
                </a:solidFill>
                <a:latin typeface="Courier New" charset="0"/>
              </a:rPr>
              <a:t>i</a:t>
            </a:r>
            <a:r>
              <a:rPr lang="en-US" sz="1400" b="1" dirty="0">
                <a:solidFill>
                  <a:srgbClr val="B23C00"/>
                </a:solidFill>
                <a:latin typeface="Courier New" charset="0"/>
              </a:rPr>
              <a:t>++) mid = </a:t>
            </a:r>
            <a:r>
              <a:rPr lang="en-US" sz="1400" b="1" dirty="0" err="1">
                <a:solidFill>
                  <a:srgbClr val="B23C00"/>
                </a:solidFill>
                <a:latin typeface="Courier New" charset="0"/>
              </a:rPr>
              <a:t>mid.next</a:t>
            </a:r>
            <a:r>
              <a:rPr lang="en-US" sz="1400" b="1" dirty="0">
                <a:solidFill>
                  <a:srgbClr val="B23C00"/>
                </a:solidFill>
                <a:latin typeface="Courier New" charset="0"/>
              </a:rPr>
              <a:t>;</a:t>
            </a:r>
          </a:p>
          <a:p>
            <a:r>
              <a:rPr lang="en-US" sz="1400" b="1" dirty="0">
                <a:solidFill>
                  <a:srgbClr val="B23C00"/>
                </a:solidFill>
                <a:latin typeface="Courier New" charset="0"/>
              </a:rPr>
              <a:t>    </a:t>
            </a:r>
            <a:r>
              <a:rPr lang="en-US" sz="1400" b="1" dirty="0" err="1">
                <a:solidFill>
                  <a:srgbClr val="B23C00"/>
                </a:solidFill>
                <a:latin typeface="Courier New" charset="0"/>
              </a:rPr>
              <a:t>MyNode</a:t>
            </a:r>
            <a:r>
              <a:rPr lang="en-US" sz="1400" b="1" dirty="0">
                <a:solidFill>
                  <a:srgbClr val="B23C00"/>
                </a:solidFill>
                <a:latin typeface="Courier New" charset="0"/>
              </a:rPr>
              <a:t>&lt;</a:t>
            </a:r>
            <a:r>
              <a:rPr lang="en-US" sz="1400" b="1" dirty="0" err="1">
                <a:solidFill>
                  <a:srgbClr val="B23C00"/>
                </a:solidFill>
                <a:latin typeface="Courier New" charset="0"/>
              </a:rPr>
              <a:t>AnyType</a:t>
            </a:r>
            <a:r>
              <a:rPr lang="en-US" sz="1400" b="1" dirty="0">
                <a:solidFill>
                  <a:srgbClr val="B23C00"/>
                </a:solidFill>
                <a:latin typeface="Courier New" charset="0"/>
              </a:rPr>
              <a:t>&gt; </a:t>
            </a:r>
            <a:r>
              <a:rPr lang="en-US" sz="1400" b="1" dirty="0" err="1">
                <a:solidFill>
                  <a:srgbClr val="B23C00"/>
                </a:solidFill>
                <a:latin typeface="Courier New" charset="0"/>
              </a:rPr>
              <a:t>midNext</a:t>
            </a:r>
            <a:r>
              <a:rPr lang="en-US" sz="1400" b="1" dirty="0">
                <a:solidFill>
                  <a:srgbClr val="B23C00"/>
                </a:solidFill>
                <a:latin typeface="Courier New" charset="0"/>
              </a:rPr>
              <a:t> = </a:t>
            </a:r>
            <a:r>
              <a:rPr lang="en-US" sz="1400" b="1" dirty="0" err="1">
                <a:solidFill>
                  <a:srgbClr val="B23C00"/>
                </a:solidFill>
                <a:latin typeface="Courier New" charset="0"/>
              </a:rPr>
              <a:t>mid.next</a:t>
            </a:r>
            <a:r>
              <a:rPr lang="en-US" sz="1400" b="1" dirty="0">
                <a:solidFill>
                  <a:srgbClr val="B23C00"/>
                </a:solidFill>
                <a:latin typeface="Courier New" charset="0"/>
              </a:rPr>
              <a:t>;</a:t>
            </a:r>
          </a:p>
          <a:p>
            <a:r>
              <a:rPr lang="en-US" sz="1400" b="1" dirty="0">
                <a:solidFill>
                  <a:srgbClr val="B23C00"/>
                </a:solidFill>
                <a:latin typeface="Courier New" charset="0"/>
              </a:rPr>
              <a:t>    </a:t>
            </a:r>
          </a:p>
          <a:p>
            <a:r>
              <a:rPr lang="en-US" sz="1400" b="1" dirty="0">
                <a:solidFill>
                  <a:srgbClr val="0033CC"/>
                </a:solidFill>
                <a:latin typeface="Courier New" charset="0"/>
              </a:rPr>
              <a:t>    // Create the two sublists.</a:t>
            </a:r>
          </a:p>
          <a:p>
            <a:r>
              <a:rPr lang="en-US" sz="1400" b="1" dirty="0">
                <a:solidFill>
                  <a:srgbClr val="0033CC"/>
                </a:solidFill>
                <a:latin typeface="Courier New" charset="0"/>
              </a:rPr>
              <a:t>    lists[0] = new </a:t>
            </a:r>
            <a:r>
              <a:rPr lang="en-US" sz="1400" b="1" dirty="0" err="1">
                <a:solidFill>
                  <a:srgbClr val="0033CC"/>
                </a:solidFill>
                <a:latin typeface="Courier New" charset="0"/>
              </a:rPr>
              <a:t>MyLinkedList</a:t>
            </a:r>
            <a:r>
              <a:rPr lang="en-US" sz="1400" b="1" dirty="0">
                <a:solidFill>
                  <a:srgbClr val="0033CC"/>
                </a:solidFill>
                <a:latin typeface="Courier New" charset="0"/>
              </a:rPr>
              <a:t>&lt;</a:t>
            </a:r>
            <a:r>
              <a:rPr lang="en-US" sz="1400" b="1" dirty="0" err="1">
                <a:solidFill>
                  <a:srgbClr val="0033CC"/>
                </a:solidFill>
                <a:latin typeface="Courier New" charset="0"/>
              </a:rPr>
              <a:t>AnyType</a:t>
            </a:r>
            <a:r>
              <a:rPr lang="en-US" sz="1400" b="1" dirty="0">
                <a:solidFill>
                  <a:srgbClr val="0033CC"/>
                </a:solidFill>
                <a:latin typeface="Courier New" charset="0"/>
              </a:rPr>
              <a:t>&gt;(</a:t>
            </a:r>
            <a:r>
              <a:rPr lang="en-US" sz="1400" b="1" dirty="0" err="1">
                <a:solidFill>
                  <a:srgbClr val="0033CC"/>
                </a:solidFill>
                <a:latin typeface="Courier New" charset="0"/>
              </a:rPr>
              <a:t>this.head</a:t>
            </a:r>
            <a:r>
              <a:rPr lang="en-US" sz="1400" b="1" dirty="0">
                <a:solidFill>
                  <a:srgbClr val="0033CC"/>
                </a:solidFill>
                <a:latin typeface="Courier New" charset="0"/>
              </a:rPr>
              <a:t>, mid, halfLength1);</a:t>
            </a:r>
          </a:p>
          <a:p>
            <a:r>
              <a:rPr lang="en-US" sz="1400" b="1" dirty="0">
                <a:solidFill>
                  <a:srgbClr val="0033CC"/>
                </a:solidFill>
                <a:latin typeface="Courier New" charset="0"/>
              </a:rPr>
              <a:t>    lists[1] = new </a:t>
            </a:r>
            <a:r>
              <a:rPr lang="en-US" sz="1400" b="1" dirty="0" err="1">
                <a:solidFill>
                  <a:srgbClr val="0033CC"/>
                </a:solidFill>
                <a:latin typeface="Courier New" charset="0"/>
              </a:rPr>
              <a:t>MyLinkedList</a:t>
            </a:r>
            <a:r>
              <a:rPr lang="en-US" sz="1400" b="1" dirty="0">
                <a:solidFill>
                  <a:srgbClr val="0033CC"/>
                </a:solidFill>
                <a:latin typeface="Courier New" charset="0"/>
              </a:rPr>
              <a:t>&lt;</a:t>
            </a:r>
            <a:r>
              <a:rPr lang="en-US" sz="1400" b="1" dirty="0" err="1">
                <a:solidFill>
                  <a:srgbClr val="0033CC"/>
                </a:solidFill>
                <a:latin typeface="Courier New" charset="0"/>
              </a:rPr>
              <a:t>AnyType</a:t>
            </a:r>
            <a:r>
              <a:rPr lang="en-US" sz="1400" b="1" dirty="0">
                <a:solidFill>
                  <a:srgbClr val="0033CC"/>
                </a:solidFill>
                <a:latin typeface="Courier New" charset="0"/>
              </a:rPr>
              <a:t>&gt;(</a:t>
            </a:r>
            <a:r>
              <a:rPr lang="en-US" sz="1400" b="1" dirty="0" err="1">
                <a:solidFill>
                  <a:srgbClr val="0033CC"/>
                </a:solidFill>
                <a:latin typeface="Courier New" charset="0"/>
              </a:rPr>
              <a:t>midNext</a:t>
            </a:r>
            <a:r>
              <a:rPr lang="en-US" sz="1400" b="1" dirty="0">
                <a:solidFill>
                  <a:srgbClr val="0033CC"/>
                </a:solidFill>
                <a:latin typeface="Courier New" charset="0"/>
              </a:rPr>
              <a:t>, </a:t>
            </a:r>
            <a:r>
              <a:rPr lang="en-US" sz="1400" b="1" dirty="0" err="1">
                <a:solidFill>
                  <a:srgbClr val="0033CC"/>
                </a:solidFill>
                <a:latin typeface="Courier New" charset="0"/>
              </a:rPr>
              <a:t>this.tail</a:t>
            </a:r>
            <a:r>
              <a:rPr lang="en-US" sz="1400" b="1" dirty="0">
                <a:solidFill>
                  <a:srgbClr val="0033CC"/>
                </a:solidFill>
                <a:latin typeface="Courier New" charset="0"/>
              </a:rPr>
              <a:t>, halfLength2);</a:t>
            </a:r>
          </a:p>
          <a:p>
            <a:r>
              <a:rPr lang="en-US" sz="1400" b="1" dirty="0">
                <a:latin typeface="Courier New" charset="0"/>
              </a:rPr>
              <a:t>    </a:t>
            </a:r>
          </a:p>
          <a:p>
            <a:r>
              <a:rPr lang="en-US" sz="1400" b="1" dirty="0">
                <a:latin typeface="Courier New" charset="0"/>
              </a:rPr>
              <a:t>    return lists;</a:t>
            </a:r>
          </a:p>
          <a:p>
            <a:r>
              <a:rPr lang="en-US" sz="1400" b="1" dirty="0">
                <a:latin typeface="Courier New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766536" y="1325903"/>
            <a:ext cx="1815521" cy="338554"/>
          </a:xfrm>
          <a:prstGeom prst="rect">
            <a:avLst/>
          </a:prstGeom>
          <a:solidFill>
            <a:srgbClr val="0033CC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FF00"/>
                </a:solidFill>
              </a:rPr>
              <a:t>MyLinkedList.java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08708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6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646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6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646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6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646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6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646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6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646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6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646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6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646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6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646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61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6461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64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4611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89DBA-7431-1A47-BED4-5C2D8B1A8D30}" type="slidenum">
              <a:rPr lang="en-US"/>
              <a:pPr/>
              <a:t>40</a:t>
            </a:fld>
            <a:endParaRPr lang="en-US"/>
          </a:p>
        </p:txBody>
      </p:sp>
      <p:sp>
        <p:nvSpPr>
          <p:cNvPr id="984122" name="Rectangle 5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KMP Pattern Matching</a:t>
            </a:r>
          </a:p>
        </p:txBody>
      </p:sp>
      <p:graphicFrame>
        <p:nvGraphicFramePr>
          <p:cNvPr id="984143" name="Group 79"/>
          <p:cNvGraphicFramePr>
            <a:graphicFrameLocks noGrp="1"/>
          </p:cNvGraphicFramePr>
          <p:nvPr>
            <p:ph idx="1"/>
          </p:nvPr>
        </p:nvGraphicFramePr>
        <p:xfrm>
          <a:off x="3382963" y="1873250"/>
          <a:ext cx="5303837" cy="792480"/>
        </p:xfrm>
        <a:graphic>
          <a:graphicData uri="http://schemas.openxmlformats.org/drawingml/2006/table">
            <a:tbl>
              <a:tblPr/>
              <a:tblGrid>
                <a:gridCol w="1006475"/>
                <a:gridCol w="273050"/>
                <a:gridCol w="266700"/>
                <a:gridCol w="282575"/>
                <a:gridCol w="274637"/>
                <a:gridCol w="274638"/>
                <a:gridCol w="273050"/>
                <a:gridCol w="274637"/>
                <a:gridCol w="274638"/>
                <a:gridCol w="365125"/>
                <a:gridCol w="274637"/>
                <a:gridCol w="274638"/>
                <a:gridCol w="274637"/>
                <a:gridCol w="274638"/>
                <a:gridCol w="273050"/>
                <a:gridCol w="366712"/>
              </a:tblGrid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Text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Pattern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84144" name="Group 80"/>
          <p:cNvGraphicFramePr>
            <a:graphicFrameLocks noGrp="1"/>
          </p:cNvGraphicFramePr>
          <p:nvPr/>
        </p:nvGraphicFramePr>
        <p:xfrm>
          <a:off x="3382963" y="2787650"/>
          <a:ext cx="5303837" cy="792480"/>
        </p:xfrm>
        <a:graphic>
          <a:graphicData uri="http://schemas.openxmlformats.org/drawingml/2006/table">
            <a:tbl>
              <a:tblPr/>
              <a:tblGrid>
                <a:gridCol w="1006475"/>
                <a:gridCol w="273050"/>
                <a:gridCol w="266700"/>
                <a:gridCol w="282575"/>
                <a:gridCol w="274637"/>
                <a:gridCol w="274638"/>
                <a:gridCol w="273050"/>
                <a:gridCol w="274637"/>
                <a:gridCol w="274638"/>
                <a:gridCol w="365125"/>
                <a:gridCol w="274637"/>
                <a:gridCol w="274638"/>
                <a:gridCol w="274637"/>
                <a:gridCol w="274638"/>
                <a:gridCol w="273050"/>
                <a:gridCol w="366712"/>
              </a:tblGrid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Text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Pattern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84197" name="Group 133"/>
          <p:cNvGraphicFramePr>
            <a:graphicFrameLocks noGrp="1"/>
          </p:cNvGraphicFramePr>
          <p:nvPr/>
        </p:nvGraphicFramePr>
        <p:xfrm>
          <a:off x="3382963" y="3702050"/>
          <a:ext cx="5303837" cy="792480"/>
        </p:xfrm>
        <a:graphic>
          <a:graphicData uri="http://schemas.openxmlformats.org/drawingml/2006/table">
            <a:tbl>
              <a:tblPr/>
              <a:tblGrid>
                <a:gridCol w="1006475"/>
                <a:gridCol w="273050"/>
                <a:gridCol w="266700"/>
                <a:gridCol w="282575"/>
                <a:gridCol w="274637"/>
                <a:gridCol w="274638"/>
                <a:gridCol w="273050"/>
                <a:gridCol w="274637"/>
                <a:gridCol w="274638"/>
                <a:gridCol w="365125"/>
                <a:gridCol w="274637"/>
                <a:gridCol w="274638"/>
                <a:gridCol w="274637"/>
                <a:gridCol w="274638"/>
                <a:gridCol w="273050"/>
                <a:gridCol w="366712"/>
              </a:tblGrid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Text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Pattern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84250" name="Group 186"/>
          <p:cNvGraphicFramePr>
            <a:graphicFrameLocks noGrp="1"/>
          </p:cNvGraphicFramePr>
          <p:nvPr/>
        </p:nvGraphicFramePr>
        <p:xfrm>
          <a:off x="3382963" y="4649788"/>
          <a:ext cx="5303837" cy="792480"/>
        </p:xfrm>
        <a:graphic>
          <a:graphicData uri="http://schemas.openxmlformats.org/drawingml/2006/table">
            <a:tbl>
              <a:tblPr/>
              <a:tblGrid>
                <a:gridCol w="1006475"/>
                <a:gridCol w="273050"/>
                <a:gridCol w="266700"/>
                <a:gridCol w="282575"/>
                <a:gridCol w="274637"/>
                <a:gridCol w="274638"/>
                <a:gridCol w="273050"/>
                <a:gridCol w="274637"/>
                <a:gridCol w="274638"/>
                <a:gridCol w="365125"/>
                <a:gridCol w="274637"/>
                <a:gridCol w="274638"/>
                <a:gridCol w="274637"/>
                <a:gridCol w="274638"/>
                <a:gridCol w="273050"/>
                <a:gridCol w="366712"/>
              </a:tblGrid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Text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Pattern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84356" name="Text Box 292"/>
          <p:cNvSpPr txBox="1">
            <a:spLocks noChangeArrowheads="1"/>
          </p:cNvSpPr>
          <p:nvPr/>
        </p:nvSpPr>
        <p:spPr bwMode="auto">
          <a:xfrm>
            <a:off x="731838" y="1965325"/>
            <a:ext cx="21272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i = 0, j=0, no match</a:t>
            </a:r>
            <a:br>
              <a:rPr lang="en-US"/>
            </a:br>
            <a:r>
              <a:rPr lang="en-US"/>
              <a:t>Shift pattern 1 right</a:t>
            </a:r>
          </a:p>
        </p:txBody>
      </p:sp>
      <p:sp>
        <p:nvSpPr>
          <p:cNvPr id="984357" name="Text Box 293"/>
          <p:cNvSpPr txBox="1">
            <a:spLocks noChangeArrowheads="1"/>
          </p:cNvSpPr>
          <p:nvPr/>
        </p:nvSpPr>
        <p:spPr bwMode="auto">
          <a:xfrm>
            <a:off x="731838" y="2879725"/>
            <a:ext cx="1809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i = 1, j=0, match</a:t>
            </a:r>
            <a:br>
              <a:rPr lang="en-US"/>
            </a:br>
            <a:endParaRPr lang="en-US"/>
          </a:p>
        </p:txBody>
      </p:sp>
      <p:sp>
        <p:nvSpPr>
          <p:cNvPr id="984358" name="Text Box 294"/>
          <p:cNvSpPr txBox="1">
            <a:spLocks noChangeArrowheads="1"/>
          </p:cNvSpPr>
          <p:nvPr/>
        </p:nvSpPr>
        <p:spPr bwMode="auto">
          <a:xfrm>
            <a:off x="731838" y="3794125"/>
            <a:ext cx="2021006" cy="584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 = 2, j=1, </a:t>
            </a:r>
            <a:r>
              <a:rPr lang="en-US" dirty="0">
                <a:solidFill>
                  <a:srgbClr val="000000"/>
                </a:solidFill>
              </a:rPr>
              <a:t>no match</a:t>
            </a:r>
            <a:r>
              <a:rPr lang="en-US" dirty="0">
                <a:solidFill>
                  <a:srgbClr val="0033CC"/>
                </a:solidFill>
              </a:rPr>
              <a:t/>
            </a:r>
            <a:br>
              <a:rPr lang="en-US" dirty="0">
                <a:solidFill>
                  <a:srgbClr val="0033CC"/>
                </a:solidFill>
              </a:rPr>
            </a:br>
            <a:r>
              <a:rPr lang="en-US" dirty="0">
                <a:solidFill>
                  <a:srgbClr val="B23C00"/>
                </a:solidFill>
              </a:rPr>
              <a:t>Reset j = next[0] = 0 </a:t>
            </a:r>
          </a:p>
        </p:txBody>
      </p:sp>
      <p:sp>
        <p:nvSpPr>
          <p:cNvPr id="984359" name="Text Box 295"/>
          <p:cNvSpPr txBox="1">
            <a:spLocks noChangeArrowheads="1"/>
          </p:cNvSpPr>
          <p:nvPr/>
        </p:nvSpPr>
        <p:spPr bwMode="auto">
          <a:xfrm>
            <a:off x="731838" y="4708525"/>
            <a:ext cx="21780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i = 2, j=0, no match</a:t>
            </a:r>
            <a:br>
              <a:rPr lang="en-US"/>
            </a:br>
            <a:r>
              <a:rPr lang="en-US"/>
              <a:t>Shift pattern 1 right </a:t>
            </a:r>
          </a:p>
        </p:txBody>
      </p:sp>
      <p:sp>
        <p:nvSpPr>
          <p:cNvPr id="984361" name="Text Box 297"/>
          <p:cNvSpPr txBox="1">
            <a:spLocks noChangeArrowheads="1"/>
          </p:cNvSpPr>
          <p:nvPr/>
        </p:nvSpPr>
        <p:spPr bwMode="auto">
          <a:xfrm>
            <a:off x="731838" y="1325563"/>
            <a:ext cx="2194260" cy="338554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r>
              <a:rPr lang="en-US"/>
              <a:t>next = [ </a:t>
            </a:r>
            <a:r>
              <a:rPr lang="en-US">
                <a:solidFill>
                  <a:srgbClr val="0033CC"/>
                </a:solidFill>
              </a:rPr>
              <a:t>0</a:t>
            </a:r>
            <a:r>
              <a:rPr lang="en-US"/>
              <a:t> 0 1 2 3 0 1 ]</a:t>
            </a:r>
          </a:p>
        </p:txBody>
      </p:sp>
    </p:spTree>
    <p:extLst>
      <p:ext uri="{BB962C8B-B14F-4D97-AF65-F5344CB8AC3E}">
        <p14:creationId xmlns:p14="http://schemas.microsoft.com/office/powerpoint/2010/main" val="20207258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84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843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843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84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843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843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84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843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843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84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843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843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4356" grpId="0"/>
      <p:bldP spid="984357" grpId="0"/>
      <p:bldP spid="984358" grpId="0"/>
      <p:bldP spid="984359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6F227-B7A9-9B41-9FA5-2F26C20C91AF}" type="slidenum">
              <a:rPr lang="en-US"/>
              <a:pPr/>
              <a:t>41</a:t>
            </a:fld>
            <a:endParaRPr lang="en-US"/>
          </a:p>
        </p:txBody>
      </p:sp>
      <p:sp>
        <p:nvSpPr>
          <p:cNvPr id="986169" name="Rectangle 5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KMP Pattern Matching</a:t>
            </a:r>
          </a:p>
        </p:txBody>
      </p:sp>
      <p:graphicFrame>
        <p:nvGraphicFramePr>
          <p:cNvPr id="986571" name="Group 459"/>
          <p:cNvGraphicFramePr>
            <a:graphicFrameLocks noGrp="1"/>
          </p:cNvGraphicFramePr>
          <p:nvPr>
            <p:ph idx="1"/>
          </p:nvPr>
        </p:nvGraphicFramePr>
        <p:xfrm>
          <a:off x="3382963" y="3797300"/>
          <a:ext cx="5211762" cy="792480"/>
        </p:xfrm>
        <a:graphic>
          <a:graphicData uri="http://schemas.openxmlformats.org/drawingml/2006/table">
            <a:tbl>
              <a:tblPr/>
              <a:tblGrid>
                <a:gridCol w="1006475"/>
                <a:gridCol w="274637"/>
                <a:gridCol w="273050"/>
                <a:gridCol w="274638"/>
                <a:gridCol w="274637"/>
                <a:gridCol w="274638"/>
                <a:gridCol w="274637"/>
                <a:gridCol w="273050"/>
                <a:gridCol w="274638"/>
                <a:gridCol w="274637"/>
                <a:gridCol w="274638"/>
                <a:gridCol w="274637"/>
                <a:gridCol w="273050"/>
                <a:gridCol w="274638"/>
                <a:gridCol w="274637"/>
                <a:gridCol w="365125"/>
              </a:tblGrid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Text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Pattern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86572" name="Group 460"/>
          <p:cNvGraphicFramePr>
            <a:graphicFrameLocks noGrp="1"/>
          </p:cNvGraphicFramePr>
          <p:nvPr/>
        </p:nvGraphicFramePr>
        <p:xfrm>
          <a:off x="3382963" y="4741863"/>
          <a:ext cx="5211762" cy="792480"/>
        </p:xfrm>
        <a:graphic>
          <a:graphicData uri="http://schemas.openxmlformats.org/drawingml/2006/table">
            <a:tbl>
              <a:tblPr/>
              <a:tblGrid>
                <a:gridCol w="1006475"/>
                <a:gridCol w="274637"/>
                <a:gridCol w="273050"/>
                <a:gridCol w="274638"/>
                <a:gridCol w="274637"/>
                <a:gridCol w="274638"/>
                <a:gridCol w="274637"/>
                <a:gridCol w="273050"/>
                <a:gridCol w="274638"/>
                <a:gridCol w="274637"/>
                <a:gridCol w="274638"/>
                <a:gridCol w="274637"/>
                <a:gridCol w="273050"/>
                <a:gridCol w="274638"/>
                <a:gridCol w="274637"/>
                <a:gridCol w="365125"/>
              </a:tblGrid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Text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Pattern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86233" name="Text Box 121"/>
          <p:cNvSpPr txBox="1">
            <a:spLocks noChangeArrowheads="1"/>
          </p:cNvSpPr>
          <p:nvPr/>
        </p:nvSpPr>
        <p:spPr bwMode="auto">
          <a:xfrm>
            <a:off x="606425" y="3919538"/>
            <a:ext cx="2021006" cy="584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 = 9, j=5, no match</a:t>
            </a:r>
            <a:r>
              <a:rPr lang="en-US" dirty="0">
                <a:solidFill>
                  <a:srgbClr val="A12A03"/>
                </a:solidFill>
              </a:rPr>
              <a:t/>
            </a:r>
            <a:br>
              <a:rPr lang="en-US" dirty="0">
                <a:solidFill>
                  <a:srgbClr val="A12A03"/>
                </a:solidFill>
              </a:rPr>
            </a:br>
            <a:r>
              <a:rPr lang="en-US" dirty="0">
                <a:solidFill>
                  <a:srgbClr val="A12A03"/>
                </a:solidFill>
              </a:rPr>
              <a:t>Reset j = next[4] = 3</a:t>
            </a:r>
          </a:p>
        </p:txBody>
      </p:sp>
      <p:sp>
        <p:nvSpPr>
          <p:cNvPr id="986234" name="Text Box 122"/>
          <p:cNvSpPr txBox="1">
            <a:spLocks noChangeArrowheads="1"/>
          </p:cNvSpPr>
          <p:nvPr/>
        </p:nvSpPr>
        <p:spPr bwMode="auto">
          <a:xfrm>
            <a:off x="606425" y="4833938"/>
            <a:ext cx="26860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i = 9..12, j=3..6, matches</a:t>
            </a:r>
            <a:br>
              <a:rPr lang="en-US"/>
            </a:br>
            <a:r>
              <a:rPr lang="en-US"/>
              <a:t>Pattern found in text.</a:t>
            </a:r>
          </a:p>
        </p:txBody>
      </p:sp>
      <p:graphicFrame>
        <p:nvGraphicFramePr>
          <p:cNvPr id="986570" name="Group 458"/>
          <p:cNvGraphicFramePr>
            <a:graphicFrameLocks noGrp="1"/>
          </p:cNvGraphicFramePr>
          <p:nvPr/>
        </p:nvGraphicFramePr>
        <p:xfrm>
          <a:off x="3382963" y="2789238"/>
          <a:ext cx="5211762" cy="792480"/>
        </p:xfrm>
        <a:graphic>
          <a:graphicData uri="http://schemas.openxmlformats.org/drawingml/2006/table">
            <a:tbl>
              <a:tblPr/>
              <a:tblGrid>
                <a:gridCol w="1006475"/>
                <a:gridCol w="273050"/>
                <a:gridCol w="266700"/>
                <a:gridCol w="282575"/>
                <a:gridCol w="274637"/>
                <a:gridCol w="274638"/>
                <a:gridCol w="273050"/>
                <a:gridCol w="274637"/>
                <a:gridCol w="274638"/>
                <a:gridCol w="274637"/>
                <a:gridCol w="274638"/>
                <a:gridCol w="274637"/>
                <a:gridCol w="273050"/>
                <a:gridCol w="274638"/>
                <a:gridCol w="274637"/>
                <a:gridCol w="365125"/>
              </a:tblGrid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Text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Pattern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86400" name="Text Box 288"/>
          <p:cNvSpPr txBox="1">
            <a:spLocks noChangeArrowheads="1"/>
          </p:cNvSpPr>
          <p:nvPr/>
        </p:nvSpPr>
        <p:spPr bwMode="auto">
          <a:xfrm>
            <a:off x="606425" y="2879725"/>
            <a:ext cx="25590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 = 4..8, j=0..4, matches</a:t>
            </a:r>
            <a:br>
              <a:rPr lang="en-US" dirty="0"/>
            </a:br>
            <a:endParaRPr lang="en-US" dirty="0"/>
          </a:p>
        </p:txBody>
      </p:sp>
      <p:sp>
        <p:nvSpPr>
          <p:cNvPr id="986401" name="Text Box 289"/>
          <p:cNvSpPr txBox="1">
            <a:spLocks noChangeArrowheads="1"/>
          </p:cNvSpPr>
          <p:nvPr/>
        </p:nvSpPr>
        <p:spPr bwMode="auto">
          <a:xfrm>
            <a:off x="606425" y="1325563"/>
            <a:ext cx="2228234" cy="338554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r>
              <a:rPr lang="en-US" dirty="0"/>
              <a:t>next = [ 0 0 1 2 </a:t>
            </a:r>
            <a:r>
              <a:rPr lang="en-US" dirty="0">
                <a:solidFill>
                  <a:srgbClr val="0033CC"/>
                </a:solidFill>
              </a:rPr>
              <a:t>3</a:t>
            </a:r>
            <a:r>
              <a:rPr lang="en-US" dirty="0"/>
              <a:t> 0 1 ]</a:t>
            </a:r>
          </a:p>
        </p:txBody>
      </p:sp>
      <p:graphicFrame>
        <p:nvGraphicFramePr>
          <p:cNvPr id="986569" name="Group 457"/>
          <p:cNvGraphicFramePr>
            <a:graphicFrameLocks noGrp="1"/>
          </p:cNvGraphicFramePr>
          <p:nvPr/>
        </p:nvGraphicFramePr>
        <p:xfrm>
          <a:off x="3382963" y="1874838"/>
          <a:ext cx="5211762" cy="792480"/>
        </p:xfrm>
        <a:graphic>
          <a:graphicData uri="http://schemas.openxmlformats.org/drawingml/2006/table">
            <a:tbl>
              <a:tblPr/>
              <a:tblGrid>
                <a:gridCol w="1006475"/>
                <a:gridCol w="273050"/>
                <a:gridCol w="266700"/>
                <a:gridCol w="282575"/>
                <a:gridCol w="274637"/>
                <a:gridCol w="274638"/>
                <a:gridCol w="273050"/>
                <a:gridCol w="274637"/>
                <a:gridCol w="274638"/>
                <a:gridCol w="274637"/>
                <a:gridCol w="274638"/>
                <a:gridCol w="274637"/>
                <a:gridCol w="273050"/>
                <a:gridCol w="274638"/>
                <a:gridCol w="274637"/>
                <a:gridCol w="365125"/>
              </a:tblGrid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Text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Pattern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86510" name="Text Box 398"/>
          <p:cNvSpPr txBox="1">
            <a:spLocks noChangeArrowheads="1"/>
          </p:cNvSpPr>
          <p:nvPr/>
        </p:nvSpPr>
        <p:spPr bwMode="auto">
          <a:xfrm>
            <a:off x="606425" y="1874838"/>
            <a:ext cx="21272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i = 3, j=0, no match</a:t>
            </a:r>
            <a:br>
              <a:rPr lang="en-US"/>
            </a:br>
            <a:r>
              <a:rPr lang="en-US"/>
              <a:t>Shift pattern 1 right</a:t>
            </a:r>
          </a:p>
        </p:txBody>
      </p:sp>
      <p:sp>
        <p:nvSpPr>
          <p:cNvPr id="986545" name="Text Box 433"/>
          <p:cNvSpPr txBox="1">
            <a:spLocks noChangeArrowheads="1"/>
          </p:cNvSpPr>
          <p:nvPr/>
        </p:nvSpPr>
        <p:spPr bwMode="auto">
          <a:xfrm>
            <a:off x="549275" y="5734050"/>
            <a:ext cx="7945438" cy="3460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B23C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B23C00"/>
                </a:solidFill>
              </a:rPr>
              <a:t>Character matching in the text always moves forward. Text index </a:t>
            </a:r>
            <a:r>
              <a:rPr lang="en-US" sz="1600" b="1" dirty="0" err="1">
                <a:solidFill>
                  <a:srgbClr val="0033CC"/>
                </a:solidFill>
                <a:latin typeface="Courier New" charset="0"/>
              </a:rPr>
              <a:t>i</a:t>
            </a:r>
            <a:r>
              <a:rPr lang="en-US" sz="1600" dirty="0">
                <a:solidFill>
                  <a:srgbClr val="B23C00"/>
                </a:solidFill>
              </a:rPr>
              <a:t> never decrements.</a:t>
            </a:r>
          </a:p>
        </p:txBody>
      </p:sp>
      <p:sp>
        <p:nvSpPr>
          <p:cNvPr id="986573" name="Text Box 461"/>
          <p:cNvSpPr txBox="1">
            <a:spLocks noChangeArrowheads="1"/>
          </p:cNvSpPr>
          <p:nvPr/>
        </p:nvSpPr>
        <p:spPr bwMode="auto">
          <a:xfrm>
            <a:off x="6126463" y="6263609"/>
            <a:ext cx="803275" cy="376237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9045296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86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865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865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86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864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864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86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86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86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86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86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86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86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865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9865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6233" grpId="0"/>
      <p:bldP spid="986234" grpId="0"/>
      <p:bldP spid="986400" grpId="0"/>
      <p:bldP spid="986510" grpId="0"/>
      <p:bldP spid="986545" grpId="0" animBg="1"/>
      <p:bldP spid="986573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of KMT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F9D53-D101-A548-BF94-61AC53A57D93}" type="slidenum">
              <a:rPr lang="en-US" smtClean="0"/>
              <a:pPr/>
              <a:t>42</a:t>
            </a:fld>
            <a:endParaRPr lang="en-US"/>
          </a:p>
        </p:txBody>
      </p:sp>
      <p:pic>
        <p:nvPicPr>
          <p:cNvPr id="7" name="Picture 6" descr="Screen Shot 2015-07-29 at 9.16.2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084" y="1234463"/>
            <a:ext cx="7158476" cy="539490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054983" y="6566022"/>
            <a:ext cx="36343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hlinkClick r:id="rId3"/>
              </a:rPr>
              <a:t>http://algs4.cs.princeton.edu/lectures/</a:t>
            </a:r>
            <a:r>
              <a:rPr lang="en-US" sz="1000" dirty="0" smtClean="0">
                <a:hlinkClick r:id="rId3"/>
              </a:rPr>
              <a:t>53SubstringSearch.pdf</a:t>
            </a:r>
            <a:r>
              <a:rPr lang="en-US" sz="1000" dirty="0" smtClean="0"/>
              <a:t> 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299348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D407C-F473-694E-930A-01D9F11FCD2E}" type="slidenum">
              <a:rPr lang="en-US"/>
              <a:pPr/>
              <a:t>5</a:t>
            </a:fld>
            <a:endParaRPr lang="en-US"/>
          </a:p>
        </p:txBody>
      </p:sp>
      <p:sp>
        <p:nvSpPr>
          <p:cNvPr id="965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Concatenate Two Sublists</a:t>
            </a:r>
          </a:p>
        </p:txBody>
      </p:sp>
      <p:sp>
        <p:nvSpPr>
          <p:cNvPr id="965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983163"/>
            <a:ext cx="8229600" cy="114776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Join the </a:t>
            </a:r>
            <a:r>
              <a:rPr lang="ja-JP" altLang="en-US" sz="2400" dirty="0">
                <a:latin typeface="Arial"/>
              </a:rPr>
              <a:t>“</a:t>
            </a:r>
            <a:r>
              <a:rPr lang="en-US" sz="2400" dirty="0"/>
              <a:t>other</a:t>
            </a:r>
            <a:r>
              <a:rPr lang="ja-JP" altLang="en-US" sz="2400" dirty="0">
                <a:latin typeface="Arial"/>
              </a:rPr>
              <a:t>”</a:t>
            </a:r>
            <a:r>
              <a:rPr lang="en-US" sz="2400" dirty="0"/>
              <a:t> linked list to the end of </a:t>
            </a:r>
            <a:r>
              <a:rPr lang="ja-JP" altLang="en-US" sz="2400" dirty="0">
                <a:latin typeface="Arial"/>
              </a:rPr>
              <a:t>“</a:t>
            </a:r>
            <a:r>
              <a:rPr lang="en-US" sz="2400" dirty="0"/>
              <a:t>this</a:t>
            </a:r>
            <a:r>
              <a:rPr lang="ja-JP" altLang="en-US" sz="2400" dirty="0">
                <a:latin typeface="Arial"/>
              </a:rPr>
              <a:t>”</a:t>
            </a:r>
            <a:r>
              <a:rPr lang="en-US" sz="2400" dirty="0"/>
              <a:t> one.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Attach using </a:t>
            </a:r>
            <a:r>
              <a:rPr lang="en-US" sz="2000" dirty="0">
                <a:solidFill>
                  <a:schemeClr val="folHlink"/>
                </a:solidFill>
              </a:rPr>
              <a:t>any node</a:t>
            </a:r>
            <a:r>
              <a:rPr lang="en-US" sz="2000" dirty="0"/>
              <a:t> of the </a:t>
            </a:r>
            <a:r>
              <a:rPr lang="ja-JP" altLang="en-US" sz="2000" dirty="0">
                <a:latin typeface="Arial"/>
              </a:rPr>
              <a:t>“</a:t>
            </a:r>
            <a:r>
              <a:rPr lang="en-US" sz="2000" dirty="0"/>
              <a:t>other</a:t>
            </a:r>
            <a:r>
              <a:rPr lang="ja-JP" altLang="en-US" sz="2000" dirty="0">
                <a:latin typeface="Arial"/>
              </a:rPr>
              <a:t>”</a:t>
            </a:r>
            <a:r>
              <a:rPr lang="en-US" sz="2000" dirty="0"/>
              <a:t> list.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Need to chase links to update the size of </a:t>
            </a:r>
            <a:r>
              <a:rPr lang="ja-JP" altLang="en-US" sz="2000" dirty="0">
                <a:latin typeface="Arial"/>
              </a:rPr>
              <a:t>“</a:t>
            </a:r>
            <a:r>
              <a:rPr lang="en-US" sz="2000" dirty="0"/>
              <a:t>this</a:t>
            </a:r>
            <a:r>
              <a:rPr lang="ja-JP" altLang="en-US" sz="2000" dirty="0">
                <a:latin typeface="Arial"/>
              </a:rPr>
              <a:t>”</a:t>
            </a:r>
            <a:r>
              <a:rPr lang="en-US" sz="2000" dirty="0"/>
              <a:t> list.</a:t>
            </a:r>
          </a:p>
        </p:txBody>
      </p:sp>
      <p:sp>
        <p:nvSpPr>
          <p:cNvPr id="965636" name="Text Box 4"/>
          <p:cNvSpPr txBox="1">
            <a:spLocks noChangeArrowheads="1"/>
          </p:cNvSpPr>
          <p:nvPr/>
        </p:nvSpPr>
        <p:spPr bwMode="auto">
          <a:xfrm>
            <a:off x="1539875" y="1304925"/>
            <a:ext cx="6140450" cy="3495675"/>
          </a:xfrm>
          <a:prstGeom prst="rect">
            <a:avLst/>
          </a:prstGeom>
          <a:solidFill>
            <a:srgbClr val="F2F2F2"/>
          </a:solidFill>
          <a:ln>
            <a:solidFill>
              <a:srgbClr val="BFBFBF"/>
            </a:solidFill>
          </a:ln>
          <a:effectLst/>
        </p:spPr>
        <p:txBody>
          <a:bodyPr wrap="none">
            <a:spAutoFit/>
          </a:bodyPr>
          <a:lstStyle/>
          <a:p>
            <a:r>
              <a:rPr lang="en-US" sz="1400" b="1" dirty="0">
                <a:latin typeface="Courier New" charset="0"/>
              </a:rPr>
              <a:t>public void </a:t>
            </a:r>
            <a:r>
              <a:rPr lang="en-US" sz="1400" b="1" dirty="0">
                <a:solidFill>
                  <a:srgbClr val="006600"/>
                </a:solidFill>
                <a:latin typeface="Courier New" charset="0"/>
              </a:rPr>
              <a:t>concatenate</a:t>
            </a:r>
            <a:r>
              <a:rPr lang="en-US" sz="1400" b="1" dirty="0">
                <a:latin typeface="Courier New" charset="0"/>
              </a:rPr>
              <a:t>(</a:t>
            </a:r>
            <a:r>
              <a:rPr lang="en-US" sz="1400" b="1" dirty="0" err="1">
                <a:latin typeface="Courier New" charset="0"/>
              </a:rPr>
              <a:t>MyNode</a:t>
            </a:r>
            <a:r>
              <a:rPr lang="en-US" sz="1400" b="1" dirty="0">
                <a:latin typeface="Courier New" charset="0"/>
              </a:rPr>
              <a:t>&lt;</a:t>
            </a:r>
            <a:r>
              <a:rPr lang="en-US" sz="1400" b="1" dirty="0" err="1">
                <a:latin typeface="Courier New" charset="0"/>
              </a:rPr>
              <a:t>AnyType</a:t>
            </a:r>
            <a:r>
              <a:rPr lang="en-US" sz="1400" b="1" dirty="0">
                <a:latin typeface="Courier New" charset="0"/>
              </a:rPr>
              <a:t>&gt; </a:t>
            </a:r>
            <a:r>
              <a:rPr lang="en-US" sz="1400" b="1" dirty="0" err="1">
                <a:latin typeface="Courier New" charset="0"/>
              </a:rPr>
              <a:t>otherNode</a:t>
            </a:r>
            <a:r>
              <a:rPr lang="en-US" sz="1400" b="1" dirty="0">
                <a:latin typeface="Courier New" charset="0"/>
              </a:rPr>
              <a:t>, </a:t>
            </a:r>
          </a:p>
          <a:p>
            <a:r>
              <a:rPr lang="en-US" sz="1400" b="1" dirty="0">
                <a:latin typeface="Courier New" charset="0"/>
              </a:rPr>
              <a:t>                        </a:t>
            </a:r>
            <a:r>
              <a:rPr lang="en-US" sz="1400" b="1" dirty="0" err="1">
                <a:latin typeface="Courier New" charset="0"/>
              </a:rPr>
              <a:t>MyLinkedList</a:t>
            </a:r>
            <a:r>
              <a:rPr lang="en-US" sz="1400" b="1" dirty="0">
                <a:latin typeface="Courier New" charset="0"/>
              </a:rPr>
              <a:t>&lt;</a:t>
            </a:r>
            <a:r>
              <a:rPr lang="en-US" sz="1400" b="1" dirty="0" err="1">
                <a:latin typeface="Courier New" charset="0"/>
              </a:rPr>
              <a:t>AnyType</a:t>
            </a:r>
            <a:r>
              <a:rPr lang="en-US" sz="1400" b="1" dirty="0">
                <a:latin typeface="Courier New" charset="0"/>
              </a:rPr>
              <a:t>&gt; </a:t>
            </a:r>
            <a:r>
              <a:rPr lang="en-US" sz="1400" b="1" dirty="0" err="1">
                <a:latin typeface="Courier New" charset="0"/>
              </a:rPr>
              <a:t>otherList</a:t>
            </a:r>
            <a:r>
              <a:rPr lang="en-US" sz="1400" b="1" dirty="0">
                <a:latin typeface="Courier New" charset="0"/>
              </a:rPr>
              <a:t>)</a:t>
            </a:r>
          </a:p>
          <a:p>
            <a:r>
              <a:rPr lang="en-US" sz="1400" b="1" dirty="0">
                <a:latin typeface="Courier New" charset="0"/>
              </a:rPr>
              <a:t>{</a:t>
            </a:r>
          </a:p>
          <a:p>
            <a:r>
              <a:rPr lang="en-US" sz="1400" b="1" dirty="0">
                <a:solidFill>
                  <a:schemeClr val="folHlink"/>
                </a:solidFill>
                <a:latin typeface="Courier New" charset="0"/>
              </a:rPr>
              <a:t>    // Splice the other list to the end of this list.</a:t>
            </a:r>
          </a:p>
          <a:p>
            <a:r>
              <a:rPr lang="en-US" sz="1400" b="1" dirty="0">
                <a:solidFill>
                  <a:schemeClr val="folHlink"/>
                </a:solidFill>
                <a:latin typeface="Courier New" charset="0"/>
              </a:rPr>
              <a:t>    if (</a:t>
            </a:r>
            <a:r>
              <a:rPr lang="en-US" sz="1400" b="1" dirty="0" err="1">
                <a:solidFill>
                  <a:schemeClr val="folHlink"/>
                </a:solidFill>
                <a:latin typeface="Courier New" charset="0"/>
              </a:rPr>
              <a:t>otherNode</a:t>
            </a:r>
            <a:r>
              <a:rPr lang="en-US" sz="1400" b="1" dirty="0">
                <a:solidFill>
                  <a:schemeClr val="folHlink"/>
                </a:solidFill>
                <a:latin typeface="Courier New" charset="0"/>
              </a:rPr>
              <a:t> != null) {</a:t>
            </a:r>
          </a:p>
          <a:p>
            <a:r>
              <a:rPr lang="en-US" sz="1400" b="1" dirty="0">
                <a:solidFill>
                  <a:schemeClr val="folHlink"/>
                </a:solidFill>
                <a:latin typeface="Courier New" charset="0"/>
              </a:rPr>
              <a:t>        </a:t>
            </a:r>
            <a:r>
              <a:rPr lang="en-US" sz="1400" b="1" dirty="0" err="1">
                <a:solidFill>
                  <a:schemeClr val="folHlink"/>
                </a:solidFill>
                <a:latin typeface="Courier New" charset="0"/>
              </a:rPr>
              <a:t>this.tail.next</a:t>
            </a:r>
            <a:r>
              <a:rPr lang="en-US" sz="1400" b="1" dirty="0">
                <a:solidFill>
                  <a:schemeClr val="folHlink"/>
                </a:solidFill>
                <a:latin typeface="Courier New" charset="0"/>
              </a:rPr>
              <a:t> = </a:t>
            </a:r>
            <a:r>
              <a:rPr lang="en-US" sz="1400" b="1" dirty="0" err="1">
                <a:solidFill>
                  <a:schemeClr val="folHlink"/>
                </a:solidFill>
                <a:latin typeface="Courier New" charset="0"/>
              </a:rPr>
              <a:t>otherNode</a:t>
            </a:r>
            <a:r>
              <a:rPr lang="en-US" sz="1400" b="1" dirty="0">
                <a:solidFill>
                  <a:schemeClr val="folHlink"/>
                </a:solidFill>
                <a:latin typeface="Courier New" charset="0"/>
              </a:rPr>
              <a:t>;</a:t>
            </a:r>
          </a:p>
          <a:p>
            <a:r>
              <a:rPr lang="en-US" sz="1400" b="1" dirty="0">
                <a:solidFill>
                  <a:schemeClr val="folHlink"/>
                </a:solidFill>
                <a:latin typeface="Courier New" charset="0"/>
              </a:rPr>
              <a:t>        </a:t>
            </a:r>
            <a:r>
              <a:rPr lang="en-US" sz="1400" b="1" dirty="0" err="1">
                <a:solidFill>
                  <a:schemeClr val="folHlink"/>
                </a:solidFill>
                <a:latin typeface="Courier New" charset="0"/>
              </a:rPr>
              <a:t>otherNode.prev</a:t>
            </a:r>
            <a:r>
              <a:rPr lang="en-US" sz="1400" b="1" dirty="0">
                <a:solidFill>
                  <a:schemeClr val="folHlink"/>
                </a:solidFill>
                <a:latin typeface="Courier New" charset="0"/>
              </a:rPr>
              <a:t> = </a:t>
            </a:r>
            <a:r>
              <a:rPr lang="en-US" sz="1400" b="1" dirty="0" err="1">
                <a:solidFill>
                  <a:schemeClr val="folHlink"/>
                </a:solidFill>
                <a:latin typeface="Courier New" charset="0"/>
              </a:rPr>
              <a:t>this.tail</a:t>
            </a:r>
            <a:r>
              <a:rPr lang="en-US" sz="1400" b="1" dirty="0">
                <a:solidFill>
                  <a:schemeClr val="folHlink"/>
                </a:solidFill>
                <a:latin typeface="Courier New" charset="0"/>
              </a:rPr>
              <a:t>;</a:t>
            </a:r>
          </a:p>
          <a:p>
            <a:r>
              <a:rPr lang="en-US" sz="1400" b="1" dirty="0">
                <a:solidFill>
                  <a:schemeClr val="folHlink"/>
                </a:solidFill>
                <a:latin typeface="Courier New" charset="0"/>
              </a:rPr>
              <a:t>        </a:t>
            </a:r>
            <a:r>
              <a:rPr lang="en-US" sz="1400" b="1" dirty="0" err="1">
                <a:solidFill>
                  <a:schemeClr val="folHlink"/>
                </a:solidFill>
                <a:latin typeface="Courier New" charset="0"/>
              </a:rPr>
              <a:t>this.tail</a:t>
            </a:r>
            <a:r>
              <a:rPr lang="en-US" sz="1400" b="1" dirty="0">
                <a:solidFill>
                  <a:schemeClr val="folHlink"/>
                </a:solidFill>
                <a:latin typeface="Courier New" charset="0"/>
              </a:rPr>
              <a:t> = </a:t>
            </a:r>
            <a:r>
              <a:rPr lang="en-US" sz="1400" b="1" dirty="0" err="1">
                <a:solidFill>
                  <a:schemeClr val="folHlink"/>
                </a:solidFill>
                <a:latin typeface="Courier New" charset="0"/>
              </a:rPr>
              <a:t>otherList.tail</a:t>
            </a:r>
            <a:r>
              <a:rPr lang="en-US" sz="1400" b="1" dirty="0">
                <a:solidFill>
                  <a:schemeClr val="folHlink"/>
                </a:solidFill>
                <a:latin typeface="Courier New" charset="0"/>
              </a:rPr>
              <a:t>;</a:t>
            </a:r>
          </a:p>
          <a:p>
            <a:r>
              <a:rPr lang="en-US" sz="1400" b="1" dirty="0">
                <a:solidFill>
                  <a:schemeClr val="folHlink"/>
                </a:solidFill>
                <a:latin typeface="Courier New" charset="0"/>
              </a:rPr>
              <a:t>    }</a:t>
            </a:r>
          </a:p>
          <a:p>
            <a:r>
              <a:rPr lang="en-US" sz="1400" b="1" dirty="0">
                <a:latin typeface="Courier New" charset="0"/>
              </a:rPr>
              <a:t>    </a:t>
            </a:r>
          </a:p>
          <a:p>
            <a:r>
              <a:rPr lang="en-US" sz="1400" b="1" dirty="0">
                <a:solidFill>
                  <a:srgbClr val="0033CC"/>
                </a:solidFill>
                <a:latin typeface="Courier New" charset="0"/>
              </a:rPr>
              <a:t>    // Update this list's size.</a:t>
            </a:r>
          </a:p>
          <a:p>
            <a:r>
              <a:rPr lang="en-US" sz="1400" b="1" dirty="0">
                <a:solidFill>
                  <a:srgbClr val="0033CC"/>
                </a:solidFill>
                <a:latin typeface="Courier New" charset="0"/>
              </a:rPr>
              <a:t>    do {</a:t>
            </a:r>
          </a:p>
          <a:p>
            <a:r>
              <a:rPr lang="en-US" sz="1400" b="1" dirty="0">
                <a:solidFill>
                  <a:srgbClr val="0033CC"/>
                </a:solidFill>
                <a:latin typeface="Courier New" charset="0"/>
              </a:rPr>
              <a:t>        size++;</a:t>
            </a:r>
          </a:p>
          <a:p>
            <a:r>
              <a:rPr lang="en-US" sz="1400" b="1" dirty="0">
                <a:solidFill>
                  <a:srgbClr val="0033CC"/>
                </a:solidFill>
                <a:latin typeface="Courier New" charset="0"/>
              </a:rPr>
              <a:t>        </a:t>
            </a:r>
            <a:r>
              <a:rPr lang="en-US" sz="1400" b="1" dirty="0" err="1">
                <a:solidFill>
                  <a:srgbClr val="0033CC"/>
                </a:solidFill>
                <a:latin typeface="Courier New" charset="0"/>
              </a:rPr>
              <a:t>otherNode</a:t>
            </a:r>
            <a:r>
              <a:rPr lang="en-US" sz="1400" b="1" dirty="0">
                <a:solidFill>
                  <a:srgbClr val="0033CC"/>
                </a:solidFill>
                <a:latin typeface="Courier New" charset="0"/>
              </a:rPr>
              <a:t> = </a:t>
            </a:r>
            <a:r>
              <a:rPr lang="en-US" sz="1400" b="1" dirty="0" err="1">
                <a:solidFill>
                  <a:srgbClr val="0033CC"/>
                </a:solidFill>
                <a:latin typeface="Courier New" charset="0"/>
              </a:rPr>
              <a:t>otherNode.next</a:t>
            </a:r>
            <a:r>
              <a:rPr lang="en-US" sz="1400" b="1" dirty="0">
                <a:solidFill>
                  <a:srgbClr val="0033CC"/>
                </a:solidFill>
                <a:latin typeface="Courier New" charset="0"/>
              </a:rPr>
              <a:t>;</a:t>
            </a:r>
          </a:p>
          <a:p>
            <a:r>
              <a:rPr lang="en-US" sz="1400" b="1" dirty="0">
                <a:solidFill>
                  <a:srgbClr val="0033CC"/>
                </a:solidFill>
                <a:latin typeface="Courier New" charset="0"/>
              </a:rPr>
              <a:t>    } while (</a:t>
            </a:r>
            <a:r>
              <a:rPr lang="en-US" sz="1400" b="1" dirty="0" err="1">
                <a:solidFill>
                  <a:srgbClr val="0033CC"/>
                </a:solidFill>
                <a:latin typeface="Courier New" charset="0"/>
              </a:rPr>
              <a:t>otherNode</a:t>
            </a:r>
            <a:r>
              <a:rPr lang="en-US" sz="1400" b="1" dirty="0">
                <a:solidFill>
                  <a:srgbClr val="0033CC"/>
                </a:solidFill>
                <a:latin typeface="Courier New" charset="0"/>
              </a:rPr>
              <a:t> != null);</a:t>
            </a:r>
          </a:p>
          <a:p>
            <a:r>
              <a:rPr lang="en-US" sz="1400" b="1" dirty="0">
                <a:latin typeface="Courier New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60707" y="4343390"/>
            <a:ext cx="1815521" cy="338554"/>
          </a:xfrm>
          <a:prstGeom prst="rect">
            <a:avLst/>
          </a:prstGeom>
          <a:solidFill>
            <a:srgbClr val="0033CC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FF00"/>
                </a:solidFill>
              </a:rPr>
              <a:t>MyLinkedList.java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22464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656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656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656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656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656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656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6563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6563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6563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6563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6563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65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65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65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563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7CDA9-F326-4044-B2BD-0D4199EC6E57}" type="slidenum">
              <a:rPr lang="en-US"/>
              <a:pPr/>
              <a:t>6</a:t>
            </a:fld>
            <a:endParaRPr lang="en-US"/>
          </a:p>
        </p:txBody>
      </p:sp>
      <p:sp>
        <p:nvSpPr>
          <p:cNvPr id="966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Mergesort</a:t>
            </a:r>
          </a:p>
        </p:txBody>
      </p:sp>
      <p:sp>
        <p:nvSpPr>
          <p:cNvPr id="966660" name="Text Box 4"/>
          <p:cNvSpPr txBox="1">
            <a:spLocks noChangeArrowheads="1"/>
          </p:cNvSpPr>
          <p:nvPr/>
        </p:nvSpPr>
        <p:spPr bwMode="auto">
          <a:xfrm>
            <a:off x="539750" y="1338263"/>
            <a:ext cx="8157376" cy="46166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BFBFBF"/>
            </a:solidFill>
          </a:ln>
          <a:effectLst/>
          <a:extLst/>
        </p:spPr>
        <p:txBody>
          <a:bodyPr wrap="none">
            <a:spAutoFit/>
          </a:bodyPr>
          <a:lstStyle/>
          <a:p>
            <a:r>
              <a:rPr lang="en-US" sz="1400" b="1" dirty="0">
                <a:latin typeface="Courier New" charset="0"/>
              </a:rPr>
              <a:t>private Stats </a:t>
            </a:r>
            <a:r>
              <a:rPr lang="en-US" sz="1400" b="1" dirty="0" err="1">
                <a:solidFill>
                  <a:srgbClr val="B23C00"/>
                </a:solidFill>
                <a:latin typeface="Courier New" charset="0"/>
              </a:rPr>
              <a:t>mergeSort</a:t>
            </a:r>
            <a:r>
              <a:rPr lang="en-US" sz="1400" b="1" dirty="0">
                <a:latin typeface="Courier New" charset="0"/>
              </a:rPr>
              <a:t>(</a:t>
            </a:r>
            <a:r>
              <a:rPr lang="en-US" sz="1400" b="1" dirty="0" err="1">
                <a:latin typeface="Courier New" charset="0"/>
              </a:rPr>
              <a:t>MyLinkedList</a:t>
            </a:r>
            <a:r>
              <a:rPr lang="en-US" sz="1400" b="1" dirty="0">
                <a:latin typeface="Courier New" charset="0"/>
              </a:rPr>
              <a:t>&lt;Integer&gt; list)</a:t>
            </a:r>
          </a:p>
          <a:p>
            <a:r>
              <a:rPr lang="en-US" sz="1400" b="1" dirty="0">
                <a:latin typeface="Courier New" charset="0"/>
              </a:rPr>
              <a:t>{</a:t>
            </a:r>
          </a:p>
          <a:p>
            <a:r>
              <a:rPr lang="en-US" sz="1400" b="1" dirty="0">
                <a:latin typeface="Courier New" charset="0"/>
              </a:rPr>
              <a:t>    Stats stats1 = new Stats();</a:t>
            </a:r>
          </a:p>
          <a:p>
            <a:r>
              <a:rPr lang="en-US" sz="1400" b="1" dirty="0">
                <a:latin typeface="Courier New" charset="0"/>
              </a:rPr>
              <a:t>    Stats stats2 = new Stats();</a:t>
            </a:r>
          </a:p>
          <a:p>
            <a:r>
              <a:rPr lang="en-US" sz="1400" b="1" dirty="0">
                <a:latin typeface="Courier New" charset="0"/>
              </a:rPr>
              <a:t>    Stats stats3 = new Stats();</a:t>
            </a:r>
          </a:p>
          <a:p>
            <a:r>
              <a:rPr lang="en-US" sz="1400" b="1" dirty="0">
                <a:latin typeface="Courier New" charset="0"/>
              </a:rPr>
              <a:t>    </a:t>
            </a:r>
            <a:r>
              <a:rPr lang="en-US" sz="1400" b="1" dirty="0" err="1">
                <a:latin typeface="Courier New" charset="0"/>
              </a:rPr>
              <a:t>int</a:t>
            </a:r>
            <a:r>
              <a:rPr lang="en-US" sz="1400" b="1" dirty="0">
                <a:latin typeface="Courier New" charset="0"/>
              </a:rPr>
              <a:t> moves = 0;</a:t>
            </a:r>
          </a:p>
          <a:p>
            <a:r>
              <a:rPr lang="en-US" sz="1400" b="1" dirty="0">
                <a:latin typeface="Courier New" charset="0"/>
              </a:rPr>
              <a:t>    </a:t>
            </a:r>
          </a:p>
          <a:p>
            <a:r>
              <a:rPr lang="en-US" sz="1400" b="1" dirty="0">
                <a:latin typeface="Courier New" charset="0"/>
              </a:rPr>
              <a:t>    if (</a:t>
            </a:r>
            <a:r>
              <a:rPr lang="en-US" sz="1400" b="1" dirty="0" err="1">
                <a:latin typeface="Courier New" charset="0"/>
              </a:rPr>
              <a:t>list.size</a:t>
            </a:r>
            <a:r>
              <a:rPr lang="en-US" sz="1400" b="1" dirty="0">
                <a:latin typeface="Courier New" charset="0"/>
              </a:rPr>
              <a:t>() &gt; 1) {</a:t>
            </a:r>
          </a:p>
          <a:p>
            <a:r>
              <a:rPr lang="en-US" sz="1400" b="1" dirty="0">
                <a:solidFill>
                  <a:srgbClr val="0033CC"/>
                </a:solidFill>
                <a:latin typeface="Courier New" charset="0"/>
              </a:rPr>
              <a:t>        // Split the list roughly in half.</a:t>
            </a:r>
          </a:p>
          <a:p>
            <a:r>
              <a:rPr lang="en-US" sz="1400" b="1" dirty="0">
                <a:solidFill>
                  <a:srgbClr val="0033CC"/>
                </a:solidFill>
                <a:latin typeface="Courier New" charset="0"/>
              </a:rPr>
              <a:t>        </a:t>
            </a:r>
            <a:r>
              <a:rPr lang="en-US" sz="1400" b="1" dirty="0" err="1">
                <a:solidFill>
                  <a:srgbClr val="0033CC"/>
                </a:solidFill>
                <a:latin typeface="Courier New" charset="0"/>
              </a:rPr>
              <a:t>MyLinkedList</a:t>
            </a:r>
            <a:r>
              <a:rPr lang="en-US" sz="1400" b="1" dirty="0">
                <a:solidFill>
                  <a:srgbClr val="0033CC"/>
                </a:solidFill>
                <a:latin typeface="Courier New" charset="0"/>
              </a:rPr>
              <a:t>&lt;Integer&gt; lists[] = </a:t>
            </a:r>
            <a:r>
              <a:rPr lang="en-US" sz="1400" b="1" dirty="0" err="1">
                <a:solidFill>
                  <a:srgbClr val="0033CC"/>
                </a:solidFill>
                <a:latin typeface="Courier New" charset="0"/>
              </a:rPr>
              <a:t>list.split</a:t>
            </a:r>
            <a:r>
              <a:rPr lang="en-US" sz="1400" b="1" dirty="0">
                <a:solidFill>
                  <a:srgbClr val="0033CC"/>
                </a:solidFill>
                <a:latin typeface="Courier New" charset="0"/>
              </a:rPr>
              <a:t>();</a:t>
            </a:r>
          </a:p>
          <a:p>
            <a:r>
              <a:rPr lang="en-US" sz="1400" b="1" dirty="0">
                <a:solidFill>
                  <a:srgbClr val="0033CC"/>
                </a:solidFill>
                <a:latin typeface="Courier New" charset="0"/>
              </a:rPr>
              <a:t>        moves += 2;</a:t>
            </a:r>
          </a:p>
          <a:p>
            <a:r>
              <a:rPr lang="en-US" sz="1400" b="1" dirty="0">
                <a:latin typeface="Courier New" charset="0"/>
              </a:rPr>
              <a:t>        </a:t>
            </a:r>
          </a:p>
          <a:p>
            <a:r>
              <a:rPr lang="en-US" sz="1400" b="1" dirty="0">
                <a:solidFill>
                  <a:srgbClr val="006600"/>
                </a:solidFill>
                <a:latin typeface="Courier New" charset="0"/>
              </a:rPr>
              <a:t>        // Sort each sublist and merge.</a:t>
            </a:r>
          </a:p>
          <a:p>
            <a:r>
              <a:rPr lang="en-US" sz="1400" b="1" dirty="0">
                <a:solidFill>
                  <a:srgbClr val="006600"/>
                </a:solidFill>
                <a:latin typeface="Courier New" charset="0"/>
              </a:rPr>
              <a:t>        stats1 = </a:t>
            </a:r>
            <a:r>
              <a:rPr lang="en-US" sz="1400" b="1" dirty="0" err="1">
                <a:solidFill>
                  <a:srgbClr val="006600"/>
                </a:solidFill>
                <a:latin typeface="Courier New" charset="0"/>
              </a:rPr>
              <a:t>mergeSort</a:t>
            </a:r>
            <a:r>
              <a:rPr lang="en-US" sz="1400" b="1" dirty="0">
                <a:solidFill>
                  <a:srgbClr val="006600"/>
                </a:solidFill>
                <a:latin typeface="Courier New" charset="0"/>
              </a:rPr>
              <a:t>(lists[0]);</a:t>
            </a:r>
          </a:p>
          <a:p>
            <a:r>
              <a:rPr lang="en-US" sz="1400" b="1" dirty="0">
                <a:solidFill>
                  <a:srgbClr val="006600"/>
                </a:solidFill>
                <a:latin typeface="Courier New" charset="0"/>
              </a:rPr>
              <a:t>        stats2 = </a:t>
            </a:r>
            <a:r>
              <a:rPr lang="en-US" sz="1400" b="1" dirty="0" err="1">
                <a:solidFill>
                  <a:srgbClr val="006600"/>
                </a:solidFill>
                <a:latin typeface="Courier New" charset="0"/>
              </a:rPr>
              <a:t>mergeSort</a:t>
            </a:r>
            <a:r>
              <a:rPr lang="en-US" sz="1400" b="1" dirty="0">
                <a:solidFill>
                  <a:srgbClr val="006600"/>
                </a:solidFill>
                <a:latin typeface="Courier New" charset="0"/>
              </a:rPr>
              <a:t>(lists[1]);</a:t>
            </a:r>
          </a:p>
          <a:p>
            <a:r>
              <a:rPr lang="en-US" sz="1400" b="1" dirty="0">
                <a:solidFill>
                  <a:srgbClr val="B23C00"/>
                </a:solidFill>
                <a:latin typeface="Courier New" charset="0"/>
              </a:rPr>
              <a:t>        stats3 = merge(list, lists[0], lists[1]);</a:t>
            </a:r>
          </a:p>
          <a:p>
            <a:r>
              <a:rPr lang="en-US" sz="1400" b="1" dirty="0">
                <a:latin typeface="Courier New" charset="0"/>
              </a:rPr>
              <a:t>    }</a:t>
            </a:r>
          </a:p>
          <a:p>
            <a:r>
              <a:rPr lang="en-US" sz="1400" b="1" dirty="0">
                <a:latin typeface="Courier New" charset="0"/>
              </a:rPr>
              <a:t>    </a:t>
            </a:r>
          </a:p>
          <a:p>
            <a:r>
              <a:rPr lang="en-US" sz="1400" b="1" dirty="0">
                <a:latin typeface="Courier New" charset="0"/>
              </a:rPr>
              <a:t>    return new Stats(moves + stats1.moves + stats2.moves + stats3.moves,</a:t>
            </a:r>
          </a:p>
          <a:p>
            <a:r>
              <a:rPr lang="en-US" sz="1400" b="1" dirty="0">
                <a:latin typeface="Courier New" charset="0"/>
              </a:rPr>
              <a:t>                     stats1.compares + stats2.compares + stats3.compares);</a:t>
            </a:r>
          </a:p>
          <a:p>
            <a:r>
              <a:rPr lang="en-US" sz="1400" b="1" dirty="0">
                <a:latin typeface="Courier New" charset="0"/>
              </a:rPr>
              <a:t>}</a:t>
            </a:r>
          </a:p>
        </p:txBody>
      </p:sp>
      <p:sp>
        <p:nvSpPr>
          <p:cNvPr id="966661" name="Text Box 5"/>
          <p:cNvSpPr txBox="1">
            <a:spLocks noChangeArrowheads="1"/>
          </p:cNvSpPr>
          <p:nvPr/>
        </p:nvSpPr>
        <p:spPr bwMode="auto">
          <a:xfrm>
            <a:off x="2925763" y="4819650"/>
            <a:ext cx="3897312" cy="3460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B23C00"/>
                </a:solidFill>
              </a:rPr>
              <a:t>Pass the original list and the two sublists.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09341" y="1234464"/>
            <a:ext cx="2499903" cy="338554"/>
          </a:xfrm>
          <a:prstGeom prst="rect">
            <a:avLst/>
          </a:prstGeom>
          <a:solidFill>
            <a:srgbClr val="0033CC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FF00"/>
                </a:solidFill>
              </a:rPr>
              <a:t>MergeSortLinkedList.java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43056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66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666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66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666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666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6666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666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6666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666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6666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666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6666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666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6666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6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666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666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666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ECC05-8FEA-7946-B722-D314D70AE5F0}" type="slidenum">
              <a:rPr lang="en-US"/>
              <a:pPr/>
              <a:t>7</a:t>
            </a:fld>
            <a:endParaRPr lang="en-US"/>
          </a:p>
        </p:txBody>
      </p:sp>
      <p:sp>
        <p:nvSpPr>
          <p:cNvPr id="967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Linked Lists</a:t>
            </a:r>
            <a:endParaRPr lang="en-US" dirty="0"/>
          </a:p>
        </p:txBody>
      </p:sp>
      <p:sp>
        <p:nvSpPr>
          <p:cNvPr id="967684" name="Text Box 4"/>
          <p:cNvSpPr txBox="1">
            <a:spLocks noChangeArrowheads="1"/>
          </p:cNvSpPr>
          <p:nvPr/>
        </p:nvSpPr>
        <p:spPr bwMode="auto">
          <a:xfrm>
            <a:off x="1096963" y="1335088"/>
            <a:ext cx="6384806" cy="54476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BFBFBF"/>
            </a:solidFill>
          </a:ln>
          <a:effectLst/>
        </p:spPr>
        <p:txBody>
          <a:bodyPr wrap="none">
            <a:spAutoFit/>
          </a:bodyPr>
          <a:lstStyle/>
          <a:p>
            <a:r>
              <a:rPr lang="en-US" sz="1200" b="1" dirty="0">
                <a:latin typeface="Courier New" charset="0"/>
              </a:rPr>
              <a:t>private Stats </a:t>
            </a:r>
            <a:r>
              <a:rPr lang="en-US" sz="1200" b="1" dirty="0">
                <a:solidFill>
                  <a:srgbClr val="B23C00"/>
                </a:solidFill>
                <a:latin typeface="Courier New" charset="0"/>
              </a:rPr>
              <a:t>merge</a:t>
            </a:r>
            <a:r>
              <a:rPr lang="en-US" sz="1200" b="1" dirty="0">
                <a:latin typeface="Courier New" charset="0"/>
              </a:rPr>
              <a:t>(</a:t>
            </a:r>
            <a:r>
              <a:rPr lang="en-US" sz="1200" b="1" dirty="0" err="1">
                <a:latin typeface="Courier New" charset="0"/>
              </a:rPr>
              <a:t>MyLinkedList</a:t>
            </a:r>
            <a:r>
              <a:rPr lang="en-US" sz="1200" b="1" dirty="0">
                <a:latin typeface="Courier New" charset="0"/>
              </a:rPr>
              <a:t>&lt;Integer&gt; list,</a:t>
            </a:r>
          </a:p>
          <a:p>
            <a:r>
              <a:rPr lang="en-US" sz="1200" b="1" dirty="0">
                <a:latin typeface="Courier New" charset="0"/>
              </a:rPr>
              <a:t>                    </a:t>
            </a:r>
            <a:r>
              <a:rPr lang="en-US" sz="1200" b="1" dirty="0" err="1">
                <a:latin typeface="Courier New" charset="0"/>
              </a:rPr>
              <a:t>MyLinkedList</a:t>
            </a:r>
            <a:r>
              <a:rPr lang="en-US" sz="1200" b="1" dirty="0">
                <a:latin typeface="Courier New" charset="0"/>
              </a:rPr>
              <a:t>&lt;Integer&gt; list1, </a:t>
            </a:r>
          </a:p>
          <a:p>
            <a:r>
              <a:rPr lang="en-US" sz="1200" b="1" dirty="0">
                <a:latin typeface="Courier New" charset="0"/>
              </a:rPr>
              <a:t>                    </a:t>
            </a:r>
            <a:r>
              <a:rPr lang="en-US" sz="1200" b="1" dirty="0" err="1">
                <a:latin typeface="Courier New" charset="0"/>
              </a:rPr>
              <a:t>MyLinkedList</a:t>
            </a:r>
            <a:r>
              <a:rPr lang="en-US" sz="1200" b="1" dirty="0">
                <a:latin typeface="Courier New" charset="0"/>
              </a:rPr>
              <a:t>&lt;Integer&gt; list2)</a:t>
            </a:r>
          </a:p>
          <a:p>
            <a:r>
              <a:rPr lang="en-US" sz="1200" b="1" dirty="0">
                <a:latin typeface="Courier New" charset="0"/>
              </a:rPr>
              <a:t>{</a:t>
            </a:r>
          </a:p>
          <a:p>
            <a:r>
              <a:rPr lang="en-US" sz="1200" b="1" dirty="0">
                <a:latin typeface="Courier New" charset="0"/>
              </a:rPr>
              <a:t>    </a:t>
            </a:r>
            <a:r>
              <a:rPr lang="en-US" sz="1200" b="1" dirty="0" err="1">
                <a:latin typeface="Courier New" charset="0"/>
              </a:rPr>
              <a:t>MyNode</a:t>
            </a:r>
            <a:r>
              <a:rPr lang="en-US" sz="1200" b="1" dirty="0">
                <a:latin typeface="Courier New" charset="0"/>
              </a:rPr>
              <a:t>&lt;Integer&gt; node1 = list1.head();</a:t>
            </a:r>
          </a:p>
          <a:p>
            <a:r>
              <a:rPr lang="en-US" sz="1200" b="1" dirty="0">
                <a:latin typeface="Courier New" charset="0"/>
              </a:rPr>
              <a:t>    </a:t>
            </a:r>
            <a:r>
              <a:rPr lang="en-US" sz="1200" b="1" dirty="0" err="1">
                <a:latin typeface="Courier New" charset="0"/>
              </a:rPr>
              <a:t>MyNode</a:t>
            </a:r>
            <a:r>
              <a:rPr lang="en-US" sz="1200" b="1" dirty="0">
                <a:latin typeface="Courier New" charset="0"/>
              </a:rPr>
              <a:t>&lt;Integer&gt; node2 = list2.head();</a:t>
            </a:r>
          </a:p>
          <a:p>
            <a:r>
              <a:rPr lang="en-US" sz="1200" b="1" dirty="0">
                <a:latin typeface="Courier New" charset="0"/>
              </a:rPr>
              <a:t>    long moves = 0;</a:t>
            </a:r>
          </a:p>
          <a:p>
            <a:r>
              <a:rPr lang="en-US" sz="1200" b="1" dirty="0">
                <a:latin typeface="Courier New" charset="0"/>
              </a:rPr>
              <a:t>    long compares = 0;</a:t>
            </a:r>
          </a:p>
          <a:p>
            <a:r>
              <a:rPr lang="en-US" sz="1200" b="1" dirty="0">
                <a:latin typeface="Courier New" charset="0"/>
              </a:rPr>
              <a:t>    </a:t>
            </a:r>
          </a:p>
          <a:p>
            <a:r>
              <a:rPr lang="en-US" sz="1200" b="1" dirty="0">
                <a:latin typeface="Courier New" charset="0"/>
              </a:rPr>
              <a:t>    </a:t>
            </a:r>
            <a:r>
              <a:rPr lang="en-US" sz="1200" b="1" dirty="0" err="1">
                <a:solidFill>
                  <a:srgbClr val="006600"/>
                </a:solidFill>
                <a:latin typeface="Courier New" charset="0"/>
              </a:rPr>
              <a:t>list.empty</a:t>
            </a:r>
            <a:r>
              <a:rPr lang="en-US" sz="1200" b="1" dirty="0">
                <a:solidFill>
                  <a:srgbClr val="006600"/>
                </a:solidFill>
                <a:latin typeface="Courier New" charset="0"/>
              </a:rPr>
              <a:t>();</a:t>
            </a:r>
          </a:p>
          <a:p>
            <a:r>
              <a:rPr lang="en-US" sz="1200" b="1" dirty="0">
                <a:latin typeface="Courier New" charset="0"/>
              </a:rPr>
              <a:t>    </a:t>
            </a:r>
          </a:p>
          <a:p>
            <a:r>
              <a:rPr lang="en-US" sz="1200" b="1" dirty="0">
                <a:latin typeface="Courier New" charset="0"/>
              </a:rPr>
              <a:t>    // Choose which node from sublist to add to the merged sublist.</a:t>
            </a:r>
          </a:p>
          <a:p>
            <a:r>
              <a:rPr lang="en-US" sz="1200" b="1" dirty="0">
                <a:latin typeface="Courier New" charset="0"/>
              </a:rPr>
              <a:t>    while((node1 != null) &amp;&amp; (node2 != null)) {</a:t>
            </a:r>
          </a:p>
          <a:p>
            <a:r>
              <a:rPr lang="en-US" sz="1200" b="1" dirty="0">
                <a:solidFill>
                  <a:schemeClr val="folHlink"/>
                </a:solidFill>
                <a:latin typeface="Courier New" charset="0"/>
              </a:rPr>
              <a:t>        </a:t>
            </a:r>
            <a:r>
              <a:rPr lang="en-US" sz="1200" b="1" dirty="0">
                <a:solidFill>
                  <a:srgbClr val="B23C00"/>
                </a:solidFill>
                <a:latin typeface="Courier New" charset="0"/>
              </a:rPr>
              <a:t>if (node1.data.compareTo(node2.data) &lt;= 0) {</a:t>
            </a:r>
          </a:p>
          <a:p>
            <a:r>
              <a:rPr lang="en-US" sz="1200" b="1" dirty="0">
                <a:solidFill>
                  <a:srgbClr val="B23C00"/>
                </a:solidFill>
                <a:latin typeface="Courier New" charset="0"/>
              </a:rPr>
              <a:t>            </a:t>
            </a:r>
            <a:r>
              <a:rPr lang="en-US" sz="1200" b="1" dirty="0" err="1">
                <a:solidFill>
                  <a:srgbClr val="B23C00"/>
                </a:solidFill>
                <a:latin typeface="Courier New" charset="0"/>
              </a:rPr>
              <a:t>MyNode</a:t>
            </a:r>
            <a:r>
              <a:rPr lang="en-US" sz="1200" b="1" dirty="0">
                <a:solidFill>
                  <a:srgbClr val="B23C00"/>
                </a:solidFill>
                <a:latin typeface="Courier New" charset="0"/>
              </a:rPr>
              <a:t>&lt;Integer&gt; </a:t>
            </a:r>
            <a:r>
              <a:rPr lang="en-US" sz="1200" b="1" dirty="0" err="1">
                <a:solidFill>
                  <a:srgbClr val="B23C00"/>
                </a:solidFill>
                <a:latin typeface="Courier New" charset="0"/>
              </a:rPr>
              <a:t>nextNode</a:t>
            </a:r>
            <a:r>
              <a:rPr lang="en-US" sz="1200" b="1" dirty="0">
                <a:solidFill>
                  <a:srgbClr val="B23C00"/>
                </a:solidFill>
                <a:latin typeface="Courier New" charset="0"/>
              </a:rPr>
              <a:t> = node1.next;</a:t>
            </a:r>
          </a:p>
          <a:p>
            <a:r>
              <a:rPr lang="en-US" sz="1200" b="1" dirty="0">
                <a:solidFill>
                  <a:srgbClr val="B23C00"/>
                </a:solidFill>
                <a:latin typeface="Courier New" charset="0"/>
              </a:rPr>
              <a:t>            </a:t>
            </a:r>
            <a:r>
              <a:rPr lang="en-US" sz="1200" b="1" dirty="0" err="1">
                <a:solidFill>
                  <a:srgbClr val="B23C00"/>
                </a:solidFill>
                <a:latin typeface="Courier New" charset="0"/>
              </a:rPr>
              <a:t>list.add</a:t>
            </a:r>
            <a:r>
              <a:rPr lang="en-US" sz="1200" b="1" dirty="0">
                <a:solidFill>
                  <a:srgbClr val="B23C00"/>
                </a:solidFill>
                <a:latin typeface="Courier New" charset="0"/>
              </a:rPr>
              <a:t>(node1);</a:t>
            </a:r>
          </a:p>
          <a:p>
            <a:r>
              <a:rPr lang="en-US" sz="1200" b="1" dirty="0">
                <a:solidFill>
                  <a:srgbClr val="B23C00"/>
                </a:solidFill>
                <a:latin typeface="Courier New" charset="0"/>
              </a:rPr>
              <a:t>            node1 = </a:t>
            </a:r>
            <a:r>
              <a:rPr lang="en-US" sz="1200" b="1" dirty="0" err="1">
                <a:solidFill>
                  <a:srgbClr val="B23C00"/>
                </a:solidFill>
                <a:latin typeface="Courier New" charset="0"/>
              </a:rPr>
              <a:t>nextNode</a:t>
            </a:r>
            <a:r>
              <a:rPr lang="en-US" sz="1200" b="1" dirty="0">
                <a:solidFill>
                  <a:srgbClr val="B23C00"/>
                </a:solidFill>
                <a:latin typeface="Courier New" charset="0"/>
              </a:rPr>
              <a:t>;</a:t>
            </a:r>
          </a:p>
          <a:p>
            <a:r>
              <a:rPr lang="en-US" sz="1200" b="1" dirty="0">
                <a:solidFill>
                  <a:schemeClr val="folHlink"/>
                </a:solidFill>
                <a:latin typeface="Courier New" charset="0"/>
              </a:rPr>
              <a:t>        }</a:t>
            </a:r>
          </a:p>
          <a:p>
            <a:r>
              <a:rPr lang="en-US" sz="1200" b="1" dirty="0">
                <a:solidFill>
                  <a:srgbClr val="0033CC"/>
                </a:solidFill>
                <a:latin typeface="Courier New" charset="0"/>
              </a:rPr>
              <a:t>        else {</a:t>
            </a:r>
          </a:p>
          <a:p>
            <a:r>
              <a:rPr lang="en-US" sz="1200" b="1" dirty="0">
                <a:solidFill>
                  <a:srgbClr val="0033CC"/>
                </a:solidFill>
                <a:latin typeface="Courier New" charset="0"/>
              </a:rPr>
              <a:t>            </a:t>
            </a:r>
            <a:r>
              <a:rPr lang="en-US" sz="1200" b="1" dirty="0" err="1">
                <a:solidFill>
                  <a:srgbClr val="0033CC"/>
                </a:solidFill>
                <a:latin typeface="Courier New" charset="0"/>
              </a:rPr>
              <a:t>MyNode</a:t>
            </a:r>
            <a:r>
              <a:rPr lang="en-US" sz="1200" b="1" dirty="0">
                <a:solidFill>
                  <a:srgbClr val="0033CC"/>
                </a:solidFill>
                <a:latin typeface="Courier New" charset="0"/>
              </a:rPr>
              <a:t>&lt;Integer&gt; </a:t>
            </a:r>
            <a:r>
              <a:rPr lang="en-US" sz="1200" b="1" dirty="0" err="1">
                <a:solidFill>
                  <a:srgbClr val="0033CC"/>
                </a:solidFill>
                <a:latin typeface="Courier New" charset="0"/>
              </a:rPr>
              <a:t>nextNode</a:t>
            </a:r>
            <a:r>
              <a:rPr lang="en-US" sz="1200" b="1" dirty="0">
                <a:solidFill>
                  <a:srgbClr val="0033CC"/>
                </a:solidFill>
                <a:latin typeface="Courier New" charset="0"/>
              </a:rPr>
              <a:t> = node2.next;</a:t>
            </a:r>
          </a:p>
          <a:p>
            <a:r>
              <a:rPr lang="en-US" sz="1200" b="1" dirty="0">
                <a:solidFill>
                  <a:srgbClr val="0033CC"/>
                </a:solidFill>
                <a:latin typeface="Courier New" charset="0"/>
              </a:rPr>
              <a:t>            </a:t>
            </a:r>
            <a:r>
              <a:rPr lang="en-US" sz="1200" b="1" dirty="0" err="1">
                <a:solidFill>
                  <a:srgbClr val="0033CC"/>
                </a:solidFill>
                <a:latin typeface="Courier New" charset="0"/>
              </a:rPr>
              <a:t>list.add</a:t>
            </a:r>
            <a:r>
              <a:rPr lang="en-US" sz="1200" b="1" dirty="0">
                <a:solidFill>
                  <a:srgbClr val="0033CC"/>
                </a:solidFill>
                <a:latin typeface="Courier New" charset="0"/>
              </a:rPr>
              <a:t>(node2);</a:t>
            </a:r>
          </a:p>
          <a:p>
            <a:r>
              <a:rPr lang="en-US" sz="1200" b="1" dirty="0">
                <a:solidFill>
                  <a:srgbClr val="0033CC"/>
                </a:solidFill>
                <a:latin typeface="Courier New" charset="0"/>
              </a:rPr>
              <a:t>            node2 = </a:t>
            </a:r>
            <a:r>
              <a:rPr lang="en-US" sz="1200" b="1" dirty="0" err="1">
                <a:solidFill>
                  <a:srgbClr val="0033CC"/>
                </a:solidFill>
                <a:latin typeface="Courier New" charset="0"/>
              </a:rPr>
              <a:t>nextNode</a:t>
            </a:r>
            <a:r>
              <a:rPr lang="en-US" sz="1200" b="1" dirty="0">
                <a:solidFill>
                  <a:srgbClr val="0033CC"/>
                </a:solidFill>
                <a:latin typeface="Courier New" charset="0"/>
              </a:rPr>
              <a:t>;</a:t>
            </a:r>
          </a:p>
          <a:p>
            <a:r>
              <a:rPr lang="en-US" sz="1200" b="1" dirty="0">
                <a:solidFill>
                  <a:srgbClr val="0033CC"/>
                </a:solidFill>
                <a:latin typeface="Courier New" charset="0"/>
              </a:rPr>
              <a:t>        }</a:t>
            </a:r>
          </a:p>
          <a:p>
            <a:r>
              <a:rPr lang="en-US" sz="1200" b="1" dirty="0">
                <a:latin typeface="Courier New" charset="0"/>
              </a:rPr>
              <a:t>        moves++;</a:t>
            </a:r>
          </a:p>
          <a:p>
            <a:r>
              <a:rPr lang="en-US" sz="1200" b="1" dirty="0">
                <a:latin typeface="Courier New" charset="0"/>
              </a:rPr>
              <a:t>        compares++;</a:t>
            </a:r>
          </a:p>
          <a:p>
            <a:r>
              <a:rPr lang="en-US" sz="1200" b="1" dirty="0">
                <a:latin typeface="Courier New" charset="0"/>
              </a:rPr>
              <a:t>    }</a:t>
            </a:r>
          </a:p>
          <a:p>
            <a:r>
              <a:rPr lang="en-US" sz="1200" b="1" dirty="0">
                <a:latin typeface="Courier New" charset="0"/>
              </a:rPr>
              <a:t>    </a:t>
            </a:r>
          </a:p>
          <a:p>
            <a:r>
              <a:rPr lang="en-US" sz="1200" b="1" dirty="0">
                <a:latin typeface="Courier New" charset="0"/>
              </a:rPr>
              <a:t>    ...</a:t>
            </a:r>
          </a:p>
          <a:p>
            <a:r>
              <a:rPr lang="en-US" sz="1200" b="1" dirty="0">
                <a:latin typeface="Courier New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37756" y="6355048"/>
            <a:ext cx="2499903" cy="338554"/>
          </a:xfrm>
          <a:prstGeom prst="rect">
            <a:avLst/>
          </a:prstGeom>
          <a:solidFill>
            <a:srgbClr val="0033CC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FF00"/>
                </a:solidFill>
              </a:rPr>
              <a:t>MergeSortLinkedList.java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4920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68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6768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68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6768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68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6768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68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6768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68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6768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68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6768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68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6768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68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6768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68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6768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68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6768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68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6768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68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6768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68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6768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68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6768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68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6768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68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96768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7332F-0401-2449-8C53-3AEED9DEF815}" type="slidenum">
              <a:rPr lang="en-US"/>
              <a:pPr/>
              <a:t>8</a:t>
            </a:fld>
            <a:endParaRPr lang="en-US"/>
          </a:p>
        </p:txBody>
      </p:sp>
      <p:sp>
        <p:nvSpPr>
          <p:cNvPr id="968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Linked Lists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968708" name="Text Box 4"/>
          <p:cNvSpPr txBox="1">
            <a:spLocks noChangeArrowheads="1"/>
          </p:cNvSpPr>
          <p:nvPr/>
        </p:nvSpPr>
        <p:spPr bwMode="auto">
          <a:xfrm>
            <a:off x="1419225" y="1333500"/>
            <a:ext cx="6384806" cy="4708980"/>
          </a:xfrm>
          <a:prstGeom prst="rect">
            <a:avLst/>
          </a:prstGeom>
          <a:solidFill>
            <a:srgbClr val="F2F2F2"/>
          </a:solidFill>
          <a:ln>
            <a:solidFill>
              <a:srgbClr val="BFBFBF"/>
            </a:solidFill>
          </a:ln>
          <a:effectLst/>
          <a:extLst/>
        </p:spPr>
        <p:txBody>
          <a:bodyPr wrap="none">
            <a:spAutoFit/>
          </a:bodyPr>
          <a:lstStyle/>
          <a:p>
            <a:r>
              <a:rPr lang="en-US" sz="1200" b="1" dirty="0">
                <a:latin typeface="Courier New" charset="0"/>
              </a:rPr>
              <a:t>private Stats </a:t>
            </a:r>
            <a:r>
              <a:rPr lang="en-US" sz="1200" b="1" dirty="0">
                <a:solidFill>
                  <a:srgbClr val="B23C00"/>
                </a:solidFill>
                <a:latin typeface="Courier New" charset="0"/>
              </a:rPr>
              <a:t>merge</a:t>
            </a:r>
            <a:r>
              <a:rPr lang="en-US" sz="1200" b="1" dirty="0">
                <a:latin typeface="Courier New" charset="0"/>
              </a:rPr>
              <a:t>(</a:t>
            </a:r>
            <a:r>
              <a:rPr lang="en-US" sz="1200" b="1" dirty="0" err="1">
                <a:latin typeface="Courier New" charset="0"/>
              </a:rPr>
              <a:t>MyLinkedList</a:t>
            </a:r>
            <a:r>
              <a:rPr lang="en-US" sz="1200" b="1" dirty="0">
                <a:latin typeface="Courier New" charset="0"/>
              </a:rPr>
              <a:t>&lt;Integer&gt; list,</a:t>
            </a:r>
          </a:p>
          <a:p>
            <a:r>
              <a:rPr lang="en-US" sz="1200" b="1" dirty="0">
                <a:latin typeface="Courier New" charset="0"/>
              </a:rPr>
              <a:t>                    </a:t>
            </a:r>
            <a:r>
              <a:rPr lang="en-US" sz="1200" b="1" dirty="0" err="1">
                <a:latin typeface="Courier New" charset="0"/>
              </a:rPr>
              <a:t>MyLinkedList</a:t>
            </a:r>
            <a:r>
              <a:rPr lang="en-US" sz="1200" b="1" dirty="0">
                <a:latin typeface="Courier New" charset="0"/>
              </a:rPr>
              <a:t>&lt;Integer&gt; list1, </a:t>
            </a:r>
          </a:p>
          <a:p>
            <a:r>
              <a:rPr lang="en-US" sz="1200" b="1" dirty="0">
                <a:latin typeface="Courier New" charset="0"/>
              </a:rPr>
              <a:t>                    </a:t>
            </a:r>
            <a:r>
              <a:rPr lang="en-US" sz="1200" b="1" dirty="0" err="1">
                <a:latin typeface="Courier New" charset="0"/>
              </a:rPr>
              <a:t>MyLinkedList</a:t>
            </a:r>
            <a:r>
              <a:rPr lang="en-US" sz="1200" b="1" dirty="0">
                <a:latin typeface="Courier New" charset="0"/>
              </a:rPr>
              <a:t>&lt;Integer&gt; list2)</a:t>
            </a:r>
          </a:p>
          <a:p>
            <a:r>
              <a:rPr lang="en-US" sz="1200" b="1" dirty="0">
                <a:latin typeface="Courier New" charset="0"/>
              </a:rPr>
              <a:t>{</a:t>
            </a:r>
          </a:p>
          <a:p>
            <a:r>
              <a:rPr lang="en-US" sz="1200" b="1" dirty="0">
                <a:latin typeface="Courier New" charset="0"/>
              </a:rPr>
              <a:t>    ...</a:t>
            </a:r>
          </a:p>
          <a:p>
            <a:r>
              <a:rPr lang="en-US" sz="1200" b="1" dirty="0">
                <a:latin typeface="Courier New" charset="0"/>
              </a:rPr>
              <a:t>    </a:t>
            </a:r>
          </a:p>
          <a:p>
            <a:r>
              <a:rPr lang="en-US" sz="1200" b="1" dirty="0">
                <a:latin typeface="Courier New" charset="0"/>
              </a:rPr>
              <a:t>    // Choose which node from sublist to add to the merged sublist.</a:t>
            </a:r>
          </a:p>
          <a:p>
            <a:r>
              <a:rPr lang="en-US" sz="1200" b="1" dirty="0">
                <a:latin typeface="Courier New" charset="0"/>
              </a:rPr>
              <a:t>    while((node1 != null) &amp;&amp; (node2 != null)) {</a:t>
            </a:r>
          </a:p>
          <a:p>
            <a:r>
              <a:rPr lang="en-US" sz="1200" b="1" dirty="0">
                <a:latin typeface="Courier New" charset="0"/>
              </a:rPr>
              <a:t>        ...</a:t>
            </a:r>
          </a:p>
          <a:p>
            <a:r>
              <a:rPr lang="en-US" sz="1200" b="1" dirty="0">
                <a:latin typeface="Courier New" charset="0"/>
              </a:rPr>
              <a:t>    }</a:t>
            </a:r>
          </a:p>
          <a:p>
            <a:r>
              <a:rPr lang="en-US" sz="1200" b="1" dirty="0">
                <a:latin typeface="Courier New" charset="0"/>
              </a:rPr>
              <a:t>    </a:t>
            </a:r>
          </a:p>
          <a:p>
            <a:r>
              <a:rPr lang="en-US" sz="1200" b="1" dirty="0">
                <a:solidFill>
                  <a:schemeClr val="folHlink"/>
                </a:solidFill>
                <a:latin typeface="Courier New" charset="0"/>
              </a:rPr>
              <a:t>    </a:t>
            </a:r>
            <a:r>
              <a:rPr lang="en-US" sz="1200" b="1" dirty="0">
                <a:solidFill>
                  <a:srgbClr val="B23C00"/>
                </a:solidFill>
                <a:latin typeface="Courier New" charset="0"/>
              </a:rPr>
              <a:t>// Concatenate the rest of the first sublist to list.</a:t>
            </a:r>
          </a:p>
          <a:p>
            <a:r>
              <a:rPr lang="en-US" sz="1200" b="1" dirty="0">
                <a:solidFill>
                  <a:srgbClr val="B23C00"/>
                </a:solidFill>
                <a:latin typeface="Courier New" charset="0"/>
              </a:rPr>
              <a:t>    if (node1 != null) {</a:t>
            </a:r>
          </a:p>
          <a:p>
            <a:r>
              <a:rPr lang="en-US" sz="1200" b="1" dirty="0">
                <a:solidFill>
                  <a:srgbClr val="B23C00"/>
                </a:solidFill>
                <a:latin typeface="Courier New" charset="0"/>
              </a:rPr>
              <a:t>        </a:t>
            </a:r>
            <a:r>
              <a:rPr lang="en-US" sz="1200" b="1" dirty="0" err="1">
                <a:solidFill>
                  <a:srgbClr val="B23C00"/>
                </a:solidFill>
                <a:latin typeface="Courier New" charset="0"/>
              </a:rPr>
              <a:t>list.concatenate</a:t>
            </a:r>
            <a:r>
              <a:rPr lang="en-US" sz="1200" b="1" dirty="0">
                <a:solidFill>
                  <a:srgbClr val="B23C00"/>
                </a:solidFill>
                <a:latin typeface="Courier New" charset="0"/>
              </a:rPr>
              <a:t>(node1, list1);</a:t>
            </a:r>
          </a:p>
          <a:p>
            <a:r>
              <a:rPr lang="en-US" sz="1200" b="1" dirty="0">
                <a:solidFill>
                  <a:srgbClr val="B23C00"/>
                </a:solidFill>
                <a:latin typeface="Courier New" charset="0"/>
              </a:rPr>
              <a:t>        moves++;</a:t>
            </a:r>
          </a:p>
          <a:p>
            <a:r>
              <a:rPr lang="en-US" sz="1200" b="1" dirty="0">
                <a:solidFill>
                  <a:srgbClr val="B23C00"/>
                </a:solidFill>
                <a:latin typeface="Courier New" charset="0"/>
              </a:rPr>
              <a:t>    }</a:t>
            </a:r>
          </a:p>
          <a:p>
            <a:r>
              <a:rPr lang="en-US" sz="1200" b="1" dirty="0">
                <a:latin typeface="Courier New" charset="0"/>
              </a:rPr>
              <a:t>    </a:t>
            </a:r>
          </a:p>
          <a:p>
            <a:r>
              <a:rPr lang="en-US" sz="1200" b="1" dirty="0">
                <a:solidFill>
                  <a:srgbClr val="006600"/>
                </a:solidFill>
                <a:latin typeface="Courier New" charset="0"/>
              </a:rPr>
              <a:t>    // Concatenate the rest of the second sublist to list.</a:t>
            </a:r>
          </a:p>
          <a:p>
            <a:r>
              <a:rPr lang="en-US" sz="1200" b="1" dirty="0">
                <a:solidFill>
                  <a:srgbClr val="006600"/>
                </a:solidFill>
                <a:latin typeface="Courier New" charset="0"/>
              </a:rPr>
              <a:t>    if (node2 != null) {</a:t>
            </a:r>
          </a:p>
          <a:p>
            <a:r>
              <a:rPr lang="en-US" sz="1200" b="1" dirty="0">
                <a:solidFill>
                  <a:srgbClr val="006600"/>
                </a:solidFill>
                <a:latin typeface="Courier New" charset="0"/>
              </a:rPr>
              <a:t>        </a:t>
            </a:r>
            <a:r>
              <a:rPr lang="en-US" sz="1200" b="1" dirty="0" err="1">
                <a:solidFill>
                  <a:srgbClr val="006600"/>
                </a:solidFill>
                <a:latin typeface="Courier New" charset="0"/>
              </a:rPr>
              <a:t>list.concatenate</a:t>
            </a:r>
            <a:r>
              <a:rPr lang="en-US" sz="1200" b="1" dirty="0">
                <a:solidFill>
                  <a:srgbClr val="006600"/>
                </a:solidFill>
                <a:latin typeface="Courier New" charset="0"/>
              </a:rPr>
              <a:t>(node2, list2);</a:t>
            </a:r>
          </a:p>
          <a:p>
            <a:r>
              <a:rPr lang="en-US" sz="1200" b="1" dirty="0">
                <a:solidFill>
                  <a:srgbClr val="006600"/>
                </a:solidFill>
                <a:latin typeface="Courier New" charset="0"/>
              </a:rPr>
              <a:t>        moves++;</a:t>
            </a:r>
          </a:p>
          <a:p>
            <a:r>
              <a:rPr lang="en-US" sz="1200" b="1" dirty="0">
                <a:solidFill>
                  <a:srgbClr val="006600"/>
                </a:solidFill>
                <a:latin typeface="Courier New" charset="0"/>
              </a:rPr>
              <a:t>    }</a:t>
            </a:r>
          </a:p>
          <a:p>
            <a:r>
              <a:rPr lang="en-US" sz="1200" b="1" dirty="0">
                <a:latin typeface="Courier New" charset="0"/>
              </a:rPr>
              <a:t>    </a:t>
            </a:r>
          </a:p>
          <a:p>
            <a:r>
              <a:rPr lang="en-US" sz="1200" b="1" dirty="0">
                <a:latin typeface="Courier New" charset="0"/>
              </a:rPr>
              <a:t>    return new Stats(moves, compares);</a:t>
            </a:r>
          </a:p>
          <a:p>
            <a:r>
              <a:rPr lang="en-US" sz="1200" b="1" dirty="0">
                <a:latin typeface="Courier New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35024" y="1417342"/>
            <a:ext cx="2499903" cy="338554"/>
          </a:xfrm>
          <a:prstGeom prst="rect">
            <a:avLst/>
          </a:prstGeom>
          <a:solidFill>
            <a:srgbClr val="0033CC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FF00"/>
                </a:solidFill>
              </a:rPr>
              <a:t>MergeSortLinkedList.java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068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870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6870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870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6870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870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6870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870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6870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870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6870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870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6870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870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6870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870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6870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870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6870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870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6870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8F603-0907-FE43-99ED-BF0EEB439CFD}" type="slidenum">
              <a:rPr lang="en-US"/>
              <a:pPr/>
              <a:t>9</a:t>
            </a:fld>
            <a:endParaRPr lang="en-US"/>
          </a:p>
        </p:txBody>
      </p:sp>
      <p:sp>
        <p:nvSpPr>
          <p:cNvPr id="972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Mergesort</a:t>
            </a:r>
            <a:r>
              <a:rPr lang="en-US" dirty="0"/>
              <a:t> with a Linked </a:t>
            </a:r>
            <a:r>
              <a:rPr lang="en-US" dirty="0" smtClean="0"/>
              <a:t>List</a:t>
            </a:r>
            <a:r>
              <a:rPr lang="en-US" i="1" dirty="0" smtClean="0"/>
              <a:t>, cont’d</a:t>
            </a:r>
            <a:endParaRPr lang="en-US" dirty="0"/>
          </a:p>
        </p:txBody>
      </p:sp>
      <p:sp>
        <p:nvSpPr>
          <p:cNvPr id="972804" name="Text Box 4"/>
          <p:cNvSpPr txBox="1">
            <a:spLocks noChangeArrowheads="1"/>
          </p:cNvSpPr>
          <p:nvPr/>
        </p:nvSpPr>
        <p:spPr bwMode="auto">
          <a:xfrm>
            <a:off x="365806" y="1234464"/>
            <a:ext cx="8680681" cy="5509201"/>
          </a:xfrm>
          <a:prstGeom prst="rect">
            <a:avLst/>
          </a:prstGeom>
          <a:solidFill>
            <a:srgbClr val="F2F2F2"/>
          </a:solidFill>
          <a:ln>
            <a:solidFill>
              <a:srgbClr val="BFBFBF"/>
            </a:solidFill>
          </a:ln>
          <a:effectLst/>
          <a:extLst/>
        </p:spPr>
        <p:txBody>
          <a:bodyPr wrap="none">
            <a:spAutoFit/>
          </a:bodyPr>
          <a:lstStyle/>
          <a:p>
            <a:r>
              <a:rPr lang="en-US" sz="1600" b="1" dirty="0">
                <a:latin typeface="Courier New" charset="0"/>
              </a:rPr>
              <a:t>private static boolean </a:t>
            </a:r>
            <a:r>
              <a:rPr lang="en-US" sz="1600" b="1" dirty="0" err="1">
                <a:solidFill>
                  <a:srgbClr val="B23C00"/>
                </a:solidFill>
                <a:latin typeface="Courier New" charset="0"/>
              </a:rPr>
              <a:t>checkSorted</a:t>
            </a:r>
            <a:r>
              <a:rPr lang="en-US" sz="1600" b="1" dirty="0">
                <a:latin typeface="Courier New" charset="0"/>
              </a:rPr>
              <a:t>(Integer a[])</a:t>
            </a:r>
          </a:p>
          <a:p>
            <a:r>
              <a:rPr lang="en-US" sz="1600" b="1" dirty="0">
                <a:latin typeface="Courier New" charset="0"/>
              </a:rPr>
              <a:t>{</a:t>
            </a:r>
          </a:p>
          <a:p>
            <a:r>
              <a:rPr lang="en-US" sz="1600" b="1" dirty="0">
                <a:latin typeface="Courier New" charset="0"/>
              </a:rPr>
              <a:t>    for (</a:t>
            </a:r>
            <a:r>
              <a:rPr lang="en-US" sz="1600" b="1" dirty="0" err="1">
                <a:latin typeface="Courier New" charset="0"/>
              </a:rPr>
              <a:t>int</a:t>
            </a:r>
            <a:r>
              <a:rPr lang="en-US" sz="1600" b="1" dirty="0">
                <a:latin typeface="Courier New" charset="0"/>
              </a:rPr>
              <a:t> </a:t>
            </a:r>
            <a:r>
              <a:rPr lang="en-US" sz="1600" b="1" dirty="0" err="1">
                <a:latin typeface="Courier New" charset="0"/>
              </a:rPr>
              <a:t>i</a:t>
            </a:r>
            <a:r>
              <a:rPr lang="en-US" sz="1600" b="1" dirty="0">
                <a:latin typeface="Courier New" charset="0"/>
              </a:rPr>
              <a:t> = 1; </a:t>
            </a:r>
            <a:r>
              <a:rPr lang="en-US" sz="1600" b="1" dirty="0" err="1">
                <a:latin typeface="Courier New" charset="0"/>
              </a:rPr>
              <a:t>i</a:t>
            </a:r>
            <a:r>
              <a:rPr lang="en-US" sz="1600" b="1" dirty="0">
                <a:latin typeface="Courier New" charset="0"/>
              </a:rPr>
              <a:t> &lt; </a:t>
            </a:r>
            <a:r>
              <a:rPr lang="en-US" sz="1600" b="1" dirty="0" err="1">
                <a:latin typeface="Courier New" charset="0"/>
              </a:rPr>
              <a:t>a.length</a:t>
            </a:r>
            <a:r>
              <a:rPr lang="en-US" sz="1600" b="1" dirty="0">
                <a:latin typeface="Courier New" charset="0"/>
              </a:rPr>
              <a:t>; </a:t>
            </a:r>
            <a:r>
              <a:rPr lang="en-US" sz="1600" b="1" dirty="0" err="1">
                <a:latin typeface="Courier New" charset="0"/>
              </a:rPr>
              <a:t>i</a:t>
            </a:r>
            <a:r>
              <a:rPr lang="en-US" sz="1600" b="1" dirty="0">
                <a:latin typeface="Courier New" charset="0"/>
              </a:rPr>
              <a:t>++) {</a:t>
            </a:r>
          </a:p>
          <a:p>
            <a:r>
              <a:rPr lang="en-US" sz="1600" b="1" dirty="0">
                <a:latin typeface="Courier New" charset="0"/>
              </a:rPr>
              <a:t>        if (a[i-1] &gt; a[</a:t>
            </a:r>
            <a:r>
              <a:rPr lang="en-US" sz="1600" b="1" dirty="0" err="1">
                <a:latin typeface="Courier New" charset="0"/>
              </a:rPr>
              <a:t>i</a:t>
            </a:r>
            <a:r>
              <a:rPr lang="en-US" sz="1600" b="1" dirty="0">
                <a:latin typeface="Courier New" charset="0"/>
              </a:rPr>
              <a:t>]) return false;</a:t>
            </a:r>
          </a:p>
          <a:p>
            <a:r>
              <a:rPr lang="en-US" sz="1600" b="1" dirty="0">
                <a:latin typeface="Courier New" charset="0"/>
              </a:rPr>
              <a:t>    }</a:t>
            </a:r>
          </a:p>
          <a:p>
            <a:r>
              <a:rPr lang="en-US" sz="1600" b="1" dirty="0">
                <a:latin typeface="Courier New" charset="0"/>
              </a:rPr>
              <a:t>    </a:t>
            </a:r>
          </a:p>
          <a:p>
            <a:r>
              <a:rPr lang="en-US" sz="1600" b="1" dirty="0">
                <a:latin typeface="Courier New" charset="0"/>
              </a:rPr>
              <a:t>    return true;</a:t>
            </a:r>
          </a:p>
          <a:p>
            <a:r>
              <a:rPr lang="en-US" sz="1600" b="1" dirty="0">
                <a:latin typeface="Courier New" charset="0"/>
              </a:rPr>
              <a:t>}</a:t>
            </a:r>
          </a:p>
          <a:p>
            <a:endParaRPr lang="en-US" sz="1600" b="1" dirty="0">
              <a:latin typeface="Courier New" charset="0"/>
            </a:endParaRPr>
          </a:p>
          <a:p>
            <a:r>
              <a:rPr lang="en-US" sz="1600" b="1" dirty="0">
                <a:latin typeface="Courier New" charset="0"/>
              </a:rPr>
              <a:t>private static void </a:t>
            </a:r>
            <a:r>
              <a:rPr lang="en-US" sz="1600" b="1" dirty="0" err="1">
                <a:solidFill>
                  <a:srgbClr val="B23C00"/>
                </a:solidFill>
                <a:latin typeface="Courier New" charset="0"/>
              </a:rPr>
              <a:t>printStats</a:t>
            </a:r>
            <a:r>
              <a:rPr lang="en-US" sz="1600" b="1" dirty="0">
                <a:latin typeface="Courier New" charset="0"/>
              </a:rPr>
              <a:t>(Integer a[], Stats stats)</a:t>
            </a:r>
          </a:p>
          <a:p>
            <a:r>
              <a:rPr lang="en-US" sz="1600" b="1" dirty="0">
                <a:latin typeface="Courier New" charset="0"/>
              </a:rPr>
              <a:t>{</a:t>
            </a:r>
          </a:p>
          <a:p>
            <a:r>
              <a:rPr lang="en-US" sz="1600" b="1" dirty="0">
                <a:latin typeface="Courier New" charset="0"/>
              </a:rPr>
              <a:t>    if (!</a:t>
            </a:r>
            <a:r>
              <a:rPr lang="en-US" sz="1600" b="1" dirty="0" err="1">
                <a:solidFill>
                  <a:schemeClr val="folHlink"/>
                </a:solidFill>
                <a:latin typeface="Courier New" charset="0"/>
              </a:rPr>
              <a:t>checkSorted</a:t>
            </a:r>
            <a:r>
              <a:rPr lang="en-US" sz="1600" b="1" dirty="0">
                <a:latin typeface="Courier New" charset="0"/>
              </a:rPr>
              <a:t>(a)) {</a:t>
            </a:r>
          </a:p>
          <a:p>
            <a:r>
              <a:rPr lang="en-US" sz="1600" b="1" dirty="0">
                <a:latin typeface="Courier New" charset="0"/>
              </a:rPr>
              <a:t>        </a:t>
            </a:r>
            <a:r>
              <a:rPr lang="en-US" sz="1600" b="1" dirty="0" err="1">
                <a:latin typeface="Courier New" charset="0"/>
              </a:rPr>
              <a:t>System.out.println</a:t>
            </a:r>
            <a:r>
              <a:rPr lang="en-US" sz="1600" b="1" dirty="0">
                <a:latin typeface="Courier New" charset="0"/>
              </a:rPr>
              <a:t>("    *** SORT ERROR ***");</a:t>
            </a:r>
          </a:p>
          <a:p>
            <a:r>
              <a:rPr lang="en-US" sz="1600" b="1" dirty="0">
                <a:latin typeface="Courier New" charset="0"/>
              </a:rPr>
              <a:t>    }</a:t>
            </a:r>
          </a:p>
          <a:p>
            <a:r>
              <a:rPr lang="en-US" sz="1600" b="1" dirty="0">
                <a:latin typeface="Courier New" charset="0"/>
              </a:rPr>
              <a:t>    else {</a:t>
            </a:r>
          </a:p>
          <a:p>
            <a:r>
              <a:rPr lang="en-US" sz="1600" b="1" dirty="0">
                <a:latin typeface="Courier New" charset="0"/>
              </a:rPr>
              <a:t>        </a:t>
            </a:r>
            <a:r>
              <a:rPr lang="en-US" sz="1600" b="1" dirty="0" err="1">
                <a:latin typeface="Courier New" charset="0"/>
              </a:rPr>
              <a:t>System.out.printf</a:t>
            </a:r>
            <a:r>
              <a:rPr lang="en-US" sz="1600" b="1" dirty="0">
                <a:latin typeface="Courier New" charset="0"/>
              </a:rPr>
              <a:t>("%15s%15s%15s\n",</a:t>
            </a:r>
          </a:p>
          <a:p>
            <a:r>
              <a:rPr lang="en-US" sz="1600" b="1" dirty="0">
                <a:latin typeface="Courier New" charset="0"/>
              </a:rPr>
              <a:t>            </a:t>
            </a:r>
            <a:r>
              <a:rPr lang="en-US" sz="1600" b="1" dirty="0" err="1">
                <a:latin typeface="Courier New" charset="0"/>
              </a:rPr>
              <a:t>NumberFormat.getIntegerInstance</a:t>
            </a:r>
            <a:r>
              <a:rPr lang="en-US" sz="1600" b="1" dirty="0">
                <a:latin typeface="Courier New" charset="0"/>
              </a:rPr>
              <a:t>().format(</a:t>
            </a:r>
            <a:r>
              <a:rPr lang="en-US" sz="1600" b="1" dirty="0" err="1">
                <a:latin typeface="Courier New" charset="0"/>
              </a:rPr>
              <a:t>stats.moves</a:t>
            </a:r>
            <a:r>
              <a:rPr lang="en-US" sz="1600" b="1" dirty="0">
                <a:latin typeface="Courier New" charset="0"/>
              </a:rPr>
              <a:t>), </a:t>
            </a:r>
          </a:p>
          <a:p>
            <a:r>
              <a:rPr lang="en-US" sz="1600" b="1" dirty="0">
                <a:latin typeface="Courier New" charset="0"/>
              </a:rPr>
              <a:t>            </a:t>
            </a:r>
            <a:r>
              <a:rPr lang="en-US" sz="1600" b="1" dirty="0" err="1">
                <a:latin typeface="Courier New" charset="0"/>
              </a:rPr>
              <a:t>NumberFormat.getIntegerInstance</a:t>
            </a:r>
            <a:r>
              <a:rPr lang="en-US" sz="1600" b="1" dirty="0">
                <a:latin typeface="Courier New" charset="0"/>
              </a:rPr>
              <a:t>().format(</a:t>
            </a:r>
            <a:r>
              <a:rPr lang="en-US" sz="1600" b="1" dirty="0" err="1">
                <a:latin typeface="Courier New" charset="0"/>
              </a:rPr>
              <a:t>stats.compares</a:t>
            </a:r>
            <a:r>
              <a:rPr lang="en-US" sz="1600" b="1" dirty="0">
                <a:latin typeface="Courier New" charset="0"/>
              </a:rPr>
              <a:t>), </a:t>
            </a:r>
          </a:p>
          <a:p>
            <a:r>
              <a:rPr lang="en-US" sz="1600" b="1" dirty="0">
                <a:latin typeface="Courier New" charset="0"/>
              </a:rPr>
              <a:t>            </a:t>
            </a:r>
            <a:r>
              <a:rPr lang="en-US" sz="1600" b="1" dirty="0" err="1">
                <a:latin typeface="Courier New" charset="0"/>
              </a:rPr>
              <a:t>NumberFormat.getIntegerInstance</a:t>
            </a:r>
            <a:r>
              <a:rPr lang="en-US" sz="1600" b="1" dirty="0">
                <a:latin typeface="Courier New" charset="0"/>
              </a:rPr>
              <a:t>().format(</a:t>
            </a:r>
            <a:r>
              <a:rPr lang="en-US" sz="1600" b="1" dirty="0" err="1">
                <a:latin typeface="Courier New" charset="0"/>
              </a:rPr>
              <a:t>stats.time</a:t>
            </a:r>
            <a:r>
              <a:rPr lang="en-US" sz="1600" b="1" dirty="0">
                <a:latin typeface="Courier New" charset="0"/>
              </a:rPr>
              <a:t>));</a:t>
            </a:r>
          </a:p>
          <a:p>
            <a:r>
              <a:rPr lang="en-US" sz="1600" b="1" dirty="0">
                <a:latin typeface="Courier New" charset="0"/>
              </a:rPr>
              <a:t>    }</a:t>
            </a:r>
          </a:p>
          <a:p>
            <a:r>
              <a:rPr lang="en-US" sz="1600" b="1" dirty="0" smtClean="0">
                <a:latin typeface="Courier New" charset="0"/>
              </a:rPr>
              <a:t>}</a:t>
            </a:r>
          </a:p>
          <a:p>
            <a:endParaRPr lang="en-US" sz="1600" b="1" dirty="0">
              <a:latin typeface="Courier New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669702" y="1685401"/>
            <a:ext cx="2468419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33CC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33CC"/>
                </a:solidFill>
              </a:rPr>
              <a:t>It doesn</a:t>
            </a:r>
            <a:r>
              <a:rPr lang="en-US" dirty="0" smtClean="0">
                <a:solidFill>
                  <a:srgbClr val="0033CC"/>
                </a:solidFill>
                <a:latin typeface="Arial"/>
              </a:rPr>
              <a:t>’</a:t>
            </a:r>
            <a:r>
              <a:rPr lang="en-US" dirty="0" smtClean="0">
                <a:solidFill>
                  <a:srgbClr val="0033CC"/>
                </a:solidFill>
              </a:rPr>
              <a:t>t hurt to be a </a:t>
            </a:r>
          </a:p>
          <a:p>
            <a:r>
              <a:rPr lang="en-US" dirty="0" smtClean="0">
                <a:solidFill>
                  <a:srgbClr val="0033CC"/>
                </a:solidFill>
              </a:rPr>
              <a:t>paranoid programmer!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406609" y="6263609"/>
            <a:ext cx="1541908" cy="338554"/>
          </a:xfrm>
          <a:prstGeom prst="rect">
            <a:avLst/>
          </a:prstGeom>
          <a:solidFill>
            <a:srgbClr val="0033CC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FF00"/>
                </a:solidFill>
              </a:rPr>
              <a:t>CountSort.java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1981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0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7280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0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7280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0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7280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0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7280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0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7280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0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7280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0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7280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0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7280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0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7280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0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7280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0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7280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0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7280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theme1.xml><?xml version="1.0" encoding="utf-8"?>
<a:theme xmlns:a="http://schemas.openxmlformats.org/drawingml/2006/main" name="Quadrant">
  <a:themeElements>
    <a:clrScheme name="Quadrant 2">
      <a:dk1>
        <a:srgbClr val="000000"/>
      </a:dk1>
      <a:lt1>
        <a:srgbClr val="FFFFFF"/>
      </a:lt1>
      <a:dk2>
        <a:srgbClr val="420000"/>
      </a:dk2>
      <a:lt2>
        <a:srgbClr val="660000"/>
      </a:lt2>
      <a:accent1>
        <a:srgbClr val="CCCC00"/>
      </a:accent1>
      <a:accent2>
        <a:srgbClr val="999966"/>
      </a:accent2>
      <a:accent3>
        <a:srgbClr val="FFFFFF"/>
      </a:accent3>
      <a:accent4>
        <a:srgbClr val="000000"/>
      </a:accent4>
      <a:accent5>
        <a:srgbClr val="E2E2AA"/>
      </a:accent5>
      <a:accent6>
        <a:srgbClr val="8A8A5C"/>
      </a:accent6>
      <a:hlink>
        <a:srgbClr val="996633"/>
      </a:hlink>
      <a:folHlink>
        <a:srgbClr val="993300"/>
      </a:folHlink>
    </a:clrScheme>
    <a:fontScheme name="Quadrant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Quadrant 1">
        <a:dk1>
          <a:srgbClr val="5C5674"/>
        </a:dk1>
        <a:lt1>
          <a:srgbClr val="FFFFFF"/>
        </a:lt1>
        <a:dk2>
          <a:srgbClr val="85986A"/>
        </a:dk2>
        <a:lt2>
          <a:srgbClr val="FFFFFF"/>
        </a:lt2>
        <a:accent1>
          <a:srgbClr val="666633"/>
        </a:accent1>
        <a:accent2>
          <a:srgbClr val="ADC5B8"/>
        </a:accent2>
        <a:accent3>
          <a:srgbClr val="C2CAB9"/>
        </a:accent3>
        <a:accent4>
          <a:srgbClr val="DADADA"/>
        </a:accent4>
        <a:accent5>
          <a:srgbClr val="B8B8AD"/>
        </a:accent5>
        <a:accent6>
          <a:srgbClr val="9CB2A6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2">
        <a:dk1>
          <a:srgbClr val="000000"/>
        </a:dk1>
        <a:lt1>
          <a:srgbClr val="FFFFFF"/>
        </a:lt1>
        <a:dk2>
          <a:srgbClr val="420000"/>
        </a:dk2>
        <a:lt2>
          <a:srgbClr val="660000"/>
        </a:lt2>
        <a:accent1>
          <a:srgbClr val="CCCC00"/>
        </a:accent1>
        <a:accent2>
          <a:srgbClr val="999966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8A8A5C"/>
        </a:accent6>
        <a:hlink>
          <a:srgbClr val="996633"/>
        </a:hlink>
        <a:folHlink>
          <a:srgbClr val="99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3">
        <a:dk1>
          <a:srgbClr val="618052"/>
        </a:dk1>
        <a:lt1>
          <a:srgbClr val="FFFFE3"/>
        </a:lt1>
        <a:dk2>
          <a:srgbClr val="162E36"/>
        </a:dk2>
        <a:lt2>
          <a:srgbClr val="FFFFFF"/>
        </a:lt2>
        <a:accent1>
          <a:srgbClr val="336699"/>
        </a:accent1>
        <a:accent2>
          <a:srgbClr val="69888B"/>
        </a:accent2>
        <a:accent3>
          <a:srgbClr val="ABADAE"/>
        </a:accent3>
        <a:accent4>
          <a:srgbClr val="DADAC2"/>
        </a:accent4>
        <a:accent5>
          <a:srgbClr val="ADB8CA"/>
        </a:accent5>
        <a:accent6>
          <a:srgbClr val="5E7B7D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4">
        <a:dk1>
          <a:srgbClr val="000000"/>
        </a:dk1>
        <a:lt1>
          <a:srgbClr val="FFFFFF"/>
        </a:lt1>
        <a:dk2>
          <a:srgbClr val="000000"/>
        </a:dk2>
        <a:lt2>
          <a:srgbClr val="CC0000"/>
        </a:lt2>
        <a:accent1>
          <a:srgbClr val="FFCC00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2D5CB9"/>
        </a:accent6>
        <a:hlink>
          <a:srgbClr val="666699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5">
        <a:dk1>
          <a:srgbClr val="666699"/>
        </a:dk1>
        <a:lt1>
          <a:srgbClr val="FFFFFF"/>
        </a:lt1>
        <a:dk2>
          <a:srgbClr val="000033"/>
        </a:dk2>
        <a:lt2>
          <a:srgbClr val="FFFFFF"/>
        </a:lt2>
        <a:accent1>
          <a:srgbClr val="9966FF"/>
        </a:accent1>
        <a:accent2>
          <a:srgbClr val="CCCCFF"/>
        </a:accent2>
        <a:accent3>
          <a:srgbClr val="AAAAAD"/>
        </a:accent3>
        <a:accent4>
          <a:srgbClr val="DADADA"/>
        </a:accent4>
        <a:accent5>
          <a:srgbClr val="CAB8FF"/>
        </a:accent5>
        <a:accent6>
          <a:srgbClr val="B9B9E7"/>
        </a:accent6>
        <a:hlink>
          <a:srgbClr val="CC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6">
        <a:dk1>
          <a:srgbClr val="000000"/>
        </a:dk1>
        <a:lt1>
          <a:srgbClr val="FFFFFF"/>
        </a:lt1>
        <a:dk2>
          <a:srgbClr val="000000"/>
        </a:dk2>
        <a:lt2>
          <a:srgbClr val="669966"/>
        </a:lt2>
        <a:accent1>
          <a:srgbClr val="CCCC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8AB9"/>
        </a:accent6>
        <a:hlink>
          <a:srgbClr val="000066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7">
        <a:dk1>
          <a:srgbClr val="0099CC"/>
        </a:dk1>
        <a:lt1>
          <a:srgbClr val="FFFFFF"/>
        </a:lt1>
        <a:dk2>
          <a:srgbClr val="000099"/>
        </a:dk2>
        <a:lt2>
          <a:srgbClr val="FFFFFF"/>
        </a:lt2>
        <a:accent1>
          <a:srgbClr val="0099CC"/>
        </a:accent1>
        <a:accent2>
          <a:srgbClr val="6600FF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5C00E7"/>
        </a:accent6>
        <a:hlink>
          <a:srgbClr val="FFCC00"/>
        </a:hlink>
        <a:folHlink>
          <a:srgbClr val="00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8">
        <a:dk1>
          <a:srgbClr val="000033"/>
        </a:dk1>
        <a:lt1>
          <a:srgbClr val="FFFFFF"/>
        </a:lt1>
        <a:dk2>
          <a:srgbClr val="003366"/>
        </a:dk2>
        <a:lt2>
          <a:srgbClr val="275C6D"/>
        </a:lt2>
        <a:accent1>
          <a:srgbClr val="A7D2DF"/>
        </a:accent1>
        <a:accent2>
          <a:srgbClr val="108DA6"/>
        </a:accent2>
        <a:accent3>
          <a:srgbClr val="FFFFFF"/>
        </a:accent3>
        <a:accent4>
          <a:srgbClr val="00002A"/>
        </a:accent4>
        <a:accent5>
          <a:srgbClr val="D0E5EC"/>
        </a:accent5>
        <a:accent6>
          <a:srgbClr val="0D7F96"/>
        </a:accent6>
        <a:hlink>
          <a:srgbClr val="666699"/>
        </a:hlink>
        <a:folHlink>
          <a:srgbClr val="99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9">
        <a:dk1>
          <a:srgbClr val="CC3300"/>
        </a:dk1>
        <a:lt1>
          <a:srgbClr val="FFFFFF"/>
        </a:lt1>
        <a:dk2>
          <a:srgbClr val="000000"/>
        </a:dk2>
        <a:lt2>
          <a:srgbClr val="FFFFCC"/>
        </a:lt2>
        <a:accent1>
          <a:srgbClr val="FF9900"/>
        </a:accent1>
        <a:accent2>
          <a:srgbClr val="9933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8A2D00"/>
        </a:accent6>
        <a:hlink>
          <a:srgbClr val="CEC5A2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Quadrant</Template>
  <TotalTime>49537</TotalTime>
  <Words>3770</Words>
  <Application>Microsoft Macintosh PowerPoint</Application>
  <PresentationFormat>On-screen Show (4:3)</PresentationFormat>
  <Paragraphs>961</Paragraphs>
  <Slides>42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Quadrant</vt:lpstr>
      <vt:lpstr>CS 146: Data Structures and Algorithms July 28 Class Meeting</vt:lpstr>
      <vt:lpstr>A Solution to Assignment #5</vt:lpstr>
      <vt:lpstr>A Solution to Assignment #5, cont’d</vt:lpstr>
      <vt:lpstr>Split a Linked List into Two Sublists</vt:lpstr>
      <vt:lpstr>Concatenate Two Sublists</vt:lpstr>
      <vt:lpstr>Mergesort</vt:lpstr>
      <vt:lpstr>Merge Linked Lists</vt:lpstr>
      <vt:lpstr>Merge Linked Lists, cont’d</vt:lpstr>
      <vt:lpstr>Mergesort with a Linked List, cont’d</vt:lpstr>
      <vt:lpstr>Mergesort with a Linked List</vt:lpstr>
      <vt:lpstr>Mergesort with a Linked List</vt:lpstr>
      <vt:lpstr>Mergesort with a Linked List</vt:lpstr>
      <vt:lpstr>String Algorithms: Important Applications</vt:lpstr>
      <vt:lpstr>Longest Common Subsequence</vt:lpstr>
      <vt:lpstr>String Subsequence</vt:lpstr>
      <vt:lpstr>Longest Common Subsequence, cont’d</vt:lpstr>
      <vt:lpstr>Length of the LCS</vt:lpstr>
      <vt:lpstr>Length of the LCS, cont’d</vt:lpstr>
      <vt:lpstr>LCS with Dynamic Programming</vt:lpstr>
      <vt:lpstr>LCS with Dynamic Programming, cont’d</vt:lpstr>
      <vt:lpstr>LCS with Dynamic Programming, cont’d</vt:lpstr>
      <vt:lpstr>LCS with Dynamic Programming, cont’d</vt:lpstr>
      <vt:lpstr>LCS with Dynamic Programming, cont’d</vt:lpstr>
      <vt:lpstr>LCS with Dynamic Programming, cont’d</vt:lpstr>
      <vt:lpstr>Break</vt:lpstr>
      <vt:lpstr>String Pattern Matching Algorithms</vt:lpstr>
      <vt:lpstr>String Pattern Matching Algorithms, cont’d</vt:lpstr>
      <vt:lpstr>Brute Search Pattern Matching, cont’d</vt:lpstr>
      <vt:lpstr>Brute Search Pattern Matching, cont’d</vt:lpstr>
      <vt:lpstr>Brute Search Pattern Matching, cont’d</vt:lpstr>
      <vt:lpstr>Brute Search Pattern Matching, cont’d</vt:lpstr>
      <vt:lpstr>Brute Search Pattern Matching, cont’d</vt:lpstr>
      <vt:lpstr>Brute Search Pattern Matching, cont’d</vt:lpstr>
      <vt:lpstr>Knuth-Morris-Pratt Algorithm</vt:lpstr>
      <vt:lpstr>Knuth-Morris-Pratt Algorithm</vt:lpstr>
      <vt:lpstr>Knuth-Morris-Pratt Algorithm</vt:lpstr>
      <vt:lpstr>Knuth-Morris-Pratt Algorithm</vt:lpstr>
      <vt:lpstr>Computing KMP next[] </vt:lpstr>
      <vt:lpstr>KMP Pattern Matching</vt:lpstr>
      <vt:lpstr>KMP Pattern Matching</vt:lpstr>
      <vt:lpstr>KMP Pattern Matching</vt:lpstr>
      <vt:lpstr>History of KMT</vt:lpstr>
    </vt:vector>
  </TitlesOfParts>
  <Manager/>
  <Company>San Jose State University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46B: Introduction to Data Structures</dc:title>
  <dc:subject/>
  <dc:creator>Ronald Mak</dc:creator>
  <cp:keywords/>
  <dc:description/>
  <cp:lastModifiedBy>Ronald Mak</cp:lastModifiedBy>
  <cp:revision>775</cp:revision>
  <cp:lastPrinted>2015-07-07T08:11:41Z</cp:lastPrinted>
  <dcterms:created xsi:type="dcterms:W3CDTF">2008-01-12T03:52:55Z</dcterms:created>
  <dcterms:modified xsi:type="dcterms:W3CDTF">2015-07-30T08:08:29Z</dcterms:modified>
  <cp:category/>
</cp:coreProperties>
</file>