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256" r:id="rId2"/>
    <p:sldId id="293" r:id="rId3"/>
    <p:sldId id="327" r:id="rId4"/>
    <p:sldId id="297" r:id="rId5"/>
    <p:sldId id="328" r:id="rId6"/>
    <p:sldId id="298" r:id="rId7"/>
    <p:sldId id="299" r:id="rId8"/>
    <p:sldId id="300" r:id="rId9"/>
    <p:sldId id="329" r:id="rId10"/>
    <p:sldId id="301" r:id="rId11"/>
    <p:sldId id="302" r:id="rId12"/>
    <p:sldId id="303" r:id="rId13"/>
    <p:sldId id="330" r:id="rId14"/>
    <p:sldId id="304" r:id="rId15"/>
    <p:sldId id="331" r:id="rId16"/>
    <p:sldId id="305" r:id="rId17"/>
    <p:sldId id="332" r:id="rId18"/>
    <p:sldId id="306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10" r:id="rId29"/>
    <p:sldId id="342" r:id="rId30"/>
    <p:sldId id="311" r:id="rId31"/>
    <p:sldId id="343" r:id="rId32"/>
    <p:sldId id="344" r:id="rId33"/>
    <p:sldId id="312" r:id="rId34"/>
    <p:sldId id="313" r:id="rId35"/>
    <p:sldId id="314" r:id="rId36"/>
    <p:sldId id="34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46" r:id="rId49"/>
    <p:sldId id="347" r:id="rId50"/>
    <p:sldId id="348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5FF"/>
    <a:srgbClr val="C6DEFF"/>
    <a:srgbClr val="A12A03"/>
    <a:srgbClr val="B23C00"/>
    <a:srgbClr val="66CCFF"/>
    <a:srgbClr val="A40000"/>
    <a:srgbClr val="0033CC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16" autoAdjust="0"/>
    <p:restoredTop sz="98450" autoAdjust="0"/>
  </p:normalViewPr>
  <p:slideViewPr>
    <p:cSldViewPr>
      <p:cViewPr varScale="1">
        <p:scale>
          <a:sx n="142" d="100"/>
          <a:sy n="142" d="100"/>
        </p:scale>
        <p:origin x="-104" y="-600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Summer 2015: June 16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92427" y="6263609"/>
            <a:ext cx="243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146: </a:t>
            </a:r>
            <a:r>
              <a:rPr lang="en-US" sz="1000" baseline="0" dirty="0" smtClean="0"/>
              <a:t>Data Structures and Algorithms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146: Data Structures and Algorithms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June 16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Summer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602D-9B4A-AE4B-8D7A-8F3A8494F6AF}" type="slidenum">
              <a:rPr lang="en-US"/>
              <a:pPr/>
              <a:t>10</a:t>
            </a:fld>
            <a:endParaRPr lang="en-US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 Revisited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60512"/>
            <a:ext cx="8229600" cy="2011658"/>
          </a:xfrm>
        </p:spPr>
        <p:txBody>
          <a:bodyPr/>
          <a:lstStyle/>
          <a:p>
            <a:r>
              <a:rPr lang="en-US" dirty="0"/>
              <a:t>Can we rewrite the program </a:t>
            </a:r>
            <a:r>
              <a:rPr lang="en-US" dirty="0">
                <a:solidFill>
                  <a:srgbClr val="B23C00"/>
                </a:solidFill>
              </a:rPr>
              <a:t>without recursion</a:t>
            </a:r>
            <a:r>
              <a:rPr lang="en-US" dirty="0"/>
              <a:t>?</a:t>
            </a:r>
          </a:p>
          <a:p>
            <a:r>
              <a:rPr lang="en-US" dirty="0"/>
              <a:t>How can we solve the </a:t>
            </a:r>
            <a:r>
              <a:rPr lang="en-US" dirty="0" smtClean="0"/>
              <a:t>puzzle by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using an explicit </a:t>
            </a:r>
            <a:r>
              <a:rPr lang="en-US" dirty="0">
                <a:solidFill>
                  <a:srgbClr val="B23C00"/>
                </a:solidFill>
              </a:rPr>
              <a:t>stack</a:t>
            </a:r>
            <a:r>
              <a:rPr lang="en-US" dirty="0"/>
              <a:t>?</a:t>
            </a:r>
          </a:p>
          <a:p>
            <a:r>
              <a:rPr lang="en-US" dirty="0"/>
              <a:t>Remember our mantra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26341" name="Text Box 5"/>
          <p:cNvSpPr txBox="1">
            <a:spLocks noChangeArrowheads="1"/>
          </p:cNvSpPr>
          <p:nvPr/>
        </p:nvSpPr>
        <p:spPr bwMode="auto">
          <a:xfrm>
            <a:off x="990600" y="1235075"/>
            <a:ext cx="7146925" cy="28384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private static void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solve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n, char source, </a:t>
            </a:r>
          </a:p>
          <a:p>
            <a:r>
              <a:rPr lang="en-US" sz="1800" b="1" dirty="0">
                <a:latin typeface="Courier New" charset="0"/>
              </a:rPr>
              <a:t>                                 char destination, 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                             char temp)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if (n &gt; 0) {</a:t>
            </a:r>
          </a:p>
          <a:p>
            <a:r>
              <a:rPr lang="en-US" sz="1800" b="1" dirty="0">
                <a:latin typeface="Courier New" charset="0"/>
              </a:rPr>
              <a:t>       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solve</a:t>
            </a:r>
            <a:r>
              <a:rPr lang="en-US" sz="1800" b="1" dirty="0">
                <a:latin typeface="Courier New" charset="0"/>
              </a:rPr>
              <a:t>(n-1, 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source, temp,</a:t>
            </a:r>
            <a:r>
              <a:rPr lang="en-US" sz="1800" b="1" dirty="0">
                <a:latin typeface="Courier New" charset="0"/>
              </a:rPr>
              <a:t> destination);</a:t>
            </a:r>
          </a:p>
          <a:p>
            <a:r>
              <a:rPr lang="en-US" sz="1800" b="1" dirty="0">
                <a:latin typeface="Courier New" charset="0"/>
              </a:rPr>
              <a:t>        move(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source, destination</a:t>
            </a:r>
            <a:r>
              <a:rPr lang="en-US" sz="1800" b="1" dirty="0">
                <a:latin typeface="Courier New" charset="0"/>
              </a:rPr>
              <a:t>);</a:t>
            </a:r>
          </a:p>
          <a:p>
            <a:r>
              <a:rPr lang="en-US" sz="1800" b="1" dirty="0">
                <a:latin typeface="Courier New" charset="0"/>
              </a:rPr>
              <a:t>       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solve</a:t>
            </a:r>
            <a:r>
              <a:rPr lang="en-US" sz="1800" b="1" dirty="0">
                <a:latin typeface="Courier New" charset="0"/>
              </a:rPr>
              <a:t>(n-1, 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temp, destination</a:t>
            </a:r>
            <a:r>
              <a:rPr lang="en-US" sz="1800" b="1" dirty="0">
                <a:latin typeface="Courier New" charset="0"/>
              </a:rPr>
              <a:t>, source);</a:t>
            </a:r>
          </a:p>
          <a:p>
            <a:r>
              <a:rPr lang="en-US" sz="1800" b="1" dirty="0">
                <a:latin typeface="Courier New" charset="0"/>
              </a:rPr>
              <a:t>    }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591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02EC-A960-F240-B4BB-8D4C07A3DC5A}" type="slidenum">
              <a:rPr lang="en-US"/>
              <a:pPr/>
              <a:t>11</a:t>
            </a:fld>
            <a:endParaRPr lang="en-US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Mantra</a:t>
            </a:r>
          </a:p>
        </p:txBody>
      </p:sp>
      <p:sp>
        <p:nvSpPr>
          <p:cNvPr id="519172" name="Text Box 4"/>
          <p:cNvSpPr txBox="1">
            <a:spLocks noChangeArrowheads="1"/>
          </p:cNvSpPr>
          <p:nvPr/>
        </p:nvSpPr>
        <p:spPr bwMode="auto">
          <a:xfrm>
            <a:off x="822325" y="1874838"/>
            <a:ext cx="466883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006600"/>
                </a:solidFill>
                <a:latin typeface="Times New Roman" charset="0"/>
              </a:rPr>
              <a:t>Computer </a:t>
            </a:r>
            <a:r>
              <a:rPr lang="en-US" sz="4800" u="sng">
                <a:solidFill>
                  <a:srgbClr val="006600"/>
                </a:solidFill>
                <a:latin typeface="Times New Roman" charset="0"/>
              </a:rPr>
              <a:t>Science</a:t>
            </a:r>
          </a:p>
        </p:txBody>
      </p:sp>
      <p:sp>
        <p:nvSpPr>
          <p:cNvPr id="519173" name="Text Box 5"/>
          <p:cNvSpPr txBox="1">
            <a:spLocks noChangeArrowheads="1"/>
          </p:cNvSpPr>
          <p:nvPr/>
        </p:nvSpPr>
        <p:spPr bwMode="auto">
          <a:xfrm>
            <a:off x="1736725" y="3067050"/>
            <a:ext cx="6226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>
                <a:solidFill>
                  <a:srgbClr val="0033CC"/>
                </a:solidFill>
                <a:latin typeface="Times New Roman" charset="0"/>
              </a:rPr>
              <a:t>Science is about learning by doing ...</a:t>
            </a:r>
          </a:p>
        </p:txBody>
      </p:sp>
      <p:sp>
        <p:nvSpPr>
          <p:cNvPr id="519174" name="Text Box 6"/>
          <p:cNvSpPr txBox="1">
            <a:spLocks noChangeArrowheads="1"/>
          </p:cNvSpPr>
          <p:nvPr/>
        </p:nvSpPr>
        <p:spPr bwMode="auto">
          <a:xfrm>
            <a:off x="5668963" y="3611563"/>
            <a:ext cx="2506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folHlink"/>
                </a:solidFill>
              </a:rPr>
              <a:t>experiments!</a:t>
            </a:r>
          </a:p>
        </p:txBody>
      </p:sp>
    </p:spTree>
    <p:extLst>
      <p:ext uri="{BB962C8B-B14F-4D97-AF65-F5344CB8AC3E}">
        <p14:creationId xmlns:p14="http://schemas.microsoft.com/office/powerpoint/2010/main" val="174167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F2D6-520B-6A43-B92E-DBDFFEFDD2E7}" type="slidenum">
              <a:rPr lang="en-US"/>
              <a:pPr/>
              <a:t>12</a:t>
            </a:fld>
            <a:endParaRPr lang="en-US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 </a:t>
            </a:r>
            <a:r>
              <a:rPr lang="en-US" dirty="0" smtClean="0"/>
              <a:t>without </a:t>
            </a:r>
            <a:r>
              <a:rPr lang="en-US" dirty="0"/>
              <a:t>Recursion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94125"/>
            <a:ext cx="8229600" cy="2560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Each method </a:t>
            </a:r>
            <a:r>
              <a:rPr lang="en-US" dirty="0" smtClean="0">
                <a:solidFill>
                  <a:srgbClr val="B23C00"/>
                </a:solidFill>
              </a:rPr>
              <a:t>call</a:t>
            </a:r>
            <a:r>
              <a:rPr lang="en-US" dirty="0" smtClean="0"/>
              <a:t> (recursive or </a:t>
            </a:r>
            <a:r>
              <a:rPr lang="en-US" dirty="0" err="1" smtClean="0"/>
              <a:t>nonrecursive</a:t>
            </a:r>
            <a:r>
              <a:rPr lang="en-US" dirty="0" smtClean="0"/>
              <a:t>) is </a:t>
            </a:r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push</a:t>
            </a:r>
            <a:r>
              <a:rPr lang="en-US" dirty="0"/>
              <a:t> onto </a:t>
            </a:r>
            <a:r>
              <a:rPr lang="en-US" dirty="0" smtClean="0"/>
              <a:t>the runtime </a:t>
            </a:r>
            <a:r>
              <a:rPr lang="en-US" dirty="0"/>
              <a:t>stack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Call parameters and the return addressed are pushed onto the stack.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Each </a:t>
            </a:r>
            <a:r>
              <a:rPr lang="en-US" dirty="0" smtClean="0">
                <a:solidFill>
                  <a:srgbClr val="B23C00"/>
                </a:solidFill>
              </a:rPr>
              <a:t>return </a:t>
            </a:r>
            <a:r>
              <a:rPr lang="en-US" dirty="0" smtClean="0"/>
              <a:t>from a method call is a </a:t>
            </a:r>
            <a:r>
              <a:rPr lang="en-US" dirty="0" smtClean="0">
                <a:solidFill>
                  <a:srgbClr val="B23C00"/>
                </a:solidFill>
              </a:rPr>
              <a:t>pop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Retrieve return values and the return address.</a:t>
            </a:r>
            <a:endParaRPr lang="en-US" dirty="0"/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1354138" y="1235075"/>
            <a:ext cx="6418262" cy="253682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 New" charset="0"/>
              </a:rPr>
              <a:t>private static void </a:t>
            </a:r>
            <a:r>
              <a:rPr lang="en-US" sz="1600" b="1" dirty="0">
                <a:solidFill>
                  <a:srgbClr val="B23C00"/>
                </a:solidFill>
                <a:latin typeface="Courier New" charset="0"/>
              </a:rPr>
              <a:t>solve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n, char source, </a:t>
            </a:r>
          </a:p>
          <a:p>
            <a:r>
              <a:rPr lang="en-US" sz="1600" b="1" dirty="0">
                <a:latin typeface="Courier New" charset="0"/>
              </a:rPr>
              <a:t>                                 char destination, </a:t>
            </a: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latin typeface="Courier New" charset="0"/>
              </a:rPr>
              <a:t>                                 char temp)</a:t>
            </a:r>
          </a:p>
          <a:p>
            <a:r>
              <a:rPr lang="en-US" sz="1600" b="1" dirty="0">
                <a:latin typeface="Courier New" charset="0"/>
              </a:rPr>
              <a:t>{</a:t>
            </a:r>
          </a:p>
          <a:p>
            <a:r>
              <a:rPr lang="en-US" sz="1600" b="1" dirty="0">
                <a:latin typeface="Courier New" charset="0"/>
              </a:rPr>
              <a:t>    if (n &gt; 0) {</a:t>
            </a:r>
          </a:p>
          <a:p>
            <a:r>
              <a:rPr lang="en-US" sz="1600" b="1" dirty="0">
                <a:latin typeface="Courier New" charset="0"/>
              </a:rPr>
              <a:t>        </a:t>
            </a:r>
            <a:r>
              <a:rPr lang="en-US" sz="1600" b="1" dirty="0">
                <a:solidFill>
                  <a:srgbClr val="B23C00"/>
                </a:solidFill>
                <a:latin typeface="Courier New" charset="0"/>
              </a:rPr>
              <a:t>solve</a:t>
            </a:r>
            <a:r>
              <a:rPr lang="en-US" sz="1600" b="1" dirty="0">
                <a:latin typeface="Courier New" charset="0"/>
              </a:rPr>
              <a:t>(n-1,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source, temp,</a:t>
            </a:r>
            <a:r>
              <a:rPr lang="en-US" sz="1600" b="1" dirty="0">
                <a:latin typeface="Courier New" charset="0"/>
              </a:rPr>
              <a:t> destination);</a:t>
            </a:r>
          </a:p>
          <a:p>
            <a:r>
              <a:rPr lang="en-US" sz="1600" b="1" dirty="0">
                <a:latin typeface="Courier New" charset="0"/>
              </a:rPr>
              <a:t>        move(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source, destination</a:t>
            </a:r>
            <a:r>
              <a:rPr lang="en-US" sz="1600" b="1" dirty="0">
                <a:latin typeface="Courier New" charset="0"/>
              </a:rPr>
              <a:t>);</a:t>
            </a:r>
          </a:p>
          <a:p>
            <a:r>
              <a:rPr lang="en-US" sz="1600" b="1" dirty="0">
                <a:latin typeface="Courier New" charset="0"/>
              </a:rPr>
              <a:t>        </a:t>
            </a:r>
            <a:r>
              <a:rPr lang="en-US" sz="1600" b="1" dirty="0">
                <a:solidFill>
                  <a:srgbClr val="B23C00"/>
                </a:solidFill>
                <a:latin typeface="Courier New" charset="0"/>
              </a:rPr>
              <a:t>solve</a:t>
            </a:r>
            <a:r>
              <a:rPr lang="en-US" sz="1600" b="1" dirty="0">
                <a:latin typeface="Courier New" charset="0"/>
              </a:rPr>
              <a:t>(n-1,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temp, destination</a:t>
            </a:r>
            <a:r>
              <a:rPr lang="en-US" sz="1600" b="1" dirty="0">
                <a:latin typeface="Courier New" charset="0"/>
              </a:rPr>
              <a:t>, source);</a:t>
            </a:r>
          </a:p>
          <a:p>
            <a:r>
              <a:rPr lang="en-US" sz="1600" b="1" dirty="0">
                <a:latin typeface="Courier New" charset="0"/>
              </a:rPr>
              <a:t>    }</a:t>
            </a:r>
          </a:p>
          <a:p>
            <a:r>
              <a:rPr lang="en-US" sz="16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549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F2D6-520B-6A43-B92E-DBDFFEFDD2E7}" type="slidenum">
              <a:rPr lang="en-US"/>
              <a:pPr/>
              <a:t>13</a:t>
            </a:fld>
            <a:endParaRPr lang="en-US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 </a:t>
            </a:r>
            <a:r>
              <a:rPr lang="en-US" dirty="0" smtClean="0"/>
              <a:t>without </a:t>
            </a:r>
            <a:r>
              <a:rPr lang="en-US" dirty="0"/>
              <a:t>Recursion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94125"/>
            <a:ext cx="8229600" cy="2560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If we replace method calls with explicit stack operations, we need to know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and what to push.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to pop and what information to retrieve.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Can we get the recursive version of the solution to help us?</a:t>
            </a:r>
            <a:endParaRPr lang="en-US" dirty="0"/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1354138" y="1235075"/>
            <a:ext cx="6418262" cy="253682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 New" charset="0"/>
              </a:rPr>
              <a:t>private static void </a:t>
            </a:r>
            <a:r>
              <a:rPr lang="en-US" sz="1600" b="1" dirty="0">
                <a:solidFill>
                  <a:srgbClr val="B23C00"/>
                </a:solidFill>
                <a:latin typeface="Courier New" charset="0"/>
              </a:rPr>
              <a:t>solve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n, char source, </a:t>
            </a:r>
          </a:p>
          <a:p>
            <a:r>
              <a:rPr lang="en-US" sz="1600" b="1" dirty="0">
                <a:latin typeface="Courier New" charset="0"/>
              </a:rPr>
              <a:t>                                 char destination, </a:t>
            </a: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latin typeface="Courier New" charset="0"/>
              </a:rPr>
              <a:t>                                 char temp)</a:t>
            </a:r>
          </a:p>
          <a:p>
            <a:r>
              <a:rPr lang="en-US" sz="1600" b="1" dirty="0">
                <a:latin typeface="Courier New" charset="0"/>
              </a:rPr>
              <a:t>{</a:t>
            </a:r>
          </a:p>
          <a:p>
            <a:r>
              <a:rPr lang="en-US" sz="1600" b="1" dirty="0">
                <a:latin typeface="Courier New" charset="0"/>
              </a:rPr>
              <a:t>    if (n &gt; 0) {</a:t>
            </a:r>
          </a:p>
          <a:p>
            <a:r>
              <a:rPr lang="en-US" sz="1600" b="1" dirty="0">
                <a:latin typeface="Courier New" charset="0"/>
              </a:rPr>
              <a:t>        </a:t>
            </a:r>
            <a:r>
              <a:rPr lang="en-US" sz="1600" b="1" dirty="0">
                <a:solidFill>
                  <a:srgbClr val="B23C00"/>
                </a:solidFill>
                <a:latin typeface="Courier New" charset="0"/>
              </a:rPr>
              <a:t>solve</a:t>
            </a:r>
            <a:r>
              <a:rPr lang="en-US" sz="1600" b="1" dirty="0">
                <a:latin typeface="Courier New" charset="0"/>
              </a:rPr>
              <a:t>(n-1,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source, temp,</a:t>
            </a:r>
            <a:r>
              <a:rPr lang="en-US" sz="1600" b="1" dirty="0">
                <a:latin typeface="Courier New" charset="0"/>
              </a:rPr>
              <a:t> destination);</a:t>
            </a:r>
          </a:p>
          <a:p>
            <a:r>
              <a:rPr lang="en-US" sz="1600" b="1" dirty="0">
                <a:latin typeface="Courier New" charset="0"/>
              </a:rPr>
              <a:t>        move(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source, destination</a:t>
            </a:r>
            <a:r>
              <a:rPr lang="en-US" sz="1600" b="1" dirty="0">
                <a:latin typeface="Courier New" charset="0"/>
              </a:rPr>
              <a:t>);</a:t>
            </a:r>
          </a:p>
          <a:p>
            <a:r>
              <a:rPr lang="en-US" sz="1600" b="1" dirty="0">
                <a:latin typeface="Courier New" charset="0"/>
              </a:rPr>
              <a:t>        </a:t>
            </a:r>
            <a:r>
              <a:rPr lang="en-US" sz="1600" b="1" dirty="0">
                <a:solidFill>
                  <a:srgbClr val="B23C00"/>
                </a:solidFill>
                <a:latin typeface="Courier New" charset="0"/>
              </a:rPr>
              <a:t>solve</a:t>
            </a:r>
            <a:r>
              <a:rPr lang="en-US" sz="1600" b="1" dirty="0">
                <a:latin typeface="Courier New" charset="0"/>
              </a:rPr>
              <a:t>(n-1,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temp, destination</a:t>
            </a:r>
            <a:r>
              <a:rPr lang="en-US" sz="1600" b="1" dirty="0">
                <a:latin typeface="Courier New" charset="0"/>
              </a:rPr>
              <a:t>, source);</a:t>
            </a:r>
          </a:p>
          <a:p>
            <a:r>
              <a:rPr lang="en-US" sz="1600" b="1" dirty="0">
                <a:latin typeface="Courier New" charset="0"/>
              </a:rPr>
              <a:t>    }</a:t>
            </a:r>
          </a:p>
          <a:p>
            <a:r>
              <a:rPr lang="en-US" sz="16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390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BFD1-CC44-AF47-BAB7-E82FD98E0C4C}" type="slidenum">
              <a:rPr lang="en-US"/>
              <a:pPr/>
              <a:t>14</a:t>
            </a:fld>
            <a:endParaRPr lang="en-US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 </a:t>
            </a:r>
            <a:r>
              <a:rPr lang="en-US" dirty="0" smtClean="0"/>
              <a:t>without Recursion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28388" name="Text Box 4"/>
          <p:cNvSpPr txBox="1">
            <a:spLocks noChangeArrowheads="1"/>
          </p:cNvSpPr>
          <p:nvPr/>
        </p:nvSpPr>
        <p:spPr bwMode="auto">
          <a:xfrm>
            <a:off x="841750" y="1373537"/>
            <a:ext cx="7387810" cy="452431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private static void solve(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 n, char source, </a:t>
            </a:r>
            <a:endParaRPr lang="en-US" sz="1800" b="1" dirty="0" smtClean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                             char </a:t>
            </a:r>
            <a:r>
              <a:rPr lang="en-US" sz="1800" b="1" dirty="0">
                <a:latin typeface="Courier New"/>
                <a:cs typeface="Courier New"/>
              </a:rPr>
              <a:t>destination, </a:t>
            </a:r>
            <a:endParaRPr lang="en-US" sz="1800" b="1" dirty="0" smtClean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                             char </a:t>
            </a:r>
            <a:r>
              <a:rPr lang="en-US" sz="1800" b="1" dirty="0">
                <a:latin typeface="Courier New"/>
                <a:cs typeface="Courier New"/>
              </a:rPr>
              <a:t>temp)</a:t>
            </a: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System.out.printf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("PUSH %2d%2s%2s%2s\n", </a:t>
            </a:r>
            <a:endParaRPr lang="en-US" sz="1800" b="1" dirty="0" smtClean="0">
              <a:solidFill>
                <a:srgbClr val="B23C00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rgbClr val="B23C00"/>
                </a:solidFill>
                <a:latin typeface="Courier New"/>
                <a:cs typeface="Courier New"/>
              </a:rPr>
              <a:t>                     n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, source, destination, temp);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if (n &gt; 0)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solve(n-1, source, temp, destination);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move(source, destination);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solve(n-1, temp, destination, source);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System.out.printf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("POP  %2d%2s%2s%2s\n", </a:t>
            </a:r>
            <a:endParaRPr lang="en-US" sz="1800" b="1" dirty="0" smtClean="0">
              <a:solidFill>
                <a:srgbClr val="B23C00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rgbClr val="B23C00"/>
                </a:solidFill>
                <a:latin typeface="Courier New"/>
                <a:cs typeface="Courier New"/>
              </a:rPr>
              <a:t>                     n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, source, destination, temp);</a:t>
            </a: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28389" name="Text Box 5"/>
          <p:cNvSpPr txBox="1">
            <a:spLocks noChangeArrowheads="1"/>
          </p:cNvSpPr>
          <p:nvPr/>
        </p:nvSpPr>
        <p:spPr bwMode="auto">
          <a:xfrm>
            <a:off x="7132292" y="1234464"/>
            <a:ext cx="1403750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  <a:latin typeface="+mn-lt"/>
              </a:rPr>
              <a:t>Hanoi3.java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14194" y="6242605"/>
            <a:ext cx="731991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Demo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3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8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8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 without Recursion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6046" y="1234464"/>
            <a:ext cx="3594515" cy="5016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Solve for 3 disks: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PUSH  3 A C B</a:t>
            </a:r>
          </a:p>
          <a:p>
            <a:r>
              <a:rPr lang="en-US" b="1" dirty="0">
                <a:latin typeface="Courier New"/>
                <a:cs typeface="Courier New"/>
              </a:rPr>
              <a:t>PUSH  2 A B C</a:t>
            </a:r>
          </a:p>
          <a:p>
            <a:r>
              <a:rPr lang="en-US" b="1" dirty="0">
                <a:latin typeface="Courier New"/>
                <a:cs typeface="Courier New"/>
              </a:rPr>
              <a:t>PUSH  1 A C B</a:t>
            </a:r>
          </a:p>
          <a:p>
            <a:r>
              <a:rPr lang="ro-RO" b="1" dirty="0">
                <a:latin typeface="Courier New"/>
                <a:cs typeface="Courier New"/>
              </a:rPr>
              <a:t>PUSH  0 A B C</a:t>
            </a:r>
          </a:p>
          <a:p>
            <a:r>
              <a:rPr lang="ro-RO" b="1" dirty="0">
                <a:latin typeface="Courier New"/>
                <a:cs typeface="Courier New"/>
              </a:rPr>
              <a:t>POP   0 A B C</a:t>
            </a:r>
          </a:p>
          <a:p>
            <a:r>
              <a:rPr lang="ro-RO" b="1" dirty="0">
                <a:latin typeface="Courier New"/>
                <a:cs typeface="Courier New"/>
              </a:rPr>
              <a:t> 1: Move disk from A to C.</a:t>
            </a:r>
          </a:p>
          <a:p>
            <a:r>
              <a:rPr lang="ro-RO" b="1" dirty="0">
                <a:latin typeface="Courier New"/>
                <a:cs typeface="Courier New"/>
              </a:rPr>
              <a:t>PUSH  0 B C A</a:t>
            </a:r>
          </a:p>
          <a:p>
            <a:r>
              <a:rPr lang="ro-RO" b="1" dirty="0">
                <a:latin typeface="Courier New"/>
                <a:cs typeface="Courier New"/>
              </a:rPr>
              <a:t>POP   0 B C A</a:t>
            </a:r>
          </a:p>
          <a:p>
            <a:r>
              <a:rPr lang="ro-RO" b="1" dirty="0">
                <a:latin typeface="Courier New"/>
                <a:cs typeface="Courier New"/>
              </a:rPr>
              <a:t>POP   1 A C B</a:t>
            </a:r>
          </a:p>
          <a:p>
            <a:r>
              <a:rPr lang="ro-RO" b="1" dirty="0">
                <a:latin typeface="Courier New"/>
                <a:cs typeface="Courier New"/>
              </a:rPr>
              <a:t> 2: Move disk from A to B.</a:t>
            </a:r>
          </a:p>
          <a:p>
            <a:r>
              <a:rPr lang="ro-RO" b="1" dirty="0">
                <a:latin typeface="Courier New"/>
                <a:cs typeface="Courier New"/>
              </a:rPr>
              <a:t>PUSH  1 C B A</a:t>
            </a:r>
          </a:p>
          <a:p>
            <a:r>
              <a:rPr lang="ro-RO" b="1" dirty="0">
                <a:latin typeface="Courier New"/>
                <a:cs typeface="Courier New"/>
              </a:rPr>
              <a:t>PUSH  0 C A B</a:t>
            </a:r>
          </a:p>
          <a:p>
            <a:r>
              <a:rPr lang="ro-RO" b="1" dirty="0">
                <a:latin typeface="Courier New"/>
                <a:cs typeface="Courier New"/>
              </a:rPr>
              <a:t>POP   0 C A B</a:t>
            </a:r>
          </a:p>
          <a:p>
            <a:r>
              <a:rPr lang="ro-RO" b="1" dirty="0">
                <a:latin typeface="Courier New"/>
                <a:cs typeface="Courier New"/>
              </a:rPr>
              <a:t> 3: Move disk from C to B.</a:t>
            </a:r>
          </a:p>
          <a:p>
            <a:r>
              <a:rPr lang="ro-RO" b="1" dirty="0">
                <a:latin typeface="Courier New"/>
                <a:cs typeface="Courier New"/>
              </a:rPr>
              <a:t>PUSH  0 A B C</a:t>
            </a:r>
          </a:p>
          <a:p>
            <a:r>
              <a:rPr lang="ro-RO" b="1" dirty="0">
                <a:latin typeface="Courier New"/>
                <a:cs typeface="Courier New"/>
              </a:rPr>
              <a:t>POP   0 A B C</a:t>
            </a:r>
          </a:p>
          <a:p>
            <a:r>
              <a:rPr lang="ro-RO" b="1" dirty="0">
                <a:latin typeface="Courier New"/>
                <a:cs typeface="Courier New"/>
              </a:rPr>
              <a:t>POP   1 C B A</a:t>
            </a:r>
          </a:p>
          <a:p>
            <a:r>
              <a:rPr lang="ro-RO" b="1" dirty="0">
                <a:latin typeface="Courier New"/>
                <a:cs typeface="Courier New"/>
              </a:rPr>
              <a:t>POP   2 A B </a:t>
            </a:r>
            <a:r>
              <a:rPr lang="ro-RO" b="1" dirty="0" smtClean="0">
                <a:latin typeface="Courier New"/>
                <a:cs typeface="Courier New"/>
              </a:rPr>
              <a:t>C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9362" y="1234464"/>
            <a:ext cx="3594515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numCol="1" rtlCol="0">
            <a:spAutoFit/>
          </a:bodyPr>
          <a:lstStyle/>
          <a:p>
            <a:r>
              <a:rPr lang="ro-RO" b="1" dirty="0" smtClean="0">
                <a:latin typeface="Courier New"/>
                <a:cs typeface="Courier New"/>
              </a:rPr>
              <a:t>4</a:t>
            </a:r>
            <a:r>
              <a:rPr lang="ro-RO" b="1" dirty="0">
                <a:latin typeface="Courier New"/>
                <a:cs typeface="Courier New"/>
              </a:rPr>
              <a:t>: Move disk from A to C.</a:t>
            </a:r>
          </a:p>
          <a:p>
            <a:r>
              <a:rPr lang="ro-RO" b="1" dirty="0">
                <a:latin typeface="Courier New"/>
                <a:cs typeface="Courier New"/>
              </a:rPr>
              <a:t>PUSH  2 B C A</a:t>
            </a:r>
          </a:p>
          <a:p>
            <a:r>
              <a:rPr lang="ro-RO" b="1" dirty="0">
                <a:latin typeface="Courier New"/>
                <a:cs typeface="Courier New"/>
              </a:rPr>
              <a:t>PUSH  1 B A C</a:t>
            </a:r>
          </a:p>
          <a:p>
            <a:r>
              <a:rPr lang="ro-RO" b="1" dirty="0">
                <a:latin typeface="Courier New"/>
                <a:cs typeface="Courier New"/>
              </a:rPr>
              <a:t>PUSH  0 B C A</a:t>
            </a:r>
          </a:p>
          <a:p>
            <a:r>
              <a:rPr lang="ro-RO" b="1" dirty="0">
                <a:latin typeface="Courier New"/>
                <a:cs typeface="Courier New"/>
              </a:rPr>
              <a:t>POP   0 B C A</a:t>
            </a:r>
          </a:p>
          <a:p>
            <a:r>
              <a:rPr lang="ro-RO" b="1" dirty="0">
                <a:latin typeface="Courier New"/>
                <a:cs typeface="Courier New"/>
              </a:rPr>
              <a:t> 5: Move disk from B to A.</a:t>
            </a:r>
          </a:p>
          <a:p>
            <a:r>
              <a:rPr lang="ro-RO" b="1" dirty="0">
                <a:latin typeface="Courier New"/>
                <a:cs typeface="Courier New"/>
              </a:rPr>
              <a:t>PUSH  0 C A B</a:t>
            </a:r>
          </a:p>
          <a:p>
            <a:r>
              <a:rPr lang="ro-RO" b="1" dirty="0">
                <a:latin typeface="Courier New"/>
                <a:cs typeface="Courier New"/>
              </a:rPr>
              <a:t>POP   0 C A B</a:t>
            </a:r>
          </a:p>
          <a:p>
            <a:r>
              <a:rPr lang="ro-RO" b="1" dirty="0">
                <a:latin typeface="Courier New"/>
                <a:cs typeface="Courier New"/>
              </a:rPr>
              <a:t>POP   1 B A C</a:t>
            </a:r>
          </a:p>
          <a:p>
            <a:r>
              <a:rPr lang="ro-RO" b="1" dirty="0">
                <a:latin typeface="Courier New"/>
                <a:cs typeface="Courier New"/>
              </a:rPr>
              <a:t> 6: Move disk from B to C.</a:t>
            </a:r>
          </a:p>
          <a:p>
            <a:r>
              <a:rPr lang="ro-RO" b="1" dirty="0">
                <a:latin typeface="Courier New"/>
                <a:cs typeface="Courier New"/>
              </a:rPr>
              <a:t>PUSH  1 A C B</a:t>
            </a:r>
          </a:p>
          <a:p>
            <a:r>
              <a:rPr lang="ro-RO" b="1" dirty="0">
                <a:latin typeface="Courier New"/>
                <a:cs typeface="Courier New"/>
              </a:rPr>
              <a:t>PUSH  0 A B C</a:t>
            </a:r>
          </a:p>
          <a:p>
            <a:r>
              <a:rPr lang="ro-RO" b="1" dirty="0">
                <a:latin typeface="Courier New"/>
                <a:cs typeface="Courier New"/>
              </a:rPr>
              <a:t>POP   0 A B C</a:t>
            </a:r>
          </a:p>
          <a:p>
            <a:r>
              <a:rPr lang="ro-RO" b="1" dirty="0">
                <a:latin typeface="Courier New"/>
                <a:cs typeface="Courier New"/>
              </a:rPr>
              <a:t> 7: Move disk from A to C.</a:t>
            </a:r>
          </a:p>
          <a:p>
            <a:r>
              <a:rPr lang="ro-RO" b="1" dirty="0">
                <a:latin typeface="Courier New"/>
                <a:cs typeface="Courier New"/>
              </a:rPr>
              <a:t>PUSH  0 B C A</a:t>
            </a:r>
          </a:p>
          <a:p>
            <a:r>
              <a:rPr lang="ro-RO" b="1" dirty="0">
                <a:latin typeface="Courier New"/>
                <a:cs typeface="Courier New"/>
              </a:rPr>
              <a:t>POP   0 B C A</a:t>
            </a:r>
          </a:p>
          <a:p>
            <a:r>
              <a:rPr lang="ro-RO" b="1" dirty="0">
                <a:latin typeface="Courier New"/>
                <a:cs typeface="Courier New"/>
              </a:rPr>
              <a:t>POP   1 A C B</a:t>
            </a:r>
          </a:p>
          <a:p>
            <a:r>
              <a:rPr lang="ro-RO" b="1" dirty="0">
                <a:latin typeface="Courier New"/>
                <a:cs typeface="Courier New"/>
              </a:rPr>
              <a:t>POP   2 B C A</a:t>
            </a:r>
          </a:p>
          <a:p>
            <a:r>
              <a:rPr lang="ro-RO" b="1" dirty="0">
                <a:latin typeface="Courier New"/>
                <a:cs typeface="Courier New"/>
              </a:rPr>
              <a:t>POP   3 A C B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694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2B03-4809-D64D-B947-5C8529B110A7}" type="slidenum">
              <a:rPr lang="en-US"/>
              <a:pPr/>
              <a:t>16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 without Recursion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67" y="1295400"/>
            <a:ext cx="8503872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Our new solution won’t depend on recursive calls.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Instead on relying on the JVM’s runtime stack,</a:t>
            </a:r>
            <a:br>
              <a:rPr lang="en-US" dirty="0" smtClean="0"/>
            </a:br>
            <a:r>
              <a:rPr lang="en-US" dirty="0" smtClean="0"/>
              <a:t>we will explicitly manage our own stack.</a:t>
            </a:r>
          </a:p>
          <a:p>
            <a:pPr lvl="5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We can use the preceding output to guide us how and when to make pushes and pops.</a:t>
            </a:r>
          </a:p>
          <a:p>
            <a:pPr lvl="5"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dirty="0"/>
              <a:t>What element do we push onto the stack?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Parms</a:t>
            </a:r>
            <a:r>
              <a:rPr lang="en-US" dirty="0" smtClean="0">
                <a:solidFill>
                  <a:srgbClr val="0033CC"/>
                </a:solidFill>
                <a:latin typeface="Arial"/>
              </a:rPr>
              <a:t> </a:t>
            </a:r>
            <a:r>
              <a:rPr lang="en-US" dirty="0" smtClean="0">
                <a:latin typeface="Arial"/>
              </a:rPr>
              <a:t>object consisting</a:t>
            </a:r>
            <a:r>
              <a:rPr lang="en-US" dirty="0" smtClean="0"/>
              <a:t> of the values for </a:t>
            </a:r>
            <a:br>
              <a:rPr lang="en-US" dirty="0" smtClean="0"/>
            </a:br>
            <a:r>
              <a:rPr lang="en-US" sz="2800" b="1" dirty="0" smtClean="0">
                <a:solidFill>
                  <a:srgbClr val="0033CC"/>
                </a:solidFill>
                <a:latin typeface="Courier New"/>
                <a:cs typeface="Courier New"/>
              </a:rPr>
              <a:t>n</a:t>
            </a:r>
            <a:r>
              <a:rPr lang="en-US" dirty="0"/>
              <a:t>, </a:t>
            </a:r>
            <a:r>
              <a:rPr lang="en-US" sz="2800" b="1" dirty="0">
                <a:solidFill>
                  <a:srgbClr val="0033CC"/>
                </a:solidFill>
                <a:latin typeface="Courier New"/>
                <a:cs typeface="Courier New"/>
              </a:rPr>
              <a:t>source</a:t>
            </a:r>
            <a:r>
              <a:rPr lang="en-US" dirty="0"/>
              <a:t>, </a:t>
            </a:r>
            <a:r>
              <a:rPr lang="en-US" sz="2800" b="1" dirty="0">
                <a:solidFill>
                  <a:srgbClr val="0033CC"/>
                </a:solidFill>
                <a:latin typeface="Courier New"/>
                <a:cs typeface="Courier New"/>
              </a:rPr>
              <a:t>destination</a:t>
            </a:r>
            <a:r>
              <a:rPr lang="en-US" dirty="0"/>
              <a:t>, and </a:t>
            </a:r>
            <a:r>
              <a:rPr lang="en-US" sz="2800" b="1" dirty="0">
                <a:solidFill>
                  <a:srgbClr val="0033CC"/>
                </a:solidFill>
                <a:latin typeface="Courier New"/>
                <a:cs typeface="Courier New"/>
              </a:rPr>
              <a:t>temp</a:t>
            </a:r>
            <a:r>
              <a:rPr lang="en-US" dirty="0" smtClean="0"/>
              <a:t>.</a:t>
            </a:r>
          </a:p>
          <a:p>
            <a:pPr lvl="6"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dirty="0"/>
              <a:t>What </a:t>
            </a:r>
            <a:r>
              <a:rPr lang="en-US" dirty="0" smtClean="0"/>
              <a:t>is the </a:t>
            </a:r>
            <a:r>
              <a:rPr lang="en-US" dirty="0"/>
              <a:t>first push?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PUSH n A C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B</a:t>
            </a:r>
          </a:p>
          <a:p>
            <a:pPr lvl="6">
              <a:lnSpc>
                <a:spcPct val="90000"/>
              </a:lnSpc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49157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9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9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2B03-4809-D64D-B947-5C8529B110A7}" type="slidenum">
              <a:rPr lang="en-US"/>
              <a:pPr/>
              <a:t>17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 without Recursion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Our new solution will consist of a loop that does pushes and pops with our explicit stack.</a:t>
            </a:r>
          </a:p>
          <a:p>
            <a:pPr lvl="5">
              <a:lnSpc>
                <a:spcPct val="90000"/>
              </a:lnSpc>
            </a:pPr>
            <a:endParaRPr lang="en-US" sz="900" dirty="0"/>
          </a:p>
          <a:p>
            <a:pPr lvl="6"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dirty="0"/>
              <a:t>When does the loop end?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the stack becomes empty.</a:t>
            </a:r>
          </a:p>
        </p:txBody>
      </p:sp>
    </p:spTree>
    <p:extLst>
      <p:ext uri="{BB962C8B-B14F-4D97-AF65-F5344CB8AC3E}">
        <p14:creationId xmlns:p14="http://schemas.microsoft.com/office/powerpoint/2010/main" val="131051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B8C5-2B2E-D849-BF41-E0CE21AC4085}" type="slidenum">
              <a:rPr lang="en-US"/>
              <a:pPr/>
              <a:t>18</a:t>
            </a:fld>
            <a:endParaRPr lang="en-US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 without Recursion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563"/>
            <a:ext cx="8229600" cy="598487"/>
          </a:xfrm>
        </p:spPr>
        <p:txBody>
          <a:bodyPr/>
          <a:lstStyle/>
          <a:p>
            <a:r>
              <a:rPr lang="en-US" dirty="0"/>
              <a:t>We can make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</a:rPr>
              <a:t>Parms</a:t>
            </a:r>
            <a:r>
              <a:rPr lang="en-US" b="1" dirty="0" smtClean="0">
                <a:solidFill>
                  <a:srgbClr val="0033CC"/>
                </a:solidFill>
                <a:latin typeface="+mj-lt"/>
              </a:rPr>
              <a:t> </a:t>
            </a:r>
            <a:r>
              <a:rPr lang="en-US" dirty="0" smtClean="0"/>
              <a:t>a </a:t>
            </a:r>
            <a:r>
              <a:rPr lang="en-US" dirty="0"/>
              <a:t>nested class.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229671" y="2150323"/>
            <a:ext cx="8639962" cy="4570481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Courier New"/>
                <a:cs typeface="Courier New"/>
              </a:rPr>
              <a:t>private </a:t>
            </a:r>
            <a:r>
              <a:rPr lang="en-US" sz="1800" b="1" dirty="0">
                <a:latin typeface="Courier New"/>
                <a:cs typeface="Courier New"/>
              </a:rPr>
              <a:t>static Stack&lt;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Parms</a:t>
            </a:r>
            <a:r>
              <a:rPr lang="en-US" sz="1800" b="1" dirty="0">
                <a:latin typeface="Courier New"/>
                <a:cs typeface="Courier New"/>
              </a:rPr>
              <a:t>&gt; stack = new Stack&lt;&gt;()</a:t>
            </a:r>
            <a:r>
              <a:rPr lang="en-US" sz="1800" b="1" dirty="0" smtClean="0">
                <a:latin typeface="Courier New"/>
                <a:cs typeface="Courier New"/>
              </a:rPr>
              <a:t>;</a:t>
            </a:r>
          </a:p>
          <a:p>
            <a:endParaRPr lang="en-US" sz="1800" b="1" dirty="0">
              <a:latin typeface="Courier New"/>
              <a:cs typeface="Courier New"/>
            </a:endParaRPr>
          </a:p>
          <a:p>
            <a:r>
              <a:rPr lang="en-US" sz="1700" b="1" dirty="0" smtClean="0">
                <a:latin typeface="Courier New"/>
                <a:cs typeface="Courier New"/>
              </a:rPr>
              <a:t>private </a:t>
            </a:r>
            <a:r>
              <a:rPr lang="en-US" sz="1700" b="1" dirty="0">
                <a:latin typeface="Courier New"/>
                <a:cs typeface="Courier New"/>
              </a:rPr>
              <a:t>static class </a:t>
            </a:r>
            <a:r>
              <a:rPr lang="en-US" sz="1700" b="1" dirty="0" err="1">
                <a:solidFill>
                  <a:srgbClr val="B23C00"/>
                </a:solidFill>
                <a:latin typeface="Courier New"/>
                <a:cs typeface="Courier New"/>
              </a:rPr>
              <a:t>Parms</a:t>
            </a:r>
            <a:endParaRPr lang="en-US" sz="1700" b="1" dirty="0">
              <a:solidFill>
                <a:srgbClr val="B23C00"/>
              </a:solidFill>
              <a:latin typeface="Courier New"/>
              <a:cs typeface="Courier New"/>
            </a:endParaRPr>
          </a:p>
          <a:p>
            <a:r>
              <a:rPr lang="en-US" sz="1700" b="1" dirty="0">
                <a:latin typeface="Courier New"/>
                <a:cs typeface="Courier New"/>
              </a:rPr>
              <a:t>{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public </a:t>
            </a:r>
            <a:r>
              <a:rPr lang="en-US" sz="1700" b="1" dirty="0" err="1">
                <a:latin typeface="Courier New"/>
                <a:cs typeface="Courier New"/>
              </a:rPr>
              <a:t>int</a:t>
            </a:r>
            <a:r>
              <a:rPr lang="en-US" sz="1700" b="1" dirty="0">
                <a:latin typeface="Courier New"/>
                <a:cs typeface="Courier New"/>
              </a:rPr>
              <a:t> n;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public char source;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public char destination;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public char temp;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public </a:t>
            </a:r>
            <a:r>
              <a:rPr lang="en-US" sz="1700" b="1" dirty="0" err="1">
                <a:latin typeface="Courier New"/>
                <a:cs typeface="Courier New"/>
              </a:rPr>
              <a:t>Parms</a:t>
            </a:r>
            <a:r>
              <a:rPr lang="en-US" sz="1700" b="1" dirty="0">
                <a:latin typeface="Courier New"/>
                <a:cs typeface="Courier New"/>
              </a:rPr>
              <a:t>(</a:t>
            </a:r>
            <a:r>
              <a:rPr lang="en-US" sz="1700" b="1" dirty="0" err="1">
                <a:latin typeface="Courier New"/>
                <a:cs typeface="Courier New"/>
              </a:rPr>
              <a:t>int</a:t>
            </a:r>
            <a:r>
              <a:rPr lang="en-US" sz="1700" b="1" dirty="0">
                <a:latin typeface="Courier New"/>
                <a:cs typeface="Courier New"/>
              </a:rPr>
              <a:t> n, char source, char destination, char temp)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{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    </a:t>
            </a:r>
            <a:r>
              <a:rPr lang="en-US" sz="1700" b="1" dirty="0" err="1">
                <a:latin typeface="Courier New"/>
                <a:cs typeface="Courier New"/>
              </a:rPr>
              <a:t>this.n</a:t>
            </a:r>
            <a:r>
              <a:rPr lang="en-US" sz="1700" b="1" dirty="0">
                <a:latin typeface="Courier New"/>
                <a:cs typeface="Courier New"/>
              </a:rPr>
              <a:t> = n;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    </a:t>
            </a:r>
            <a:r>
              <a:rPr lang="en-US" sz="1700" b="1" dirty="0" err="1">
                <a:latin typeface="Courier New"/>
                <a:cs typeface="Courier New"/>
              </a:rPr>
              <a:t>this.source</a:t>
            </a:r>
            <a:r>
              <a:rPr lang="en-US" sz="1700" b="1" dirty="0">
                <a:latin typeface="Courier New"/>
                <a:cs typeface="Courier New"/>
              </a:rPr>
              <a:t> = source;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    </a:t>
            </a:r>
            <a:r>
              <a:rPr lang="en-US" sz="1700" b="1" dirty="0" err="1">
                <a:latin typeface="Courier New"/>
                <a:cs typeface="Courier New"/>
              </a:rPr>
              <a:t>this.destination</a:t>
            </a:r>
            <a:r>
              <a:rPr lang="en-US" sz="1700" b="1" dirty="0">
                <a:latin typeface="Courier New"/>
                <a:cs typeface="Courier New"/>
              </a:rPr>
              <a:t> = destination;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    </a:t>
            </a:r>
            <a:r>
              <a:rPr lang="en-US" sz="1700" b="1" dirty="0" err="1">
                <a:latin typeface="Courier New"/>
                <a:cs typeface="Courier New"/>
              </a:rPr>
              <a:t>this.temp</a:t>
            </a:r>
            <a:r>
              <a:rPr lang="en-US" sz="1700" b="1" dirty="0">
                <a:latin typeface="Courier New"/>
                <a:cs typeface="Courier New"/>
              </a:rPr>
              <a:t> = temp;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7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30437" name="Text Box 5"/>
          <p:cNvSpPr txBox="1">
            <a:spLocks noChangeArrowheads="1"/>
          </p:cNvSpPr>
          <p:nvPr/>
        </p:nvSpPr>
        <p:spPr bwMode="auto">
          <a:xfrm>
            <a:off x="7557322" y="1962400"/>
            <a:ext cx="1403750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+mn-lt"/>
              </a:rPr>
              <a:t>Hanoi4.java</a:t>
            </a:r>
            <a:endParaRPr lang="en-US" sz="18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963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 without Recursion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451385"/>
            <a:ext cx="8495986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private </a:t>
            </a:r>
            <a:r>
              <a:rPr lang="en-US" sz="1800" b="1" dirty="0" err="1">
                <a:latin typeface="Courier New"/>
                <a:cs typeface="Courier New"/>
              </a:rPr>
              <a:t>Parms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push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Parms</a:t>
            </a:r>
            <a:r>
              <a:rPr lang="en-US" sz="1800" b="1" dirty="0">
                <a:latin typeface="Courier New"/>
                <a:cs typeface="Courier New"/>
              </a:rPr>
              <a:t> p)</a:t>
            </a: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stack.push</a:t>
            </a:r>
            <a:r>
              <a:rPr lang="en-US" sz="1800" b="1" dirty="0">
                <a:latin typeface="Courier New"/>
                <a:cs typeface="Courier New"/>
              </a:rPr>
              <a:t>(p);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System.out.printf</a:t>
            </a:r>
            <a:r>
              <a:rPr lang="en-US" sz="1800" b="1" dirty="0">
                <a:latin typeface="Courier New"/>
                <a:cs typeface="Courier New"/>
              </a:rPr>
              <a:t>("PUSH %2d%2s%2s%2s\n", </a:t>
            </a:r>
          </a:p>
          <a:p>
            <a:r>
              <a:rPr lang="fr-FR" sz="1800" b="1" dirty="0">
                <a:latin typeface="Courier New"/>
                <a:cs typeface="Courier New"/>
              </a:rPr>
              <a:t>                      </a:t>
            </a:r>
            <a:r>
              <a:rPr lang="fr-FR" sz="1800" b="1" dirty="0" err="1">
                <a:latin typeface="Courier New"/>
                <a:cs typeface="Courier New"/>
              </a:rPr>
              <a:t>p.n</a:t>
            </a:r>
            <a:r>
              <a:rPr lang="fr-FR" sz="1800" b="1" dirty="0">
                <a:latin typeface="Courier New"/>
                <a:cs typeface="Courier New"/>
              </a:rPr>
              <a:t>, </a:t>
            </a:r>
            <a:r>
              <a:rPr lang="fr-FR" sz="1800" b="1" dirty="0" err="1">
                <a:latin typeface="Courier New"/>
                <a:cs typeface="Courier New"/>
              </a:rPr>
              <a:t>p.source</a:t>
            </a:r>
            <a:r>
              <a:rPr lang="fr-FR" sz="1800" b="1" dirty="0">
                <a:latin typeface="Courier New"/>
                <a:cs typeface="Courier New"/>
              </a:rPr>
              <a:t>, </a:t>
            </a:r>
            <a:r>
              <a:rPr lang="fr-FR" sz="1800" b="1" dirty="0" err="1">
                <a:latin typeface="Courier New"/>
                <a:cs typeface="Courier New"/>
              </a:rPr>
              <a:t>p.destination</a:t>
            </a:r>
            <a:r>
              <a:rPr lang="fr-FR" sz="1800" b="1" dirty="0">
                <a:latin typeface="Courier New"/>
                <a:cs typeface="Courier New"/>
              </a:rPr>
              <a:t>, </a:t>
            </a:r>
            <a:r>
              <a:rPr lang="fr-FR" sz="1800" b="1" dirty="0" err="1">
                <a:latin typeface="Courier New"/>
                <a:cs typeface="Courier New"/>
              </a:rPr>
              <a:t>p.temp</a:t>
            </a:r>
            <a:r>
              <a:rPr lang="fr-FR" sz="1800" b="1" dirty="0">
                <a:latin typeface="Courier New"/>
                <a:cs typeface="Courier New"/>
              </a:rPr>
              <a:t>);</a:t>
            </a:r>
          </a:p>
          <a:p>
            <a:r>
              <a:rPr lang="is-IS" sz="1800" b="1" dirty="0">
                <a:latin typeface="Courier New"/>
                <a:cs typeface="Courier New"/>
              </a:rPr>
              <a:t>    return p;</a:t>
            </a:r>
          </a:p>
          <a:p>
            <a:r>
              <a:rPr lang="is-IS" sz="1800" b="1" dirty="0">
                <a:latin typeface="Courier New"/>
                <a:cs typeface="Courier New"/>
              </a:rPr>
              <a:t>}</a:t>
            </a:r>
          </a:p>
          <a:p>
            <a:endParaRPr lang="is-IS" sz="1800" b="1" dirty="0">
              <a:latin typeface="Courier New"/>
              <a:cs typeface="Courier New"/>
            </a:endParaRPr>
          </a:p>
          <a:p>
            <a:r>
              <a:rPr lang="en-US" sz="1800" b="1" dirty="0" smtClean="0">
                <a:latin typeface="Courier New"/>
                <a:cs typeface="Courier New"/>
              </a:rPr>
              <a:t>private </a:t>
            </a:r>
            <a:r>
              <a:rPr lang="en-US" sz="1800" b="1" dirty="0" err="1">
                <a:latin typeface="Courier New"/>
                <a:cs typeface="Courier New"/>
              </a:rPr>
              <a:t>Parms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pop</a:t>
            </a:r>
            <a:r>
              <a:rPr lang="en-US" sz="1800" b="1" dirty="0">
                <a:latin typeface="Courier New"/>
                <a:cs typeface="Courier New"/>
              </a:rPr>
              <a:t>()</a:t>
            </a: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Parms</a:t>
            </a:r>
            <a:r>
              <a:rPr lang="en-US" sz="1800" b="1" dirty="0">
                <a:latin typeface="Courier New"/>
                <a:cs typeface="Courier New"/>
              </a:rPr>
              <a:t> p = </a:t>
            </a:r>
            <a:r>
              <a:rPr lang="en-US" sz="1800" b="1" dirty="0" err="1">
                <a:latin typeface="Courier New"/>
                <a:cs typeface="Courier New"/>
              </a:rPr>
              <a:t>stack.pop</a:t>
            </a:r>
            <a:r>
              <a:rPr lang="en-US" sz="1800" b="1" dirty="0">
                <a:latin typeface="Courier New"/>
                <a:cs typeface="Courier New"/>
              </a:rPr>
              <a:t>();</a:t>
            </a:r>
          </a:p>
          <a:p>
            <a:r>
              <a:rPr lang="ro-RO" sz="1800" b="1" dirty="0">
                <a:latin typeface="Courier New"/>
                <a:cs typeface="Courier New"/>
              </a:rPr>
              <a:t>    System.out.printf("POP  %2d%2s%2s%2s\n", </a:t>
            </a:r>
          </a:p>
          <a:p>
            <a:r>
              <a:rPr lang="fr-FR" sz="1800" b="1" dirty="0">
                <a:latin typeface="Courier New"/>
                <a:cs typeface="Courier New"/>
              </a:rPr>
              <a:t>                      </a:t>
            </a:r>
            <a:r>
              <a:rPr lang="fr-FR" sz="1800" b="1" dirty="0" err="1">
                <a:latin typeface="Courier New"/>
                <a:cs typeface="Courier New"/>
              </a:rPr>
              <a:t>p.n</a:t>
            </a:r>
            <a:r>
              <a:rPr lang="fr-FR" sz="1800" b="1" dirty="0">
                <a:latin typeface="Courier New"/>
                <a:cs typeface="Courier New"/>
              </a:rPr>
              <a:t>, </a:t>
            </a:r>
            <a:r>
              <a:rPr lang="fr-FR" sz="1800" b="1" dirty="0" err="1">
                <a:latin typeface="Courier New"/>
                <a:cs typeface="Courier New"/>
              </a:rPr>
              <a:t>p.source</a:t>
            </a:r>
            <a:r>
              <a:rPr lang="fr-FR" sz="1800" b="1" dirty="0">
                <a:latin typeface="Courier New"/>
                <a:cs typeface="Courier New"/>
              </a:rPr>
              <a:t>, </a:t>
            </a:r>
            <a:r>
              <a:rPr lang="fr-FR" sz="1800" b="1" dirty="0" err="1">
                <a:latin typeface="Courier New"/>
                <a:cs typeface="Courier New"/>
              </a:rPr>
              <a:t>p.destination</a:t>
            </a:r>
            <a:r>
              <a:rPr lang="fr-FR" sz="1800" b="1" dirty="0">
                <a:latin typeface="Courier New"/>
                <a:cs typeface="Courier New"/>
              </a:rPr>
              <a:t>, </a:t>
            </a:r>
            <a:r>
              <a:rPr lang="fr-FR" sz="1800" b="1" dirty="0" err="1">
                <a:latin typeface="Courier New"/>
                <a:cs typeface="Courier New"/>
              </a:rPr>
              <a:t>p.temp</a:t>
            </a:r>
            <a:r>
              <a:rPr lang="fr-FR" sz="1800" b="1" dirty="0">
                <a:latin typeface="Courier New"/>
                <a:cs typeface="Courier New"/>
              </a:rPr>
              <a:t>);</a:t>
            </a:r>
          </a:p>
          <a:p>
            <a:r>
              <a:rPr lang="is-IS" sz="1800" b="1" dirty="0">
                <a:latin typeface="Courier New"/>
                <a:cs typeface="Courier New"/>
              </a:rPr>
              <a:t>    return p;</a:t>
            </a:r>
          </a:p>
          <a:p>
            <a:r>
              <a:rPr lang="is-IS" sz="1800" b="1" dirty="0" smtClean="0">
                <a:latin typeface="Courier New"/>
                <a:cs typeface="Courier New"/>
              </a:rPr>
              <a:t>}</a:t>
            </a:r>
            <a:endParaRPr lang="is-IS" sz="1800" b="1" dirty="0">
              <a:latin typeface="Courier New"/>
              <a:cs typeface="Courier New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557322" y="1322327"/>
            <a:ext cx="1403750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+mn-lt"/>
              </a:rPr>
              <a:t>Hanoi4.java</a:t>
            </a:r>
            <a:endParaRPr lang="en-US" sz="18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2237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A State Transition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65883"/>
              </p:ext>
            </p:extLst>
          </p:nvPr>
        </p:nvGraphicFramePr>
        <p:xfrm>
          <a:off x="5608652" y="3032732"/>
          <a:ext cx="3260981" cy="3047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648"/>
                <a:gridCol w="320037"/>
                <a:gridCol w="320037"/>
                <a:gridCol w="320037"/>
                <a:gridCol w="320037"/>
                <a:gridCol w="320037"/>
                <a:gridCol w="320037"/>
                <a:gridCol w="320037"/>
                <a:gridCol w="320037"/>
                <a:gridCol w="320037"/>
              </a:tblGrid>
              <a:tr h="26639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</a:tr>
              <a:tr h="2663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663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663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663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663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solidFill>
                      <a:srgbClr val="66CCFF"/>
                    </a:solidFill>
                  </a:tcPr>
                </a:tc>
              </a:tr>
              <a:tr h="2663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663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663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663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Screen Shot 2015-06-13 at 6.1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9" y="1325903"/>
            <a:ext cx="5450245" cy="274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9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 without Recursion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928" y="1216074"/>
            <a:ext cx="8778144" cy="504753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private void </a:t>
            </a:r>
            <a:r>
              <a:rPr lang="en-US" sz="1400" b="1" dirty="0" err="1">
                <a:solidFill>
                  <a:srgbClr val="B23C00"/>
                </a:solidFill>
                <a:latin typeface="Courier New"/>
                <a:cs typeface="Courier New"/>
              </a:rPr>
              <a:t>solveNonrecursively</a:t>
            </a:r>
            <a:r>
              <a:rPr lang="en-US" sz="1400" b="1" dirty="0">
                <a:latin typeface="Courier New"/>
                <a:cs typeface="Courier New"/>
              </a:rPr>
              <a:t>()</a:t>
            </a:r>
          </a:p>
          <a:p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System.out.printf</a:t>
            </a:r>
            <a:r>
              <a:rPr lang="en-US" sz="1400" b="1" dirty="0">
                <a:latin typeface="Courier New"/>
                <a:cs typeface="Courier New"/>
              </a:rPr>
              <a:t>("Solve </a:t>
            </a:r>
            <a:r>
              <a:rPr lang="en-US" sz="1400" b="1" dirty="0" err="1">
                <a:latin typeface="Courier New"/>
                <a:cs typeface="Courier New"/>
              </a:rPr>
              <a:t>nonrecursively</a:t>
            </a:r>
            <a:r>
              <a:rPr lang="en-US" sz="1400" b="1" dirty="0">
                <a:latin typeface="Courier New"/>
                <a:cs typeface="Courier New"/>
              </a:rPr>
              <a:t> for %d disks:\n\n", n);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push(new </a:t>
            </a:r>
            <a:r>
              <a:rPr lang="en-US" sz="1400" b="1" dirty="0" err="1">
                <a:latin typeface="Courier New"/>
                <a:cs typeface="Courier New"/>
              </a:rPr>
              <a:t>Parms</a:t>
            </a:r>
            <a:r>
              <a:rPr lang="en-US" sz="1400" b="1" dirty="0">
                <a:latin typeface="Courier New"/>
                <a:cs typeface="Courier New"/>
              </a:rPr>
              <a:t>(n, A, C, B));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</a:p>
          <a:p>
            <a:r>
              <a:rPr lang="pt-BR" sz="1400" b="1" dirty="0">
                <a:latin typeface="Courier New"/>
                <a:cs typeface="Courier New"/>
              </a:rPr>
              <a:t>    do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latin typeface="Courier New"/>
                <a:cs typeface="Courier New"/>
              </a:rPr>
              <a:t>Parms</a:t>
            </a:r>
            <a:r>
              <a:rPr lang="en-US" sz="1400" b="1" dirty="0">
                <a:latin typeface="Courier New"/>
                <a:cs typeface="Courier New"/>
              </a:rPr>
              <a:t> top = </a:t>
            </a:r>
            <a:r>
              <a:rPr lang="en-US" sz="1400" b="1" dirty="0" err="1">
                <a:latin typeface="Courier New"/>
                <a:cs typeface="Courier New"/>
              </a:rPr>
              <a:t>stack.</a:t>
            </a:r>
            <a:r>
              <a:rPr lang="en-US" sz="1400" b="1" dirty="0" err="1">
                <a:solidFill>
                  <a:srgbClr val="B23C00"/>
                </a:solidFill>
                <a:latin typeface="Courier New"/>
                <a:cs typeface="Courier New"/>
              </a:rPr>
              <a:t>peek</a:t>
            </a:r>
            <a:r>
              <a:rPr lang="en-US" sz="1400" b="1" dirty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if (</a:t>
            </a:r>
            <a:r>
              <a:rPr lang="en-US" sz="1400" b="1" dirty="0" err="1">
                <a:latin typeface="Courier New"/>
                <a:cs typeface="Courier New"/>
              </a:rPr>
              <a:t>top.n</a:t>
            </a:r>
            <a:r>
              <a:rPr lang="en-US" sz="1400" b="1" dirty="0">
                <a:latin typeface="Courier New"/>
                <a:cs typeface="Courier New"/>
              </a:rPr>
              <a:t> &gt; 0)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    </a:t>
            </a:r>
            <a:r>
              <a:rPr lang="en-US" sz="1400" b="1" dirty="0">
                <a:solidFill>
                  <a:srgbClr val="B23C00"/>
                </a:solidFill>
                <a:latin typeface="Courier New"/>
                <a:cs typeface="Courier New"/>
              </a:rPr>
              <a:t>push</a:t>
            </a:r>
            <a:r>
              <a:rPr lang="en-US" sz="1400" b="1" dirty="0">
                <a:latin typeface="Courier New"/>
                <a:cs typeface="Courier New"/>
              </a:rPr>
              <a:t>(new </a:t>
            </a:r>
            <a:r>
              <a:rPr lang="en-US" sz="1400" b="1" dirty="0" err="1">
                <a:latin typeface="Courier New"/>
                <a:cs typeface="Courier New"/>
              </a:rPr>
              <a:t>Parms</a:t>
            </a:r>
            <a:r>
              <a:rPr lang="en-US" sz="1400" b="1" dirty="0">
                <a:latin typeface="Courier New"/>
                <a:cs typeface="Courier New"/>
              </a:rPr>
              <a:t>(top.n-1, </a:t>
            </a:r>
            <a:r>
              <a:rPr lang="en-US" sz="1400" b="1" dirty="0" err="1">
                <a:latin typeface="Courier New"/>
                <a:cs typeface="Courier New"/>
              </a:rPr>
              <a:t>top.source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top.temp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top.destination</a:t>
            </a:r>
            <a:r>
              <a:rPr lang="en-US" sz="1400" b="1" dirty="0">
                <a:latin typeface="Courier New"/>
                <a:cs typeface="Courier New"/>
              </a:rPr>
              <a:t>));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}</a:t>
            </a:r>
          </a:p>
          <a:p>
            <a:r>
              <a:rPr lang="da-DK" sz="1400" b="1" dirty="0">
                <a:latin typeface="Courier New"/>
                <a:cs typeface="Courier New"/>
              </a:rPr>
              <a:t>        </a:t>
            </a:r>
            <a:r>
              <a:rPr lang="da-DK" sz="1400" b="1" dirty="0" err="1">
                <a:latin typeface="Courier New"/>
                <a:cs typeface="Courier New"/>
              </a:rPr>
              <a:t>else</a:t>
            </a:r>
            <a:r>
              <a:rPr lang="da-DK" sz="1400" b="1" dirty="0">
                <a:latin typeface="Courier New"/>
                <a:cs typeface="Courier New"/>
              </a:rPr>
              <a:t> {</a:t>
            </a:r>
          </a:p>
          <a:p>
            <a:r>
              <a:rPr lang="da-DK" sz="1400" b="1" dirty="0">
                <a:latin typeface="Courier New"/>
                <a:cs typeface="Courier New"/>
              </a:rPr>
              <a:t>            </a:t>
            </a:r>
            <a:r>
              <a:rPr lang="da-DK" sz="1400" b="1" dirty="0">
                <a:solidFill>
                  <a:srgbClr val="B23C00"/>
                </a:solidFill>
                <a:latin typeface="Courier New"/>
                <a:cs typeface="Courier New"/>
              </a:rPr>
              <a:t>pop</a:t>
            </a:r>
            <a:r>
              <a:rPr lang="da-DK" sz="1400" b="1" dirty="0">
                <a:latin typeface="Courier New"/>
                <a:cs typeface="Courier New"/>
              </a:rPr>
              <a:t>();</a:t>
            </a:r>
          </a:p>
          <a:p>
            <a:r>
              <a:rPr lang="da-DK" sz="1400" b="1" dirty="0">
                <a:latin typeface="Courier New"/>
                <a:cs typeface="Courier New"/>
              </a:rPr>
              <a:t>            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    if (!</a:t>
            </a:r>
            <a:r>
              <a:rPr lang="en-US" sz="1400" b="1" dirty="0" err="1">
                <a:latin typeface="Courier New"/>
                <a:cs typeface="Courier New"/>
              </a:rPr>
              <a:t>stack.empty</a:t>
            </a:r>
            <a:r>
              <a:rPr lang="en-US" sz="1400" b="1" dirty="0">
                <a:latin typeface="Courier New"/>
                <a:cs typeface="Courier New"/>
              </a:rPr>
              <a:t>()) {</a:t>
            </a:r>
          </a:p>
          <a:p>
            <a:r>
              <a:rPr lang="nl-NL" sz="1400" b="1" dirty="0">
                <a:latin typeface="Courier New"/>
                <a:cs typeface="Courier New"/>
              </a:rPr>
              <a:t>                top = </a:t>
            </a:r>
            <a:r>
              <a:rPr lang="nl-NL" sz="1400" b="1" dirty="0" err="1">
                <a:latin typeface="Courier New"/>
                <a:cs typeface="Courier New"/>
              </a:rPr>
              <a:t>stack.</a:t>
            </a:r>
            <a:r>
              <a:rPr lang="nl-NL" sz="1400" b="1" dirty="0" err="1">
                <a:solidFill>
                  <a:srgbClr val="B23C00"/>
                </a:solidFill>
                <a:latin typeface="Courier New"/>
                <a:cs typeface="Courier New"/>
              </a:rPr>
              <a:t>peek</a:t>
            </a:r>
            <a:r>
              <a:rPr lang="nl-NL" sz="1400" b="1" dirty="0">
                <a:latin typeface="Courier New"/>
                <a:cs typeface="Courier New"/>
              </a:rPr>
              <a:t>();</a:t>
            </a:r>
          </a:p>
          <a:p>
            <a:r>
              <a:rPr lang="nl-NL" sz="1400" b="1" dirty="0">
                <a:latin typeface="Courier New"/>
                <a:cs typeface="Courier New"/>
              </a:rPr>
              <a:t>                move(</a:t>
            </a:r>
            <a:r>
              <a:rPr lang="nl-NL" sz="1400" b="1" dirty="0" err="1">
                <a:latin typeface="Courier New"/>
                <a:cs typeface="Courier New"/>
              </a:rPr>
              <a:t>top.source</a:t>
            </a:r>
            <a:r>
              <a:rPr lang="nl-NL" sz="1400" b="1" dirty="0">
                <a:latin typeface="Courier New"/>
                <a:cs typeface="Courier New"/>
              </a:rPr>
              <a:t>, </a:t>
            </a:r>
            <a:r>
              <a:rPr lang="nl-NL" sz="1400" b="1" dirty="0" err="1">
                <a:latin typeface="Courier New"/>
                <a:cs typeface="Courier New"/>
              </a:rPr>
              <a:t>top.destination</a:t>
            </a:r>
            <a:r>
              <a:rPr lang="nl-NL" sz="1400" b="1" dirty="0">
                <a:latin typeface="Courier New"/>
                <a:cs typeface="Courier New"/>
              </a:rPr>
              <a:t>);</a:t>
            </a:r>
          </a:p>
          <a:p>
            <a:r>
              <a:rPr lang="nl-NL" sz="1400" b="1" dirty="0">
                <a:latin typeface="Courier New"/>
                <a:cs typeface="Courier New"/>
              </a:rPr>
              <a:t>                </a:t>
            </a:r>
            <a:r>
              <a:rPr lang="nl-NL" sz="1400" b="1" dirty="0">
                <a:solidFill>
                  <a:srgbClr val="B23C00"/>
                </a:solidFill>
                <a:latin typeface="Courier New"/>
                <a:cs typeface="Courier New"/>
              </a:rPr>
              <a:t>pop</a:t>
            </a:r>
            <a:r>
              <a:rPr lang="nl-NL" sz="1400" b="1" dirty="0">
                <a:latin typeface="Courier New"/>
                <a:cs typeface="Courier New"/>
              </a:rPr>
              <a:t>();</a:t>
            </a:r>
          </a:p>
          <a:p>
            <a:r>
              <a:rPr lang="nl-NL" sz="1400" b="1" dirty="0">
                <a:latin typeface="Courier New"/>
                <a:cs typeface="Courier New"/>
              </a:rPr>
              <a:t>                </a:t>
            </a:r>
            <a:r>
              <a:rPr lang="nl-NL" sz="1400" b="1" dirty="0">
                <a:solidFill>
                  <a:srgbClr val="B23C00"/>
                </a:solidFill>
                <a:latin typeface="Courier New"/>
                <a:cs typeface="Courier New"/>
              </a:rPr>
              <a:t>push</a:t>
            </a:r>
            <a:r>
              <a:rPr lang="nl-NL" sz="1400" b="1" dirty="0">
                <a:latin typeface="Courier New"/>
                <a:cs typeface="Courier New"/>
              </a:rPr>
              <a:t>(new </a:t>
            </a:r>
            <a:r>
              <a:rPr lang="nl-NL" sz="1400" b="1" dirty="0" err="1">
                <a:latin typeface="Courier New"/>
                <a:cs typeface="Courier New"/>
              </a:rPr>
              <a:t>Parms</a:t>
            </a:r>
            <a:r>
              <a:rPr lang="nl-NL" sz="1400" b="1" dirty="0">
                <a:latin typeface="Courier New"/>
                <a:cs typeface="Courier New"/>
              </a:rPr>
              <a:t>(top.n-1, </a:t>
            </a:r>
            <a:r>
              <a:rPr lang="nl-NL" sz="1400" b="1" dirty="0" err="1">
                <a:latin typeface="Courier New"/>
                <a:cs typeface="Courier New"/>
              </a:rPr>
              <a:t>top.temp</a:t>
            </a:r>
            <a:r>
              <a:rPr lang="nl-NL" sz="1400" b="1" dirty="0">
                <a:latin typeface="Courier New"/>
                <a:cs typeface="Courier New"/>
              </a:rPr>
              <a:t>, </a:t>
            </a:r>
            <a:r>
              <a:rPr lang="nl-NL" sz="1400" b="1" dirty="0" err="1">
                <a:latin typeface="Courier New"/>
                <a:cs typeface="Courier New"/>
              </a:rPr>
              <a:t>top.destination</a:t>
            </a:r>
            <a:r>
              <a:rPr lang="nl-NL" sz="1400" b="1" dirty="0">
                <a:latin typeface="Courier New"/>
                <a:cs typeface="Courier New"/>
              </a:rPr>
              <a:t>, </a:t>
            </a:r>
            <a:r>
              <a:rPr lang="nl-NL" sz="1400" b="1" dirty="0" err="1">
                <a:latin typeface="Courier New"/>
                <a:cs typeface="Courier New"/>
              </a:rPr>
              <a:t>top.source</a:t>
            </a:r>
            <a:r>
              <a:rPr lang="nl-NL" sz="1400" b="1" dirty="0">
                <a:latin typeface="Courier New"/>
                <a:cs typeface="Courier New"/>
              </a:rPr>
              <a:t>));</a:t>
            </a:r>
          </a:p>
          <a:p>
            <a:r>
              <a:rPr lang="nl-NL" sz="1400" b="1" dirty="0">
                <a:latin typeface="Courier New"/>
                <a:cs typeface="Courier New"/>
              </a:rPr>
              <a:t>            }</a:t>
            </a:r>
          </a:p>
          <a:p>
            <a:r>
              <a:rPr lang="nl-NL" sz="1400" b="1" dirty="0">
                <a:latin typeface="Courier New"/>
                <a:cs typeface="Courier New"/>
              </a:rPr>
              <a:t>    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} while (!</a:t>
            </a:r>
            <a:r>
              <a:rPr lang="en-US" sz="1400" b="1" dirty="0" err="1">
                <a:latin typeface="Courier New"/>
                <a:cs typeface="Courier New"/>
              </a:rPr>
              <a:t>stack.</a:t>
            </a:r>
            <a:r>
              <a:rPr lang="en-US" sz="1400" b="1" dirty="0" err="1">
                <a:solidFill>
                  <a:srgbClr val="B23C00"/>
                </a:solidFill>
                <a:latin typeface="Courier New"/>
                <a:cs typeface="Courier New"/>
              </a:rPr>
              <a:t>empty</a:t>
            </a:r>
            <a:r>
              <a:rPr lang="en-US" sz="1400" b="1" dirty="0">
                <a:latin typeface="Courier New"/>
                <a:cs typeface="Courier New"/>
              </a:rPr>
              <a:t>());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122" y="2880366"/>
            <a:ext cx="308349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Move n-1 disks source </a:t>
            </a:r>
            <a:r>
              <a:rPr lang="en-US" dirty="0" smtClean="0">
                <a:solidFill>
                  <a:srgbClr val="B23C00"/>
                </a:solidFill>
                <a:sym typeface="Wingdings"/>
              </a:rPr>
              <a:t> temp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9122" y="5376421"/>
            <a:ext cx="346010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Move n-1 disks temp </a:t>
            </a:r>
            <a:r>
              <a:rPr lang="en-US" dirty="0" smtClean="0">
                <a:solidFill>
                  <a:srgbClr val="B23C00"/>
                </a:solidFill>
                <a:sym typeface="Wingdings"/>
              </a:rPr>
              <a:t> destination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9268" y="4617707"/>
            <a:ext cx="327776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Move 1 disk source </a:t>
            </a:r>
            <a:r>
              <a:rPr lang="en-US" dirty="0" smtClean="0">
                <a:solidFill>
                  <a:srgbClr val="B23C00"/>
                </a:solidFill>
                <a:sym typeface="Wingdings"/>
              </a:rPr>
              <a:t> destination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406609" y="1322327"/>
            <a:ext cx="1403750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+mn-lt"/>
              </a:rPr>
              <a:t>Hanoi4.java</a:t>
            </a:r>
            <a:endParaRPr lang="en-US" sz="18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4194" y="6355048"/>
            <a:ext cx="731991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Demo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77464" y="3703317"/>
            <a:ext cx="254178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Pop off a move of 0 disks.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49049" y="1965976"/>
            <a:ext cx="10854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First push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2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vs. </a:t>
            </a:r>
            <a:r>
              <a:rPr lang="en-US" dirty="0" err="1" smtClean="0"/>
              <a:t>Nonrecursive</a:t>
            </a:r>
            <a:r>
              <a:rPr lang="en-US" dirty="0" smtClean="0"/>
              <a:t>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runs faster?</a:t>
            </a:r>
          </a:p>
          <a:p>
            <a:pPr lvl="1"/>
            <a:r>
              <a:rPr lang="en-US" dirty="0" smtClean="0"/>
              <a:t>The recursive solution that relies on the JVM’s</a:t>
            </a:r>
            <a:r>
              <a:rPr lang="en-US" dirty="0"/>
              <a:t> </a:t>
            </a:r>
            <a:r>
              <a:rPr lang="en-US" dirty="0" smtClean="0"/>
              <a:t>hidden runtime stack.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nonrecursive</a:t>
            </a:r>
            <a:r>
              <a:rPr lang="en-US" dirty="0" smtClean="0"/>
              <a:t> solution that uses an explicit stack.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We can find out by running each solution repeatedly, time each iteration, and print the minimum, maximum, and median times.</a:t>
            </a:r>
          </a:p>
          <a:p>
            <a:pPr lvl="1"/>
            <a:r>
              <a:rPr lang="en-US" dirty="0" smtClean="0"/>
              <a:t>Example: 20 disks, 10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14194" y="6172170"/>
            <a:ext cx="731991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Demo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02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06" y="411163"/>
            <a:ext cx="8412433" cy="655637"/>
          </a:xfrm>
        </p:spPr>
        <p:txBody>
          <a:bodyPr/>
          <a:lstStyle/>
          <a:p>
            <a:r>
              <a:rPr lang="en-US" dirty="0"/>
              <a:t>Recursion vs. </a:t>
            </a:r>
            <a:r>
              <a:rPr lang="en-US" dirty="0" err="1"/>
              <a:t>Nonrecursive</a:t>
            </a:r>
            <a:r>
              <a:rPr lang="en-US" dirty="0"/>
              <a:t> </a:t>
            </a:r>
            <a:r>
              <a:rPr lang="en-US" dirty="0" smtClean="0"/>
              <a:t>Solutions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67" y="5623536"/>
            <a:ext cx="8686705" cy="507389"/>
          </a:xfrm>
        </p:spPr>
        <p:txBody>
          <a:bodyPr/>
          <a:lstStyle/>
          <a:p>
            <a:r>
              <a:rPr lang="en-US" dirty="0" smtClean="0"/>
              <a:t>Why is the </a:t>
            </a:r>
            <a:r>
              <a:rPr lang="en-US" dirty="0" err="1" smtClean="0"/>
              <a:t>nonrecursive</a:t>
            </a:r>
            <a:r>
              <a:rPr lang="en-US" dirty="0" smtClean="0"/>
              <a:t> solution so much slower?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9506" y="1234464"/>
            <a:ext cx="4050681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Solve recursively for 20 disks: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1: 1048575 moves, 19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2: 1048575 moves, 8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3: 1048575 moves, 9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4: 1048575 moves, 8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5: 1048575 moves, 9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6: 1048575 moves, 8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7: 1048575 moves, 8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8: 1048575 moves, 8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9: 1048575 moves, 9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10: 1048575 moves, 8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>
                <a:latin typeface="Courier New"/>
                <a:cs typeface="Courier New"/>
              </a:rPr>
              <a:t>Mininum</a:t>
            </a:r>
            <a:r>
              <a:rPr lang="en-US" b="1" dirty="0">
                <a:latin typeface="Courier New"/>
                <a:cs typeface="Courier New"/>
              </a:rPr>
              <a:t> time:   8  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Maximum time:  19  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Median  time:   8.0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0999" y="1234464"/>
            <a:ext cx="4420073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Solve </a:t>
            </a:r>
            <a:r>
              <a:rPr lang="en-US" b="1" dirty="0" err="1">
                <a:latin typeface="Courier New"/>
                <a:cs typeface="Courier New"/>
              </a:rPr>
              <a:t>nonrecursively</a:t>
            </a:r>
            <a:r>
              <a:rPr lang="en-US" b="1" dirty="0">
                <a:latin typeface="Courier New"/>
                <a:cs typeface="Courier New"/>
              </a:rPr>
              <a:t> for 20 disks: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Stack capacity: 10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1: 1048575 moves, 331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2: 1048575 moves, 312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3: 1048575 moves, 295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4: 1048575 moves, 285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5: 1048575 moves, 280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6: 1048575 moves, 288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7: 1048575 moves, 280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8: 1048575 moves, 277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9: 1048575 moves, 282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10: 1048575 moves, 280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>
                <a:latin typeface="Courier New"/>
                <a:cs typeface="Courier New"/>
              </a:rPr>
              <a:t>Mininum</a:t>
            </a:r>
            <a:r>
              <a:rPr lang="en-US" b="1" dirty="0">
                <a:latin typeface="Courier New"/>
                <a:cs typeface="Courier New"/>
              </a:rPr>
              <a:t> time: 277  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Maximum time: 331  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Median  time: 283.5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09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06" y="411163"/>
            <a:ext cx="8412433" cy="655637"/>
          </a:xfrm>
        </p:spPr>
        <p:txBody>
          <a:bodyPr/>
          <a:lstStyle/>
          <a:p>
            <a:r>
              <a:rPr lang="en-US" dirty="0"/>
              <a:t>Recursion vs. </a:t>
            </a:r>
            <a:r>
              <a:rPr lang="en-US" dirty="0" err="1"/>
              <a:t>Nonrecursive</a:t>
            </a:r>
            <a:r>
              <a:rPr lang="en-US" dirty="0"/>
              <a:t> Solutions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7698"/>
          </a:xfrm>
        </p:spPr>
        <p:txBody>
          <a:bodyPr/>
          <a:lstStyle/>
          <a:p>
            <a:r>
              <a:rPr lang="en-US" dirty="0" smtClean="0"/>
              <a:t>Is it because the stack capacity needs to grow?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318" y="1874537"/>
            <a:ext cx="5479285" cy="338554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stack.ensureCapacity</a:t>
            </a:r>
            <a:r>
              <a:rPr lang="en-US" b="1" dirty="0">
                <a:latin typeface="Courier New"/>
                <a:cs typeface="Courier New"/>
              </a:rPr>
              <a:t>((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) </a:t>
            </a:r>
            <a:r>
              <a:rPr lang="en-US" b="1" dirty="0" err="1">
                <a:latin typeface="Courier New"/>
                <a:cs typeface="Courier New"/>
              </a:rPr>
              <a:t>Math.pow</a:t>
            </a:r>
            <a:r>
              <a:rPr lang="en-US" b="1" dirty="0">
                <a:latin typeface="Courier New"/>
                <a:cs typeface="Courier New"/>
              </a:rPr>
              <a:t>(2, n));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318" y="2407980"/>
            <a:ext cx="4754828" cy="4278094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Solve </a:t>
            </a:r>
            <a:r>
              <a:rPr lang="en-US" b="1" dirty="0" err="1">
                <a:latin typeface="Courier New"/>
                <a:cs typeface="Courier New"/>
              </a:rPr>
              <a:t>nonrecursively</a:t>
            </a:r>
            <a:r>
              <a:rPr lang="en-US" b="1" dirty="0">
                <a:latin typeface="Courier New"/>
                <a:cs typeface="Courier New"/>
              </a:rPr>
              <a:t> for 20 disks:</a:t>
            </a:r>
          </a:p>
          <a:p>
            <a:r>
              <a:rPr lang="en-US" b="1" dirty="0">
                <a:latin typeface="Courier New"/>
                <a:cs typeface="Courier New"/>
              </a:rPr>
              <a:t>Stack capacity: 1048576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1: 1048575 moves, 352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2: 1048575 moves, 318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3: 1048575 moves, 287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4: 1048575 moves, 284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5: 1048575 moves, 304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6: 1048575 moves, 288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7: 1048575 moves, 281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8: 1048575 moves, 288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9: 1048575 moves, 288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10: 1048575 moves, 312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>
                <a:latin typeface="Courier New"/>
                <a:cs typeface="Courier New"/>
              </a:rPr>
              <a:t>Mininum</a:t>
            </a:r>
            <a:r>
              <a:rPr lang="en-US" b="1" dirty="0">
                <a:latin typeface="Courier New"/>
                <a:cs typeface="Courier New"/>
              </a:rPr>
              <a:t> time: 281  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Maximum time: 352  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Median  time: 288.0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6317" y="3794756"/>
            <a:ext cx="353331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Initially setting the stack capacity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to the maximum size it needs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had little affect on the timings.</a:t>
            </a:r>
            <a:endParaRPr lang="en-US" sz="1800" dirty="0">
              <a:solidFill>
                <a:srgbClr val="0033CC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389122" y="6263609"/>
            <a:ext cx="1403750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+mn-lt"/>
              </a:rPr>
              <a:t>Hanoi5.java</a:t>
            </a:r>
            <a:endParaRPr lang="en-US" sz="18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80926" y="1874537"/>
            <a:ext cx="731991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Demo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90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06" y="411163"/>
            <a:ext cx="8412433" cy="655637"/>
          </a:xfrm>
        </p:spPr>
        <p:txBody>
          <a:bodyPr/>
          <a:lstStyle/>
          <a:p>
            <a:r>
              <a:rPr lang="en-US" dirty="0"/>
              <a:t>Recursion vs. </a:t>
            </a:r>
            <a:r>
              <a:rPr lang="en-US" dirty="0" err="1"/>
              <a:t>Nonrecursive</a:t>
            </a:r>
            <a:r>
              <a:rPr lang="en-US" dirty="0"/>
              <a:t> Solutions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Apparently, the generic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</a:rPr>
              <a:t>Stack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&lt;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AnyType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class in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java.util</a:t>
            </a:r>
            <a:r>
              <a:rPr lang="en-US" dirty="0"/>
              <a:t> </a:t>
            </a:r>
            <a:r>
              <a:rPr lang="en-US" dirty="0" smtClean="0"/>
              <a:t>isn’t the most efficient.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Let’s implement our own custom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Stack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06" y="411163"/>
            <a:ext cx="8412433" cy="655637"/>
          </a:xfrm>
        </p:spPr>
        <p:txBody>
          <a:bodyPr/>
          <a:lstStyle/>
          <a:p>
            <a:r>
              <a:rPr lang="en-US" dirty="0"/>
              <a:t>Recursion vs. </a:t>
            </a:r>
            <a:r>
              <a:rPr lang="en-US" dirty="0" err="1"/>
              <a:t>Nonrecursive</a:t>
            </a:r>
            <a:r>
              <a:rPr lang="en-US" dirty="0"/>
              <a:t> Solutions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8757" y="1273160"/>
            <a:ext cx="5486340" cy="5447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/>
                <a:cs typeface="Courier New"/>
              </a:rPr>
              <a:t>private class </a:t>
            </a:r>
            <a:r>
              <a:rPr lang="en-US" sz="1200" b="1" dirty="0">
                <a:solidFill>
                  <a:srgbClr val="B23C00"/>
                </a:solidFill>
                <a:latin typeface="Courier New"/>
                <a:cs typeface="Courier New"/>
              </a:rPr>
              <a:t>Stack</a:t>
            </a:r>
          </a:p>
          <a:p>
            <a:r>
              <a:rPr lang="en-US" sz="1200" b="1" dirty="0">
                <a:latin typeface="Courier New"/>
                <a:cs typeface="Courier New"/>
              </a:rPr>
              <a:t>{         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private </a:t>
            </a:r>
            <a:r>
              <a:rPr lang="en-US" sz="1200" b="1" dirty="0" err="1">
                <a:solidFill>
                  <a:srgbClr val="B23C00"/>
                </a:solidFill>
                <a:latin typeface="Courier New"/>
                <a:cs typeface="Courier New"/>
              </a:rPr>
              <a:t>Parms</a:t>
            </a:r>
            <a:r>
              <a:rPr lang="en-US" sz="1200" b="1" dirty="0">
                <a:solidFill>
                  <a:srgbClr val="B23C00"/>
                </a:solidFill>
                <a:latin typeface="Courier New"/>
                <a:cs typeface="Courier New"/>
              </a:rPr>
              <a:t>[] array </a:t>
            </a:r>
            <a:r>
              <a:rPr lang="en-US" sz="1200" b="1" dirty="0">
                <a:latin typeface="Courier New"/>
                <a:cs typeface="Courier New"/>
              </a:rPr>
              <a:t>= null;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private </a:t>
            </a:r>
            <a:r>
              <a:rPr lang="en-US" sz="1200" b="1" dirty="0" err="1">
                <a:latin typeface="Courier New"/>
                <a:cs typeface="Courier New"/>
              </a:rPr>
              <a:t>int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stackIndex</a:t>
            </a:r>
            <a:r>
              <a:rPr lang="en-US" sz="1200" b="1" dirty="0">
                <a:latin typeface="Courier New"/>
                <a:cs typeface="Courier New"/>
              </a:rPr>
              <a:t> = -1;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public Stack(</a:t>
            </a:r>
            <a:r>
              <a:rPr lang="en-US" sz="1200" b="1" dirty="0" err="1">
                <a:latin typeface="Courier New"/>
                <a:cs typeface="Courier New"/>
              </a:rPr>
              <a:t>int</a:t>
            </a:r>
            <a:r>
              <a:rPr lang="en-US" sz="1200" b="1" dirty="0">
                <a:latin typeface="Courier New"/>
                <a:cs typeface="Courier New"/>
              </a:rPr>
              <a:t> capacity)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{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    array = new </a:t>
            </a:r>
            <a:r>
              <a:rPr lang="en-US" sz="1200" b="1" dirty="0" err="1">
                <a:latin typeface="Courier New"/>
                <a:cs typeface="Courier New"/>
              </a:rPr>
              <a:t>Parms</a:t>
            </a:r>
            <a:r>
              <a:rPr lang="en-US" sz="1200" b="1" dirty="0">
                <a:latin typeface="Courier New"/>
                <a:cs typeface="Courier New"/>
              </a:rPr>
              <a:t>[capacity];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}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 public </a:t>
            </a:r>
            <a:r>
              <a:rPr lang="en-US" sz="1200" b="1" dirty="0" err="1">
                <a:latin typeface="Courier New"/>
                <a:cs typeface="Courier New"/>
              </a:rPr>
              <a:t>Parms</a:t>
            </a:r>
            <a:r>
              <a:rPr lang="en-US" sz="1200" b="1" dirty="0">
                <a:latin typeface="Courier New"/>
                <a:cs typeface="Courier New"/>
              </a:rPr>
              <a:t> push(</a:t>
            </a:r>
            <a:r>
              <a:rPr lang="en-US" sz="1200" b="1" dirty="0" err="1">
                <a:latin typeface="Courier New"/>
                <a:cs typeface="Courier New"/>
              </a:rPr>
              <a:t>Parms</a:t>
            </a:r>
            <a:r>
              <a:rPr lang="en-US" sz="1200" b="1" dirty="0">
                <a:latin typeface="Courier New"/>
                <a:cs typeface="Courier New"/>
              </a:rPr>
              <a:t> p) 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{ 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    array[++</a:t>
            </a:r>
            <a:r>
              <a:rPr lang="en-US" sz="1200" b="1" dirty="0" err="1">
                <a:latin typeface="Courier New"/>
                <a:cs typeface="Courier New"/>
              </a:rPr>
              <a:t>stackIndex</a:t>
            </a:r>
            <a:r>
              <a:rPr lang="en-US" sz="1200" b="1" dirty="0">
                <a:latin typeface="Courier New"/>
                <a:cs typeface="Courier New"/>
              </a:rPr>
              <a:t>] = p;</a:t>
            </a:r>
          </a:p>
          <a:p>
            <a:r>
              <a:rPr lang="is-IS" sz="1200" b="1" dirty="0">
                <a:latin typeface="Courier New"/>
                <a:cs typeface="Courier New"/>
              </a:rPr>
              <a:t>        return p;</a:t>
            </a:r>
          </a:p>
          <a:p>
            <a:r>
              <a:rPr lang="is-IS" sz="1200" b="1" dirty="0">
                <a:latin typeface="Courier New"/>
                <a:cs typeface="Courier New"/>
              </a:rPr>
              <a:t>    }</a:t>
            </a:r>
          </a:p>
          <a:p>
            <a:r>
              <a:rPr lang="is-IS" sz="12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public </a:t>
            </a:r>
            <a:r>
              <a:rPr lang="en-US" sz="1200" b="1" dirty="0" err="1">
                <a:latin typeface="Courier New"/>
                <a:cs typeface="Courier New"/>
              </a:rPr>
              <a:t>Parms</a:t>
            </a:r>
            <a:r>
              <a:rPr lang="en-US" sz="1200" b="1" dirty="0">
                <a:latin typeface="Courier New"/>
                <a:cs typeface="Courier New"/>
              </a:rPr>
              <a:t> pop()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{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    return array[</a:t>
            </a:r>
            <a:r>
              <a:rPr lang="en-US" sz="1200" b="1" dirty="0" err="1">
                <a:latin typeface="Courier New"/>
                <a:cs typeface="Courier New"/>
              </a:rPr>
              <a:t>stackIndex</a:t>
            </a:r>
            <a:r>
              <a:rPr lang="en-US" sz="1200" b="1" dirty="0">
                <a:latin typeface="Courier New"/>
                <a:cs typeface="Courier New"/>
              </a:rPr>
              <a:t>--];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public </a:t>
            </a:r>
            <a:r>
              <a:rPr lang="en-US" sz="1200" b="1" dirty="0" err="1">
                <a:latin typeface="Courier New"/>
                <a:cs typeface="Courier New"/>
              </a:rPr>
              <a:t>Parms</a:t>
            </a:r>
            <a:r>
              <a:rPr lang="en-US" sz="1200" b="1" dirty="0">
                <a:latin typeface="Courier New"/>
                <a:cs typeface="Courier New"/>
              </a:rPr>
              <a:t> peek()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{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    return array[</a:t>
            </a:r>
            <a:r>
              <a:rPr lang="en-US" sz="1200" b="1" dirty="0" err="1">
                <a:latin typeface="Courier New"/>
                <a:cs typeface="Courier New"/>
              </a:rPr>
              <a:t>stackIndex</a:t>
            </a:r>
            <a:r>
              <a:rPr lang="en-US" sz="1200" b="1" dirty="0">
                <a:latin typeface="Courier New"/>
                <a:cs typeface="Courier New"/>
              </a:rPr>
              <a:t>];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public boolean empty() { return </a:t>
            </a:r>
            <a:r>
              <a:rPr lang="en-US" sz="1200" b="1" dirty="0" err="1">
                <a:latin typeface="Courier New"/>
                <a:cs typeface="Courier New"/>
              </a:rPr>
              <a:t>stackIndex</a:t>
            </a:r>
            <a:r>
              <a:rPr lang="en-US" sz="1200" b="1" dirty="0">
                <a:latin typeface="Courier New"/>
                <a:cs typeface="Courier New"/>
              </a:rPr>
              <a:t> == -1; }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public </a:t>
            </a:r>
            <a:r>
              <a:rPr lang="en-US" sz="1200" b="1" dirty="0" err="1">
                <a:latin typeface="Courier New"/>
                <a:cs typeface="Courier New"/>
              </a:rPr>
              <a:t>int</a:t>
            </a:r>
            <a:r>
              <a:rPr lang="en-US" sz="1200" b="1" dirty="0">
                <a:latin typeface="Courier New"/>
                <a:cs typeface="Courier New"/>
              </a:rPr>
              <a:t> capacity()  { return </a:t>
            </a:r>
            <a:r>
              <a:rPr lang="en-US" sz="1200" b="1" dirty="0" err="1">
                <a:latin typeface="Courier New"/>
                <a:cs typeface="Courier New"/>
              </a:rPr>
              <a:t>array.length</a:t>
            </a:r>
            <a:r>
              <a:rPr lang="en-US" sz="1200" b="1" dirty="0">
                <a:latin typeface="Courier New"/>
                <a:cs typeface="Courier New"/>
              </a:rPr>
              <a:t>; }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30454" y="1874537"/>
            <a:ext cx="295047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23C00"/>
                </a:solidFill>
              </a:rPr>
              <a:t>Our custom </a:t>
            </a:r>
            <a:r>
              <a:rPr lang="en-US" sz="2000" b="1" dirty="0">
                <a:solidFill>
                  <a:srgbClr val="0033CC"/>
                </a:solidFill>
                <a:latin typeface="Courier New"/>
                <a:cs typeface="Courier New"/>
              </a:rPr>
              <a:t>Stack</a:t>
            </a:r>
            <a:r>
              <a:rPr lang="en-US" sz="2000" dirty="0" smtClean="0">
                <a:solidFill>
                  <a:srgbClr val="B23C00"/>
                </a:solidFill>
              </a:rPr>
              <a:t> </a:t>
            </a:r>
            <a:br>
              <a:rPr lang="en-US" sz="2000" dirty="0" smtClean="0">
                <a:solidFill>
                  <a:srgbClr val="B23C00"/>
                </a:solidFill>
              </a:rPr>
            </a:br>
            <a:r>
              <a:rPr lang="en-US" sz="2000" dirty="0" smtClean="0">
                <a:solidFill>
                  <a:srgbClr val="B23C00"/>
                </a:solidFill>
              </a:rPr>
              <a:t>implementation</a:t>
            </a:r>
            <a:r>
              <a:rPr lang="en-US" sz="2000" dirty="0">
                <a:solidFill>
                  <a:srgbClr val="B23C00"/>
                </a:solidFill>
              </a:rPr>
              <a:t> </a:t>
            </a:r>
            <a:r>
              <a:rPr lang="en-US" sz="2000" dirty="0" smtClean="0">
                <a:solidFill>
                  <a:srgbClr val="B23C00"/>
                </a:solidFill>
              </a:rPr>
              <a:t>is based</a:t>
            </a:r>
          </a:p>
          <a:p>
            <a:r>
              <a:rPr lang="en-US" sz="2000" dirty="0" smtClean="0">
                <a:solidFill>
                  <a:srgbClr val="B23C00"/>
                </a:solidFill>
              </a:rPr>
              <a:t> on a </a:t>
            </a:r>
            <a:r>
              <a:rPr lang="en-US" sz="2000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Parms</a:t>
            </a:r>
            <a:r>
              <a:rPr lang="en-US" sz="2000" b="1" dirty="0" smtClean="0">
                <a:solidFill>
                  <a:srgbClr val="0033CC"/>
                </a:solidFill>
                <a:latin typeface="Courier New"/>
                <a:cs typeface="Courier New"/>
              </a:rPr>
              <a:t>[]</a:t>
            </a:r>
            <a:r>
              <a:rPr lang="en-US" sz="2000" dirty="0" smtClean="0">
                <a:solidFill>
                  <a:srgbClr val="B23C00"/>
                </a:solidFill>
              </a:rPr>
              <a:t> array.</a:t>
            </a:r>
            <a:endParaRPr lang="en-US" sz="2000" dirty="0">
              <a:solidFill>
                <a:srgbClr val="B23C00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179908" y="1325903"/>
            <a:ext cx="1403750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+mn-lt"/>
              </a:rPr>
              <a:t>Hanoi6.java</a:t>
            </a:r>
            <a:endParaRPr lang="en-US" sz="18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58505" y="6349809"/>
            <a:ext cx="731991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Demo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6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06" y="411163"/>
            <a:ext cx="8412433" cy="655637"/>
          </a:xfrm>
        </p:spPr>
        <p:txBody>
          <a:bodyPr/>
          <a:lstStyle/>
          <a:p>
            <a:r>
              <a:rPr lang="en-US" dirty="0"/>
              <a:t>Recursion vs. </a:t>
            </a:r>
            <a:r>
              <a:rPr lang="en-US" dirty="0" err="1"/>
              <a:t>Nonrecursive</a:t>
            </a:r>
            <a:r>
              <a:rPr lang="en-US" dirty="0"/>
              <a:t> Solutions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40658"/>
            <a:ext cx="8229600" cy="1005829"/>
          </a:xfrm>
        </p:spPr>
        <p:txBody>
          <a:bodyPr/>
          <a:lstStyle/>
          <a:p>
            <a:r>
              <a:rPr lang="en-US" dirty="0" smtClean="0"/>
              <a:t>Much improved!</a:t>
            </a:r>
          </a:p>
          <a:p>
            <a:pPr lvl="1"/>
            <a:r>
              <a:rPr lang="en-US" dirty="0" smtClean="0"/>
              <a:t>But still not as good as the recursive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80196" y="1234464"/>
            <a:ext cx="6587461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Solve </a:t>
            </a:r>
            <a:r>
              <a:rPr lang="en-US" b="1" dirty="0" err="1">
                <a:latin typeface="Courier New"/>
                <a:cs typeface="Courier New"/>
              </a:rPr>
              <a:t>nonrecursively</a:t>
            </a:r>
            <a:r>
              <a:rPr lang="en-US" b="1" dirty="0">
                <a:latin typeface="Courier New"/>
                <a:cs typeface="Courier New"/>
              </a:rPr>
              <a:t> with custom stack for 20 disks:</a:t>
            </a:r>
          </a:p>
          <a:p>
            <a:r>
              <a:rPr lang="en-US" b="1" dirty="0">
                <a:latin typeface="Courier New"/>
                <a:cs typeface="Courier New"/>
              </a:rPr>
              <a:t>Stack capacity: 1048576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1: 1048575 moves, 77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2: 1048575 moves, 62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3: 1048575 moves, 30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4: 1048575 moves, 26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5: 1048575 moves, 48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6: 1048575 moves, 34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7: 1048575 moves, 22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8: 1048575 moves, 29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9: 1048575 moves, 25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10: 1048575 moves, 42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>
                <a:latin typeface="Courier New"/>
                <a:cs typeface="Courier New"/>
              </a:rPr>
              <a:t>Mininum</a:t>
            </a:r>
            <a:r>
              <a:rPr lang="en-US" b="1" dirty="0">
                <a:latin typeface="Courier New"/>
                <a:cs typeface="Courier New"/>
              </a:rPr>
              <a:t> time:  22  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Maximum time:  77  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Median  time:  32.0 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2073" y="4452197"/>
            <a:ext cx="2942908" cy="1354217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  <a:latin typeface="+mn-lt"/>
                <a:cs typeface="Courier New"/>
              </a:rPr>
              <a:t>Recursive solution timings:</a:t>
            </a:r>
          </a:p>
          <a:p>
            <a:endParaRPr lang="en-US" dirty="0">
              <a:solidFill>
                <a:srgbClr val="0033CC"/>
              </a:solidFill>
              <a:latin typeface="+mn-lt"/>
              <a:cs typeface="Courier New"/>
            </a:endParaRPr>
          </a:p>
          <a:p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Mininum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time:   8   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ms</a:t>
            </a:r>
            <a:endParaRPr lang="en-US" b="1" dirty="0">
              <a:solidFill>
                <a:srgbClr val="0033CC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Maximum time:  19   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ms</a:t>
            </a:r>
            <a:endParaRPr lang="en-US" b="1" dirty="0">
              <a:solidFill>
                <a:srgbClr val="0033CC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Median  time:   8.0 </a:t>
            </a: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ms</a:t>
            </a:r>
            <a:endParaRPr lang="en-US" b="1" dirty="0">
              <a:solidFill>
                <a:srgbClr val="0033CC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4342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84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AB7-9A33-4A4D-9794-6ECA9AE5C6B9}" type="slidenum">
              <a:rPr lang="en-US"/>
              <a:pPr/>
              <a:t>28</a:t>
            </a:fld>
            <a:endParaRPr lang="en-US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Queue ADT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queue </a:t>
            </a:r>
            <a:r>
              <a:rPr lang="en-US" dirty="0"/>
              <a:t>is a list with two important restrictions:</a:t>
            </a:r>
          </a:p>
          <a:p>
            <a:pPr lvl="1"/>
            <a:r>
              <a:rPr lang="en-US" dirty="0"/>
              <a:t>All insertions of elements occur </a:t>
            </a:r>
            <a:br>
              <a:rPr lang="en-US" dirty="0"/>
            </a:br>
            <a:r>
              <a:rPr lang="en-US" dirty="0"/>
              <a:t>at only one end (called the </a:t>
            </a:r>
            <a:r>
              <a:rPr lang="en-US" dirty="0">
                <a:solidFill>
                  <a:srgbClr val="B23C00"/>
                </a:solidFill>
              </a:rPr>
              <a:t>tail</a:t>
            </a:r>
            <a:r>
              <a:rPr lang="en-US" dirty="0"/>
              <a:t>) of the list.</a:t>
            </a:r>
          </a:p>
          <a:p>
            <a:pPr lvl="1"/>
            <a:r>
              <a:rPr lang="en-US" dirty="0"/>
              <a:t>All deletions of elements occur at the opposite end </a:t>
            </a:r>
            <a:br>
              <a:rPr lang="en-US" dirty="0"/>
            </a:br>
            <a:r>
              <a:rPr lang="en-US" dirty="0"/>
              <a:t>(called the </a:t>
            </a:r>
            <a:r>
              <a:rPr lang="en-US" dirty="0">
                <a:solidFill>
                  <a:srgbClr val="B23C00"/>
                </a:solidFill>
              </a:rPr>
              <a:t>head</a:t>
            </a:r>
            <a:r>
              <a:rPr lang="en-US" dirty="0"/>
              <a:t>) of the list</a:t>
            </a:r>
            <a:r>
              <a:rPr lang="en-US" dirty="0" smtClean="0"/>
              <a:t>.</a:t>
            </a:r>
          </a:p>
          <a:p>
            <a:pPr lvl="5"/>
            <a:endParaRPr lang="en-US" sz="900" dirty="0"/>
          </a:p>
          <a:p>
            <a:r>
              <a:rPr lang="en-US" dirty="0"/>
              <a:t>Deletions of elements from the </a:t>
            </a:r>
            <a:r>
              <a:rPr lang="en-US" dirty="0" smtClean="0"/>
              <a:t>queue occur </a:t>
            </a:r>
            <a:r>
              <a:rPr lang="en-US" dirty="0"/>
              <a:t>in the </a:t>
            </a:r>
            <a:r>
              <a:rPr lang="en-US" dirty="0" smtClean="0">
                <a:solidFill>
                  <a:srgbClr val="B23C00"/>
                </a:solidFill>
              </a:rPr>
              <a:t>same </a:t>
            </a:r>
            <a:r>
              <a:rPr lang="en-US" dirty="0">
                <a:solidFill>
                  <a:srgbClr val="B23C00"/>
                </a:solidFill>
              </a:rPr>
              <a:t>order </a:t>
            </a:r>
            <a:r>
              <a:rPr lang="en-US" dirty="0"/>
              <a:t>that the elements were originally </a:t>
            </a:r>
            <a:r>
              <a:rPr lang="en-US" dirty="0" smtClean="0"/>
              <a:t>inserted </a:t>
            </a:r>
            <a:r>
              <a:rPr lang="en-US" dirty="0"/>
              <a:t>into the queue.</a:t>
            </a:r>
          </a:p>
          <a:p>
            <a:pPr lvl="1"/>
            <a:r>
              <a:rPr lang="en-US" dirty="0"/>
              <a:t>A queue is also called a </a:t>
            </a:r>
            <a:r>
              <a:rPr lang="en-US" dirty="0">
                <a:solidFill>
                  <a:srgbClr val="B23C00"/>
                </a:solidFill>
              </a:rPr>
              <a:t>first-in first-out </a:t>
            </a:r>
            <a:r>
              <a:rPr lang="en-US" dirty="0"/>
              <a:t>(</a:t>
            </a:r>
            <a:r>
              <a:rPr lang="en-US" dirty="0">
                <a:solidFill>
                  <a:srgbClr val="B23C00"/>
                </a:solidFill>
              </a:rPr>
              <a:t>FIFO</a:t>
            </a:r>
            <a:r>
              <a:rPr lang="en-US" dirty="0"/>
              <a:t>) list.</a:t>
            </a:r>
          </a:p>
          <a:p>
            <a:pPr lvl="1"/>
            <a:r>
              <a:rPr lang="en-US" dirty="0"/>
              <a:t>Good for </a:t>
            </a:r>
            <a:r>
              <a:rPr lang="en-US" dirty="0">
                <a:solidFill>
                  <a:srgbClr val="B23C00"/>
                </a:solidFill>
              </a:rPr>
              <a:t>first-come first-served </a:t>
            </a:r>
            <a:r>
              <a:rPr lang="en-US" dirty="0"/>
              <a:t>(</a:t>
            </a:r>
            <a:r>
              <a:rPr lang="en-US" dirty="0">
                <a:solidFill>
                  <a:srgbClr val="B23C00"/>
                </a:solidFill>
              </a:rPr>
              <a:t>FCFS</a:t>
            </a:r>
            <a:r>
              <a:rPr lang="en-US" dirty="0"/>
              <a:t>) operations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2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4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AB7-9A33-4A4D-9794-6ECA9AE5C6B9}" type="slidenum">
              <a:rPr lang="en-US"/>
              <a:pPr/>
              <a:t>29</a:t>
            </a:fld>
            <a:endParaRPr lang="en-US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 </a:t>
            </a:r>
            <a:r>
              <a:rPr lang="en-US" dirty="0" smtClean="0"/>
              <a:t>ADT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B23C00"/>
                </a:solidFill>
              </a:rPr>
              <a:t>Enqueue</a:t>
            </a:r>
            <a:r>
              <a:rPr lang="en-US" dirty="0"/>
              <a:t>: </a:t>
            </a:r>
            <a:r>
              <a:rPr lang="en-US" dirty="0" smtClean="0"/>
              <a:t>Insert at </a:t>
            </a:r>
            <a:r>
              <a:rPr lang="en-US" dirty="0"/>
              <a:t>the tail of the queue</a:t>
            </a:r>
            <a:r>
              <a:rPr lang="en-US" dirty="0" smtClean="0"/>
              <a:t>.</a:t>
            </a:r>
          </a:p>
          <a:p>
            <a:pPr lvl="4"/>
            <a:endParaRPr lang="en-US" sz="900" dirty="0"/>
          </a:p>
          <a:p>
            <a:r>
              <a:rPr lang="en-US" dirty="0" err="1">
                <a:solidFill>
                  <a:srgbClr val="B23C00"/>
                </a:solidFill>
              </a:rPr>
              <a:t>Dequeue</a:t>
            </a:r>
            <a:r>
              <a:rPr lang="en-US" dirty="0"/>
              <a:t>: </a:t>
            </a:r>
            <a:r>
              <a:rPr lang="en-US" dirty="0" smtClean="0"/>
              <a:t>Delete at </a:t>
            </a:r>
            <a:r>
              <a:rPr lang="en-US" dirty="0"/>
              <a:t>the head of the queue.</a:t>
            </a:r>
          </a:p>
        </p:txBody>
      </p:sp>
    </p:spTree>
    <p:extLst>
      <p:ext uri="{BB962C8B-B14F-4D97-AF65-F5344CB8AC3E}">
        <p14:creationId xmlns:p14="http://schemas.microsoft.com/office/powerpoint/2010/main" val="120768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Transitions with </a:t>
            </a:r>
            <a:r>
              <a:rPr lang="en-US" b="1" dirty="0" smtClean="0">
                <a:latin typeface="Courier New"/>
                <a:cs typeface="Courier New"/>
              </a:rPr>
              <a:t>switch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8757" y="1325903"/>
            <a:ext cx="6418156" cy="5324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/>
                <a:cs typeface="Courier New"/>
              </a:rPr>
              <a:t>switch </a:t>
            </a:r>
            <a:r>
              <a:rPr lang="en-US" sz="1800" b="1" dirty="0">
                <a:latin typeface="Courier New"/>
                <a:cs typeface="Courier New"/>
              </a:rPr>
              <a:t>(state)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case 0: {</a:t>
            </a:r>
          </a:p>
          <a:p>
            <a:r>
              <a:rPr lang="pl-PL" sz="1800" b="1" dirty="0">
                <a:latin typeface="Courier New"/>
                <a:cs typeface="Courier New"/>
              </a:rPr>
              <a:t>        </a:t>
            </a:r>
            <a:r>
              <a:rPr lang="pl-PL" sz="1800" b="1" dirty="0" err="1">
                <a:latin typeface="Courier New"/>
                <a:cs typeface="Courier New"/>
              </a:rPr>
              <a:t>switch</a:t>
            </a:r>
            <a:r>
              <a:rPr lang="pl-PL" sz="1800" b="1" dirty="0">
                <a:latin typeface="Courier New"/>
                <a:cs typeface="Courier New"/>
              </a:rPr>
              <a:t> (</a:t>
            </a:r>
            <a:r>
              <a:rPr lang="pl-PL" sz="1800" b="1" dirty="0" err="1">
                <a:latin typeface="Courier New"/>
                <a:cs typeface="Courier New"/>
              </a:rPr>
              <a:t>ch</a:t>
            </a:r>
            <a:r>
              <a:rPr lang="pl-PL" sz="1800" b="1" dirty="0">
                <a:latin typeface="Courier New"/>
                <a:cs typeface="Courier New"/>
              </a:rPr>
              <a:t>)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    case 'B': state =  1; break;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    case 'J': state = 16; break;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    case 'M': state = 29; break;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    default:  state =  0;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};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break;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// Boris </a:t>
            </a:r>
            <a:r>
              <a:rPr lang="en-US" sz="1800" b="1" dirty="0" err="1">
                <a:latin typeface="Courier New"/>
                <a:cs typeface="Courier New"/>
              </a:rPr>
              <a:t>Drubetskoy</a:t>
            </a:r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</a:p>
          <a:p>
            <a:r>
              <a:rPr lang="it-IT" sz="1800" b="1" dirty="0">
                <a:latin typeface="Courier New"/>
                <a:cs typeface="Courier New"/>
              </a:rPr>
              <a:t>    case 1: state = </a:t>
            </a:r>
            <a:r>
              <a:rPr lang="it-IT" sz="1800" b="1" dirty="0" err="1">
                <a:latin typeface="Courier New"/>
                <a:cs typeface="Courier New"/>
              </a:rPr>
              <a:t>ch</a:t>
            </a:r>
            <a:r>
              <a:rPr lang="it-IT" sz="1800" b="1" dirty="0">
                <a:latin typeface="Courier New"/>
                <a:cs typeface="Courier New"/>
              </a:rPr>
              <a:t> == 'o' ? 2 : 0; break;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case 2: state = </a:t>
            </a:r>
            <a:r>
              <a:rPr lang="en-US" sz="1800" b="1" dirty="0" err="1">
                <a:latin typeface="Courier New"/>
                <a:cs typeface="Courier New"/>
              </a:rPr>
              <a:t>ch</a:t>
            </a:r>
            <a:r>
              <a:rPr lang="en-US" sz="1800" b="1" dirty="0">
                <a:latin typeface="Courier New"/>
                <a:cs typeface="Courier New"/>
              </a:rPr>
              <a:t> == 'r' ? 3 : 0; break;</a:t>
            </a:r>
          </a:p>
          <a:p>
            <a:r>
              <a:rPr lang="it-IT" sz="1800" b="1" dirty="0">
                <a:latin typeface="Courier New"/>
                <a:cs typeface="Courier New"/>
              </a:rPr>
              <a:t>    case 3: state = </a:t>
            </a:r>
            <a:r>
              <a:rPr lang="it-IT" sz="1800" b="1" dirty="0" err="1">
                <a:latin typeface="Courier New"/>
                <a:cs typeface="Courier New"/>
              </a:rPr>
              <a:t>ch</a:t>
            </a:r>
            <a:r>
              <a:rPr lang="it-IT" sz="1800" b="1" dirty="0">
                <a:latin typeface="Courier New"/>
                <a:cs typeface="Courier New"/>
              </a:rPr>
              <a:t> == 'i' ? 4 : 0; break;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case 4: state = </a:t>
            </a:r>
            <a:r>
              <a:rPr lang="en-US" sz="1800" b="1" dirty="0" err="1">
                <a:latin typeface="Courier New"/>
                <a:cs typeface="Courier New"/>
              </a:rPr>
              <a:t>ch</a:t>
            </a:r>
            <a:r>
              <a:rPr lang="en-US" sz="1800" b="1" dirty="0">
                <a:latin typeface="Courier New"/>
                <a:cs typeface="Courier New"/>
              </a:rPr>
              <a:t> == 's' ? 5 : 0; break</a:t>
            </a:r>
            <a:r>
              <a:rPr lang="en-US" sz="18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...</a:t>
            </a: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06245" y="3429000"/>
            <a:ext cx="310892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The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switch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B23C00"/>
                </a:solidFill>
              </a:rPr>
              <a:t>statements replace 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the state transition matrix 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to determine the next state.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52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93AA-F535-2E4E-827D-E2744FECE34D}" type="slidenum">
              <a:rPr lang="en-US"/>
              <a:pPr/>
              <a:t>30</a:t>
            </a:fld>
            <a:endParaRPr lang="en-US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0"/>
            <a:ext cx="8412163" cy="4835525"/>
          </a:xfrm>
        </p:spPr>
        <p:txBody>
          <a:bodyPr/>
          <a:lstStyle/>
          <a:p>
            <a:r>
              <a:rPr lang="en-US" dirty="0"/>
              <a:t>We can implement a queue as a </a:t>
            </a:r>
            <a:r>
              <a:rPr lang="en-US" dirty="0">
                <a:solidFill>
                  <a:srgbClr val="B23C00"/>
                </a:solidFill>
              </a:rPr>
              <a:t>circular buffer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The private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buffer</a:t>
            </a:r>
            <a:r>
              <a:rPr lang="en-US" dirty="0"/>
              <a:t> is an array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It has a private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capacity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size()</a:t>
            </a:r>
            <a:r>
              <a:rPr lang="en-US" dirty="0"/>
              <a:t> returns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It </a:t>
            </a:r>
            <a:r>
              <a:rPr lang="en-US" dirty="0" smtClean="0"/>
              <a:t>has a private </a:t>
            </a:r>
            <a:r>
              <a:rPr lang="en-US" sz="3200" b="1" dirty="0" smtClean="0">
                <a:solidFill>
                  <a:srgbClr val="0033CC"/>
                </a:solidFill>
                <a:latin typeface="Courier New" charset="0"/>
              </a:rPr>
              <a:t>count</a:t>
            </a:r>
            <a:r>
              <a:rPr lang="en-US" dirty="0" smtClean="0"/>
              <a:t> </a:t>
            </a:r>
            <a:r>
              <a:rPr lang="en-US" dirty="0"/>
              <a:t>of values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currently </a:t>
            </a:r>
            <a:r>
              <a:rPr lang="en-US" dirty="0"/>
              <a:t>in the buffer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1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93AA-F535-2E4E-827D-E2744FECE34D}" type="slidenum">
              <a:rPr lang="en-US"/>
              <a:pPr/>
              <a:t>31</a:t>
            </a:fld>
            <a:endParaRPr lang="en-US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 smtClean="0"/>
              <a:t>Implementation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0"/>
            <a:ext cx="8412163" cy="4053819"/>
          </a:xfrm>
        </p:spPr>
        <p:txBody>
          <a:bodyPr/>
          <a:lstStyle/>
          <a:p>
            <a:r>
              <a:rPr lang="en-US" dirty="0" smtClean="0"/>
              <a:t>Private </a:t>
            </a:r>
            <a:r>
              <a:rPr lang="en-US" dirty="0"/>
              <a:t>member </a:t>
            </a:r>
            <a:r>
              <a:rPr lang="en-US" sz="3200" b="1" dirty="0">
                <a:solidFill>
                  <a:srgbClr val="0033CC"/>
                </a:solidFill>
                <a:latin typeface="Courier New" charset="0"/>
              </a:rPr>
              <a:t>in</a:t>
            </a:r>
            <a:r>
              <a:rPr lang="en-US" dirty="0"/>
              <a:t> is the index 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next </a:t>
            </a:r>
            <a:r>
              <a:rPr lang="en-US" dirty="0">
                <a:solidFill>
                  <a:srgbClr val="B23C00"/>
                </a:solidFill>
              </a:rPr>
              <a:t>empty slot </a:t>
            </a:r>
            <a:r>
              <a:rPr lang="en-US" dirty="0"/>
              <a:t>to put a new value into the buffer.</a:t>
            </a:r>
          </a:p>
          <a:p>
            <a:pPr lvl="1"/>
            <a:r>
              <a:rPr lang="en-US" dirty="0"/>
              <a:t>This is the </a:t>
            </a:r>
            <a:r>
              <a:rPr lang="en-US" dirty="0">
                <a:solidFill>
                  <a:srgbClr val="B23C00"/>
                </a:solidFill>
              </a:rPr>
              <a:t>tail </a:t>
            </a:r>
            <a:r>
              <a:rPr lang="en-US" dirty="0"/>
              <a:t>of the buffer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Private member </a:t>
            </a:r>
            <a:r>
              <a:rPr lang="en-US" sz="3200" b="1" dirty="0">
                <a:solidFill>
                  <a:srgbClr val="0033CC"/>
                </a:solidFill>
                <a:latin typeface="Courier New" charset="0"/>
              </a:rPr>
              <a:t>out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the index 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next </a:t>
            </a:r>
            <a:r>
              <a:rPr lang="en-US" dirty="0">
                <a:solidFill>
                  <a:srgbClr val="B23C00"/>
                </a:solidFill>
              </a:rPr>
              <a:t>filled slot </a:t>
            </a:r>
            <a:r>
              <a:rPr lang="en-US" dirty="0"/>
              <a:t>to remove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value from the buffer.</a:t>
            </a:r>
          </a:p>
          <a:p>
            <a:pPr lvl="1"/>
            <a:r>
              <a:rPr lang="en-US" dirty="0"/>
              <a:t>This is the </a:t>
            </a:r>
            <a:r>
              <a:rPr lang="en-US" dirty="0">
                <a:solidFill>
                  <a:srgbClr val="B23C00"/>
                </a:solidFill>
              </a:rPr>
              <a:t>head</a:t>
            </a:r>
            <a:r>
              <a:rPr lang="en-US" dirty="0"/>
              <a:t> of the buffer.</a:t>
            </a:r>
          </a:p>
        </p:txBody>
      </p:sp>
      <p:grpSp>
        <p:nvGrpSpPr>
          <p:cNvPr id="535568" name="Group 535567"/>
          <p:cNvGrpSpPr/>
          <p:nvPr/>
        </p:nvGrpSpPr>
        <p:grpSpPr>
          <a:xfrm>
            <a:off x="5577829" y="3237232"/>
            <a:ext cx="2990213" cy="2477743"/>
            <a:chOff x="5577829" y="3237232"/>
            <a:chExt cx="2990213" cy="2477743"/>
          </a:xfrm>
        </p:grpSpPr>
        <p:sp>
          <p:nvSpPr>
            <p:cNvPr id="62" name="Oval 61"/>
            <p:cNvSpPr/>
            <p:nvPr/>
          </p:nvSpPr>
          <p:spPr bwMode="auto">
            <a:xfrm>
              <a:off x="6283082" y="4960001"/>
              <a:ext cx="73025" cy="73025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7514321" y="3795402"/>
              <a:ext cx="91439" cy="91439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196075" y="3648312"/>
              <a:ext cx="1955208" cy="1897131"/>
              <a:chOff x="5943585" y="4279153"/>
              <a:chExt cx="1955208" cy="189713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943585" y="4343390"/>
                <a:ext cx="1920219" cy="1828780"/>
                <a:chOff x="5394951" y="4617707"/>
                <a:chExt cx="1920219" cy="1828780"/>
              </a:xfrm>
            </p:grpSpPr>
            <p:sp>
              <p:nvSpPr>
                <p:cNvPr id="2" name="Oval 1"/>
                <p:cNvSpPr/>
                <p:nvPr/>
              </p:nvSpPr>
              <p:spPr bwMode="auto">
                <a:xfrm>
                  <a:off x="5394951" y="4617707"/>
                  <a:ext cx="1920219" cy="182878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cxnSp>
              <p:nvCxnSpPr>
                <p:cNvPr id="4" name="Straight Connector 3"/>
                <p:cNvCxnSpPr>
                  <a:stCxn id="2" idx="0"/>
                  <a:endCxn id="2" idx="4"/>
                </p:cNvCxnSpPr>
                <p:nvPr/>
              </p:nvCxnSpPr>
              <p:spPr bwMode="auto">
                <a:xfrm>
                  <a:off x="6355061" y="4617707"/>
                  <a:ext cx="0" cy="18287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" name="Straight Connector 6"/>
                <p:cNvCxnSpPr>
                  <a:stCxn id="2" idx="7"/>
                  <a:endCxn id="2" idx="3"/>
                </p:cNvCxnSpPr>
                <p:nvPr/>
              </p:nvCxnSpPr>
              <p:spPr bwMode="auto">
                <a:xfrm flipH="1">
                  <a:off x="5676161" y="4885526"/>
                  <a:ext cx="1357799" cy="129314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" name="Straight Connector 8"/>
                <p:cNvCxnSpPr>
                  <a:stCxn id="2" idx="1"/>
                  <a:endCxn id="2" idx="5"/>
                </p:cNvCxnSpPr>
                <p:nvPr/>
              </p:nvCxnSpPr>
              <p:spPr bwMode="auto">
                <a:xfrm>
                  <a:off x="5676161" y="4885526"/>
                  <a:ext cx="1357799" cy="129314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" name="Straight Connector 10"/>
                <p:cNvCxnSpPr>
                  <a:stCxn id="2" idx="6"/>
                  <a:endCxn id="2" idx="2"/>
                </p:cNvCxnSpPr>
                <p:nvPr/>
              </p:nvCxnSpPr>
              <p:spPr bwMode="auto">
                <a:xfrm flipH="1">
                  <a:off x="5394951" y="5532097"/>
                  <a:ext cx="192021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" name="Oval 11"/>
                <p:cNvSpPr/>
                <p:nvPr/>
              </p:nvSpPr>
              <p:spPr bwMode="auto">
                <a:xfrm>
                  <a:off x="5669268" y="4846305"/>
                  <a:ext cx="1371585" cy="1371585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949414" y="4279153"/>
                <a:ext cx="29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089615" y="4336876"/>
                <a:ext cx="29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29815" y="4427591"/>
                <a:ext cx="29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19500" y="459251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10218" y="4765695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567948" y="493886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543207" y="5178016"/>
                <a:ext cx="3555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510218" y="5334697"/>
                <a:ext cx="3555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411253" y="5499627"/>
                <a:ext cx="3555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229816" y="5689296"/>
                <a:ext cx="29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081369" y="5780004"/>
                <a:ext cx="29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891684" y="5837730"/>
                <a:ext cx="29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256655" y="5672798"/>
                <a:ext cx="29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429844" y="5780003"/>
                <a:ext cx="29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627774" y="5837730"/>
                <a:ext cx="29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577829" y="5376421"/>
              <a:ext cx="430927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33CC"/>
                  </a:solidFill>
                  <a:latin typeface="Courier New"/>
                  <a:cs typeface="Courier New"/>
                </a:rPr>
                <a:t>in</a:t>
              </a:r>
              <a:endParaRPr lang="en-US" b="1" dirty="0">
                <a:solidFill>
                  <a:srgbClr val="0033CC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13984" y="3237232"/>
              <a:ext cx="554058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33CC"/>
                  </a:solidFill>
                  <a:latin typeface="Courier New"/>
                  <a:cs typeface="Courier New"/>
                </a:rPr>
                <a:t>out</a:t>
              </a:r>
              <a:endParaRPr lang="en-US" b="1" dirty="0">
                <a:solidFill>
                  <a:srgbClr val="0033CC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57" name="Curved Connector 56"/>
            <p:cNvCxnSpPr>
              <a:stCxn id="33" idx="1"/>
              <a:endCxn id="49" idx="7"/>
            </p:cNvCxnSpPr>
            <p:nvPr/>
          </p:nvCxnSpPr>
          <p:spPr bwMode="auto">
            <a:xfrm rot="10800000" flipV="1">
              <a:off x="7592370" y="3406509"/>
              <a:ext cx="421615" cy="402284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5553" name="Curved Connector 535552"/>
            <p:cNvCxnSpPr>
              <a:stCxn id="16" idx="0"/>
              <a:endCxn id="62" idx="2"/>
            </p:cNvCxnSpPr>
            <p:nvPr/>
          </p:nvCxnSpPr>
          <p:spPr bwMode="auto">
            <a:xfrm rot="5400000" flipH="1" flipV="1">
              <a:off x="5848234" y="4941574"/>
              <a:ext cx="379907" cy="489789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5567" name="TextBox 535566"/>
            <p:cNvSpPr txBox="1"/>
            <p:nvPr/>
          </p:nvSpPr>
          <p:spPr>
            <a:xfrm>
              <a:off x="6476591" y="4706464"/>
              <a:ext cx="3813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B23C00"/>
                  </a:solidFill>
                </a:rPr>
                <a:t>tail</a:t>
              </a:r>
              <a:endParaRPr lang="en-US" sz="1200" dirty="0">
                <a:solidFill>
                  <a:srgbClr val="B23C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040853" y="3977634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B23C00"/>
                  </a:solidFill>
                </a:rPr>
                <a:t>head</a:t>
              </a:r>
              <a:endParaRPr lang="en-US" sz="1200" dirty="0">
                <a:solidFill>
                  <a:srgbClr val="B23C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541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93AA-F535-2E4E-827D-E2744FECE34D}" type="slidenum">
              <a:rPr lang="en-US"/>
              <a:pPr/>
              <a:t>32</a:t>
            </a:fld>
            <a:endParaRPr lang="en-US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 smtClean="0"/>
              <a:t>Implementation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03961"/>
            <a:ext cx="8412163" cy="4876770"/>
          </a:xfrm>
        </p:spPr>
        <p:txBody>
          <a:bodyPr/>
          <a:lstStyle/>
          <a:p>
            <a:r>
              <a:rPr lang="en-US" dirty="0" smtClean="0"/>
              <a:t>As elements are added into the queue, </a:t>
            </a:r>
            <a:r>
              <a:rPr lang="en-US" sz="3200" b="1" dirty="0" smtClean="0">
                <a:solidFill>
                  <a:srgbClr val="0033CC"/>
                </a:solidFill>
                <a:latin typeface="Courier New" charset="0"/>
              </a:rPr>
              <a:t>in</a:t>
            </a:r>
            <a:r>
              <a:rPr lang="en-US" dirty="0" smtClean="0"/>
              <a:t> moves clockwise (in this diagram).</a:t>
            </a:r>
            <a:endParaRPr lang="en-US" dirty="0"/>
          </a:p>
          <a:p>
            <a:pPr lvl="6"/>
            <a:endParaRPr lang="en-US" dirty="0"/>
          </a:p>
          <a:p>
            <a:r>
              <a:rPr lang="en-US" dirty="0" smtClean="0"/>
              <a:t>As elements are removed</a:t>
            </a:r>
            <a:br>
              <a:rPr lang="en-US" dirty="0" smtClean="0"/>
            </a:br>
            <a:r>
              <a:rPr lang="en-US" dirty="0" smtClean="0"/>
              <a:t>from the queue, </a:t>
            </a:r>
            <a:r>
              <a:rPr lang="en-US" sz="3200" b="1" dirty="0" smtClean="0">
                <a:solidFill>
                  <a:srgbClr val="0033CC"/>
                </a:solidFill>
                <a:latin typeface="Courier New" charset="0"/>
              </a:rPr>
              <a:t>out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moves clockwise</a:t>
            </a:r>
            <a:br>
              <a:rPr lang="en-US" dirty="0" smtClean="0"/>
            </a:br>
            <a:r>
              <a:rPr lang="en-US" dirty="0" smtClean="0"/>
              <a:t>(in this diagram).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in == out</a:t>
            </a:r>
            <a:r>
              <a:rPr lang="en-US" dirty="0" smtClean="0"/>
              <a:t>, then either</a:t>
            </a:r>
          </a:p>
          <a:p>
            <a:pPr lvl="1"/>
            <a:r>
              <a:rPr lang="en-US" dirty="0" smtClean="0"/>
              <a:t>the queue is empty, or</a:t>
            </a:r>
          </a:p>
          <a:p>
            <a:pPr lvl="1"/>
            <a:r>
              <a:rPr lang="en-US" dirty="0" smtClean="0"/>
              <a:t>the queue is full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318" y="5897853"/>
            <a:ext cx="26609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B23C00"/>
                </a:solidFill>
              </a:rPr>
              <a:t>How can you tell which?</a:t>
            </a:r>
            <a:endParaRPr lang="en-US" sz="1800" dirty="0">
              <a:solidFill>
                <a:srgbClr val="B23C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577829" y="3237232"/>
            <a:ext cx="2990213" cy="2477743"/>
            <a:chOff x="5577829" y="3237232"/>
            <a:chExt cx="2990213" cy="2477743"/>
          </a:xfrm>
        </p:grpSpPr>
        <p:sp>
          <p:nvSpPr>
            <p:cNvPr id="39" name="Oval 38"/>
            <p:cNvSpPr/>
            <p:nvPr/>
          </p:nvSpPr>
          <p:spPr bwMode="auto">
            <a:xfrm>
              <a:off x="6283082" y="4960001"/>
              <a:ext cx="73025" cy="73025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7514321" y="3795402"/>
              <a:ext cx="91439" cy="91439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6196075" y="3648312"/>
              <a:ext cx="1955208" cy="1897131"/>
              <a:chOff x="5943585" y="4279153"/>
              <a:chExt cx="1955208" cy="189713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5943585" y="4343390"/>
                <a:ext cx="1920219" cy="1828780"/>
                <a:chOff x="5394951" y="4617707"/>
                <a:chExt cx="1920219" cy="1828780"/>
              </a:xfrm>
            </p:grpSpPr>
            <p:sp>
              <p:nvSpPr>
                <p:cNvPr id="67" name="Oval 66"/>
                <p:cNvSpPr/>
                <p:nvPr/>
              </p:nvSpPr>
              <p:spPr bwMode="auto">
                <a:xfrm>
                  <a:off x="5394951" y="4617707"/>
                  <a:ext cx="1920219" cy="182878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cxnSp>
              <p:nvCxnSpPr>
                <p:cNvPr id="68" name="Straight Connector 67"/>
                <p:cNvCxnSpPr>
                  <a:stCxn id="67" idx="0"/>
                  <a:endCxn id="67" idx="4"/>
                </p:cNvCxnSpPr>
                <p:nvPr/>
              </p:nvCxnSpPr>
              <p:spPr bwMode="auto">
                <a:xfrm>
                  <a:off x="6355061" y="4617707"/>
                  <a:ext cx="0" cy="18287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9" name="Straight Connector 68"/>
                <p:cNvCxnSpPr>
                  <a:stCxn id="67" idx="7"/>
                  <a:endCxn id="67" idx="3"/>
                </p:cNvCxnSpPr>
                <p:nvPr/>
              </p:nvCxnSpPr>
              <p:spPr bwMode="auto">
                <a:xfrm flipH="1">
                  <a:off x="5676161" y="4885526"/>
                  <a:ext cx="1357799" cy="129314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0" name="Straight Connector 69"/>
                <p:cNvCxnSpPr>
                  <a:stCxn id="67" idx="1"/>
                  <a:endCxn id="67" idx="5"/>
                </p:cNvCxnSpPr>
                <p:nvPr/>
              </p:nvCxnSpPr>
              <p:spPr bwMode="auto">
                <a:xfrm>
                  <a:off x="5676161" y="4885526"/>
                  <a:ext cx="1357799" cy="129314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" name="Straight Connector 70"/>
                <p:cNvCxnSpPr>
                  <a:stCxn id="67" idx="6"/>
                  <a:endCxn id="67" idx="2"/>
                </p:cNvCxnSpPr>
                <p:nvPr/>
              </p:nvCxnSpPr>
              <p:spPr bwMode="auto">
                <a:xfrm flipH="1">
                  <a:off x="5394951" y="5532097"/>
                  <a:ext cx="192021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72" name="Oval 71"/>
                <p:cNvSpPr/>
                <p:nvPr/>
              </p:nvSpPr>
              <p:spPr bwMode="auto">
                <a:xfrm>
                  <a:off x="5669268" y="4846305"/>
                  <a:ext cx="1371585" cy="1371585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6949414" y="4279153"/>
                <a:ext cx="29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089615" y="4336876"/>
                <a:ext cx="29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229815" y="4427591"/>
                <a:ext cx="29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419500" y="459251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510218" y="4765695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567948" y="493886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543207" y="5178016"/>
                <a:ext cx="3555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510218" y="5334697"/>
                <a:ext cx="3555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411253" y="5499627"/>
                <a:ext cx="3555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229816" y="5689296"/>
                <a:ext cx="29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081369" y="5780004"/>
                <a:ext cx="29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891684" y="5837730"/>
                <a:ext cx="29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256655" y="5672798"/>
                <a:ext cx="29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429844" y="5780003"/>
                <a:ext cx="29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627774" y="5837730"/>
                <a:ext cx="29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577829" y="5376421"/>
              <a:ext cx="430927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33CC"/>
                  </a:solidFill>
                  <a:latin typeface="Courier New"/>
                  <a:cs typeface="Courier New"/>
                </a:rPr>
                <a:t>in</a:t>
              </a:r>
              <a:endParaRPr lang="en-US" b="1" dirty="0">
                <a:solidFill>
                  <a:srgbClr val="0033CC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13984" y="3237232"/>
              <a:ext cx="554058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33CC"/>
                  </a:solidFill>
                  <a:latin typeface="Courier New"/>
                  <a:cs typeface="Courier New"/>
                </a:rPr>
                <a:t>out</a:t>
              </a:r>
              <a:endParaRPr lang="en-US" b="1" dirty="0">
                <a:solidFill>
                  <a:srgbClr val="0033CC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44" name="Curved Connector 43"/>
            <p:cNvCxnSpPr>
              <a:stCxn id="43" idx="1"/>
              <a:endCxn id="40" idx="7"/>
            </p:cNvCxnSpPr>
            <p:nvPr/>
          </p:nvCxnSpPr>
          <p:spPr bwMode="auto">
            <a:xfrm rot="10800000" flipV="1">
              <a:off x="7592370" y="3406509"/>
              <a:ext cx="421615" cy="402284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urved Connector 44"/>
            <p:cNvCxnSpPr>
              <a:stCxn id="42" idx="0"/>
              <a:endCxn id="39" idx="2"/>
            </p:cNvCxnSpPr>
            <p:nvPr/>
          </p:nvCxnSpPr>
          <p:spPr bwMode="auto">
            <a:xfrm rot="5400000" flipH="1" flipV="1">
              <a:off x="5848234" y="4941574"/>
              <a:ext cx="379907" cy="489789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TextBox 45"/>
            <p:cNvSpPr txBox="1"/>
            <p:nvPr/>
          </p:nvSpPr>
          <p:spPr>
            <a:xfrm>
              <a:off x="6476591" y="4706464"/>
              <a:ext cx="3813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B23C00"/>
                  </a:solidFill>
                </a:rPr>
                <a:t>tail</a:t>
              </a:r>
              <a:endParaRPr lang="en-US" sz="1200" dirty="0">
                <a:solidFill>
                  <a:srgbClr val="B23C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40853" y="3977634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B23C00"/>
                  </a:solidFill>
                </a:rPr>
                <a:t>head</a:t>
              </a:r>
              <a:endParaRPr lang="en-US" sz="1200" dirty="0">
                <a:solidFill>
                  <a:srgbClr val="B23C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587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5" grpId="0" build="p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2350-D59B-B34A-9E8C-68A3091CF90C}" type="slidenum">
              <a:rPr lang="en-US"/>
              <a:pPr/>
              <a:t>33</a:t>
            </a:fld>
            <a:endParaRPr lang="en-US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36580" name="Text Box 4"/>
          <p:cNvSpPr txBox="1">
            <a:spLocks noChangeArrowheads="1"/>
          </p:cNvSpPr>
          <p:nvPr/>
        </p:nvSpPr>
        <p:spPr bwMode="auto">
          <a:xfrm>
            <a:off x="1806575" y="1235075"/>
            <a:ext cx="5508625" cy="5035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public class </a:t>
            </a:r>
            <a:r>
              <a:rPr lang="en-US" sz="1800" b="1" dirty="0" err="1">
                <a:latin typeface="Courier New" charset="0"/>
              </a:rPr>
              <a:t>MyQueue</a:t>
            </a:r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private Integer buffer[];</a:t>
            </a:r>
          </a:p>
          <a:p>
            <a:r>
              <a:rPr lang="en-US" sz="1800" b="1" dirty="0">
                <a:latin typeface="Courier New" charset="0"/>
              </a:rPr>
              <a:t>    private 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in = 0;</a:t>
            </a:r>
          </a:p>
          <a:p>
            <a:r>
              <a:rPr lang="en-US" sz="1800" b="1" dirty="0">
                <a:latin typeface="Courier New" charset="0"/>
              </a:rPr>
              <a:t>    private 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out = 0;</a:t>
            </a:r>
          </a:p>
          <a:p>
            <a:r>
              <a:rPr lang="en-US" sz="1800" b="1" dirty="0">
                <a:latin typeface="Courier New" charset="0"/>
              </a:rPr>
              <a:t>    private 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count = 0;</a:t>
            </a:r>
          </a:p>
          <a:p>
            <a:r>
              <a:rPr lang="en-US" sz="1800" b="1" dirty="0">
                <a:latin typeface="Courier New" charset="0"/>
              </a:rPr>
              <a:t>    private 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capacity = 0;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</a:p>
          <a:p>
            <a:r>
              <a:rPr lang="en-US" sz="1800" b="1" dirty="0">
                <a:latin typeface="Courier New" charset="0"/>
              </a:rPr>
              <a:t>    public </a:t>
            </a:r>
            <a:r>
              <a:rPr lang="en-US" sz="1800" b="1" dirty="0" err="1">
                <a:latin typeface="Courier New" charset="0"/>
              </a:rPr>
              <a:t>MyQueue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capacity)</a:t>
            </a:r>
          </a:p>
          <a:p>
            <a:r>
              <a:rPr lang="en-US" sz="1800" b="1" dirty="0">
                <a:latin typeface="Courier New" charset="0"/>
              </a:rPr>
              <a:t>    {</a:t>
            </a:r>
          </a:p>
          <a:p>
            <a:r>
              <a:rPr lang="en-US" sz="1800" b="1" dirty="0">
                <a:latin typeface="Courier New" charset="0"/>
              </a:rPr>
              <a:t>        </a:t>
            </a:r>
            <a:r>
              <a:rPr lang="en-US" sz="1800" b="1" dirty="0" err="1">
                <a:latin typeface="Courier New" charset="0"/>
              </a:rPr>
              <a:t>this.capacity</a:t>
            </a:r>
            <a:r>
              <a:rPr lang="en-US" sz="1800" b="1" dirty="0">
                <a:latin typeface="Courier New" charset="0"/>
              </a:rPr>
              <a:t> = capacity;</a:t>
            </a:r>
          </a:p>
          <a:p>
            <a:r>
              <a:rPr lang="en-US" sz="1800" b="1" dirty="0">
                <a:latin typeface="Courier New" charset="0"/>
              </a:rPr>
              <a:t>        buffer = new Integer[capacity];</a:t>
            </a:r>
          </a:p>
          <a:p>
            <a:r>
              <a:rPr lang="en-US" sz="1800" b="1" dirty="0">
                <a:latin typeface="Courier New" charset="0"/>
              </a:rPr>
              <a:t>    }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</a:p>
          <a:p>
            <a:r>
              <a:rPr lang="en-US" sz="1800" b="1" dirty="0">
                <a:latin typeface="Courier New" charset="0"/>
              </a:rPr>
              <a:t>    public 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size() { return count; }</a:t>
            </a:r>
          </a:p>
          <a:p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    ...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  <p:sp>
        <p:nvSpPr>
          <p:cNvPr id="536581" name="Text Box 5"/>
          <p:cNvSpPr txBox="1">
            <a:spLocks noChangeArrowheads="1"/>
          </p:cNvSpPr>
          <p:nvPr/>
        </p:nvSpPr>
        <p:spPr bwMode="auto">
          <a:xfrm>
            <a:off x="4389122" y="5806414"/>
            <a:ext cx="2802044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  <a:latin typeface="+mj-lt"/>
              </a:rPr>
              <a:t>ProducerConsumer1.java</a:t>
            </a:r>
          </a:p>
        </p:txBody>
      </p:sp>
    </p:spTree>
    <p:extLst>
      <p:ext uri="{BB962C8B-B14F-4D97-AF65-F5344CB8AC3E}">
        <p14:creationId xmlns:p14="http://schemas.microsoft.com/office/powerpoint/2010/main" val="230273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6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6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6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6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65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65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D636-C454-FE43-9C14-E32E7AA33479}" type="slidenum">
              <a:rPr lang="en-US"/>
              <a:pPr/>
              <a:t>34</a:t>
            </a:fld>
            <a:endParaRPr lang="en-US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37603" name="Text Box 3"/>
          <p:cNvSpPr txBox="1">
            <a:spLocks noChangeArrowheads="1"/>
          </p:cNvSpPr>
          <p:nvPr/>
        </p:nvSpPr>
        <p:spPr bwMode="auto">
          <a:xfrm>
            <a:off x="1987550" y="1235075"/>
            <a:ext cx="5309980" cy="480131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public class </a:t>
            </a:r>
            <a:r>
              <a:rPr lang="en-US" sz="1800" b="1" dirty="0" err="1">
                <a:latin typeface="Courier New" charset="0"/>
              </a:rPr>
              <a:t>MyQueue</a:t>
            </a:r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...</a:t>
            </a:r>
          </a:p>
          <a:p>
            <a:r>
              <a:rPr lang="en-US" sz="1800" dirty="0">
                <a:latin typeface="Courier New" charset="0"/>
              </a:rPr>
              <a:t>    </a:t>
            </a:r>
            <a:r>
              <a:rPr lang="en-US" sz="1800" b="1" dirty="0">
                <a:latin typeface="Courier New" charset="0"/>
              </a:rPr>
              <a:t>public boolean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enqueue</a:t>
            </a:r>
            <a:r>
              <a:rPr lang="en-US" sz="1800" b="1" dirty="0">
                <a:latin typeface="Courier New" charset="0"/>
              </a:rPr>
              <a:t>(Integer x)</a:t>
            </a:r>
          </a:p>
          <a:p>
            <a:r>
              <a:rPr lang="en-US" sz="1800" b="1" dirty="0">
                <a:latin typeface="Courier New" charset="0"/>
              </a:rPr>
              <a:t>    {</a:t>
            </a:r>
          </a:p>
          <a:p>
            <a:r>
              <a:rPr lang="en-US" sz="1800" b="1" dirty="0">
                <a:latin typeface="Courier New" charset="0"/>
              </a:rPr>
              <a:t>        if (count == capacity) {</a:t>
            </a:r>
          </a:p>
          <a:p>
            <a:r>
              <a:rPr lang="en-US" sz="1800" b="1" dirty="0">
                <a:latin typeface="Courier New" charset="0"/>
              </a:rPr>
              <a:t>            return false;</a:t>
            </a:r>
          </a:p>
          <a:p>
            <a:r>
              <a:rPr lang="en-US" sz="1800" b="1" dirty="0">
                <a:latin typeface="Courier New" charset="0"/>
              </a:rPr>
              <a:t>        }</a:t>
            </a:r>
          </a:p>
          <a:p>
            <a:r>
              <a:rPr lang="en-US" sz="1800" b="1" dirty="0">
                <a:latin typeface="Courier New" charset="0"/>
              </a:rPr>
              <a:t>        else {</a:t>
            </a:r>
          </a:p>
          <a:p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           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buffer[in] = x;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            in = (in + 1)%capacity;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            count++;</a:t>
            </a:r>
          </a:p>
          <a:p>
            <a:r>
              <a:rPr lang="en-US" sz="1800" b="1" dirty="0">
                <a:latin typeface="Courier New" charset="0"/>
              </a:rPr>
              <a:t>            return true;</a:t>
            </a:r>
          </a:p>
          <a:p>
            <a:r>
              <a:rPr lang="en-US" sz="1800" b="1" dirty="0">
                <a:latin typeface="Courier New" charset="0"/>
              </a:rPr>
              <a:t>        }</a:t>
            </a:r>
          </a:p>
          <a:p>
            <a:r>
              <a:rPr lang="en-US" sz="1800" b="1" dirty="0">
                <a:latin typeface="Courier New" charset="0"/>
              </a:rPr>
              <a:t>    }</a:t>
            </a:r>
          </a:p>
          <a:p>
            <a:r>
              <a:rPr lang="en-US" sz="1800" b="1" dirty="0">
                <a:latin typeface="Courier New" charset="0"/>
              </a:rPr>
              <a:t>    ...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389122" y="5806414"/>
            <a:ext cx="2802044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  <a:latin typeface="+mj-lt"/>
              </a:rPr>
              <a:t>ProducerConsumer1.java</a:t>
            </a:r>
          </a:p>
        </p:txBody>
      </p:sp>
    </p:spTree>
    <p:extLst>
      <p:ext uri="{BB962C8B-B14F-4D97-AF65-F5344CB8AC3E}">
        <p14:creationId xmlns:p14="http://schemas.microsoft.com/office/powerpoint/2010/main" val="194984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943B-86D6-534C-BFCA-FD37BB515178}" type="slidenum">
              <a:rPr lang="en-US"/>
              <a:pPr/>
              <a:t>35</a:t>
            </a:fld>
            <a:endParaRPr lang="en-US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38627" name="Text Box 3"/>
          <p:cNvSpPr txBox="1">
            <a:spLocks noChangeArrowheads="1"/>
          </p:cNvSpPr>
          <p:nvPr/>
        </p:nvSpPr>
        <p:spPr bwMode="auto">
          <a:xfrm>
            <a:off x="1987550" y="1235075"/>
            <a:ext cx="5309980" cy="480131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public class </a:t>
            </a:r>
            <a:r>
              <a:rPr lang="en-US" sz="1800" b="1" dirty="0" err="1">
                <a:latin typeface="Courier New" charset="0"/>
              </a:rPr>
              <a:t>MyQueue</a:t>
            </a:r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...</a:t>
            </a:r>
          </a:p>
          <a:p>
            <a:r>
              <a:rPr lang="en-US" sz="1800" b="1" dirty="0">
                <a:latin typeface="Courier New" charset="0"/>
              </a:rPr>
              <a:t>    public Integer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dequeue</a:t>
            </a:r>
            <a:r>
              <a:rPr lang="en-US" sz="1800" b="1" dirty="0">
                <a:latin typeface="Courier New" charset="0"/>
              </a:rPr>
              <a:t>()</a:t>
            </a:r>
          </a:p>
          <a:p>
            <a:r>
              <a:rPr lang="en-US" sz="1800" b="1" dirty="0">
                <a:latin typeface="Courier New" charset="0"/>
              </a:rPr>
              <a:t>    {</a:t>
            </a:r>
          </a:p>
          <a:p>
            <a:r>
              <a:rPr lang="en-US" sz="1800" b="1" dirty="0">
                <a:latin typeface="Courier New" charset="0"/>
              </a:rPr>
              <a:t>        if (count == 0) {</a:t>
            </a:r>
          </a:p>
          <a:p>
            <a:r>
              <a:rPr lang="en-US" sz="1800" b="1" dirty="0">
                <a:latin typeface="Courier New" charset="0"/>
              </a:rPr>
              <a:t>            return null;</a:t>
            </a:r>
          </a:p>
          <a:p>
            <a:r>
              <a:rPr lang="en-US" sz="1800" b="1" dirty="0">
                <a:latin typeface="Courier New" charset="0"/>
              </a:rPr>
              <a:t>        }</a:t>
            </a:r>
          </a:p>
          <a:p>
            <a:r>
              <a:rPr lang="en-US" sz="1800" b="1" dirty="0">
                <a:latin typeface="Courier New" charset="0"/>
              </a:rPr>
              <a:t>        else {</a:t>
            </a:r>
          </a:p>
          <a:p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           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Integer x = buffer[out];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            out = (out + 1)%capacity;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            count--;</a:t>
            </a:r>
          </a:p>
          <a:p>
            <a:r>
              <a:rPr lang="en-US" sz="1800" b="1" dirty="0">
                <a:latin typeface="Courier New" charset="0"/>
              </a:rPr>
              <a:t>            return x;</a:t>
            </a:r>
          </a:p>
          <a:p>
            <a:r>
              <a:rPr lang="en-US" sz="1800" b="1" dirty="0">
                <a:latin typeface="Courier New" charset="0"/>
              </a:rPr>
              <a:t>        }</a:t>
            </a:r>
          </a:p>
          <a:p>
            <a:r>
              <a:rPr lang="en-US" sz="1800" b="1" dirty="0">
                <a:latin typeface="Courier New" charset="0"/>
              </a:rPr>
              <a:t>    }</a:t>
            </a:r>
          </a:p>
          <a:p>
            <a:r>
              <a:rPr lang="en-US" sz="1800" b="1" dirty="0">
                <a:latin typeface="Courier New" charset="0"/>
              </a:rPr>
              <a:t>    ...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389122" y="5532097"/>
            <a:ext cx="2802044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  <a:latin typeface="+mj-lt"/>
              </a:rPr>
              <a:t>ProducerConsumer1.java</a:t>
            </a:r>
          </a:p>
        </p:txBody>
      </p:sp>
    </p:spTree>
    <p:extLst>
      <p:ext uri="{BB962C8B-B14F-4D97-AF65-F5344CB8AC3E}">
        <p14:creationId xmlns:p14="http://schemas.microsoft.com/office/powerpoint/2010/main" val="308605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Example: Producer-Consumer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84" y="1189121"/>
            <a:ext cx="8065028" cy="5016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</a:rPr>
              <a:t>private static final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QUEUE_CAPACITY = 5;</a:t>
            </a:r>
          </a:p>
          <a:p>
            <a:r>
              <a:rPr lang="en-US" b="1" dirty="0">
                <a:latin typeface="Courier New" charset="0"/>
              </a:rPr>
              <a:t>private static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MyQueue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q </a:t>
            </a:r>
            <a:r>
              <a:rPr lang="en-US" b="1" dirty="0">
                <a:latin typeface="Courier New" charset="0"/>
              </a:rPr>
              <a:t>= null;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private </a:t>
            </a:r>
            <a:r>
              <a:rPr lang="en-US" b="1" dirty="0">
                <a:latin typeface="Courier New"/>
                <a:cs typeface="Courier New"/>
              </a:rPr>
              <a:t>void test()</a:t>
            </a:r>
          </a:p>
          <a:p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System.out.println</a:t>
            </a:r>
            <a:r>
              <a:rPr lang="en-US" b="1" dirty="0">
                <a:latin typeface="Courier New"/>
                <a:cs typeface="Courier New"/>
              </a:rPr>
              <a:t>("p to produce, c to consume, q to quit");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fr-FR" b="1" dirty="0">
                <a:latin typeface="Courier New"/>
                <a:cs typeface="Courier New"/>
              </a:rPr>
              <a:t>    </a:t>
            </a:r>
            <a:r>
              <a:rPr lang="fr-FR" b="1" dirty="0" err="1">
                <a:latin typeface="Courier New"/>
                <a:cs typeface="Courier New"/>
              </a:rPr>
              <a:t>int</a:t>
            </a:r>
            <a:r>
              <a:rPr lang="fr-FR" b="1" dirty="0">
                <a:latin typeface="Courier New"/>
                <a:cs typeface="Courier New"/>
              </a:rPr>
              <a:t> i;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item = 1000;</a:t>
            </a:r>
          </a:p>
          <a:p>
            <a:r>
              <a:rPr lang="en-US" b="1" dirty="0">
                <a:latin typeface="Courier New"/>
                <a:cs typeface="Courier New"/>
              </a:rPr>
              <a:t>    q = new </a:t>
            </a:r>
            <a:r>
              <a:rPr lang="en-US" b="1" dirty="0" err="1">
                <a:latin typeface="Courier New"/>
                <a:cs typeface="Courier New"/>
              </a:rPr>
              <a:t>MyQueue</a:t>
            </a:r>
            <a:r>
              <a:rPr lang="en-US" b="1" dirty="0">
                <a:latin typeface="Courier New"/>
                <a:cs typeface="Courier New"/>
              </a:rPr>
              <a:t>(QUEUE_CAPACITY);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try {</a:t>
            </a:r>
          </a:p>
          <a:p>
            <a:r>
              <a:rPr lang="en-US" b="1" dirty="0">
                <a:latin typeface="Courier New"/>
                <a:cs typeface="Courier New"/>
              </a:rPr>
              <a:t>        while ((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solidFill>
                  <a:srgbClr val="B23C00"/>
                </a:solidFill>
                <a:latin typeface="Courier New"/>
                <a:cs typeface="Courier New"/>
              </a:rPr>
              <a:t>System.in.read</a:t>
            </a:r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()</a:t>
            </a:r>
            <a:r>
              <a:rPr lang="en-US" b="1" dirty="0">
                <a:latin typeface="Courier New"/>
                <a:cs typeface="Courier New"/>
              </a:rPr>
              <a:t>) != -1) {</a:t>
            </a:r>
          </a:p>
          <a:p>
            <a:r>
              <a:rPr lang="fr-FR" b="1" dirty="0">
                <a:latin typeface="Courier New"/>
                <a:cs typeface="Courier New"/>
              </a:rPr>
              <a:t>            </a:t>
            </a:r>
            <a:r>
              <a:rPr lang="fr-FR" b="1" dirty="0" smtClean="0">
                <a:latin typeface="Courier New"/>
                <a:cs typeface="Courier New"/>
              </a:rPr>
              <a:t>...</a:t>
            </a:r>
            <a:endParaRPr lang="is-IS" b="1" dirty="0">
              <a:latin typeface="Courier New"/>
              <a:cs typeface="Courier New"/>
            </a:endParaRPr>
          </a:p>
          <a:p>
            <a:r>
              <a:rPr lang="is-IS" b="1" dirty="0" smtClean="0">
                <a:latin typeface="Courier New"/>
                <a:cs typeface="Courier New"/>
              </a:rPr>
              <a:t>        }</a:t>
            </a:r>
            <a:endParaRPr lang="is-IS" b="1" dirty="0">
              <a:latin typeface="Courier New"/>
              <a:cs typeface="Courier New"/>
            </a:endParaRPr>
          </a:p>
          <a:p>
            <a:r>
              <a:rPr lang="is-IS" b="1" dirty="0">
                <a:latin typeface="Courier New"/>
                <a:cs typeface="Courier New"/>
              </a:rPr>
              <a:t>    }</a:t>
            </a:r>
          </a:p>
          <a:p>
            <a:r>
              <a:rPr lang="en-US" b="1" dirty="0">
                <a:latin typeface="Courier New"/>
                <a:cs typeface="Courier New"/>
              </a:rPr>
              <a:t>    catch (</a:t>
            </a:r>
            <a:r>
              <a:rPr lang="en-US" b="1" dirty="0" err="1">
                <a:solidFill>
                  <a:srgbClr val="B23C00"/>
                </a:solidFill>
                <a:latin typeface="Courier New"/>
                <a:cs typeface="Courier New"/>
              </a:rPr>
              <a:t>IOException</a:t>
            </a:r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ex) {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ex.printStackTrace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>
                <a:latin typeface="Courier New"/>
                <a:cs typeface="Courier New"/>
              </a:rPr>
              <a:t>    }    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5267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1DF2-EE35-CD44-9A3C-D4F3F789960F}" type="slidenum">
              <a:rPr lang="en-US"/>
              <a:pPr/>
              <a:t>37</a:t>
            </a:fld>
            <a:endParaRPr lang="en-US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Producer-Consumer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40675" name="Text Box 3"/>
          <p:cNvSpPr txBox="1">
            <a:spLocks noChangeArrowheads="1"/>
          </p:cNvSpPr>
          <p:nvPr/>
        </p:nvSpPr>
        <p:spPr bwMode="auto">
          <a:xfrm>
            <a:off x="1188757" y="1234464"/>
            <a:ext cx="5212023" cy="547842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private void test()</a:t>
            </a:r>
          </a:p>
          <a:p>
            <a:r>
              <a:rPr lang="en-US" sz="1400" b="1" dirty="0" smtClean="0">
                <a:latin typeface="Courier New" charset="0"/>
              </a:rPr>
              <a:t>{</a:t>
            </a:r>
            <a:endParaRPr lang="en-US" sz="1400" b="1" dirty="0">
              <a:latin typeface="Courier New" charset="0"/>
            </a:endParaRPr>
          </a:p>
          <a:p>
            <a:r>
              <a:rPr lang="en-US" sz="1400" b="1" dirty="0">
                <a:latin typeface="Courier New" charset="0"/>
              </a:rPr>
              <a:t>    ..</a:t>
            </a:r>
            <a:r>
              <a:rPr lang="en-US" sz="1400" b="1" dirty="0" smtClean="0">
                <a:latin typeface="Courier New" charset="0"/>
              </a:rPr>
              <a:t>.</a:t>
            </a:r>
          </a:p>
          <a:p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 smtClean="0">
                <a:latin typeface="Courier New" charset="0"/>
              </a:rPr>
              <a:t>   try {    </a:t>
            </a:r>
            <a:endParaRPr lang="en-US" sz="1400" b="1" dirty="0">
              <a:latin typeface="Courier New" charset="0"/>
            </a:endParaRPr>
          </a:p>
          <a:p>
            <a:r>
              <a:rPr lang="en-US" sz="1400" b="1" dirty="0">
                <a:latin typeface="Courier New" charset="0"/>
              </a:rPr>
              <a:t>        while ((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= </a:t>
            </a:r>
            <a:r>
              <a:rPr lang="en-US" sz="1400" b="1" dirty="0" err="1">
                <a:latin typeface="Courier New" charset="0"/>
              </a:rPr>
              <a:t>System.in.read</a:t>
            </a:r>
            <a:r>
              <a:rPr lang="en-US" sz="1400" b="1" dirty="0">
                <a:latin typeface="Courier New" charset="0"/>
              </a:rPr>
              <a:t>()) != -1) {</a:t>
            </a:r>
          </a:p>
          <a:p>
            <a:r>
              <a:rPr lang="en-US" sz="1400" b="1" dirty="0">
                <a:latin typeface="Courier New" charset="0"/>
              </a:rPr>
              <a:t>            char command = (char)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</a:rPr>
              <a:t>            </a:t>
            </a:r>
          </a:p>
          <a:p>
            <a:r>
              <a:rPr lang="en-US" sz="1400" b="1" dirty="0">
                <a:latin typeface="Courier New" charset="0"/>
              </a:rPr>
              <a:t>            switch (command) {</a:t>
            </a:r>
          </a:p>
          <a:p>
            <a:r>
              <a:rPr lang="en-US" sz="1400" b="1" dirty="0">
                <a:latin typeface="Courier New" charset="0"/>
              </a:rPr>
              <a:t>                case 'p': {</a:t>
            </a:r>
          </a:p>
          <a:p>
            <a:r>
              <a:rPr lang="en-US" sz="1400" b="1" dirty="0">
                <a:latin typeface="Courier New" charset="0"/>
              </a:rPr>
              <a:t>                    ...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</a:rPr>
              <a:t>q.enqueue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(item) </a:t>
            </a:r>
            <a:r>
              <a:rPr lang="en-US" sz="1400" b="1" dirty="0">
                <a:latin typeface="Courier New" charset="0"/>
              </a:rPr>
              <a:t>...</a:t>
            </a:r>
          </a:p>
          <a:p>
            <a:r>
              <a:rPr lang="en-US" sz="1400" b="1" dirty="0">
                <a:latin typeface="Courier New" charset="0"/>
              </a:rPr>
              <a:t>                    break;</a:t>
            </a:r>
          </a:p>
          <a:p>
            <a:r>
              <a:rPr lang="en-US" sz="1400" b="1" dirty="0">
                <a:latin typeface="Courier New" charset="0"/>
              </a:rPr>
              <a:t>                }</a:t>
            </a:r>
          </a:p>
          <a:p>
            <a:r>
              <a:rPr lang="en-US" sz="1400" b="1" dirty="0">
                <a:latin typeface="Courier New" charset="0"/>
              </a:rPr>
              <a:t>                </a:t>
            </a:r>
          </a:p>
          <a:p>
            <a:r>
              <a:rPr lang="en-US" sz="1400" b="1" dirty="0">
                <a:latin typeface="Courier New" charset="0"/>
              </a:rPr>
              <a:t>                case 'c': {</a:t>
            </a:r>
          </a:p>
          <a:p>
            <a:r>
              <a:rPr lang="en-US" sz="1400" b="1" dirty="0">
                <a:latin typeface="Courier New" charset="0"/>
              </a:rPr>
              <a:t>                    Integer x =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</a:rPr>
              <a:t>q.dequeue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</a:rPr>
              <a:t>                    break;</a:t>
            </a:r>
          </a:p>
          <a:p>
            <a:r>
              <a:rPr lang="en-US" sz="1400" b="1" dirty="0">
                <a:latin typeface="Courier New" charset="0"/>
              </a:rPr>
              <a:t>                }</a:t>
            </a:r>
          </a:p>
          <a:p>
            <a:r>
              <a:rPr lang="en-US" sz="1400" b="1" dirty="0">
                <a:latin typeface="Courier New" charset="0"/>
              </a:rPr>
              <a:t>                </a:t>
            </a:r>
          </a:p>
          <a:p>
            <a:r>
              <a:rPr lang="en-US" sz="1400" b="1" dirty="0">
                <a:latin typeface="Courier New" charset="0"/>
              </a:rPr>
              <a:t>                </a:t>
            </a:r>
            <a:r>
              <a:rPr lang="en-US" sz="1400" b="1" dirty="0" smtClean="0">
                <a:latin typeface="Courier New" charset="0"/>
              </a:rPr>
              <a:t>...</a:t>
            </a:r>
            <a:endParaRPr lang="en-US" sz="1400" b="1" dirty="0">
              <a:latin typeface="Courier New" charset="0"/>
            </a:endParaRPr>
          </a:p>
          <a:p>
            <a:r>
              <a:rPr lang="en-US" sz="1400" b="1" dirty="0">
                <a:latin typeface="Courier New" charset="0"/>
              </a:rPr>
              <a:t>            }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  <a:r>
              <a:rPr lang="en-US" sz="1400" b="1" dirty="0" smtClean="0">
                <a:latin typeface="Courier New" charset="0"/>
              </a:rPr>
              <a:t>}</a:t>
            </a:r>
          </a:p>
          <a:p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 smtClean="0">
                <a:latin typeface="Courier New" charset="0"/>
              </a:rPr>
              <a:t>   }</a:t>
            </a:r>
            <a:endParaRPr lang="en-US" sz="1400" b="1" dirty="0">
              <a:latin typeface="Courier New" charset="0"/>
            </a:endParaRPr>
          </a:p>
          <a:p>
            <a:r>
              <a:rPr lang="en-US" sz="1400" b="1" dirty="0" smtClean="0">
                <a:latin typeface="Courier New" charset="0"/>
              </a:rPr>
              <a:t>    catch ...</a:t>
            </a:r>
            <a:endParaRPr lang="en-US" sz="1400" b="1" dirty="0">
              <a:latin typeface="Courier New" charset="0"/>
            </a:endParaRPr>
          </a:p>
          <a:p>
            <a:r>
              <a:rPr lang="en-US" sz="1400" b="1" dirty="0" smtClean="0">
                <a:latin typeface="Courier New" charset="0"/>
              </a:rPr>
              <a:t>}</a:t>
            </a:r>
          </a:p>
          <a:p>
            <a:endParaRPr lang="en-US" sz="1400" b="1" dirty="0">
              <a:latin typeface="Courier New" charset="0"/>
            </a:endParaRPr>
          </a:p>
        </p:txBody>
      </p:sp>
      <p:sp>
        <p:nvSpPr>
          <p:cNvPr id="540677" name="Text Box 5"/>
          <p:cNvSpPr txBox="1">
            <a:spLocks noChangeArrowheads="1"/>
          </p:cNvSpPr>
          <p:nvPr/>
        </p:nvSpPr>
        <p:spPr bwMode="auto">
          <a:xfrm>
            <a:off x="7315200" y="6172200"/>
            <a:ext cx="8032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B23C00"/>
                </a:solidFill>
              </a:rPr>
              <a:t>Demo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74732" y="6172170"/>
            <a:ext cx="2802044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  <a:latin typeface="+mj-lt"/>
              </a:rPr>
              <a:t>ProducerConsumer1.java</a:t>
            </a:r>
          </a:p>
        </p:txBody>
      </p:sp>
    </p:spTree>
    <p:extLst>
      <p:ext uri="{BB962C8B-B14F-4D97-AF65-F5344CB8AC3E}">
        <p14:creationId xmlns:p14="http://schemas.microsoft.com/office/powerpoint/2010/main" val="248947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E143-95D3-7041-AD79-FD20DF0DF4D0}" type="slidenum">
              <a:rPr lang="en-US"/>
              <a:pPr/>
              <a:t>38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Producer</a:t>
            </a:r>
            <a:r>
              <a:rPr lang="en-US" dirty="0"/>
              <a:t>-</a:t>
            </a:r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make the producer and consumer </a:t>
            </a:r>
            <a:br>
              <a:rPr lang="en-US" dirty="0"/>
            </a:br>
            <a:r>
              <a:rPr lang="en-US" dirty="0"/>
              <a:t>into </a:t>
            </a:r>
            <a:r>
              <a:rPr lang="en-US" dirty="0">
                <a:solidFill>
                  <a:srgbClr val="B23C00"/>
                </a:solidFill>
              </a:rPr>
              <a:t>separate </a:t>
            </a:r>
            <a:r>
              <a:rPr lang="en-US" dirty="0" smtClean="0">
                <a:solidFill>
                  <a:srgbClr val="B23C00"/>
                </a:solidFill>
              </a:rPr>
              <a:t>threads</a:t>
            </a:r>
            <a:r>
              <a:rPr lang="en-US" dirty="0" smtClean="0"/>
              <a:t> and run a test program.</a:t>
            </a:r>
          </a:p>
          <a:p>
            <a:pPr lvl="5"/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producer thread enqueues </a:t>
            </a:r>
            <a:r>
              <a:rPr lang="en-US" dirty="0"/>
              <a:t>values at random times when the queue is </a:t>
            </a:r>
            <a:r>
              <a:rPr lang="en-US" dirty="0">
                <a:solidFill>
                  <a:srgbClr val="B23C00"/>
                </a:solidFill>
              </a:rPr>
              <a:t>not full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consumer thread dequeues </a:t>
            </a:r>
            <a:r>
              <a:rPr lang="en-US" dirty="0"/>
              <a:t>values at random times when the queue is </a:t>
            </a:r>
            <a:r>
              <a:rPr lang="en-US" dirty="0">
                <a:solidFill>
                  <a:srgbClr val="B23C00"/>
                </a:solidFill>
              </a:rPr>
              <a:t>not empty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0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8C9F-782A-704B-AF85-32600AE9C771}" type="slidenum">
              <a:rPr lang="en-US"/>
              <a:pPr/>
              <a:t>39</a:t>
            </a:fld>
            <a:endParaRPr lang="en-US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Producer-</a:t>
            </a:r>
            <a:r>
              <a:rPr lang="en-US" dirty="0" smtClean="0"/>
              <a:t>Consumer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1535113" y="1260475"/>
            <a:ext cx="6147837" cy="4801315"/>
          </a:xfrm>
          <a:prstGeom prst="rect">
            <a:avLst/>
          </a:prstGeom>
          <a:solidFill>
            <a:srgbClr val="F2F2F2"/>
          </a:solidFill>
          <a:ln w="9525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public static class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Producer extends Thread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private 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 smtClean="0">
                <a:latin typeface="Courier New" charset="0"/>
              </a:rPr>
              <a:t>id;</a:t>
            </a:r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    private Random r = new Random();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</a:p>
          <a:p>
            <a:r>
              <a:rPr lang="en-US" sz="1800" b="1" dirty="0">
                <a:latin typeface="Courier New" charset="0"/>
              </a:rPr>
              <a:t>    public Producer(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 smtClean="0">
                <a:latin typeface="Courier New" charset="0"/>
              </a:rPr>
              <a:t>id)</a:t>
            </a:r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    {</a:t>
            </a:r>
          </a:p>
          <a:p>
            <a:r>
              <a:rPr lang="en-US" sz="1800" b="1" dirty="0">
                <a:latin typeface="Courier New" charset="0"/>
              </a:rPr>
              <a:t>        </a:t>
            </a:r>
            <a:r>
              <a:rPr lang="en-US" sz="1800" b="1" dirty="0" err="1" smtClean="0">
                <a:latin typeface="Courier New" charset="0"/>
              </a:rPr>
              <a:t>this.id</a:t>
            </a:r>
            <a:r>
              <a:rPr lang="en-US" sz="1800" b="1" dirty="0" smtClean="0">
                <a:latin typeface="Courier New" charset="0"/>
              </a:rPr>
              <a:t> = id;</a:t>
            </a:r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    }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</a:p>
          <a:p>
            <a:r>
              <a:rPr lang="en-US" sz="1800" b="1" dirty="0">
                <a:latin typeface="Courier New" charset="0"/>
              </a:rPr>
              <a:t>    public void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run</a:t>
            </a:r>
            <a:r>
              <a:rPr lang="en-US" sz="1800" b="1" dirty="0">
                <a:latin typeface="Courier New" charset="0"/>
              </a:rPr>
              <a:t>()</a:t>
            </a:r>
          </a:p>
          <a:p>
            <a:r>
              <a:rPr lang="en-US" sz="1800" b="1" dirty="0">
                <a:latin typeface="Courier New" charset="0"/>
              </a:rPr>
              <a:t>    {</a:t>
            </a:r>
          </a:p>
          <a:p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       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produce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();</a:t>
            </a:r>
          </a:p>
          <a:p>
            <a:r>
              <a:rPr lang="en-US" sz="1800" b="1" dirty="0">
                <a:latin typeface="Courier New" charset="0"/>
              </a:rPr>
              <a:t>    }</a:t>
            </a:r>
          </a:p>
          <a:p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    ...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>
            <a:off x="4846638" y="5619960"/>
            <a:ext cx="2802044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  <a:latin typeface="+mj-lt"/>
              </a:rPr>
              <a:t>ProducerConsumer2.java</a:t>
            </a:r>
          </a:p>
        </p:txBody>
      </p:sp>
    </p:spTree>
    <p:extLst>
      <p:ext uri="{BB962C8B-B14F-4D97-AF65-F5344CB8AC3E}">
        <p14:creationId xmlns:p14="http://schemas.microsoft.com/office/powerpoint/2010/main" val="296206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9E6-5EA3-C24B-B5F4-ED12E413492E}" type="slidenum">
              <a:rPr lang="en-US"/>
              <a:pPr/>
              <a:t>4</a:t>
            </a:fld>
            <a:endParaRPr lang="en-US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 ADT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stack </a:t>
            </a:r>
            <a:r>
              <a:rPr lang="en-US" dirty="0"/>
              <a:t>is a list with an important restriction</a:t>
            </a:r>
            <a:r>
              <a:rPr lang="en-US" dirty="0" smtClean="0"/>
              <a:t>: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All insertions and deletions of elements occur </a:t>
            </a:r>
            <a:br>
              <a:rPr lang="en-US" dirty="0"/>
            </a:br>
            <a:r>
              <a:rPr lang="en-US" dirty="0"/>
              <a:t>at </a:t>
            </a:r>
            <a:r>
              <a:rPr lang="en-US" dirty="0">
                <a:solidFill>
                  <a:srgbClr val="B23C00"/>
                </a:solidFill>
              </a:rPr>
              <a:t>only one end </a:t>
            </a:r>
            <a:r>
              <a:rPr lang="en-US" dirty="0"/>
              <a:t>(called the </a:t>
            </a:r>
            <a:r>
              <a:rPr lang="en-US" dirty="0">
                <a:solidFill>
                  <a:srgbClr val="B23C00"/>
                </a:solidFill>
              </a:rPr>
              <a:t>top</a:t>
            </a:r>
            <a:r>
              <a:rPr lang="en-US" dirty="0"/>
              <a:t>) of the list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Deletions of elements from the stack occur in the </a:t>
            </a:r>
            <a:r>
              <a:rPr lang="en-US" dirty="0">
                <a:solidFill>
                  <a:srgbClr val="B23C00"/>
                </a:solidFill>
              </a:rPr>
              <a:t>opposite order </a:t>
            </a:r>
            <a:r>
              <a:rPr lang="en-US" dirty="0"/>
              <a:t>that the elements were originally inserted into the stack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AKA a </a:t>
            </a:r>
            <a:r>
              <a:rPr lang="en-US" dirty="0">
                <a:solidFill>
                  <a:srgbClr val="B23C00"/>
                </a:solidFill>
              </a:rPr>
              <a:t>last-in first-out </a:t>
            </a:r>
            <a:r>
              <a:rPr lang="en-US" dirty="0"/>
              <a:t>(</a:t>
            </a:r>
            <a:r>
              <a:rPr lang="en-US" dirty="0">
                <a:solidFill>
                  <a:srgbClr val="B23C00"/>
                </a:solidFill>
              </a:rPr>
              <a:t>LIFO</a:t>
            </a:r>
            <a:r>
              <a:rPr lang="en-US" dirty="0"/>
              <a:t>) list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2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8B72-3F38-B94F-A590-6BE0F4EC69B3}" type="slidenum">
              <a:rPr lang="en-US"/>
              <a:pPr/>
              <a:t>40</a:t>
            </a:fld>
            <a:endParaRPr 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Producer-Consumer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07039" y="1159519"/>
            <a:ext cx="7759062" cy="569386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public static class Producer extends Thread</a:t>
            </a:r>
          </a:p>
          <a:p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private </a:t>
            </a:r>
            <a:r>
              <a:rPr lang="en-US" sz="1400" b="1" dirty="0">
                <a:latin typeface="Courier New"/>
                <a:cs typeface="Courier New"/>
              </a:rPr>
              <a:t>void </a:t>
            </a:r>
            <a:r>
              <a:rPr lang="en-US" sz="1400" b="1" dirty="0">
                <a:solidFill>
                  <a:srgbClr val="B23C00"/>
                </a:solidFill>
                <a:latin typeface="Courier New"/>
                <a:cs typeface="Courier New"/>
              </a:rPr>
              <a:t>produce</a:t>
            </a:r>
            <a:r>
              <a:rPr lang="en-US" sz="1400" b="1" dirty="0">
                <a:latin typeface="Courier New"/>
                <a:cs typeface="Courier New"/>
              </a:rPr>
              <a:t>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{</a:t>
            </a:r>
          </a:p>
          <a:p>
            <a:r>
              <a:rPr lang="da-DK" sz="1400" b="1" dirty="0">
                <a:latin typeface="Courier New"/>
                <a:cs typeface="Courier New"/>
              </a:rPr>
              <a:t>        </a:t>
            </a:r>
            <a:r>
              <a:rPr lang="da-DK" sz="1400" b="1" dirty="0" err="1">
                <a:latin typeface="Courier New"/>
                <a:cs typeface="Courier New"/>
              </a:rPr>
              <a:t>int</a:t>
            </a:r>
            <a:r>
              <a:rPr lang="da-DK" sz="1400" b="1" dirty="0">
                <a:latin typeface="Courier New"/>
                <a:cs typeface="Courier New"/>
              </a:rPr>
              <a:t> i = 1;</a:t>
            </a:r>
          </a:p>
          <a:p>
            <a:r>
              <a:rPr lang="da-DK" sz="1400" b="1" dirty="0">
                <a:latin typeface="Courier New"/>
                <a:cs typeface="Courier New"/>
              </a:rPr>
              <a:t>        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while (</a:t>
            </a:r>
            <a:r>
              <a:rPr lang="en-US" sz="1400" b="1" dirty="0" err="1">
                <a:latin typeface="Courier New"/>
                <a:cs typeface="Courier New"/>
              </a:rPr>
              <a:t>i</a:t>
            </a:r>
            <a:r>
              <a:rPr lang="en-US" sz="1400" b="1" dirty="0">
                <a:latin typeface="Courier New"/>
                <a:cs typeface="Courier New"/>
              </a:rPr>
              <a:t> &lt;= MAX_PRODUCTION)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    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item = 1000*id + </a:t>
            </a:r>
            <a:r>
              <a:rPr lang="en-US" sz="1400" b="1" dirty="0" err="1">
                <a:latin typeface="Courier New"/>
                <a:cs typeface="Courier New"/>
              </a:rPr>
              <a:t>i</a:t>
            </a:r>
            <a:r>
              <a:rPr lang="en-US" sz="1400" b="1" dirty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    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    if (</a:t>
            </a:r>
            <a:r>
              <a:rPr lang="en-US" sz="1400" b="1" dirty="0" err="1">
                <a:latin typeface="Courier New"/>
                <a:cs typeface="Courier New"/>
              </a:rPr>
              <a:t>q.enqueue</a:t>
            </a:r>
            <a:r>
              <a:rPr lang="en-US" sz="1400" b="1" dirty="0">
                <a:latin typeface="Courier New"/>
                <a:cs typeface="Courier New"/>
              </a:rPr>
              <a:t>(item))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        for 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k = 1; k &lt; id; k++) </a:t>
            </a:r>
            <a:r>
              <a:rPr lang="en-US" sz="1400" b="1" dirty="0" err="1">
                <a:latin typeface="Courier New"/>
                <a:cs typeface="Courier New"/>
              </a:rPr>
              <a:t>System.out.print</a:t>
            </a:r>
            <a:r>
              <a:rPr lang="en-US" sz="1400" b="1" dirty="0">
                <a:latin typeface="Courier New"/>
                <a:cs typeface="Courier New"/>
              </a:rPr>
              <a:t>("    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        </a:t>
            </a:r>
            <a:r>
              <a:rPr lang="en-US" sz="1400" b="1" dirty="0" err="1">
                <a:latin typeface="Courier New"/>
                <a:cs typeface="Courier New"/>
              </a:rPr>
              <a:t>System.out.printf</a:t>
            </a:r>
            <a:r>
              <a:rPr lang="en-US" sz="1400" b="1" dirty="0">
                <a:latin typeface="Courier New"/>
                <a:cs typeface="Courier New"/>
              </a:rPr>
              <a:t>("%s %d: %4d size = %d\n", 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                          "Producer", id, item, </a:t>
            </a:r>
            <a:r>
              <a:rPr lang="en-US" sz="1400" b="1" dirty="0" err="1">
                <a:latin typeface="Courier New"/>
                <a:cs typeface="Courier New"/>
              </a:rPr>
              <a:t>q.size</a:t>
            </a:r>
            <a:r>
              <a:rPr lang="en-US" sz="1400" b="1" dirty="0">
                <a:latin typeface="Courier New"/>
                <a:cs typeface="Courier New"/>
              </a:rPr>
              <a:t>());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        ++</a:t>
            </a:r>
            <a:r>
              <a:rPr lang="en-US" sz="1400" b="1" dirty="0" err="1">
                <a:latin typeface="Courier New"/>
                <a:cs typeface="Courier New"/>
              </a:rPr>
              <a:t>i</a:t>
            </a:r>
            <a:r>
              <a:rPr lang="en-US" sz="1400" b="1" dirty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    }</a:t>
            </a:r>
          </a:p>
          <a:p>
            <a:r>
              <a:rPr lang="da-DK" sz="1400" b="1" dirty="0">
                <a:latin typeface="Courier New"/>
                <a:cs typeface="Courier New"/>
              </a:rPr>
              <a:t>            </a:t>
            </a:r>
            <a:r>
              <a:rPr lang="da-DK" sz="1400" b="1" dirty="0" err="1">
                <a:latin typeface="Courier New"/>
                <a:cs typeface="Courier New"/>
              </a:rPr>
              <a:t>else</a:t>
            </a:r>
            <a:r>
              <a:rPr lang="da-DK" sz="1400" b="1" dirty="0">
                <a:latin typeface="Courier New"/>
                <a:cs typeface="Courier New"/>
              </a:rPr>
              <a:t> {</a:t>
            </a:r>
          </a:p>
          <a:p>
            <a:r>
              <a:rPr lang="fr-FR" sz="1400" b="1" dirty="0">
                <a:latin typeface="Courier New"/>
                <a:cs typeface="Courier New"/>
              </a:rPr>
              <a:t>                </a:t>
            </a:r>
            <a:r>
              <a:rPr lang="fr-FR" sz="1400" b="1" dirty="0" err="1">
                <a:latin typeface="Courier New"/>
                <a:cs typeface="Courier New"/>
              </a:rPr>
              <a:t>System.out.println</a:t>
            </a:r>
            <a:r>
              <a:rPr lang="fr-FR" sz="1400" b="1" dirty="0">
                <a:latin typeface="Courier New"/>
                <a:cs typeface="Courier New"/>
              </a:rPr>
              <a:t>("*** Queue full ***");</a:t>
            </a:r>
          </a:p>
          <a:p>
            <a:r>
              <a:rPr lang="fr-FR" sz="1400" b="1" dirty="0">
                <a:latin typeface="Courier New"/>
                <a:cs typeface="Courier New"/>
              </a:rPr>
              <a:t>            }</a:t>
            </a:r>
          </a:p>
          <a:p>
            <a:r>
              <a:rPr lang="fr-FR" sz="1400" b="1" dirty="0">
                <a:latin typeface="Courier New"/>
                <a:cs typeface="Courier New"/>
              </a:rPr>
              <a:t>            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    try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        </a:t>
            </a:r>
            <a:r>
              <a:rPr lang="en-US" sz="1400" b="1" dirty="0" err="1">
                <a:latin typeface="Courier New"/>
                <a:cs typeface="Courier New"/>
              </a:rPr>
              <a:t>Thread.sleep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 err="1">
                <a:latin typeface="Courier New"/>
                <a:cs typeface="Courier New"/>
              </a:rPr>
              <a:t>r.nextInt</a:t>
            </a:r>
            <a:r>
              <a:rPr lang="en-US" sz="1400" b="1" dirty="0">
                <a:latin typeface="Courier New"/>
                <a:cs typeface="Courier New"/>
              </a:rPr>
              <a:t>(100));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    catch (</a:t>
            </a:r>
            <a:r>
              <a:rPr lang="en-US" sz="1400" b="1" dirty="0" err="1">
                <a:latin typeface="Courier New"/>
                <a:cs typeface="Courier New"/>
              </a:rPr>
              <a:t>InterruptedException</a:t>
            </a:r>
            <a:r>
              <a:rPr lang="en-US" sz="1400" b="1" dirty="0">
                <a:latin typeface="Courier New"/>
                <a:cs typeface="Courier New"/>
              </a:rPr>
              <a:t> ignore) {}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}</a:t>
            </a:r>
            <a:r>
              <a:rPr lang="en-US" sz="1400" b="1" dirty="0" smtClean="0">
                <a:latin typeface="Courier New"/>
                <a:cs typeface="Courier New"/>
              </a:rPr>
              <a:t>    ...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943585" y="6355048"/>
            <a:ext cx="2802044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+mj-lt"/>
              </a:rPr>
              <a:t>ProducerConsumer2.java</a:t>
            </a:r>
          </a:p>
        </p:txBody>
      </p:sp>
    </p:spTree>
    <p:extLst>
      <p:ext uri="{BB962C8B-B14F-4D97-AF65-F5344CB8AC3E}">
        <p14:creationId xmlns:p14="http://schemas.microsoft.com/office/powerpoint/2010/main" val="10398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E130-63A5-6D40-85BC-0B98C5C6D674}" type="slidenum">
              <a:rPr lang="en-US"/>
              <a:pPr/>
              <a:t>41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Producer-Consumer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1535113" y="1319213"/>
            <a:ext cx="6147837" cy="480131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public static class 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Consumer</a:t>
            </a:r>
            <a:r>
              <a:rPr lang="en-US" sz="1800" b="1" dirty="0">
                <a:latin typeface="Courier New" charset="0"/>
              </a:rPr>
              <a:t> extends Thread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 smtClean="0">
                <a:latin typeface="Courier New" charset="0"/>
              </a:rPr>
              <a:t>id;</a:t>
            </a:r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    private Random r = new Random();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</a:p>
          <a:p>
            <a:r>
              <a:rPr lang="en-US" sz="1800" b="1" dirty="0">
                <a:latin typeface="Courier New" charset="0"/>
              </a:rPr>
              <a:t>    public Consumer(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id</a:t>
            </a:r>
            <a:r>
              <a:rPr lang="en-US" sz="1800" b="1" dirty="0" smtClean="0">
                <a:latin typeface="Courier New" charset="0"/>
              </a:rPr>
              <a:t>)</a:t>
            </a:r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    {</a:t>
            </a:r>
          </a:p>
          <a:p>
            <a:r>
              <a:rPr lang="en-US" sz="1800" b="1" dirty="0">
                <a:latin typeface="Courier New" charset="0"/>
              </a:rPr>
              <a:t>        </a:t>
            </a:r>
            <a:r>
              <a:rPr lang="en-US" sz="1800" b="1" dirty="0" smtClean="0">
                <a:latin typeface="Courier New" charset="0"/>
              </a:rPr>
              <a:t>id = </a:t>
            </a:r>
            <a:r>
              <a:rPr lang="en-US" sz="1800" b="1" dirty="0">
                <a:latin typeface="Courier New" charset="0"/>
              </a:rPr>
              <a:t>id</a:t>
            </a:r>
            <a:r>
              <a:rPr lang="en-US" sz="1800" b="1" dirty="0" smtClean="0">
                <a:latin typeface="Courier New" charset="0"/>
              </a:rPr>
              <a:t>;</a:t>
            </a:r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    }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</a:p>
          <a:p>
            <a:r>
              <a:rPr lang="en-US" sz="1800" b="1" dirty="0">
                <a:latin typeface="Courier New" charset="0"/>
              </a:rPr>
              <a:t>    public void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run</a:t>
            </a:r>
            <a:r>
              <a:rPr lang="en-US" sz="1800" b="1" dirty="0">
                <a:latin typeface="Courier New" charset="0"/>
              </a:rPr>
              <a:t>()</a:t>
            </a:r>
          </a:p>
          <a:p>
            <a:r>
              <a:rPr lang="en-US" sz="1800" b="1" dirty="0">
                <a:latin typeface="Courier New" charset="0"/>
              </a:rPr>
              <a:t>    {</a:t>
            </a:r>
          </a:p>
          <a:p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       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consume();</a:t>
            </a:r>
          </a:p>
          <a:p>
            <a:r>
              <a:rPr lang="en-US" sz="1800" b="1" dirty="0">
                <a:latin typeface="Courier New" charset="0"/>
              </a:rPr>
              <a:t>    }</a:t>
            </a:r>
          </a:p>
          <a:p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    ...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846638" y="5440363"/>
            <a:ext cx="2802044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  <a:latin typeface="+mj-lt"/>
              </a:rPr>
              <a:t>ProducerConsumer2.java</a:t>
            </a:r>
          </a:p>
        </p:txBody>
      </p:sp>
    </p:spTree>
    <p:extLst>
      <p:ext uri="{BB962C8B-B14F-4D97-AF65-F5344CB8AC3E}">
        <p14:creationId xmlns:p14="http://schemas.microsoft.com/office/powerpoint/2010/main" val="370604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8CCF-F585-AF46-A9E1-1D498D8C8505}" type="slidenum">
              <a:rPr lang="en-US"/>
              <a:pPr/>
              <a:t>42</a:t>
            </a:fld>
            <a:endParaRPr lang="en-US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Producer-Consumer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45796" name="Text Box 4"/>
          <p:cNvSpPr txBox="1">
            <a:spLocks noChangeArrowheads="1"/>
          </p:cNvSpPr>
          <p:nvPr/>
        </p:nvSpPr>
        <p:spPr bwMode="auto">
          <a:xfrm>
            <a:off x="94785" y="1179932"/>
            <a:ext cx="8957726" cy="563231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/>
                <a:cs typeface="Courier New"/>
              </a:rPr>
              <a:t>public static class Consumer extends Thread</a:t>
            </a:r>
          </a:p>
          <a:p>
            <a:r>
              <a:rPr lang="en-US" sz="1500" b="1" dirty="0">
                <a:latin typeface="Courier New"/>
                <a:cs typeface="Courier New"/>
              </a:rPr>
              <a:t>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...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private </a:t>
            </a:r>
            <a:r>
              <a:rPr lang="en-US" sz="1500" b="1" dirty="0">
                <a:latin typeface="Courier New"/>
                <a:cs typeface="Courier New"/>
              </a:rPr>
              <a:t>void consume()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while (</a:t>
            </a:r>
            <a:r>
              <a:rPr lang="en-US" sz="1500" b="1" dirty="0" err="1">
                <a:latin typeface="Courier New"/>
                <a:cs typeface="Courier New"/>
              </a:rPr>
              <a:t>itemCount</a:t>
            </a:r>
            <a:r>
              <a:rPr lang="en-US" sz="1500" b="1" dirty="0">
                <a:latin typeface="Courier New"/>
                <a:cs typeface="Courier New"/>
              </a:rPr>
              <a:t> &lt; </a:t>
            </a:r>
            <a:r>
              <a:rPr lang="en-US" sz="1500" b="1" dirty="0" err="1">
                <a:latin typeface="Courier New"/>
                <a:cs typeface="Courier New"/>
              </a:rPr>
              <a:t>producerCount</a:t>
            </a:r>
            <a:r>
              <a:rPr lang="en-US" sz="1500" b="1" dirty="0">
                <a:latin typeface="Courier New"/>
                <a:cs typeface="Courier New"/>
              </a:rPr>
              <a:t>*MAX_PRODUCTION) {</a:t>
            </a:r>
          </a:p>
          <a:p>
            <a:r>
              <a:rPr lang="de-DE" sz="1500" b="1" dirty="0">
                <a:latin typeface="Courier New"/>
                <a:cs typeface="Courier New"/>
              </a:rPr>
              <a:t>            Integer x = </a:t>
            </a:r>
            <a:r>
              <a:rPr lang="de-DE" sz="1500" b="1" dirty="0" err="1">
                <a:latin typeface="Courier New"/>
                <a:cs typeface="Courier New"/>
              </a:rPr>
              <a:t>q.dequeue</a:t>
            </a:r>
            <a:r>
              <a:rPr lang="de-DE" sz="1500" b="1" dirty="0">
                <a:latin typeface="Courier New"/>
                <a:cs typeface="Courier New"/>
              </a:rPr>
              <a:t>()</a:t>
            </a:r>
            <a:r>
              <a:rPr lang="de-DE" sz="1500" b="1" dirty="0" smtClean="0">
                <a:latin typeface="Courier New"/>
                <a:cs typeface="Courier New"/>
              </a:rPr>
              <a:t>;</a:t>
            </a:r>
          </a:p>
          <a:p>
            <a:endParaRPr lang="de-DE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           if (x != null)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    </a:t>
            </a:r>
            <a:r>
              <a:rPr lang="en-US" sz="1500" b="1" dirty="0" err="1">
                <a:latin typeface="Courier New"/>
                <a:cs typeface="Courier New"/>
              </a:rPr>
              <a:t>System.out.printf</a:t>
            </a:r>
            <a:r>
              <a:rPr lang="en-US" sz="1500" b="1" dirty="0">
                <a:latin typeface="Courier New"/>
                <a:cs typeface="Courier New"/>
              </a:rPr>
              <a:t>("%50s %d: %4d size = %d count = %d\n", 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                      "Consumer", id, x, </a:t>
            </a:r>
            <a:r>
              <a:rPr lang="en-US" sz="1500" b="1" dirty="0" err="1">
                <a:latin typeface="Courier New"/>
                <a:cs typeface="Courier New"/>
              </a:rPr>
              <a:t>q.size</a:t>
            </a:r>
            <a:r>
              <a:rPr lang="en-US" sz="1500" b="1" dirty="0">
                <a:latin typeface="Courier New"/>
                <a:cs typeface="Courier New"/>
              </a:rPr>
              <a:t>(), ++</a:t>
            </a:r>
            <a:r>
              <a:rPr lang="en-US" sz="1500" b="1" dirty="0" err="1">
                <a:latin typeface="Courier New"/>
                <a:cs typeface="Courier New"/>
              </a:rPr>
              <a:t>itemCount</a:t>
            </a:r>
            <a:r>
              <a:rPr lang="en-US" sz="1500" b="1" dirty="0">
                <a:latin typeface="Courier New"/>
                <a:cs typeface="Courier New"/>
              </a:rPr>
              <a:t>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}</a:t>
            </a:r>
          </a:p>
          <a:p>
            <a:r>
              <a:rPr lang="da-DK" sz="1500" b="1" dirty="0">
                <a:latin typeface="Courier New"/>
                <a:cs typeface="Courier New"/>
              </a:rPr>
              <a:t>            </a:t>
            </a:r>
            <a:r>
              <a:rPr lang="da-DK" sz="1500" b="1" dirty="0" err="1">
                <a:latin typeface="Courier New"/>
                <a:cs typeface="Courier New"/>
              </a:rPr>
              <a:t>else</a:t>
            </a:r>
            <a:r>
              <a:rPr lang="da-DK" sz="1500" b="1" dirty="0">
                <a:latin typeface="Courier New"/>
                <a:cs typeface="Courier New"/>
              </a:rPr>
              <a:t> {</a:t>
            </a:r>
          </a:p>
          <a:p>
            <a:r>
              <a:rPr lang="fr-FR" sz="1500" b="1" dirty="0">
                <a:latin typeface="Courier New"/>
                <a:cs typeface="Courier New"/>
              </a:rPr>
              <a:t>                </a:t>
            </a:r>
            <a:r>
              <a:rPr lang="fr-FR" sz="1500" b="1" dirty="0" err="1">
                <a:latin typeface="Courier New"/>
                <a:cs typeface="Courier New"/>
              </a:rPr>
              <a:t>System.out.printf</a:t>
            </a:r>
            <a:r>
              <a:rPr lang="fr-FR" sz="1500" b="1" dirty="0">
                <a:latin typeface="Courier New"/>
                <a:cs typeface="Courier New"/>
              </a:rPr>
              <a:t>("%61s\n", "*** Queue </a:t>
            </a:r>
            <a:r>
              <a:rPr lang="fr-FR" sz="1500" b="1" dirty="0" err="1">
                <a:latin typeface="Courier New"/>
                <a:cs typeface="Courier New"/>
              </a:rPr>
              <a:t>empty</a:t>
            </a:r>
            <a:r>
              <a:rPr lang="fr-FR" sz="1500" b="1" dirty="0">
                <a:latin typeface="Courier New"/>
                <a:cs typeface="Courier New"/>
              </a:rPr>
              <a:t> ***");</a:t>
            </a:r>
          </a:p>
          <a:p>
            <a:r>
              <a:rPr lang="fr-FR" sz="1500" b="1" dirty="0">
                <a:latin typeface="Courier New"/>
                <a:cs typeface="Courier New"/>
              </a:rPr>
              <a:t>            }</a:t>
            </a:r>
          </a:p>
          <a:p>
            <a:r>
              <a:rPr lang="fr-FR" sz="1500" b="1" dirty="0">
                <a:latin typeface="Courier New"/>
                <a:cs typeface="Courier New"/>
              </a:rPr>
              <a:t>            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try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    </a:t>
            </a:r>
            <a:r>
              <a:rPr lang="en-US" sz="1500" b="1" dirty="0" err="1">
                <a:latin typeface="Courier New"/>
                <a:cs typeface="Courier New"/>
              </a:rPr>
              <a:t>Thread.sleep</a:t>
            </a:r>
            <a:r>
              <a:rPr lang="en-US" sz="1500" b="1" dirty="0">
                <a:latin typeface="Courier New"/>
                <a:cs typeface="Courier New"/>
              </a:rPr>
              <a:t>(</a:t>
            </a:r>
            <a:r>
              <a:rPr lang="en-US" sz="1500" b="1" dirty="0" err="1">
                <a:latin typeface="Courier New"/>
                <a:cs typeface="Courier New"/>
              </a:rPr>
              <a:t>r.nextInt</a:t>
            </a:r>
            <a:r>
              <a:rPr lang="en-US" sz="1500" b="1" dirty="0">
                <a:latin typeface="Courier New"/>
                <a:cs typeface="Courier New"/>
              </a:rPr>
              <a:t>(100));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catch (</a:t>
            </a:r>
            <a:r>
              <a:rPr lang="en-US" sz="1500" b="1" dirty="0" err="1">
                <a:latin typeface="Courier New"/>
                <a:cs typeface="Courier New"/>
              </a:rPr>
              <a:t>InterruptedException</a:t>
            </a:r>
            <a:r>
              <a:rPr lang="en-US" sz="1500" b="1" dirty="0">
                <a:latin typeface="Courier New"/>
                <a:cs typeface="Courier New"/>
              </a:rPr>
              <a:t> ignore) {}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  <a:r>
              <a:rPr lang="en-US" sz="1500" b="1" dirty="0" smtClean="0">
                <a:latin typeface="Courier New"/>
                <a:cs typeface="Courier New"/>
              </a:rPr>
              <a:t>}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}</a:t>
            </a:r>
            <a:endParaRPr lang="en-US" sz="1500" b="1" dirty="0">
              <a:latin typeface="Courier New"/>
              <a:cs typeface="Courier New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26463" y="6172170"/>
            <a:ext cx="2802044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  <a:latin typeface="+mj-lt"/>
              </a:rPr>
              <a:t>ProducerConsumer2.java</a:t>
            </a:r>
          </a:p>
        </p:txBody>
      </p:sp>
    </p:spTree>
    <p:extLst>
      <p:ext uri="{BB962C8B-B14F-4D97-AF65-F5344CB8AC3E}">
        <p14:creationId xmlns:p14="http://schemas.microsoft.com/office/powerpoint/2010/main" val="203654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5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5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5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5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5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57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57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57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57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579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579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C550-5D10-DF41-A8DE-DE650823C70A}" type="slidenum">
              <a:rPr lang="en-US"/>
              <a:pPr/>
              <a:t>43</a:t>
            </a:fld>
            <a:endParaRPr lang="en-US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Producer-Consumer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6638"/>
          </a:xfrm>
        </p:spPr>
        <p:txBody>
          <a:bodyPr/>
          <a:lstStyle/>
          <a:p>
            <a:r>
              <a:rPr lang="en-US" dirty="0" smtClean="0"/>
              <a:t>Let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start with just </a:t>
            </a:r>
            <a:r>
              <a:rPr lang="en-US" dirty="0">
                <a:solidFill>
                  <a:srgbClr val="B23C00"/>
                </a:solidFill>
              </a:rPr>
              <a:t>one producer thread </a:t>
            </a:r>
            <a:r>
              <a:rPr lang="en-US" dirty="0" smtClean="0"/>
              <a:t>that produces ten items, and </a:t>
            </a:r>
            <a:r>
              <a:rPr lang="en-US" dirty="0">
                <a:solidFill>
                  <a:srgbClr val="B23C00"/>
                </a:solidFill>
              </a:rPr>
              <a:t>one consumer </a:t>
            </a:r>
            <a:r>
              <a:rPr lang="en-US" dirty="0" smtClean="0">
                <a:solidFill>
                  <a:srgbClr val="B23C00"/>
                </a:solidFill>
              </a:rPr>
              <a:t>thread:</a:t>
            </a:r>
            <a:endParaRPr lang="en-US" dirty="0"/>
          </a:p>
        </p:txBody>
      </p:sp>
      <p:sp>
        <p:nvSpPr>
          <p:cNvPr id="546821" name="Text Box 5"/>
          <p:cNvSpPr txBox="1">
            <a:spLocks noChangeArrowheads="1"/>
          </p:cNvSpPr>
          <p:nvPr/>
        </p:nvSpPr>
        <p:spPr bwMode="auto">
          <a:xfrm>
            <a:off x="7955243" y="5806414"/>
            <a:ext cx="8032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846638" y="5440363"/>
            <a:ext cx="2802044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  <a:latin typeface="+mj-lt"/>
              </a:rPr>
              <a:t>ProducerConsumer2.java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5806" y="2331732"/>
            <a:ext cx="7387810" cy="4339649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b="1" dirty="0">
                <a:latin typeface="Courier New"/>
                <a:cs typeface="Courier New"/>
              </a:rPr>
              <a:t> </a:t>
            </a:r>
            <a:r>
              <a:rPr lang="fr-FR" sz="1200" b="1" dirty="0" smtClean="0">
                <a:latin typeface="Courier New"/>
                <a:cs typeface="Courier New"/>
              </a:rPr>
              <a:t>                                         *</a:t>
            </a:r>
            <a:r>
              <a:rPr lang="fr-FR" sz="1200" b="1" dirty="0">
                <a:latin typeface="Courier New"/>
                <a:cs typeface="Courier New"/>
              </a:rPr>
              <a:t>** Queue </a:t>
            </a:r>
            <a:r>
              <a:rPr lang="fr-FR" sz="1200" b="1" dirty="0" err="1">
                <a:latin typeface="Courier New"/>
                <a:cs typeface="Courier New"/>
              </a:rPr>
              <a:t>empty</a:t>
            </a:r>
            <a:r>
              <a:rPr lang="fr-FR" sz="1200" b="1" dirty="0">
                <a:latin typeface="Courier New"/>
                <a:cs typeface="Courier New"/>
              </a:rPr>
              <a:t> ***</a:t>
            </a:r>
          </a:p>
          <a:p>
            <a:r>
              <a:rPr lang="en-US" sz="1200" b="1" dirty="0">
                <a:latin typeface="Courier New"/>
                <a:cs typeface="Courier New"/>
              </a:rPr>
              <a:t>Producer 1: 1001 size = 1</a:t>
            </a:r>
          </a:p>
          <a:p>
            <a:r>
              <a:rPr lang="en-US" sz="1200" b="1" dirty="0">
                <a:latin typeface="Courier New"/>
                <a:cs typeface="Courier New"/>
              </a:rPr>
              <a:t>Producer 1: 1002 size = 2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                                      Consumer 1: 1001 size = 1 count = 1</a:t>
            </a:r>
          </a:p>
          <a:p>
            <a:r>
              <a:rPr lang="en-US" sz="1200" b="1" dirty="0">
                <a:latin typeface="Courier New"/>
                <a:cs typeface="Courier New"/>
              </a:rPr>
              <a:t>Producer 1: 1003 size = 2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                                      Consumer 1: 1002 size = 1 count = 2</a:t>
            </a:r>
          </a:p>
          <a:p>
            <a:r>
              <a:rPr lang="en-US" sz="1200" b="1" dirty="0">
                <a:latin typeface="Courier New"/>
                <a:cs typeface="Courier New"/>
              </a:rPr>
              <a:t>Producer 1: 1004 size = 2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                                      Consumer 1: 1003 size = 1 count = 3</a:t>
            </a:r>
          </a:p>
          <a:p>
            <a:r>
              <a:rPr lang="en-US" sz="1200" b="1" dirty="0">
                <a:latin typeface="Courier New"/>
                <a:cs typeface="Courier New"/>
              </a:rPr>
              <a:t>Producer 1: 1005 size = 2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                                      Consumer 1: 1004 size = 1 count = 4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                                      Consumer 1: 1005 size = 0 count = 5</a:t>
            </a:r>
          </a:p>
          <a:p>
            <a:r>
              <a:rPr lang="fr-FR" sz="1200" b="1" dirty="0">
                <a:latin typeface="Courier New"/>
                <a:cs typeface="Courier New"/>
              </a:rPr>
              <a:t>                                          *** Queue </a:t>
            </a:r>
            <a:r>
              <a:rPr lang="fr-FR" sz="1200" b="1" dirty="0" err="1">
                <a:latin typeface="Courier New"/>
                <a:cs typeface="Courier New"/>
              </a:rPr>
              <a:t>empty</a:t>
            </a:r>
            <a:r>
              <a:rPr lang="fr-FR" sz="1200" b="1" dirty="0">
                <a:latin typeface="Courier New"/>
                <a:cs typeface="Courier New"/>
              </a:rPr>
              <a:t> ***</a:t>
            </a:r>
          </a:p>
          <a:p>
            <a:r>
              <a:rPr lang="en-US" sz="1200" b="1" dirty="0">
                <a:latin typeface="Courier New"/>
                <a:cs typeface="Courier New"/>
              </a:rPr>
              <a:t>Producer 1: 1006 size = 1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                                      Consumer 1: 1006 size = 0 count = 6</a:t>
            </a:r>
          </a:p>
          <a:p>
            <a:r>
              <a:rPr lang="fr-FR" sz="1200" b="1" dirty="0">
                <a:latin typeface="Courier New"/>
                <a:cs typeface="Courier New"/>
              </a:rPr>
              <a:t>                                          *** Queue </a:t>
            </a:r>
            <a:r>
              <a:rPr lang="fr-FR" sz="1200" b="1" dirty="0" err="1">
                <a:latin typeface="Courier New"/>
                <a:cs typeface="Courier New"/>
              </a:rPr>
              <a:t>empty</a:t>
            </a:r>
            <a:r>
              <a:rPr lang="fr-FR" sz="1200" b="1" dirty="0">
                <a:latin typeface="Courier New"/>
                <a:cs typeface="Courier New"/>
              </a:rPr>
              <a:t> ***</a:t>
            </a:r>
          </a:p>
          <a:p>
            <a:r>
              <a:rPr lang="en-US" sz="1200" b="1" dirty="0">
                <a:latin typeface="Courier New"/>
                <a:cs typeface="Courier New"/>
              </a:rPr>
              <a:t>Producer 1: 1007 size = 1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                                      Consumer 1: 1007 size = 0 count = 7</a:t>
            </a:r>
          </a:p>
          <a:p>
            <a:r>
              <a:rPr lang="en-US" sz="1200" b="1" dirty="0">
                <a:latin typeface="Courier New"/>
                <a:cs typeface="Courier New"/>
              </a:rPr>
              <a:t>Producer 1: 1008 size = 1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                                      Consumer 1: 1008 size = 0 count = 8</a:t>
            </a:r>
          </a:p>
          <a:p>
            <a:r>
              <a:rPr lang="en-US" sz="1200" b="1" dirty="0">
                <a:latin typeface="Courier New"/>
                <a:cs typeface="Courier New"/>
              </a:rPr>
              <a:t>Producer 1: 1009 size = 1</a:t>
            </a:r>
          </a:p>
          <a:p>
            <a:r>
              <a:rPr lang="en-US" sz="1200" b="1" dirty="0">
                <a:latin typeface="Courier New"/>
                <a:cs typeface="Courier New"/>
              </a:rPr>
              <a:t>Producer 1: 1010 size = 2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                                      Consumer 1: 1009 size = 1 count = 9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                                      Consumer 1: 1010 size = 0 count = 10</a:t>
            </a:r>
          </a:p>
        </p:txBody>
      </p:sp>
    </p:spTree>
    <p:extLst>
      <p:ext uri="{BB962C8B-B14F-4D97-AF65-F5344CB8AC3E}">
        <p14:creationId xmlns:p14="http://schemas.microsoft.com/office/powerpoint/2010/main" val="109951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4442-9F4F-D84B-AFB4-8245C5007C3C}" type="slidenum">
              <a:rPr lang="en-US"/>
              <a:pPr/>
              <a:t>44</a:t>
            </a:fld>
            <a:endParaRPr lang="en-US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Producer-Consumer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3961"/>
            <a:ext cx="8229600" cy="4785331"/>
          </a:xfrm>
        </p:spPr>
        <p:txBody>
          <a:bodyPr/>
          <a:lstStyle/>
          <a:p>
            <a:r>
              <a:rPr lang="en-US" dirty="0"/>
              <a:t>Now let’s try </a:t>
            </a:r>
            <a:r>
              <a:rPr lang="en-US" dirty="0">
                <a:solidFill>
                  <a:srgbClr val="B23C00"/>
                </a:solidFill>
              </a:rPr>
              <a:t>three producer threads </a:t>
            </a:r>
            <a:r>
              <a:rPr lang="en-US" dirty="0"/>
              <a:t>each producing 10 items, and </a:t>
            </a:r>
            <a:r>
              <a:rPr lang="en-US" dirty="0">
                <a:solidFill>
                  <a:srgbClr val="B23C00"/>
                </a:solidFill>
              </a:rPr>
              <a:t>two consumer threads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you explain what happens? </a:t>
            </a:r>
            <a:endParaRPr lang="en-US" dirty="0"/>
          </a:p>
        </p:txBody>
      </p:sp>
      <p:sp>
        <p:nvSpPr>
          <p:cNvPr id="547846" name="Text Box 6"/>
          <p:cNvSpPr txBox="1">
            <a:spLocks noChangeArrowheads="1"/>
          </p:cNvSpPr>
          <p:nvPr/>
        </p:nvSpPr>
        <p:spPr bwMode="auto">
          <a:xfrm>
            <a:off x="6857975" y="5714975"/>
            <a:ext cx="8032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061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4C8F-237B-6D41-B6C9-485AD425D936}" type="slidenum">
              <a:rPr lang="en-US"/>
              <a:pPr/>
              <a:t>45</a:t>
            </a:fld>
            <a:endParaRPr lang="en-US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Multithreaded Insertions</a:t>
            </a: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1096963" y="1325563"/>
            <a:ext cx="7313612" cy="473710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>
            <a:spAutoFit/>
          </a:bodyPr>
          <a:lstStyle/>
          <a:p>
            <a:r>
              <a:rPr lang="en-US" sz="1600" b="1" dirty="0">
                <a:latin typeface="Courier New" charset="0"/>
              </a:rPr>
              <a:t>public void </a:t>
            </a:r>
            <a:r>
              <a:rPr lang="en-US" sz="1600" b="1" dirty="0" err="1">
                <a:latin typeface="Courier New" charset="0"/>
              </a:rPr>
              <a:t>doInserts</a:t>
            </a:r>
            <a:r>
              <a:rPr lang="en-US" sz="1600" b="1" dirty="0">
                <a:latin typeface="Courier New" charset="0"/>
              </a:rPr>
              <a:t>()</a:t>
            </a:r>
          </a:p>
          <a:p>
            <a:r>
              <a:rPr lang="en-US" sz="1600" b="1" dirty="0">
                <a:latin typeface="Courier New" charset="0"/>
              </a:rPr>
              <a:t>{</a:t>
            </a:r>
          </a:p>
          <a:p>
            <a:r>
              <a:rPr lang="en-US" sz="1600" b="1" dirty="0">
                <a:latin typeface="Courier New" charset="0"/>
              </a:rPr>
              <a:t>    for (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 err="1">
                <a:latin typeface="Courier New" charset="0"/>
              </a:rPr>
              <a:t>i</a:t>
            </a:r>
            <a:r>
              <a:rPr lang="en-US" sz="1600" b="1" dirty="0">
                <a:latin typeface="Courier New" charset="0"/>
              </a:rPr>
              <a:t> = 1; </a:t>
            </a:r>
            <a:r>
              <a:rPr lang="en-US" sz="1600" b="1" dirty="0" err="1">
                <a:latin typeface="Courier New" charset="0"/>
              </a:rPr>
              <a:t>i</a:t>
            </a:r>
            <a:r>
              <a:rPr lang="en-US" sz="1600" b="1" dirty="0">
                <a:latin typeface="Courier New" charset="0"/>
              </a:rPr>
              <a:t> &lt;= count; </a:t>
            </a:r>
            <a:r>
              <a:rPr lang="en-US" sz="1600" b="1" dirty="0" err="1">
                <a:latin typeface="Courier New" charset="0"/>
              </a:rPr>
              <a:t>i</a:t>
            </a:r>
            <a:r>
              <a:rPr lang="en-US" sz="1600" b="1" dirty="0">
                <a:latin typeface="Courier New" charset="0"/>
              </a:rPr>
              <a:t>++) {</a:t>
            </a:r>
          </a:p>
          <a:p>
            <a:r>
              <a:rPr lang="en-US" sz="1600" b="1" dirty="0">
                <a:latin typeface="Courier New" charset="0"/>
              </a:rPr>
              <a:t>       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value = </a:t>
            </a:r>
            <a:r>
              <a:rPr lang="en-US" sz="1600" b="1" dirty="0" err="1">
                <a:latin typeface="Courier New" charset="0"/>
              </a:rPr>
              <a:t>generator.generateInt</a:t>
            </a:r>
            <a:r>
              <a:rPr lang="en-US" sz="1600" b="1" dirty="0">
                <a:latin typeface="Courier New" charset="0"/>
              </a:rPr>
              <a:t>();</a:t>
            </a:r>
          </a:p>
          <a:p>
            <a:r>
              <a:rPr lang="en-US" sz="1600" b="1" dirty="0">
                <a:latin typeface="Courier New" charset="0"/>
              </a:rPr>
              <a:t>       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index;</a:t>
            </a:r>
          </a:p>
          <a:p>
            <a:r>
              <a:rPr lang="en-US" sz="1600" b="1" dirty="0">
                <a:latin typeface="Courier New" charset="0"/>
              </a:rPr>
              <a:t>        </a:t>
            </a:r>
          </a:p>
          <a:p>
            <a:r>
              <a:rPr lang="en-US" sz="1600" b="1" dirty="0">
                <a:latin typeface="Courier New" charset="0"/>
              </a:rPr>
              <a:t>        </a:t>
            </a:r>
            <a:r>
              <a:rPr lang="en-US" sz="1600" b="1" dirty="0">
                <a:solidFill>
                  <a:srgbClr val="006600"/>
                </a:solidFill>
                <a:latin typeface="Courier New" charset="0"/>
              </a:rPr>
              <a:t>synchronized(</a:t>
            </a:r>
            <a:r>
              <a:rPr lang="en-US" sz="1600" b="1" dirty="0" err="1">
                <a:solidFill>
                  <a:srgbClr val="006600"/>
                </a:solidFill>
                <a:latin typeface="Courier New" charset="0"/>
              </a:rPr>
              <a:t>intList</a:t>
            </a:r>
            <a:r>
              <a:rPr lang="en-US" sz="1600" b="1" dirty="0">
                <a:solidFill>
                  <a:srgbClr val="006600"/>
                </a:solidFill>
                <a:latin typeface="Courier New" charset="0"/>
              </a:rPr>
              <a:t>) {</a:t>
            </a:r>
          </a:p>
          <a:p>
            <a:r>
              <a:rPr lang="en-US" sz="1600" b="1" dirty="0">
                <a:solidFill>
                  <a:srgbClr val="006600"/>
                </a:solidFill>
                <a:latin typeface="Courier New" charset="0"/>
              </a:rPr>
              <a:t>            index = </a:t>
            </a:r>
            <a:r>
              <a:rPr lang="en-US" sz="1600" b="1" dirty="0" err="1">
                <a:solidFill>
                  <a:schemeClr val="folHlink"/>
                </a:solidFill>
                <a:latin typeface="Courier New" charset="0"/>
              </a:rPr>
              <a:t>searcher.binarySearch</a:t>
            </a:r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(</a:t>
            </a:r>
            <a:r>
              <a:rPr lang="en-US" sz="1600" b="1" dirty="0" err="1">
                <a:solidFill>
                  <a:schemeClr val="folHlink"/>
                </a:solidFill>
                <a:latin typeface="Courier New" charset="0"/>
              </a:rPr>
              <a:t>intList</a:t>
            </a:r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, value);</a:t>
            </a:r>
          </a:p>
          <a:p>
            <a:r>
              <a:rPr lang="en-US" sz="1600" b="1" dirty="0">
                <a:solidFill>
                  <a:srgbClr val="006600"/>
                </a:solidFill>
                <a:latin typeface="Courier New" charset="0"/>
              </a:rPr>
              <a:t>            </a:t>
            </a:r>
          </a:p>
          <a:p>
            <a:r>
              <a:rPr lang="en-US" sz="1600" b="1" dirty="0">
                <a:solidFill>
                  <a:srgbClr val="006600"/>
                </a:solidFill>
                <a:latin typeface="Courier New" charset="0"/>
              </a:rPr>
              <a:t>            if (index &lt;= 0) {</a:t>
            </a:r>
          </a:p>
          <a:p>
            <a:r>
              <a:rPr lang="en-US" sz="1600" b="1" dirty="0">
                <a:solidFill>
                  <a:srgbClr val="006600"/>
                </a:solidFill>
                <a:latin typeface="Courier New" charset="0"/>
              </a:rPr>
              <a:t>                index = -index;</a:t>
            </a:r>
          </a:p>
          <a:p>
            <a:r>
              <a:rPr lang="en-US" sz="1600" b="1" dirty="0">
                <a:solidFill>
                  <a:srgbClr val="006600"/>
                </a:solidFill>
                <a:latin typeface="Courier New" charset="0"/>
              </a:rPr>
              <a:t>                if (value &gt; </a:t>
            </a:r>
            <a:r>
              <a:rPr lang="en-US" sz="1600" b="1" dirty="0" err="1">
                <a:solidFill>
                  <a:srgbClr val="006600"/>
                </a:solidFill>
                <a:latin typeface="Courier New" charset="0"/>
              </a:rPr>
              <a:t>intList.get</a:t>
            </a:r>
            <a:r>
              <a:rPr lang="en-US" sz="1600" b="1" dirty="0">
                <a:solidFill>
                  <a:srgbClr val="006600"/>
                </a:solidFill>
                <a:latin typeface="Courier New" charset="0"/>
              </a:rPr>
              <a:t>(index)) index++;</a:t>
            </a:r>
          </a:p>
          <a:p>
            <a:r>
              <a:rPr lang="en-US" sz="1600" b="1" dirty="0">
                <a:solidFill>
                  <a:srgbClr val="006600"/>
                </a:solidFill>
                <a:latin typeface="Courier New" charset="0"/>
              </a:rPr>
              <a:t>            }</a:t>
            </a:r>
          </a:p>
          <a:p>
            <a:r>
              <a:rPr lang="en-US" sz="1600" b="1" dirty="0">
                <a:solidFill>
                  <a:srgbClr val="006600"/>
                </a:solidFill>
                <a:latin typeface="Courier New" charset="0"/>
              </a:rPr>
              <a:t>            </a:t>
            </a:r>
          </a:p>
          <a:p>
            <a:r>
              <a:rPr lang="en-US" sz="1600" b="1" dirty="0">
                <a:solidFill>
                  <a:srgbClr val="006600"/>
                </a:solidFill>
                <a:latin typeface="Courier New" charset="0"/>
              </a:rPr>
              <a:t>            </a:t>
            </a:r>
            <a:r>
              <a:rPr lang="en-US" sz="1600" b="1" dirty="0" err="1">
                <a:solidFill>
                  <a:srgbClr val="0033CC"/>
                </a:solidFill>
                <a:latin typeface="Courier New" charset="0"/>
              </a:rPr>
              <a:t>intList.add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(index, value);</a:t>
            </a:r>
          </a:p>
          <a:p>
            <a:r>
              <a:rPr lang="en-US" sz="1600" b="1" dirty="0">
                <a:solidFill>
                  <a:srgbClr val="006600"/>
                </a:solidFill>
                <a:latin typeface="Courier New" charset="0"/>
              </a:rPr>
              <a:t>        }</a:t>
            </a:r>
          </a:p>
          <a:p>
            <a:r>
              <a:rPr lang="en-US" sz="1600" b="1" dirty="0">
                <a:latin typeface="Courier New" charset="0"/>
              </a:rPr>
              <a:t>        ...</a:t>
            </a:r>
          </a:p>
          <a:p>
            <a:r>
              <a:rPr lang="en-US" sz="1600" b="1" dirty="0">
                <a:latin typeface="Courier New" charset="0"/>
              </a:rPr>
              <a:t>    }</a:t>
            </a:r>
          </a:p>
          <a:p>
            <a:r>
              <a:rPr lang="en-US" sz="1600" b="1" dirty="0">
                <a:latin typeface="Courier New" charset="0"/>
              </a:rPr>
              <a:t>}</a:t>
            </a:r>
          </a:p>
        </p:txBody>
      </p:sp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274638" y="3336925"/>
            <a:ext cx="212205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6600"/>
                </a:solidFill>
              </a:rPr>
              <a:t>The </a:t>
            </a:r>
            <a:r>
              <a:rPr lang="en-US" sz="1800" dirty="0">
                <a:solidFill>
                  <a:schemeClr val="folHlink"/>
                </a:solidFill>
              </a:rPr>
              <a:t>critical </a:t>
            </a:r>
            <a:r>
              <a:rPr lang="en-US" sz="1800" dirty="0" smtClean="0">
                <a:solidFill>
                  <a:schemeClr val="folHlink"/>
                </a:solidFill>
              </a:rPr>
              <a:t>region</a:t>
            </a:r>
            <a:r>
              <a:rPr lang="en-US" sz="1800" dirty="0" smtClean="0">
                <a:solidFill>
                  <a:srgbClr val="006600"/>
                </a:solidFill>
              </a:rPr>
              <a:t>:</a:t>
            </a:r>
            <a:endParaRPr lang="en-US" sz="1800" dirty="0">
              <a:solidFill>
                <a:srgbClr val="006600"/>
              </a:solidFill>
            </a:endParaRPr>
          </a:p>
          <a:p>
            <a:r>
              <a:rPr lang="en-US" sz="1800" dirty="0">
                <a:solidFill>
                  <a:srgbClr val="006600"/>
                </a:solidFill>
              </a:rPr>
              <a:t>only </a:t>
            </a:r>
            <a:r>
              <a:rPr lang="en-US" sz="1800" dirty="0">
                <a:solidFill>
                  <a:srgbClr val="0033CC"/>
                </a:solidFill>
              </a:rPr>
              <a:t>one</a:t>
            </a:r>
            <a:r>
              <a:rPr lang="en-US" sz="1800" dirty="0">
                <a:solidFill>
                  <a:srgbClr val="006600"/>
                </a:solidFill>
              </a:rPr>
              <a:t> thread is</a:t>
            </a:r>
          </a:p>
          <a:p>
            <a:r>
              <a:rPr lang="en-US" sz="1800" dirty="0">
                <a:solidFill>
                  <a:srgbClr val="006600"/>
                </a:solidFill>
              </a:rPr>
              <a:t>allowed to execute</a:t>
            </a:r>
          </a:p>
          <a:p>
            <a:r>
              <a:rPr lang="en-US" sz="1800" dirty="0">
                <a:solidFill>
                  <a:srgbClr val="006600"/>
                </a:solidFill>
              </a:rPr>
              <a:t>this code at a time</a:t>
            </a:r>
            <a:r>
              <a:rPr lang="en-US" sz="1800" dirty="0" smtClean="0">
                <a:solidFill>
                  <a:srgbClr val="006600"/>
                </a:solidFill>
              </a:rPr>
              <a:t>.</a:t>
            </a:r>
            <a:endParaRPr lang="en-US" sz="1800" dirty="0">
              <a:solidFill>
                <a:srgbClr val="006600"/>
              </a:solidFill>
            </a:endParaRPr>
          </a:p>
        </p:txBody>
      </p:sp>
      <p:sp>
        <p:nvSpPr>
          <p:cNvPr id="517126" name="Text Box 6"/>
          <p:cNvSpPr txBox="1">
            <a:spLocks noChangeArrowheads="1"/>
          </p:cNvSpPr>
          <p:nvPr/>
        </p:nvSpPr>
        <p:spPr bwMode="auto">
          <a:xfrm>
            <a:off x="6946900" y="1413766"/>
            <a:ext cx="1377939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  <a:latin typeface="+mn-lt"/>
              </a:rPr>
              <a:t>Insert6.java</a:t>
            </a:r>
          </a:p>
        </p:txBody>
      </p:sp>
    </p:spTree>
    <p:extLst>
      <p:ext uri="{BB962C8B-B14F-4D97-AF65-F5344CB8AC3E}">
        <p14:creationId xmlns:p14="http://schemas.microsoft.com/office/powerpoint/2010/main" val="2869018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29C-EFA8-154B-9CFA-9AD462BA7F62}" type="slidenum">
              <a:rPr lang="en-US"/>
              <a:pPr/>
              <a:t>46</a:t>
            </a:fld>
            <a:endParaRPr lang="en-US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Producer-Consumer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806" y="1295400"/>
            <a:ext cx="8412434" cy="4835525"/>
          </a:xfrm>
        </p:spPr>
        <p:txBody>
          <a:bodyPr/>
          <a:lstStyle/>
          <a:p>
            <a:r>
              <a:rPr lang="en-US" dirty="0" smtClean="0"/>
              <a:t>Let’s rename class </a:t>
            </a: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MyQueue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QueueMonitor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need to synchronize </a:t>
            </a:r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</a:rPr>
              <a:t>enqueue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method and the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</a:rPr>
              <a:t>dequeue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dirty="0"/>
              <a:t> method </a:t>
            </a:r>
            <a:r>
              <a:rPr lang="en-US" dirty="0" smtClean="0"/>
              <a:t>to </a:t>
            </a:r>
            <a:r>
              <a:rPr lang="en-US" dirty="0"/>
              <a:t>make </a:t>
            </a:r>
            <a:br>
              <a:rPr lang="en-US" dirty="0"/>
            </a:br>
            <a:r>
              <a:rPr lang="en-US" dirty="0"/>
              <a:t>each one a </a:t>
            </a:r>
            <a:r>
              <a:rPr lang="en-US" dirty="0">
                <a:solidFill>
                  <a:srgbClr val="B23C00"/>
                </a:solidFill>
              </a:rPr>
              <a:t>critical </a:t>
            </a:r>
            <a:r>
              <a:rPr lang="en-US" dirty="0" smtClean="0">
                <a:solidFill>
                  <a:srgbClr val="B23C00"/>
                </a:solidFill>
              </a:rPr>
              <a:t>region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/>
              <a:t>in its entirety.</a:t>
            </a:r>
            <a:endParaRPr lang="en-US" dirty="0"/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buffer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in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out</a:t>
            </a:r>
            <a:r>
              <a:rPr lang="en-US" dirty="0"/>
              <a:t>,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count</a:t>
            </a:r>
            <a:r>
              <a:rPr lang="en-US" dirty="0"/>
              <a:t> are </a:t>
            </a:r>
            <a:r>
              <a:rPr lang="en-US" dirty="0">
                <a:solidFill>
                  <a:srgbClr val="B23C00"/>
                </a:solidFill>
              </a:rPr>
              <a:t>shared data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basic idea of a </a:t>
            </a:r>
            <a:r>
              <a:rPr lang="en-US" dirty="0" smtClean="0">
                <a:solidFill>
                  <a:srgbClr val="B23C00"/>
                </a:solidFill>
              </a:rPr>
              <a:t>monitor object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While a synchronized method of the object is being executed by a thread, other threads are blocked from executing that method and </a:t>
            </a:r>
            <a:r>
              <a:rPr lang="en-US" u="sng" dirty="0" smtClean="0"/>
              <a:t>any other </a:t>
            </a:r>
            <a:r>
              <a:rPr lang="en-US" dirty="0" smtClean="0"/>
              <a:t>synchronized method of the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2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0B55-BE96-5845-8EFB-71996D54F624}" type="slidenum">
              <a:rPr lang="en-US"/>
              <a:pPr/>
              <a:t>47</a:t>
            </a:fld>
            <a:endParaRPr lang="en-US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1188757" y="1234464"/>
            <a:ext cx="5121275" cy="549381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</a:t>
            </a:r>
            <a:r>
              <a:rPr lang="en-US" sz="1300" b="1" dirty="0">
                <a:solidFill>
                  <a:srgbClr val="B23C00"/>
                </a:solidFill>
                <a:latin typeface="Courier New"/>
                <a:cs typeface="Courier New"/>
              </a:rPr>
              <a:t>synchronized</a:t>
            </a:r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err="1">
                <a:latin typeface="Courier New"/>
                <a:cs typeface="Courier New"/>
              </a:rPr>
              <a:t>int</a:t>
            </a:r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>
                <a:solidFill>
                  <a:srgbClr val="B23C00"/>
                </a:solidFill>
                <a:latin typeface="Courier New"/>
                <a:cs typeface="Courier New"/>
              </a:rPr>
              <a:t>size</a:t>
            </a:r>
            <a:r>
              <a:rPr lang="en-US" sz="1300" b="1" dirty="0">
                <a:latin typeface="Courier New"/>
                <a:cs typeface="Courier New"/>
              </a:rPr>
              <a:t>() { return count; }</a:t>
            </a:r>
          </a:p>
          <a:p>
            <a:r>
              <a:rPr lang="en-US" sz="1300" b="1" dirty="0">
                <a:latin typeface="Courier New"/>
                <a:cs typeface="Courier New"/>
              </a:rPr>
              <a:t>    </a:t>
            </a:r>
            <a:endParaRPr lang="en-US" sz="1300" b="1" dirty="0" smtClean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public </a:t>
            </a:r>
            <a:r>
              <a:rPr lang="en-US" sz="1300" b="1" dirty="0">
                <a:solidFill>
                  <a:srgbClr val="B23C00"/>
                </a:solidFill>
                <a:latin typeface="Courier New"/>
                <a:cs typeface="Courier New"/>
              </a:rPr>
              <a:t>synchronized </a:t>
            </a:r>
            <a:r>
              <a:rPr lang="en-US" sz="1300" b="1" dirty="0">
                <a:latin typeface="Courier New"/>
                <a:cs typeface="Courier New"/>
              </a:rPr>
              <a:t>boolean </a:t>
            </a:r>
            <a:r>
              <a:rPr lang="en-US" sz="1300" b="1" dirty="0" err="1">
                <a:solidFill>
                  <a:srgbClr val="B23C00"/>
                </a:solidFill>
                <a:latin typeface="Courier New"/>
                <a:cs typeface="Courier New"/>
              </a:rPr>
              <a:t>enqueue</a:t>
            </a:r>
            <a:r>
              <a:rPr lang="en-US" sz="1300" b="1" dirty="0">
                <a:latin typeface="Courier New"/>
                <a:cs typeface="Courier New"/>
              </a:rPr>
              <a:t>(Integer x)  </a:t>
            </a:r>
          </a:p>
          <a:p>
            <a:r>
              <a:rPr lang="en-US" sz="1300" b="1" dirty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   if (count == capacity)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       return false;</a:t>
            </a:r>
          </a:p>
          <a:p>
            <a:r>
              <a:rPr lang="en-US" sz="13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300" b="1" dirty="0">
                <a:latin typeface="Courier New"/>
                <a:cs typeface="Courier New"/>
              </a:rPr>
              <a:t>    else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       buffer[in] = x;</a:t>
            </a:r>
          </a:p>
          <a:p>
            <a:r>
              <a:rPr lang="en-US" sz="1300" b="1" dirty="0">
                <a:latin typeface="Courier New"/>
                <a:cs typeface="Courier New"/>
              </a:rPr>
              <a:t>        in = (in + 1)%capacity;</a:t>
            </a:r>
          </a:p>
          <a:p>
            <a:r>
              <a:rPr lang="en-US" sz="1300" b="1" dirty="0">
                <a:latin typeface="Courier New"/>
                <a:cs typeface="Courier New"/>
              </a:rPr>
              <a:t>        count++;</a:t>
            </a:r>
          </a:p>
          <a:p>
            <a:r>
              <a:rPr lang="en-US" sz="1300" b="1" dirty="0">
                <a:latin typeface="Courier New"/>
                <a:cs typeface="Courier New"/>
              </a:rPr>
              <a:t>        return true;</a:t>
            </a:r>
          </a:p>
          <a:p>
            <a:r>
              <a:rPr lang="en-US" sz="13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300" b="1" dirty="0">
                <a:latin typeface="Courier New"/>
                <a:cs typeface="Courier New"/>
              </a:rPr>
              <a:t>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>
                <a:latin typeface="Courier New"/>
                <a:cs typeface="Courier New"/>
              </a:rPr>
              <a:t>public </a:t>
            </a:r>
            <a:r>
              <a:rPr lang="en-US" sz="1300" b="1" dirty="0">
                <a:solidFill>
                  <a:srgbClr val="B23C00"/>
                </a:solidFill>
                <a:latin typeface="Courier New"/>
                <a:cs typeface="Courier New"/>
              </a:rPr>
              <a:t>synchronized </a:t>
            </a:r>
            <a:r>
              <a:rPr lang="en-US" sz="1300" b="1" dirty="0">
                <a:latin typeface="Courier New"/>
                <a:cs typeface="Courier New"/>
              </a:rPr>
              <a:t>Integer </a:t>
            </a:r>
            <a:r>
              <a:rPr lang="en-US" sz="1300" b="1" dirty="0" err="1">
                <a:solidFill>
                  <a:srgbClr val="B23C00"/>
                </a:solidFill>
                <a:latin typeface="Courier New"/>
                <a:cs typeface="Courier New"/>
              </a:rPr>
              <a:t>dequeue</a:t>
            </a:r>
            <a:r>
              <a:rPr lang="en-US" sz="1300" b="1" dirty="0">
                <a:latin typeface="Courier New"/>
                <a:cs typeface="Courier New"/>
              </a:rPr>
              <a:t>()</a:t>
            </a:r>
          </a:p>
          <a:p>
            <a:r>
              <a:rPr lang="en-US" sz="1300" b="1" dirty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   if (count == 0)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       return null;</a:t>
            </a:r>
          </a:p>
          <a:p>
            <a:r>
              <a:rPr lang="en-US" sz="13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300" b="1" dirty="0">
                <a:latin typeface="Courier New"/>
                <a:cs typeface="Courier New"/>
              </a:rPr>
              <a:t>    else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       Integer x = buffer[out];</a:t>
            </a:r>
          </a:p>
          <a:p>
            <a:r>
              <a:rPr lang="en-US" sz="1300" b="1" dirty="0">
                <a:latin typeface="Courier New"/>
                <a:cs typeface="Courier New"/>
              </a:rPr>
              <a:t>        out = (out + 1)%capacity;</a:t>
            </a:r>
          </a:p>
          <a:p>
            <a:r>
              <a:rPr lang="en-US" sz="1300" b="1" dirty="0">
                <a:latin typeface="Courier New"/>
                <a:cs typeface="Courier New"/>
              </a:rPr>
              <a:t>        count--;</a:t>
            </a:r>
          </a:p>
          <a:p>
            <a:r>
              <a:rPr lang="en-US" sz="1300" b="1" dirty="0">
                <a:latin typeface="Courier New"/>
                <a:cs typeface="Courier New"/>
              </a:rPr>
              <a:t>        return x;</a:t>
            </a:r>
          </a:p>
          <a:p>
            <a:r>
              <a:rPr lang="en-US" sz="13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3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Producer-Consumer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49894" name="Text Box 6"/>
          <p:cNvSpPr txBox="1">
            <a:spLocks noChangeArrowheads="1"/>
          </p:cNvSpPr>
          <p:nvPr/>
        </p:nvSpPr>
        <p:spPr bwMode="auto">
          <a:xfrm>
            <a:off x="6857975" y="6263609"/>
            <a:ext cx="8032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383293" y="6263609"/>
            <a:ext cx="2802044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+mj-lt"/>
              </a:rPr>
              <a:t>ProducerConsumer3.java</a:t>
            </a:r>
            <a:endParaRPr lang="en-US" sz="18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492217" y="1295401"/>
            <a:ext cx="2377415" cy="1036332"/>
          </a:xfrm>
        </p:spPr>
        <p:txBody>
          <a:bodyPr/>
          <a:lstStyle/>
          <a:p>
            <a:r>
              <a:rPr lang="en-US" dirty="0" smtClean="0"/>
              <a:t>Will this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3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Producer-Consumer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Printing and </a:t>
            </a: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itemCount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are shared, and so they need to be in protected critical regions.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Synchronize on the </a:t>
            </a: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System.out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lang="en-US" dirty="0" smtClean="0"/>
              <a:t>object.</a:t>
            </a:r>
          </a:p>
          <a:p>
            <a:pPr lvl="1"/>
            <a:r>
              <a:rPr lang="en-US" dirty="0" smtClean="0"/>
              <a:t>Every Java object has a built-in lock </a:t>
            </a:r>
            <a:br>
              <a:rPr lang="en-US" dirty="0" smtClean="0"/>
            </a:br>
            <a:r>
              <a:rPr lang="en-US" dirty="0" smtClean="0"/>
              <a:t>for synchronization.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Producer-Consumer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2398" y="1319325"/>
            <a:ext cx="7836019" cy="5401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/>
                <a:cs typeface="Courier New"/>
              </a:rPr>
              <a:t>private void produce()</a:t>
            </a:r>
          </a:p>
          <a:p>
            <a:r>
              <a:rPr lang="en-US" sz="1500" b="1" dirty="0">
                <a:latin typeface="Courier New"/>
                <a:cs typeface="Courier New"/>
              </a:rPr>
              <a:t>{</a:t>
            </a:r>
          </a:p>
          <a:p>
            <a:r>
              <a:rPr lang="da-DK" sz="1500" b="1" dirty="0">
                <a:latin typeface="Courier New"/>
                <a:cs typeface="Courier New"/>
              </a:rPr>
              <a:t>    </a:t>
            </a:r>
            <a:r>
              <a:rPr lang="da-DK" sz="1500" b="1" dirty="0" err="1">
                <a:latin typeface="Courier New"/>
                <a:cs typeface="Courier New"/>
              </a:rPr>
              <a:t>int</a:t>
            </a:r>
            <a:r>
              <a:rPr lang="da-DK" sz="1500" b="1" dirty="0">
                <a:latin typeface="Courier New"/>
                <a:cs typeface="Courier New"/>
              </a:rPr>
              <a:t> i = 1;</a:t>
            </a:r>
          </a:p>
          <a:p>
            <a:r>
              <a:rPr lang="da-DK" sz="1500" b="1" dirty="0">
                <a:latin typeface="Courier New"/>
                <a:cs typeface="Courier New"/>
              </a:rPr>
              <a:t>    </a:t>
            </a:r>
          </a:p>
          <a:p>
            <a:r>
              <a:rPr lang="da-DK" sz="1500" b="1" dirty="0">
                <a:latin typeface="Courier New"/>
                <a:cs typeface="Courier New"/>
              </a:rPr>
              <a:t>    </a:t>
            </a:r>
            <a:r>
              <a:rPr lang="da-DK" sz="1500" b="1" dirty="0" err="1">
                <a:latin typeface="Courier New"/>
                <a:cs typeface="Courier New"/>
              </a:rPr>
              <a:t>while</a:t>
            </a:r>
            <a:r>
              <a:rPr lang="da-DK" sz="1500" b="1" dirty="0">
                <a:latin typeface="Courier New"/>
                <a:cs typeface="Courier New"/>
              </a:rPr>
              <a:t> (i &lt;= MAX_PRODUCTION)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</a:t>
            </a: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item = 1000*id + 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if (</a:t>
            </a:r>
            <a:r>
              <a:rPr lang="en-US" sz="1500" b="1" dirty="0" err="1">
                <a:latin typeface="Courier New"/>
                <a:cs typeface="Courier New"/>
              </a:rPr>
              <a:t>q.enqueue</a:t>
            </a:r>
            <a:r>
              <a:rPr lang="en-US" sz="1500" b="1" dirty="0">
                <a:latin typeface="Courier New"/>
                <a:cs typeface="Courier New"/>
              </a:rPr>
              <a:t>(item)) </a:t>
            </a:r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synchronized(</a:t>
            </a:r>
            <a:r>
              <a:rPr lang="en-US" sz="1500" b="1" dirty="0" err="1">
                <a:solidFill>
                  <a:srgbClr val="B23C00"/>
                </a:solidFill>
                <a:latin typeface="Courier New"/>
                <a:cs typeface="Courier New"/>
              </a:rPr>
              <a:t>System.out</a:t>
            </a:r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) </a:t>
            </a:r>
            <a:r>
              <a:rPr lang="en-US" sz="1500" b="1" dirty="0">
                <a:latin typeface="Courier New"/>
                <a:cs typeface="Courier New"/>
              </a:rPr>
              <a:t>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for (</a:t>
            </a: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k = 1; k &lt; id; k++) </a:t>
            </a:r>
            <a:r>
              <a:rPr lang="en-US" sz="1500" b="1" dirty="0" err="1">
                <a:latin typeface="Courier New"/>
                <a:cs typeface="Courier New"/>
              </a:rPr>
              <a:t>System.out.print</a:t>
            </a:r>
            <a:r>
              <a:rPr lang="en-US" sz="1500" b="1" dirty="0">
                <a:latin typeface="Courier New"/>
                <a:cs typeface="Courier New"/>
              </a:rPr>
              <a:t>("    ");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</a:t>
            </a:r>
            <a:r>
              <a:rPr lang="en-US" sz="1500" b="1" dirty="0" err="1">
                <a:latin typeface="Courier New"/>
                <a:cs typeface="Courier New"/>
              </a:rPr>
              <a:t>System.out.printf</a:t>
            </a:r>
            <a:r>
              <a:rPr lang="en-US" sz="1500" b="1" dirty="0">
                <a:latin typeface="Courier New"/>
                <a:cs typeface="Courier New"/>
              </a:rPr>
              <a:t>("%s %d: %4d size = %d\n", 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                  "Producer", id, item, </a:t>
            </a:r>
            <a:r>
              <a:rPr lang="en-US" sz="1500" b="1" dirty="0" err="1">
                <a:latin typeface="Courier New"/>
                <a:cs typeface="Courier New"/>
              </a:rPr>
              <a:t>q.size</a:t>
            </a:r>
            <a:r>
              <a:rPr lang="en-US" sz="1500" b="1" dirty="0">
                <a:latin typeface="Courier New"/>
                <a:cs typeface="Courier New"/>
              </a:rPr>
              <a:t>());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++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else </a:t>
            </a:r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synchronized(</a:t>
            </a:r>
            <a:r>
              <a:rPr lang="en-US" sz="1500" b="1" dirty="0" err="1">
                <a:solidFill>
                  <a:srgbClr val="B23C00"/>
                </a:solidFill>
                <a:latin typeface="Courier New"/>
                <a:cs typeface="Courier New"/>
              </a:rPr>
              <a:t>System.out</a:t>
            </a:r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) </a:t>
            </a:r>
            <a:r>
              <a:rPr lang="en-US" sz="1500" b="1" dirty="0">
                <a:latin typeface="Courier New"/>
                <a:cs typeface="Courier New"/>
              </a:rPr>
              <a:t>{</a:t>
            </a:r>
          </a:p>
          <a:p>
            <a:r>
              <a:rPr lang="fr-FR" sz="1500" b="1" dirty="0">
                <a:latin typeface="Courier New"/>
                <a:cs typeface="Courier New"/>
              </a:rPr>
              <a:t>            </a:t>
            </a:r>
            <a:r>
              <a:rPr lang="fr-FR" sz="1500" b="1" dirty="0" err="1">
                <a:latin typeface="Courier New"/>
                <a:cs typeface="Courier New"/>
              </a:rPr>
              <a:t>System.out.println</a:t>
            </a:r>
            <a:r>
              <a:rPr lang="fr-FR" sz="1500" b="1" dirty="0">
                <a:latin typeface="Courier New"/>
                <a:cs typeface="Courier New"/>
              </a:rPr>
              <a:t>("*** Queue full ***");</a:t>
            </a:r>
          </a:p>
          <a:p>
            <a:r>
              <a:rPr lang="fr-FR" sz="1500" b="1" dirty="0">
                <a:latin typeface="Courier New"/>
                <a:cs typeface="Courier New"/>
              </a:rPr>
              <a:t>        }</a:t>
            </a:r>
          </a:p>
          <a:p>
            <a:r>
              <a:rPr lang="fr-FR" sz="1500" b="1" dirty="0">
                <a:latin typeface="Courier New"/>
                <a:cs typeface="Courier New"/>
              </a:rPr>
              <a:t>        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try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</a:t>
            </a:r>
            <a:r>
              <a:rPr lang="en-US" sz="1500" b="1" dirty="0" err="1">
                <a:latin typeface="Courier New"/>
                <a:cs typeface="Courier New"/>
              </a:rPr>
              <a:t>Thread.sleep</a:t>
            </a:r>
            <a:r>
              <a:rPr lang="en-US" sz="1500" b="1" dirty="0">
                <a:latin typeface="Courier New"/>
                <a:cs typeface="Courier New"/>
              </a:rPr>
              <a:t>(</a:t>
            </a:r>
            <a:r>
              <a:rPr lang="en-US" sz="1500" b="1" dirty="0" err="1">
                <a:latin typeface="Courier New"/>
                <a:cs typeface="Courier New"/>
              </a:rPr>
              <a:t>r.nextInt</a:t>
            </a:r>
            <a:r>
              <a:rPr lang="en-US" sz="1500" b="1" dirty="0">
                <a:latin typeface="Courier New"/>
                <a:cs typeface="Courier New"/>
              </a:rPr>
              <a:t>(100));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catch (</a:t>
            </a:r>
            <a:r>
              <a:rPr lang="en-US" sz="1500" b="1" dirty="0" err="1">
                <a:latin typeface="Courier New"/>
                <a:cs typeface="Courier New"/>
              </a:rPr>
              <a:t>InterruptedException</a:t>
            </a:r>
            <a:r>
              <a:rPr lang="en-US" sz="1500" b="1" dirty="0">
                <a:latin typeface="Courier New"/>
                <a:cs typeface="Courier New"/>
              </a:rPr>
              <a:t> ignore) {}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}</a:t>
            </a:r>
            <a:endParaRPr lang="en-US" sz="15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3512" y="2331732"/>
            <a:ext cx="17758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B23C00"/>
                </a:solidFill>
              </a:rPr>
              <a:t>Synchronize </a:t>
            </a:r>
            <a:r>
              <a:rPr lang="en-US" sz="1800" dirty="0" smtClean="0">
                <a:solidFill>
                  <a:srgbClr val="B23C00"/>
                </a:solidFill>
              </a:rPr>
              <a:t>on</a:t>
            </a:r>
          </a:p>
          <a:p>
            <a:r>
              <a:rPr lang="en-US" sz="1800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System.out</a:t>
            </a:r>
            <a:r>
              <a:rPr lang="en-US" sz="1800" dirty="0" smtClean="0">
                <a:solidFill>
                  <a:srgbClr val="B23C00"/>
                </a:solidFill>
              </a:rPr>
              <a:t>.</a:t>
            </a:r>
            <a:endParaRPr lang="en-US" sz="1800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9E6-5EA3-C24B-B5F4-ED12E413492E}" type="slidenum">
              <a:rPr lang="en-US"/>
              <a:pPr/>
              <a:t>5</a:t>
            </a:fld>
            <a:endParaRPr lang="en-US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</a:t>
            </a:r>
            <a:r>
              <a:rPr lang="en-US" dirty="0" smtClean="0"/>
              <a:t>ADT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B23C00"/>
                </a:solidFill>
              </a:rPr>
              <a:t>Push </a:t>
            </a:r>
            <a:r>
              <a:rPr lang="en-US" dirty="0"/>
              <a:t>onto the stack: Do an insertion at the top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Pop </a:t>
            </a:r>
            <a:r>
              <a:rPr lang="en-US" dirty="0"/>
              <a:t>the stack: Do a deletion at the top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Peek </a:t>
            </a:r>
            <a:r>
              <a:rPr lang="en-US" dirty="0"/>
              <a:t>the stack: Examine the element at the top without popping it off.</a:t>
            </a:r>
          </a:p>
        </p:txBody>
      </p:sp>
    </p:spTree>
    <p:extLst>
      <p:ext uri="{BB962C8B-B14F-4D97-AF65-F5344CB8AC3E}">
        <p14:creationId xmlns:p14="http://schemas.microsoft.com/office/powerpoint/2010/main" val="139700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Producer-Consumer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67" y="1325903"/>
            <a:ext cx="8495986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/>
                <a:cs typeface="Courier New"/>
              </a:rPr>
              <a:t>private void consume()</a:t>
            </a:r>
          </a:p>
          <a:p>
            <a:r>
              <a:rPr lang="en-US" sz="1500" b="1" dirty="0">
                <a:latin typeface="Courier New"/>
                <a:cs typeface="Courier New"/>
              </a:rPr>
              <a:t>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while (</a:t>
            </a:r>
            <a:r>
              <a:rPr lang="en-US" sz="1500" b="1" dirty="0" err="1">
                <a:latin typeface="Courier New"/>
                <a:cs typeface="Courier New"/>
              </a:rPr>
              <a:t>itemCount</a:t>
            </a:r>
            <a:r>
              <a:rPr lang="en-US" sz="1500" b="1" dirty="0">
                <a:latin typeface="Courier New"/>
                <a:cs typeface="Courier New"/>
              </a:rPr>
              <a:t> &lt; </a:t>
            </a:r>
            <a:r>
              <a:rPr lang="en-US" sz="1500" b="1" dirty="0" err="1">
                <a:latin typeface="Courier New"/>
                <a:cs typeface="Courier New"/>
              </a:rPr>
              <a:t>producerCount</a:t>
            </a:r>
            <a:r>
              <a:rPr lang="en-US" sz="1500" b="1" dirty="0">
                <a:latin typeface="Courier New"/>
                <a:cs typeface="Courier New"/>
              </a:rPr>
              <a:t>*MAX_PRODUCTION) {</a:t>
            </a:r>
          </a:p>
          <a:p>
            <a:r>
              <a:rPr lang="de-DE" sz="1500" b="1" dirty="0">
                <a:latin typeface="Courier New"/>
                <a:cs typeface="Courier New"/>
              </a:rPr>
              <a:t>        Integer x = </a:t>
            </a:r>
            <a:r>
              <a:rPr lang="de-DE" sz="1500" b="1" dirty="0" err="1">
                <a:latin typeface="Courier New"/>
                <a:cs typeface="Courier New"/>
              </a:rPr>
              <a:t>q.dequeue</a:t>
            </a:r>
            <a:r>
              <a:rPr lang="de-DE" sz="1500" b="1" dirty="0">
                <a:latin typeface="Courier New"/>
                <a:cs typeface="Courier New"/>
              </a:rPr>
              <a:t>()</a:t>
            </a:r>
            <a:r>
              <a:rPr lang="de-DE" sz="1500" b="1" dirty="0" smtClean="0">
                <a:latin typeface="Courier New"/>
                <a:cs typeface="Courier New"/>
              </a:rPr>
              <a:t>;</a:t>
            </a:r>
          </a:p>
          <a:p>
            <a:endParaRPr lang="de-DE" sz="1500" b="1" dirty="0">
              <a:latin typeface="Courier New"/>
              <a:cs typeface="Courier New"/>
            </a:endParaRPr>
          </a:p>
          <a:p>
            <a:r>
              <a:rPr lang="de-DE" sz="1500" b="1" dirty="0">
                <a:latin typeface="Courier New"/>
                <a:cs typeface="Courier New"/>
              </a:rPr>
              <a:t>        </a:t>
            </a:r>
            <a:r>
              <a:rPr lang="de-DE" sz="1500" b="1" dirty="0" err="1">
                <a:latin typeface="Courier New"/>
                <a:cs typeface="Courier New"/>
              </a:rPr>
              <a:t>if</a:t>
            </a:r>
            <a:r>
              <a:rPr lang="de-DE" sz="1500" b="1" dirty="0">
                <a:latin typeface="Courier New"/>
                <a:cs typeface="Courier New"/>
              </a:rPr>
              <a:t> (x != null) </a:t>
            </a:r>
            <a:r>
              <a:rPr lang="de-DE" sz="1500" b="1" dirty="0" err="1">
                <a:solidFill>
                  <a:srgbClr val="B23C00"/>
                </a:solidFill>
                <a:latin typeface="Courier New"/>
                <a:cs typeface="Courier New"/>
              </a:rPr>
              <a:t>synchronized</a:t>
            </a:r>
            <a:r>
              <a:rPr lang="de-DE" sz="1500" b="1" dirty="0">
                <a:solidFill>
                  <a:srgbClr val="B23C00"/>
                </a:solidFill>
                <a:latin typeface="Courier New"/>
                <a:cs typeface="Courier New"/>
              </a:rPr>
              <a:t>(</a:t>
            </a:r>
            <a:r>
              <a:rPr lang="de-DE" sz="1500" b="1" dirty="0" err="1">
                <a:solidFill>
                  <a:srgbClr val="B23C00"/>
                </a:solidFill>
                <a:latin typeface="Courier New"/>
                <a:cs typeface="Courier New"/>
              </a:rPr>
              <a:t>System.out</a:t>
            </a:r>
            <a:r>
              <a:rPr lang="de-DE" sz="1500" b="1" dirty="0">
                <a:solidFill>
                  <a:srgbClr val="B23C00"/>
                </a:solidFill>
                <a:latin typeface="Courier New"/>
                <a:cs typeface="Courier New"/>
              </a:rPr>
              <a:t>) </a:t>
            </a:r>
            <a:r>
              <a:rPr lang="de-DE" sz="1500" b="1" dirty="0">
                <a:latin typeface="Courier New"/>
                <a:cs typeface="Courier New"/>
              </a:rPr>
              <a:t>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</a:t>
            </a:r>
            <a:r>
              <a:rPr lang="en-US" sz="1500" b="1" dirty="0" err="1">
                <a:latin typeface="Courier New"/>
                <a:cs typeface="Courier New"/>
              </a:rPr>
              <a:t>System.out.printf</a:t>
            </a:r>
            <a:r>
              <a:rPr lang="en-US" sz="1500" b="1" dirty="0">
                <a:latin typeface="Courier New"/>
                <a:cs typeface="Courier New"/>
              </a:rPr>
              <a:t>("%50s %d: %4d size = %d count = %d\n", 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                  "Consumer", id, x, </a:t>
            </a:r>
            <a:r>
              <a:rPr lang="en-US" sz="1500" b="1" dirty="0" err="1">
                <a:latin typeface="Courier New"/>
                <a:cs typeface="Courier New"/>
              </a:rPr>
              <a:t>q.size</a:t>
            </a:r>
            <a:r>
              <a:rPr lang="en-US" sz="1500" b="1" dirty="0">
                <a:latin typeface="Courier New"/>
                <a:cs typeface="Courier New"/>
              </a:rPr>
              <a:t>(), </a:t>
            </a:r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++</a:t>
            </a:r>
            <a:r>
              <a:rPr lang="en-US" sz="1500" b="1" dirty="0" err="1">
                <a:solidFill>
                  <a:srgbClr val="B23C00"/>
                </a:solidFill>
                <a:latin typeface="Courier New"/>
                <a:cs typeface="Courier New"/>
              </a:rPr>
              <a:t>itemCount</a:t>
            </a:r>
            <a:r>
              <a:rPr lang="en-US" sz="1500" b="1" dirty="0">
                <a:latin typeface="Courier New"/>
                <a:cs typeface="Courier New"/>
              </a:rPr>
              <a:t>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else </a:t>
            </a:r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synchronized(</a:t>
            </a:r>
            <a:r>
              <a:rPr lang="en-US" sz="1500" b="1" dirty="0" err="1">
                <a:solidFill>
                  <a:srgbClr val="B23C00"/>
                </a:solidFill>
                <a:latin typeface="Courier New"/>
                <a:cs typeface="Courier New"/>
              </a:rPr>
              <a:t>System.out</a:t>
            </a:r>
            <a:r>
              <a:rPr lang="en-US" sz="1500" b="1" dirty="0">
                <a:solidFill>
                  <a:srgbClr val="B23C00"/>
                </a:solidFill>
                <a:latin typeface="Courier New"/>
                <a:cs typeface="Courier New"/>
              </a:rPr>
              <a:t>) </a:t>
            </a:r>
            <a:r>
              <a:rPr lang="en-US" sz="1500" b="1" dirty="0">
                <a:latin typeface="Courier New"/>
                <a:cs typeface="Courier New"/>
              </a:rPr>
              <a:t>{</a:t>
            </a:r>
          </a:p>
          <a:p>
            <a:r>
              <a:rPr lang="fr-FR" sz="1500" b="1" dirty="0">
                <a:latin typeface="Courier New"/>
                <a:cs typeface="Courier New"/>
              </a:rPr>
              <a:t>            </a:t>
            </a:r>
            <a:r>
              <a:rPr lang="fr-FR" sz="1500" b="1" dirty="0" err="1">
                <a:latin typeface="Courier New"/>
                <a:cs typeface="Courier New"/>
              </a:rPr>
              <a:t>System.out.printf</a:t>
            </a:r>
            <a:r>
              <a:rPr lang="fr-FR" sz="1500" b="1" dirty="0">
                <a:latin typeface="Courier New"/>
                <a:cs typeface="Courier New"/>
              </a:rPr>
              <a:t>("%61s\n", </a:t>
            </a:r>
            <a:endParaRPr lang="fr-FR" sz="1500" b="1" dirty="0" smtClean="0">
              <a:latin typeface="Courier New"/>
              <a:cs typeface="Courier New"/>
            </a:endParaRPr>
          </a:p>
          <a:p>
            <a:r>
              <a:rPr lang="fr-FR" sz="1500" b="1" dirty="0">
                <a:latin typeface="Courier New"/>
                <a:cs typeface="Courier New"/>
              </a:rPr>
              <a:t> </a:t>
            </a:r>
            <a:r>
              <a:rPr lang="fr-FR" sz="1500" b="1" dirty="0" smtClean="0">
                <a:latin typeface="Courier New"/>
                <a:cs typeface="Courier New"/>
              </a:rPr>
              <a:t>                             "</a:t>
            </a:r>
            <a:r>
              <a:rPr lang="fr-FR" sz="1500" b="1" dirty="0">
                <a:latin typeface="Courier New"/>
                <a:cs typeface="Courier New"/>
              </a:rPr>
              <a:t>*** Queue </a:t>
            </a:r>
            <a:r>
              <a:rPr lang="fr-FR" sz="1500" b="1" dirty="0" err="1">
                <a:latin typeface="Courier New"/>
                <a:cs typeface="Courier New"/>
              </a:rPr>
              <a:t>empty</a:t>
            </a:r>
            <a:r>
              <a:rPr lang="fr-FR" sz="1500" b="1" dirty="0">
                <a:latin typeface="Courier New"/>
                <a:cs typeface="Courier New"/>
              </a:rPr>
              <a:t> ***");</a:t>
            </a:r>
          </a:p>
          <a:p>
            <a:r>
              <a:rPr lang="fr-FR" sz="1500" b="1" dirty="0">
                <a:latin typeface="Courier New"/>
                <a:cs typeface="Courier New"/>
              </a:rPr>
              <a:t>        }</a:t>
            </a:r>
          </a:p>
          <a:p>
            <a:r>
              <a:rPr lang="fr-FR" sz="1500" b="1" dirty="0">
                <a:latin typeface="Courier New"/>
                <a:cs typeface="Courier New"/>
              </a:rPr>
              <a:t>        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try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    </a:t>
            </a:r>
            <a:r>
              <a:rPr lang="en-US" sz="1500" b="1" dirty="0" err="1">
                <a:latin typeface="Courier New"/>
                <a:cs typeface="Courier New"/>
              </a:rPr>
              <a:t>Thread.sleep</a:t>
            </a:r>
            <a:r>
              <a:rPr lang="en-US" sz="1500" b="1" dirty="0">
                <a:latin typeface="Courier New"/>
                <a:cs typeface="Courier New"/>
              </a:rPr>
              <a:t>(</a:t>
            </a:r>
            <a:r>
              <a:rPr lang="en-US" sz="1500" b="1" dirty="0" err="1">
                <a:latin typeface="Courier New"/>
                <a:cs typeface="Courier New"/>
              </a:rPr>
              <a:t>r.nextInt</a:t>
            </a:r>
            <a:r>
              <a:rPr lang="en-US" sz="1500" b="1" dirty="0">
                <a:latin typeface="Courier New"/>
                <a:cs typeface="Courier New"/>
              </a:rPr>
              <a:t>(100));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  catch (</a:t>
            </a:r>
            <a:r>
              <a:rPr lang="en-US" sz="1500" b="1" dirty="0" err="1">
                <a:latin typeface="Courier New"/>
                <a:cs typeface="Courier New"/>
              </a:rPr>
              <a:t>InterruptedException</a:t>
            </a:r>
            <a:r>
              <a:rPr lang="en-US" sz="1500" b="1" dirty="0">
                <a:latin typeface="Courier New"/>
                <a:cs typeface="Courier New"/>
              </a:rPr>
              <a:t> ignore) {}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}</a:t>
            </a:r>
            <a:endParaRPr lang="en-US" sz="15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585" y="3246122"/>
            <a:ext cx="295578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B23C00"/>
                </a:solidFill>
              </a:rPr>
              <a:t>This critical region includes</a:t>
            </a:r>
          </a:p>
          <a:p>
            <a:r>
              <a:rPr lang="en-US" sz="1800" dirty="0" smtClean="0">
                <a:solidFill>
                  <a:srgbClr val="B23C00"/>
                </a:solidFill>
              </a:rPr>
              <a:t>incrementing </a:t>
            </a:r>
            <a:r>
              <a:rPr lang="en-US" sz="1800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itemCount</a:t>
            </a:r>
            <a:r>
              <a:rPr lang="en-US" sz="1800" dirty="0" smtClean="0">
                <a:solidFill>
                  <a:srgbClr val="B23C00"/>
                </a:solidFill>
              </a:rPr>
              <a:t>.</a:t>
            </a:r>
            <a:endParaRPr lang="en-US" sz="1800" dirty="0">
              <a:solidFill>
                <a:srgbClr val="B23C00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7975" y="6263609"/>
            <a:ext cx="8032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0189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E4B2-7BF6-5F4C-969E-40F05ADED131}" type="slidenum">
              <a:rPr lang="en-US"/>
              <a:pPr/>
              <a:t>6</a:t>
            </a:fld>
            <a:endParaRPr lang="en-US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Implementation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3"/>
            <a:ext cx="8229600" cy="502914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stack can be implemented using an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ArrayList</a:t>
            </a:r>
            <a:r>
              <a:rPr lang="en-US" dirty="0"/>
              <a:t> or a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LinkedList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 an ADT, it </a:t>
            </a:r>
            <a:r>
              <a:rPr lang="en-US" dirty="0" smtClean="0"/>
              <a:t>shouldn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matter to a programmer.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Pushes and pops should be very fast, </a:t>
            </a:r>
            <a:r>
              <a:rPr lang="en-US" i="1" dirty="0"/>
              <a:t>O</a:t>
            </a:r>
            <a:r>
              <a:rPr lang="en-US" dirty="0"/>
              <a:t>(1) time.</a:t>
            </a:r>
          </a:p>
          <a:p>
            <a:pPr lvl="4"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dirty="0"/>
              <a:t>Class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Stack&lt;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AnyType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&gt;</a:t>
            </a:r>
            <a:r>
              <a:rPr lang="en-US" dirty="0"/>
              <a:t> in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java.util</a:t>
            </a:r>
            <a:r>
              <a:rPr lang="en-US" dirty="0"/>
              <a:t> implements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List&lt;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AnyType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</a:rPr>
              <a:t>&gt;</a:t>
            </a:r>
          </a:p>
          <a:p>
            <a:pPr lvl="4">
              <a:lnSpc>
                <a:spcPct val="90000"/>
              </a:lnSpc>
            </a:pPr>
            <a:endParaRPr lang="en-US" b="1" dirty="0">
              <a:solidFill>
                <a:srgbClr val="0033CC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Some defined methods: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AnyType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 push(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AnyType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 item)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AnyType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 pop()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AnyType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 peek()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33CC"/>
                </a:solidFill>
                <a:latin typeface="Courier New" charset="0"/>
              </a:rPr>
              <a:t>boolean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empty(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</a:rPr>
              <a:t>)</a:t>
            </a:r>
            <a:endParaRPr lang="en-US" b="1" dirty="0">
              <a:solidFill>
                <a:srgbClr val="0033CC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3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2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2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3C8F-C873-D849-A731-35826A28C427}" type="slidenum">
              <a:rPr lang="en-US"/>
              <a:pPr/>
              <a:t>7</a:t>
            </a:fld>
            <a:endParaRPr 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Stacks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these uses from the textbook</a:t>
            </a:r>
            <a:r>
              <a:rPr lang="en-US" dirty="0" smtClean="0"/>
              <a:t>: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Balancing symbols</a:t>
            </a:r>
          </a:p>
          <a:p>
            <a:pPr lvl="1"/>
            <a:r>
              <a:rPr lang="en-US" dirty="0"/>
              <a:t>Infix to postfix conversion of arithmetic expressions</a:t>
            </a:r>
          </a:p>
          <a:p>
            <a:pPr lvl="1"/>
            <a:r>
              <a:rPr lang="en-US" dirty="0"/>
              <a:t>Runtime method calls</a:t>
            </a:r>
          </a:p>
          <a:p>
            <a:pPr lvl="4"/>
            <a:endParaRPr lang="en-US" dirty="0"/>
          </a:p>
          <a:p>
            <a:r>
              <a:rPr lang="en-US" dirty="0"/>
              <a:t>Stacks are very useful for keeping track of </a:t>
            </a:r>
            <a:r>
              <a:rPr lang="en-US" dirty="0">
                <a:solidFill>
                  <a:srgbClr val="B23C00"/>
                </a:solidFill>
              </a:rPr>
              <a:t>recursive calls</a:t>
            </a:r>
            <a:r>
              <a:rPr lang="en-US" dirty="0"/>
              <a:t> </a:t>
            </a:r>
            <a:r>
              <a:rPr lang="en-US" dirty="0" smtClean="0"/>
              <a:t>at </a:t>
            </a:r>
            <a:r>
              <a:rPr lang="en-US" dirty="0"/>
              <a:t>run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6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AE0F-1A1D-3C41-8CF4-20123FA782E6}" type="slidenum">
              <a:rPr lang="en-US"/>
              <a:pPr/>
              <a:t>8</a:t>
            </a:fld>
            <a:endParaRPr lang="en-US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 Revisited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951038"/>
          </a:xfrm>
        </p:spPr>
        <p:txBody>
          <a:bodyPr/>
          <a:lstStyle/>
          <a:p>
            <a:r>
              <a:rPr lang="en-US" dirty="0"/>
              <a:t>Solve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disks (</a:t>
            </a:r>
            <a:r>
              <a:rPr lang="en-US" i="1" dirty="0">
                <a:solidFill>
                  <a:srgbClr val="0033CC"/>
                </a:solidFill>
              </a:rPr>
              <a:t>source </a:t>
            </a:r>
            <a:r>
              <a:rPr lang="en-US" i="1" dirty="0" smtClean="0">
                <a:solidFill>
                  <a:srgbClr val="0033CC"/>
                </a:solidFill>
                <a:sym typeface="Wingdings"/>
              </a:rPr>
              <a:t></a:t>
            </a:r>
            <a:r>
              <a:rPr lang="en-US" i="1" dirty="0" smtClean="0">
                <a:solidFill>
                  <a:srgbClr val="0033CC"/>
                </a:solidFill>
              </a:rPr>
              <a:t> destination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Solve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disks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temp)</a:t>
            </a:r>
            <a:endParaRPr lang="en-US" dirty="0"/>
          </a:p>
          <a:p>
            <a:pPr lvl="1"/>
            <a:r>
              <a:rPr lang="en-US" dirty="0"/>
              <a:t>Move disk from A to C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 destination)</a:t>
            </a:r>
            <a:endParaRPr lang="en-US" dirty="0"/>
          </a:p>
          <a:p>
            <a:pPr lvl="1"/>
            <a:r>
              <a:rPr lang="en-US" dirty="0"/>
              <a:t>Solve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disks </a:t>
            </a:r>
            <a:r>
              <a:rPr lang="en-US" i="1" dirty="0">
                <a:solidFill>
                  <a:srgbClr val="0033CC"/>
                </a:solidFill>
              </a:rPr>
              <a:t>(temp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destination)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1006475" y="3246438"/>
            <a:ext cx="7146925" cy="28384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private static void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solve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n, char source, </a:t>
            </a:r>
          </a:p>
          <a:p>
            <a:r>
              <a:rPr lang="en-US" sz="1800" b="1" dirty="0">
                <a:latin typeface="Courier New" charset="0"/>
              </a:rPr>
              <a:t>                                 char destination, 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                             char temp)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if (n &gt; 0) {</a:t>
            </a:r>
          </a:p>
          <a:p>
            <a:r>
              <a:rPr lang="en-US" sz="1800" b="1" dirty="0">
                <a:latin typeface="Courier New" charset="0"/>
              </a:rPr>
              <a:t>       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solve</a:t>
            </a:r>
            <a:r>
              <a:rPr lang="en-US" sz="1800" b="1" dirty="0">
                <a:latin typeface="Courier New" charset="0"/>
              </a:rPr>
              <a:t>(n-1, 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source, temp,</a:t>
            </a:r>
            <a:r>
              <a:rPr lang="en-US" sz="1800" b="1" dirty="0">
                <a:latin typeface="Courier New" charset="0"/>
              </a:rPr>
              <a:t> destination);</a:t>
            </a:r>
          </a:p>
          <a:p>
            <a:r>
              <a:rPr lang="en-US" sz="1800" b="1" dirty="0">
                <a:latin typeface="Courier New" charset="0"/>
              </a:rPr>
              <a:t>        move(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source, destination</a:t>
            </a:r>
            <a:r>
              <a:rPr lang="en-US" sz="1800" b="1" dirty="0">
                <a:latin typeface="Courier New" charset="0"/>
              </a:rPr>
              <a:t>);</a:t>
            </a:r>
          </a:p>
          <a:p>
            <a:r>
              <a:rPr lang="en-US" sz="1800" b="1" dirty="0">
                <a:latin typeface="Courier New" charset="0"/>
              </a:rPr>
              <a:t>       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solve</a:t>
            </a:r>
            <a:r>
              <a:rPr lang="en-US" sz="1800" b="1" dirty="0">
                <a:latin typeface="Courier New" charset="0"/>
              </a:rPr>
              <a:t>(n-1, 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temp, destination</a:t>
            </a:r>
            <a:r>
              <a:rPr lang="en-US" sz="1800" b="1" dirty="0">
                <a:latin typeface="Courier New" charset="0"/>
              </a:rPr>
              <a:t>, source);</a:t>
            </a:r>
          </a:p>
          <a:p>
            <a:r>
              <a:rPr lang="en-US" sz="1800" b="1" dirty="0">
                <a:latin typeface="Courier New" charset="0"/>
              </a:rPr>
              <a:t>    }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274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AE0F-1A1D-3C41-8CF4-20123FA782E6}" type="slidenum">
              <a:rPr lang="en-US"/>
              <a:pPr/>
              <a:t>9</a:t>
            </a:fld>
            <a:endParaRPr lang="en-US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 </a:t>
            </a:r>
            <a:r>
              <a:rPr lang="en-US" dirty="0" smtClean="0"/>
              <a:t>Revisited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221132"/>
            <a:ext cx="8229600" cy="1951038"/>
          </a:xfrm>
        </p:spPr>
        <p:txBody>
          <a:bodyPr/>
          <a:lstStyle/>
          <a:p>
            <a:r>
              <a:rPr lang="en-US" dirty="0" smtClean="0"/>
              <a:t>During program execution, the Java Virtual Machine (JVM) uses a hidden </a:t>
            </a:r>
            <a:r>
              <a:rPr lang="en-US" dirty="0" smtClean="0">
                <a:solidFill>
                  <a:srgbClr val="B23C00"/>
                </a:solidFill>
              </a:rPr>
              <a:t>runtime stack </a:t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to keep track of method calls and returns.</a:t>
            </a:r>
          </a:p>
          <a:p>
            <a:pPr lvl="1"/>
            <a:r>
              <a:rPr lang="en-US" dirty="0"/>
              <a:t>Recursion would not work without a </a:t>
            </a:r>
            <a:r>
              <a:rPr lang="en-US" dirty="0" smtClean="0"/>
              <a:t>stack</a:t>
            </a:r>
            <a:r>
              <a:rPr lang="en-US" dirty="0"/>
              <a:t>.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1006475" y="1322062"/>
            <a:ext cx="7146925" cy="28384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private static void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solve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n, char source, </a:t>
            </a:r>
          </a:p>
          <a:p>
            <a:r>
              <a:rPr lang="en-US" sz="1800" b="1" dirty="0">
                <a:latin typeface="Courier New" charset="0"/>
              </a:rPr>
              <a:t>                                 char destination, 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                             char temp)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if (n &gt; 0) {</a:t>
            </a:r>
          </a:p>
          <a:p>
            <a:r>
              <a:rPr lang="en-US" sz="1800" b="1" dirty="0">
                <a:latin typeface="Courier New" charset="0"/>
              </a:rPr>
              <a:t>       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solve</a:t>
            </a:r>
            <a:r>
              <a:rPr lang="en-US" sz="1800" b="1" dirty="0">
                <a:latin typeface="Courier New" charset="0"/>
              </a:rPr>
              <a:t>(n-1, 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source, temp,</a:t>
            </a:r>
            <a:r>
              <a:rPr lang="en-US" sz="1800" b="1" dirty="0">
                <a:latin typeface="Courier New" charset="0"/>
              </a:rPr>
              <a:t> destination);</a:t>
            </a:r>
          </a:p>
          <a:p>
            <a:r>
              <a:rPr lang="en-US" sz="1800" b="1" dirty="0">
                <a:latin typeface="Courier New" charset="0"/>
              </a:rPr>
              <a:t>        move(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source, destination</a:t>
            </a:r>
            <a:r>
              <a:rPr lang="en-US" sz="1800" b="1" dirty="0">
                <a:latin typeface="Courier New" charset="0"/>
              </a:rPr>
              <a:t>);</a:t>
            </a:r>
          </a:p>
          <a:p>
            <a:r>
              <a:rPr lang="en-US" sz="1800" b="1" dirty="0">
                <a:latin typeface="Courier New" charset="0"/>
              </a:rPr>
              <a:t>       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solve</a:t>
            </a:r>
            <a:r>
              <a:rPr lang="en-US" sz="1800" b="1" dirty="0">
                <a:latin typeface="Courier New" charset="0"/>
              </a:rPr>
              <a:t>(n-1, 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temp, destination</a:t>
            </a:r>
            <a:r>
              <a:rPr lang="en-US" sz="1800" b="1" dirty="0">
                <a:latin typeface="Courier New" charset="0"/>
              </a:rPr>
              <a:t>, source);</a:t>
            </a:r>
          </a:p>
          <a:p>
            <a:r>
              <a:rPr lang="en-US" sz="1800" b="1" dirty="0">
                <a:latin typeface="Courier New" charset="0"/>
              </a:rPr>
              <a:t>    }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583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35969</TotalTime>
  <Words>4390</Words>
  <Application>Microsoft Macintosh PowerPoint</Application>
  <PresentationFormat>On-screen Show (4:3)</PresentationFormat>
  <Paragraphs>980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Quadrant</vt:lpstr>
      <vt:lpstr>CS 146: Data Structures and Algorithms June 16 Class Meeting</vt:lpstr>
      <vt:lpstr>Review: A State Transition Matrix</vt:lpstr>
      <vt:lpstr>State Transitions with switch Statements</vt:lpstr>
      <vt:lpstr>The Stack ADT</vt:lpstr>
      <vt:lpstr>The Stack ADT, cont’d</vt:lpstr>
      <vt:lpstr>Stack Implementation</vt:lpstr>
      <vt:lpstr>Uses of Stacks</vt:lpstr>
      <vt:lpstr>Towers of Hanoi Revisited</vt:lpstr>
      <vt:lpstr>Towers of Hanoi Revisited, cont’d</vt:lpstr>
      <vt:lpstr>Towers of Hanoi Revisited, cont’d</vt:lpstr>
      <vt:lpstr>Our Mantra</vt:lpstr>
      <vt:lpstr>Towers of Hanoi without Recursion</vt:lpstr>
      <vt:lpstr>Towers of Hanoi without Recursion</vt:lpstr>
      <vt:lpstr>Towers of Hanoi without Recursion, cont’d</vt:lpstr>
      <vt:lpstr>Towers of Hanoi without Recursion, cont’d</vt:lpstr>
      <vt:lpstr>Towers of Hanoi without Recursion, cont’d</vt:lpstr>
      <vt:lpstr>Towers of Hanoi without Recursion, cont’d</vt:lpstr>
      <vt:lpstr>Towers of Hanoi without Recursion, cont’d</vt:lpstr>
      <vt:lpstr>Towers of Hanoi without Recursion, cont’d</vt:lpstr>
      <vt:lpstr>Towers of Hanoi without Recursion, cont’d</vt:lpstr>
      <vt:lpstr>Recursion vs. Nonrecursive Solutions</vt:lpstr>
      <vt:lpstr>Recursion vs. Nonrecursive Solutions, cont’d</vt:lpstr>
      <vt:lpstr>Recursion vs. Nonrecursive Solutions, cont’d</vt:lpstr>
      <vt:lpstr>Recursion vs. Nonrecursive Solutions, cont’d</vt:lpstr>
      <vt:lpstr>Recursion vs. Nonrecursive Solutions, cont’d</vt:lpstr>
      <vt:lpstr>Recursion vs. Nonrecursive Solutions, cont’d</vt:lpstr>
      <vt:lpstr>Break</vt:lpstr>
      <vt:lpstr>The Queue ADT</vt:lpstr>
      <vt:lpstr>The Queue ADT, cont’d</vt:lpstr>
      <vt:lpstr>Queue Implementation</vt:lpstr>
      <vt:lpstr>Queue Implementation, cont’d</vt:lpstr>
      <vt:lpstr>Queue Implementation, cont’d</vt:lpstr>
      <vt:lpstr>Queue Implementation, cont’d</vt:lpstr>
      <vt:lpstr>Queue Implementation, cont’d</vt:lpstr>
      <vt:lpstr>Queue Implementation, cont’d</vt:lpstr>
      <vt:lpstr>Queue Example: Producer-Consumer</vt:lpstr>
      <vt:lpstr>Producer-Consumer, cont’d</vt:lpstr>
      <vt:lpstr>Multithreaded Producer-Consumer</vt:lpstr>
      <vt:lpstr>Multithreaded Producer-Consumer, cont’d</vt:lpstr>
      <vt:lpstr>Multithreaded Producer-Consumer, cont’d</vt:lpstr>
      <vt:lpstr>Multithreaded Producer-Consumer, cont’d</vt:lpstr>
      <vt:lpstr>Multithreaded Producer-Consumer, cont’d</vt:lpstr>
      <vt:lpstr>Multithreaded Producer-Consumer, cont’d</vt:lpstr>
      <vt:lpstr>Multithreaded Producer-Consumer, cont’d</vt:lpstr>
      <vt:lpstr>Recall: Multithreaded Insertions</vt:lpstr>
      <vt:lpstr>Multithreaded Producer-Consumer, cont’d</vt:lpstr>
      <vt:lpstr>Multithreaded Producer-Consumer, cont’d</vt:lpstr>
      <vt:lpstr>Multithreaded Producer-Consumer, cont’d</vt:lpstr>
      <vt:lpstr>Multithreaded Producer-Consumer, cont’d</vt:lpstr>
      <vt:lpstr>Multithreaded Producer-Consumer, cont’d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385</cp:revision>
  <dcterms:created xsi:type="dcterms:W3CDTF">2008-01-12T03:52:55Z</dcterms:created>
  <dcterms:modified xsi:type="dcterms:W3CDTF">2015-06-18T03:55:43Z</dcterms:modified>
  <cp:category/>
</cp:coreProperties>
</file>