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91" r:id="rId6"/>
    <p:sldId id="260" r:id="rId7"/>
    <p:sldId id="261" r:id="rId8"/>
    <p:sldId id="262" r:id="rId9"/>
    <p:sldId id="29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5" r:id="rId27"/>
    <p:sldId id="279" r:id="rId28"/>
    <p:sldId id="293" r:id="rId29"/>
    <p:sldId id="280" r:id="rId30"/>
    <p:sldId id="281" r:id="rId31"/>
    <p:sldId id="282" r:id="rId32"/>
    <p:sldId id="283" r:id="rId33"/>
    <p:sldId id="284" r:id="rId34"/>
    <p:sldId id="285" r:id="rId35"/>
    <p:sldId id="294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33" d="100"/>
          <a:sy n="133" d="100"/>
        </p:scale>
        <p:origin x="-184" y="-9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856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A8F59E9-20C0-1044-9405-A95358D03C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June </a:t>
            </a:r>
            <a:r>
              <a:rPr lang="en-US" sz="1000" baseline="0" dirty="0" smtClean="0"/>
              <a:t>18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rmit.com/content/images/0672324539/downloads/ExamplePrograms.ZIP" TargetMode="External"/><Relationship Id="rId3" Type="http://schemas.openxmlformats.org/officeDocument/2006/relationships/hyperlink" Target="http://www.informit.com/store/data-structures-and-algorithms-in-java-978067232453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June </a:t>
            </a:r>
            <a:r>
              <a:rPr lang="en-US" sz="2400" dirty="0" smtClean="0"/>
              <a:t>18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E0EE-EDB0-F448-8581-B0C5D752EDDE}" type="slidenum">
              <a:rPr lang="en-US"/>
              <a:pPr/>
              <a:t>10</a:t>
            </a:fld>
            <a:endParaRPr lang="en-US"/>
          </a:p>
        </p:txBody>
      </p:sp>
      <p:pic>
        <p:nvPicPr>
          <p:cNvPr id="5570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1235040"/>
            <a:ext cx="2670175" cy="53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Tree </a:t>
            </a:r>
            <a:r>
              <a:rPr lang="en-US" dirty="0" smtClean="0"/>
              <a:t>Traversal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5570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280477"/>
            <a:ext cx="5486400" cy="22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365125" y="3612260"/>
            <a:ext cx="4337052" cy="3108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private void </a:t>
            </a:r>
            <a:r>
              <a:rPr lang="en-US" sz="1400" b="1" dirty="0" err="1">
                <a:latin typeface="Courier New"/>
                <a:cs typeface="Courier New"/>
              </a:rPr>
              <a:t>listAll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depth)</a:t>
            </a: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printName</a:t>
            </a:r>
            <a:r>
              <a:rPr lang="en-US" sz="1400" b="1" dirty="0">
                <a:latin typeface="Courier New"/>
                <a:cs typeface="Courier New"/>
              </a:rPr>
              <a:t>(depth);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if (</a:t>
            </a:r>
            <a:r>
              <a:rPr lang="en-US" sz="1400" b="1" dirty="0" err="1">
                <a:latin typeface="Courier New"/>
                <a:cs typeface="Courier New"/>
              </a:rPr>
              <a:t>isDirectory</a:t>
            </a:r>
            <a:r>
              <a:rPr lang="en-US" sz="1400" b="1" dirty="0">
                <a:latin typeface="Courier New"/>
                <a:cs typeface="Courier New"/>
              </a:rPr>
              <a:t>())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for each file f in directory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f.listAll</a:t>
            </a:r>
            <a:r>
              <a:rPr lang="en-US" sz="1400" b="1" dirty="0">
                <a:latin typeface="Courier New"/>
                <a:cs typeface="Courier New"/>
              </a:rPr>
              <a:t>(depth+1);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public void </a:t>
            </a:r>
            <a:r>
              <a:rPr lang="en-US" sz="1400" b="1" dirty="0" err="1">
                <a:latin typeface="Courier New"/>
                <a:cs typeface="Courier New"/>
              </a:rPr>
              <a:t>listAll</a:t>
            </a:r>
            <a:r>
              <a:rPr lang="en-US" sz="1400" b="1" dirty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listAll</a:t>
            </a:r>
            <a:r>
              <a:rPr lang="en-US" sz="1400" b="1" dirty="0">
                <a:latin typeface="Courier New"/>
                <a:cs typeface="Courier New"/>
              </a:rPr>
              <a:t>(0);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383293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0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3994-FFF9-C941-8417-FDB1EF34BD84}" type="slidenum">
              <a:rPr lang="en-US"/>
              <a:pPr/>
              <a:t>11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Postorder Tree Traversal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recursively visit each of a </a:t>
            </a:r>
            <a:br>
              <a:rPr lang="en-US" dirty="0"/>
            </a:b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child nodes in sibling order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Then visit the node itself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0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30C-1EC9-3B47-966B-997599AFFCBD}" type="slidenum">
              <a:rPr lang="en-US"/>
              <a:pPr/>
              <a:t>12</a:t>
            </a:fld>
            <a:endParaRPr lang="en-US"/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389438" y="6172200"/>
            <a:ext cx="18288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Tree </a:t>
            </a:r>
            <a:r>
              <a:rPr lang="en-US" dirty="0" smtClean="0"/>
              <a:t>Traversal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5580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201738"/>
            <a:ext cx="2833688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8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6" y="1168400"/>
            <a:ext cx="64008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365125" y="3765255"/>
            <a:ext cx="4912596" cy="3046988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private void size()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totalSize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sizeOfThisFile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if (</a:t>
            </a:r>
            <a:r>
              <a:rPr lang="en-US" b="1" dirty="0" err="1">
                <a:latin typeface="Courier New"/>
                <a:cs typeface="Courier New"/>
              </a:rPr>
              <a:t>isDirectory</a:t>
            </a:r>
            <a:r>
              <a:rPr lang="en-US" b="1" dirty="0">
                <a:latin typeface="Courier New"/>
                <a:cs typeface="Courier New"/>
              </a:rPr>
              <a:t>()) {</a:t>
            </a:r>
          </a:p>
          <a:p>
            <a:r>
              <a:rPr lang="en-US" b="1" dirty="0">
                <a:latin typeface="Courier New"/>
                <a:cs typeface="Courier New"/>
              </a:rPr>
              <a:t>        for each file f in directory {</a:t>
            </a:r>
          </a:p>
          <a:p>
            <a:r>
              <a:rPr lang="en-US" b="1" dirty="0">
                <a:latin typeface="Courier New"/>
                <a:cs typeface="Courier New"/>
              </a:rPr>
              <a:t>            </a:t>
            </a:r>
            <a:r>
              <a:rPr lang="en-US" b="1" dirty="0" err="1">
                <a:latin typeface="Courier New"/>
                <a:cs typeface="Courier New"/>
              </a:rPr>
              <a:t>totalSize</a:t>
            </a:r>
            <a:r>
              <a:rPr lang="en-US" b="1" dirty="0">
                <a:latin typeface="Courier New"/>
                <a:cs typeface="Courier New"/>
              </a:rPr>
              <a:t> += </a:t>
            </a:r>
            <a:r>
              <a:rPr lang="en-US" b="1" dirty="0" err="1">
                <a:latin typeface="Courier New"/>
                <a:cs typeface="Courier New"/>
              </a:rPr>
              <a:t>f.size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}</a:t>
            </a:r>
          </a:p>
          <a:p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return </a:t>
            </a:r>
            <a:r>
              <a:rPr lang="en-US" b="1" dirty="0" err="1">
                <a:latin typeface="Courier New"/>
                <a:cs typeface="Courier New"/>
              </a:rPr>
              <a:t>totalSize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56617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1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193A-1A24-9146-B3FE-95EF1C87EEAA}" type="slidenum">
              <a:rPr lang="en-US"/>
              <a:pPr/>
              <a:t>13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19510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binary tree </a:t>
            </a:r>
            <a:r>
              <a:rPr lang="en-US" dirty="0"/>
              <a:t>is a tree where </a:t>
            </a:r>
            <a:br>
              <a:rPr lang="en-US" dirty="0"/>
            </a:br>
            <a:r>
              <a:rPr lang="en-US" dirty="0"/>
              <a:t>each node can have </a:t>
            </a:r>
            <a:r>
              <a:rPr lang="en-US" dirty="0">
                <a:solidFill>
                  <a:srgbClr val="B23C00"/>
                </a:solidFill>
              </a:rPr>
              <a:t>0, 1, or 2 child nodes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depth of an average binary tree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nodes is much smaller than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:</a:t>
            </a:r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389438" y="2606675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" imgW="482400" imgH="241200" progId="Equation.3">
                  <p:embed/>
                </p:oleObj>
              </mc:Choice>
              <mc:Fallback>
                <p:oleObj name="Equation" r:id="rId3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2606675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91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138488"/>
            <a:ext cx="7118350" cy="303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4AE-31E8-1D44-AEF9-A703902FEE92}" type="slidenum">
              <a:rPr lang="en-US"/>
              <a:pPr/>
              <a:t>14</a:t>
            </a:fld>
            <a:endParaRPr lang="en-US"/>
          </a:p>
        </p:txBody>
      </p:sp>
      <p:pic>
        <p:nvPicPr>
          <p:cNvPr id="561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951038"/>
            <a:ext cx="7051675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Trees</a:t>
            </a:r>
            <a:r>
              <a:rPr lang="en-US" i="1" dirty="0" smtClean="0"/>
              <a:t>,</a:t>
            </a:r>
            <a:r>
              <a:rPr lang="en-US" i="1" dirty="0"/>
              <a:t>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An arithmetic expression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Understand from the textbook how this tree is built.</a:t>
            </a:r>
          </a:p>
          <a:p>
            <a:pPr lvl="2"/>
            <a:r>
              <a:rPr lang="en-US" dirty="0"/>
              <a:t>Or take CS 153: Concepts of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5940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783FC-6518-0543-9413-4C2842F5629C}" type="slidenum">
              <a:rPr lang="en-US"/>
              <a:pPr/>
              <a:t>15</a:t>
            </a:fld>
            <a:endParaRPr lang="en-US"/>
          </a:p>
        </p:txBody>
      </p:sp>
      <p:pic>
        <p:nvPicPr>
          <p:cNvPr id="563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219200"/>
            <a:ext cx="7051675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Infix to Postfix Notation</a:t>
            </a:r>
            <a:endParaRPr lang="en-US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35475"/>
            <a:ext cx="8229600" cy="1004888"/>
          </a:xfrm>
        </p:spPr>
        <p:txBody>
          <a:bodyPr/>
          <a:lstStyle/>
          <a:p>
            <a:r>
              <a:rPr lang="en-US" dirty="0"/>
              <a:t>Do a </a:t>
            </a:r>
            <a:r>
              <a:rPr lang="en-US" dirty="0" err="1">
                <a:solidFill>
                  <a:srgbClr val="B23C00"/>
                </a:solidFill>
              </a:rPr>
              <a:t>postorder</a:t>
            </a:r>
            <a:r>
              <a:rPr lang="en-US" dirty="0">
                <a:solidFill>
                  <a:srgbClr val="B23C00"/>
                </a:solidFill>
              </a:rPr>
              <a:t> walk </a:t>
            </a:r>
            <a:r>
              <a:rPr lang="en-US" dirty="0"/>
              <a:t>of our expression tree to output the expression in </a:t>
            </a:r>
            <a:r>
              <a:rPr lang="en-US" dirty="0">
                <a:solidFill>
                  <a:srgbClr val="B23C00"/>
                </a:solidFill>
              </a:rPr>
              <a:t>postfix notation</a:t>
            </a:r>
            <a:r>
              <a:rPr lang="en-US" dirty="0"/>
              <a:t>: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3292475" y="5349875"/>
            <a:ext cx="2490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Arial" charset="0"/>
              </a:rPr>
              <a:t>abc*+de*f+g*+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5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F5DD-C533-D146-93CC-48F151B56587}" type="slidenum">
              <a:rPr lang="en-US"/>
              <a:pPr/>
              <a:t>16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binary search tree </a:t>
            </a:r>
            <a:r>
              <a:rPr lang="en-US" dirty="0"/>
              <a:t>has these properties </a:t>
            </a:r>
            <a:br>
              <a:rPr lang="en-US" dirty="0"/>
            </a:br>
            <a:r>
              <a:rPr lang="en-US" dirty="0"/>
              <a:t>for each of its nodes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All the values in 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left subtree </a:t>
            </a:r>
            <a:r>
              <a:rPr lang="en-US" dirty="0"/>
              <a:t>is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less than </a:t>
            </a:r>
            <a:r>
              <a:rPr lang="en-US" dirty="0"/>
              <a:t>the value of the node itself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All the values in 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right subtree </a:t>
            </a:r>
            <a:r>
              <a:rPr lang="en-US" dirty="0"/>
              <a:t>is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greater than </a:t>
            </a:r>
            <a:r>
              <a:rPr lang="en-US" dirty="0"/>
              <a:t>the value of the node itself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0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344-16DB-2C41-8474-5769FBA3D58D}" type="slidenum">
              <a:rPr lang="en-US"/>
              <a:pPr/>
              <a:t>17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Inorder Tree Traversal</a:t>
            </a:r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Recursively </a:t>
            </a:r>
            <a:r>
              <a:rPr lang="en-US" dirty="0"/>
              <a:t>visit a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left subtree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Visit </a:t>
            </a:r>
            <a:r>
              <a:rPr lang="en-US" dirty="0"/>
              <a:t>the node itself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Recursively </a:t>
            </a:r>
            <a:r>
              <a:rPr lang="en-US" dirty="0"/>
              <a:t>visit 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right subtree.</a:t>
            </a:r>
          </a:p>
          <a:p>
            <a:pPr lvl="6"/>
            <a:endParaRPr lang="en-US" dirty="0"/>
          </a:p>
          <a:p>
            <a:r>
              <a:rPr lang="en-US" dirty="0"/>
              <a:t>If you do an </a:t>
            </a:r>
            <a:r>
              <a:rPr lang="en-US" dirty="0" err="1"/>
              <a:t>inorder</a:t>
            </a:r>
            <a:r>
              <a:rPr lang="en-US" dirty="0"/>
              <a:t> walk of a binary search tree, you will visit the nodes in sorted order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8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68BF-5404-0444-B956-820FC49AD08C}" type="slidenum">
              <a:rPr lang="en-US"/>
              <a:pPr/>
              <a:t>18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Tree </a:t>
            </a:r>
            <a:r>
              <a:rPr lang="en-US" dirty="0" smtClean="0"/>
              <a:t>Traversal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26267"/>
            <a:ext cx="8229600" cy="160465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>
                <a:solidFill>
                  <a:srgbClr val="B23C00"/>
                </a:solidFill>
              </a:rPr>
              <a:t>inorder</a:t>
            </a:r>
            <a:r>
              <a:rPr lang="en-US" dirty="0">
                <a:solidFill>
                  <a:srgbClr val="B23C00"/>
                </a:solidFill>
              </a:rPr>
              <a:t> walk </a:t>
            </a:r>
            <a:r>
              <a:rPr lang="en-US" dirty="0"/>
              <a:t>of the left tree </a:t>
            </a:r>
            <a:br>
              <a:rPr lang="en-US" dirty="0"/>
            </a:br>
            <a:r>
              <a:rPr lang="en-US" dirty="0"/>
              <a:t>visits the nodes in sorted </a:t>
            </a:r>
            <a:r>
              <a:rPr lang="en-US" dirty="0" smtClean="0"/>
              <a:t>order: 1 </a:t>
            </a:r>
            <a:r>
              <a:rPr lang="en-US" dirty="0"/>
              <a:t>2 3 4 6 8</a:t>
            </a:r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0304"/>
            <a:ext cx="7377113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5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7638-06DF-074A-89E3-D903ACC90D6A}" type="slidenum">
              <a:rPr lang="en-US"/>
              <a:pPr/>
              <a:t>19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 ADT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/>
              <a:t>The node </a:t>
            </a:r>
            <a:r>
              <a:rPr lang="en-US" dirty="0" smtClean="0"/>
              <a:t>class of </a:t>
            </a:r>
            <a:r>
              <a:rPr lang="en-US" dirty="0"/>
              <a:t>our binary search tree ADT.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365806" y="1950267"/>
            <a:ext cx="7326244" cy="477053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private static class </a:t>
            </a:r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BinaryNode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b="1" dirty="0" err="1">
                <a:latin typeface="Courier New"/>
                <a:cs typeface="Courier New"/>
              </a:rPr>
              <a:t>AnyType</a:t>
            </a:r>
            <a:r>
              <a:rPr lang="en-US" b="1" dirty="0">
                <a:latin typeface="Courier New"/>
                <a:cs typeface="Courier New"/>
              </a:rPr>
              <a:t>&gt; 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AnyType</a:t>
            </a:r>
            <a:r>
              <a:rPr lang="en-US" b="1" dirty="0">
                <a:latin typeface="Courier New"/>
                <a:cs typeface="Courier New"/>
              </a:rPr>
              <a:t> element;           // data in the node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BinaryNode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b="1" dirty="0" err="1">
                <a:latin typeface="Courier New"/>
                <a:cs typeface="Courier New"/>
              </a:rPr>
              <a:t>AnyType</a:t>
            </a:r>
            <a:r>
              <a:rPr lang="en-US" b="1" dirty="0">
                <a:latin typeface="Courier New"/>
                <a:cs typeface="Courier New"/>
              </a:rPr>
              <a:t>&gt; left;  // left child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BinaryNode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b="1" dirty="0" err="1">
                <a:latin typeface="Courier New"/>
                <a:cs typeface="Courier New"/>
              </a:rPr>
              <a:t>AnyType</a:t>
            </a:r>
            <a:r>
              <a:rPr lang="en-US" b="1" dirty="0">
                <a:latin typeface="Courier New"/>
                <a:cs typeface="Courier New"/>
              </a:rPr>
              <a:t>&gt; right; // right child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BinaryNode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AnyType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theElement</a:t>
            </a:r>
            <a:r>
              <a:rPr lang="en-US" b="1" dirty="0">
                <a:latin typeface="Courier New"/>
                <a:cs typeface="Courier New"/>
              </a:rPr>
              <a:t>) </a:t>
            </a:r>
          </a:p>
          <a:p>
            <a:r>
              <a:rPr lang="en-US" b="1" dirty="0">
                <a:latin typeface="Courier New"/>
                <a:cs typeface="Courier New"/>
              </a:rPr>
              <a:t>    {</a:t>
            </a:r>
          </a:p>
          <a:p>
            <a:r>
              <a:rPr lang="en-US" b="1" dirty="0">
                <a:latin typeface="Courier New"/>
                <a:cs typeface="Courier New"/>
              </a:rPr>
              <a:t>        this(</a:t>
            </a:r>
            <a:r>
              <a:rPr lang="en-US" b="1" dirty="0" err="1">
                <a:latin typeface="Courier New"/>
                <a:cs typeface="Courier New"/>
              </a:rPr>
              <a:t>theElement</a:t>
            </a:r>
            <a:r>
              <a:rPr lang="en-US" b="1" dirty="0">
                <a:latin typeface="Courier New"/>
                <a:cs typeface="Courier New"/>
              </a:rPr>
              <a:t>, null, null);</a:t>
            </a:r>
          </a:p>
          <a:p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BinaryNode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AnyType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theElement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BinaryNode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b="1" dirty="0" err="1">
                <a:latin typeface="Courier New"/>
                <a:cs typeface="Courier New"/>
              </a:rPr>
              <a:t>AnyType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lt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               </a:t>
            </a:r>
            <a:r>
              <a:rPr lang="en-US" b="1" dirty="0" err="1">
                <a:latin typeface="Courier New"/>
                <a:cs typeface="Courier New"/>
              </a:rPr>
              <a:t>BinaryNode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b="1" dirty="0" err="1">
                <a:latin typeface="Courier New"/>
                <a:cs typeface="Courier New"/>
              </a:rPr>
              <a:t>AnyType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rt</a:t>
            </a:r>
            <a:r>
              <a:rPr lang="en-US" b="1" dirty="0">
                <a:latin typeface="Courier New"/>
                <a:cs typeface="Courier New"/>
              </a:rPr>
              <a:t>) </a:t>
            </a:r>
          </a:p>
          <a:p>
            <a:r>
              <a:rPr lang="en-US" b="1" dirty="0">
                <a:latin typeface="Courier New"/>
                <a:cs typeface="Courier New"/>
              </a:rPr>
              <a:t>    {</a:t>
            </a:r>
          </a:p>
          <a:p>
            <a:r>
              <a:rPr lang="en-US" b="1" dirty="0">
                <a:latin typeface="Courier New"/>
                <a:cs typeface="Courier New"/>
              </a:rPr>
              <a:t>        element = </a:t>
            </a:r>
            <a:r>
              <a:rPr lang="en-US" b="1" dirty="0" err="1">
                <a:latin typeface="Courier New"/>
                <a:cs typeface="Courier New"/>
              </a:rPr>
              <a:t>theElement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        left </a:t>
            </a:r>
            <a:r>
              <a:rPr lang="en-US" b="1" dirty="0" smtClean="0">
                <a:latin typeface="Courier New"/>
                <a:cs typeface="Courier New"/>
              </a:rPr>
              <a:t>   = </a:t>
            </a:r>
            <a:r>
              <a:rPr lang="en-US" b="1" dirty="0" err="1">
                <a:latin typeface="Courier New"/>
                <a:cs typeface="Courier New"/>
              </a:rPr>
              <a:t>lt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        right </a:t>
            </a:r>
            <a:r>
              <a:rPr lang="en-US" b="1" dirty="0" smtClean="0">
                <a:latin typeface="Courier New"/>
                <a:cs typeface="Courier New"/>
              </a:rPr>
              <a:t>  = </a:t>
            </a:r>
            <a:r>
              <a:rPr lang="en-US" b="1" dirty="0" err="1">
                <a:latin typeface="Courier New"/>
                <a:cs typeface="Courier New"/>
              </a:rPr>
              <a:t>rt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231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401A-4354-C24A-B0FD-FAB7840C56AD}" type="slidenum">
              <a:rPr lang="en-US"/>
              <a:pPr/>
              <a:t>2</a:t>
            </a:fld>
            <a:endParaRPr lang="en-US"/>
          </a:p>
        </p:txBody>
      </p:sp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57" y="5111079"/>
            <a:ext cx="608806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38709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tree is a </a:t>
            </a:r>
            <a:r>
              <a:rPr lang="en-US" dirty="0">
                <a:solidFill>
                  <a:srgbClr val="B23C00"/>
                </a:solidFill>
              </a:rPr>
              <a:t>collection of nodes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node is the </a:t>
            </a:r>
            <a:r>
              <a:rPr lang="en-US" dirty="0">
                <a:solidFill>
                  <a:srgbClr val="B23C00"/>
                </a:solidFill>
              </a:rPr>
              <a:t>root </a:t>
            </a:r>
            <a:r>
              <a:rPr lang="en-US" dirty="0"/>
              <a:t>node.</a:t>
            </a:r>
          </a:p>
          <a:p>
            <a:pPr>
              <a:lnSpc>
                <a:spcPct val="90000"/>
              </a:lnSpc>
            </a:pPr>
            <a:r>
              <a:rPr lang="en-US" dirty="0"/>
              <a:t>A node contains data and has pointers </a:t>
            </a:r>
            <a:br>
              <a:rPr lang="en-US" dirty="0"/>
            </a:br>
            <a:r>
              <a:rPr lang="en-US" dirty="0"/>
              <a:t>(possibly null) to other nodes, its children.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pointers are directed </a:t>
            </a:r>
            <a:r>
              <a:rPr lang="en-US" dirty="0">
                <a:solidFill>
                  <a:srgbClr val="B23C00"/>
                </a:solidFill>
              </a:rPr>
              <a:t>edges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child node can itself be the root of a </a:t>
            </a:r>
            <a:r>
              <a:rPr lang="en-US" dirty="0">
                <a:solidFill>
                  <a:srgbClr val="B23C00"/>
                </a:solidFill>
              </a:rPr>
              <a:t>subtree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leaf </a:t>
            </a:r>
            <a:r>
              <a:rPr lang="en-US" dirty="0"/>
              <a:t>node is a node that has no children.</a:t>
            </a:r>
          </a:p>
          <a:p>
            <a:pPr>
              <a:lnSpc>
                <a:spcPct val="90000"/>
              </a:lnSpc>
            </a:pPr>
            <a:r>
              <a:rPr lang="en-US" dirty="0"/>
              <a:t>Each node other than the root node has </a:t>
            </a:r>
            <a:br>
              <a:rPr lang="en-US" dirty="0"/>
            </a:br>
            <a:r>
              <a:rPr lang="en-US" dirty="0"/>
              <a:t>exactly one parent node.</a:t>
            </a:r>
          </a:p>
        </p:txBody>
      </p:sp>
      <p:sp>
        <p:nvSpPr>
          <p:cNvPr id="550919" name="Rectangle 7"/>
          <p:cNvSpPr>
            <a:spLocks noChangeArrowheads="1"/>
          </p:cNvSpPr>
          <p:nvPr/>
        </p:nvSpPr>
        <p:spPr bwMode="auto">
          <a:xfrm>
            <a:off x="3475038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7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804C-0A75-4F41-87D3-26A6CFBBF334}" type="slidenum">
              <a:rPr lang="en-US"/>
              <a:pPr/>
              <a:t>20</a:t>
            </a:fld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 ADT</a:t>
            </a:r>
          </a:p>
        </p:txBody>
      </p:sp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234216" y="1234464"/>
            <a:ext cx="8726856" cy="493981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public class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BinarySearchTree</a:t>
            </a:r>
            <a:r>
              <a:rPr lang="en-US" sz="1500" b="1" dirty="0">
                <a:latin typeface="Courier New"/>
                <a:cs typeface="Courier New"/>
              </a:rPr>
              <a:t>&lt;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 extends Comparable&lt;? super 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&gt;&gt; 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private </a:t>
            </a:r>
            <a:r>
              <a:rPr lang="en-US" sz="1500" b="1" dirty="0" err="1">
                <a:latin typeface="Courier New"/>
                <a:cs typeface="Courier New"/>
              </a:rPr>
              <a:t>BinaryNode</a:t>
            </a:r>
            <a:r>
              <a:rPr lang="en-US" sz="1500" b="1" dirty="0">
                <a:latin typeface="Courier New"/>
                <a:cs typeface="Courier New"/>
              </a:rPr>
              <a:t>&lt;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&gt; root;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public </a:t>
            </a:r>
            <a:r>
              <a:rPr lang="en-US" sz="1500" b="1" dirty="0" err="1">
                <a:latin typeface="Courier New"/>
                <a:cs typeface="Courier New"/>
              </a:rPr>
              <a:t>BinarySearchTree</a:t>
            </a:r>
            <a:r>
              <a:rPr lang="en-US" sz="1500" b="1" dirty="0">
                <a:latin typeface="Courier New"/>
                <a:cs typeface="Courier New"/>
              </a:rPr>
              <a:t>()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root = null;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private </a:t>
            </a:r>
            <a:r>
              <a:rPr lang="en-US" sz="1500" b="1" dirty="0" err="1">
                <a:latin typeface="Courier New"/>
                <a:cs typeface="Courier New"/>
              </a:rPr>
              <a:t>BinaryNode</a:t>
            </a:r>
            <a:r>
              <a:rPr lang="en-US" sz="1500" b="1" dirty="0">
                <a:latin typeface="Courier New"/>
                <a:cs typeface="Courier New"/>
              </a:rPr>
              <a:t>&lt;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&gt; </a:t>
            </a:r>
            <a:r>
              <a:rPr lang="en-US" sz="1500" b="1" dirty="0" err="1">
                <a:latin typeface="Courier New"/>
                <a:cs typeface="Courier New"/>
              </a:rPr>
              <a:t>findMin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BinaryNode</a:t>
            </a:r>
            <a:r>
              <a:rPr lang="en-US" sz="1500" b="1" dirty="0">
                <a:latin typeface="Courier New"/>
                <a:cs typeface="Courier New"/>
              </a:rPr>
              <a:t>&lt;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&gt; t)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...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...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private static class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BinaryNode</a:t>
            </a:r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urier New"/>
                <a:cs typeface="Courier New"/>
              </a:rPr>
              <a:t>AnyType</a:t>
            </a:r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&gt; </a:t>
            </a:r>
          </a:p>
          <a:p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        ...</a:t>
            </a:r>
          </a:p>
          <a:p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69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D7B8-2981-E94D-A234-6923705F347A}" type="slidenum">
              <a:rPr lang="en-US"/>
              <a:pPr/>
              <a:t>21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Min and Max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r>
              <a:rPr lang="en-US" dirty="0"/>
              <a:t>Finding the </a:t>
            </a:r>
            <a:r>
              <a:rPr lang="en-US" dirty="0">
                <a:solidFill>
                  <a:srgbClr val="B23C00"/>
                </a:solidFill>
              </a:rPr>
              <a:t>minimum and maximum values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</a:t>
            </a:r>
            <a:r>
              <a:rPr lang="en-US" dirty="0"/>
              <a:t>a binary search tree is easy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leftmost node has the minimum value.</a:t>
            </a:r>
          </a:p>
          <a:p>
            <a:pPr lvl="1"/>
            <a:r>
              <a:rPr lang="en-US" dirty="0"/>
              <a:t>The rightmost node has the maximum value.</a:t>
            </a:r>
          </a:p>
          <a:p>
            <a:pPr lvl="4"/>
            <a:endParaRPr lang="en-US" dirty="0"/>
          </a:p>
          <a:p>
            <a:r>
              <a:rPr lang="en-US" dirty="0"/>
              <a:t>You can find the minimum and maximum values recursively or (better) iteratively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6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00F-6390-2649-869D-3BBF882B2835}" type="slidenum">
              <a:rPr lang="en-US"/>
              <a:pPr/>
              <a:t>22</a:t>
            </a:fld>
            <a:endParaRPr lang="en-US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The Binary Search Tree: Min and </a:t>
            </a:r>
            <a:r>
              <a:rPr lang="en-US" dirty="0" smtClean="0"/>
              <a:t>Max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125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Recursive code </a:t>
            </a:r>
            <a:r>
              <a:rPr lang="en-US" dirty="0"/>
              <a:t>to find the </a:t>
            </a:r>
            <a:r>
              <a:rPr lang="en-US" dirty="0">
                <a:solidFill>
                  <a:srgbClr val="B23C00"/>
                </a:solidFill>
              </a:rPr>
              <a:t>minimum</a:t>
            </a:r>
            <a:r>
              <a:rPr lang="en-US" dirty="0"/>
              <a:t> value.</a:t>
            </a:r>
          </a:p>
          <a:p>
            <a:pPr lvl="1"/>
            <a:r>
              <a:rPr lang="en-US" dirty="0"/>
              <a:t>Chase down the </a:t>
            </a:r>
            <a:r>
              <a:rPr lang="en-US" dirty="0">
                <a:solidFill>
                  <a:srgbClr val="B23C00"/>
                </a:solidFill>
              </a:rPr>
              <a:t>left </a:t>
            </a:r>
            <a:r>
              <a:rPr lang="en-US" dirty="0"/>
              <a:t>child links.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457245" y="2423171"/>
            <a:ext cx="8218942" cy="3416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</a:t>
            </a:r>
            <a:r>
              <a:rPr lang="en-US" sz="1800" b="1" dirty="0" err="1">
                <a:latin typeface="Courier New"/>
                <a:cs typeface="Courier New"/>
              </a:rPr>
              <a:t>BinaryNode</a:t>
            </a:r>
            <a:r>
              <a:rPr lang="en-US" sz="1800" b="1" dirty="0">
                <a:latin typeface="Courier New"/>
                <a:cs typeface="Courier New"/>
              </a:rPr>
              <a:t>&lt;</a:t>
            </a:r>
            <a:r>
              <a:rPr lang="en-US" sz="1800" b="1" dirty="0" err="1">
                <a:latin typeface="Courier New"/>
                <a:cs typeface="Courier New"/>
              </a:rPr>
              <a:t>AnyType</a:t>
            </a:r>
            <a:r>
              <a:rPr lang="en-US" sz="1800" b="1" dirty="0">
                <a:latin typeface="Courier New"/>
                <a:cs typeface="Courier New"/>
              </a:rPr>
              <a:t>&gt;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findMin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BinaryNode</a:t>
            </a:r>
            <a:r>
              <a:rPr lang="en-US" sz="1800" b="1" dirty="0">
                <a:latin typeface="Courier New"/>
                <a:cs typeface="Courier New"/>
              </a:rPr>
              <a:t>&lt;</a:t>
            </a:r>
            <a:r>
              <a:rPr lang="en-US" sz="1800" b="1" dirty="0" err="1">
                <a:latin typeface="Courier New"/>
                <a:cs typeface="Courier New"/>
              </a:rPr>
              <a:t>AnyType</a:t>
            </a:r>
            <a:r>
              <a:rPr lang="en-US" sz="1800" b="1" dirty="0">
                <a:latin typeface="Courier New"/>
                <a:cs typeface="Courier New"/>
              </a:rPr>
              <a:t>&gt; t) 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if (t == null)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return null;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else if (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t.left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== null)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return t; // found the leftmost node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else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return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findMin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t.left</a:t>
            </a:r>
            <a:r>
              <a:rPr lang="en-US" sz="1800" b="1" dirty="0">
                <a:latin typeface="Courier New"/>
                <a:cs typeface="Courier New"/>
              </a:rPr>
              <a:t>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51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73E-AF64-4B43-8F16-C7045CBFCE60}" type="slidenum">
              <a:rPr lang="en-US"/>
              <a:pPr/>
              <a:t>23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The Binary Search Tree: Min and </a:t>
            </a:r>
            <a:r>
              <a:rPr lang="en-US" dirty="0" smtClean="0"/>
              <a:t>Max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Iterative code </a:t>
            </a:r>
            <a:r>
              <a:rPr lang="en-US" dirty="0"/>
              <a:t>to find the </a:t>
            </a:r>
            <a:r>
              <a:rPr lang="en-US" dirty="0">
                <a:solidFill>
                  <a:srgbClr val="B23C00"/>
                </a:solidFill>
              </a:rPr>
              <a:t>maximum</a:t>
            </a:r>
            <a:r>
              <a:rPr lang="en-US" dirty="0"/>
              <a:t> value.</a:t>
            </a:r>
          </a:p>
          <a:p>
            <a:pPr lvl="1"/>
            <a:r>
              <a:rPr lang="en-US" dirty="0"/>
              <a:t>Chase down the </a:t>
            </a:r>
            <a:r>
              <a:rPr lang="en-US" dirty="0">
                <a:solidFill>
                  <a:srgbClr val="B23C00"/>
                </a:solidFill>
              </a:rPr>
              <a:t>right </a:t>
            </a:r>
            <a:r>
              <a:rPr lang="en-US" dirty="0"/>
              <a:t>child links.</a:t>
            </a: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457245" y="2486896"/>
            <a:ext cx="8218942" cy="286232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</a:t>
            </a:r>
            <a:r>
              <a:rPr lang="en-US" sz="1800" b="1" dirty="0" err="1">
                <a:latin typeface="Courier New"/>
                <a:cs typeface="Courier New"/>
              </a:rPr>
              <a:t>BinaryNode</a:t>
            </a:r>
            <a:r>
              <a:rPr lang="en-US" sz="1800" b="1" dirty="0">
                <a:latin typeface="Courier New"/>
                <a:cs typeface="Courier New"/>
              </a:rPr>
              <a:t>&lt;</a:t>
            </a:r>
            <a:r>
              <a:rPr lang="en-US" sz="1800" b="1" dirty="0" err="1">
                <a:latin typeface="Courier New"/>
                <a:cs typeface="Courier New"/>
              </a:rPr>
              <a:t>AnyType</a:t>
            </a:r>
            <a:r>
              <a:rPr lang="en-US" sz="1800" b="1" dirty="0">
                <a:latin typeface="Courier New"/>
                <a:cs typeface="Courier New"/>
              </a:rPr>
              <a:t>&gt;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findMax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BinaryNode</a:t>
            </a:r>
            <a:r>
              <a:rPr lang="en-US" sz="1800" b="1" dirty="0">
                <a:latin typeface="Courier New"/>
                <a:cs typeface="Courier New"/>
              </a:rPr>
              <a:t>&lt;</a:t>
            </a:r>
            <a:r>
              <a:rPr lang="en-US" sz="1800" b="1" dirty="0" err="1">
                <a:latin typeface="Courier New"/>
                <a:cs typeface="Courier New"/>
              </a:rPr>
              <a:t>AnyType</a:t>
            </a:r>
            <a:r>
              <a:rPr lang="en-US" sz="1800" b="1" dirty="0">
                <a:latin typeface="Courier New"/>
                <a:cs typeface="Courier New"/>
              </a:rPr>
              <a:t>&gt; t) 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if (t != null)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while (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t.right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!= null)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t =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t.right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return t;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21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27B1-386E-9945-B7D5-D9671F84B41E}" type="slidenum">
              <a:rPr lang="en-US"/>
              <a:pPr/>
              <a:t>24</a:t>
            </a:fld>
            <a:endParaRPr 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Contains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876770"/>
          </a:xfrm>
        </p:spPr>
        <p:txBody>
          <a:bodyPr/>
          <a:lstStyle/>
          <a:p>
            <a:r>
              <a:rPr lang="en-US" dirty="0"/>
              <a:t>Does a binary search tree contain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target value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Search recursively </a:t>
            </a:r>
            <a:r>
              <a:rPr lang="en-US" dirty="0"/>
              <a:t>starting at the root node:</a:t>
            </a:r>
          </a:p>
          <a:p>
            <a:pPr lvl="1"/>
            <a:r>
              <a:rPr lang="en-US" dirty="0"/>
              <a:t>If the target value is </a:t>
            </a:r>
            <a:r>
              <a:rPr lang="en-US" dirty="0">
                <a:solidFill>
                  <a:srgbClr val="B23C00"/>
                </a:solidFill>
              </a:rPr>
              <a:t>less than </a:t>
            </a:r>
            <a:r>
              <a:rPr lang="en-US" dirty="0"/>
              <a:t>the </a:t>
            </a:r>
            <a:r>
              <a:rPr lang="en-US" dirty="0" smtClean="0"/>
              <a:t>node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value, </a:t>
            </a:r>
            <a:br>
              <a:rPr lang="en-US" dirty="0"/>
            </a:br>
            <a:r>
              <a:rPr lang="en-US" dirty="0"/>
              <a:t>then search the </a:t>
            </a:r>
            <a:r>
              <a:rPr lang="en-US" dirty="0" smtClean="0"/>
              <a:t>node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left 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target value is </a:t>
            </a:r>
            <a:r>
              <a:rPr lang="en-US" dirty="0">
                <a:solidFill>
                  <a:srgbClr val="B23C00"/>
                </a:solidFill>
              </a:rPr>
              <a:t>greater than </a:t>
            </a:r>
            <a:r>
              <a:rPr lang="en-US" dirty="0"/>
              <a:t>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value, </a:t>
            </a:r>
            <a:br>
              <a:rPr lang="en-US" dirty="0"/>
            </a:br>
            <a:r>
              <a:rPr lang="en-US" dirty="0"/>
              <a:t>then search 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right 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values are </a:t>
            </a:r>
            <a:r>
              <a:rPr lang="en-US" dirty="0">
                <a:solidFill>
                  <a:srgbClr val="B23C00"/>
                </a:solidFill>
              </a:rPr>
              <a:t>equal</a:t>
            </a:r>
            <a:r>
              <a:rPr lang="en-US" dirty="0"/>
              <a:t>, then yes, </a:t>
            </a:r>
            <a:br>
              <a:rPr lang="en-US" dirty="0"/>
            </a:br>
            <a:r>
              <a:rPr lang="en-US" dirty="0"/>
              <a:t>the target value </a:t>
            </a:r>
            <a:r>
              <a:rPr lang="en-US" dirty="0">
                <a:solidFill>
                  <a:srgbClr val="B23C00"/>
                </a:solidFill>
              </a:rPr>
              <a:t>is contained </a:t>
            </a:r>
            <a:r>
              <a:rPr lang="en-US" dirty="0"/>
              <a:t>in the tree.</a:t>
            </a:r>
          </a:p>
          <a:p>
            <a:pPr lvl="1"/>
            <a:r>
              <a:rPr lang="en-US" dirty="0"/>
              <a:t>If you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run off the bottom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of the tree, then no, </a:t>
            </a:r>
            <a:br>
              <a:rPr lang="en-US" dirty="0"/>
            </a:br>
            <a:r>
              <a:rPr lang="en-US" dirty="0"/>
              <a:t>the target value is </a:t>
            </a:r>
            <a:r>
              <a:rPr lang="en-US" dirty="0">
                <a:solidFill>
                  <a:srgbClr val="B23C00"/>
                </a:solidFill>
              </a:rPr>
              <a:t>not contained </a:t>
            </a:r>
            <a:r>
              <a:rPr lang="en-US" dirty="0"/>
              <a:t>in the tree.</a:t>
            </a:r>
          </a:p>
        </p:txBody>
      </p:sp>
    </p:spTree>
    <p:extLst>
      <p:ext uri="{BB962C8B-B14F-4D97-AF65-F5344CB8AC3E}">
        <p14:creationId xmlns:p14="http://schemas.microsoft.com/office/powerpoint/2010/main" val="38732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8C2E-32FC-AC4C-9694-BC544AFC843F}" type="slidenum">
              <a:rPr lang="en-US"/>
              <a:pPr/>
              <a:t>25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Contains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457245" y="1325903"/>
            <a:ext cx="8218942" cy="452431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boolean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contains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AnyType</a:t>
            </a:r>
            <a:r>
              <a:rPr lang="en-US" sz="1800" b="1" dirty="0">
                <a:latin typeface="Courier New"/>
                <a:cs typeface="Courier New"/>
              </a:rPr>
              <a:t> x, </a:t>
            </a:r>
            <a:r>
              <a:rPr lang="en-US" sz="1800" b="1" dirty="0" err="1">
                <a:latin typeface="Courier New"/>
                <a:cs typeface="Courier New"/>
              </a:rPr>
              <a:t>BinaryNode</a:t>
            </a:r>
            <a:r>
              <a:rPr lang="en-US" sz="1800" b="1" dirty="0">
                <a:latin typeface="Courier New"/>
                <a:cs typeface="Courier New"/>
              </a:rPr>
              <a:t>&lt;</a:t>
            </a:r>
            <a:r>
              <a:rPr lang="en-US" sz="1800" b="1" dirty="0" err="1">
                <a:latin typeface="Courier New"/>
                <a:cs typeface="Courier New"/>
              </a:rPr>
              <a:t>AnyType</a:t>
            </a:r>
            <a:r>
              <a:rPr lang="en-US" sz="1800" b="1" dirty="0">
                <a:latin typeface="Courier New"/>
                <a:cs typeface="Courier New"/>
              </a:rPr>
              <a:t>&gt; t) 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if (t == null) return false;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compareResult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x.compareTo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t.element</a:t>
            </a:r>
            <a:r>
              <a:rPr lang="en-US" sz="1800" b="1" dirty="0">
                <a:latin typeface="Courier New"/>
                <a:cs typeface="Courier New"/>
              </a:rPr>
              <a:t>);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if (</a:t>
            </a:r>
            <a:r>
              <a:rPr lang="en-US" sz="1800" b="1" dirty="0" err="1">
                <a:latin typeface="Courier New"/>
                <a:cs typeface="Courier New"/>
              </a:rPr>
              <a:t>compareResult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&lt; 0</a:t>
            </a:r>
            <a:r>
              <a:rPr lang="en-US" sz="1800" b="1" dirty="0">
                <a:latin typeface="Courier New"/>
                <a:cs typeface="Courier New"/>
              </a:rPr>
              <a:t>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return contains(x,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t.left</a:t>
            </a:r>
            <a:r>
              <a:rPr lang="en-US" sz="1800" b="1" dirty="0">
                <a:latin typeface="Courier New"/>
                <a:cs typeface="Courier New"/>
              </a:rPr>
              <a:t>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else if (</a:t>
            </a:r>
            <a:r>
              <a:rPr lang="en-US" sz="1800" b="1" dirty="0" err="1">
                <a:latin typeface="Courier New"/>
                <a:cs typeface="Courier New"/>
              </a:rPr>
              <a:t>compareResult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&gt; 0</a:t>
            </a:r>
            <a:r>
              <a:rPr lang="en-US" sz="1800" b="1" dirty="0">
                <a:latin typeface="Courier New"/>
                <a:cs typeface="Courier New"/>
              </a:rPr>
              <a:t>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return contains(x,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t.right</a:t>
            </a:r>
            <a:r>
              <a:rPr lang="en-US" sz="1800" b="1" dirty="0">
                <a:latin typeface="Courier New"/>
                <a:cs typeface="Courier New"/>
              </a:rPr>
              <a:t>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else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return true; // Match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536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68F-B66E-A440-9CD7-6A0ED8CE6FFF}" type="slidenum">
              <a:rPr lang="en-US"/>
              <a:pPr/>
              <a:t>27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Insert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</a:t>
            </a:r>
            <a:r>
              <a:rPr lang="en-US" dirty="0">
                <a:solidFill>
                  <a:srgbClr val="B23C00"/>
                </a:solidFill>
              </a:rPr>
              <a:t>insert </a:t>
            </a:r>
            <a:r>
              <a:rPr lang="en-US" dirty="0"/>
              <a:t>a target value into the tree: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Proceed as if you are checking </a:t>
            </a:r>
            <a:br>
              <a:rPr lang="en-US" dirty="0"/>
            </a:br>
            <a:r>
              <a:rPr lang="en-US" dirty="0" smtClean="0"/>
              <a:t>whether the </a:t>
            </a:r>
            <a:r>
              <a:rPr lang="en-US" dirty="0"/>
              <a:t>tree contains the target value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</a:t>
            </a:r>
            <a:r>
              <a:rPr lang="en-US" dirty="0"/>
              <a:t>recursively examining left and right </a:t>
            </a:r>
            <a:r>
              <a:rPr lang="en-US" dirty="0" err="1"/>
              <a:t>subtrees</a:t>
            </a:r>
            <a:r>
              <a:rPr lang="en-US" dirty="0"/>
              <a:t>, if you </a:t>
            </a:r>
            <a:r>
              <a:rPr lang="en-US" dirty="0">
                <a:solidFill>
                  <a:srgbClr val="B23C00"/>
                </a:solidFill>
              </a:rPr>
              <a:t>encounter a null link </a:t>
            </a:r>
            <a:r>
              <a:rPr lang="en-US" dirty="0"/>
              <a:t>(either a left link or a right link), then </a:t>
            </a:r>
            <a:r>
              <a:rPr lang="en-US" dirty="0" smtClean="0">
                <a:solidFill>
                  <a:srgbClr val="B23C00"/>
                </a:solidFill>
              </a:rPr>
              <a:t>that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where the new value should be inserted</a:t>
            </a:r>
            <a:r>
              <a:rPr lang="en-US" dirty="0" smtClean="0">
                <a:solidFill>
                  <a:schemeClr val="folHlink"/>
                </a:solidFill>
              </a:rPr>
              <a:t>.</a:t>
            </a:r>
          </a:p>
          <a:p>
            <a:pPr lvl="4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Create a new node containing the target value </a:t>
            </a:r>
            <a:br>
              <a:rPr lang="en-US" dirty="0"/>
            </a:br>
            <a:r>
              <a:rPr lang="en-US" dirty="0"/>
              <a:t>and replace the null link with a link to the new node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 the new node is attached to the </a:t>
            </a:r>
            <a:r>
              <a:rPr lang="en-US" dirty="0">
                <a:solidFill>
                  <a:srgbClr val="B23C00"/>
                </a:solidFill>
              </a:rPr>
              <a:t>last-visited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0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68F-B66E-A440-9CD7-6A0ED8CE6FFF}" type="slidenum">
              <a:rPr lang="en-US"/>
              <a:pPr/>
              <a:t>28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Insert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the target value is already in the tree, either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Insert a duplicate value into the tree.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insert but </a:t>
            </a:r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update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the existing node.</a:t>
            </a:r>
          </a:p>
        </p:txBody>
      </p:sp>
    </p:spTree>
    <p:extLst>
      <p:ext uri="{BB962C8B-B14F-4D97-AF65-F5344CB8AC3E}">
        <p14:creationId xmlns:p14="http://schemas.microsoft.com/office/powerpoint/2010/main" val="81967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09AD-EA7D-0A49-8BA5-209073F62773}" type="slidenum">
              <a:rPr lang="en-US"/>
              <a:pPr/>
              <a:t>29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Insert</a:t>
            </a:r>
          </a:p>
        </p:txBody>
      </p:sp>
      <p:pic>
        <p:nvPicPr>
          <p:cNvPr id="578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600200"/>
            <a:ext cx="7234237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4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31895"/>
            <a:ext cx="7188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877C-DA9D-B645-9AE0-A85C989BC314}" type="slidenum">
              <a:rPr lang="en-US"/>
              <a:pPr/>
              <a:t>3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03317"/>
            <a:ext cx="8229600" cy="256029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path </a:t>
            </a:r>
            <a:r>
              <a:rPr lang="en-US" dirty="0"/>
              <a:t>from node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to node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 is the sequence of nodes in the tree from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What is the path from A to Q? From E to P</a:t>
            </a:r>
            <a:r>
              <a:rPr lang="en-US" dirty="0" smtClean="0"/>
              <a:t>?</a:t>
            </a:r>
          </a:p>
          <a:p>
            <a:pPr lvl="7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length </a:t>
            </a:r>
            <a:r>
              <a:rPr lang="en-US" dirty="0"/>
              <a:t>of a path is the number of its edges.</a:t>
            </a:r>
          </a:p>
          <a:p>
            <a:pPr lvl="1"/>
            <a:r>
              <a:rPr lang="en-US" dirty="0"/>
              <a:t>What is the length of the path from A to Q?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3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CBE-3E82-BA46-B097-978AC48DAE5B}" type="slidenum">
              <a:rPr lang="en-US"/>
              <a:pPr/>
              <a:t>30</a:t>
            </a:fld>
            <a:endParaRPr 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Insert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274367" y="1319325"/>
            <a:ext cx="8034246" cy="5401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private </a:t>
            </a:r>
            <a:r>
              <a:rPr lang="en-US" sz="1500" b="1" dirty="0" err="1">
                <a:latin typeface="Courier New"/>
                <a:cs typeface="Courier New"/>
              </a:rPr>
              <a:t>BinaryNode</a:t>
            </a:r>
            <a:r>
              <a:rPr lang="en-US" sz="1500" b="1" dirty="0">
                <a:latin typeface="Courier New"/>
                <a:cs typeface="Courier New"/>
              </a:rPr>
              <a:t>&lt;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&gt; insert(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 x, </a:t>
            </a:r>
            <a:r>
              <a:rPr lang="en-US" sz="1500" b="1" dirty="0" err="1">
                <a:latin typeface="Courier New"/>
                <a:cs typeface="Courier New"/>
              </a:rPr>
              <a:t>BinaryNode</a:t>
            </a:r>
            <a:r>
              <a:rPr lang="en-US" sz="1500" b="1" dirty="0">
                <a:latin typeface="Courier New"/>
                <a:cs typeface="Courier New"/>
              </a:rPr>
              <a:t>&lt;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&gt; t) 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// Create a new node to be attached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// to the last-visited node.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if (t == null)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return 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new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BinaryNode</a:t>
            </a:r>
            <a:r>
              <a:rPr lang="en-US" sz="1500" b="1" dirty="0">
                <a:latin typeface="Courier New"/>
                <a:cs typeface="Courier New"/>
              </a:rPr>
              <a:t>&lt;&gt;(x, null, null);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compareResult</a:t>
            </a:r>
            <a:r>
              <a:rPr lang="en-US" sz="1500" b="1" dirty="0">
                <a:latin typeface="Courier New"/>
                <a:cs typeface="Courier New"/>
              </a:rPr>
              <a:t> = </a:t>
            </a:r>
            <a:r>
              <a:rPr lang="en-US" sz="1500" b="1" dirty="0" err="1">
                <a:latin typeface="Courier New"/>
                <a:cs typeface="Courier New"/>
              </a:rPr>
              <a:t>x.compareTo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t.element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// Find the insertion point.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if (</a:t>
            </a:r>
            <a:r>
              <a:rPr lang="en-US" sz="1500" b="1" dirty="0" err="1">
                <a:latin typeface="Courier New"/>
                <a:cs typeface="Courier New"/>
              </a:rPr>
              <a:t>compareResult</a:t>
            </a:r>
            <a:r>
              <a:rPr lang="en-US" sz="1500" b="1" dirty="0">
                <a:latin typeface="Courier New"/>
                <a:cs typeface="Courier New"/>
              </a:rPr>
              <a:t> &lt; 0)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latin typeface="Courier New"/>
                <a:cs typeface="Courier New"/>
              </a:rPr>
              <a:t>t.left</a:t>
            </a:r>
            <a:r>
              <a:rPr lang="en-US" sz="1500" b="1" dirty="0">
                <a:latin typeface="Courier New"/>
                <a:cs typeface="Courier New"/>
              </a:rPr>
              <a:t> = 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insert(x,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t.left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)</a:t>
            </a:r>
            <a:r>
              <a:rPr lang="en-US" sz="1500" b="1" dirty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else if (</a:t>
            </a:r>
            <a:r>
              <a:rPr lang="en-US" sz="1500" b="1" dirty="0" err="1">
                <a:latin typeface="Courier New"/>
                <a:cs typeface="Courier New"/>
              </a:rPr>
              <a:t>compareResult</a:t>
            </a:r>
            <a:r>
              <a:rPr lang="en-US" sz="1500" b="1" dirty="0">
                <a:latin typeface="Courier New"/>
                <a:cs typeface="Courier New"/>
              </a:rPr>
              <a:t> &gt; 0)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latin typeface="Courier New"/>
                <a:cs typeface="Courier New"/>
              </a:rPr>
              <a:t>t.right</a:t>
            </a:r>
            <a:r>
              <a:rPr lang="en-US" sz="1500" b="1" dirty="0">
                <a:latin typeface="Courier New"/>
                <a:cs typeface="Courier New"/>
              </a:rPr>
              <a:t> = 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insert(x,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t.right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)</a:t>
            </a:r>
            <a:r>
              <a:rPr lang="en-US" sz="1500" b="1" dirty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else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// Duplicate: do nothing.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return t;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5943600" y="2046293"/>
            <a:ext cx="2949575" cy="92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rgbClr val="B23C00"/>
                </a:solidFill>
                <a:latin typeface="Arial" charset="0"/>
              </a:rPr>
              <a:t>Only when a null link </a:t>
            </a:r>
            <a:br>
              <a:rPr lang="en-US" sz="1800" b="0">
                <a:solidFill>
                  <a:srgbClr val="B23C00"/>
                </a:solidFill>
                <a:latin typeface="Arial" charset="0"/>
              </a:rPr>
            </a:br>
            <a:r>
              <a:rPr lang="en-US" sz="1800" b="0">
                <a:solidFill>
                  <a:srgbClr val="B23C00"/>
                </a:solidFill>
                <a:latin typeface="Arial" charset="0"/>
              </a:rPr>
              <a:t>is encountered is a</a:t>
            </a:r>
          </a:p>
          <a:p>
            <a:r>
              <a:rPr lang="en-US" sz="1800" b="0">
                <a:solidFill>
                  <a:srgbClr val="B23C00"/>
                </a:solidFill>
                <a:latin typeface="Arial" charset="0"/>
              </a:rPr>
              <a:t>node created and returned.</a:t>
            </a:r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4957763" y="4060133"/>
            <a:ext cx="266124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rgbClr val="B23C00"/>
                </a:solidFill>
                <a:latin typeface="Arial" charset="0"/>
              </a:rPr>
              <a:t>The newly created node</a:t>
            </a:r>
          </a:p>
          <a:p>
            <a:r>
              <a:rPr lang="en-US" sz="1800" b="0">
                <a:solidFill>
                  <a:srgbClr val="B23C00"/>
                </a:solidFill>
                <a:latin typeface="Arial" charset="0"/>
              </a:rPr>
              <a:t>will be attached to the</a:t>
            </a:r>
          </a:p>
          <a:p>
            <a:r>
              <a:rPr lang="en-US" sz="1800" b="0">
                <a:solidFill>
                  <a:srgbClr val="B23C00"/>
                </a:solidFill>
                <a:latin typeface="Arial" charset="0"/>
              </a:rPr>
              <a:t>last-visited node.</a:t>
            </a:r>
          </a:p>
        </p:txBody>
      </p:sp>
    </p:spTree>
    <p:extLst>
      <p:ext uri="{BB962C8B-B14F-4D97-AF65-F5344CB8AC3E}">
        <p14:creationId xmlns:p14="http://schemas.microsoft.com/office/powerpoint/2010/main" val="104233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4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4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4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4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4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4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4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4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44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44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44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44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44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44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44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44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9" grpId="0" animBg="1"/>
      <p:bldP spid="5744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ECD4-8D8C-7946-8648-5E5473B1708F}" type="slidenum">
              <a:rPr lang="en-US"/>
              <a:pPr/>
              <a:t>31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Remove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removing a node from a binary search tree, </a:t>
            </a:r>
            <a:r>
              <a:rPr lang="en-US" dirty="0">
                <a:solidFill>
                  <a:srgbClr val="B23C00"/>
                </a:solidFill>
              </a:rPr>
              <a:t>the remaining nodes must still be in order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No child case: </a:t>
            </a:r>
            <a:r>
              <a:rPr lang="en-US" dirty="0" smtClean="0"/>
              <a:t>The </a:t>
            </a:r>
            <a:r>
              <a:rPr lang="en-US" dirty="0"/>
              <a:t>target node to be removed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 leaf node.</a:t>
            </a:r>
          </a:p>
          <a:p>
            <a:pPr lvl="1"/>
            <a:r>
              <a:rPr lang="en-US" dirty="0"/>
              <a:t>Just remove the target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7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6C0-F23F-8744-8206-7CCB63A8A60C}" type="slidenum">
              <a:rPr lang="en-US"/>
              <a:pPr/>
              <a:t>32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858963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One child case: </a:t>
            </a:r>
            <a:r>
              <a:rPr lang="en-US" dirty="0"/>
              <a:t>The target node to be removed has one child node.</a:t>
            </a:r>
          </a:p>
          <a:p>
            <a:pPr lvl="1"/>
            <a:r>
              <a:rPr lang="en-US" dirty="0"/>
              <a:t>Change the </a:t>
            </a:r>
            <a:r>
              <a:rPr lang="en-US" dirty="0" smtClean="0"/>
              <a:t>parent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link to the target node </a:t>
            </a:r>
            <a:br>
              <a:rPr lang="en-US" dirty="0"/>
            </a:br>
            <a:r>
              <a:rPr lang="en-US" dirty="0"/>
              <a:t>to point instead to the target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child.</a:t>
            </a:r>
          </a:p>
        </p:txBody>
      </p:sp>
      <p:pic>
        <p:nvPicPr>
          <p:cNvPr id="5775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3068638"/>
            <a:ext cx="7234237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3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10A2-CDA9-D141-A5A4-C4880710AFF1}" type="slidenum">
              <a:rPr lang="en-US"/>
              <a:pPr/>
              <a:t>33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Two children case: </a:t>
            </a:r>
            <a:r>
              <a:rPr lang="en-US" dirty="0"/>
              <a:t>The target node to be removed has two child nodes.</a:t>
            </a:r>
          </a:p>
          <a:p>
            <a:pPr lvl="1"/>
            <a:r>
              <a:rPr lang="en-US" dirty="0"/>
              <a:t>This is the complicated case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do we restructure the tree so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order of the node values is preserved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4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B235-5D5D-AC42-AAE1-586A1690F38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325563"/>
            <a:ext cx="8504238" cy="34750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Recall what happens you remove a list node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Assume that the list is sorted.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we delete target node 5, which node takes its place?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replacement node is the node that is </a:t>
            </a:r>
            <a:br>
              <a:rPr lang="en-US" dirty="0"/>
            </a:br>
            <a:r>
              <a:rPr lang="en-US" dirty="0"/>
              <a:t>immediately after the target node in the sorted order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75533" name="Group 45"/>
          <p:cNvGrpSpPr>
            <a:grpSpLocks/>
          </p:cNvGrpSpPr>
          <p:nvPr/>
        </p:nvGrpSpPr>
        <p:grpSpPr bwMode="auto">
          <a:xfrm>
            <a:off x="2349500" y="3480431"/>
            <a:ext cx="3986213" cy="314325"/>
            <a:chOff x="1480" y="1904"/>
            <a:chExt cx="2511" cy="198"/>
          </a:xfrm>
        </p:grpSpPr>
        <p:sp>
          <p:nvSpPr>
            <p:cNvPr id="575502" name="Text Box 14"/>
            <p:cNvSpPr txBox="1">
              <a:spLocks noChangeArrowheads="1"/>
            </p:cNvSpPr>
            <p:nvPr/>
          </p:nvSpPr>
          <p:spPr bwMode="auto">
            <a:xfrm>
              <a:off x="1480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75503" name="Text Box 15"/>
            <p:cNvSpPr txBox="1">
              <a:spLocks noChangeArrowheads="1"/>
            </p:cNvSpPr>
            <p:nvPr/>
          </p:nvSpPr>
          <p:spPr bwMode="auto">
            <a:xfrm>
              <a:off x="1769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75504" name="Text Box 16"/>
            <p:cNvSpPr txBox="1">
              <a:spLocks noChangeArrowheads="1"/>
            </p:cNvSpPr>
            <p:nvPr/>
          </p:nvSpPr>
          <p:spPr bwMode="auto">
            <a:xfrm>
              <a:off x="2056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75505" name="Text Box 17"/>
            <p:cNvSpPr txBox="1">
              <a:spLocks noChangeArrowheads="1"/>
            </p:cNvSpPr>
            <p:nvPr/>
          </p:nvSpPr>
          <p:spPr bwMode="auto">
            <a:xfrm>
              <a:off x="2345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75506" name="Text Box 18"/>
            <p:cNvSpPr txBox="1">
              <a:spLocks noChangeArrowheads="1"/>
            </p:cNvSpPr>
            <p:nvPr/>
          </p:nvSpPr>
          <p:spPr bwMode="auto">
            <a:xfrm>
              <a:off x="2632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75508" name="Text Box 20"/>
            <p:cNvSpPr txBox="1">
              <a:spLocks noChangeArrowheads="1"/>
            </p:cNvSpPr>
            <p:nvPr/>
          </p:nvSpPr>
          <p:spPr bwMode="auto">
            <a:xfrm>
              <a:off x="2937" y="1904"/>
              <a:ext cx="189" cy="19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75509" name="Text Box 21"/>
            <p:cNvSpPr txBox="1">
              <a:spLocks noChangeArrowheads="1"/>
            </p:cNvSpPr>
            <p:nvPr/>
          </p:nvSpPr>
          <p:spPr bwMode="auto">
            <a:xfrm>
              <a:off x="3226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75510" name="Text Box 22"/>
            <p:cNvSpPr txBox="1">
              <a:spLocks noChangeArrowheads="1"/>
            </p:cNvSpPr>
            <p:nvPr/>
          </p:nvSpPr>
          <p:spPr bwMode="auto">
            <a:xfrm>
              <a:off x="3513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75511" name="Text Box 23"/>
            <p:cNvSpPr txBox="1">
              <a:spLocks noChangeArrowheads="1"/>
            </p:cNvSpPr>
            <p:nvPr/>
          </p:nvSpPr>
          <p:spPr bwMode="auto">
            <a:xfrm>
              <a:off x="3802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575532" name="Group 44"/>
          <p:cNvGrpSpPr>
            <a:grpSpLocks/>
          </p:cNvGrpSpPr>
          <p:nvPr/>
        </p:nvGrpSpPr>
        <p:grpSpPr bwMode="auto">
          <a:xfrm>
            <a:off x="2349500" y="2474602"/>
            <a:ext cx="4416425" cy="314325"/>
            <a:chOff x="1480" y="1411"/>
            <a:chExt cx="2782" cy="198"/>
          </a:xfrm>
        </p:grpSpPr>
        <p:sp>
          <p:nvSpPr>
            <p:cNvPr id="575522" name="Text Box 34"/>
            <p:cNvSpPr txBox="1">
              <a:spLocks noChangeArrowheads="1"/>
            </p:cNvSpPr>
            <p:nvPr/>
          </p:nvSpPr>
          <p:spPr bwMode="auto">
            <a:xfrm>
              <a:off x="1480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75523" name="Text Box 35"/>
            <p:cNvSpPr txBox="1">
              <a:spLocks noChangeArrowheads="1"/>
            </p:cNvSpPr>
            <p:nvPr/>
          </p:nvSpPr>
          <p:spPr bwMode="auto">
            <a:xfrm>
              <a:off x="1769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75524" name="Text Box 36"/>
            <p:cNvSpPr txBox="1">
              <a:spLocks noChangeArrowheads="1"/>
            </p:cNvSpPr>
            <p:nvPr/>
          </p:nvSpPr>
          <p:spPr bwMode="auto">
            <a:xfrm>
              <a:off x="2056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75525" name="Text Box 37"/>
            <p:cNvSpPr txBox="1">
              <a:spLocks noChangeArrowheads="1"/>
            </p:cNvSpPr>
            <p:nvPr/>
          </p:nvSpPr>
          <p:spPr bwMode="auto">
            <a:xfrm>
              <a:off x="2345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75526" name="Text Box 38"/>
            <p:cNvSpPr txBox="1">
              <a:spLocks noChangeArrowheads="1"/>
            </p:cNvSpPr>
            <p:nvPr/>
          </p:nvSpPr>
          <p:spPr bwMode="auto">
            <a:xfrm>
              <a:off x="2632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75527" name="Text Box 39"/>
            <p:cNvSpPr txBox="1">
              <a:spLocks noChangeArrowheads="1"/>
            </p:cNvSpPr>
            <p:nvPr/>
          </p:nvSpPr>
          <p:spPr bwMode="auto">
            <a:xfrm>
              <a:off x="2921" y="1411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75528" name="Text Box 40"/>
            <p:cNvSpPr txBox="1">
              <a:spLocks noChangeArrowheads="1"/>
            </p:cNvSpPr>
            <p:nvPr/>
          </p:nvSpPr>
          <p:spPr bwMode="auto">
            <a:xfrm>
              <a:off x="3208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75529" name="Text Box 41"/>
            <p:cNvSpPr txBox="1">
              <a:spLocks noChangeArrowheads="1"/>
            </p:cNvSpPr>
            <p:nvPr/>
          </p:nvSpPr>
          <p:spPr bwMode="auto">
            <a:xfrm>
              <a:off x="3497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75530" name="Text Box 42"/>
            <p:cNvSpPr txBox="1">
              <a:spLocks noChangeArrowheads="1"/>
            </p:cNvSpPr>
            <p:nvPr/>
          </p:nvSpPr>
          <p:spPr bwMode="auto">
            <a:xfrm>
              <a:off x="3784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75531" name="Text Box 43"/>
            <p:cNvSpPr txBox="1">
              <a:spLocks noChangeArrowheads="1"/>
            </p:cNvSpPr>
            <p:nvPr/>
          </p:nvSpPr>
          <p:spPr bwMode="auto">
            <a:xfrm>
              <a:off x="4073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08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B235-5D5D-AC42-AAE1-586A1690F388}" type="slidenum">
              <a:rPr lang="en-US"/>
              <a:pPr/>
              <a:t>35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325563"/>
            <a:ext cx="8504238" cy="31092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somewhat convoluted way to do this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Replace the target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 with </a:t>
            </a:r>
            <a:br>
              <a:rPr lang="en-US" dirty="0"/>
            </a:br>
            <a:r>
              <a:rPr lang="en-US" dirty="0"/>
              <a:t>the successor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value.</a:t>
            </a:r>
          </a:p>
          <a:p>
            <a:pPr lvl="3">
              <a:lnSpc>
                <a:spcPct val="90000"/>
              </a:lnSpc>
            </a:pPr>
            <a:endParaRPr lang="en-US" dirty="0"/>
          </a:p>
          <a:p>
            <a:pPr lvl="3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Then </a:t>
            </a:r>
            <a:r>
              <a:rPr lang="en-US" dirty="0"/>
              <a:t>remove the successor </a:t>
            </a:r>
            <a:r>
              <a:rPr lang="en-US" dirty="0" smtClean="0"/>
              <a:t>node, </a:t>
            </a:r>
            <a:br>
              <a:rPr lang="en-US" dirty="0" smtClean="0"/>
            </a:br>
            <a:r>
              <a:rPr lang="en-US" dirty="0" smtClean="0"/>
              <a:t>which is now “empty”.</a:t>
            </a:r>
            <a:endParaRPr lang="en-US" dirty="0"/>
          </a:p>
        </p:txBody>
      </p:sp>
      <p:grpSp>
        <p:nvGrpSpPr>
          <p:cNvPr id="47" name="Group 4"/>
          <p:cNvGrpSpPr>
            <a:grpSpLocks/>
          </p:cNvGrpSpPr>
          <p:nvPr/>
        </p:nvGrpSpPr>
        <p:grpSpPr bwMode="auto">
          <a:xfrm>
            <a:off x="2349500" y="3297561"/>
            <a:ext cx="4416425" cy="338138"/>
            <a:chOff x="1480" y="3254"/>
            <a:chExt cx="2782" cy="213"/>
          </a:xfrm>
        </p:grpSpPr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1480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769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2056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45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2632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2921" y="3254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3208" y="3254"/>
              <a:ext cx="190" cy="21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3497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3784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4073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59" name="Group 15"/>
          <p:cNvGrpSpPr>
            <a:grpSpLocks/>
          </p:cNvGrpSpPr>
          <p:nvPr/>
        </p:nvGrpSpPr>
        <p:grpSpPr bwMode="auto">
          <a:xfrm>
            <a:off x="2349500" y="4577699"/>
            <a:ext cx="3959225" cy="314325"/>
            <a:chOff x="1480" y="3715"/>
            <a:chExt cx="2494" cy="198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1480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1769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2056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3" name="Text Box 19"/>
            <p:cNvSpPr txBox="1">
              <a:spLocks noChangeArrowheads="1"/>
            </p:cNvSpPr>
            <p:nvPr/>
          </p:nvSpPr>
          <p:spPr bwMode="auto">
            <a:xfrm>
              <a:off x="2345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2632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2921" y="3715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3209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3496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3785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69" name="Group 25"/>
          <p:cNvGrpSpPr>
            <a:grpSpLocks/>
          </p:cNvGrpSpPr>
          <p:nvPr/>
        </p:nvGrpSpPr>
        <p:grpSpPr bwMode="auto">
          <a:xfrm>
            <a:off x="2349500" y="2880041"/>
            <a:ext cx="4416425" cy="314325"/>
            <a:chOff x="1480" y="1411"/>
            <a:chExt cx="2782" cy="198"/>
          </a:xfrm>
        </p:grpSpPr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1480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1769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2056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2345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4" name="Text Box 30"/>
            <p:cNvSpPr txBox="1">
              <a:spLocks noChangeArrowheads="1"/>
            </p:cNvSpPr>
            <p:nvPr/>
          </p:nvSpPr>
          <p:spPr bwMode="auto">
            <a:xfrm>
              <a:off x="2632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2921" y="1411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3208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3497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3784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4073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58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FDBB-51A8-E14A-937C-A419AC42A1B0}" type="slidenum">
              <a:rPr lang="en-US"/>
              <a:pPr/>
              <a:t>36</a:t>
            </a:fld>
            <a:endParaRPr 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79725"/>
            <a:ext cx="8229600" cy="325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same convoluted process happens when you remove a node from a binary search tree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successor node is the node that is immediately after the deleted node in the sorted order.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Replace the target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 with </a:t>
            </a:r>
            <a:br>
              <a:rPr lang="en-US" dirty="0"/>
            </a:br>
            <a:r>
              <a:rPr lang="en-US" dirty="0"/>
              <a:t>the successor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Remove the successor </a:t>
            </a:r>
            <a:r>
              <a:rPr lang="en-US" dirty="0" smtClean="0"/>
              <a:t>node, which is now “empty”.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584708" name="Group 4"/>
          <p:cNvGrpSpPr>
            <a:grpSpLocks/>
          </p:cNvGrpSpPr>
          <p:nvPr/>
        </p:nvGrpSpPr>
        <p:grpSpPr bwMode="auto">
          <a:xfrm>
            <a:off x="2349500" y="1835158"/>
            <a:ext cx="4416425" cy="338138"/>
            <a:chOff x="1480" y="3254"/>
            <a:chExt cx="2782" cy="213"/>
          </a:xfrm>
        </p:grpSpPr>
        <p:sp>
          <p:nvSpPr>
            <p:cNvPr id="584709" name="Text Box 5"/>
            <p:cNvSpPr txBox="1">
              <a:spLocks noChangeArrowheads="1"/>
            </p:cNvSpPr>
            <p:nvPr/>
          </p:nvSpPr>
          <p:spPr bwMode="auto">
            <a:xfrm>
              <a:off x="1480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84710" name="Text Box 6"/>
            <p:cNvSpPr txBox="1">
              <a:spLocks noChangeArrowheads="1"/>
            </p:cNvSpPr>
            <p:nvPr/>
          </p:nvSpPr>
          <p:spPr bwMode="auto">
            <a:xfrm>
              <a:off x="1769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84711" name="Text Box 7"/>
            <p:cNvSpPr txBox="1">
              <a:spLocks noChangeArrowheads="1"/>
            </p:cNvSpPr>
            <p:nvPr/>
          </p:nvSpPr>
          <p:spPr bwMode="auto">
            <a:xfrm>
              <a:off x="2056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84712" name="Text Box 8"/>
            <p:cNvSpPr txBox="1">
              <a:spLocks noChangeArrowheads="1"/>
            </p:cNvSpPr>
            <p:nvPr/>
          </p:nvSpPr>
          <p:spPr bwMode="auto">
            <a:xfrm>
              <a:off x="2345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84713" name="Text Box 9"/>
            <p:cNvSpPr txBox="1">
              <a:spLocks noChangeArrowheads="1"/>
            </p:cNvSpPr>
            <p:nvPr/>
          </p:nvSpPr>
          <p:spPr bwMode="auto">
            <a:xfrm>
              <a:off x="2632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84714" name="Text Box 10"/>
            <p:cNvSpPr txBox="1">
              <a:spLocks noChangeArrowheads="1"/>
            </p:cNvSpPr>
            <p:nvPr/>
          </p:nvSpPr>
          <p:spPr bwMode="auto">
            <a:xfrm>
              <a:off x="2921" y="3254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84715" name="Text Box 11"/>
            <p:cNvSpPr txBox="1">
              <a:spLocks noChangeArrowheads="1"/>
            </p:cNvSpPr>
            <p:nvPr/>
          </p:nvSpPr>
          <p:spPr bwMode="auto">
            <a:xfrm>
              <a:off x="3208" y="3254"/>
              <a:ext cx="190" cy="21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4716" name="Text Box 12"/>
            <p:cNvSpPr txBox="1">
              <a:spLocks noChangeArrowheads="1"/>
            </p:cNvSpPr>
            <p:nvPr/>
          </p:nvSpPr>
          <p:spPr bwMode="auto">
            <a:xfrm>
              <a:off x="3497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84717" name="Text Box 13"/>
            <p:cNvSpPr txBox="1">
              <a:spLocks noChangeArrowheads="1"/>
            </p:cNvSpPr>
            <p:nvPr/>
          </p:nvSpPr>
          <p:spPr bwMode="auto">
            <a:xfrm>
              <a:off x="3784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84718" name="Text Box 14"/>
            <p:cNvSpPr txBox="1">
              <a:spLocks noChangeArrowheads="1"/>
            </p:cNvSpPr>
            <p:nvPr/>
          </p:nvSpPr>
          <p:spPr bwMode="auto">
            <a:xfrm>
              <a:off x="4073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584719" name="Group 15"/>
          <p:cNvGrpSpPr>
            <a:grpSpLocks/>
          </p:cNvGrpSpPr>
          <p:nvPr/>
        </p:nvGrpSpPr>
        <p:grpSpPr bwMode="auto">
          <a:xfrm>
            <a:off x="2349500" y="2292350"/>
            <a:ext cx="3959225" cy="314325"/>
            <a:chOff x="1480" y="3715"/>
            <a:chExt cx="2494" cy="198"/>
          </a:xfrm>
        </p:grpSpPr>
        <p:sp>
          <p:nvSpPr>
            <p:cNvPr id="584720" name="Text Box 16"/>
            <p:cNvSpPr txBox="1">
              <a:spLocks noChangeArrowheads="1"/>
            </p:cNvSpPr>
            <p:nvPr/>
          </p:nvSpPr>
          <p:spPr bwMode="auto">
            <a:xfrm>
              <a:off x="1480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84721" name="Text Box 17"/>
            <p:cNvSpPr txBox="1">
              <a:spLocks noChangeArrowheads="1"/>
            </p:cNvSpPr>
            <p:nvPr/>
          </p:nvSpPr>
          <p:spPr bwMode="auto">
            <a:xfrm>
              <a:off x="1769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84722" name="Text Box 18"/>
            <p:cNvSpPr txBox="1">
              <a:spLocks noChangeArrowheads="1"/>
            </p:cNvSpPr>
            <p:nvPr/>
          </p:nvSpPr>
          <p:spPr bwMode="auto">
            <a:xfrm>
              <a:off x="2056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84723" name="Text Box 19"/>
            <p:cNvSpPr txBox="1">
              <a:spLocks noChangeArrowheads="1"/>
            </p:cNvSpPr>
            <p:nvPr/>
          </p:nvSpPr>
          <p:spPr bwMode="auto">
            <a:xfrm>
              <a:off x="2345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84724" name="Text Box 20"/>
            <p:cNvSpPr txBox="1">
              <a:spLocks noChangeArrowheads="1"/>
            </p:cNvSpPr>
            <p:nvPr/>
          </p:nvSpPr>
          <p:spPr bwMode="auto">
            <a:xfrm>
              <a:off x="2632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84725" name="Text Box 21"/>
            <p:cNvSpPr txBox="1">
              <a:spLocks noChangeArrowheads="1"/>
            </p:cNvSpPr>
            <p:nvPr/>
          </p:nvSpPr>
          <p:spPr bwMode="auto">
            <a:xfrm>
              <a:off x="2921" y="3715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84726" name="Text Box 22"/>
            <p:cNvSpPr txBox="1">
              <a:spLocks noChangeArrowheads="1"/>
            </p:cNvSpPr>
            <p:nvPr/>
          </p:nvSpPr>
          <p:spPr bwMode="auto">
            <a:xfrm>
              <a:off x="3209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84727" name="Text Box 23"/>
            <p:cNvSpPr txBox="1">
              <a:spLocks noChangeArrowheads="1"/>
            </p:cNvSpPr>
            <p:nvPr/>
          </p:nvSpPr>
          <p:spPr bwMode="auto">
            <a:xfrm>
              <a:off x="3496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84728" name="Text Box 24"/>
            <p:cNvSpPr txBox="1">
              <a:spLocks noChangeArrowheads="1"/>
            </p:cNvSpPr>
            <p:nvPr/>
          </p:nvSpPr>
          <p:spPr bwMode="auto">
            <a:xfrm>
              <a:off x="3785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584729" name="Group 25"/>
          <p:cNvGrpSpPr>
            <a:grpSpLocks/>
          </p:cNvGrpSpPr>
          <p:nvPr/>
        </p:nvGrpSpPr>
        <p:grpSpPr bwMode="auto">
          <a:xfrm>
            <a:off x="2349500" y="1417638"/>
            <a:ext cx="4416425" cy="314325"/>
            <a:chOff x="1480" y="1411"/>
            <a:chExt cx="2782" cy="198"/>
          </a:xfrm>
        </p:grpSpPr>
        <p:sp>
          <p:nvSpPr>
            <p:cNvPr id="584730" name="Text Box 26"/>
            <p:cNvSpPr txBox="1">
              <a:spLocks noChangeArrowheads="1"/>
            </p:cNvSpPr>
            <p:nvPr/>
          </p:nvSpPr>
          <p:spPr bwMode="auto">
            <a:xfrm>
              <a:off x="1480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84731" name="Text Box 27"/>
            <p:cNvSpPr txBox="1">
              <a:spLocks noChangeArrowheads="1"/>
            </p:cNvSpPr>
            <p:nvPr/>
          </p:nvSpPr>
          <p:spPr bwMode="auto">
            <a:xfrm>
              <a:off x="1769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84732" name="Text Box 28"/>
            <p:cNvSpPr txBox="1">
              <a:spLocks noChangeArrowheads="1"/>
            </p:cNvSpPr>
            <p:nvPr/>
          </p:nvSpPr>
          <p:spPr bwMode="auto">
            <a:xfrm>
              <a:off x="2056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84733" name="Text Box 29"/>
            <p:cNvSpPr txBox="1">
              <a:spLocks noChangeArrowheads="1"/>
            </p:cNvSpPr>
            <p:nvPr/>
          </p:nvSpPr>
          <p:spPr bwMode="auto">
            <a:xfrm>
              <a:off x="2345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84734" name="Text Box 30"/>
            <p:cNvSpPr txBox="1">
              <a:spLocks noChangeArrowheads="1"/>
            </p:cNvSpPr>
            <p:nvPr/>
          </p:nvSpPr>
          <p:spPr bwMode="auto">
            <a:xfrm>
              <a:off x="2632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84735" name="Text Box 31"/>
            <p:cNvSpPr txBox="1">
              <a:spLocks noChangeArrowheads="1"/>
            </p:cNvSpPr>
            <p:nvPr/>
          </p:nvSpPr>
          <p:spPr bwMode="auto">
            <a:xfrm>
              <a:off x="2921" y="1411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84736" name="Text Box 32"/>
            <p:cNvSpPr txBox="1">
              <a:spLocks noChangeArrowheads="1"/>
            </p:cNvSpPr>
            <p:nvPr/>
          </p:nvSpPr>
          <p:spPr bwMode="auto">
            <a:xfrm>
              <a:off x="3208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84737" name="Text Box 33"/>
            <p:cNvSpPr txBox="1">
              <a:spLocks noChangeArrowheads="1"/>
            </p:cNvSpPr>
            <p:nvPr/>
          </p:nvSpPr>
          <p:spPr bwMode="auto">
            <a:xfrm>
              <a:off x="3497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84738" name="Text Box 34"/>
            <p:cNvSpPr txBox="1">
              <a:spLocks noChangeArrowheads="1"/>
            </p:cNvSpPr>
            <p:nvPr/>
          </p:nvSpPr>
          <p:spPr bwMode="auto">
            <a:xfrm>
              <a:off x="3784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84739" name="Text Box 35"/>
            <p:cNvSpPr txBox="1">
              <a:spLocks noChangeArrowheads="1"/>
            </p:cNvSpPr>
            <p:nvPr/>
          </p:nvSpPr>
          <p:spPr bwMode="auto">
            <a:xfrm>
              <a:off x="4073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04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6052-A13A-B048-8016-5BF60402D0FF}" type="slidenum">
              <a:rPr lang="en-US"/>
              <a:pPr/>
              <a:t>37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a target node in a binary search tree, where is the node that is its </a:t>
            </a:r>
            <a:r>
              <a:rPr lang="en-US" dirty="0">
                <a:solidFill>
                  <a:srgbClr val="B23C00"/>
                </a:solidFill>
              </a:rPr>
              <a:t>immediate successor </a:t>
            </a:r>
            <a:r>
              <a:rPr lang="en-US" dirty="0"/>
              <a:t>in the sort order?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successor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 is </a:t>
            </a:r>
            <a:r>
              <a:rPr lang="en-US" dirty="0">
                <a:cs typeface="Arial" charset="0"/>
              </a:rPr>
              <a:t>≥</a:t>
            </a:r>
            <a:r>
              <a:rPr lang="en-US" dirty="0"/>
              <a:t> than the target value.</a:t>
            </a:r>
          </a:p>
          <a:p>
            <a:pPr lvl="1"/>
            <a:r>
              <a:rPr lang="en-US" dirty="0"/>
              <a:t>It must be the </a:t>
            </a:r>
            <a:r>
              <a:rPr lang="en-US" dirty="0">
                <a:solidFill>
                  <a:srgbClr val="B23C00"/>
                </a:solidFill>
              </a:rPr>
              <a:t>minimum value in the right subtree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General idea:</a:t>
            </a:r>
          </a:p>
          <a:p>
            <a:pPr lvl="1"/>
            <a:r>
              <a:rPr lang="en-US" dirty="0"/>
              <a:t>Replace the value in the target node </a:t>
            </a:r>
            <a:br>
              <a:rPr lang="en-US" dirty="0"/>
            </a:br>
            <a:r>
              <a:rPr lang="en-US" dirty="0"/>
              <a:t>with the value of the successor node.</a:t>
            </a:r>
          </a:p>
          <a:p>
            <a:pPr lvl="2"/>
            <a:r>
              <a:rPr lang="en-US" dirty="0"/>
              <a:t>The successor node is now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empty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Recursively delete </a:t>
            </a:r>
            <a:r>
              <a:rPr lang="en-US" dirty="0"/>
              <a:t>the successor node.</a:t>
            </a:r>
          </a:p>
        </p:txBody>
      </p:sp>
    </p:spTree>
    <p:extLst>
      <p:ext uri="{BB962C8B-B14F-4D97-AF65-F5344CB8AC3E}">
        <p14:creationId xmlns:p14="http://schemas.microsoft.com/office/powerpoint/2010/main" val="132564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11F6-E12D-2E48-B886-F94E4C1373DF}" type="slidenum">
              <a:rPr lang="en-US"/>
              <a:pPr/>
              <a:t>38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555" cy="1330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Replace the value of the target node 2 </a:t>
            </a:r>
            <a:br>
              <a:rPr lang="en-US" dirty="0"/>
            </a:br>
            <a:r>
              <a:rPr lang="en-US" dirty="0"/>
              <a:t>with the value of the successor node 3.</a:t>
            </a:r>
          </a:p>
          <a:p>
            <a:pPr>
              <a:lnSpc>
                <a:spcPct val="90000"/>
              </a:lnSpc>
            </a:pPr>
            <a:r>
              <a:rPr lang="en-US" dirty="0"/>
              <a:t>Now recursively remove node 3.</a:t>
            </a:r>
          </a:p>
        </p:txBody>
      </p:sp>
      <p:pic>
        <p:nvPicPr>
          <p:cNvPr id="581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5075"/>
            <a:ext cx="70088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6098" y="3154683"/>
            <a:ext cx="2802608" cy="923330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The second deletion 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is easy because the node 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has no left child.</a:t>
            </a:r>
            <a:endParaRPr lang="en-US" sz="1800" dirty="0">
              <a:solidFill>
                <a:srgbClr val="00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78" y="1901739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X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5978" y="327332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X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1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090-98A0-2B43-BD79-F81CA9E3A70A}" type="slidenum">
              <a:rPr lang="en-US"/>
              <a:pPr/>
              <a:t>39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365806" y="1179932"/>
            <a:ext cx="8034246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private </a:t>
            </a:r>
            <a:r>
              <a:rPr lang="en-US" sz="1500" b="1" dirty="0" err="1">
                <a:latin typeface="Courier New"/>
                <a:cs typeface="Courier New"/>
              </a:rPr>
              <a:t>BinaryNode</a:t>
            </a:r>
            <a:r>
              <a:rPr lang="en-US" sz="1500" b="1" dirty="0">
                <a:latin typeface="Courier New"/>
                <a:cs typeface="Courier New"/>
              </a:rPr>
              <a:t>&lt;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&gt; 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remove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 x, </a:t>
            </a:r>
            <a:r>
              <a:rPr lang="en-US" sz="1500" b="1" dirty="0" err="1">
                <a:latin typeface="Courier New"/>
                <a:cs typeface="Courier New"/>
              </a:rPr>
              <a:t>BinaryNode</a:t>
            </a:r>
            <a:r>
              <a:rPr lang="en-US" sz="1500" b="1" dirty="0">
                <a:latin typeface="Courier New"/>
                <a:cs typeface="Courier New"/>
              </a:rPr>
              <a:t>&lt;</a:t>
            </a:r>
            <a:r>
              <a:rPr lang="en-US" sz="1500" b="1" dirty="0" err="1">
                <a:latin typeface="Courier New"/>
                <a:cs typeface="Courier New"/>
              </a:rPr>
              <a:t>AnyType</a:t>
            </a:r>
            <a:r>
              <a:rPr lang="en-US" sz="1500" b="1" dirty="0">
                <a:latin typeface="Courier New"/>
                <a:cs typeface="Courier New"/>
              </a:rPr>
              <a:t>&gt; t) 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if </a:t>
            </a:r>
            <a:r>
              <a:rPr lang="en-US" sz="1500" b="1" dirty="0">
                <a:latin typeface="Courier New"/>
                <a:cs typeface="Courier New"/>
              </a:rPr>
              <a:t>(t == null) return t; 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compareResult</a:t>
            </a:r>
            <a:r>
              <a:rPr lang="en-US" sz="1500" b="1" dirty="0">
                <a:latin typeface="Courier New"/>
                <a:cs typeface="Courier New"/>
              </a:rPr>
              <a:t> = </a:t>
            </a:r>
            <a:r>
              <a:rPr lang="en-US" sz="1500" b="1" dirty="0" err="1">
                <a:latin typeface="Courier New"/>
                <a:cs typeface="Courier New"/>
              </a:rPr>
              <a:t>x.compareTo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t.element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if (</a:t>
            </a:r>
            <a:r>
              <a:rPr lang="en-US" sz="1500" b="1" dirty="0" err="1">
                <a:latin typeface="Courier New"/>
                <a:cs typeface="Courier New"/>
              </a:rPr>
              <a:t>compareResult</a:t>
            </a:r>
            <a:r>
              <a:rPr lang="en-US" sz="1500" b="1" dirty="0">
                <a:latin typeface="Courier New"/>
                <a:cs typeface="Courier New"/>
              </a:rPr>
              <a:t> &lt; 0)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latin typeface="Courier New"/>
                <a:cs typeface="Courier New"/>
              </a:rPr>
              <a:t>t.left</a:t>
            </a:r>
            <a:r>
              <a:rPr lang="en-US" sz="1500" b="1" dirty="0">
                <a:latin typeface="Courier New"/>
                <a:cs typeface="Courier New"/>
              </a:rPr>
              <a:t> = remove(x, </a:t>
            </a:r>
            <a:r>
              <a:rPr lang="en-US" sz="1500" b="1" dirty="0" err="1">
                <a:latin typeface="Courier New"/>
                <a:cs typeface="Courier New"/>
              </a:rPr>
              <a:t>t.left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else if (</a:t>
            </a:r>
            <a:r>
              <a:rPr lang="en-US" sz="1500" b="1" dirty="0" err="1">
                <a:latin typeface="Courier New"/>
                <a:cs typeface="Courier New"/>
              </a:rPr>
              <a:t>compareResult</a:t>
            </a:r>
            <a:r>
              <a:rPr lang="en-US" sz="1500" b="1" dirty="0">
                <a:latin typeface="Courier New"/>
                <a:cs typeface="Courier New"/>
              </a:rPr>
              <a:t> &gt; 0)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latin typeface="Courier New"/>
                <a:cs typeface="Courier New"/>
              </a:rPr>
              <a:t>t.right</a:t>
            </a:r>
            <a:r>
              <a:rPr lang="en-US" sz="1500" b="1" dirty="0">
                <a:latin typeface="Courier New"/>
                <a:cs typeface="Courier New"/>
              </a:rPr>
              <a:t> = remove(x, </a:t>
            </a:r>
            <a:r>
              <a:rPr lang="en-US" sz="1500" b="1" dirty="0" err="1">
                <a:latin typeface="Courier New"/>
                <a:cs typeface="Courier New"/>
              </a:rPr>
              <a:t>t.right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500" b="1" dirty="0" smtClean="0">
                <a:solidFill>
                  <a:srgbClr val="B23C00"/>
                </a:solidFill>
                <a:latin typeface="Courier New"/>
                <a:cs typeface="Courier New"/>
              </a:rPr>
              <a:t>    else 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if (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t.left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 != null &amp;&amp;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t.right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 != null) {</a:t>
            </a:r>
          </a:p>
          <a:p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t.element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 =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findMin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(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t.right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).element;</a:t>
            </a:r>
          </a:p>
          <a:p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t.right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 = remove(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t.element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, 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t.right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    }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solidFill>
                  <a:srgbClr val="0033CC"/>
                </a:solidFill>
                <a:latin typeface="Courier New"/>
                <a:cs typeface="Courier New"/>
              </a:rPr>
              <a:t>else </a:t>
            </a:r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        t = (</a:t>
            </a:r>
            <a:r>
              <a:rPr lang="en-US" sz="1500" b="1" dirty="0" err="1">
                <a:solidFill>
                  <a:srgbClr val="0033CC"/>
                </a:solidFill>
                <a:latin typeface="Courier New"/>
                <a:cs typeface="Courier New"/>
              </a:rPr>
              <a:t>t.left</a:t>
            </a:r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 != null) ? </a:t>
            </a:r>
            <a:r>
              <a:rPr lang="en-US" sz="1500" b="1" dirty="0" err="1">
                <a:solidFill>
                  <a:srgbClr val="0033CC"/>
                </a:solidFill>
                <a:latin typeface="Courier New"/>
                <a:cs typeface="Courier New"/>
              </a:rPr>
              <a:t>t.left</a:t>
            </a:r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 : </a:t>
            </a:r>
            <a:r>
              <a:rPr lang="en-US" sz="1500" b="1" dirty="0" err="1">
                <a:solidFill>
                  <a:srgbClr val="0033CC"/>
                </a:solidFill>
                <a:latin typeface="Courier New"/>
                <a:cs typeface="Courier New"/>
              </a:rPr>
              <a:t>t.right</a:t>
            </a:r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return t;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6217902" y="3977634"/>
            <a:ext cx="247696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 smtClean="0">
                <a:solidFill>
                  <a:srgbClr val="B23C00"/>
                </a:solidFill>
                <a:latin typeface="Arial" charset="0"/>
              </a:rPr>
              <a:t>Two children:</a:t>
            </a:r>
          </a:p>
          <a:p>
            <a:r>
              <a:rPr lang="en-US" sz="1600" b="0" dirty="0" smtClean="0">
                <a:solidFill>
                  <a:srgbClr val="B23C00"/>
                </a:solidFill>
                <a:latin typeface="Arial" charset="0"/>
              </a:rPr>
              <a:t>Replace </a:t>
            </a:r>
            <a:r>
              <a:rPr lang="en-US" sz="1600" b="0" dirty="0">
                <a:solidFill>
                  <a:srgbClr val="B23C00"/>
                </a:solidFill>
                <a:latin typeface="Arial" charset="0"/>
              </a:rPr>
              <a:t>the target value </a:t>
            </a:r>
          </a:p>
          <a:p>
            <a:r>
              <a:rPr lang="en-US" sz="1600" b="0" dirty="0">
                <a:solidFill>
                  <a:srgbClr val="B23C00"/>
                </a:solidFill>
                <a:latin typeface="Arial" charset="0"/>
              </a:rPr>
              <a:t>with the successor value.</a:t>
            </a:r>
          </a:p>
          <a:p>
            <a:r>
              <a:rPr lang="en-US" sz="1600" b="0" dirty="0">
                <a:solidFill>
                  <a:srgbClr val="B23C00"/>
                </a:solidFill>
                <a:latin typeface="Arial" charset="0"/>
              </a:rPr>
              <a:t>Then recursively remove</a:t>
            </a:r>
          </a:p>
          <a:p>
            <a:r>
              <a:rPr lang="en-US" sz="1600" b="0" dirty="0">
                <a:solidFill>
                  <a:srgbClr val="B23C00"/>
                </a:solidFill>
                <a:latin typeface="Arial" charset="0"/>
              </a:rPr>
              <a:t>the successor node.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7902" y="5532097"/>
            <a:ext cx="239731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No children or one child.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6380" y="1627422"/>
            <a:ext cx="2625839" cy="338554"/>
          </a:xfrm>
          <a:prstGeom prst="rect">
            <a:avLst/>
          </a:prstGeom>
          <a:solidFill>
            <a:srgbClr val="FFFFC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not found: do nothing.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9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3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3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3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3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3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36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36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36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36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36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36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368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5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8100-CFE8-0941-A934-0D698DB11DE6}" type="slidenum">
              <a:rPr lang="en-US"/>
              <a:pPr/>
              <a:t>4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77634"/>
            <a:ext cx="8229600" cy="22866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depth </a:t>
            </a:r>
            <a:r>
              <a:rPr lang="en-US" dirty="0"/>
              <a:t>of a node is the length of the path </a:t>
            </a:r>
            <a:br>
              <a:rPr lang="en-US" dirty="0"/>
            </a:br>
            <a:r>
              <a:rPr lang="en-US" dirty="0"/>
              <a:t>from the root to that node.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What is the depth of node J? Of the root node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52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31895"/>
            <a:ext cx="7188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8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8FB-8E71-3940-89F4-624DBF24214C}" type="slidenum">
              <a:rPr lang="en-US"/>
              <a:pPr/>
              <a:t>40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 Animations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Java applets from </a:t>
            </a:r>
            <a:r>
              <a:rPr lang="en-US" dirty="0">
                <a:hlinkClick r:id="rId2"/>
              </a:rPr>
              <a:t>http://www.informit.com/content/images/0672324539/downloads/ExamplePrograms.ZIP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These are from the book </a:t>
            </a:r>
            <a:r>
              <a:rPr lang="en-US" i="1" dirty="0"/>
              <a:t>Data Structures and Algorithms in Java, 2</a:t>
            </a:r>
            <a:r>
              <a:rPr lang="en-US" i="1" baseline="30000" dirty="0"/>
              <a:t>nd</a:t>
            </a:r>
            <a:r>
              <a:rPr lang="en-US" i="1" dirty="0"/>
              <a:t> edition</a:t>
            </a:r>
            <a:r>
              <a:rPr lang="en-US" dirty="0"/>
              <a:t>, by Robert </a:t>
            </a:r>
            <a:r>
              <a:rPr lang="en-US" dirty="0" err="1"/>
              <a:t>LaFlore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http://www.informit.com/store/data-structures-and-algorithms-in-java-9780672324536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binary search tree applet </a:t>
            </a:r>
            <a:r>
              <a:rPr lang="en-US" dirty="0"/>
              <a:t>is in </a:t>
            </a:r>
            <a:r>
              <a:rPr lang="en-US" dirty="0">
                <a:solidFill>
                  <a:srgbClr val="0033CC"/>
                </a:solidFill>
              </a:rPr>
              <a:t>Chap08/Tree</a:t>
            </a:r>
          </a:p>
          <a:p>
            <a:r>
              <a:rPr lang="en-US" dirty="0"/>
              <a:t>Run with the </a:t>
            </a:r>
            <a:r>
              <a:rPr lang="en-US" dirty="0" err="1">
                <a:solidFill>
                  <a:srgbClr val="B23C00"/>
                </a:solidFill>
              </a:rPr>
              <a:t>appletviewer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application that is in your </a:t>
            </a:r>
            <a:r>
              <a:rPr lang="en-US" dirty="0">
                <a:solidFill>
                  <a:srgbClr val="0033CC"/>
                </a:solidFill>
              </a:rPr>
              <a:t>java/bin </a:t>
            </a:r>
            <a:r>
              <a:rPr lang="en-US" dirty="0"/>
              <a:t>directory:</a:t>
            </a:r>
            <a:br>
              <a:rPr lang="en-US" dirty="0"/>
            </a:br>
            <a:r>
              <a:rPr lang="en-US" dirty="0"/>
              <a:t>		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appletviewer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Tree.html</a:t>
            </a:r>
            <a:endParaRPr lang="en-US" sz="24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6702" y="6268776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8100-CFE8-0941-A934-0D698DB11DE6}" type="slidenum">
              <a:rPr lang="en-US"/>
              <a:pPr/>
              <a:t>5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77634"/>
            <a:ext cx="8229600" cy="22866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rgbClr val="B23C00"/>
                </a:solidFill>
              </a:rPr>
              <a:t>height </a:t>
            </a:r>
            <a:r>
              <a:rPr lang="en-US" dirty="0"/>
              <a:t>of a node is the length of the longest path from the node to a leaf node.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What is the height of node E? Of the root node</a:t>
            </a:r>
            <a:r>
              <a:rPr lang="en-US" dirty="0" smtClean="0"/>
              <a:t>?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Depth of a tree = depth of its deepest node = height of the tree</a:t>
            </a:r>
          </a:p>
        </p:txBody>
      </p:sp>
      <p:pic>
        <p:nvPicPr>
          <p:cNvPr id="552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31895"/>
            <a:ext cx="7188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8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27B7-FE49-4C4B-9586-9F05E0667638}" type="slidenum">
              <a:rPr lang="en-US"/>
              <a:pPr/>
              <a:t>6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Implementation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682234"/>
          </a:xfrm>
        </p:spPr>
        <p:txBody>
          <a:bodyPr/>
          <a:lstStyle/>
          <a:p>
            <a:r>
              <a:rPr lang="en-US" dirty="0"/>
              <a:t>In general, a tree node can have </a:t>
            </a:r>
            <a:br>
              <a:rPr lang="en-US" dirty="0"/>
            </a:br>
            <a:r>
              <a:rPr lang="en-US" dirty="0"/>
              <a:t>an arbitrary number of child nodes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Therefore, each tree node should have </a:t>
            </a:r>
            <a:endParaRPr lang="en-US" dirty="0" smtClean="0"/>
          </a:p>
          <a:p>
            <a:pPr lvl="1"/>
            <a:r>
              <a:rPr lang="en-US" dirty="0" smtClean="0"/>
              <a:t>a link </a:t>
            </a:r>
            <a:r>
              <a:rPr lang="en-US" dirty="0"/>
              <a:t>to its first </a:t>
            </a:r>
            <a:r>
              <a:rPr lang="en-US" dirty="0" smtClean="0"/>
              <a:t>child,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link to its next sibling: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1159" y="4141739"/>
            <a:ext cx="403249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class </a:t>
            </a:r>
            <a:r>
              <a:rPr lang="en-US" sz="2000" b="1" dirty="0" err="1" smtClean="0">
                <a:latin typeface="Courier New"/>
                <a:cs typeface="Courier New"/>
              </a:rPr>
              <a:t>TreeNode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Object   element;</a:t>
            </a:r>
          </a:p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TreeNode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firstChild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TreeNode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nextSibling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72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B948-D5A0-7145-95CF-117C068B56E9}" type="slidenum">
              <a:rPr lang="en-US"/>
              <a:pPr/>
              <a:t>7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Implementation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773673"/>
          </a:xfrm>
        </p:spPr>
        <p:txBody>
          <a:bodyPr/>
          <a:lstStyle/>
          <a:p>
            <a:r>
              <a:rPr lang="en-US" dirty="0"/>
              <a:t>Conceptual view of a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Implementation view of the same tree:</a:t>
            </a:r>
          </a:p>
        </p:txBody>
      </p:sp>
      <p:pic>
        <p:nvPicPr>
          <p:cNvPr id="555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782763"/>
            <a:ext cx="5121275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5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4068763"/>
            <a:ext cx="5959475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9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1128-4028-4547-B34C-8142464191C7}" type="slidenum">
              <a:rPr lang="en-US"/>
              <a:pPr/>
              <a:t>8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several different algorithms </a:t>
            </a:r>
            <a:br>
              <a:rPr lang="en-US" dirty="0"/>
            </a:br>
            <a:r>
              <a:rPr lang="en-US" dirty="0"/>
              <a:t>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walk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traverse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 tree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Each algorithm determines a </a:t>
            </a:r>
            <a:r>
              <a:rPr lang="en-US" dirty="0">
                <a:solidFill>
                  <a:srgbClr val="B23C00"/>
                </a:solidFill>
              </a:rPr>
              <a:t>unique order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each and every node in the tree 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visited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1128-4028-4547-B34C-8142464191C7}" type="slidenum">
              <a:rPr lang="en-US"/>
              <a:pPr/>
              <a:t>9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Tree Traversal</a:t>
            </a:r>
            <a:endParaRPr lang="en-US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visit a node.</a:t>
            </a:r>
          </a:p>
          <a:p>
            <a:pPr lvl="1"/>
            <a:r>
              <a:rPr lang="en-US" dirty="0"/>
              <a:t>Visit the node before (pre) visiting its child nodes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Then recursively visit each of the </a:t>
            </a:r>
            <a:br>
              <a:rPr lang="en-US" dirty="0"/>
            </a:b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child nodes in sibling order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8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uiExpand="1" build="p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34925</TotalTime>
  <Words>2152</Words>
  <Application>Microsoft Macintosh PowerPoint</Application>
  <PresentationFormat>On-screen Show (4:3)</PresentationFormat>
  <Paragraphs>512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Quadrant</vt:lpstr>
      <vt:lpstr>Microsoft Equation</vt:lpstr>
      <vt:lpstr>CS 146: Data Structures and Algorithms June 18 Class Meeting</vt:lpstr>
      <vt:lpstr>Trees</vt:lpstr>
      <vt:lpstr>Trees, cont’d</vt:lpstr>
      <vt:lpstr>Trees, cont’d</vt:lpstr>
      <vt:lpstr>Trees, cont’d</vt:lpstr>
      <vt:lpstr>Tree Implementation</vt:lpstr>
      <vt:lpstr>Tree Implementation, cont’d</vt:lpstr>
      <vt:lpstr>Tree Traversals</vt:lpstr>
      <vt:lpstr>Preorder Tree Traversal</vt:lpstr>
      <vt:lpstr>Preorder Tree Traversal, cont’d</vt:lpstr>
      <vt:lpstr>Postorder Tree Traversal</vt:lpstr>
      <vt:lpstr>Postorder Tree Traversal, cont’d</vt:lpstr>
      <vt:lpstr>Binary Trees</vt:lpstr>
      <vt:lpstr>Binary Trees, cont’d</vt:lpstr>
      <vt:lpstr>Conversion from Infix to Postfix Notation</vt:lpstr>
      <vt:lpstr>Binary Search Trees</vt:lpstr>
      <vt:lpstr>Inorder Tree Traversal</vt:lpstr>
      <vt:lpstr>Inorder Tree Traversal, cont’d</vt:lpstr>
      <vt:lpstr>The Binary Search Tree ADT</vt:lpstr>
      <vt:lpstr>The Binary Search Tree ADT</vt:lpstr>
      <vt:lpstr>The Binary Search Tree: Min and Max</vt:lpstr>
      <vt:lpstr>The Binary Search Tree: Min and Max, cont’d</vt:lpstr>
      <vt:lpstr>The Binary Search Tree: Min and Max, cont’d</vt:lpstr>
      <vt:lpstr>The Binary Search Tree: Contains</vt:lpstr>
      <vt:lpstr>The Binary Search Tree: Contains, cont’d</vt:lpstr>
      <vt:lpstr>Break</vt:lpstr>
      <vt:lpstr>The Binary Search Tree: Insert</vt:lpstr>
      <vt:lpstr>The Binary Search Tree: Insert, cont’d</vt:lpstr>
      <vt:lpstr>The Binary Search Tree: Insert</vt:lpstr>
      <vt:lpstr>The Binary Search Tree: Insert</vt:lpstr>
      <vt:lpstr>The Binary Search Tree: Remove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 Animations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402</cp:revision>
  <dcterms:created xsi:type="dcterms:W3CDTF">2008-01-12T03:52:55Z</dcterms:created>
  <dcterms:modified xsi:type="dcterms:W3CDTF">2015-06-18T18:47:29Z</dcterms:modified>
  <cp:category/>
</cp:coreProperties>
</file>