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9" r:id="rId1"/>
  </p:sldMasterIdLst>
  <p:notesMasterIdLst>
    <p:notesMasterId r:id="rId53"/>
  </p:notesMasterIdLst>
  <p:handoutMasterIdLst>
    <p:handoutMasterId r:id="rId54"/>
  </p:handout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31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318" r:id="rId24"/>
    <p:sldId id="282" r:id="rId25"/>
    <p:sldId id="283" r:id="rId26"/>
    <p:sldId id="310" r:id="rId27"/>
    <p:sldId id="284" r:id="rId28"/>
    <p:sldId id="285" r:id="rId29"/>
    <p:sldId id="286" r:id="rId30"/>
    <p:sldId id="311" r:id="rId31"/>
    <p:sldId id="313" r:id="rId32"/>
    <p:sldId id="312" r:id="rId33"/>
    <p:sldId id="314" r:id="rId34"/>
    <p:sldId id="315" r:id="rId35"/>
    <p:sldId id="287" r:id="rId36"/>
    <p:sldId id="288" r:id="rId37"/>
    <p:sldId id="289" r:id="rId38"/>
    <p:sldId id="290" r:id="rId39"/>
    <p:sldId id="291" r:id="rId40"/>
    <p:sldId id="316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F5FF"/>
    <a:srgbClr val="C6DEFF"/>
    <a:srgbClr val="A12A03"/>
    <a:srgbClr val="B23C00"/>
    <a:srgbClr val="66CCFF"/>
    <a:srgbClr val="A40000"/>
    <a:srgbClr val="0033CC"/>
    <a:srgbClr val="CC99FF"/>
    <a:srgbClr val="99FF66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516" autoAdjust="0"/>
    <p:restoredTop sz="98450" autoAdjust="0"/>
  </p:normalViewPr>
  <p:slideViewPr>
    <p:cSldViewPr>
      <p:cViewPr varScale="1">
        <p:scale>
          <a:sx n="67" d="100"/>
          <a:sy n="67" d="100"/>
        </p:scale>
        <p:origin x="-120" y="-1808"/>
      </p:cViewPr>
      <p:guideLst>
        <p:guide orient="horz" pos="2160"/>
        <p:guide pos="282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3416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handoutMaster" Target="handoutMasters/handoutMaster1.xml"/><Relationship Id="rId55" Type="http://schemas.openxmlformats.org/officeDocument/2006/relationships/printerSettings" Target="printerSettings/printerSettings1.bin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72681-C581-F644-AAF5-C092E01AA013}" type="datetimeFigureOut">
              <a:rPr lang="en-US" smtClean="0"/>
              <a:t>6/23/15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581D9-7090-374C-A542-C325CF1D3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006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164504C-A0F5-524D-82C6-1B8158989A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687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charset="0"/>
              <a:buNone/>
              <a:defRPr sz="2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grpSp>
        <p:nvGrpSpPr>
          <p:cNvPr id="30728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30729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0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1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2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3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4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4F0376-0E54-9843-B673-E00D6670E8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53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11163"/>
            <a:ext cx="8229600" cy="65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2BDC82CD-30B2-1348-96D0-860A277DEA53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29703" name="Group 7"/>
          <p:cNvGrpSpPr>
            <a:grpSpLocks/>
          </p:cNvGrpSpPr>
          <p:nvPr/>
        </p:nvGrpSpPr>
        <p:grpSpPr bwMode="auto">
          <a:xfrm>
            <a:off x="228600" y="0"/>
            <a:ext cx="8686800" cy="1143000"/>
            <a:chOff x="176" y="96"/>
            <a:chExt cx="5472" cy="1008"/>
          </a:xfrm>
        </p:grpSpPr>
        <p:sp>
          <p:nvSpPr>
            <p:cNvPr id="29704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  <p:pic>
        <p:nvPicPr>
          <p:cNvPr id="29709" name="Picture 13" descr="SJSU-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6172200"/>
            <a:ext cx="639762" cy="60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1097318" y="6263609"/>
            <a:ext cx="158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Computer</a:t>
            </a:r>
            <a:r>
              <a:rPr lang="en-US" sz="1000" baseline="0" dirty="0" smtClean="0"/>
              <a:t> Science Dept.</a:t>
            </a:r>
          </a:p>
          <a:p>
            <a:r>
              <a:rPr lang="en-US" sz="1000" baseline="0" dirty="0" smtClean="0"/>
              <a:t>Summer 2015: June 23</a:t>
            </a:r>
            <a:endParaRPr lang="en-US" sz="1000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3492427" y="6263609"/>
            <a:ext cx="24371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CS 146: </a:t>
            </a:r>
            <a:r>
              <a:rPr lang="en-US" sz="1000" baseline="0" dirty="0" smtClean="0"/>
              <a:t>Data Structures and Algorithms</a:t>
            </a:r>
            <a:br>
              <a:rPr lang="en-US" sz="1000" baseline="0" dirty="0" smtClean="0"/>
            </a:br>
            <a:r>
              <a:rPr lang="en-US" sz="1000" baseline="0" dirty="0" smtClean="0"/>
              <a:t>© R. Mak</a:t>
            </a: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charset="0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377950" indent="-468313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0"/>
        <a:buChar char="o"/>
        <a:defRPr sz="2000">
          <a:solidFill>
            <a:schemeClr val="tx1"/>
          </a:solidFill>
          <a:latin typeface="+mn-lt"/>
          <a:ea typeface="+mn-ea"/>
        </a:defRPr>
      </a:lvl3pPr>
      <a:lvl4pPr marL="1827213" indent="-4381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1600">
          <a:solidFill>
            <a:schemeClr val="tx1"/>
          </a:solidFill>
          <a:latin typeface="+mn-lt"/>
          <a:ea typeface="+mn-ea"/>
        </a:defRPr>
      </a:lvl4pPr>
      <a:lvl5pPr marL="22971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cs.sjsu.edu/~mak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3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wmf"/><Relationship Id="rId3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ron.mak@sjsu.edu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w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w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w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w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CS </a:t>
            </a:r>
            <a:r>
              <a:rPr lang="en-US" sz="3200" dirty="0" smtClean="0"/>
              <a:t>146: Data Structures and Algorithms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2400" dirty="0" smtClean="0"/>
              <a:t>June 23 Class </a:t>
            </a:r>
            <a:r>
              <a:rPr lang="en-US" sz="2400" dirty="0"/>
              <a:t>Meeting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lnSpc>
                <a:spcPct val="90000"/>
              </a:lnSpc>
            </a:pPr>
            <a:r>
              <a:rPr lang="en-US" dirty="0"/>
              <a:t>Department of Computer Science</a:t>
            </a:r>
            <a:br>
              <a:rPr lang="en-US" dirty="0"/>
            </a:br>
            <a:r>
              <a:rPr lang="en-US" dirty="0"/>
              <a:t>San Jose State University</a:t>
            </a:r>
            <a:br>
              <a:rPr lang="en-US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dirty="0" smtClean="0"/>
              <a:t>Summer 2015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Instructor: Ron Mak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hlinkClick r:id="rId2"/>
              </a:rPr>
              <a:t>www.cs.sjsu.edu/~mak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527550"/>
            <a:ext cx="11541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053" name="Picture 5" descr="sjsu_logo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38" y="4591050"/>
            <a:ext cx="1096962" cy="103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A6F28-7820-5F45-AE99-97E63B833D29}" type="slidenum">
              <a:rPr lang="en-US"/>
              <a:pPr/>
              <a:t>10</a:t>
            </a:fld>
            <a:endParaRPr lang="en-US"/>
          </a:p>
        </p:txBody>
      </p:sp>
      <p:pic>
        <p:nvPicPr>
          <p:cNvPr id="599046" name="Picture 6" descr="AVL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181225"/>
            <a:ext cx="4672013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9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Balancing AVL </a:t>
            </a:r>
            <a:r>
              <a:rPr lang="en-US" dirty="0" smtClean="0"/>
              <a:t>Trees</a:t>
            </a:r>
            <a:r>
              <a:rPr lang="en-US" dirty="0"/>
              <a:t>: Case 1</a:t>
            </a:r>
            <a:r>
              <a:rPr lang="en-US" i="1" dirty="0" smtClean="0"/>
              <a:t>, </a:t>
            </a:r>
            <a:r>
              <a:rPr lang="en-US" i="1" dirty="0"/>
              <a:t>cont’d</a:t>
            </a:r>
            <a:endParaRPr lang="en-US" dirty="0"/>
          </a:p>
        </p:txBody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9445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B23C00"/>
                </a:solidFill>
              </a:rPr>
              <a:t>Case 1 (outside left-left): </a:t>
            </a:r>
            <a:br>
              <a:rPr lang="en-US" dirty="0">
                <a:solidFill>
                  <a:srgbClr val="B23C00"/>
                </a:solidFill>
              </a:rPr>
            </a:br>
            <a:r>
              <a:rPr lang="en-US" dirty="0"/>
              <a:t>Rebalance with a </a:t>
            </a:r>
            <a:r>
              <a:rPr lang="en-US" dirty="0">
                <a:solidFill>
                  <a:srgbClr val="B23C00"/>
                </a:solidFill>
              </a:rPr>
              <a:t>single right rotation.</a:t>
            </a:r>
          </a:p>
        </p:txBody>
      </p:sp>
      <p:pic>
        <p:nvPicPr>
          <p:cNvPr id="5990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794125"/>
            <a:ext cx="5121275" cy="243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99047" name="Text Box 7"/>
          <p:cNvSpPr txBox="1">
            <a:spLocks noChangeArrowheads="1"/>
          </p:cNvSpPr>
          <p:nvPr/>
        </p:nvSpPr>
        <p:spPr bwMode="auto">
          <a:xfrm>
            <a:off x="5578475" y="2149475"/>
            <a:ext cx="3366840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B23C00"/>
                </a:solidFill>
              </a:rPr>
              <a:t>Node A is unbalanced.</a:t>
            </a:r>
          </a:p>
          <a:p>
            <a:r>
              <a:rPr lang="en-US" sz="1800" b="1" dirty="0">
                <a:solidFill>
                  <a:srgbClr val="B23C00"/>
                </a:solidFill>
              </a:rPr>
              <a:t>Single right rotation</a:t>
            </a:r>
            <a:r>
              <a:rPr lang="en-US" sz="1800" dirty="0">
                <a:solidFill>
                  <a:srgbClr val="B23C00"/>
                </a:solidFill>
              </a:rPr>
              <a:t>: </a:t>
            </a:r>
            <a:r>
              <a:rPr lang="en-US" sz="1800" dirty="0" smtClean="0">
                <a:solidFill>
                  <a:srgbClr val="B23C00"/>
                </a:solidFill>
              </a:rPr>
              <a:t>A</a:t>
            </a:r>
            <a:r>
              <a:rPr lang="fr-FR" sz="1800" dirty="0" smtClean="0">
                <a:solidFill>
                  <a:srgbClr val="B23C00"/>
                </a:solidFill>
                <a:latin typeface="Arial"/>
              </a:rPr>
              <a:t>'</a:t>
            </a:r>
            <a:r>
              <a:rPr lang="en-US" sz="1800" dirty="0" smtClean="0">
                <a:solidFill>
                  <a:srgbClr val="B23C00"/>
                </a:solidFill>
              </a:rPr>
              <a:t>s </a:t>
            </a:r>
            <a:r>
              <a:rPr lang="en-US" sz="1800" dirty="0">
                <a:solidFill>
                  <a:srgbClr val="B23C00"/>
                </a:solidFill>
              </a:rPr>
              <a:t>left </a:t>
            </a:r>
          </a:p>
          <a:p>
            <a:r>
              <a:rPr lang="en-US" sz="1800" dirty="0">
                <a:solidFill>
                  <a:srgbClr val="B23C00"/>
                </a:solidFill>
              </a:rPr>
              <a:t>child B becomes the new</a:t>
            </a:r>
          </a:p>
          <a:p>
            <a:r>
              <a:rPr lang="en-US" sz="1800" dirty="0">
                <a:solidFill>
                  <a:srgbClr val="B23C00"/>
                </a:solidFill>
              </a:rPr>
              <a:t>root of the subtree.</a:t>
            </a:r>
          </a:p>
          <a:p>
            <a:r>
              <a:rPr lang="en-US" sz="1800" dirty="0">
                <a:solidFill>
                  <a:srgbClr val="B23C00"/>
                </a:solidFill>
              </a:rPr>
              <a:t>Node A becomes the right</a:t>
            </a:r>
          </a:p>
          <a:p>
            <a:r>
              <a:rPr lang="en-US" sz="1800" dirty="0">
                <a:solidFill>
                  <a:srgbClr val="B23C00"/>
                </a:solidFill>
              </a:rPr>
              <a:t>child and adopts </a:t>
            </a:r>
            <a:r>
              <a:rPr lang="en-US" sz="1800" dirty="0" smtClean="0">
                <a:solidFill>
                  <a:srgbClr val="B23C00"/>
                </a:solidFill>
              </a:rPr>
              <a:t>B</a:t>
            </a:r>
            <a:r>
              <a:rPr lang="fr-FR" sz="1800" dirty="0" smtClean="0">
                <a:solidFill>
                  <a:srgbClr val="B23C00"/>
                </a:solidFill>
                <a:latin typeface="Arial"/>
              </a:rPr>
              <a:t>'</a:t>
            </a:r>
            <a:r>
              <a:rPr lang="en-US" sz="1800" dirty="0" smtClean="0">
                <a:solidFill>
                  <a:srgbClr val="B23C00"/>
                </a:solidFill>
              </a:rPr>
              <a:t>s </a:t>
            </a:r>
            <a:r>
              <a:rPr lang="en-US" sz="1800" dirty="0">
                <a:solidFill>
                  <a:srgbClr val="B23C00"/>
                </a:solidFill>
              </a:rPr>
              <a:t>right child</a:t>
            </a:r>
          </a:p>
          <a:p>
            <a:r>
              <a:rPr lang="en-US" sz="1800" dirty="0">
                <a:solidFill>
                  <a:srgbClr val="B23C00"/>
                </a:solidFill>
              </a:rPr>
              <a:t>as its new left child.</a:t>
            </a:r>
          </a:p>
        </p:txBody>
      </p:sp>
      <p:sp>
        <p:nvSpPr>
          <p:cNvPr id="599048" name="Text Box 8"/>
          <p:cNvSpPr txBox="1">
            <a:spLocks noChangeArrowheads="1"/>
          </p:cNvSpPr>
          <p:nvPr/>
        </p:nvSpPr>
        <p:spPr bwMode="auto">
          <a:xfrm>
            <a:off x="5578475" y="4332288"/>
            <a:ext cx="3165650" cy="1477328"/>
          </a:xfrm>
          <a:prstGeom prst="rect">
            <a:avLst/>
          </a:prstGeom>
          <a:solidFill>
            <a:srgbClr val="FFFFC2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33CC"/>
                </a:solidFill>
              </a:rPr>
              <a:t>Node 8 is unbalanced.</a:t>
            </a:r>
          </a:p>
          <a:p>
            <a:r>
              <a:rPr lang="en-US" sz="1800" b="1" dirty="0">
                <a:solidFill>
                  <a:srgbClr val="0033CC"/>
                </a:solidFill>
              </a:rPr>
              <a:t>Single right </a:t>
            </a:r>
            <a:r>
              <a:rPr lang="en-US" sz="1800" b="1" dirty="0" smtClean="0">
                <a:solidFill>
                  <a:srgbClr val="0033CC"/>
                </a:solidFill>
              </a:rPr>
              <a:t>rotation</a:t>
            </a:r>
            <a:r>
              <a:rPr lang="en-US" sz="1800" dirty="0" smtClean="0">
                <a:solidFill>
                  <a:srgbClr val="0033CC"/>
                </a:solidFill>
              </a:rPr>
              <a:t>: 8</a:t>
            </a:r>
            <a:r>
              <a:rPr lang="fr-FR" sz="1800" dirty="0" smtClean="0">
                <a:solidFill>
                  <a:srgbClr val="0033CC"/>
                </a:solidFill>
                <a:latin typeface="Arial"/>
              </a:rPr>
              <a:t>'</a:t>
            </a:r>
            <a:r>
              <a:rPr lang="en-US" sz="1800" dirty="0" smtClean="0">
                <a:solidFill>
                  <a:srgbClr val="0033CC"/>
                </a:solidFill>
              </a:rPr>
              <a:t>s </a:t>
            </a:r>
            <a:r>
              <a:rPr lang="en-US" sz="1800" dirty="0">
                <a:solidFill>
                  <a:srgbClr val="0033CC"/>
                </a:solidFill>
              </a:rPr>
              <a:t>left </a:t>
            </a:r>
          </a:p>
          <a:p>
            <a:r>
              <a:rPr lang="en-US" sz="1800" dirty="0">
                <a:solidFill>
                  <a:srgbClr val="0033CC"/>
                </a:solidFill>
              </a:rPr>
              <a:t>child 7 becomes the new</a:t>
            </a:r>
          </a:p>
          <a:p>
            <a:r>
              <a:rPr lang="en-US" sz="1800" dirty="0">
                <a:solidFill>
                  <a:srgbClr val="0033CC"/>
                </a:solidFill>
              </a:rPr>
              <a:t>root of the subtree.</a:t>
            </a:r>
          </a:p>
          <a:p>
            <a:r>
              <a:rPr lang="en-US" sz="1800" dirty="0">
                <a:solidFill>
                  <a:srgbClr val="0033CC"/>
                </a:solidFill>
              </a:rPr>
              <a:t>Node 8 is the right child.</a:t>
            </a:r>
          </a:p>
        </p:txBody>
      </p:sp>
      <p:sp>
        <p:nvSpPr>
          <p:cNvPr id="599049" name="Text Box 9"/>
          <p:cNvSpPr txBox="1">
            <a:spLocks noChangeArrowheads="1"/>
          </p:cNvSpPr>
          <p:nvPr/>
        </p:nvSpPr>
        <p:spPr bwMode="auto">
          <a:xfrm>
            <a:off x="5500638" y="5897853"/>
            <a:ext cx="3643312" cy="24447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>
                <a:solidFill>
                  <a:srgbClr val="969696"/>
                </a:solidFill>
              </a:rPr>
              <a:t>http://www.cs.uah.edu/~rcoleman/CS221/Trees/AVLTree.html</a:t>
            </a: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5951141" y="6264275"/>
            <a:ext cx="2461297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2012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445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9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9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99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99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9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9047" grpId="0" animBg="1"/>
      <p:bldP spid="59904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F803-C89D-324D-A9BC-78C4655AF970}" type="slidenum">
              <a:rPr lang="en-US"/>
              <a:pPr/>
              <a:t>11</a:t>
            </a:fld>
            <a:endParaRPr lang="en-US"/>
          </a:p>
        </p:txBody>
      </p:sp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Balancing AVL </a:t>
            </a:r>
            <a:r>
              <a:rPr lang="en-US" dirty="0" smtClean="0"/>
              <a:t>Trees</a:t>
            </a:r>
            <a:r>
              <a:rPr lang="en-US" dirty="0"/>
              <a:t>: Case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1036638"/>
          </a:xfrm>
          <a:ln>
            <a:noFill/>
          </a:ln>
        </p:spPr>
        <p:txBody>
          <a:bodyPr/>
          <a:lstStyle/>
          <a:p>
            <a:r>
              <a:rPr lang="en-US" dirty="0">
                <a:solidFill>
                  <a:srgbClr val="B23C00"/>
                </a:solidFill>
              </a:rPr>
              <a:t>Case 4 (outside right-right):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Rebalance with a </a:t>
            </a:r>
            <a:r>
              <a:rPr lang="en-US" dirty="0">
                <a:solidFill>
                  <a:srgbClr val="B23C00"/>
                </a:solidFill>
              </a:rPr>
              <a:t>single left rotation</a:t>
            </a:r>
            <a:r>
              <a:rPr lang="en-US" dirty="0"/>
              <a:t>.</a:t>
            </a:r>
          </a:p>
        </p:txBody>
      </p:sp>
      <p:pic>
        <p:nvPicPr>
          <p:cNvPr id="5969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2241550"/>
            <a:ext cx="6235700" cy="2417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596998" name="Picture 6" descr="AVL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525" y="4416425"/>
            <a:ext cx="529590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6999" name="Text Box 7"/>
          <p:cNvSpPr txBox="1">
            <a:spLocks noChangeArrowheads="1"/>
          </p:cNvSpPr>
          <p:nvPr/>
        </p:nvSpPr>
        <p:spPr bwMode="auto">
          <a:xfrm>
            <a:off x="274367" y="4689479"/>
            <a:ext cx="3238462" cy="2031325"/>
          </a:xfrm>
          <a:prstGeom prst="rect">
            <a:avLst/>
          </a:prstGeom>
          <a:solidFill>
            <a:srgbClr val="FFFFC2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B23C00"/>
                </a:solidFill>
              </a:rPr>
              <a:t>Node A is unbalanced.</a:t>
            </a:r>
          </a:p>
          <a:p>
            <a:r>
              <a:rPr lang="en-US" sz="1800" b="1" dirty="0">
                <a:solidFill>
                  <a:srgbClr val="B23C00"/>
                </a:solidFill>
              </a:rPr>
              <a:t>Single left </a:t>
            </a:r>
            <a:r>
              <a:rPr lang="en-US" sz="1800" b="1" dirty="0" smtClean="0">
                <a:solidFill>
                  <a:srgbClr val="B23C00"/>
                </a:solidFill>
              </a:rPr>
              <a:t>rotation</a:t>
            </a:r>
            <a:r>
              <a:rPr lang="en-US" sz="1800" dirty="0" smtClean="0">
                <a:solidFill>
                  <a:srgbClr val="B23C00"/>
                </a:solidFill>
              </a:rPr>
              <a:t>: A</a:t>
            </a:r>
            <a:r>
              <a:rPr lang="fr-FR" altLang="ja-JP" sz="1800" dirty="0" smtClean="0">
                <a:solidFill>
                  <a:srgbClr val="B23C00"/>
                </a:solidFill>
                <a:latin typeface="Arial"/>
              </a:rPr>
              <a:t>'</a:t>
            </a:r>
            <a:r>
              <a:rPr lang="en-US" sz="1800" dirty="0" smtClean="0">
                <a:solidFill>
                  <a:srgbClr val="B23C00"/>
                </a:solidFill>
              </a:rPr>
              <a:t>s </a:t>
            </a:r>
            <a:r>
              <a:rPr lang="en-US" sz="1800" dirty="0">
                <a:solidFill>
                  <a:srgbClr val="B23C00"/>
                </a:solidFill>
              </a:rPr>
              <a:t>right </a:t>
            </a:r>
          </a:p>
          <a:p>
            <a:r>
              <a:rPr lang="en-US" sz="1800" dirty="0">
                <a:solidFill>
                  <a:srgbClr val="B23C00"/>
                </a:solidFill>
              </a:rPr>
              <a:t>child C becomes the new</a:t>
            </a:r>
          </a:p>
          <a:p>
            <a:r>
              <a:rPr lang="en-US" sz="1800" dirty="0">
                <a:solidFill>
                  <a:srgbClr val="B23C00"/>
                </a:solidFill>
              </a:rPr>
              <a:t>root of the subtree.</a:t>
            </a:r>
          </a:p>
          <a:p>
            <a:r>
              <a:rPr lang="en-US" sz="1800" dirty="0">
                <a:solidFill>
                  <a:srgbClr val="B23C00"/>
                </a:solidFill>
              </a:rPr>
              <a:t>Node A becomes the left</a:t>
            </a:r>
          </a:p>
          <a:p>
            <a:r>
              <a:rPr lang="en-US" sz="1800" dirty="0">
                <a:solidFill>
                  <a:srgbClr val="B23C00"/>
                </a:solidFill>
              </a:rPr>
              <a:t>child and adopts </a:t>
            </a:r>
            <a:r>
              <a:rPr lang="en-US" sz="1800" dirty="0" smtClean="0">
                <a:solidFill>
                  <a:srgbClr val="B23C00"/>
                </a:solidFill>
              </a:rPr>
              <a:t>C</a:t>
            </a:r>
            <a:r>
              <a:rPr lang="fr-FR" altLang="ja-JP" sz="1800" dirty="0" smtClean="0">
                <a:solidFill>
                  <a:srgbClr val="B23C00"/>
                </a:solidFill>
                <a:latin typeface="Arial"/>
              </a:rPr>
              <a:t>'</a:t>
            </a:r>
            <a:r>
              <a:rPr lang="en-US" sz="1800" dirty="0" smtClean="0">
                <a:solidFill>
                  <a:srgbClr val="B23C00"/>
                </a:solidFill>
              </a:rPr>
              <a:t>s </a:t>
            </a:r>
            <a:r>
              <a:rPr lang="en-US" sz="1800" dirty="0">
                <a:solidFill>
                  <a:srgbClr val="B23C00"/>
                </a:solidFill>
              </a:rPr>
              <a:t>left child</a:t>
            </a:r>
          </a:p>
          <a:p>
            <a:r>
              <a:rPr lang="en-US" sz="1800" dirty="0">
                <a:solidFill>
                  <a:srgbClr val="B23C00"/>
                </a:solidFill>
              </a:rPr>
              <a:t>as its new right child.</a:t>
            </a:r>
          </a:p>
        </p:txBody>
      </p:sp>
      <p:sp>
        <p:nvSpPr>
          <p:cNvPr id="597002" name="Text Box 10"/>
          <p:cNvSpPr txBox="1">
            <a:spLocks noChangeArrowheads="1"/>
          </p:cNvSpPr>
          <p:nvPr/>
        </p:nvSpPr>
        <p:spPr bwMode="auto">
          <a:xfrm>
            <a:off x="5394325" y="6537325"/>
            <a:ext cx="3643313" cy="24447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>
                <a:solidFill>
                  <a:srgbClr val="969696"/>
                </a:solidFill>
              </a:rPr>
              <a:t>http://www.cs.uah.edu/~rcoleman/CS221/Trees/AVLTree.html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5951141" y="3886195"/>
            <a:ext cx="2461297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2012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594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6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96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96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96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699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B335C-6C85-0440-AB7B-94AEA1F79264}" type="slidenum">
              <a:rPr lang="en-US"/>
              <a:pPr/>
              <a:t>12</a:t>
            </a:fld>
            <a:endParaRPr lang="en-US"/>
          </a:p>
        </p:txBody>
      </p:sp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Balancing AVL </a:t>
            </a:r>
            <a:r>
              <a:rPr lang="en-US" dirty="0" smtClean="0"/>
              <a:t>Trees</a:t>
            </a:r>
            <a:r>
              <a:rPr lang="en-US" dirty="0"/>
              <a:t>: Case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1127125"/>
          </a:xfrm>
        </p:spPr>
        <p:txBody>
          <a:bodyPr/>
          <a:lstStyle/>
          <a:p>
            <a:r>
              <a:rPr lang="en-US" dirty="0">
                <a:solidFill>
                  <a:srgbClr val="B23C00"/>
                </a:solidFill>
              </a:rPr>
              <a:t>Case 2 (inside left-right): </a:t>
            </a:r>
            <a:r>
              <a:rPr lang="en-US" dirty="0">
                <a:solidFill>
                  <a:schemeClr val="folHlink"/>
                </a:solidFill>
              </a:rPr>
              <a:t/>
            </a:r>
            <a:br>
              <a:rPr lang="en-US" dirty="0">
                <a:solidFill>
                  <a:schemeClr val="folHlink"/>
                </a:solidFill>
              </a:rPr>
            </a:br>
            <a:r>
              <a:rPr lang="en-US" dirty="0"/>
              <a:t>Rebalance with </a:t>
            </a:r>
            <a:r>
              <a:rPr lang="en-US" dirty="0" smtClean="0"/>
              <a:t>a</a:t>
            </a:r>
            <a:r>
              <a:rPr lang="en-US" dirty="0" smtClean="0">
                <a:solidFill>
                  <a:srgbClr val="B23C00"/>
                </a:solidFill>
              </a:rPr>
              <a:t> </a:t>
            </a:r>
            <a:r>
              <a:rPr lang="en-US" dirty="0">
                <a:solidFill>
                  <a:srgbClr val="B23C00"/>
                </a:solidFill>
              </a:rPr>
              <a:t>double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B23C00"/>
                </a:solidFill>
              </a:rPr>
              <a:t>left-right rotation</a:t>
            </a:r>
            <a:r>
              <a:rPr lang="en-US" dirty="0"/>
              <a:t>.</a:t>
            </a:r>
          </a:p>
        </p:txBody>
      </p:sp>
      <p:pic>
        <p:nvPicPr>
          <p:cNvPr id="5980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74925"/>
            <a:ext cx="7735888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852146" y="6264275"/>
            <a:ext cx="2461297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2012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34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8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0B4F6-2554-934B-9FE6-5DA1056D0231}" type="slidenum">
              <a:rPr lang="en-US"/>
              <a:pPr/>
              <a:t>13</a:t>
            </a:fld>
            <a:endParaRPr lang="en-US"/>
          </a:p>
        </p:txBody>
      </p:sp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Balancing AVL </a:t>
            </a:r>
            <a:r>
              <a:rPr lang="en-US" dirty="0" smtClean="0"/>
              <a:t>Trees</a:t>
            </a:r>
            <a:r>
              <a:rPr lang="en-US" dirty="0"/>
              <a:t>: Case </a:t>
            </a:r>
            <a:r>
              <a:rPr lang="en-US" dirty="0" smtClean="0"/>
              <a:t>2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601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1036638"/>
          </a:xfrm>
        </p:spPr>
        <p:txBody>
          <a:bodyPr/>
          <a:lstStyle/>
          <a:p>
            <a:r>
              <a:rPr lang="en-US" dirty="0">
                <a:solidFill>
                  <a:srgbClr val="B23C00"/>
                </a:solidFill>
              </a:rPr>
              <a:t>Case 2 (inside left-right):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Rebalance with a </a:t>
            </a:r>
            <a:r>
              <a:rPr lang="en-US" dirty="0">
                <a:solidFill>
                  <a:srgbClr val="B23C00"/>
                </a:solidFill>
              </a:rPr>
              <a:t>double </a:t>
            </a:r>
            <a:r>
              <a:rPr lang="en-US" dirty="0" smtClean="0">
                <a:solidFill>
                  <a:srgbClr val="B23C00"/>
                </a:solidFill>
              </a:rPr>
              <a:t>left-right rotation</a:t>
            </a:r>
            <a:r>
              <a:rPr lang="en-US" dirty="0"/>
              <a:t>.</a:t>
            </a:r>
          </a:p>
        </p:txBody>
      </p:sp>
      <p:pic>
        <p:nvPicPr>
          <p:cNvPr id="601093" name="Picture 5" descr="AVL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2239963"/>
            <a:ext cx="8161337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1094" name="Text Box 6"/>
          <p:cNvSpPr txBox="1">
            <a:spLocks noChangeArrowheads="1"/>
          </p:cNvSpPr>
          <p:nvPr/>
        </p:nvSpPr>
        <p:spPr bwMode="auto">
          <a:xfrm>
            <a:off x="422275" y="4697413"/>
            <a:ext cx="8172450" cy="2024062"/>
          </a:xfrm>
          <a:prstGeom prst="rect">
            <a:avLst/>
          </a:prstGeom>
          <a:solidFill>
            <a:srgbClr val="FFFFC2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dirty="0">
                <a:solidFill>
                  <a:srgbClr val="B23C00"/>
                </a:solidFill>
              </a:rPr>
              <a:t>Node A is unbalanced.</a:t>
            </a:r>
          </a:p>
          <a:p>
            <a:r>
              <a:rPr lang="en-US" sz="1800" b="1" dirty="0" smtClean="0">
                <a:solidFill>
                  <a:srgbClr val="B23C00"/>
                </a:solidFill>
              </a:rPr>
              <a:t>Double </a:t>
            </a:r>
            <a:r>
              <a:rPr lang="en-US" sz="1800" b="1" dirty="0">
                <a:solidFill>
                  <a:srgbClr val="B23C00"/>
                </a:solidFill>
              </a:rPr>
              <a:t>l</a:t>
            </a:r>
            <a:r>
              <a:rPr lang="en-US" sz="1800" b="1" dirty="0" smtClean="0">
                <a:solidFill>
                  <a:srgbClr val="B23C00"/>
                </a:solidFill>
              </a:rPr>
              <a:t>eft-right rotation</a:t>
            </a:r>
            <a:r>
              <a:rPr lang="en-US" sz="1800" b="1" dirty="0">
                <a:solidFill>
                  <a:srgbClr val="B23C00"/>
                </a:solidFill>
              </a:rPr>
              <a:t>: </a:t>
            </a:r>
            <a:r>
              <a:rPr lang="en-US" sz="1800" dirty="0">
                <a:solidFill>
                  <a:srgbClr val="B23C00"/>
                </a:solidFill>
              </a:rPr>
              <a:t>E becomes the new root of the subtree after two rotations. Step 1 is a </a:t>
            </a:r>
            <a:r>
              <a:rPr lang="en-US" sz="1800" u="sng" dirty="0">
                <a:solidFill>
                  <a:srgbClr val="B23C00"/>
                </a:solidFill>
              </a:rPr>
              <a:t>single left rotation </a:t>
            </a:r>
            <a:r>
              <a:rPr lang="en-US" sz="1800" dirty="0">
                <a:solidFill>
                  <a:srgbClr val="B23C00"/>
                </a:solidFill>
              </a:rPr>
              <a:t>between B and E. E replaces B as the subtree root. B becomes </a:t>
            </a:r>
            <a:r>
              <a:rPr lang="en-US" sz="1800" dirty="0" smtClean="0">
                <a:solidFill>
                  <a:srgbClr val="B23C00"/>
                </a:solidFill>
              </a:rPr>
              <a:t>E</a:t>
            </a:r>
            <a:r>
              <a:rPr lang="fr-FR" altLang="ja-JP" sz="1800" dirty="0" smtClean="0">
                <a:solidFill>
                  <a:srgbClr val="B23C00"/>
                </a:solidFill>
                <a:latin typeface="Arial"/>
              </a:rPr>
              <a:t>'</a:t>
            </a:r>
            <a:r>
              <a:rPr lang="en-US" sz="1800" dirty="0" smtClean="0">
                <a:solidFill>
                  <a:srgbClr val="B23C00"/>
                </a:solidFill>
              </a:rPr>
              <a:t>s </a:t>
            </a:r>
            <a:r>
              <a:rPr lang="en-US" sz="1800" dirty="0">
                <a:solidFill>
                  <a:srgbClr val="B23C00"/>
                </a:solidFill>
              </a:rPr>
              <a:t>left child and B adopts </a:t>
            </a:r>
            <a:r>
              <a:rPr lang="en-US" sz="1800" dirty="0" smtClean="0">
                <a:solidFill>
                  <a:srgbClr val="B23C00"/>
                </a:solidFill>
              </a:rPr>
              <a:t>E</a:t>
            </a:r>
            <a:r>
              <a:rPr lang="fr-FR" altLang="ja-JP" sz="1800" dirty="0" smtClean="0">
                <a:solidFill>
                  <a:srgbClr val="B23C00"/>
                </a:solidFill>
                <a:latin typeface="Arial"/>
              </a:rPr>
              <a:t>'</a:t>
            </a:r>
            <a:r>
              <a:rPr lang="en-US" sz="1800" dirty="0" smtClean="0">
                <a:solidFill>
                  <a:srgbClr val="B23C00"/>
                </a:solidFill>
              </a:rPr>
              <a:t>s </a:t>
            </a:r>
            <a:r>
              <a:rPr lang="en-US" sz="1800" dirty="0">
                <a:solidFill>
                  <a:srgbClr val="B23C00"/>
                </a:solidFill>
              </a:rPr>
              <a:t>left child F as its new right child. Step 2 is a </a:t>
            </a:r>
            <a:r>
              <a:rPr lang="en-US" sz="1800" u="sng" dirty="0">
                <a:solidFill>
                  <a:srgbClr val="B23C00"/>
                </a:solidFill>
              </a:rPr>
              <a:t>single right rotation </a:t>
            </a:r>
            <a:r>
              <a:rPr lang="en-US" sz="1800" dirty="0">
                <a:solidFill>
                  <a:srgbClr val="B23C00"/>
                </a:solidFill>
              </a:rPr>
              <a:t>between E and A. E replaces A is the subtree root. A becomes </a:t>
            </a:r>
            <a:r>
              <a:rPr lang="en-US" sz="1800" dirty="0" smtClean="0">
                <a:solidFill>
                  <a:srgbClr val="B23C00"/>
                </a:solidFill>
              </a:rPr>
              <a:t>E</a:t>
            </a:r>
            <a:r>
              <a:rPr lang="fr-FR" altLang="ja-JP" sz="1800" dirty="0" smtClean="0">
                <a:solidFill>
                  <a:srgbClr val="B23C00"/>
                </a:solidFill>
                <a:latin typeface="Arial"/>
              </a:rPr>
              <a:t>'</a:t>
            </a:r>
            <a:r>
              <a:rPr lang="en-US" sz="1800" dirty="0" smtClean="0">
                <a:solidFill>
                  <a:srgbClr val="B23C00"/>
                </a:solidFill>
              </a:rPr>
              <a:t>s </a:t>
            </a:r>
            <a:r>
              <a:rPr lang="en-US" sz="1800" dirty="0">
                <a:solidFill>
                  <a:srgbClr val="B23C00"/>
                </a:solidFill>
              </a:rPr>
              <a:t>right child and A adopts </a:t>
            </a:r>
            <a:r>
              <a:rPr lang="en-US" sz="1800" dirty="0" smtClean="0">
                <a:solidFill>
                  <a:srgbClr val="B23C00"/>
                </a:solidFill>
              </a:rPr>
              <a:t>E</a:t>
            </a:r>
            <a:r>
              <a:rPr lang="fr-FR" altLang="ja-JP" sz="1800" dirty="0" smtClean="0">
                <a:solidFill>
                  <a:srgbClr val="B23C00"/>
                </a:solidFill>
                <a:latin typeface="Arial"/>
              </a:rPr>
              <a:t>'</a:t>
            </a:r>
            <a:r>
              <a:rPr lang="en-US" sz="1800" dirty="0" smtClean="0">
                <a:solidFill>
                  <a:srgbClr val="B23C00"/>
                </a:solidFill>
              </a:rPr>
              <a:t>s </a:t>
            </a:r>
            <a:r>
              <a:rPr lang="en-US" sz="1800" dirty="0">
                <a:solidFill>
                  <a:srgbClr val="B23C00"/>
                </a:solidFill>
              </a:rPr>
              <a:t>right child G as its new left child.</a:t>
            </a:r>
          </a:p>
        </p:txBody>
      </p:sp>
      <p:sp>
        <p:nvSpPr>
          <p:cNvPr id="601095" name="Text Box 7"/>
          <p:cNvSpPr txBox="1">
            <a:spLocks noChangeArrowheads="1"/>
          </p:cNvSpPr>
          <p:nvPr/>
        </p:nvSpPr>
        <p:spPr bwMode="auto">
          <a:xfrm>
            <a:off x="4937125" y="4343400"/>
            <a:ext cx="3643313" cy="24447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>
                <a:solidFill>
                  <a:srgbClr val="969696"/>
                </a:solidFill>
              </a:rPr>
              <a:t>http://www.cs.uah.edu/~rcoleman/CS221/Trees/AVLTree.html</a:t>
            </a:r>
          </a:p>
        </p:txBody>
      </p:sp>
    </p:spTree>
    <p:extLst>
      <p:ext uri="{BB962C8B-B14F-4D97-AF65-F5344CB8AC3E}">
        <p14:creationId xmlns:p14="http://schemas.microsoft.com/office/powerpoint/2010/main" val="3389478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1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1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109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F5977-826D-A242-81BA-F0EE0A145CD2}" type="slidenum">
              <a:rPr lang="en-US"/>
              <a:pPr/>
              <a:t>14</a:t>
            </a:fld>
            <a:endParaRPr lang="en-US"/>
          </a:p>
        </p:txBody>
      </p:sp>
      <p:sp>
        <p:nvSpPr>
          <p:cNvPr id="602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Balancing AVL </a:t>
            </a:r>
            <a:r>
              <a:rPr lang="en-US" dirty="0" smtClean="0"/>
              <a:t>Trees</a:t>
            </a:r>
            <a:r>
              <a:rPr lang="en-US" dirty="0"/>
              <a:t>: Case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1036638"/>
          </a:xfrm>
        </p:spPr>
        <p:txBody>
          <a:bodyPr/>
          <a:lstStyle/>
          <a:p>
            <a:r>
              <a:rPr lang="en-US" dirty="0">
                <a:solidFill>
                  <a:srgbClr val="B23C00"/>
                </a:solidFill>
              </a:rPr>
              <a:t>Case 3 (inside right-left):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Rebalance with a </a:t>
            </a:r>
            <a:r>
              <a:rPr lang="en-US" dirty="0">
                <a:solidFill>
                  <a:srgbClr val="B23C00"/>
                </a:solidFill>
              </a:rPr>
              <a:t>double </a:t>
            </a:r>
            <a:r>
              <a:rPr lang="en-US" dirty="0" smtClean="0">
                <a:solidFill>
                  <a:srgbClr val="B23C00"/>
                </a:solidFill>
              </a:rPr>
              <a:t>right-left rotation</a:t>
            </a:r>
            <a:r>
              <a:rPr lang="en-US" dirty="0"/>
              <a:t>.</a:t>
            </a:r>
          </a:p>
        </p:txBody>
      </p:sp>
      <p:pic>
        <p:nvPicPr>
          <p:cNvPr id="6021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63" y="2435225"/>
            <a:ext cx="7940675" cy="273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852146" y="6264275"/>
            <a:ext cx="2461297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2012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318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2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D1C9-775C-894F-BEFA-C9C57DE6F4C9}" type="slidenum">
              <a:rPr lang="en-US"/>
              <a:pPr/>
              <a:t>15</a:t>
            </a:fld>
            <a:endParaRPr lang="en-US"/>
          </a:p>
        </p:txBody>
      </p:sp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Balancing AVL </a:t>
            </a:r>
            <a:r>
              <a:rPr lang="en-US" dirty="0" smtClean="0"/>
              <a:t>Trees</a:t>
            </a:r>
            <a:r>
              <a:rPr lang="en-US" dirty="0"/>
              <a:t>: Case </a:t>
            </a:r>
            <a:r>
              <a:rPr lang="en-US" dirty="0" smtClean="0"/>
              <a:t>3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1036638"/>
          </a:xfrm>
        </p:spPr>
        <p:txBody>
          <a:bodyPr/>
          <a:lstStyle/>
          <a:p>
            <a:r>
              <a:rPr lang="en-US" dirty="0">
                <a:solidFill>
                  <a:srgbClr val="B23C00"/>
                </a:solidFill>
              </a:rPr>
              <a:t>Case 3 (inside right-left): </a:t>
            </a:r>
            <a:br>
              <a:rPr lang="en-US" dirty="0">
                <a:solidFill>
                  <a:srgbClr val="B23C00"/>
                </a:solidFill>
              </a:rPr>
            </a:br>
            <a:r>
              <a:rPr lang="en-US" dirty="0"/>
              <a:t>Rebalance with a </a:t>
            </a:r>
            <a:r>
              <a:rPr lang="en-US" dirty="0">
                <a:solidFill>
                  <a:srgbClr val="B23C00"/>
                </a:solidFill>
              </a:rPr>
              <a:t>double </a:t>
            </a:r>
            <a:r>
              <a:rPr lang="en-US" dirty="0" smtClean="0">
                <a:solidFill>
                  <a:srgbClr val="B23C00"/>
                </a:solidFill>
              </a:rPr>
              <a:t>right</a:t>
            </a:r>
            <a:r>
              <a:rPr lang="en-US" dirty="0">
                <a:solidFill>
                  <a:srgbClr val="B23C00"/>
                </a:solidFill>
              </a:rPr>
              <a:t>-left </a:t>
            </a:r>
            <a:r>
              <a:rPr lang="en-US" dirty="0" smtClean="0">
                <a:solidFill>
                  <a:srgbClr val="B23C00"/>
                </a:solidFill>
              </a:rPr>
              <a:t>rotation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03141" name="AutoShape 5" descr="AVL04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03143" name="Picture 7" descr="AVL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2239963"/>
            <a:ext cx="8321675" cy="234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3144" name="Text Box 8"/>
          <p:cNvSpPr txBox="1">
            <a:spLocks noChangeArrowheads="1"/>
          </p:cNvSpPr>
          <p:nvPr/>
        </p:nvSpPr>
        <p:spPr bwMode="auto">
          <a:xfrm>
            <a:off x="422275" y="4697413"/>
            <a:ext cx="8172450" cy="2024062"/>
          </a:xfrm>
          <a:prstGeom prst="rect">
            <a:avLst/>
          </a:prstGeom>
          <a:solidFill>
            <a:srgbClr val="FFFFC2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dirty="0">
                <a:solidFill>
                  <a:srgbClr val="B23C00"/>
                </a:solidFill>
              </a:rPr>
              <a:t>Node A is unbalanced.</a:t>
            </a:r>
          </a:p>
          <a:p>
            <a:r>
              <a:rPr lang="en-US" sz="1800" b="1" dirty="0" smtClean="0">
                <a:solidFill>
                  <a:srgbClr val="B23C00"/>
                </a:solidFill>
              </a:rPr>
              <a:t>Double right-left rotation:</a:t>
            </a:r>
            <a:r>
              <a:rPr lang="en-US" sz="1800" dirty="0" smtClean="0">
                <a:solidFill>
                  <a:srgbClr val="B23C00"/>
                </a:solidFill>
              </a:rPr>
              <a:t> </a:t>
            </a:r>
            <a:r>
              <a:rPr lang="en-US" sz="1800" dirty="0">
                <a:solidFill>
                  <a:srgbClr val="B23C00"/>
                </a:solidFill>
              </a:rPr>
              <a:t>D becomes the new root of the subtree after two rotations. Step 1 is a </a:t>
            </a:r>
            <a:r>
              <a:rPr lang="en-US" sz="1800" u="sng" dirty="0">
                <a:solidFill>
                  <a:srgbClr val="B23C00"/>
                </a:solidFill>
              </a:rPr>
              <a:t>single right rotation </a:t>
            </a:r>
            <a:r>
              <a:rPr lang="en-US" sz="1800" dirty="0">
                <a:solidFill>
                  <a:srgbClr val="B23C00"/>
                </a:solidFill>
              </a:rPr>
              <a:t>between C and C. D replaces C as the subtree root. C becomes </a:t>
            </a:r>
            <a:r>
              <a:rPr lang="en-US" sz="1800" dirty="0" smtClean="0">
                <a:solidFill>
                  <a:srgbClr val="B23C00"/>
                </a:solidFill>
              </a:rPr>
              <a:t>D</a:t>
            </a:r>
            <a:r>
              <a:rPr lang="fr-FR" altLang="ja-JP" sz="1800" dirty="0" smtClean="0">
                <a:solidFill>
                  <a:srgbClr val="B23C00"/>
                </a:solidFill>
                <a:latin typeface="Arial"/>
              </a:rPr>
              <a:t>'</a:t>
            </a:r>
            <a:r>
              <a:rPr lang="en-US" sz="1800" dirty="0" smtClean="0">
                <a:solidFill>
                  <a:srgbClr val="B23C00"/>
                </a:solidFill>
              </a:rPr>
              <a:t>s </a:t>
            </a:r>
            <a:r>
              <a:rPr lang="en-US" sz="1800" dirty="0">
                <a:solidFill>
                  <a:srgbClr val="B23C00"/>
                </a:solidFill>
              </a:rPr>
              <a:t>right child and C adopts </a:t>
            </a:r>
            <a:r>
              <a:rPr lang="en-US" sz="1800" dirty="0" smtClean="0">
                <a:solidFill>
                  <a:srgbClr val="B23C00"/>
                </a:solidFill>
              </a:rPr>
              <a:t>D</a:t>
            </a:r>
            <a:r>
              <a:rPr lang="fr-FR" altLang="ja-JP" sz="1800" dirty="0" smtClean="0">
                <a:solidFill>
                  <a:srgbClr val="B23C00"/>
                </a:solidFill>
                <a:latin typeface="Arial"/>
              </a:rPr>
              <a:t>'</a:t>
            </a:r>
            <a:r>
              <a:rPr lang="en-US" sz="1800" dirty="0" smtClean="0">
                <a:solidFill>
                  <a:srgbClr val="B23C00"/>
                </a:solidFill>
              </a:rPr>
              <a:t>s </a:t>
            </a:r>
            <a:r>
              <a:rPr lang="en-US" sz="1800" dirty="0">
                <a:solidFill>
                  <a:srgbClr val="B23C00"/>
                </a:solidFill>
              </a:rPr>
              <a:t>right child G as its new left child. Step 2 is a </a:t>
            </a:r>
            <a:r>
              <a:rPr lang="en-US" sz="1800" u="sng" dirty="0">
                <a:solidFill>
                  <a:srgbClr val="B23C00"/>
                </a:solidFill>
              </a:rPr>
              <a:t>single left rotation </a:t>
            </a:r>
            <a:r>
              <a:rPr lang="en-US" sz="1800" dirty="0">
                <a:solidFill>
                  <a:srgbClr val="B23C00"/>
                </a:solidFill>
              </a:rPr>
              <a:t>between D and A. D replaces A is the subtree root. A becomes </a:t>
            </a:r>
            <a:r>
              <a:rPr lang="en-US" sz="1800" dirty="0" smtClean="0">
                <a:solidFill>
                  <a:srgbClr val="B23C00"/>
                </a:solidFill>
              </a:rPr>
              <a:t>D</a:t>
            </a:r>
            <a:r>
              <a:rPr lang="fr-FR" altLang="ja-JP" sz="1800" dirty="0" smtClean="0">
                <a:solidFill>
                  <a:srgbClr val="B23C00"/>
                </a:solidFill>
                <a:latin typeface="Arial"/>
              </a:rPr>
              <a:t>'</a:t>
            </a:r>
            <a:r>
              <a:rPr lang="en-US" sz="1800" dirty="0" smtClean="0">
                <a:solidFill>
                  <a:srgbClr val="B23C00"/>
                </a:solidFill>
              </a:rPr>
              <a:t>s </a:t>
            </a:r>
            <a:r>
              <a:rPr lang="en-US" sz="1800" dirty="0">
                <a:solidFill>
                  <a:srgbClr val="B23C00"/>
                </a:solidFill>
              </a:rPr>
              <a:t>left child and A adopts </a:t>
            </a:r>
            <a:r>
              <a:rPr lang="en-US" sz="1800" dirty="0" smtClean="0">
                <a:solidFill>
                  <a:srgbClr val="B23C00"/>
                </a:solidFill>
              </a:rPr>
              <a:t>D</a:t>
            </a:r>
            <a:r>
              <a:rPr lang="fr-FR" altLang="ja-JP" sz="1800" dirty="0" smtClean="0">
                <a:solidFill>
                  <a:srgbClr val="B23C00"/>
                </a:solidFill>
                <a:latin typeface="Arial"/>
              </a:rPr>
              <a:t>'</a:t>
            </a:r>
            <a:r>
              <a:rPr lang="en-US" sz="1800" dirty="0" smtClean="0">
                <a:solidFill>
                  <a:srgbClr val="B23C00"/>
                </a:solidFill>
              </a:rPr>
              <a:t>s </a:t>
            </a:r>
            <a:r>
              <a:rPr lang="en-US" sz="1800" dirty="0">
                <a:solidFill>
                  <a:srgbClr val="B23C00"/>
                </a:solidFill>
              </a:rPr>
              <a:t>left child F as its new right child</a:t>
            </a:r>
            <a:r>
              <a:rPr lang="en-US" sz="1800" dirty="0" smtClean="0">
                <a:solidFill>
                  <a:srgbClr val="B23C00"/>
                </a:solidFill>
              </a:rPr>
              <a:t>.</a:t>
            </a:r>
            <a:r>
              <a:rPr lang="en-US" sz="1800" u="sng" dirty="0" smtClean="0">
                <a:solidFill>
                  <a:srgbClr val="B23C00"/>
                </a:solidFill>
              </a:rPr>
              <a:t> </a:t>
            </a:r>
            <a:endParaRPr lang="en-US" sz="1800" dirty="0">
              <a:solidFill>
                <a:srgbClr val="B23C00"/>
              </a:solidFill>
            </a:endParaRPr>
          </a:p>
        </p:txBody>
      </p:sp>
      <p:sp>
        <p:nvSpPr>
          <p:cNvPr id="603145" name="Text Box 9"/>
          <p:cNvSpPr txBox="1">
            <a:spLocks noChangeArrowheads="1"/>
          </p:cNvSpPr>
          <p:nvPr/>
        </p:nvSpPr>
        <p:spPr bwMode="auto">
          <a:xfrm>
            <a:off x="5211763" y="1235075"/>
            <a:ext cx="3643312" cy="24447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>
                <a:solidFill>
                  <a:srgbClr val="969696"/>
                </a:solidFill>
              </a:rPr>
              <a:t>http://www.cs.uah.edu/~rcoleman/CS221/Trees/AVLTree.html</a:t>
            </a:r>
          </a:p>
        </p:txBody>
      </p:sp>
    </p:spTree>
    <p:extLst>
      <p:ext uri="{BB962C8B-B14F-4D97-AF65-F5344CB8AC3E}">
        <p14:creationId xmlns:p14="http://schemas.microsoft.com/office/powerpoint/2010/main" val="2359850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3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3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314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5677-ADC8-1D49-8880-783F7BBB5DB2}" type="slidenum">
              <a:rPr lang="en-US"/>
              <a:pPr/>
              <a:t>16</a:t>
            </a:fld>
            <a:endParaRPr lang="en-US"/>
          </a:p>
        </p:txBody>
      </p:sp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AVL Tree Implementation</a:t>
            </a:r>
          </a:p>
        </p:txBody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784725"/>
          </a:xfrm>
        </p:spPr>
        <p:txBody>
          <a:bodyPr/>
          <a:lstStyle/>
          <a:p>
            <a:r>
              <a:rPr lang="en-US" dirty="0"/>
              <a:t>Since an AVL tree is just a BST with a balance condition, it makes sense to make the AVL tree class a </a:t>
            </a:r>
            <a:r>
              <a:rPr lang="en-US" dirty="0">
                <a:solidFill>
                  <a:srgbClr val="B23C00"/>
                </a:solidFill>
              </a:rPr>
              <a:t>subclass of the BST class</a:t>
            </a:r>
            <a:r>
              <a:rPr lang="en-US" dirty="0"/>
              <a:t>.</a:t>
            </a:r>
          </a:p>
          <a:p>
            <a:endParaRPr lang="en-US" dirty="0"/>
          </a:p>
          <a:p>
            <a:pPr lvl="4"/>
            <a:endParaRPr lang="en-US" dirty="0"/>
          </a:p>
          <a:p>
            <a:r>
              <a:rPr lang="en-US" dirty="0"/>
              <a:t>Both classes can share the same </a:t>
            </a:r>
            <a:br>
              <a:rPr lang="en-US" dirty="0"/>
            </a:br>
            <a:r>
              <a:rPr lang="en-US" b="1" dirty="0" err="1">
                <a:solidFill>
                  <a:srgbClr val="B23C00"/>
                </a:solidFill>
                <a:latin typeface="Courier New" charset="0"/>
              </a:rPr>
              <a:t>BinaryNode</a:t>
            </a:r>
            <a:r>
              <a:rPr lang="en-US" dirty="0">
                <a:solidFill>
                  <a:srgbClr val="B23C00"/>
                </a:solidFill>
              </a:rPr>
              <a:t> </a:t>
            </a:r>
            <a:r>
              <a:rPr lang="en-US" dirty="0"/>
              <a:t>class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05188" name="Text Box 4"/>
          <p:cNvSpPr txBox="1">
            <a:spLocks noChangeArrowheads="1"/>
          </p:cNvSpPr>
          <p:nvPr/>
        </p:nvSpPr>
        <p:spPr bwMode="auto">
          <a:xfrm>
            <a:off x="1006475" y="2849563"/>
            <a:ext cx="7042150" cy="3968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charset="0"/>
              </a:rPr>
              <a:t>public class AvlTree extends BinarySearchTree</a:t>
            </a:r>
          </a:p>
        </p:txBody>
      </p:sp>
    </p:spTree>
    <p:extLst>
      <p:ext uri="{BB962C8B-B14F-4D97-AF65-F5344CB8AC3E}">
        <p14:creationId xmlns:p14="http://schemas.microsoft.com/office/powerpoint/2010/main" val="2894779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5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187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A8496-2D12-D047-A759-BC1432A32AD9}" type="slidenum">
              <a:rPr lang="en-US"/>
              <a:pPr/>
              <a:t>17</a:t>
            </a:fld>
            <a:endParaRPr lang="en-US"/>
          </a:p>
        </p:txBody>
      </p:sp>
      <p:sp>
        <p:nvSpPr>
          <p:cNvPr id="604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AVL Tree Node</a:t>
            </a:r>
          </a:p>
        </p:txBody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125" y="1295400"/>
            <a:ext cx="8412163" cy="1036638"/>
          </a:xfrm>
        </p:spPr>
        <p:txBody>
          <a:bodyPr/>
          <a:lstStyle/>
          <a:p>
            <a:r>
              <a:rPr lang="en-US" dirty="0"/>
              <a:t>With so many height calculations, it makes sense to store each </a:t>
            </a:r>
            <a:r>
              <a:rPr lang="en-US" dirty="0" smtClean="0"/>
              <a:t>node</a:t>
            </a:r>
            <a:r>
              <a:rPr lang="fr-FR" altLang="ja-JP" dirty="0" smtClean="0">
                <a:latin typeface="Arial"/>
              </a:rPr>
              <a:t>'</a:t>
            </a:r>
            <a:r>
              <a:rPr lang="en-US" dirty="0" smtClean="0"/>
              <a:t>s </a:t>
            </a:r>
            <a:r>
              <a:rPr lang="en-US" dirty="0"/>
              <a:t>height in the node itself.</a:t>
            </a:r>
          </a:p>
        </p:txBody>
      </p:sp>
      <p:sp>
        <p:nvSpPr>
          <p:cNvPr id="604164" name="Text Box 4"/>
          <p:cNvSpPr txBox="1">
            <a:spLocks noChangeArrowheads="1"/>
          </p:cNvSpPr>
          <p:nvPr/>
        </p:nvSpPr>
        <p:spPr bwMode="auto">
          <a:xfrm>
            <a:off x="946150" y="2452688"/>
            <a:ext cx="7387810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charset="0"/>
              </a:rPr>
              <a:t>public class </a:t>
            </a:r>
            <a:r>
              <a:rPr lang="en-US" sz="1800" b="1" dirty="0" err="1">
                <a:solidFill>
                  <a:srgbClr val="B23C00"/>
                </a:solidFill>
                <a:latin typeface="Courier New" charset="0"/>
              </a:rPr>
              <a:t>BinaryNode</a:t>
            </a:r>
            <a:r>
              <a:rPr lang="en-US" sz="1800" b="1" dirty="0">
                <a:solidFill>
                  <a:srgbClr val="B23C00"/>
                </a:solidFill>
                <a:latin typeface="Courier New" charset="0"/>
              </a:rPr>
              <a:t> </a:t>
            </a:r>
          </a:p>
          <a:p>
            <a:r>
              <a:rPr lang="en-US" sz="1800" b="1" dirty="0">
                <a:latin typeface="Courier New" charset="0"/>
              </a:rPr>
              <a:t>{</a:t>
            </a:r>
          </a:p>
          <a:p>
            <a:r>
              <a:rPr lang="en-US" sz="1800" b="1" dirty="0">
                <a:latin typeface="Courier New" charset="0"/>
              </a:rPr>
              <a:t>    private </a:t>
            </a:r>
            <a:r>
              <a:rPr lang="en-US" sz="1800" b="1" dirty="0" err="1">
                <a:latin typeface="Courier New" charset="0"/>
              </a:rPr>
              <a:t>int</a:t>
            </a:r>
            <a:r>
              <a:rPr lang="en-US" sz="1800" b="1" dirty="0">
                <a:latin typeface="Courier New" charset="0"/>
              </a:rPr>
              <a:t> data;         // data in this node</a:t>
            </a:r>
          </a:p>
          <a:p>
            <a:r>
              <a:rPr lang="en-US" sz="1800" b="1" dirty="0">
                <a:latin typeface="Courier New" charset="0"/>
              </a:rPr>
              <a:t>    private </a:t>
            </a:r>
            <a:r>
              <a:rPr lang="en-US" sz="1800" b="1" dirty="0" err="1">
                <a:latin typeface="Courier New" charset="0"/>
              </a:rPr>
              <a:t>int</a:t>
            </a:r>
            <a:r>
              <a:rPr lang="en-US" sz="1800" b="1" dirty="0">
                <a:latin typeface="Courier New" charset="0"/>
              </a:rPr>
              <a:t> </a:t>
            </a:r>
            <a:r>
              <a:rPr lang="en-US" sz="1800" b="1" dirty="0">
                <a:solidFill>
                  <a:srgbClr val="B23C00"/>
                </a:solidFill>
                <a:latin typeface="Courier New" charset="0"/>
              </a:rPr>
              <a:t>height</a:t>
            </a:r>
            <a:r>
              <a:rPr lang="en-US" sz="1800" b="1" dirty="0">
                <a:latin typeface="Courier New" charset="0"/>
              </a:rPr>
              <a:t>;       // height of this node</a:t>
            </a:r>
          </a:p>
          <a:p>
            <a:r>
              <a:rPr lang="en-US" sz="1800" b="1" dirty="0">
                <a:latin typeface="Courier New" charset="0"/>
              </a:rPr>
              <a:t>    private </a:t>
            </a:r>
            <a:r>
              <a:rPr lang="en-US" sz="1800" b="1" dirty="0" err="1">
                <a:latin typeface="Courier New" charset="0"/>
              </a:rPr>
              <a:t>BinaryNode</a:t>
            </a:r>
            <a:r>
              <a:rPr lang="en-US" sz="1800" b="1" dirty="0">
                <a:latin typeface="Courier New" charset="0"/>
              </a:rPr>
              <a:t> left;  // left child</a:t>
            </a:r>
          </a:p>
          <a:p>
            <a:r>
              <a:rPr lang="en-US" sz="1800" b="1" dirty="0">
                <a:latin typeface="Courier New" charset="0"/>
              </a:rPr>
              <a:t>    private </a:t>
            </a:r>
            <a:r>
              <a:rPr lang="en-US" sz="1800" b="1" dirty="0" err="1">
                <a:latin typeface="Courier New" charset="0"/>
              </a:rPr>
              <a:t>BinaryNode</a:t>
            </a:r>
            <a:r>
              <a:rPr lang="en-US" sz="1800" b="1" dirty="0">
                <a:latin typeface="Courier New" charset="0"/>
              </a:rPr>
              <a:t> right; // right child</a:t>
            </a:r>
          </a:p>
          <a:p>
            <a:endParaRPr lang="en-US" sz="1800" b="1" dirty="0">
              <a:latin typeface="Courier New" charset="0"/>
            </a:endParaRPr>
          </a:p>
          <a:p>
            <a:r>
              <a:rPr lang="en-US" sz="1800" b="1" dirty="0">
                <a:latin typeface="Courier New" charset="0"/>
              </a:rPr>
              <a:t>    ...</a:t>
            </a:r>
          </a:p>
          <a:p>
            <a:r>
              <a:rPr lang="en-US" sz="1800" b="1" dirty="0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8623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DA1AF-D7C7-9549-9AC2-1E76D2732E2E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 </a:t>
            </a:r>
            <a:r>
              <a:rPr lang="en-US" dirty="0" smtClean="0"/>
              <a:t>Implementation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563" y="1295400"/>
            <a:ext cx="8778875" cy="1768475"/>
          </a:xfrm>
        </p:spPr>
        <p:txBody>
          <a:bodyPr/>
          <a:lstStyle/>
          <a:p>
            <a:r>
              <a:rPr lang="en-US" dirty="0"/>
              <a:t>Class 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</a:rPr>
              <a:t>AVLTree</a:t>
            </a:r>
            <a:r>
              <a:rPr lang="en-US" dirty="0"/>
              <a:t> overrides the 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insert()</a:t>
            </a:r>
            <a:r>
              <a:rPr lang="en-US" dirty="0"/>
              <a:t> and 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remove()</a:t>
            </a:r>
            <a:r>
              <a:rPr lang="en-US" dirty="0"/>
              <a:t> methods of class 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</a:rPr>
              <a:t>BinarySearchTree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Each method calls the </a:t>
            </a:r>
            <a:r>
              <a:rPr lang="en-US" dirty="0" smtClean="0"/>
              <a:t>superclass</a:t>
            </a:r>
            <a:r>
              <a:rPr lang="fr-FR" altLang="ja-JP" dirty="0" smtClean="0">
                <a:latin typeface="Arial"/>
              </a:rPr>
              <a:t>'</a:t>
            </a:r>
            <a:r>
              <a:rPr lang="en-US" dirty="0" smtClean="0"/>
              <a:t>s </a:t>
            </a:r>
            <a:r>
              <a:rPr lang="en-US" dirty="0"/>
              <a:t>method and </a:t>
            </a:r>
            <a:br>
              <a:rPr lang="en-US" dirty="0"/>
            </a:br>
            <a:r>
              <a:rPr lang="en-US" dirty="0"/>
              <a:t>wraps the result in a call to the 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balance()</a:t>
            </a:r>
            <a:r>
              <a:rPr lang="en-US" dirty="0"/>
              <a:t> method.</a:t>
            </a:r>
          </a:p>
        </p:txBody>
      </p:sp>
      <p:sp>
        <p:nvSpPr>
          <p:cNvPr id="607236" name="Text Box 4"/>
          <p:cNvSpPr txBox="1">
            <a:spLocks noChangeArrowheads="1"/>
          </p:cNvSpPr>
          <p:nvPr/>
        </p:nvSpPr>
        <p:spPr bwMode="auto">
          <a:xfrm>
            <a:off x="719138" y="3243263"/>
            <a:ext cx="7693025" cy="2563812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charset="0"/>
              </a:rPr>
              <a:t>protected </a:t>
            </a:r>
            <a:r>
              <a:rPr lang="en-US" sz="1800" b="1" dirty="0" err="1">
                <a:latin typeface="Courier New" charset="0"/>
              </a:rPr>
              <a:t>BinaryNode</a:t>
            </a:r>
            <a:r>
              <a:rPr lang="en-US" sz="1800" b="1" dirty="0">
                <a:latin typeface="Courier New" charset="0"/>
              </a:rPr>
              <a:t> </a:t>
            </a:r>
            <a:r>
              <a:rPr lang="en-US" sz="1800" b="1" dirty="0">
                <a:solidFill>
                  <a:srgbClr val="B23C00"/>
                </a:solidFill>
                <a:latin typeface="Courier New" charset="0"/>
              </a:rPr>
              <a:t>insert</a:t>
            </a:r>
            <a:r>
              <a:rPr lang="en-US" sz="1800" b="1" dirty="0">
                <a:latin typeface="Courier New" charset="0"/>
              </a:rPr>
              <a:t>(</a:t>
            </a:r>
            <a:r>
              <a:rPr lang="en-US" sz="1800" b="1" dirty="0" err="1">
                <a:latin typeface="Courier New" charset="0"/>
              </a:rPr>
              <a:t>int</a:t>
            </a:r>
            <a:r>
              <a:rPr lang="en-US" sz="1800" b="1" dirty="0">
                <a:latin typeface="Courier New" charset="0"/>
              </a:rPr>
              <a:t> data, </a:t>
            </a:r>
            <a:r>
              <a:rPr lang="en-US" sz="1800" b="1" dirty="0" err="1">
                <a:latin typeface="Courier New" charset="0"/>
              </a:rPr>
              <a:t>BinaryNode</a:t>
            </a:r>
            <a:r>
              <a:rPr lang="en-US" sz="1800" b="1" dirty="0">
                <a:latin typeface="Courier New" charset="0"/>
              </a:rPr>
              <a:t> node) </a:t>
            </a:r>
          </a:p>
          <a:p>
            <a:r>
              <a:rPr lang="en-US" sz="1800" b="1" dirty="0">
                <a:latin typeface="Courier New" charset="0"/>
              </a:rPr>
              <a:t>{</a:t>
            </a:r>
          </a:p>
          <a:p>
            <a:r>
              <a:rPr lang="en-US" sz="1800" b="1" dirty="0">
                <a:latin typeface="Courier New" charset="0"/>
              </a:rPr>
              <a:t>    return </a:t>
            </a:r>
            <a:r>
              <a:rPr lang="en-US" sz="1800" b="1" dirty="0">
                <a:solidFill>
                  <a:srgbClr val="B23C00"/>
                </a:solidFill>
                <a:latin typeface="Courier New" charset="0"/>
              </a:rPr>
              <a:t>balance</a:t>
            </a:r>
            <a:r>
              <a:rPr lang="en-US" sz="1800" b="1" dirty="0">
                <a:latin typeface="Courier New" charset="0"/>
              </a:rPr>
              <a:t>(</a:t>
            </a:r>
            <a:r>
              <a:rPr lang="en-US" sz="1800" b="1" dirty="0" err="1">
                <a:solidFill>
                  <a:srgbClr val="0033CC"/>
                </a:solidFill>
                <a:latin typeface="Courier New" charset="0"/>
              </a:rPr>
              <a:t>super.insert</a:t>
            </a:r>
            <a:r>
              <a:rPr lang="en-US" sz="1800" b="1" dirty="0">
                <a:latin typeface="Courier New" charset="0"/>
              </a:rPr>
              <a:t>(data, node));</a:t>
            </a:r>
          </a:p>
          <a:p>
            <a:r>
              <a:rPr lang="en-US" sz="1800" b="1" dirty="0">
                <a:latin typeface="Courier New" charset="0"/>
              </a:rPr>
              <a:t>}</a:t>
            </a:r>
          </a:p>
          <a:p>
            <a:endParaRPr lang="en-US" sz="1800" b="1" dirty="0">
              <a:latin typeface="Courier New" charset="0"/>
            </a:endParaRPr>
          </a:p>
          <a:p>
            <a:r>
              <a:rPr lang="en-US" sz="1800" b="1" dirty="0">
                <a:latin typeface="Courier New" charset="0"/>
              </a:rPr>
              <a:t>protected </a:t>
            </a:r>
            <a:r>
              <a:rPr lang="en-US" sz="1800" b="1" dirty="0" err="1">
                <a:latin typeface="Courier New" charset="0"/>
              </a:rPr>
              <a:t>BinaryNode</a:t>
            </a:r>
            <a:r>
              <a:rPr lang="en-US" sz="1800" b="1" dirty="0">
                <a:latin typeface="Courier New" charset="0"/>
              </a:rPr>
              <a:t> </a:t>
            </a:r>
            <a:r>
              <a:rPr lang="en-US" sz="1800" b="1" dirty="0">
                <a:solidFill>
                  <a:srgbClr val="B23C00"/>
                </a:solidFill>
                <a:latin typeface="Courier New" charset="0"/>
              </a:rPr>
              <a:t>remove</a:t>
            </a:r>
            <a:r>
              <a:rPr lang="en-US" sz="1800" b="1" dirty="0">
                <a:latin typeface="Courier New" charset="0"/>
              </a:rPr>
              <a:t>(</a:t>
            </a:r>
            <a:r>
              <a:rPr lang="en-US" sz="1800" b="1" dirty="0" err="1">
                <a:latin typeface="Courier New" charset="0"/>
              </a:rPr>
              <a:t>int</a:t>
            </a:r>
            <a:r>
              <a:rPr lang="en-US" sz="1800" b="1" dirty="0">
                <a:latin typeface="Courier New" charset="0"/>
              </a:rPr>
              <a:t> data, </a:t>
            </a:r>
            <a:r>
              <a:rPr lang="en-US" sz="1800" b="1" dirty="0" err="1">
                <a:latin typeface="Courier New" charset="0"/>
              </a:rPr>
              <a:t>BinaryNode</a:t>
            </a:r>
            <a:r>
              <a:rPr lang="en-US" sz="1800" b="1" dirty="0">
                <a:latin typeface="Courier New" charset="0"/>
              </a:rPr>
              <a:t> node) </a:t>
            </a:r>
          </a:p>
          <a:p>
            <a:r>
              <a:rPr lang="en-US" sz="1800" b="1" dirty="0">
                <a:latin typeface="Courier New" charset="0"/>
              </a:rPr>
              <a:t>{</a:t>
            </a:r>
          </a:p>
          <a:p>
            <a:r>
              <a:rPr lang="en-US" sz="1800" b="1" dirty="0">
                <a:latin typeface="Courier New" charset="0"/>
              </a:rPr>
              <a:t>    return </a:t>
            </a:r>
            <a:r>
              <a:rPr lang="en-US" sz="1800" b="1" dirty="0">
                <a:solidFill>
                  <a:srgbClr val="B23C00"/>
                </a:solidFill>
                <a:latin typeface="Courier New" charset="0"/>
              </a:rPr>
              <a:t>balance</a:t>
            </a:r>
            <a:r>
              <a:rPr lang="en-US" sz="1800" b="1" dirty="0">
                <a:latin typeface="Courier New" charset="0"/>
              </a:rPr>
              <a:t>(</a:t>
            </a:r>
            <a:r>
              <a:rPr lang="en-US" sz="1800" b="1" dirty="0" err="1">
                <a:solidFill>
                  <a:srgbClr val="0033CC"/>
                </a:solidFill>
                <a:latin typeface="Courier New" charset="0"/>
              </a:rPr>
              <a:t>super.remove</a:t>
            </a:r>
            <a:r>
              <a:rPr lang="en-US" sz="1800" b="1" dirty="0">
                <a:latin typeface="Courier New" charset="0"/>
              </a:rPr>
              <a:t>(data, node));</a:t>
            </a:r>
          </a:p>
          <a:p>
            <a:r>
              <a:rPr lang="en-US" sz="1800" b="1" dirty="0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30144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7E45F-5D4E-7B4F-A7A2-493EEFDABFE7}" type="slidenum">
              <a:rPr lang="en-US"/>
              <a:pPr/>
              <a:t>19</a:t>
            </a:fld>
            <a:endParaRPr lang="en-US"/>
          </a:p>
        </p:txBody>
      </p:sp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 </a:t>
            </a:r>
            <a:r>
              <a:rPr lang="en-US" dirty="0" smtClean="0"/>
              <a:t>Implementation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76800"/>
          </a:xfrm>
        </p:spPr>
        <p:txBody>
          <a:bodyPr/>
          <a:lstStyle/>
          <a:p>
            <a:r>
              <a:rPr lang="en-US" dirty="0"/>
              <a:t>The private 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</a:rPr>
              <a:t>AVLTree</a:t>
            </a:r>
            <a:r>
              <a:rPr lang="en-US" dirty="0"/>
              <a:t> method 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balance()</a:t>
            </a:r>
            <a:r>
              <a:rPr lang="en-US" dirty="0"/>
              <a:t> checks whether the balance condition still holds, and </a:t>
            </a:r>
            <a:r>
              <a:rPr lang="en-US" dirty="0">
                <a:solidFill>
                  <a:srgbClr val="B23C00"/>
                </a:solidFill>
              </a:rPr>
              <a:t>rebalances the tree with rotations </a:t>
            </a:r>
            <a:r>
              <a:rPr lang="en-US" dirty="0">
                <a:solidFill>
                  <a:schemeClr val="folHlink"/>
                </a:solidFill>
              </a:rPr>
              <a:t/>
            </a:r>
            <a:br>
              <a:rPr lang="en-US" dirty="0">
                <a:solidFill>
                  <a:schemeClr val="folHlink"/>
                </a:solidFill>
              </a:rPr>
            </a:br>
            <a:r>
              <a:rPr lang="en-US" dirty="0"/>
              <a:t>whenever necessary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335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71FD-7A0E-FF47-B247-3B577218BB0A}" type="slidenum">
              <a:rPr lang="en-US"/>
              <a:pPr/>
              <a:t>2</a:t>
            </a:fld>
            <a:endParaRPr lang="en-US"/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Search Trees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1"/>
            <a:ext cx="8229600" cy="4876770"/>
          </a:xfrm>
        </p:spPr>
        <p:txBody>
          <a:bodyPr/>
          <a:lstStyle/>
          <a:p>
            <a:r>
              <a:rPr lang="en-US" dirty="0"/>
              <a:t>A binary search tree has these properties </a:t>
            </a:r>
            <a:br>
              <a:rPr lang="en-US" dirty="0"/>
            </a:br>
            <a:r>
              <a:rPr lang="en-US" dirty="0"/>
              <a:t>for each of its nodes:</a:t>
            </a:r>
          </a:p>
          <a:p>
            <a:pPr lvl="4"/>
            <a:endParaRPr lang="en-US" dirty="0"/>
          </a:p>
          <a:p>
            <a:pPr lvl="1"/>
            <a:r>
              <a:rPr lang="en-US" dirty="0"/>
              <a:t>All the values in the </a:t>
            </a:r>
            <a:r>
              <a:rPr lang="en-US" dirty="0" smtClean="0"/>
              <a:t>node</a:t>
            </a:r>
            <a:r>
              <a:rPr lang="fr-FR" altLang="ja-JP" dirty="0" smtClean="0">
                <a:latin typeface="Arial"/>
              </a:rPr>
              <a:t>'</a:t>
            </a:r>
            <a:r>
              <a:rPr lang="en-US" dirty="0" smtClean="0"/>
              <a:t>s </a:t>
            </a:r>
            <a:r>
              <a:rPr lang="en-US" dirty="0">
                <a:solidFill>
                  <a:srgbClr val="B23C00"/>
                </a:solidFill>
              </a:rPr>
              <a:t>left subtree </a:t>
            </a:r>
            <a:r>
              <a:rPr lang="en-US" dirty="0"/>
              <a:t>is </a:t>
            </a:r>
            <a:br>
              <a:rPr lang="en-US" dirty="0"/>
            </a:br>
            <a:r>
              <a:rPr lang="en-US" dirty="0">
                <a:solidFill>
                  <a:srgbClr val="B23C00"/>
                </a:solidFill>
              </a:rPr>
              <a:t>less than </a:t>
            </a:r>
            <a:r>
              <a:rPr lang="en-US" dirty="0"/>
              <a:t>the value of the node itself.</a:t>
            </a:r>
          </a:p>
          <a:p>
            <a:pPr lvl="4"/>
            <a:endParaRPr lang="en-US" dirty="0"/>
          </a:p>
          <a:p>
            <a:pPr lvl="1"/>
            <a:r>
              <a:rPr lang="en-US" dirty="0"/>
              <a:t>All the values in the </a:t>
            </a:r>
            <a:r>
              <a:rPr lang="en-US" dirty="0" smtClean="0"/>
              <a:t>node</a:t>
            </a:r>
            <a:r>
              <a:rPr lang="fr-FR" altLang="ja-JP" dirty="0" smtClean="0">
                <a:latin typeface="Arial"/>
              </a:rPr>
              <a:t>'</a:t>
            </a:r>
            <a:r>
              <a:rPr lang="en-US" dirty="0" smtClean="0"/>
              <a:t>s </a:t>
            </a:r>
            <a:r>
              <a:rPr lang="en-US" dirty="0">
                <a:solidFill>
                  <a:srgbClr val="B23C00"/>
                </a:solidFill>
              </a:rPr>
              <a:t>right subtree </a:t>
            </a:r>
            <a:r>
              <a:rPr lang="en-US" dirty="0"/>
              <a:t>is </a:t>
            </a:r>
            <a:br>
              <a:rPr lang="en-US" dirty="0"/>
            </a:br>
            <a:r>
              <a:rPr lang="en-US" dirty="0">
                <a:solidFill>
                  <a:srgbClr val="B23C00"/>
                </a:solidFill>
              </a:rPr>
              <a:t>greater than </a:t>
            </a:r>
            <a:r>
              <a:rPr lang="en-US" dirty="0"/>
              <a:t>the value of the node itself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847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D2E0-3C5A-5649-9D2B-00BD470D0C3B}" type="slidenum">
              <a:rPr lang="en-US"/>
              <a:pPr/>
              <a:t>20</a:t>
            </a:fld>
            <a:endParaRPr lang="en-US"/>
          </a:p>
        </p:txBody>
      </p:sp>
      <p:sp>
        <p:nvSpPr>
          <p:cNvPr id="60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 </a:t>
            </a:r>
            <a:r>
              <a:rPr lang="en-US" dirty="0" smtClean="0"/>
              <a:t>Implementation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609284" name="Text Box 4"/>
          <p:cNvSpPr txBox="1">
            <a:spLocks noChangeArrowheads="1"/>
          </p:cNvSpPr>
          <p:nvPr/>
        </p:nvSpPr>
        <p:spPr bwMode="auto">
          <a:xfrm>
            <a:off x="365125" y="1325563"/>
            <a:ext cx="7510940" cy="5478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latin typeface="Courier New" charset="0"/>
              </a:rPr>
              <a:t>private </a:t>
            </a:r>
            <a:r>
              <a:rPr lang="en-US" sz="1400" b="1" dirty="0" err="1">
                <a:latin typeface="Courier New" charset="0"/>
              </a:rPr>
              <a:t>BinaryNode</a:t>
            </a:r>
            <a:r>
              <a:rPr lang="en-US" sz="1400" b="1" dirty="0">
                <a:latin typeface="Courier New" charset="0"/>
              </a:rPr>
              <a:t> </a:t>
            </a:r>
            <a:r>
              <a:rPr lang="en-US" sz="1400" b="1" dirty="0">
                <a:solidFill>
                  <a:srgbClr val="B23C00"/>
                </a:solidFill>
                <a:latin typeface="Courier New" charset="0"/>
              </a:rPr>
              <a:t>balance</a:t>
            </a:r>
            <a:r>
              <a:rPr lang="en-US" sz="1400" b="1" dirty="0">
                <a:latin typeface="Courier New" charset="0"/>
              </a:rPr>
              <a:t>(</a:t>
            </a:r>
            <a:r>
              <a:rPr lang="en-US" sz="1400" b="1" dirty="0" err="1">
                <a:latin typeface="Courier New" charset="0"/>
              </a:rPr>
              <a:t>BinaryNode</a:t>
            </a:r>
            <a:r>
              <a:rPr lang="en-US" sz="1400" b="1" dirty="0">
                <a:latin typeface="Courier New" charset="0"/>
              </a:rPr>
              <a:t> node) </a:t>
            </a:r>
          </a:p>
          <a:p>
            <a:r>
              <a:rPr lang="en-US" sz="1400" b="1" dirty="0">
                <a:latin typeface="Courier New" charset="0"/>
              </a:rPr>
              <a:t>{</a:t>
            </a:r>
          </a:p>
          <a:p>
            <a:r>
              <a:rPr lang="en-US" sz="1400" b="1" dirty="0">
                <a:latin typeface="Courier New" charset="0"/>
              </a:rPr>
              <a:t>    ...</a:t>
            </a:r>
          </a:p>
          <a:p>
            <a:r>
              <a:rPr lang="en-US" sz="1400" dirty="0">
                <a:latin typeface="Courier New" charset="0"/>
              </a:rPr>
              <a:t>    </a:t>
            </a:r>
            <a:r>
              <a:rPr lang="en-US" sz="1400" b="1" dirty="0">
                <a:latin typeface="Courier New" charset="0"/>
              </a:rPr>
              <a:t>if (height(</a:t>
            </a:r>
            <a:r>
              <a:rPr lang="en-US" sz="1400" b="1" dirty="0" err="1">
                <a:latin typeface="Courier New" charset="0"/>
              </a:rPr>
              <a:t>node.getLeft</a:t>
            </a:r>
            <a:r>
              <a:rPr lang="en-US" sz="1400" b="1" dirty="0">
                <a:latin typeface="Courier New" charset="0"/>
              </a:rPr>
              <a:t>()) - height(</a:t>
            </a:r>
            <a:r>
              <a:rPr lang="en-US" sz="1400" b="1" dirty="0" err="1">
                <a:latin typeface="Courier New" charset="0"/>
              </a:rPr>
              <a:t>node.getRight</a:t>
            </a:r>
            <a:r>
              <a:rPr lang="en-US" sz="1400" b="1" dirty="0">
                <a:latin typeface="Courier New" charset="0"/>
              </a:rPr>
              <a:t>()) &gt; 1) {</a:t>
            </a:r>
          </a:p>
          <a:p>
            <a:r>
              <a:rPr lang="en-US" sz="1400" b="1" dirty="0">
                <a:latin typeface="Courier New" charset="0"/>
              </a:rPr>
              <a:t>        if (height(</a:t>
            </a:r>
            <a:r>
              <a:rPr lang="en-US" sz="1400" b="1" dirty="0" err="1">
                <a:latin typeface="Courier New" charset="0"/>
              </a:rPr>
              <a:t>node.getLeft</a:t>
            </a:r>
            <a:r>
              <a:rPr lang="en-US" sz="1400" b="1" dirty="0">
                <a:latin typeface="Courier New" charset="0"/>
              </a:rPr>
              <a:t>().</a:t>
            </a:r>
            <a:r>
              <a:rPr lang="en-US" sz="1400" b="1" dirty="0" err="1">
                <a:latin typeface="Courier New" charset="0"/>
              </a:rPr>
              <a:t>getLeft</a:t>
            </a:r>
            <a:r>
              <a:rPr lang="en-US" sz="1400" b="1" dirty="0">
                <a:latin typeface="Courier New" charset="0"/>
              </a:rPr>
              <a:t>()) </a:t>
            </a:r>
          </a:p>
          <a:p>
            <a:r>
              <a:rPr lang="en-US" sz="1400" b="1" dirty="0">
                <a:latin typeface="Courier New" charset="0"/>
              </a:rPr>
              <a:t>                &gt;= height(</a:t>
            </a:r>
            <a:r>
              <a:rPr lang="en-US" sz="1400" b="1" dirty="0" err="1">
                <a:latin typeface="Courier New" charset="0"/>
              </a:rPr>
              <a:t>node.getLeft</a:t>
            </a:r>
            <a:r>
              <a:rPr lang="en-US" sz="1400" b="1" dirty="0">
                <a:latin typeface="Courier New" charset="0"/>
              </a:rPr>
              <a:t>().</a:t>
            </a:r>
            <a:r>
              <a:rPr lang="en-US" sz="1400" b="1" dirty="0" err="1">
                <a:latin typeface="Courier New" charset="0"/>
              </a:rPr>
              <a:t>getRight</a:t>
            </a:r>
            <a:r>
              <a:rPr lang="en-US" sz="1400" b="1" dirty="0">
                <a:latin typeface="Courier New" charset="0"/>
              </a:rPr>
              <a:t>())) {</a:t>
            </a:r>
          </a:p>
          <a:p>
            <a:r>
              <a:rPr lang="en-US" sz="1400" b="1" dirty="0">
                <a:latin typeface="Courier New" charset="0"/>
              </a:rPr>
              <a:t>            node = </a:t>
            </a:r>
            <a:r>
              <a:rPr lang="en-US" sz="1400" b="1" dirty="0" err="1">
                <a:solidFill>
                  <a:srgbClr val="B23C00"/>
                </a:solidFill>
                <a:latin typeface="Courier New" charset="0"/>
              </a:rPr>
              <a:t>singleRightRotation</a:t>
            </a:r>
            <a:r>
              <a:rPr lang="en-US" sz="1400" b="1" dirty="0">
                <a:latin typeface="Courier New" charset="0"/>
              </a:rPr>
              <a:t>(node);</a:t>
            </a:r>
          </a:p>
          <a:p>
            <a:r>
              <a:rPr lang="en-US" sz="1400" b="1" dirty="0">
                <a:latin typeface="Courier New" charset="0"/>
              </a:rPr>
              <a:t>        }</a:t>
            </a:r>
          </a:p>
          <a:p>
            <a:r>
              <a:rPr lang="en-US" sz="1400" b="1" dirty="0">
                <a:latin typeface="Courier New" charset="0"/>
              </a:rPr>
              <a:t>        else {</a:t>
            </a:r>
          </a:p>
          <a:p>
            <a:r>
              <a:rPr lang="en-US" sz="1400" b="1" dirty="0">
                <a:latin typeface="Courier New" charset="0"/>
              </a:rPr>
              <a:t>            node = </a:t>
            </a:r>
            <a:r>
              <a:rPr lang="en-US" sz="1400" b="1" dirty="0" err="1" smtClean="0">
                <a:solidFill>
                  <a:srgbClr val="B23C00"/>
                </a:solidFill>
                <a:latin typeface="Courier New" charset="0"/>
              </a:rPr>
              <a:t>doubleLeftRightRotation</a:t>
            </a:r>
            <a:r>
              <a:rPr lang="en-US" sz="1400" b="1" dirty="0">
                <a:latin typeface="Courier New" charset="0"/>
              </a:rPr>
              <a:t>(node);</a:t>
            </a:r>
          </a:p>
          <a:p>
            <a:r>
              <a:rPr lang="en-US" sz="1400" b="1" dirty="0">
                <a:latin typeface="Courier New" charset="0"/>
              </a:rPr>
              <a:t>        }</a:t>
            </a:r>
          </a:p>
          <a:p>
            <a:r>
              <a:rPr lang="en-US" sz="1400" b="1" dirty="0">
                <a:latin typeface="Courier New" charset="0"/>
              </a:rPr>
              <a:t>    }</a:t>
            </a:r>
          </a:p>
          <a:p>
            <a:r>
              <a:rPr lang="en-US" sz="1400" b="1" dirty="0">
                <a:latin typeface="Courier New" charset="0"/>
              </a:rPr>
              <a:t>    else if (height(</a:t>
            </a:r>
            <a:r>
              <a:rPr lang="en-US" sz="1400" b="1" dirty="0" err="1">
                <a:latin typeface="Courier New" charset="0"/>
              </a:rPr>
              <a:t>node.getRight</a:t>
            </a:r>
            <a:r>
              <a:rPr lang="en-US" sz="1400" b="1" dirty="0">
                <a:latin typeface="Courier New" charset="0"/>
              </a:rPr>
              <a:t>()) - height(</a:t>
            </a:r>
            <a:r>
              <a:rPr lang="en-US" sz="1400" b="1" dirty="0" err="1">
                <a:latin typeface="Courier New" charset="0"/>
              </a:rPr>
              <a:t>node.getLeft</a:t>
            </a:r>
            <a:r>
              <a:rPr lang="en-US" sz="1400" b="1" dirty="0">
                <a:latin typeface="Courier New" charset="0"/>
              </a:rPr>
              <a:t>()) &gt; 1) {</a:t>
            </a:r>
          </a:p>
          <a:p>
            <a:r>
              <a:rPr lang="en-US" sz="1400" b="1" dirty="0">
                <a:latin typeface="Courier New" charset="0"/>
              </a:rPr>
              <a:t>        if (height(</a:t>
            </a:r>
            <a:r>
              <a:rPr lang="en-US" sz="1400" b="1" dirty="0" err="1">
                <a:latin typeface="Courier New" charset="0"/>
              </a:rPr>
              <a:t>node.getRight</a:t>
            </a:r>
            <a:r>
              <a:rPr lang="en-US" sz="1400" b="1" dirty="0">
                <a:latin typeface="Courier New" charset="0"/>
              </a:rPr>
              <a:t>().</a:t>
            </a:r>
            <a:r>
              <a:rPr lang="en-US" sz="1400" b="1" dirty="0" err="1">
                <a:latin typeface="Courier New" charset="0"/>
              </a:rPr>
              <a:t>getRight</a:t>
            </a:r>
            <a:r>
              <a:rPr lang="en-US" sz="1400" b="1" dirty="0">
                <a:latin typeface="Courier New" charset="0"/>
              </a:rPr>
              <a:t>()) </a:t>
            </a:r>
          </a:p>
          <a:p>
            <a:r>
              <a:rPr lang="en-US" sz="1400" b="1" dirty="0">
                <a:latin typeface="Courier New" charset="0"/>
              </a:rPr>
              <a:t>                &gt;= height(</a:t>
            </a:r>
            <a:r>
              <a:rPr lang="en-US" sz="1400" b="1" dirty="0" err="1">
                <a:latin typeface="Courier New" charset="0"/>
              </a:rPr>
              <a:t>node.getRight</a:t>
            </a:r>
            <a:r>
              <a:rPr lang="en-US" sz="1400" b="1" dirty="0">
                <a:latin typeface="Courier New" charset="0"/>
              </a:rPr>
              <a:t>().</a:t>
            </a:r>
            <a:r>
              <a:rPr lang="en-US" sz="1400" b="1" dirty="0" err="1">
                <a:latin typeface="Courier New" charset="0"/>
              </a:rPr>
              <a:t>getLeft</a:t>
            </a:r>
            <a:r>
              <a:rPr lang="en-US" sz="1400" b="1" dirty="0">
                <a:latin typeface="Courier New" charset="0"/>
              </a:rPr>
              <a:t>())) {</a:t>
            </a:r>
          </a:p>
          <a:p>
            <a:r>
              <a:rPr lang="en-US" sz="1400" b="1" dirty="0">
                <a:latin typeface="Courier New" charset="0"/>
              </a:rPr>
              <a:t>            node = </a:t>
            </a:r>
            <a:r>
              <a:rPr lang="en-US" sz="1400" b="1" dirty="0" err="1">
                <a:solidFill>
                  <a:srgbClr val="B23C00"/>
                </a:solidFill>
                <a:latin typeface="Courier New" charset="0"/>
              </a:rPr>
              <a:t>singleLeftRotation</a:t>
            </a:r>
            <a:r>
              <a:rPr lang="en-US" sz="1400" b="1" dirty="0">
                <a:latin typeface="Courier New" charset="0"/>
              </a:rPr>
              <a:t>(node);</a:t>
            </a:r>
          </a:p>
          <a:p>
            <a:r>
              <a:rPr lang="en-US" sz="1400" b="1" dirty="0">
                <a:latin typeface="Courier New" charset="0"/>
              </a:rPr>
              <a:t>        }</a:t>
            </a:r>
          </a:p>
          <a:p>
            <a:r>
              <a:rPr lang="en-US" sz="1400" b="1" dirty="0">
                <a:latin typeface="Courier New" charset="0"/>
              </a:rPr>
              <a:t>        else {</a:t>
            </a:r>
          </a:p>
          <a:p>
            <a:r>
              <a:rPr lang="en-US" sz="1400" b="1" dirty="0">
                <a:latin typeface="Courier New" charset="0"/>
              </a:rPr>
              <a:t>            node = </a:t>
            </a:r>
            <a:r>
              <a:rPr lang="en-US" sz="1400" b="1" dirty="0" err="1" smtClean="0">
                <a:solidFill>
                  <a:srgbClr val="B23C00"/>
                </a:solidFill>
                <a:latin typeface="Courier New" charset="0"/>
              </a:rPr>
              <a:t>doubleRightLeftRotation</a:t>
            </a:r>
            <a:r>
              <a:rPr lang="en-US" sz="1400" b="1" dirty="0">
                <a:latin typeface="Courier New" charset="0"/>
              </a:rPr>
              <a:t>(node);</a:t>
            </a:r>
          </a:p>
          <a:p>
            <a:r>
              <a:rPr lang="en-US" sz="1400" b="1" dirty="0">
                <a:latin typeface="Courier New" charset="0"/>
              </a:rPr>
              <a:t>        }</a:t>
            </a:r>
          </a:p>
          <a:p>
            <a:r>
              <a:rPr lang="en-US" sz="1400" b="1" dirty="0">
                <a:latin typeface="Courier New" charset="0"/>
              </a:rPr>
              <a:t>    }</a:t>
            </a:r>
          </a:p>
          <a:p>
            <a:r>
              <a:rPr lang="en-US" sz="1400" b="1" dirty="0">
                <a:latin typeface="Courier New" charset="0"/>
              </a:rPr>
              <a:t>    ...</a:t>
            </a:r>
          </a:p>
          <a:p>
            <a:r>
              <a:rPr lang="en-US" sz="1400" b="1" dirty="0">
                <a:latin typeface="Courier New" charset="0"/>
              </a:rPr>
              <a:t>    return node;</a:t>
            </a:r>
          </a:p>
          <a:p>
            <a:r>
              <a:rPr lang="en-US" sz="1400" b="1" dirty="0">
                <a:latin typeface="Courier New" charset="0"/>
              </a:rPr>
              <a:t>}</a:t>
            </a:r>
          </a:p>
          <a:p>
            <a:endParaRPr lang="en-US" sz="1400" b="1" dirty="0">
              <a:latin typeface="Courier New" charset="0"/>
            </a:endParaRPr>
          </a:p>
        </p:txBody>
      </p:sp>
      <p:sp>
        <p:nvSpPr>
          <p:cNvPr id="609285" name="Text Box 5"/>
          <p:cNvSpPr txBox="1">
            <a:spLocks noChangeArrowheads="1"/>
          </p:cNvSpPr>
          <p:nvPr/>
        </p:nvSpPr>
        <p:spPr bwMode="auto">
          <a:xfrm>
            <a:off x="6400800" y="2595567"/>
            <a:ext cx="917575" cy="3762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B23C00"/>
                </a:solidFill>
              </a:rPr>
              <a:t>Case 1</a:t>
            </a:r>
          </a:p>
        </p:txBody>
      </p:sp>
      <p:sp>
        <p:nvSpPr>
          <p:cNvPr id="609286" name="Text Box 6"/>
          <p:cNvSpPr txBox="1">
            <a:spLocks noChangeArrowheads="1"/>
          </p:cNvSpPr>
          <p:nvPr/>
        </p:nvSpPr>
        <p:spPr bwMode="auto">
          <a:xfrm>
            <a:off x="6400800" y="3246438"/>
            <a:ext cx="917575" cy="3762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B23C00"/>
                </a:solidFill>
              </a:rPr>
              <a:t>Case 2</a:t>
            </a:r>
          </a:p>
        </p:txBody>
      </p:sp>
      <p:sp>
        <p:nvSpPr>
          <p:cNvPr id="609287" name="Text Box 7"/>
          <p:cNvSpPr txBox="1">
            <a:spLocks noChangeArrowheads="1"/>
          </p:cNvSpPr>
          <p:nvPr/>
        </p:nvSpPr>
        <p:spPr bwMode="auto">
          <a:xfrm>
            <a:off x="6400800" y="4435475"/>
            <a:ext cx="917575" cy="3762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B23C00"/>
                </a:solidFill>
              </a:rPr>
              <a:t>Case 4</a:t>
            </a:r>
          </a:p>
        </p:txBody>
      </p:sp>
      <p:sp>
        <p:nvSpPr>
          <p:cNvPr id="609288" name="Text Box 8"/>
          <p:cNvSpPr txBox="1">
            <a:spLocks noChangeArrowheads="1"/>
          </p:cNvSpPr>
          <p:nvPr/>
        </p:nvSpPr>
        <p:spPr bwMode="auto">
          <a:xfrm>
            <a:off x="6400800" y="5075238"/>
            <a:ext cx="917575" cy="3762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B23C00"/>
                </a:solidFill>
              </a:rPr>
              <a:t>Case 3</a:t>
            </a:r>
          </a:p>
        </p:txBody>
      </p:sp>
    </p:spTree>
    <p:extLst>
      <p:ext uri="{BB962C8B-B14F-4D97-AF65-F5344CB8AC3E}">
        <p14:creationId xmlns:p14="http://schemas.microsoft.com/office/powerpoint/2010/main" val="225816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92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92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092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092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092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92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092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09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9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09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09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0928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0928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0928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0928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0928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0928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0928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09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09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09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09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9285" grpId="0" animBg="1"/>
      <p:bldP spid="609286" grpId="0" animBg="1"/>
      <p:bldP spid="609287" grpId="0" animBg="1"/>
      <p:bldP spid="60928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94881-C6D1-4645-BA6E-9D4EE6D45FAB}" type="slidenum">
              <a:rPr lang="en-US"/>
              <a:pPr/>
              <a:t>21</a:t>
            </a:fld>
            <a:endParaRPr lang="en-US"/>
          </a:p>
        </p:txBody>
      </p:sp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 </a:t>
            </a:r>
            <a:r>
              <a:rPr lang="en-US" dirty="0" smtClean="0"/>
              <a:t>Implementation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610308" name="Text Box 4"/>
          <p:cNvSpPr txBox="1">
            <a:spLocks noChangeArrowheads="1"/>
          </p:cNvSpPr>
          <p:nvPr/>
        </p:nvSpPr>
        <p:spPr bwMode="auto">
          <a:xfrm>
            <a:off x="419100" y="1430338"/>
            <a:ext cx="8372855" cy="4616648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latin typeface="Courier New" charset="0"/>
              </a:rPr>
              <a:t>private </a:t>
            </a:r>
            <a:r>
              <a:rPr lang="en-US" sz="1400" b="1" dirty="0" err="1">
                <a:latin typeface="Courier New" charset="0"/>
              </a:rPr>
              <a:t>BinaryNode</a:t>
            </a:r>
            <a:r>
              <a:rPr lang="en-US" sz="1400" b="1" dirty="0">
                <a:latin typeface="Courier New" charset="0"/>
              </a:rPr>
              <a:t> </a:t>
            </a:r>
            <a:r>
              <a:rPr lang="en-US" sz="1400" b="1" dirty="0" err="1">
                <a:solidFill>
                  <a:srgbClr val="B23C00"/>
                </a:solidFill>
                <a:latin typeface="Courier New" charset="0"/>
              </a:rPr>
              <a:t>singleRightRotation</a:t>
            </a:r>
            <a:r>
              <a:rPr lang="en-US" sz="1400" b="1" dirty="0">
                <a:latin typeface="Courier New" charset="0"/>
              </a:rPr>
              <a:t>(</a:t>
            </a:r>
            <a:r>
              <a:rPr lang="en-US" sz="1400" b="1" dirty="0" err="1">
                <a:latin typeface="Courier New" charset="0"/>
              </a:rPr>
              <a:t>BinaryNode</a:t>
            </a:r>
            <a:r>
              <a:rPr lang="en-US" sz="1400" b="1" dirty="0">
                <a:latin typeface="Courier New" charset="0"/>
              </a:rPr>
              <a:t> k2) </a:t>
            </a:r>
          </a:p>
          <a:p>
            <a:r>
              <a:rPr lang="en-US" sz="1400" b="1" dirty="0">
                <a:latin typeface="Courier New" charset="0"/>
              </a:rPr>
              <a:t>{</a:t>
            </a:r>
          </a:p>
          <a:p>
            <a:r>
              <a:rPr lang="en-US" sz="1400" b="1" dirty="0">
                <a:latin typeface="Courier New" charset="0"/>
              </a:rPr>
              <a:t>    </a:t>
            </a:r>
            <a:r>
              <a:rPr lang="en-US" sz="1400" b="1" dirty="0" err="1">
                <a:latin typeface="Courier New" charset="0"/>
              </a:rPr>
              <a:t>BinaryNode</a:t>
            </a:r>
            <a:r>
              <a:rPr lang="en-US" sz="1400" b="1" dirty="0">
                <a:latin typeface="Courier New" charset="0"/>
              </a:rPr>
              <a:t> k1 = k2.getLeft();</a:t>
            </a:r>
          </a:p>
          <a:p>
            <a:r>
              <a:rPr lang="en-US" sz="1400" b="1" dirty="0">
                <a:latin typeface="Courier New" charset="0"/>
              </a:rPr>
              <a:t>    k2.setLeft(k1.getRight());</a:t>
            </a:r>
          </a:p>
          <a:p>
            <a:r>
              <a:rPr lang="en-US" sz="1400" b="1" dirty="0">
                <a:latin typeface="Courier New" charset="0"/>
              </a:rPr>
              <a:t>    k1.setRight(k2);</a:t>
            </a:r>
          </a:p>
          <a:p>
            <a:r>
              <a:rPr lang="en-US" sz="1400" b="1" dirty="0">
                <a:latin typeface="Courier New" charset="0"/>
              </a:rPr>
              <a:t>    k2.setHeight(</a:t>
            </a:r>
            <a:r>
              <a:rPr lang="en-US" sz="1400" b="1" dirty="0" err="1">
                <a:latin typeface="Courier New" charset="0"/>
              </a:rPr>
              <a:t>Math.max</a:t>
            </a:r>
            <a:r>
              <a:rPr lang="en-US" sz="1400" b="1" dirty="0">
                <a:latin typeface="Courier New" charset="0"/>
              </a:rPr>
              <a:t>(height(k2.getLeft()), height(k2.getRight())) + 1);</a:t>
            </a:r>
          </a:p>
          <a:p>
            <a:r>
              <a:rPr lang="en-US" sz="1400" b="1" dirty="0">
                <a:latin typeface="Courier New" charset="0"/>
              </a:rPr>
              <a:t>    k1.setHeight(</a:t>
            </a:r>
            <a:r>
              <a:rPr lang="en-US" sz="1400" b="1" dirty="0" err="1">
                <a:latin typeface="Courier New" charset="0"/>
              </a:rPr>
              <a:t>Math.max</a:t>
            </a:r>
            <a:r>
              <a:rPr lang="en-US" sz="1400" b="1" dirty="0">
                <a:latin typeface="Courier New" charset="0"/>
              </a:rPr>
              <a:t>(height(k1.getLeft()), k2.getHeight()) + 1);</a:t>
            </a:r>
          </a:p>
          <a:p>
            <a:endParaRPr lang="en-US" sz="1400" b="1" dirty="0">
              <a:latin typeface="Courier New" charset="0"/>
            </a:endParaRPr>
          </a:p>
          <a:p>
            <a:r>
              <a:rPr lang="en-US" sz="1400" b="1" dirty="0">
                <a:latin typeface="Courier New" charset="0"/>
              </a:rPr>
              <a:t>    return k1;</a:t>
            </a:r>
          </a:p>
          <a:p>
            <a:r>
              <a:rPr lang="en-US" sz="1400" b="1" dirty="0">
                <a:latin typeface="Courier New" charset="0"/>
              </a:rPr>
              <a:t>}</a:t>
            </a:r>
          </a:p>
          <a:p>
            <a:endParaRPr lang="en-US" sz="1400" b="1" dirty="0">
              <a:latin typeface="Courier New" charset="0"/>
            </a:endParaRPr>
          </a:p>
          <a:p>
            <a:r>
              <a:rPr lang="en-US" sz="1400" b="1" dirty="0">
                <a:latin typeface="Courier New" charset="0"/>
              </a:rPr>
              <a:t>private </a:t>
            </a:r>
            <a:r>
              <a:rPr lang="en-US" sz="1400" b="1" dirty="0" err="1">
                <a:latin typeface="Courier New" charset="0"/>
              </a:rPr>
              <a:t>BinaryNode</a:t>
            </a:r>
            <a:r>
              <a:rPr lang="en-US" sz="1400" b="1" dirty="0">
                <a:latin typeface="Courier New" charset="0"/>
              </a:rPr>
              <a:t> </a:t>
            </a:r>
            <a:r>
              <a:rPr lang="en-US" sz="1400" b="1" dirty="0" err="1">
                <a:solidFill>
                  <a:srgbClr val="B23C00"/>
                </a:solidFill>
                <a:latin typeface="Courier New" charset="0"/>
              </a:rPr>
              <a:t>singleLeftRotation</a:t>
            </a:r>
            <a:r>
              <a:rPr lang="en-US" sz="1400" b="1" dirty="0">
                <a:latin typeface="Courier New" charset="0"/>
              </a:rPr>
              <a:t>(</a:t>
            </a:r>
            <a:r>
              <a:rPr lang="en-US" sz="1400" b="1" dirty="0" err="1">
                <a:latin typeface="Courier New" charset="0"/>
              </a:rPr>
              <a:t>BinaryNode</a:t>
            </a:r>
            <a:r>
              <a:rPr lang="en-US" sz="1400" b="1" dirty="0">
                <a:latin typeface="Courier New" charset="0"/>
              </a:rPr>
              <a:t> k1) </a:t>
            </a:r>
          </a:p>
          <a:p>
            <a:r>
              <a:rPr lang="en-US" sz="1400" b="1" dirty="0">
                <a:latin typeface="Courier New" charset="0"/>
              </a:rPr>
              <a:t>{</a:t>
            </a:r>
          </a:p>
          <a:p>
            <a:r>
              <a:rPr lang="en-US" sz="1400" b="1" dirty="0">
                <a:latin typeface="Courier New" charset="0"/>
              </a:rPr>
              <a:t>    </a:t>
            </a:r>
            <a:r>
              <a:rPr lang="en-US" sz="1400" b="1" dirty="0" err="1">
                <a:latin typeface="Courier New" charset="0"/>
              </a:rPr>
              <a:t>BinaryNode</a:t>
            </a:r>
            <a:r>
              <a:rPr lang="en-US" sz="1400" b="1" dirty="0">
                <a:latin typeface="Courier New" charset="0"/>
              </a:rPr>
              <a:t> k2 = k1.getRight();</a:t>
            </a:r>
          </a:p>
          <a:p>
            <a:r>
              <a:rPr lang="en-US" sz="1400" b="1" dirty="0">
                <a:latin typeface="Courier New" charset="0"/>
              </a:rPr>
              <a:t>    k1.setRight(k2.getLeft());</a:t>
            </a:r>
          </a:p>
          <a:p>
            <a:r>
              <a:rPr lang="en-US" sz="1400" b="1" dirty="0">
                <a:latin typeface="Courier New" charset="0"/>
              </a:rPr>
              <a:t>    k2.setLeft(k1);</a:t>
            </a:r>
          </a:p>
          <a:p>
            <a:r>
              <a:rPr lang="en-US" sz="1400" b="1" dirty="0">
                <a:latin typeface="Courier New" charset="0"/>
              </a:rPr>
              <a:t>    k1.setHeight(</a:t>
            </a:r>
            <a:r>
              <a:rPr lang="en-US" sz="1400" b="1" dirty="0" err="1">
                <a:latin typeface="Courier New" charset="0"/>
              </a:rPr>
              <a:t>Math.max</a:t>
            </a:r>
            <a:r>
              <a:rPr lang="en-US" sz="1400" b="1" dirty="0">
                <a:latin typeface="Courier New" charset="0"/>
              </a:rPr>
              <a:t>(height(k1.getLeft()), height(k1.getRight())) + 1);</a:t>
            </a:r>
          </a:p>
          <a:p>
            <a:r>
              <a:rPr lang="en-US" sz="1400" b="1" dirty="0">
                <a:latin typeface="Courier New" charset="0"/>
              </a:rPr>
              <a:t>    k2.setHeight(</a:t>
            </a:r>
            <a:r>
              <a:rPr lang="en-US" sz="1400" b="1" dirty="0" err="1">
                <a:latin typeface="Courier New" charset="0"/>
              </a:rPr>
              <a:t>Math.max</a:t>
            </a:r>
            <a:r>
              <a:rPr lang="en-US" sz="1400" b="1" dirty="0">
                <a:latin typeface="Courier New" charset="0"/>
              </a:rPr>
              <a:t>(height(k2.getRight()), k1.getHeight()) + 1);</a:t>
            </a:r>
          </a:p>
          <a:p>
            <a:endParaRPr lang="en-US" sz="1400" b="1" dirty="0">
              <a:latin typeface="Courier New" charset="0"/>
            </a:endParaRPr>
          </a:p>
          <a:p>
            <a:r>
              <a:rPr lang="en-US" sz="1400" b="1" dirty="0">
                <a:latin typeface="Courier New" charset="0"/>
              </a:rPr>
              <a:t>    return k2;</a:t>
            </a:r>
          </a:p>
          <a:p>
            <a:r>
              <a:rPr lang="en-US" sz="1400" b="1" dirty="0">
                <a:latin typeface="Courier New" charset="0"/>
              </a:rPr>
              <a:t>}</a:t>
            </a:r>
          </a:p>
        </p:txBody>
      </p:sp>
      <p:sp>
        <p:nvSpPr>
          <p:cNvPr id="610309" name="Text Box 5"/>
          <p:cNvSpPr txBox="1">
            <a:spLocks noChangeArrowheads="1"/>
          </p:cNvSpPr>
          <p:nvPr/>
        </p:nvSpPr>
        <p:spPr bwMode="auto">
          <a:xfrm>
            <a:off x="6400800" y="1508125"/>
            <a:ext cx="917575" cy="376238"/>
          </a:xfrm>
          <a:prstGeom prst="rect">
            <a:avLst/>
          </a:prstGeom>
          <a:solidFill>
            <a:srgbClr val="FFFFC2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B23C00"/>
                </a:solidFill>
              </a:rPr>
              <a:t>Case 1</a:t>
            </a:r>
          </a:p>
        </p:txBody>
      </p:sp>
      <p:sp>
        <p:nvSpPr>
          <p:cNvPr id="610310" name="Text Box 6"/>
          <p:cNvSpPr txBox="1">
            <a:spLocks noChangeArrowheads="1"/>
          </p:cNvSpPr>
          <p:nvPr/>
        </p:nvSpPr>
        <p:spPr bwMode="auto">
          <a:xfrm>
            <a:off x="6400800" y="3794125"/>
            <a:ext cx="917575" cy="376238"/>
          </a:xfrm>
          <a:prstGeom prst="rect">
            <a:avLst/>
          </a:prstGeom>
          <a:solidFill>
            <a:srgbClr val="FFFFC2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B23C00"/>
                </a:solidFill>
              </a:rPr>
              <a:t>Case 4</a:t>
            </a:r>
          </a:p>
        </p:txBody>
      </p:sp>
    </p:spTree>
    <p:extLst>
      <p:ext uri="{BB962C8B-B14F-4D97-AF65-F5344CB8AC3E}">
        <p14:creationId xmlns:p14="http://schemas.microsoft.com/office/powerpoint/2010/main" val="2475258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0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0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0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0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0309" grpId="0" animBg="1"/>
      <p:bldP spid="6103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873A-2459-0246-AAB7-899C452E46A6}" type="slidenum">
              <a:rPr lang="en-US"/>
              <a:pPr/>
              <a:t>22</a:t>
            </a:fld>
            <a:endParaRPr lang="en-US"/>
          </a:p>
        </p:txBody>
      </p:sp>
      <p:sp>
        <p:nvSpPr>
          <p:cNvPr id="611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 </a:t>
            </a:r>
            <a:r>
              <a:rPr lang="en-US" dirty="0" smtClean="0"/>
              <a:t>Implementation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611332" name="Text Box 4"/>
          <p:cNvSpPr txBox="1">
            <a:spLocks noChangeArrowheads="1"/>
          </p:cNvSpPr>
          <p:nvPr/>
        </p:nvSpPr>
        <p:spPr bwMode="auto">
          <a:xfrm>
            <a:off x="639763" y="1417342"/>
            <a:ext cx="8080420" cy="3139321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charset="0"/>
              </a:rPr>
              <a:t>private </a:t>
            </a:r>
            <a:r>
              <a:rPr lang="en-US" sz="1800" b="1" dirty="0" err="1">
                <a:latin typeface="Courier New" charset="0"/>
              </a:rPr>
              <a:t>BinaryNode</a:t>
            </a:r>
            <a:r>
              <a:rPr lang="en-US" sz="1800" b="1" dirty="0">
                <a:latin typeface="Courier New" charset="0"/>
              </a:rPr>
              <a:t> </a:t>
            </a:r>
            <a:r>
              <a:rPr lang="en-US" sz="1800" b="1" dirty="0" err="1" smtClean="0">
                <a:solidFill>
                  <a:srgbClr val="B23C00"/>
                </a:solidFill>
                <a:latin typeface="Courier New" charset="0"/>
              </a:rPr>
              <a:t>doubleLeftRightRotation</a:t>
            </a:r>
            <a:r>
              <a:rPr lang="en-US" sz="1800" b="1" dirty="0">
                <a:latin typeface="Courier New" charset="0"/>
              </a:rPr>
              <a:t>(</a:t>
            </a:r>
            <a:r>
              <a:rPr lang="en-US" sz="1800" b="1" dirty="0" err="1">
                <a:latin typeface="Courier New" charset="0"/>
              </a:rPr>
              <a:t>BinaryNode</a:t>
            </a:r>
            <a:r>
              <a:rPr lang="en-US" sz="1800" b="1" dirty="0">
                <a:latin typeface="Courier New" charset="0"/>
              </a:rPr>
              <a:t> k3) </a:t>
            </a:r>
          </a:p>
          <a:p>
            <a:r>
              <a:rPr lang="en-US" sz="1800" b="1" dirty="0">
                <a:latin typeface="Courier New" charset="0"/>
              </a:rPr>
              <a:t>{</a:t>
            </a:r>
          </a:p>
          <a:p>
            <a:r>
              <a:rPr lang="en-US" sz="1800" b="1" dirty="0">
                <a:latin typeface="Courier New" charset="0"/>
              </a:rPr>
              <a:t>    k3.setLeft(</a:t>
            </a:r>
            <a:r>
              <a:rPr lang="en-US" sz="1800" b="1" dirty="0" err="1">
                <a:solidFill>
                  <a:srgbClr val="B23C00"/>
                </a:solidFill>
                <a:latin typeface="Courier New" charset="0"/>
              </a:rPr>
              <a:t>singleLeftRotation</a:t>
            </a:r>
            <a:r>
              <a:rPr lang="en-US" sz="1800" b="1" dirty="0">
                <a:latin typeface="Courier New" charset="0"/>
              </a:rPr>
              <a:t>(k3.getLeft()));</a:t>
            </a:r>
          </a:p>
          <a:p>
            <a:r>
              <a:rPr lang="en-US" sz="1800" b="1" dirty="0">
                <a:latin typeface="Courier New" charset="0"/>
              </a:rPr>
              <a:t>    return </a:t>
            </a:r>
            <a:r>
              <a:rPr lang="en-US" sz="1800" b="1" dirty="0" err="1">
                <a:solidFill>
                  <a:srgbClr val="B23C00"/>
                </a:solidFill>
                <a:latin typeface="Courier New" charset="0"/>
              </a:rPr>
              <a:t>singleRightRotation</a:t>
            </a:r>
            <a:r>
              <a:rPr lang="en-US" sz="1800" b="1" dirty="0">
                <a:latin typeface="Courier New" charset="0"/>
              </a:rPr>
              <a:t>(k3);</a:t>
            </a:r>
          </a:p>
          <a:p>
            <a:r>
              <a:rPr lang="en-US" sz="1800" b="1" dirty="0">
                <a:latin typeface="Courier New" charset="0"/>
              </a:rPr>
              <a:t>}</a:t>
            </a:r>
          </a:p>
          <a:p>
            <a:endParaRPr lang="en-US" sz="1800" b="1" dirty="0">
              <a:latin typeface="Courier New" charset="0"/>
            </a:endParaRPr>
          </a:p>
          <a:p>
            <a:r>
              <a:rPr lang="en-US" sz="1800" b="1" dirty="0">
                <a:latin typeface="Courier New" charset="0"/>
              </a:rPr>
              <a:t>private </a:t>
            </a:r>
            <a:r>
              <a:rPr lang="en-US" sz="1800" b="1" dirty="0" err="1">
                <a:latin typeface="Courier New" charset="0"/>
              </a:rPr>
              <a:t>BinaryNode</a:t>
            </a:r>
            <a:r>
              <a:rPr lang="en-US" sz="1800" b="1" dirty="0">
                <a:latin typeface="Courier New" charset="0"/>
              </a:rPr>
              <a:t> </a:t>
            </a:r>
            <a:r>
              <a:rPr lang="en-US" sz="1800" b="1" dirty="0" err="1" smtClean="0">
                <a:solidFill>
                  <a:srgbClr val="B23C00"/>
                </a:solidFill>
                <a:latin typeface="Courier New" charset="0"/>
              </a:rPr>
              <a:t>doubleRightLeftRotation</a:t>
            </a:r>
            <a:r>
              <a:rPr lang="en-US" sz="1800" b="1" dirty="0">
                <a:latin typeface="Courier New" charset="0"/>
              </a:rPr>
              <a:t>(</a:t>
            </a:r>
            <a:r>
              <a:rPr lang="en-US" sz="1800" b="1" dirty="0" err="1">
                <a:latin typeface="Courier New" charset="0"/>
              </a:rPr>
              <a:t>BinaryNode</a:t>
            </a:r>
            <a:r>
              <a:rPr lang="en-US" sz="1800" b="1" dirty="0">
                <a:latin typeface="Courier New" charset="0"/>
              </a:rPr>
              <a:t> k1) </a:t>
            </a:r>
          </a:p>
          <a:p>
            <a:r>
              <a:rPr lang="en-US" sz="1800" b="1" dirty="0">
                <a:latin typeface="Courier New" charset="0"/>
              </a:rPr>
              <a:t>{</a:t>
            </a:r>
          </a:p>
          <a:p>
            <a:r>
              <a:rPr lang="en-US" sz="1800" b="1" dirty="0">
                <a:latin typeface="Courier New" charset="0"/>
              </a:rPr>
              <a:t>    k1.setRight(</a:t>
            </a:r>
            <a:r>
              <a:rPr lang="en-US" sz="1800" b="1" dirty="0" err="1">
                <a:solidFill>
                  <a:srgbClr val="B23C00"/>
                </a:solidFill>
                <a:latin typeface="Courier New" charset="0"/>
              </a:rPr>
              <a:t>singleRightRotation</a:t>
            </a:r>
            <a:r>
              <a:rPr lang="en-US" sz="1800" b="1" dirty="0">
                <a:latin typeface="Courier New" charset="0"/>
              </a:rPr>
              <a:t>(k1.getRight()));</a:t>
            </a:r>
          </a:p>
          <a:p>
            <a:r>
              <a:rPr lang="en-US" sz="1800" b="1" dirty="0">
                <a:latin typeface="Courier New" charset="0"/>
              </a:rPr>
              <a:t>    return </a:t>
            </a:r>
            <a:r>
              <a:rPr lang="en-US" sz="1800" b="1" dirty="0" err="1">
                <a:solidFill>
                  <a:srgbClr val="B23C00"/>
                </a:solidFill>
                <a:latin typeface="Courier New" charset="0"/>
              </a:rPr>
              <a:t>singleLeftRotation</a:t>
            </a:r>
            <a:r>
              <a:rPr lang="en-US" sz="1800" b="1" dirty="0">
                <a:latin typeface="Courier New" charset="0"/>
              </a:rPr>
              <a:t>(k1);</a:t>
            </a:r>
          </a:p>
          <a:p>
            <a:r>
              <a:rPr lang="en-US" sz="1800" b="1" dirty="0">
                <a:latin typeface="Courier New" charset="0"/>
              </a:rPr>
              <a:t>}</a:t>
            </a:r>
          </a:p>
        </p:txBody>
      </p:sp>
      <p:sp>
        <p:nvSpPr>
          <p:cNvPr id="611334" name="Text Box 6"/>
          <p:cNvSpPr txBox="1">
            <a:spLocks noChangeArrowheads="1"/>
          </p:cNvSpPr>
          <p:nvPr/>
        </p:nvSpPr>
        <p:spPr bwMode="auto">
          <a:xfrm>
            <a:off x="7952058" y="2046933"/>
            <a:ext cx="917575" cy="376238"/>
          </a:xfrm>
          <a:prstGeom prst="rect">
            <a:avLst/>
          </a:prstGeom>
          <a:solidFill>
            <a:srgbClr val="FFFFC2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B23C00"/>
                </a:solidFill>
              </a:rPr>
              <a:t>Case 2</a:t>
            </a:r>
          </a:p>
        </p:txBody>
      </p:sp>
      <p:sp>
        <p:nvSpPr>
          <p:cNvPr id="611335" name="Text Box 7"/>
          <p:cNvSpPr txBox="1">
            <a:spLocks noChangeArrowheads="1"/>
          </p:cNvSpPr>
          <p:nvPr/>
        </p:nvSpPr>
        <p:spPr bwMode="auto">
          <a:xfrm>
            <a:off x="7952058" y="3692835"/>
            <a:ext cx="917575" cy="376238"/>
          </a:xfrm>
          <a:prstGeom prst="rect">
            <a:avLst/>
          </a:prstGeom>
          <a:solidFill>
            <a:srgbClr val="FFFFC2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B23C00"/>
                </a:solidFill>
              </a:rPr>
              <a:t>Case 3</a:t>
            </a:r>
          </a:p>
        </p:txBody>
      </p:sp>
    </p:spTree>
    <p:extLst>
      <p:ext uri="{BB962C8B-B14F-4D97-AF65-F5344CB8AC3E}">
        <p14:creationId xmlns:p14="http://schemas.microsoft.com/office/powerpoint/2010/main" val="3883921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1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1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1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1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334" grpId="0" animBg="1"/>
      <p:bldP spid="61133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93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06BA-E696-2841-994F-8D70A6C6A3FC}" type="slidenum">
              <a:rPr lang="en-US"/>
              <a:pPr/>
              <a:t>24</a:t>
            </a:fld>
            <a:endParaRPr lang="en-US"/>
          </a:p>
        </p:txBody>
      </p:sp>
      <p:sp>
        <p:nvSpPr>
          <p:cNvPr id="612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</a:t>
            </a:r>
            <a:r>
              <a:rPr lang="en-US" dirty="0" smtClean="0"/>
              <a:t>#3</a:t>
            </a:r>
            <a:endParaRPr lang="en-US" dirty="0"/>
          </a:p>
        </p:txBody>
      </p:sp>
      <p:sp>
        <p:nvSpPr>
          <p:cNvPr id="612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3325"/>
            <a:ext cx="8229600" cy="2590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This assignment will give you practice with binary search trees (BST) and AVL trees.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You are provided a 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</a:rPr>
              <a:t>TreePrinter</a:t>
            </a:r>
            <a:r>
              <a:rPr lang="en-US" dirty="0"/>
              <a:t> class that has a 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print()</a:t>
            </a:r>
            <a:r>
              <a:rPr lang="en-US" dirty="0"/>
              <a:t> method that will print any arbitrary binary tree.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template for how </a:t>
            </a:r>
            <a:r>
              <a:rPr lang="en-US" dirty="0" smtClean="0"/>
              <a:t>it prints a </a:t>
            </a:r>
            <a:r>
              <a:rPr lang="en-US" dirty="0"/>
              <a:t>tree:</a:t>
            </a:r>
          </a:p>
        </p:txBody>
      </p:sp>
      <p:sp>
        <p:nvSpPr>
          <p:cNvPr id="612356" name="Text Box 4"/>
          <p:cNvSpPr txBox="1">
            <a:spLocks noChangeArrowheads="1"/>
          </p:cNvSpPr>
          <p:nvPr/>
        </p:nvSpPr>
        <p:spPr bwMode="auto">
          <a:xfrm>
            <a:off x="182563" y="3794125"/>
            <a:ext cx="8853487" cy="2959100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sz="900" b="1" dirty="0">
                <a:latin typeface="Courier New" charset="0"/>
              </a:rPr>
              <a:t>                                                               xx</a:t>
            </a:r>
          </a:p>
          <a:p>
            <a:r>
              <a:rPr lang="en-US" sz="900" b="1" dirty="0">
                <a:latin typeface="Courier New" charset="0"/>
              </a:rPr>
              <a:t>                                                               /\</a:t>
            </a:r>
          </a:p>
          <a:p>
            <a:r>
              <a:rPr lang="en-US" sz="900" b="1" dirty="0">
                <a:latin typeface="Courier New" charset="0"/>
              </a:rPr>
              <a:t>                                 ------------------------------  ------------------------------</a:t>
            </a:r>
          </a:p>
          <a:p>
            <a:r>
              <a:rPr lang="en-US" sz="900" b="1" dirty="0">
                <a:latin typeface="Courier New" charset="0"/>
              </a:rPr>
              <a:t>                                /                                                              \</a:t>
            </a:r>
          </a:p>
          <a:p>
            <a:r>
              <a:rPr lang="en-US" sz="900" b="1" dirty="0">
                <a:latin typeface="Courier New" charset="0"/>
              </a:rPr>
              <a:t>                               xx                                                              xx</a:t>
            </a:r>
          </a:p>
          <a:p>
            <a:r>
              <a:rPr lang="en-US" sz="900" b="1" dirty="0">
                <a:latin typeface="Courier New" charset="0"/>
              </a:rPr>
              <a:t>                               /\                                                              /\</a:t>
            </a:r>
          </a:p>
          <a:p>
            <a:r>
              <a:rPr lang="en-US" sz="900" b="1" dirty="0">
                <a:latin typeface="Courier New" charset="0"/>
              </a:rPr>
              <a:t>                 --------------  --------------                                  --------------  --------------</a:t>
            </a:r>
          </a:p>
          <a:p>
            <a:r>
              <a:rPr lang="en-US" sz="900" b="1" dirty="0">
                <a:latin typeface="Courier New" charset="0"/>
              </a:rPr>
              <a:t>                /                              \                                /                              \               </a:t>
            </a:r>
          </a:p>
          <a:p>
            <a:r>
              <a:rPr lang="en-US" sz="900" b="1" dirty="0">
                <a:latin typeface="Courier New" charset="0"/>
              </a:rPr>
              <a:t>               xx                              xx                              xx                              xx              </a:t>
            </a:r>
          </a:p>
          <a:p>
            <a:r>
              <a:rPr lang="en-US" sz="900" b="1" dirty="0">
                <a:latin typeface="Courier New" charset="0"/>
              </a:rPr>
              <a:t>               /\                              /\                              /\                              /\              </a:t>
            </a:r>
          </a:p>
          <a:p>
            <a:r>
              <a:rPr lang="en-US" sz="900" b="1" dirty="0">
                <a:latin typeface="Courier New" charset="0"/>
              </a:rPr>
              <a:t>         ------  ------                  ------  ------                  ------  ------                  ------  ------        </a:t>
            </a:r>
          </a:p>
          <a:p>
            <a:r>
              <a:rPr lang="en-US" sz="900" b="1" dirty="0">
                <a:latin typeface="Courier New" charset="0"/>
              </a:rPr>
              <a:t>        /              \                /              \                /              \                /              \       </a:t>
            </a:r>
          </a:p>
          <a:p>
            <a:r>
              <a:rPr lang="en-US" sz="900" b="1" dirty="0">
                <a:latin typeface="Courier New" charset="0"/>
              </a:rPr>
              <a:t>       xx              xx              xx              xx              xx              xx              xx              xx      </a:t>
            </a:r>
          </a:p>
          <a:p>
            <a:r>
              <a:rPr lang="en-US" sz="900" b="1" dirty="0">
                <a:latin typeface="Courier New" charset="0"/>
              </a:rPr>
              <a:t>       /\              /\              /\              /\              /\              /\              /\              /\      </a:t>
            </a:r>
          </a:p>
          <a:p>
            <a:r>
              <a:rPr lang="en-US" sz="900" b="1" dirty="0">
                <a:latin typeface="Courier New" charset="0"/>
              </a:rPr>
              <a:t>     --  --          --  --          --  --          --  --          --  --          --  --          --  --          --  --    </a:t>
            </a:r>
          </a:p>
          <a:p>
            <a:r>
              <a:rPr lang="en-US" sz="900" b="1" dirty="0">
                <a:latin typeface="Courier New" charset="0"/>
              </a:rPr>
              <a:t>    /      \        /      \        /      \        /      \        /      \        /      \        /      \        /      \   </a:t>
            </a:r>
          </a:p>
          <a:p>
            <a:r>
              <a:rPr lang="en-US" sz="900" b="1" dirty="0">
                <a:latin typeface="Courier New" charset="0"/>
              </a:rPr>
              <a:t>   xx      xx      xx      xx      xx      xx      xx      xx      xx      xx      xx      xx      xx      xx      xx      xx  </a:t>
            </a:r>
          </a:p>
          <a:p>
            <a:r>
              <a:rPr lang="en-US" sz="900" b="1" dirty="0">
                <a:latin typeface="Courier New" charset="0"/>
              </a:rPr>
              <a:t>   /\      /\      /\      /\      /\      /\      /\      /\      /\      /\      /\      /\      /\      /\      /\      /\  </a:t>
            </a:r>
          </a:p>
          <a:p>
            <a:r>
              <a:rPr lang="en-US" sz="900" b="1" dirty="0">
                <a:latin typeface="Courier New" charset="0"/>
              </a:rPr>
              <a:t>  /  \    /  \    /  \    /  \    /  \    /  \    /  \    /  \    /  \    /  \    /  \    /  \    /  \    /  \    /  \    /  \ </a:t>
            </a:r>
          </a:p>
          <a:p>
            <a:r>
              <a:rPr lang="en-US" sz="900" b="1" dirty="0">
                <a:latin typeface="Courier New" charset="0"/>
              </a:rPr>
              <a:t> xx  xx  xx  xx  xx  xx  xx  xx  xx  xx  xx  xx  xx  xx  xx  xx  xx  xx  xx  xx  xx  xx  xx  xx  xx  xx  xx  xx  xx  xx  xx  xx</a:t>
            </a:r>
          </a:p>
          <a:p>
            <a:endParaRPr lang="en-US" sz="900" b="1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390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2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2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2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2355" grpId="0" build="p"/>
      <p:bldP spid="61235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3DA9-40A7-9345-B772-9BA2536DA78E}" type="slidenum">
              <a:rPr lang="en-US"/>
              <a:pPr/>
              <a:t>25</a:t>
            </a:fld>
            <a:endParaRPr lang="en-US"/>
          </a:p>
        </p:txBody>
      </p:sp>
      <p:sp>
        <p:nvSpPr>
          <p:cNvPr id="613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</a:t>
            </a:r>
            <a:r>
              <a:rPr lang="en-US" dirty="0" smtClean="0"/>
              <a:t>#3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613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13112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err="1" smtClean="0">
                <a:solidFill>
                  <a:srgbClr val="0033CC"/>
                </a:solidFill>
                <a:latin typeface="Courier New"/>
                <a:cs typeface="Courier New"/>
              </a:rPr>
              <a:t>TreePrinter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/>
              <a:t>is able </a:t>
            </a:r>
            <a:r>
              <a:rPr lang="en-US" dirty="0"/>
              <a:t>to print trees with height up to 5, i.e., 32 node values on the bottom row.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An example of an actual printed tree:</a:t>
            </a:r>
          </a:p>
        </p:txBody>
      </p:sp>
      <p:sp>
        <p:nvSpPr>
          <p:cNvPr id="613380" name="Text Box 4"/>
          <p:cNvSpPr txBox="1">
            <a:spLocks noChangeArrowheads="1"/>
          </p:cNvSpPr>
          <p:nvPr/>
        </p:nvSpPr>
        <p:spPr bwMode="auto">
          <a:xfrm>
            <a:off x="1006475" y="2697163"/>
            <a:ext cx="6991350" cy="3495675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latin typeface="Courier New" charset="0"/>
              </a:rPr>
              <a:t>                                24</a:t>
            </a:r>
          </a:p>
          <a:p>
            <a:r>
              <a:rPr lang="en-US" sz="1400" b="1" dirty="0">
                <a:latin typeface="Courier New" charset="0"/>
              </a:rPr>
              <a:t>                                /\                       </a:t>
            </a:r>
          </a:p>
          <a:p>
            <a:r>
              <a:rPr lang="en-US" sz="1400" b="1" dirty="0">
                <a:latin typeface="Courier New" charset="0"/>
              </a:rPr>
              <a:t>                  --------------  --------------      </a:t>
            </a:r>
          </a:p>
          <a:p>
            <a:r>
              <a:rPr lang="en-US" sz="1400" b="1" dirty="0">
                <a:latin typeface="Courier New" charset="0"/>
              </a:rPr>
              <a:t>                 /                              \          </a:t>
            </a:r>
          </a:p>
          <a:p>
            <a:r>
              <a:rPr lang="en-US" sz="1400" b="1" dirty="0">
                <a:latin typeface="Courier New" charset="0"/>
              </a:rPr>
              <a:t>                18                              73           </a:t>
            </a:r>
          </a:p>
          <a:p>
            <a:r>
              <a:rPr lang="en-US" sz="1400" b="1" dirty="0">
                <a:latin typeface="Courier New" charset="0"/>
              </a:rPr>
              <a:t>                /\                              /\              </a:t>
            </a:r>
          </a:p>
          <a:p>
            <a:r>
              <a:rPr lang="en-US" sz="1400" b="1" dirty="0">
                <a:latin typeface="Courier New" charset="0"/>
              </a:rPr>
              <a:t>          ------  ------                  ------  ------      </a:t>
            </a:r>
          </a:p>
          <a:p>
            <a:r>
              <a:rPr lang="en-US" sz="1400" b="1" dirty="0">
                <a:latin typeface="Courier New" charset="0"/>
              </a:rPr>
              <a:t>         /              \                /              \      </a:t>
            </a:r>
          </a:p>
          <a:p>
            <a:r>
              <a:rPr lang="en-US" sz="1400" b="1" dirty="0">
                <a:latin typeface="Courier New" charset="0"/>
              </a:rPr>
              <a:t>        12              19              38              87     </a:t>
            </a:r>
          </a:p>
          <a:p>
            <a:r>
              <a:rPr lang="en-US" sz="1400" b="1" dirty="0">
                <a:latin typeface="Courier New" charset="0"/>
              </a:rPr>
              <a:t>        /                               /\               \    </a:t>
            </a:r>
          </a:p>
          <a:p>
            <a:r>
              <a:rPr lang="en-US" sz="1400" b="1" dirty="0">
                <a:latin typeface="Courier New" charset="0"/>
              </a:rPr>
              <a:t>      --                              --  --              --  </a:t>
            </a:r>
          </a:p>
          <a:p>
            <a:r>
              <a:rPr lang="en-US" sz="1400" b="1" dirty="0">
                <a:latin typeface="Courier New" charset="0"/>
              </a:rPr>
              <a:t>     /                               /      \               \  </a:t>
            </a:r>
          </a:p>
          <a:p>
            <a:r>
              <a:rPr lang="en-US" sz="1400" b="1" dirty="0">
                <a:latin typeface="Courier New" charset="0"/>
              </a:rPr>
              <a:t>    10                              37      41              90 </a:t>
            </a:r>
          </a:p>
          <a:p>
            <a:r>
              <a:rPr lang="en-US" sz="1400" b="1" dirty="0">
                <a:latin typeface="Courier New" charset="0"/>
              </a:rPr>
              <a:t>                                             \                 </a:t>
            </a:r>
          </a:p>
          <a:p>
            <a:r>
              <a:rPr lang="en-US" sz="1400" b="1" dirty="0">
                <a:latin typeface="Courier New" charset="0"/>
              </a:rPr>
              <a:t>                                              \               </a:t>
            </a:r>
          </a:p>
          <a:p>
            <a:r>
              <a:rPr lang="en-US" sz="1400" b="1" dirty="0">
                <a:latin typeface="Courier New" charset="0"/>
              </a:rPr>
              <a:t>                                              64             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92219" y="2514610"/>
            <a:ext cx="1625365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00"/>
                </a:solidFill>
              </a:rPr>
              <a:t>TreePrinter.java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30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3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3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3379" grpId="0" uiExpand="1" build="p"/>
      <p:bldP spid="613380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#3: First Part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first part of the assignment makes sure that you can successfully insert nodes into, and delete nodes from, a binary search tree (BST) and an AVL tree.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52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D4B37-201B-6E47-966D-4B2079613EE2}" type="slidenum">
              <a:rPr lang="en-US"/>
              <a:pPr/>
              <a:t>27</a:t>
            </a:fld>
            <a:endParaRPr lang="en-US"/>
          </a:p>
        </p:txBody>
      </p:sp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</a:t>
            </a:r>
            <a:r>
              <a:rPr lang="en-US" dirty="0" smtClean="0"/>
              <a:t>3</a:t>
            </a:r>
            <a:r>
              <a:rPr lang="en-US" dirty="0"/>
              <a:t>: First Part</a:t>
            </a:r>
            <a:r>
              <a:rPr lang="en-US" i="1" dirty="0" smtClean="0"/>
              <a:t>, </a:t>
            </a:r>
            <a:r>
              <a:rPr lang="en-US" i="1" dirty="0"/>
              <a:t>cont’d</a:t>
            </a:r>
            <a:endParaRPr lang="en-US" dirty="0"/>
          </a:p>
        </p:txBody>
      </p:sp>
      <p:sp>
        <p:nvSpPr>
          <p:cNvPr id="614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125" y="1295401"/>
            <a:ext cx="8412163" cy="4876770"/>
          </a:xfrm>
        </p:spPr>
        <p:txBody>
          <a:bodyPr/>
          <a:lstStyle/>
          <a:p>
            <a:r>
              <a:rPr lang="en-US" u="sng" dirty="0"/>
              <a:t>First</a:t>
            </a:r>
            <a:r>
              <a:rPr lang="en-US" dirty="0"/>
              <a:t> </a:t>
            </a:r>
            <a:r>
              <a:rPr lang="en-US" dirty="0" smtClean="0">
                <a:solidFill>
                  <a:srgbClr val="B23C00"/>
                </a:solidFill>
              </a:rPr>
              <a:t>generate a random BST </a:t>
            </a:r>
            <a:r>
              <a:rPr lang="en-US" dirty="0"/>
              <a:t>that has </a:t>
            </a:r>
            <a:r>
              <a:rPr lang="en-US" dirty="0" smtClean="0">
                <a:solidFill>
                  <a:srgbClr val="B23C00"/>
                </a:solidFill>
              </a:rPr>
              <a:t>height </a:t>
            </a:r>
            <a:r>
              <a:rPr lang="en-US" dirty="0">
                <a:solidFill>
                  <a:srgbClr val="B23C00"/>
                </a:solidFill>
              </a:rPr>
              <a:t>5 </a:t>
            </a:r>
            <a:r>
              <a:rPr lang="en-US" dirty="0" smtClean="0">
                <a:solidFill>
                  <a:srgbClr val="B23C00"/>
                </a:solidFill>
              </a:rPr>
              <a:t/>
            </a:r>
            <a:br>
              <a:rPr lang="en-US" dirty="0" smtClean="0">
                <a:solidFill>
                  <a:srgbClr val="B23C00"/>
                </a:solidFill>
              </a:rPr>
            </a:br>
            <a:r>
              <a:rPr lang="en-US" dirty="0" smtClean="0"/>
              <a:t>and contains random </a:t>
            </a:r>
            <a:r>
              <a:rPr lang="en-US" dirty="0"/>
              <a:t>values from </a:t>
            </a:r>
            <a:r>
              <a:rPr lang="en-US" dirty="0">
                <a:solidFill>
                  <a:srgbClr val="B23C00"/>
                </a:solidFill>
              </a:rPr>
              <a:t>10 through 99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You may have to generate dozens of trees </a:t>
            </a:r>
            <a:br>
              <a:rPr lang="en-US" dirty="0"/>
            </a:br>
            <a:r>
              <a:rPr lang="en-US" dirty="0"/>
              <a:t>until you get one </a:t>
            </a:r>
            <a:r>
              <a:rPr lang="en-US" dirty="0" smtClean="0"/>
              <a:t>that</a:t>
            </a:r>
            <a:r>
              <a:rPr lang="fr-FR" altLang="ja-JP" dirty="0" smtClean="0">
                <a:latin typeface="Arial"/>
              </a:rPr>
              <a:t>'</a:t>
            </a:r>
            <a:r>
              <a:rPr lang="en-US" dirty="0" smtClean="0"/>
              <a:t>s </a:t>
            </a:r>
            <a:r>
              <a:rPr lang="en-US" dirty="0"/>
              <a:t>exactly height 5.</a:t>
            </a:r>
          </a:p>
          <a:p>
            <a:pPr lvl="1"/>
            <a:r>
              <a:rPr lang="en-US" dirty="0" smtClean="0"/>
              <a:t>Don</a:t>
            </a:r>
            <a:r>
              <a:rPr lang="fr-FR" altLang="ja-JP" dirty="0" smtClean="0">
                <a:latin typeface="Arial"/>
              </a:rPr>
              <a:t>'</a:t>
            </a:r>
            <a:r>
              <a:rPr lang="en-US" dirty="0" smtClean="0"/>
              <a:t>t </a:t>
            </a:r>
            <a:r>
              <a:rPr lang="en-US" dirty="0"/>
              <a:t>worry that the tree is unbalanced.</a:t>
            </a:r>
          </a:p>
          <a:p>
            <a:pPr lvl="1"/>
            <a:r>
              <a:rPr lang="en-US" dirty="0">
                <a:solidFill>
                  <a:srgbClr val="B23C00"/>
                </a:solidFill>
              </a:rPr>
              <a:t>Print the tree.</a:t>
            </a:r>
          </a:p>
          <a:p>
            <a:pPr lvl="4"/>
            <a:endParaRPr lang="en-US" dirty="0"/>
          </a:p>
          <a:p>
            <a:r>
              <a:rPr lang="en-US" dirty="0"/>
              <a:t>Now </a:t>
            </a:r>
            <a:r>
              <a:rPr lang="en-US" dirty="0">
                <a:solidFill>
                  <a:srgbClr val="B23C00"/>
                </a:solidFill>
              </a:rPr>
              <a:t>repeatedly delete the root </a:t>
            </a:r>
            <a:r>
              <a:rPr lang="en-US" dirty="0"/>
              <a:t>of the tree.</a:t>
            </a:r>
          </a:p>
          <a:p>
            <a:pPr lvl="1"/>
            <a:r>
              <a:rPr lang="en-US" dirty="0">
                <a:solidFill>
                  <a:srgbClr val="B23C00"/>
                </a:solidFill>
              </a:rPr>
              <a:t>Print the tree after each deletion </a:t>
            </a:r>
            <a:r>
              <a:rPr lang="en-US" dirty="0"/>
              <a:t>to verify that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you did the </a:t>
            </a:r>
            <a:r>
              <a:rPr lang="en-US" dirty="0"/>
              <a:t>deletion correctly.</a:t>
            </a:r>
          </a:p>
          <a:p>
            <a:pPr lvl="1"/>
            <a:r>
              <a:rPr lang="en-US" dirty="0"/>
              <a:t>Stop when the tree becomes empty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040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4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4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14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0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CCBA9-201D-7F49-B8EE-9DCBE1793A3E}" type="slidenum">
              <a:rPr lang="en-US"/>
              <a:pPr/>
              <a:t>28</a:t>
            </a:fld>
            <a:endParaRPr lang="en-US"/>
          </a:p>
        </p:txBody>
      </p:sp>
      <p:sp>
        <p:nvSpPr>
          <p:cNvPr id="615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</a:t>
            </a:r>
            <a:r>
              <a:rPr lang="en-US" dirty="0" smtClean="0"/>
              <a:t>3</a:t>
            </a:r>
            <a:r>
              <a:rPr lang="en-US" dirty="0"/>
              <a:t>: First Part</a:t>
            </a:r>
            <a:r>
              <a:rPr lang="en-US" i="1" dirty="0" smtClean="0"/>
              <a:t>, </a:t>
            </a:r>
            <a:r>
              <a:rPr lang="en-US" i="1" dirty="0"/>
              <a:t>cont’d</a:t>
            </a:r>
            <a:endParaRPr lang="en-US" dirty="0"/>
          </a:p>
        </p:txBody>
      </p:sp>
      <p:sp>
        <p:nvSpPr>
          <p:cNvPr id="615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u="sng" dirty="0" smtClean="0"/>
              <a:t>Second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B23C00"/>
                </a:solidFill>
              </a:rPr>
              <a:t>create </a:t>
            </a:r>
            <a:r>
              <a:rPr lang="en-US" dirty="0">
                <a:solidFill>
                  <a:srgbClr val="B23C00"/>
                </a:solidFill>
              </a:rPr>
              <a:t>an AVL tree </a:t>
            </a:r>
            <a:r>
              <a:rPr lang="en-US" dirty="0"/>
              <a:t>node by node.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Generate 35 unique random integers </a:t>
            </a:r>
            <a:r>
              <a:rPr lang="en-US" dirty="0">
                <a:solidFill>
                  <a:srgbClr val="B23C00"/>
                </a:solidFill>
              </a:rPr>
              <a:t>10-99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to insert into the tree.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B23C00"/>
                </a:solidFill>
              </a:rPr>
              <a:t>Print the tree after each insertion </a:t>
            </a:r>
            <a:r>
              <a:rPr lang="en-US" dirty="0"/>
              <a:t>to verify that </a:t>
            </a:r>
            <a:br>
              <a:rPr lang="en-US" dirty="0"/>
            </a:br>
            <a:r>
              <a:rPr lang="en-US" dirty="0"/>
              <a:t>you are keeping it balanced.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Each time you do a rebalancing, print a message indicating </a:t>
            </a:r>
            <a:r>
              <a:rPr lang="en-US" dirty="0">
                <a:solidFill>
                  <a:srgbClr val="B23C00"/>
                </a:solidFill>
              </a:rPr>
              <a:t>which rotation operation </a:t>
            </a:r>
            <a:r>
              <a:rPr lang="en-US" dirty="0"/>
              <a:t>and which node.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Example:</a:t>
            </a:r>
          </a:p>
          <a:p>
            <a:pPr lvl="4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As you did with the BST, </a:t>
            </a:r>
            <a:r>
              <a:rPr lang="en-US" dirty="0">
                <a:solidFill>
                  <a:srgbClr val="B23C00"/>
                </a:solidFill>
              </a:rPr>
              <a:t>repeatedly delete the root </a:t>
            </a:r>
            <a:r>
              <a:rPr lang="en-US" dirty="0"/>
              <a:t>of your AVL tree.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B23C00"/>
                </a:solidFill>
              </a:rPr>
              <a:t>Print the tree after each deletion </a:t>
            </a:r>
            <a:r>
              <a:rPr lang="en-US" dirty="0"/>
              <a:t>to verify that </a:t>
            </a:r>
            <a:br>
              <a:rPr lang="en-US" dirty="0"/>
            </a:br>
            <a:r>
              <a:rPr lang="en-US" dirty="0"/>
              <a:t>you are keeping it balanced.</a:t>
            </a:r>
          </a:p>
        </p:txBody>
      </p:sp>
      <p:sp>
        <p:nvSpPr>
          <p:cNvPr id="615428" name="Text Box 4"/>
          <p:cNvSpPr txBox="1">
            <a:spLocks noChangeArrowheads="1"/>
          </p:cNvSpPr>
          <p:nvPr/>
        </p:nvSpPr>
        <p:spPr bwMode="auto">
          <a:xfrm>
            <a:off x="3108325" y="3978275"/>
            <a:ext cx="4394731" cy="369332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/>
                <a:cs typeface="Courier New"/>
              </a:rPr>
              <a:t>Double </a:t>
            </a:r>
            <a:r>
              <a:rPr lang="en-US" sz="1800" b="1" dirty="0" smtClean="0">
                <a:latin typeface="Courier New"/>
                <a:cs typeface="Courier New"/>
              </a:rPr>
              <a:t>left-right </a:t>
            </a:r>
            <a:r>
              <a:rPr lang="en-US" sz="1800" b="1" dirty="0">
                <a:latin typeface="Courier New"/>
                <a:cs typeface="Courier New"/>
              </a:rPr>
              <a:t>rotation: 76</a:t>
            </a:r>
          </a:p>
        </p:txBody>
      </p:sp>
    </p:spTree>
    <p:extLst>
      <p:ext uri="{BB962C8B-B14F-4D97-AF65-F5344CB8AC3E}">
        <p14:creationId xmlns:p14="http://schemas.microsoft.com/office/powerpoint/2010/main" val="4271382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5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5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5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5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15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15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27" grpId="0" build="p"/>
      <p:bldP spid="61542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1E9E-E3FE-ED48-8B59-45E3CD63F85D}" type="slidenum">
              <a:rPr lang="en-US"/>
              <a:pPr/>
              <a:t>29</a:t>
            </a:fld>
            <a:endParaRPr lang="en-US"/>
          </a:p>
        </p:txBody>
      </p:sp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</a:t>
            </a:r>
            <a:r>
              <a:rPr lang="en-US" dirty="0" smtClean="0"/>
              <a:t>3</a:t>
            </a:r>
            <a:r>
              <a:rPr lang="en-US" dirty="0"/>
              <a:t>: First Part</a:t>
            </a:r>
            <a:r>
              <a:rPr lang="en-US" i="1" dirty="0" smtClean="0"/>
              <a:t>, </a:t>
            </a:r>
            <a:r>
              <a:rPr lang="en-US" i="1" dirty="0"/>
              <a:t>cont’d</a:t>
            </a:r>
            <a:endParaRPr lang="en-US" dirty="0"/>
          </a:p>
        </p:txBody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76800"/>
          </a:xfrm>
        </p:spPr>
        <p:txBody>
          <a:bodyPr/>
          <a:lstStyle/>
          <a:p>
            <a:r>
              <a:rPr lang="en-US" dirty="0"/>
              <a:t>A handy AVL tree balance checker: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4"/>
            <a:endParaRPr lang="en-US" dirty="0"/>
          </a:p>
        </p:txBody>
      </p:sp>
      <p:sp>
        <p:nvSpPr>
          <p:cNvPr id="616452" name="Text Box 4"/>
          <p:cNvSpPr txBox="1">
            <a:spLocks noChangeArrowheads="1"/>
          </p:cNvSpPr>
          <p:nvPr/>
        </p:nvSpPr>
        <p:spPr bwMode="auto">
          <a:xfrm>
            <a:off x="274638" y="2036763"/>
            <a:ext cx="8586787" cy="3495675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latin typeface="Courier New" charset="0"/>
              </a:rPr>
              <a:t>private </a:t>
            </a:r>
            <a:r>
              <a:rPr lang="en-US" sz="1400" b="1" dirty="0" err="1">
                <a:latin typeface="Courier New" charset="0"/>
              </a:rPr>
              <a:t>int</a:t>
            </a:r>
            <a:r>
              <a:rPr lang="en-US" sz="1400" b="1" dirty="0">
                <a:latin typeface="Courier New" charset="0"/>
              </a:rPr>
              <a:t> </a:t>
            </a:r>
            <a:r>
              <a:rPr lang="en-US" sz="1400" b="1" dirty="0" err="1">
                <a:latin typeface="Courier New" charset="0"/>
              </a:rPr>
              <a:t>checkBalance</a:t>
            </a:r>
            <a:r>
              <a:rPr lang="en-US" sz="1400" b="1" dirty="0">
                <a:latin typeface="Courier New" charset="0"/>
              </a:rPr>
              <a:t>(</a:t>
            </a:r>
            <a:r>
              <a:rPr lang="en-US" sz="1400" b="1" dirty="0" err="1">
                <a:latin typeface="Courier New" charset="0"/>
              </a:rPr>
              <a:t>BinaryNode</a:t>
            </a:r>
            <a:r>
              <a:rPr lang="en-US" sz="1400" b="1" dirty="0">
                <a:latin typeface="Courier New" charset="0"/>
              </a:rPr>
              <a:t> node) throws Exception</a:t>
            </a:r>
          </a:p>
          <a:p>
            <a:r>
              <a:rPr lang="en-US" sz="1400" b="1" dirty="0">
                <a:latin typeface="Courier New" charset="0"/>
              </a:rPr>
              <a:t>{</a:t>
            </a:r>
          </a:p>
          <a:p>
            <a:r>
              <a:rPr lang="en-US" sz="1400" b="1" dirty="0">
                <a:latin typeface="Courier New" charset="0"/>
              </a:rPr>
              <a:t>    if (node == null) return -1;</a:t>
            </a:r>
          </a:p>
          <a:p>
            <a:endParaRPr lang="en-US" sz="1400" b="1" dirty="0">
              <a:latin typeface="Courier New" charset="0"/>
            </a:endParaRPr>
          </a:p>
          <a:p>
            <a:r>
              <a:rPr lang="en-US" sz="1400" b="1" dirty="0">
                <a:latin typeface="Courier New" charset="0"/>
              </a:rPr>
              <a:t>    if (node != null) {</a:t>
            </a:r>
          </a:p>
          <a:p>
            <a:r>
              <a:rPr lang="en-US" sz="1400" b="1" dirty="0">
                <a:latin typeface="Courier New" charset="0"/>
              </a:rPr>
              <a:t>        </a:t>
            </a:r>
            <a:r>
              <a:rPr lang="en-US" sz="1400" b="1" dirty="0" err="1">
                <a:latin typeface="Courier New" charset="0"/>
              </a:rPr>
              <a:t>int</a:t>
            </a:r>
            <a:r>
              <a:rPr lang="en-US" sz="1400" b="1" dirty="0">
                <a:latin typeface="Courier New" charset="0"/>
              </a:rPr>
              <a:t> </a:t>
            </a:r>
            <a:r>
              <a:rPr lang="en-US" sz="1400" b="1" dirty="0" err="1">
                <a:latin typeface="Courier New" charset="0"/>
              </a:rPr>
              <a:t>leftHeight</a:t>
            </a:r>
            <a:r>
              <a:rPr lang="en-US" sz="1400" b="1" dirty="0">
                <a:latin typeface="Courier New" charset="0"/>
              </a:rPr>
              <a:t>  = </a:t>
            </a:r>
            <a:r>
              <a:rPr lang="en-US" sz="1400" b="1" dirty="0" err="1">
                <a:latin typeface="Courier New" charset="0"/>
              </a:rPr>
              <a:t>checkBalance</a:t>
            </a:r>
            <a:r>
              <a:rPr lang="en-US" sz="1400" b="1" dirty="0">
                <a:latin typeface="Courier New" charset="0"/>
              </a:rPr>
              <a:t>(</a:t>
            </a:r>
            <a:r>
              <a:rPr lang="en-US" sz="1400" b="1" dirty="0" err="1">
                <a:latin typeface="Courier New" charset="0"/>
              </a:rPr>
              <a:t>node.getLeft</a:t>
            </a:r>
            <a:r>
              <a:rPr lang="en-US" sz="1400" b="1" dirty="0">
                <a:latin typeface="Courier New" charset="0"/>
              </a:rPr>
              <a:t>());</a:t>
            </a:r>
          </a:p>
          <a:p>
            <a:r>
              <a:rPr lang="en-US" sz="1400" b="1" dirty="0">
                <a:latin typeface="Courier New" charset="0"/>
              </a:rPr>
              <a:t>        </a:t>
            </a:r>
            <a:r>
              <a:rPr lang="en-US" sz="1400" b="1" dirty="0" err="1">
                <a:latin typeface="Courier New" charset="0"/>
              </a:rPr>
              <a:t>int</a:t>
            </a:r>
            <a:r>
              <a:rPr lang="en-US" sz="1400" b="1" dirty="0">
                <a:latin typeface="Courier New" charset="0"/>
              </a:rPr>
              <a:t> </a:t>
            </a:r>
            <a:r>
              <a:rPr lang="en-US" sz="1400" b="1" dirty="0" err="1">
                <a:latin typeface="Courier New" charset="0"/>
              </a:rPr>
              <a:t>rightHeight</a:t>
            </a:r>
            <a:r>
              <a:rPr lang="en-US" sz="1400" b="1" dirty="0">
                <a:latin typeface="Courier New" charset="0"/>
              </a:rPr>
              <a:t> = </a:t>
            </a:r>
            <a:r>
              <a:rPr lang="en-US" sz="1400" b="1" dirty="0" err="1">
                <a:latin typeface="Courier New" charset="0"/>
              </a:rPr>
              <a:t>checkBalance</a:t>
            </a:r>
            <a:r>
              <a:rPr lang="en-US" sz="1400" b="1" dirty="0">
                <a:latin typeface="Courier New" charset="0"/>
              </a:rPr>
              <a:t>(</a:t>
            </a:r>
            <a:r>
              <a:rPr lang="en-US" sz="1400" b="1" dirty="0" err="1">
                <a:latin typeface="Courier New" charset="0"/>
              </a:rPr>
              <a:t>node.getRight</a:t>
            </a:r>
            <a:r>
              <a:rPr lang="en-US" sz="1400" b="1" dirty="0">
                <a:latin typeface="Courier New" charset="0"/>
              </a:rPr>
              <a:t>());</a:t>
            </a:r>
          </a:p>
          <a:p>
            <a:r>
              <a:rPr lang="en-US" sz="1400" b="1" dirty="0">
                <a:latin typeface="Courier New" charset="0"/>
              </a:rPr>
              <a:t>        if (   (</a:t>
            </a:r>
            <a:r>
              <a:rPr lang="en-US" sz="1400" b="1" dirty="0" err="1">
                <a:latin typeface="Courier New" charset="0"/>
              </a:rPr>
              <a:t>Math.</a:t>
            </a:r>
            <a:r>
              <a:rPr lang="en-US" sz="1400" b="1" i="1" dirty="0" err="1">
                <a:latin typeface="Courier New" charset="0"/>
              </a:rPr>
              <a:t>abs</a:t>
            </a:r>
            <a:r>
              <a:rPr lang="en-US" sz="1400" b="1" dirty="0">
                <a:latin typeface="Courier New" charset="0"/>
              </a:rPr>
              <a:t>(height(</a:t>
            </a:r>
            <a:r>
              <a:rPr lang="en-US" sz="1400" b="1" dirty="0" err="1">
                <a:latin typeface="Courier New" charset="0"/>
              </a:rPr>
              <a:t>node.getLeft</a:t>
            </a:r>
            <a:r>
              <a:rPr lang="en-US" sz="1400" b="1" dirty="0">
                <a:latin typeface="Courier New" charset="0"/>
              </a:rPr>
              <a:t>()) - height(</a:t>
            </a:r>
            <a:r>
              <a:rPr lang="en-US" sz="1400" b="1" dirty="0" err="1">
                <a:latin typeface="Courier New" charset="0"/>
              </a:rPr>
              <a:t>node.getRight</a:t>
            </a:r>
            <a:r>
              <a:rPr lang="en-US" sz="1400" b="1" dirty="0">
                <a:latin typeface="Courier New" charset="0"/>
              </a:rPr>
              <a:t>())) &gt; 1)</a:t>
            </a:r>
          </a:p>
          <a:p>
            <a:r>
              <a:rPr lang="en-US" sz="1400" b="1" dirty="0">
                <a:latin typeface="Courier New" charset="0"/>
              </a:rPr>
              <a:t>            || (height(</a:t>
            </a:r>
            <a:r>
              <a:rPr lang="en-US" sz="1400" b="1" dirty="0" err="1">
                <a:latin typeface="Courier New" charset="0"/>
              </a:rPr>
              <a:t>node.getLeft</a:t>
            </a:r>
            <a:r>
              <a:rPr lang="en-US" sz="1400" b="1" dirty="0">
                <a:latin typeface="Courier New" charset="0"/>
              </a:rPr>
              <a:t>())  != </a:t>
            </a:r>
            <a:r>
              <a:rPr lang="en-US" sz="1400" b="1" dirty="0" err="1">
                <a:latin typeface="Courier New" charset="0"/>
              </a:rPr>
              <a:t>leftHeight</a:t>
            </a:r>
            <a:r>
              <a:rPr lang="en-US" sz="1400" b="1" dirty="0">
                <a:latin typeface="Courier New" charset="0"/>
              </a:rPr>
              <a:t>) </a:t>
            </a:r>
          </a:p>
          <a:p>
            <a:r>
              <a:rPr lang="en-US" sz="1400" b="1" dirty="0">
                <a:latin typeface="Courier New" charset="0"/>
              </a:rPr>
              <a:t>            || (height(</a:t>
            </a:r>
            <a:r>
              <a:rPr lang="en-US" sz="1400" b="1" dirty="0" err="1">
                <a:latin typeface="Courier New" charset="0"/>
              </a:rPr>
              <a:t>node.getRight</a:t>
            </a:r>
            <a:r>
              <a:rPr lang="en-US" sz="1400" b="1" dirty="0">
                <a:latin typeface="Courier New" charset="0"/>
              </a:rPr>
              <a:t>()) != </a:t>
            </a:r>
            <a:r>
              <a:rPr lang="en-US" sz="1400" b="1" dirty="0" err="1">
                <a:latin typeface="Courier New" charset="0"/>
              </a:rPr>
              <a:t>rightHeight</a:t>
            </a:r>
            <a:r>
              <a:rPr lang="en-US" sz="1400" b="1" dirty="0">
                <a:latin typeface="Courier New" charset="0"/>
              </a:rPr>
              <a:t>)) {</a:t>
            </a:r>
          </a:p>
          <a:p>
            <a:r>
              <a:rPr lang="en-US" sz="1400" b="1" dirty="0">
                <a:latin typeface="Courier New" charset="0"/>
              </a:rPr>
              <a:t>            throw new Exception("Unbalanced trees.");</a:t>
            </a:r>
          </a:p>
          <a:p>
            <a:r>
              <a:rPr lang="en-US" sz="1400" b="1" dirty="0">
                <a:latin typeface="Courier New" charset="0"/>
              </a:rPr>
              <a:t>        }</a:t>
            </a:r>
          </a:p>
          <a:p>
            <a:r>
              <a:rPr lang="en-US" sz="1400" b="1" dirty="0">
                <a:latin typeface="Courier New" charset="0"/>
              </a:rPr>
              <a:t>    }</a:t>
            </a:r>
          </a:p>
          <a:p>
            <a:endParaRPr lang="en-US" sz="1400" b="1" dirty="0">
              <a:latin typeface="Courier New" charset="0"/>
            </a:endParaRPr>
          </a:p>
          <a:p>
            <a:r>
              <a:rPr lang="en-US" sz="1400" b="1" dirty="0">
                <a:latin typeface="Courier New" charset="0"/>
              </a:rPr>
              <a:t>    return height(node);</a:t>
            </a:r>
          </a:p>
          <a:p>
            <a:r>
              <a:rPr lang="en-US" sz="1400" b="1" dirty="0">
                <a:latin typeface="Courier New" charset="0"/>
              </a:rPr>
              <a:t>}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7132638" y="6172200"/>
            <a:ext cx="803275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folHlink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906994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ADA6-BF39-A441-8CE4-49B40BDDB3CF}" type="slidenum">
              <a:rPr lang="en-US"/>
              <a:pPr/>
              <a:t>3</a:t>
            </a:fld>
            <a:endParaRPr lang="en-US"/>
          </a:p>
        </p:txBody>
      </p:sp>
      <p:sp>
        <p:nvSpPr>
          <p:cNvPr id="586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AVL Trees</a:t>
            </a:r>
          </a:p>
        </p:txBody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AVL tree is a binary search tree (BST) </a:t>
            </a:r>
            <a:br>
              <a:rPr lang="en-US" dirty="0"/>
            </a:br>
            <a:r>
              <a:rPr lang="en-US" dirty="0"/>
              <a:t>with a </a:t>
            </a:r>
            <a:r>
              <a:rPr lang="en-US" dirty="0">
                <a:solidFill>
                  <a:srgbClr val="B23C00"/>
                </a:solidFill>
              </a:rPr>
              <a:t>balance </a:t>
            </a:r>
            <a:r>
              <a:rPr lang="en-US" dirty="0" smtClean="0">
                <a:solidFill>
                  <a:srgbClr val="B23C00"/>
                </a:solidFill>
              </a:rPr>
              <a:t>condition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Named </a:t>
            </a:r>
            <a:r>
              <a:rPr lang="en-US" dirty="0"/>
              <a:t>after its inventors, </a:t>
            </a:r>
            <a:br>
              <a:rPr lang="en-US" dirty="0"/>
            </a:br>
            <a:r>
              <a:rPr lang="en-US" dirty="0" err="1"/>
              <a:t>Adelson-Velskii</a:t>
            </a:r>
            <a:r>
              <a:rPr lang="en-US" dirty="0"/>
              <a:t> and Landis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r>
              <a:rPr lang="en-US" dirty="0" smtClean="0"/>
              <a:t>For </a:t>
            </a:r>
            <a:r>
              <a:rPr lang="en-US" dirty="0"/>
              <a:t>each node of the BST, the heights of its </a:t>
            </a:r>
            <a:br>
              <a:rPr lang="en-US" dirty="0"/>
            </a:br>
            <a:r>
              <a:rPr lang="en-US" dirty="0"/>
              <a:t>left and right subtrees can </a:t>
            </a:r>
            <a:r>
              <a:rPr lang="en-US" dirty="0">
                <a:solidFill>
                  <a:srgbClr val="B23C00"/>
                </a:solidFill>
              </a:rPr>
              <a:t>differ by at most 1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Remember that the height of a tree is the </a:t>
            </a:r>
            <a:br>
              <a:rPr lang="en-US" dirty="0"/>
            </a:br>
            <a:r>
              <a:rPr lang="en-US" dirty="0"/>
              <a:t>length of the longest path from the root to a leaf.</a:t>
            </a:r>
          </a:p>
          <a:p>
            <a:pPr lvl="1"/>
            <a:r>
              <a:rPr lang="en-US" dirty="0"/>
              <a:t>The height of the root = the height of the tree.</a:t>
            </a:r>
          </a:p>
          <a:p>
            <a:pPr lvl="1"/>
            <a:r>
              <a:rPr lang="en-US" dirty="0">
                <a:solidFill>
                  <a:srgbClr val="B23C00"/>
                </a:solidFill>
              </a:rPr>
              <a:t>The height of an empty tree is -1.</a:t>
            </a:r>
          </a:p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64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6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6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86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75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#3: Second Part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second part of the assignment </a:t>
            </a:r>
            <a:r>
              <a:rPr lang="en-US" dirty="0" smtClean="0">
                <a:solidFill>
                  <a:srgbClr val="B23C00"/>
                </a:solidFill>
              </a:rPr>
              <a:t>compares the performance</a:t>
            </a:r>
            <a:r>
              <a:rPr lang="en-US" dirty="0" smtClean="0"/>
              <a:t> of a BST vs. an AVL tree.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120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#3: Second Part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4464"/>
            <a:ext cx="8229600" cy="5029145"/>
          </a:xfrm>
        </p:spPr>
        <p:txBody>
          <a:bodyPr/>
          <a:lstStyle/>
          <a:p>
            <a:r>
              <a:rPr lang="en-US" u="sng" dirty="0" smtClean="0"/>
              <a:t>First</a:t>
            </a:r>
            <a:r>
              <a:rPr lang="en-US" dirty="0" smtClean="0"/>
              <a:t>, generate </a:t>
            </a:r>
            <a:r>
              <a:rPr lang="en-US" i="1" dirty="0" smtClean="0">
                <a:latin typeface="Times New Roman"/>
                <a:cs typeface="Times New Roman"/>
              </a:rPr>
              <a:t>n</a:t>
            </a:r>
            <a:r>
              <a:rPr lang="en-US" dirty="0" smtClean="0"/>
              <a:t> random integers.</a:t>
            </a:r>
          </a:p>
          <a:p>
            <a:pPr lvl="1"/>
            <a:r>
              <a:rPr lang="en-US" i="1" dirty="0" smtClean="0">
                <a:latin typeface="Times New Roman"/>
                <a:cs typeface="Times New Roman"/>
              </a:rPr>
              <a:t>n</a:t>
            </a:r>
            <a:r>
              <a:rPr lang="en-US" dirty="0" smtClean="0"/>
              <a:t> is some large number, explained on the next slide.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Time and print how long it takes to insert the random integers one at a time into an initially empty BST.</a:t>
            </a:r>
          </a:p>
          <a:p>
            <a:pPr lvl="1"/>
            <a:r>
              <a:rPr lang="en-US" dirty="0" smtClean="0"/>
              <a:t>Do </a:t>
            </a:r>
            <a:r>
              <a:rPr lang="en-US" u="sng" dirty="0" smtClean="0"/>
              <a:t>not</a:t>
            </a:r>
            <a:r>
              <a:rPr lang="en-US" dirty="0" smtClean="0"/>
              <a:t> print the tree after each insertion.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Time and print how long it takes to insert the same random integers one at a time into an initially empty AVL tree.</a:t>
            </a:r>
          </a:p>
          <a:p>
            <a:pPr lvl="1"/>
            <a:r>
              <a:rPr lang="en-US" dirty="0"/>
              <a:t>Do </a:t>
            </a:r>
            <a:r>
              <a:rPr lang="en-US" u="sng" dirty="0"/>
              <a:t>not</a:t>
            </a:r>
            <a:r>
              <a:rPr lang="en-US" dirty="0"/>
              <a:t> print the tree after each insertion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95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#3: Second </a:t>
            </a:r>
            <a:r>
              <a:rPr lang="en-US" dirty="0" smtClean="0"/>
              <a:t>Part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a value of </a:t>
            </a:r>
            <a:r>
              <a:rPr lang="en-US" i="1" dirty="0" smtClean="0">
                <a:latin typeface="Times New Roman"/>
                <a:cs typeface="Times New Roman"/>
              </a:rPr>
              <a:t>n</a:t>
            </a:r>
            <a:r>
              <a:rPr lang="en-US" dirty="0" smtClean="0"/>
              <a:t> large enough to give you consistent timings that you can compare.</a:t>
            </a:r>
          </a:p>
          <a:p>
            <a:pPr lvl="1"/>
            <a:r>
              <a:rPr lang="en-US" dirty="0" smtClean="0"/>
              <a:t>Try values of </a:t>
            </a:r>
            <a:r>
              <a:rPr lang="en-US" i="1" dirty="0" smtClean="0">
                <a:latin typeface="Times New Roman"/>
                <a:cs typeface="Times New Roman"/>
              </a:rPr>
              <a:t>n</a:t>
            </a:r>
            <a:r>
              <a:rPr lang="en-US" dirty="0" smtClean="0"/>
              <a:t> = 1,000  10,000  100,000  1,000,000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If </a:t>
            </a:r>
            <a:r>
              <a:rPr lang="en-US" i="1" dirty="0" smtClean="0">
                <a:latin typeface="Times New Roman"/>
                <a:cs typeface="Times New Roman"/>
              </a:rPr>
              <a:t>T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i="1" dirty="0" smtClean="0">
                <a:latin typeface="Times New Roman"/>
                <a:cs typeface="Times New Roman"/>
              </a:rPr>
              <a:t>n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r>
              <a:rPr lang="en-US" dirty="0" smtClean="0"/>
              <a:t> is the time function, how does </a:t>
            </a:r>
            <a:r>
              <a:rPr lang="en-US" smtClean="0"/>
              <a:t>the </a:t>
            </a:r>
            <a:r>
              <a:rPr lang="en-US" smtClean="0"/>
              <a:t>growth of </a:t>
            </a:r>
            <a:r>
              <a:rPr lang="en-US" i="1" dirty="0" smtClean="0">
                <a:latin typeface="Times New Roman"/>
                <a:cs typeface="Times New Roman"/>
              </a:rPr>
              <a:t>T</a:t>
            </a:r>
            <a:r>
              <a:rPr lang="en-US" baseline="-25000" dirty="0" smtClean="0">
                <a:cs typeface="Times New Roman"/>
              </a:rPr>
              <a:t>BST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i="1" dirty="0" smtClean="0">
                <a:latin typeface="Times New Roman"/>
                <a:cs typeface="Times New Roman"/>
              </a:rPr>
              <a:t>n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r>
              <a:rPr lang="en-US" dirty="0" smtClean="0"/>
              <a:t> compare with the growth of </a:t>
            </a:r>
            <a:r>
              <a:rPr lang="en-US" i="1" dirty="0" smtClean="0">
                <a:latin typeface="Times New Roman"/>
                <a:cs typeface="Times New Roman"/>
              </a:rPr>
              <a:t>T</a:t>
            </a:r>
            <a:r>
              <a:rPr lang="en-US" baseline="-25000" dirty="0">
                <a:cs typeface="Times New Roman"/>
              </a:rPr>
              <a:t>AVL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n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r>
              <a:rPr lang="en-US" dirty="0" smtClean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49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#3: Second Part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20994" cy="4835525"/>
          </a:xfrm>
        </p:spPr>
        <p:txBody>
          <a:bodyPr/>
          <a:lstStyle/>
          <a:p>
            <a:r>
              <a:rPr lang="en-US" u="sng" dirty="0" smtClean="0"/>
              <a:t>Second</a:t>
            </a:r>
            <a:r>
              <a:rPr lang="en-US" dirty="0" smtClean="0"/>
              <a:t>, generate </a:t>
            </a:r>
            <a:r>
              <a:rPr lang="en-US" i="1" dirty="0" smtClean="0">
                <a:latin typeface="Times New Roman"/>
                <a:cs typeface="Times New Roman"/>
              </a:rPr>
              <a:t>k</a:t>
            </a:r>
            <a:r>
              <a:rPr lang="en-US" dirty="0" smtClean="0"/>
              <a:t> random integers.</a:t>
            </a:r>
          </a:p>
          <a:p>
            <a:pPr lvl="1"/>
            <a:r>
              <a:rPr lang="en-US" i="1" dirty="0" smtClean="0">
                <a:latin typeface="Times New Roman"/>
                <a:cs typeface="Times New Roman"/>
              </a:rPr>
              <a:t>k</a:t>
            </a:r>
            <a:r>
              <a:rPr lang="en-US" dirty="0" smtClean="0"/>
              <a:t> is some large value.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Time how long it takes to search your</a:t>
            </a:r>
            <a:br>
              <a:rPr lang="en-US" dirty="0" smtClean="0"/>
            </a:br>
            <a:r>
              <a:rPr lang="en-US" i="1" dirty="0" smtClean="0">
                <a:latin typeface="Times New Roman"/>
                <a:cs typeface="Times New Roman"/>
              </a:rPr>
              <a:t>n</a:t>
            </a:r>
            <a:r>
              <a:rPr lang="en-US" dirty="0" smtClean="0"/>
              <a:t>-node BST for all </a:t>
            </a:r>
            <a:r>
              <a:rPr lang="en-US" i="1" dirty="0" smtClean="0">
                <a:latin typeface="Times New Roman"/>
                <a:cs typeface="Times New Roman"/>
              </a:rPr>
              <a:t>k</a:t>
            </a:r>
            <a:r>
              <a:rPr lang="en-US" dirty="0" smtClean="0"/>
              <a:t> random integers.</a:t>
            </a:r>
          </a:p>
          <a:p>
            <a:pPr lvl="1"/>
            <a:r>
              <a:rPr lang="en-US" dirty="0" smtClean="0"/>
              <a:t>It doesn’t matter whether or not the search succeeds.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Time how long it takes to search your </a:t>
            </a:r>
            <a:r>
              <a:rPr lang="en-US" i="1" dirty="0" smtClean="0">
                <a:latin typeface="Times New Roman"/>
                <a:cs typeface="Times New Roman"/>
              </a:rPr>
              <a:t>n</a:t>
            </a:r>
            <a:r>
              <a:rPr lang="en-US" dirty="0" smtClean="0"/>
              <a:t>-node AVL tree for the same </a:t>
            </a:r>
            <a:r>
              <a:rPr lang="en-US" i="1" dirty="0" smtClean="0">
                <a:latin typeface="Times New Roman"/>
                <a:cs typeface="Times New Roman"/>
              </a:rPr>
              <a:t>k</a:t>
            </a:r>
            <a:r>
              <a:rPr lang="en-US" dirty="0" smtClean="0"/>
              <a:t> random integers.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Compare the grow rates of these two time functions.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602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#3: Second Part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Third</a:t>
            </a:r>
            <a:r>
              <a:rPr lang="en-US" dirty="0" smtClean="0"/>
              <a:t>, perform a random mixture of </a:t>
            </a:r>
            <a:r>
              <a:rPr lang="en-US" i="1" dirty="0" smtClean="0">
                <a:latin typeface="Times New Roman"/>
                <a:cs typeface="Times New Roman"/>
              </a:rPr>
              <a:t>m</a:t>
            </a:r>
            <a:r>
              <a:rPr lang="en-US" dirty="0" smtClean="0"/>
              <a:t> insertions and searches on your BST and then on your </a:t>
            </a:r>
            <a:br>
              <a:rPr lang="en-US" dirty="0" smtClean="0"/>
            </a:br>
            <a:r>
              <a:rPr lang="en-US" i="1" dirty="0" smtClean="0">
                <a:latin typeface="Times New Roman"/>
                <a:cs typeface="Times New Roman"/>
              </a:rPr>
              <a:t>n</a:t>
            </a:r>
            <a:r>
              <a:rPr lang="en-US" dirty="0" smtClean="0"/>
              <a:t>-</a:t>
            </a:r>
            <a:r>
              <a:rPr lang="en-US" dirty="0"/>
              <a:t>node </a:t>
            </a:r>
            <a:r>
              <a:rPr lang="en-US" dirty="0" smtClean="0"/>
              <a:t>AVL tree.</a:t>
            </a:r>
          </a:p>
          <a:p>
            <a:pPr lvl="1"/>
            <a:r>
              <a:rPr lang="en-US" i="1" dirty="0" smtClean="0">
                <a:latin typeface="Times New Roman"/>
                <a:cs typeface="Times New Roman"/>
              </a:rPr>
              <a:t>m</a:t>
            </a:r>
            <a:r>
              <a:rPr lang="en-US" dirty="0" smtClean="0"/>
              <a:t> is some large number.</a:t>
            </a:r>
          </a:p>
          <a:p>
            <a:pPr lvl="1"/>
            <a:r>
              <a:rPr lang="en-US" dirty="0" smtClean="0"/>
              <a:t>Perform the same sequence of insertions and searches on both trees.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Try different ratios of insertions vs. searches.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Empirically estimate the ratio where an AVL tree has better performance than a BST for a mixture of insertions and searches.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466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83BE-7743-9F44-BD30-3AA966A7789D}" type="slidenum">
              <a:rPr lang="en-US"/>
              <a:pPr/>
              <a:t>35</a:t>
            </a:fld>
            <a:endParaRPr lang="en-US"/>
          </a:p>
        </p:txBody>
      </p:sp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#3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64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use any code from the lectures </a:t>
            </a:r>
            <a:br>
              <a:rPr lang="en-US" dirty="0"/>
            </a:br>
            <a:r>
              <a:rPr lang="en-US" dirty="0"/>
              <a:t>or from the textbook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r>
              <a:rPr lang="en-US" dirty="0"/>
              <a:t>You do not have to use </a:t>
            </a:r>
            <a:br>
              <a:rPr lang="en-US" dirty="0"/>
            </a:br>
            <a:r>
              <a:rPr lang="en-US" dirty="0"/>
              <a:t>parameterized generic types.</a:t>
            </a:r>
          </a:p>
          <a:p>
            <a:pPr lvl="1"/>
            <a:r>
              <a:rPr lang="en-US" dirty="0"/>
              <a:t>You can use raw (</a:t>
            </a:r>
            <a:r>
              <a:rPr lang="en-US" dirty="0" err="1"/>
              <a:t>nongeneric</a:t>
            </a:r>
            <a:r>
              <a:rPr lang="en-US" dirty="0"/>
              <a:t>) </a:t>
            </a:r>
            <a:r>
              <a:rPr lang="en-US" dirty="0" smtClean="0"/>
              <a:t>types,</a:t>
            </a:r>
            <a:br>
              <a:rPr lang="en-US" dirty="0" smtClean="0"/>
            </a:br>
            <a:r>
              <a:rPr lang="en-US" dirty="0" smtClean="0"/>
              <a:t>or </a:t>
            </a:r>
            <a:r>
              <a:rPr lang="en-US" b="1" dirty="0" smtClean="0">
                <a:solidFill>
                  <a:srgbClr val="0033CC"/>
                </a:solidFill>
                <a:latin typeface="Courier New"/>
                <a:cs typeface="Courier New"/>
              </a:rPr>
              <a:t>&lt;Integer&gt;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980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50B1-52DD-1E46-9663-626986BF6CEE}" type="slidenum">
              <a:rPr lang="en-US"/>
              <a:pPr/>
              <a:t>36</a:t>
            </a:fld>
            <a:endParaRPr lang="en-US"/>
          </a:p>
        </p:txBody>
      </p:sp>
      <p:sp>
        <p:nvSpPr>
          <p:cNvPr id="617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#3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may choose a partner to work with you </a:t>
            </a:r>
            <a:br>
              <a:rPr lang="en-US" dirty="0"/>
            </a:br>
            <a:r>
              <a:rPr lang="en-US" dirty="0"/>
              <a:t>on this assignment.</a:t>
            </a:r>
          </a:p>
          <a:p>
            <a:pPr lvl="1"/>
            <a:r>
              <a:rPr lang="en-US" dirty="0"/>
              <a:t>Both of you will receive the same score.</a:t>
            </a:r>
          </a:p>
          <a:p>
            <a:pPr lvl="4"/>
            <a:endParaRPr lang="en-US" dirty="0"/>
          </a:p>
          <a:p>
            <a:r>
              <a:rPr lang="en-US" dirty="0"/>
              <a:t>Create a zip file containing:</a:t>
            </a:r>
          </a:p>
          <a:p>
            <a:pPr lvl="1"/>
            <a:r>
              <a:rPr lang="en-US" dirty="0"/>
              <a:t>Your Java source files.</a:t>
            </a:r>
          </a:p>
          <a:p>
            <a:pPr lvl="1"/>
            <a:r>
              <a:rPr lang="en-US" dirty="0"/>
              <a:t>Any instructions on how to build and run your code.</a:t>
            </a:r>
          </a:p>
          <a:p>
            <a:pPr lvl="1"/>
            <a:r>
              <a:rPr lang="en-US" dirty="0" smtClean="0"/>
              <a:t>Text </a:t>
            </a:r>
            <a:r>
              <a:rPr lang="en-US" dirty="0"/>
              <a:t>files containing your </a:t>
            </a:r>
            <a:r>
              <a:rPr lang="en-US" dirty="0" smtClean="0"/>
              <a:t>outputs.</a:t>
            </a:r>
            <a:endParaRPr lang="en-US" dirty="0"/>
          </a:p>
          <a:p>
            <a:pPr lvl="1"/>
            <a:r>
              <a:rPr lang="en-US" dirty="0"/>
              <a:t>A 1- or 2-page </a:t>
            </a:r>
            <a:r>
              <a:rPr lang="en-US" dirty="0" smtClean="0"/>
              <a:t>that </a:t>
            </a:r>
            <a:r>
              <a:rPr lang="en-US" dirty="0"/>
              <a:t>briefly describes your </a:t>
            </a:r>
            <a:r>
              <a:rPr lang="en-US" dirty="0" smtClean="0"/>
              <a:t>conclusions </a:t>
            </a:r>
            <a:r>
              <a:rPr lang="en-US" dirty="0"/>
              <a:t>from doing this assignment.</a:t>
            </a:r>
          </a:p>
        </p:txBody>
      </p:sp>
    </p:spTree>
    <p:extLst>
      <p:ext uri="{BB962C8B-B14F-4D97-AF65-F5344CB8AC3E}">
        <p14:creationId xmlns:p14="http://schemas.microsoft.com/office/powerpoint/2010/main" val="2787082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7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7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7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7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7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CF01-52C5-CE49-A4BF-F8F1FD763442}" type="slidenum">
              <a:rPr lang="en-US"/>
              <a:pPr/>
              <a:t>37</a:t>
            </a:fld>
            <a:endParaRPr lang="en-US"/>
          </a:p>
        </p:txBody>
      </p:sp>
      <p:sp>
        <p:nvSpPr>
          <p:cNvPr id="618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#3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Email the zip file to </a:t>
            </a:r>
            <a:r>
              <a:rPr lang="en-US" dirty="0">
                <a:hlinkClick r:id="rId2"/>
              </a:rPr>
              <a:t>ron.mak@sjsu.edu</a:t>
            </a:r>
            <a:r>
              <a:rPr lang="en-US" dirty="0"/>
              <a:t> </a:t>
            </a:r>
            <a:endParaRPr lang="en-US" dirty="0" smtClean="0"/>
          </a:p>
          <a:p>
            <a:pPr lvl="5"/>
            <a:endParaRPr lang="en-US" dirty="0"/>
          </a:p>
          <a:p>
            <a:pPr lvl="1"/>
            <a:r>
              <a:rPr lang="en-US" dirty="0" smtClean="0">
                <a:solidFill>
                  <a:srgbClr val="B23C00"/>
                </a:solidFill>
              </a:rPr>
              <a:t>Subject </a:t>
            </a:r>
            <a:r>
              <a:rPr lang="en-US" dirty="0">
                <a:solidFill>
                  <a:srgbClr val="B23C00"/>
                </a:solidFill>
              </a:rPr>
              <a:t>line: </a:t>
            </a:r>
            <a:r>
              <a:rPr lang="en-US" dirty="0" smtClean="0">
                <a:solidFill>
                  <a:schemeClr val="folHlink"/>
                </a:solidFill>
              </a:rPr>
              <a:t/>
            </a:r>
            <a:br>
              <a:rPr lang="en-US" dirty="0" smtClean="0">
                <a:solidFill>
                  <a:schemeClr val="folHlink"/>
                </a:solidFill>
              </a:rPr>
            </a:br>
            <a:r>
              <a:rPr lang="en-US" dirty="0" smtClean="0">
                <a:solidFill>
                  <a:schemeClr val="folHlink"/>
                </a:solidFill>
              </a:rPr>
              <a:t>    </a:t>
            </a:r>
            <a:r>
              <a:rPr lang="en-US" b="1" dirty="0" smtClean="0">
                <a:solidFill>
                  <a:srgbClr val="0033CC"/>
                </a:solidFill>
                <a:latin typeface="Courier New"/>
                <a:cs typeface="Courier New"/>
              </a:rPr>
              <a:t>CS </a:t>
            </a:r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146 Assignment </a:t>
            </a:r>
            <a:r>
              <a:rPr lang="en-US" b="1" dirty="0" smtClean="0">
                <a:solidFill>
                  <a:srgbClr val="0033CC"/>
                </a:solidFill>
                <a:latin typeface="Courier New"/>
                <a:cs typeface="Courier New"/>
              </a:rPr>
              <a:t>#3: </a:t>
            </a:r>
            <a:r>
              <a:rPr lang="en-US" b="1" i="1" dirty="0">
                <a:solidFill>
                  <a:srgbClr val="0033CC"/>
                </a:solidFill>
                <a:latin typeface="Times New Roman"/>
                <a:cs typeface="Times New Roman"/>
              </a:rPr>
              <a:t>Your Name(s</a:t>
            </a:r>
            <a:r>
              <a:rPr lang="en-US" b="1" i="1" dirty="0" smtClean="0">
                <a:solidFill>
                  <a:srgbClr val="0033CC"/>
                </a:solidFill>
                <a:latin typeface="Times New Roman"/>
                <a:cs typeface="Times New Roman"/>
              </a:rPr>
              <a:t>)</a:t>
            </a:r>
          </a:p>
          <a:p>
            <a:pPr lvl="6"/>
            <a:endParaRPr lang="en-US" b="1" i="1" dirty="0">
              <a:solidFill>
                <a:srgbClr val="0033CC"/>
              </a:solidFill>
              <a:latin typeface="Times New Roman"/>
              <a:cs typeface="Times New Roman"/>
            </a:endParaRPr>
          </a:p>
          <a:p>
            <a:r>
              <a:rPr lang="en-US" dirty="0"/>
              <a:t>If you work with a partner, both of you turn in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one </a:t>
            </a:r>
            <a:r>
              <a:rPr lang="en-US" dirty="0"/>
              <a:t>assignment.</a:t>
            </a:r>
          </a:p>
          <a:p>
            <a:pPr lvl="1"/>
            <a:r>
              <a:rPr lang="en-US" dirty="0"/>
              <a:t>CC your </a:t>
            </a:r>
            <a:r>
              <a:rPr lang="en-US" dirty="0" smtClean="0"/>
              <a:t>partner</a:t>
            </a:r>
            <a:r>
              <a:rPr lang="fr-FR" altLang="ja-JP" dirty="0" smtClean="0">
                <a:latin typeface="Arial"/>
              </a:rPr>
              <a:t>'</a:t>
            </a:r>
            <a:r>
              <a:rPr lang="en-US" dirty="0" smtClean="0"/>
              <a:t>s </a:t>
            </a:r>
            <a:r>
              <a:rPr lang="en-US" dirty="0"/>
              <a:t>email address so I can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reply all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you both.</a:t>
            </a:r>
          </a:p>
          <a:p>
            <a:pPr lvl="4"/>
            <a:endParaRPr lang="en-US" sz="1050" dirty="0"/>
          </a:p>
          <a:p>
            <a:r>
              <a:rPr lang="en-US" dirty="0">
                <a:solidFill>
                  <a:srgbClr val="B23C00"/>
                </a:solidFill>
              </a:rPr>
              <a:t>Due </a:t>
            </a:r>
            <a:r>
              <a:rPr lang="en-US" dirty="0" smtClean="0">
                <a:solidFill>
                  <a:srgbClr val="B23C00"/>
                </a:solidFill>
              </a:rPr>
              <a:t>Friday, </a:t>
            </a:r>
            <a:r>
              <a:rPr lang="en-US" dirty="0">
                <a:solidFill>
                  <a:srgbClr val="B23C00"/>
                </a:solidFill>
              </a:rPr>
              <a:t>July </a:t>
            </a:r>
            <a:r>
              <a:rPr lang="en-US" dirty="0" smtClean="0">
                <a:solidFill>
                  <a:srgbClr val="B23C00"/>
                </a:solidFill>
              </a:rPr>
              <a:t>3.</a:t>
            </a:r>
            <a:endParaRPr lang="en-US" dirty="0">
              <a:solidFill>
                <a:srgbClr val="B23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934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8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8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8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8499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4A32-E835-244B-B56F-4D439B17374E}" type="slidenum">
              <a:rPr lang="en-US"/>
              <a:pPr/>
              <a:t>38</a:t>
            </a:fld>
            <a:endParaRPr lang="en-US"/>
          </a:p>
        </p:txBody>
      </p:sp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Splay Trees</a:t>
            </a:r>
          </a:p>
        </p:txBody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Not a new type of tree, but a reimplementation of the BST insert, delete, and search methods.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goal is to improve their performance.</a:t>
            </a:r>
          </a:p>
          <a:p>
            <a:pPr lvl="4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No single operation on a splay tree is guaranteed to have better performance.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But a series of </a:t>
            </a:r>
            <a:r>
              <a:rPr lang="en-US" i="1" dirty="0">
                <a:latin typeface="Times New Roman"/>
                <a:cs typeface="Times New Roman"/>
              </a:rPr>
              <a:t>m</a:t>
            </a:r>
            <a:r>
              <a:rPr lang="en-US" dirty="0"/>
              <a:t> operations will take </a:t>
            </a:r>
            <a:r>
              <a:rPr lang="en-US" i="1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m</a:t>
            </a:r>
            <a:r>
              <a:rPr lang="en-US" dirty="0">
                <a:latin typeface="Times New Roman"/>
                <a:cs typeface="Times New Roman"/>
              </a:rPr>
              <a:t> log </a:t>
            </a:r>
            <a:r>
              <a:rPr lang="en-US" i="1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) </a:t>
            </a:r>
            <a:r>
              <a:rPr lang="en-US" dirty="0"/>
              <a:t>time for a tree of </a:t>
            </a:r>
            <a:r>
              <a:rPr lang="en-US" i="1" dirty="0">
                <a:latin typeface="Times New Roman"/>
                <a:cs typeface="Times New Roman"/>
              </a:rPr>
              <a:t>n</a:t>
            </a:r>
            <a:r>
              <a:rPr lang="en-US" dirty="0"/>
              <a:t> nodes, whenever </a:t>
            </a:r>
            <a:r>
              <a:rPr lang="en-US" i="1" dirty="0">
                <a:latin typeface="Times New Roman"/>
                <a:cs typeface="Times New Roman"/>
              </a:rPr>
              <a:t>m</a:t>
            </a:r>
            <a:r>
              <a:rPr lang="en-US" dirty="0"/>
              <a:t> &gt; </a:t>
            </a:r>
            <a:r>
              <a:rPr lang="en-US" i="1" dirty="0">
                <a:latin typeface="Times New Roman"/>
                <a:cs typeface="Times New Roman"/>
              </a:rPr>
              <a:t>n</a:t>
            </a:r>
            <a:r>
              <a:rPr lang="en-US" i="1" dirty="0"/>
              <a:t>.</a:t>
            </a:r>
          </a:p>
          <a:p>
            <a:pPr lvl="4">
              <a:lnSpc>
                <a:spcPct val="90000"/>
              </a:lnSpc>
            </a:pPr>
            <a:endParaRPr lang="en-US" i="1" dirty="0"/>
          </a:p>
          <a:p>
            <a:pPr>
              <a:lnSpc>
                <a:spcPct val="90000"/>
              </a:lnSpc>
            </a:pPr>
            <a:r>
              <a:rPr lang="en-US" dirty="0"/>
              <a:t>Not highly balanced like an AVL tree.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B23C00"/>
                </a:solidFill>
              </a:rPr>
              <a:t>Lowering the cost of an entire series of operations is more important then keeping the tree balanced.</a:t>
            </a:r>
          </a:p>
        </p:txBody>
      </p:sp>
    </p:spTree>
    <p:extLst>
      <p:ext uri="{BB962C8B-B14F-4D97-AF65-F5344CB8AC3E}">
        <p14:creationId xmlns:p14="http://schemas.microsoft.com/office/powerpoint/2010/main" val="2019514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9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9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9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9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52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6CCA4-1B87-8540-93ED-90B702C79177}" type="slidenum">
              <a:rPr lang="en-US"/>
              <a:pPr/>
              <a:t>39</a:t>
            </a:fld>
            <a:endParaRPr lang="en-US"/>
          </a:p>
        </p:txBody>
      </p:sp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Splay </a:t>
            </a:r>
            <a:r>
              <a:rPr lang="en-US" dirty="0" smtClean="0"/>
              <a:t>Trees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620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806" y="1295400"/>
            <a:ext cx="8412433" cy="4835525"/>
          </a:xfrm>
        </p:spPr>
        <p:txBody>
          <a:bodyPr/>
          <a:lstStyle/>
          <a:p>
            <a:r>
              <a:rPr lang="en-US" dirty="0"/>
              <a:t>Whenever a splay tree node is accessed,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tree performs </a:t>
            </a:r>
            <a:r>
              <a:rPr lang="en-US" dirty="0">
                <a:solidFill>
                  <a:srgbClr val="B23C00"/>
                </a:solidFill>
              </a:rPr>
              <a:t>splaying operations </a:t>
            </a:r>
            <a:r>
              <a:rPr lang="en-US" dirty="0"/>
              <a:t>that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moves </a:t>
            </a:r>
            <a:r>
              <a:rPr lang="en-US" dirty="0"/>
              <a:t>the accessed node to the root of the tree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r>
              <a:rPr lang="en-US" dirty="0"/>
              <a:t>Splaying a node consists of </a:t>
            </a:r>
            <a:r>
              <a:rPr lang="en-US" dirty="0" smtClean="0"/>
              <a:t>a </a:t>
            </a:r>
            <a:r>
              <a:rPr lang="en-US" dirty="0"/>
              <a:t>series of rotations.</a:t>
            </a:r>
          </a:p>
          <a:p>
            <a:pPr lvl="1"/>
            <a:r>
              <a:rPr lang="en-US" dirty="0"/>
              <a:t>Similar to AVL tree rotations</a:t>
            </a:r>
            <a:r>
              <a:rPr lang="en-US" dirty="0" smtClean="0"/>
              <a:t>.</a:t>
            </a:r>
          </a:p>
          <a:p>
            <a:pPr lvl="6"/>
            <a:endParaRPr lang="en-US" dirty="0"/>
          </a:p>
          <a:p>
            <a:r>
              <a:rPr lang="en-US" dirty="0"/>
              <a:t>The goal is to move the accessed node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the root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r>
              <a:rPr lang="en-US" dirty="0"/>
              <a:t>A side benefit is to make the tree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more </a:t>
            </a:r>
            <a:r>
              <a:rPr lang="en-US" dirty="0"/>
              <a:t>balanced.</a:t>
            </a:r>
          </a:p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031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0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0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054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D4AEB-0FAE-AE48-9B3D-AB2930B679D1}" type="slidenum">
              <a:rPr lang="en-US"/>
              <a:pPr/>
              <a:t>4</a:t>
            </a:fld>
            <a:endParaRPr lang="en-US"/>
          </a:p>
        </p:txBody>
      </p:sp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</a:t>
            </a:r>
            <a:r>
              <a:rPr lang="en-US" dirty="0" smtClean="0"/>
              <a:t>Trees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pic>
        <p:nvPicPr>
          <p:cNvPr id="5949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1270000"/>
            <a:ext cx="7323137" cy="499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951141" y="6264275"/>
            <a:ext cx="2461297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2012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104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6CCA4-1B87-8540-93ED-90B702C79177}" type="slidenum">
              <a:rPr lang="en-US"/>
              <a:pPr/>
              <a:t>40</a:t>
            </a:fld>
            <a:endParaRPr lang="en-US"/>
          </a:p>
        </p:txBody>
      </p:sp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Splay </a:t>
            </a:r>
            <a:r>
              <a:rPr lang="en-US" dirty="0" smtClean="0"/>
              <a:t>Trees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620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theory is that once a node has been accessed, it will soon be accessed again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r>
              <a:rPr lang="en-US" dirty="0"/>
              <a:t>Future accesses are fast if the node is the root.</a:t>
            </a:r>
          </a:p>
        </p:txBody>
      </p:sp>
    </p:spTree>
    <p:extLst>
      <p:ext uri="{BB962C8B-B14F-4D97-AF65-F5344CB8AC3E}">
        <p14:creationId xmlns:p14="http://schemas.microsoft.com/office/powerpoint/2010/main" val="2481002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5570B-39E6-2540-8C56-4C0DBD109A96}" type="slidenum">
              <a:rPr lang="en-US"/>
              <a:pPr/>
              <a:t>41</a:t>
            </a:fld>
            <a:endParaRPr lang="en-US"/>
          </a:p>
        </p:txBody>
      </p:sp>
      <p:sp>
        <p:nvSpPr>
          <p:cNvPr id="621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Splay </a:t>
            </a:r>
            <a:r>
              <a:rPr lang="en-US" dirty="0" smtClean="0"/>
              <a:t>Trees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25563"/>
            <a:ext cx="8412163" cy="1463675"/>
          </a:xfrm>
        </p:spPr>
        <p:txBody>
          <a:bodyPr/>
          <a:lstStyle/>
          <a:p>
            <a:r>
              <a:rPr lang="en-US" dirty="0"/>
              <a:t>How is a </a:t>
            </a:r>
            <a:r>
              <a:rPr lang="en-US" dirty="0">
                <a:solidFill>
                  <a:srgbClr val="B23C00"/>
                </a:solidFill>
              </a:rPr>
              <a:t>worst-case BST </a:t>
            </a:r>
            <a:r>
              <a:rPr lang="en-US" dirty="0"/>
              <a:t>created ?</a:t>
            </a:r>
          </a:p>
          <a:p>
            <a:pPr lvl="1"/>
            <a:r>
              <a:rPr lang="en-US" dirty="0"/>
              <a:t>When all the nodes are entered in sorted order.</a:t>
            </a:r>
          </a:p>
          <a:p>
            <a:pPr lvl="1"/>
            <a:r>
              <a:rPr lang="en-US" dirty="0"/>
              <a:t>Suppose the bottom node is accessed in such a tree:</a:t>
            </a:r>
          </a:p>
        </p:txBody>
      </p:sp>
      <p:pic>
        <p:nvPicPr>
          <p:cNvPr id="6215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3" y="2697163"/>
            <a:ext cx="6964362" cy="347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852146" y="6264275"/>
            <a:ext cx="2461297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2012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895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1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21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1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1571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87D24-6B58-D24F-9DB0-5CF354246FEF}" type="slidenum">
              <a:rPr lang="en-US"/>
              <a:pPr/>
              <a:t>42</a:t>
            </a:fld>
            <a:endParaRPr lang="en-US"/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Splay </a:t>
            </a:r>
            <a:r>
              <a:rPr lang="en-US" dirty="0" smtClean="0"/>
              <a:t>Trees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a node </a:t>
            </a:r>
            <a:r>
              <a:rPr lang="en-US" dirty="0" smtClean="0"/>
              <a:t>hasn’t been </a:t>
            </a:r>
            <a:r>
              <a:rPr lang="en-US" dirty="0"/>
              <a:t>accessed in a while, </a:t>
            </a:r>
            <a:br>
              <a:rPr lang="en-US" dirty="0"/>
            </a:br>
            <a:r>
              <a:rPr lang="en-US" dirty="0"/>
              <a:t>then the next time </a:t>
            </a:r>
            <a:r>
              <a:rPr lang="en-US" dirty="0" smtClean="0"/>
              <a:t>it</a:t>
            </a:r>
            <a:r>
              <a:rPr lang="fr-FR" altLang="ja-JP" dirty="0" smtClean="0">
                <a:latin typeface="Arial"/>
              </a:rPr>
              <a:t>’</a:t>
            </a:r>
            <a:r>
              <a:rPr lang="en-US" dirty="0" smtClean="0"/>
              <a:t>s </a:t>
            </a:r>
            <a:r>
              <a:rPr lang="en-US" dirty="0"/>
              <a:t>accessed, you pay the </a:t>
            </a:r>
            <a:r>
              <a:rPr lang="en-US" dirty="0">
                <a:solidFill>
                  <a:srgbClr val="B23C00"/>
                </a:solidFill>
              </a:rPr>
              <a:t>performance penalty </a:t>
            </a:r>
            <a:r>
              <a:rPr lang="en-US" dirty="0"/>
              <a:t>of splaying.</a:t>
            </a:r>
          </a:p>
          <a:p>
            <a:pPr lvl="4"/>
            <a:endParaRPr lang="en-US" dirty="0"/>
          </a:p>
          <a:p>
            <a:r>
              <a:rPr lang="en-US" dirty="0"/>
              <a:t>But accesses of that node in the near future </a:t>
            </a:r>
            <a:br>
              <a:rPr lang="en-US" dirty="0"/>
            </a:br>
            <a:r>
              <a:rPr lang="en-US" dirty="0"/>
              <a:t>will be very fast.</a:t>
            </a:r>
          </a:p>
          <a:p>
            <a:pPr lvl="4"/>
            <a:endParaRPr lang="en-US" dirty="0"/>
          </a:p>
          <a:p>
            <a:r>
              <a:rPr lang="en-US" dirty="0"/>
              <a:t>And so we </a:t>
            </a:r>
            <a:r>
              <a:rPr lang="en-US" dirty="0">
                <a:solidFill>
                  <a:srgbClr val="B23C00"/>
                </a:solidFill>
              </a:rPr>
              <a:t>amortize the cost </a:t>
            </a:r>
            <a:r>
              <a:rPr lang="en-US" dirty="0"/>
              <a:t>of splaying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over </a:t>
            </a:r>
            <a:r>
              <a:rPr lang="en-US" dirty="0"/>
              <a:t>future operations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983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2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2595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7C4B-087D-E145-AEF4-5537F49B9235}" type="slidenum">
              <a:rPr lang="en-US"/>
              <a:pPr/>
              <a:t>43</a:t>
            </a:fld>
            <a:endParaRPr lang="en-US"/>
          </a:p>
        </p:txBody>
      </p:sp>
      <p:pic>
        <p:nvPicPr>
          <p:cNvPr id="6236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725" y="1235075"/>
            <a:ext cx="5578475" cy="4964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2362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Splay </a:t>
            </a:r>
            <a:r>
              <a:rPr lang="en-US" dirty="0" smtClean="0"/>
              <a:t>Trees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852146" y="6264275"/>
            <a:ext cx="2461297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2012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68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8B14D-99A7-264D-B813-A93447F76E48}" type="slidenum">
              <a:rPr lang="en-US"/>
              <a:pPr/>
              <a:t>44</a:t>
            </a:fld>
            <a:endParaRPr lang="en-US"/>
          </a:p>
        </p:txBody>
      </p:sp>
      <p:pic>
        <p:nvPicPr>
          <p:cNvPr id="6246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447800"/>
            <a:ext cx="6405563" cy="391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2464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Splay </a:t>
            </a:r>
            <a:r>
              <a:rPr lang="en-US" dirty="0" smtClean="0"/>
              <a:t>Trees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852146" y="6264275"/>
            <a:ext cx="2461297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2012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229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C3C6-1FF8-2740-A4B9-C9634EEF836C}" type="slidenum">
              <a:rPr lang="en-US"/>
              <a:pPr/>
              <a:t>45</a:t>
            </a:fld>
            <a:endParaRPr lang="en-US"/>
          </a:p>
        </p:txBody>
      </p:sp>
      <p:pic>
        <p:nvPicPr>
          <p:cNvPr id="6256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52600"/>
            <a:ext cx="6707188" cy="328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2566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Splay </a:t>
            </a:r>
            <a:r>
              <a:rPr lang="en-US" dirty="0" smtClean="0"/>
              <a:t>Trees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852146" y="6264275"/>
            <a:ext cx="2461297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2012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418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8926F-E789-1F4A-B910-805B9BC47A2F}" type="slidenum">
              <a:rPr lang="en-US"/>
              <a:pPr/>
              <a:t>46</a:t>
            </a:fld>
            <a:endParaRPr lang="en-US"/>
          </a:p>
        </p:txBody>
      </p:sp>
      <p:pic>
        <p:nvPicPr>
          <p:cNvPr id="6266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05000"/>
            <a:ext cx="7177088" cy="289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2669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Splay </a:t>
            </a:r>
            <a:r>
              <a:rPr lang="en-US" dirty="0" smtClean="0"/>
              <a:t>Trees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852146" y="6264275"/>
            <a:ext cx="2461297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2012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517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55A9-0C61-4D46-BA6D-9B6E8A06008A}" type="slidenum">
              <a:rPr lang="en-US"/>
              <a:pPr/>
              <a:t>47</a:t>
            </a:fld>
            <a:endParaRPr lang="en-US"/>
          </a:p>
        </p:txBody>
      </p:sp>
      <p:pic>
        <p:nvPicPr>
          <p:cNvPr id="6277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52600"/>
            <a:ext cx="7535863" cy="298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2771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Splay </a:t>
            </a:r>
            <a:r>
              <a:rPr lang="en-US" dirty="0" smtClean="0"/>
              <a:t>Trees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852146" y="6264275"/>
            <a:ext cx="2461297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2012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645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67152-39F3-6346-A903-8AD366A2910A}" type="slidenum">
              <a:rPr lang="en-US"/>
              <a:pPr/>
              <a:t>48</a:t>
            </a:fld>
            <a:endParaRPr lang="en-US"/>
          </a:p>
        </p:txBody>
      </p:sp>
      <p:pic>
        <p:nvPicPr>
          <p:cNvPr id="6287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05000"/>
            <a:ext cx="7154863" cy="275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2873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Splay </a:t>
            </a:r>
            <a:r>
              <a:rPr lang="en-US" dirty="0" smtClean="0"/>
              <a:t>Trees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852146" y="6264275"/>
            <a:ext cx="2461297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2012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997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7A2FF-6613-F340-8720-822ED71E90BA}" type="slidenum">
              <a:rPr lang="en-US"/>
              <a:pPr/>
              <a:t>49</a:t>
            </a:fld>
            <a:endParaRPr lang="en-US"/>
          </a:p>
        </p:txBody>
      </p:sp>
      <p:pic>
        <p:nvPicPr>
          <p:cNvPr id="6297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76400"/>
            <a:ext cx="6980238" cy="308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2976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Splay </a:t>
            </a:r>
            <a:r>
              <a:rPr lang="en-US" dirty="0" smtClean="0"/>
              <a:t>Trees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852146" y="6264275"/>
            <a:ext cx="2461297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2012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495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2B4D-79C5-CA43-9D99-AEC076E5F5E8}" type="slidenum">
              <a:rPr lang="en-US"/>
              <a:pPr/>
              <a:t>5</a:t>
            </a:fld>
            <a:endParaRPr lang="en-US"/>
          </a:p>
        </p:txBody>
      </p:sp>
      <p:sp>
        <p:nvSpPr>
          <p:cNvPr id="587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Balancing AVL Trees</a:t>
            </a:r>
          </a:p>
        </p:txBody>
      </p:sp>
      <p:sp>
        <p:nvSpPr>
          <p:cNvPr id="587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618038"/>
            <a:ext cx="8229600" cy="1512887"/>
          </a:xfrm>
        </p:spPr>
        <p:txBody>
          <a:bodyPr/>
          <a:lstStyle/>
          <a:p>
            <a:r>
              <a:rPr lang="en-US" dirty="0"/>
              <a:t>We need to </a:t>
            </a:r>
            <a:r>
              <a:rPr lang="en-US" dirty="0">
                <a:solidFill>
                  <a:srgbClr val="B23C00"/>
                </a:solidFill>
              </a:rPr>
              <a:t>rebalance the tree </a:t>
            </a:r>
            <a:r>
              <a:rPr lang="en-US" dirty="0"/>
              <a:t>whenever the balance condition is violated.</a:t>
            </a:r>
          </a:p>
          <a:p>
            <a:pPr lvl="1"/>
            <a:r>
              <a:rPr lang="en-US" dirty="0"/>
              <a:t>We need to check after every insertion and deletion.</a:t>
            </a:r>
          </a:p>
        </p:txBody>
      </p:sp>
      <p:pic>
        <p:nvPicPr>
          <p:cNvPr id="5877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50" y="1235075"/>
            <a:ext cx="7099300" cy="307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951141" y="6264275"/>
            <a:ext cx="2461297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2012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296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7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7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7779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0EEC5-8581-F349-B75A-FE88587952C6}" type="slidenum">
              <a:rPr lang="en-US"/>
              <a:pPr/>
              <a:t>50</a:t>
            </a:fld>
            <a:endParaRPr lang="en-US"/>
          </a:p>
        </p:txBody>
      </p:sp>
      <p:pic>
        <p:nvPicPr>
          <p:cNvPr id="6307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752600"/>
            <a:ext cx="6783388" cy="325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3078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Splay </a:t>
            </a:r>
            <a:r>
              <a:rPr lang="en-US" dirty="0" smtClean="0"/>
              <a:t>Trees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852146" y="6264275"/>
            <a:ext cx="2461297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2012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557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15B71-77D9-4341-9133-E496DAB3B0A1}" type="slidenum">
              <a:rPr lang="en-US"/>
              <a:pPr/>
              <a:t>51</a:t>
            </a:fld>
            <a:endParaRPr lang="en-US"/>
          </a:p>
        </p:txBody>
      </p:sp>
      <p:pic>
        <p:nvPicPr>
          <p:cNvPr id="6318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00200"/>
            <a:ext cx="6707188" cy="346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3181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Splay </a:t>
            </a:r>
            <a:r>
              <a:rPr lang="en-US" dirty="0" smtClean="0"/>
              <a:t>Trees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852146" y="6264275"/>
            <a:ext cx="2461297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2012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669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6CCB5-55B8-594D-BAF7-8DCDFD7C87A6}" type="slidenum">
              <a:rPr lang="en-US"/>
              <a:pPr/>
              <a:t>6</a:t>
            </a:fld>
            <a:endParaRPr lang="en-US"/>
          </a:p>
        </p:txBody>
      </p:sp>
      <p:sp>
        <p:nvSpPr>
          <p:cNvPr id="592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Balancing AVL </a:t>
            </a:r>
            <a:r>
              <a:rPr lang="en-US" dirty="0" smtClean="0"/>
              <a:t>Trees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Assume the </a:t>
            </a:r>
            <a:r>
              <a:rPr lang="en-US" dirty="0"/>
              <a:t>tree was </a:t>
            </a:r>
            <a:r>
              <a:rPr lang="en-US" dirty="0">
                <a:solidFill>
                  <a:srgbClr val="B23C00"/>
                </a:solidFill>
              </a:rPr>
              <a:t>balanced before </a:t>
            </a:r>
            <a:r>
              <a:rPr lang="en-US" dirty="0" smtClean="0">
                <a:solidFill>
                  <a:srgbClr val="B23C00"/>
                </a:solidFill>
              </a:rPr>
              <a:t/>
            </a:r>
            <a:br>
              <a:rPr lang="en-US" dirty="0" smtClean="0">
                <a:solidFill>
                  <a:srgbClr val="B23C00"/>
                </a:solidFill>
              </a:rPr>
            </a:br>
            <a:r>
              <a:rPr lang="en-US" dirty="0" smtClean="0"/>
              <a:t>an insertion.</a:t>
            </a:r>
            <a:endParaRPr lang="en-US" dirty="0"/>
          </a:p>
          <a:p>
            <a:pPr lvl="5"/>
            <a:endParaRPr lang="en-US" dirty="0"/>
          </a:p>
          <a:p>
            <a:r>
              <a:rPr lang="en-US" dirty="0"/>
              <a:t>If it became unbalanced due to the insertion, then the inserted node must have caused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some </a:t>
            </a:r>
            <a:r>
              <a:rPr lang="en-US" dirty="0"/>
              <a:t>nodes between itself and the root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be unbalanced.</a:t>
            </a:r>
          </a:p>
          <a:p>
            <a:pPr lvl="3"/>
            <a:endParaRPr lang="en-US" dirty="0"/>
          </a:p>
          <a:p>
            <a:r>
              <a:rPr lang="en-US" dirty="0"/>
              <a:t>An unbalanced node must have the height of </a:t>
            </a:r>
            <a:br>
              <a:rPr lang="en-US" dirty="0"/>
            </a:br>
            <a:r>
              <a:rPr lang="en-US" dirty="0"/>
              <a:t>one of its subtrees </a:t>
            </a:r>
            <a:r>
              <a:rPr lang="en-US" dirty="0">
                <a:solidFill>
                  <a:srgbClr val="B23C00"/>
                </a:solidFill>
              </a:rPr>
              <a:t>exactly 2 greater </a:t>
            </a:r>
            <a:r>
              <a:rPr lang="en-US" dirty="0"/>
              <a:t>than the </a:t>
            </a:r>
            <a:br>
              <a:rPr lang="en-US" dirty="0"/>
            </a:br>
            <a:r>
              <a:rPr lang="en-US" dirty="0"/>
              <a:t>height its other subtree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008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2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899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CA14F-E270-C341-A0B8-D00D686931FD}" type="slidenum">
              <a:rPr lang="en-US"/>
              <a:pPr/>
              <a:t>7</a:t>
            </a:fld>
            <a:endParaRPr lang="en-US"/>
          </a:p>
        </p:txBody>
      </p:sp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Balancing AVL Trees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222503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Let the deepest unbalanced node be </a:t>
            </a:r>
            <a:r>
              <a:rPr lang="el-GR" i="1" dirty="0">
                <a:latin typeface="Times New Roman"/>
                <a:cs typeface="Times New Roman"/>
              </a:rPr>
              <a:t>α</a:t>
            </a:r>
            <a:r>
              <a:rPr lang="en-US" dirty="0" smtClean="0"/>
              <a:t>.</a:t>
            </a:r>
          </a:p>
          <a:p>
            <a:pPr lvl="4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Any node has at most two children.</a:t>
            </a:r>
          </a:p>
          <a:p>
            <a:pPr lvl="4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A new height imbalance </a:t>
            </a:r>
            <a:r>
              <a:rPr lang="en-US" dirty="0" smtClean="0"/>
              <a:t>means that the </a:t>
            </a:r>
            <a:br>
              <a:rPr lang="en-US" dirty="0" smtClean="0"/>
            </a:br>
            <a:r>
              <a:rPr lang="en-US" dirty="0" smtClean="0"/>
              <a:t>heights </a:t>
            </a:r>
            <a:r>
              <a:rPr lang="en-US" dirty="0" smtClean="0"/>
              <a:t>of </a:t>
            </a:r>
            <a:r>
              <a:rPr lang="el-GR" i="1" dirty="0" smtClean="0">
                <a:latin typeface="Times New Roman"/>
                <a:cs typeface="Times New Roman"/>
              </a:rPr>
              <a:t>α</a:t>
            </a:r>
            <a:r>
              <a:rPr lang="en-US" dirty="0" smtClean="0"/>
              <a:t>’s </a:t>
            </a:r>
            <a:r>
              <a:rPr lang="en-US" dirty="0"/>
              <a:t>two </a:t>
            </a:r>
            <a:r>
              <a:rPr lang="en-US" dirty="0" smtClean="0"/>
              <a:t>subtrees now </a:t>
            </a:r>
            <a:r>
              <a:rPr lang="en-US" dirty="0" smtClean="0"/>
              <a:t>differ by 2.</a:t>
            </a:r>
          </a:p>
        </p:txBody>
      </p:sp>
      <p:grpSp>
        <p:nvGrpSpPr>
          <p:cNvPr id="593926" name="Group 593925"/>
          <p:cNvGrpSpPr/>
          <p:nvPr/>
        </p:nvGrpSpPr>
        <p:grpSpPr>
          <a:xfrm>
            <a:off x="1188757" y="3520439"/>
            <a:ext cx="2468853" cy="2194536"/>
            <a:chOff x="1371635" y="3520439"/>
            <a:chExt cx="2468853" cy="2194536"/>
          </a:xfrm>
        </p:grpSpPr>
        <p:sp>
          <p:nvSpPr>
            <p:cNvPr id="2" name="Oval 1"/>
            <p:cNvSpPr/>
            <p:nvPr/>
          </p:nvSpPr>
          <p:spPr bwMode="auto">
            <a:xfrm>
              <a:off x="2286025" y="3611878"/>
              <a:ext cx="548634" cy="54863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377464" y="3520439"/>
              <a:ext cx="4606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3600" i="1" dirty="0" smtClean="0">
                  <a:latin typeface="Times New Roman"/>
                  <a:cs typeface="Times New Roman"/>
                </a:rPr>
                <a:t>α</a:t>
              </a:r>
              <a:endParaRPr lang="en-US" sz="2000" dirty="0"/>
            </a:p>
          </p:txBody>
        </p:sp>
        <p:sp>
          <p:nvSpPr>
            <p:cNvPr id="4" name="Isosceles Triangle 3"/>
            <p:cNvSpPr/>
            <p:nvPr/>
          </p:nvSpPr>
          <p:spPr bwMode="auto">
            <a:xfrm>
              <a:off x="1371635" y="4526268"/>
              <a:ext cx="914390" cy="1188707"/>
            </a:xfrm>
            <a:prstGeom prst="triangl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8" name="Isosceles Triangle 7"/>
            <p:cNvSpPr/>
            <p:nvPr/>
          </p:nvSpPr>
          <p:spPr bwMode="auto">
            <a:xfrm>
              <a:off x="2926098" y="4526268"/>
              <a:ext cx="914390" cy="1188707"/>
            </a:xfrm>
            <a:prstGeom prst="triangl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10" name="Straight Connector 9"/>
            <p:cNvCxnSpPr>
              <a:stCxn id="2" idx="3"/>
              <a:endCxn id="4" idx="0"/>
            </p:cNvCxnSpPr>
            <p:nvPr/>
          </p:nvCxnSpPr>
          <p:spPr bwMode="auto">
            <a:xfrm flipH="1">
              <a:off x="1828830" y="4080166"/>
              <a:ext cx="537541" cy="44610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11"/>
            <p:cNvCxnSpPr>
              <a:stCxn id="2" idx="5"/>
              <a:endCxn id="8" idx="0"/>
            </p:cNvCxnSpPr>
            <p:nvPr/>
          </p:nvCxnSpPr>
          <p:spPr bwMode="auto">
            <a:xfrm>
              <a:off x="2754313" y="4080166"/>
              <a:ext cx="628980" cy="44610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593930" name="Group 593929"/>
          <p:cNvGrpSpPr/>
          <p:nvPr/>
        </p:nvGrpSpPr>
        <p:grpSpPr>
          <a:xfrm>
            <a:off x="4480561" y="3520439"/>
            <a:ext cx="2743170" cy="2194536"/>
            <a:chOff x="4480561" y="3520439"/>
            <a:chExt cx="2743170" cy="2194536"/>
          </a:xfrm>
        </p:grpSpPr>
        <p:sp>
          <p:nvSpPr>
            <p:cNvPr id="17" name="Oval 16"/>
            <p:cNvSpPr/>
            <p:nvPr/>
          </p:nvSpPr>
          <p:spPr bwMode="auto">
            <a:xfrm>
              <a:off x="5577829" y="3611878"/>
              <a:ext cx="548634" cy="54863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6452921" y="4526268"/>
              <a:ext cx="274317" cy="274317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4937756" y="4526268"/>
              <a:ext cx="274317" cy="274317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6" name="Isosceles Triangle 15"/>
            <p:cNvSpPr/>
            <p:nvPr/>
          </p:nvSpPr>
          <p:spPr bwMode="auto">
            <a:xfrm>
              <a:off x="4480561" y="5074902"/>
              <a:ext cx="457195" cy="640073"/>
            </a:xfrm>
            <a:prstGeom prst="triangl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rPr>
                <a:t>1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21" name="Isosceles Triangle 20"/>
            <p:cNvSpPr/>
            <p:nvPr/>
          </p:nvSpPr>
          <p:spPr bwMode="auto">
            <a:xfrm>
              <a:off x="5212073" y="5074902"/>
              <a:ext cx="457195" cy="640073"/>
            </a:xfrm>
            <a:prstGeom prst="triangl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rPr>
                <a:t>2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22" name="Isosceles Triangle 21"/>
            <p:cNvSpPr/>
            <p:nvPr/>
          </p:nvSpPr>
          <p:spPr bwMode="auto">
            <a:xfrm>
              <a:off x="6035024" y="5074902"/>
              <a:ext cx="457195" cy="640073"/>
            </a:xfrm>
            <a:prstGeom prst="triangl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rPr>
                <a:t>3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23" name="Isosceles Triangle 22"/>
            <p:cNvSpPr/>
            <p:nvPr/>
          </p:nvSpPr>
          <p:spPr bwMode="auto">
            <a:xfrm>
              <a:off x="6766536" y="5074902"/>
              <a:ext cx="457195" cy="640073"/>
            </a:xfrm>
            <a:prstGeom prst="triangl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rPr>
                <a:t>4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20" name="Straight Connector 19"/>
            <p:cNvCxnSpPr>
              <a:stCxn id="17" idx="3"/>
              <a:endCxn id="19" idx="7"/>
            </p:cNvCxnSpPr>
            <p:nvPr/>
          </p:nvCxnSpPr>
          <p:spPr bwMode="auto">
            <a:xfrm flipH="1">
              <a:off x="5171900" y="4080166"/>
              <a:ext cx="486275" cy="48627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5" name="Straight Connector 24"/>
            <p:cNvCxnSpPr>
              <a:stCxn id="17" idx="5"/>
              <a:endCxn id="15" idx="1"/>
            </p:cNvCxnSpPr>
            <p:nvPr/>
          </p:nvCxnSpPr>
          <p:spPr bwMode="auto">
            <a:xfrm>
              <a:off x="6046117" y="4080166"/>
              <a:ext cx="446977" cy="48627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7" name="Straight Connector 26"/>
            <p:cNvCxnSpPr>
              <a:stCxn id="19" idx="3"/>
              <a:endCxn id="16" idx="0"/>
            </p:cNvCxnSpPr>
            <p:nvPr/>
          </p:nvCxnSpPr>
          <p:spPr bwMode="auto">
            <a:xfrm flipH="1">
              <a:off x="4709159" y="4760412"/>
              <a:ext cx="268770" cy="31449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9" name="Straight Connector 28"/>
            <p:cNvCxnSpPr>
              <a:stCxn id="19" idx="5"/>
              <a:endCxn id="21" idx="0"/>
            </p:cNvCxnSpPr>
            <p:nvPr/>
          </p:nvCxnSpPr>
          <p:spPr bwMode="auto">
            <a:xfrm>
              <a:off x="5171900" y="4760412"/>
              <a:ext cx="268771" cy="31449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93920" name="Straight Connector 593919"/>
            <p:cNvCxnSpPr>
              <a:stCxn id="15" idx="3"/>
              <a:endCxn id="22" idx="0"/>
            </p:cNvCxnSpPr>
            <p:nvPr/>
          </p:nvCxnSpPr>
          <p:spPr bwMode="auto">
            <a:xfrm flipH="1">
              <a:off x="6263622" y="4760412"/>
              <a:ext cx="229472" cy="31449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93924" name="Straight Connector 593923"/>
            <p:cNvCxnSpPr>
              <a:stCxn id="15" idx="5"/>
              <a:endCxn id="23" idx="0"/>
            </p:cNvCxnSpPr>
            <p:nvPr/>
          </p:nvCxnSpPr>
          <p:spPr bwMode="auto">
            <a:xfrm>
              <a:off x="6687065" y="4760412"/>
              <a:ext cx="308069" cy="31449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8" name="TextBox 37"/>
            <p:cNvSpPr txBox="1"/>
            <p:nvPr/>
          </p:nvSpPr>
          <p:spPr>
            <a:xfrm>
              <a:off x="5669268" y="3520439"/>
              <a:ext cx="4606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3600" i="1" dirty="0" smtClean="0">
                  <a:latin typeface="Times New Roman"/>
                  <a:cs typeface="Times New Roman"/>
                </a:rPr>
                <a:t>α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80375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3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CA14F-E270-C341-A0B8-D00D686931FD}" type="slidenum">
              <a:rPr lang="en-US"/>
              <a:pPr/>
              <a:t>8</a:t>
            </a:fld>
            <a:endParaRPr lang="en-US"/>
          </a:p>
        </p:txBody>
      </p:sp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Balancing AVL Trees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1"/>
            <a:ext cx="8229600" cy="432813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Therefore, one </a:t>
            </a:r>
            <a:r>
              <a:rPr lang="en-US" dirty="0"/>
              <a:t>of the following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had </a:t>
            </a:r>
            <a:r>
              <a:rPr lang="en-US" dirty="0"/>
              <a:t>to occur</a:t>
            </a:r>
            <a:r>
              <a:rPr lang="en-US" dirty="0" smtClean="0"/>
              <a:t>:</a:t>
            </a:r>
          </a:p>
          <a:p>
            <a:pPr lvl="4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B23C00"/>
                </a:solidFill>
              </a:rPr>
              <a:t>Case 1 (outside left-left):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insertion was </a:t>
            </a:r>
            <a:r>
              <a:rPr lang="en-US" dirty="0"/>
              <a:t>into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left </a:t>
            </a:r>
            <a:r>
              <a:rPr lang="en-US" dirty="0"/>
              <a:t>subtree of the </a:t>
            </a:r>
            <a:r>
              <a:rPr lang="en-US" dirty="0" smtClean="0"/>
              <a:t>left </a:t>
            </a:r>
            <a:r>
              <a:rPr lang="en-US" dirty="0"/>
              <a:t>child of </a:t>
            </a:r>
            <a:r>
              <a:rPr lang="el-GR" i="1" dirty="0">
                <a:latin typeface="Times New Roman"/>
                <a:cs typeface="Times New Roman"/>
              </a:rPr>
              <a:t>α</a:t>
            </a:r>
            <a:r>
              <a:rPr lang="en-US" dirty="0">
                <a:cs typeface="Arial" charset="0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B23C00"/>
                </a:solidFill>
                <a:cs typeface="Arial" charset="0"/>
              </a:rPr>
              <a:t>Case 2 (inside left-right): </a:t>
            </a:r>
            <a:r>
              <a:rPr lang="en-US" dirty="0"/>
              <a:t>The insertion was into the right subtree of the left child of </a:t>
            </a:r>
            <a:r>
              <a:rPr lang="el-GR" i="1" dirty="0">
                <a:latin typeface="Times New Roman"/>
                <a:cs typeface="Times New Roman"/>
              </a:rPr>
              <a:t>α</a:t>
            </a:r>
            <a:r>
              <a:rPr lang="en-US" dirty="0">
                <a:cs typeface="Arial" charset="0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B23C00"/>
                </a:solidFill>
                <a:cs typeface="Arial" charset="0"/>
              </a:rPr>
              <a:t>Case 3 (inside right-left)</a:t>
            </a:r>
            <a:r>
              <a:rPr lang="en-US" dirty="0">
                <a:solidFill>
                  <a:schemeClr val="folHlink"/>
                </a:solidFill>
                <a:cs typeface="Arial" charset="0"/>
              </a:rPr>
              <a:t>:</a:t>
            </a:r>
            <a:r>
              <a:rPr lang="en-US" dirty="0">
                <a:cs typeface="Arial" charset="0"/>
              </a:rPr>
              <a:t> </a:t>
            </a:r>
            <a:r>
              <a:rPr lang="en-US" dirty="0"/>
              <a:t>The insertion was into the left subtree of the right child of </a:t>
            </a:r>
            <a:r>
              <a:rPr lang="el-GR" i="1" dirty="0">
                <a:latin typeface="Times New Roman"/>
                <a:cs typeface="Times New Roman"/>
              </a:rPr>
              <a:t>α</a:t>
            </a:r>
            <a:r>
              <a:rPr lang="en-US" dirty="0">
                <a:cs typeface="Arial" charset="0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B23C00"/>
                </a:solidFill>
              </a:rPr>
              <a:t>Case 4 (outside right-right): </a:t>
            </a:r>
            <a:r>
              <a:rPr lang="en-US" dirty="0"/>
              <a:t>The insertion was into the right subtree of the right child of </a:t>
            </a:r>
            <a:r>
              <a:rPr lang="el-GR" i="1" dirty="0">
                <a:latin typeface="Times New Roman"/>
                <a:cs typeface="Times New Roman"/>
              </a:rPr>
              <a:t>α</a:t>
            </a:r>
            <a:r>
              <a:rPr lang="en-US" dirty="0" smtClean="0">
                <a:cs typeface="Arial" charset="0"/>
              </a:rPr>
              <a:t>.</a:t>
            </a:r>
          </a:p>
          <a:p>
            <a:pPr lvl="5">
              <a:lnSpc>
                <a:spcPct val="90000"/>
              </a:lnSpc>
            </a:pPr>
            <a:endParaRPr lang="en-US" dirty="0">
              <a:cs typeface="Arial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035024" y="1143025"/>
            <a:ext cx="2743170" cy="2194536"/>
            <a:chOff x="4480561" y="3520439"/>
            <a:chExt cx="2743170" cy="2194536"/>
          </a:xfrm>
        </p:grpSpPr>
        <p:sp>
          <p:nvSpPr>
            <p:cNvPr id="7" name="Oval 6"/>
            <p:cNvSpPr/>
            <p:nvPr/>
          </p:nvSpPr>
          <p:spPr bwMode="auto">
            <a:xfrm>
              <a:off x="5577829" y="3611878"/>
              <a:ext cx="548634" cy="54863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6452921" y="4526268"/>
              <a:ext cx="274317" cy="274317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4937756" y="4526268"/>
              <a:ext cx="274317" cy="274317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0" name="Isosceles Triangle 9"/>
            <p:cNvSpPr/>
            <p:nvPr/>
          </p:nvSpPr>
          <p:spPr bwMode="auto">
            <a:xfrm>
              <a:off x="4480561" y="5074902"/>
              <a:ext cx="457195" cy="640073"/>
            </a:xfrm>
            <a:prstGeom prst="triangl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rPr>
                <a:t>1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1" name="Isosceles Triangle 10"/>
            <p:cNvSpPr/>
            <p:nvPr/>
          </p:nvSpPr>
          <p:spPr bwMode="auto">
            <a:xfrm>
              <a:off x="5212073" y="5074902"/>
              <a:ext cx="457195" cy="640073"/>
            </a:xfrm>
            <a:prstGeom prst="triangl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rPr>
                <a:t>2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2" name="Isosceles Triangle 11"/>
            <p:cNvSpPr/>
            <p:nvPr/>
          </p:nvSpPr>
          <p:spPr bwMode="auto">
            <a:xfrm>
              <a:off x="6035024" y="5074902"/>
              <a:ext cx="457195" cy="640073"/>
            </a:xfrm>
            <a:prstGeom prst="triangl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rPr>
                <a:t>3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3" name="Isosceles Triangle 12"/>
            <p:cNvSpPr/>
            <p:nvPr/>
          </p:nvSpPr>
          <p:spPr bwMode="auto">
            <a:xfrm>
              <a:off x="6766536" y="5074902"/>
              <a:ext cx="457195" cy="640073"/>
            </a:xfrm>
            <a:prstGeom prst="triangl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rPr>
                <a:t>4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14" name="Straight Connector 13"/>
            <p:cNvCxnSpPr>
              <a:stCxn id="7" idx="3"/>
              <a:endCxn id="9" idx="7"/>
            </p:cNvCxnSpPr>
            <p:nvPr/>
          </p:nvCxnSpPr>
          <p:spPr bwMode="auto">
            <a:xfrm flipH="1">
              <a:off x="5171900" y="4080166"/>
              <a:ext cx="486275" cy="48627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" name="Straight Connector 14"/>
            <p:cNvCxnSpPr>
              <a:stCxn id="7" idx="5"/>
              <a:endCxn id="8" idx="1"/>
            </p:cNvCxnSpPr>
            <p:nvPr/>
          </p:nvCxnSpPr>
          <p:spPr bwMode="auto">
            <a:xfrm>
              <a:off x="6046117" y="4080166"/>
              <a:ext cx="446977" cy="48627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" name="Straight Connector 15"/>
            <p:cNvCxnSpPr>
              <a:stCxn id="9" idx="3"/>
              <a:endCxn id="10" idx="0"/>
            </p:cNvCxnSpPr>
            <p:nvPr/>
          </p:nvCxnSpPr>
          <p:spPr bwMode="auto">
            <a:xfrm flipH="1">
              <a:off x="4709159" y="4760412"/>
              <a:ext cx="268770" cy="31449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" name="Straight Connector 16"/>
            <p:cNvCxnSpPr>
              <a:stCxn id="9" idx="5"/>
              <a:endCxn id="11" idx="0"/>
            </p:cNvCxnSpPr>
            <p:nvPr/>
          </p:nvCxnSpPr>
          <p:spPr bwMode="auto">
            <a:xfrm>
              <a:off x="5171900" y="4760412"/>
              <a:ext cx="268771" cy="31449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" name="Straight Connector 17"/>
            <p:cNvCxnSpPr>
              <a:stCxn id="8" idx="3"/>
              <a:endCxn id="12" idx="0"/>
            </p:cNvCxnSpPr>
            <p:nvPr/>
          </p:nvCxnSpPr>
          <p:spPr bwMode="auto">
            <a:xfrm flipH="1">
              <a:off x="6263622" y="4760412"/>
              <a:ext cx="229472" cy="31449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" name="Straight Connector 18"/>
            <p:cNvCxnSpPr>
              <a:stCxn id="8" idx="5"/>
              <a:endCxn id="13" idx="0"/>
            </p:cNvCxnSpPr>
            <p:nvPr/>
          </p:nvCxnSpPr>
          <p:spPr bwMode="auto">
            <a:xfrm>
              <a:off x="6687065" y="4760412"/>
              <a:ext cx="308069" cy="31449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0" name="TextBox 19"/>
            <p:cNvSpPr txBox="1"/>
            <p:nvPr/>
          </p:nvSpPr>
          <p:spPr>
            <a:xfrm>
              <a:off x="5669268" y="3520439"/>
              <a:ext cx="4606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3600" i="1" dirty="0" smtClean="0">
                  <a:latin typeface="Times New Roman"/>
                  <a:cs typeface="Times New Roman"/>
                </a:rPr>
                <a:t>α</a:t>
              </a:r>
              <a:endParaRPr lang="en-US" sz="2000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77464" y="5623536"/>
            <a:ext cx="471407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B23C00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B23C00"/>
                </a:solidFill>
                <a:cs typeface="Arial" charset="0"/>
              </a:rPr>
              <a:t>Cases 1 and 4 are mirrors of each other, </a:t>
            </a:r>
            <a:endParaRPr lang="en-US" sz="1800" dirty="0" smtClean="0">
              <a:solidFill>
                <a:srgbClr val="B23C00"/>
              </a:solidFill>
              <a:cs typeface="Arial" charset="0"/>
            </a:endParaRPr>
          </a:p>
          <a:p>
            <a:r>
              <a:rPr lang="en-US" sz="1800" dirty="0" smtClean="0">
                <a:solidFill>
                  <a:srgbClr val="B23C00"/>
                </a:solidFill>
                <a:cs typeface="Arial" charset="0"/>
              </a:rPr>
              <a:t>and </a:t>
            </a:r>
            <a:r>
              <a:rPr lang="en-US" sz="1800" dirty="0">
                <a:solidFill>
                  <a:srgbClr val="B23C00"/>
                </a:solidFill>
                <a:cs typeface="Arial" charset="0"/>
              </a:rPr>
              <a:t>cases 2 and 3 are mirrors of each other</a:t>
            </a:r>
            <a:r>
              <a:rPr lang="en-US" sz="1800" dirty="0" smtClean="0">
                <a:solidFill>
                  <a:srgbClr val="B23C00"/>
                </a:solidFill>
                <a:cs typeface="Arial" charset="0"/>
              </a:rPr>
              <a:t>.</a:t>
            </a:r>
            <a:endParaRPr lang="en-US" sz="1800" dirty="0">
              <a:solidFill>
                <a:srgbClr val="B23C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337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C2831-3EF5-9C4C-B2D3-5C50077CC572}" type="slidenum">
              <a:rPr lang="en-US"/>
              <a:pPr/>
              <a:t>9</a:t>
            </a:fld>
            <a:endParaRPr lang="en-US"/>
          </a:p>
        </p:txBody>
      </p:sp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Balancing AVL Trees: Case 1</a:t>
            </a:r>
          </a:p>
        </p:txBody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1127125"/>
          </a:xfrm>
        </p:spPr>
        <p:txBody>
          <a:bodyPr/>
          <a:lstStyle/>
          <a:p>
            <a:r>
              <a:rPr lang="en-US" dirty="0">
                <a:solidFill>
                  <a:srgbClr val="B23C00"/>
                </a:solidFill>
              </a:rPr>
              <a:t>Case 1 (outside left-left): </a:t>
            </a:r>
            <a:br>
              <a:rPr lang="en-US" dirty="0">
                <a:solidFill>
                  <a:srgbClr val="B23C00"/>
                </a:solidFill>
              </a:rPr>
            </a:br>
            <a:r>
              <a:rPr lang="en-US" dirty="0"/>
              <a:t>Rebalance with a </a:t>
            </a:r>
            <a:r>
              <a:rPr lang="en-US" dirty="0">
                <a:solidFill>
                  <a:srgbClr val="B23C00"/>
                </a:solidFill>
              </a:rPr>
              <a:t>single right rotation</a:t>
            </a:r>
            <a:r>
              <a:rPr lang="en-US" dirty="0"/>
              <a:t>.</a:t>
            </a:r>
          </a:p>
        </p:txBody>
      </p:sp>
      <p:pic>
        <p:nvPicPr>
          <p:cNvPr id="5959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8" y="2514600"/>
            <a:ext cx="7681912" cy="2684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951141" y="6264275"/>
            <a:ext cx="2461297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2012</a:t>
            </a:r>
            <a:endParaRPr lang="en-US" sz="800" b="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337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5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37083</TotalTime>
  <Words>3035</Words>
  <Application>Microsoft Macintosh PowerPoint</Application>
  <PresentationFormat>On-screen Show (4:3)</PresentationFormat>
  <Paragraphs>482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Quadrant</vt:lpstr>
      <vt:lpstr>CS 146: Data Structures and Algorithms June 23 Class Meeting</vt:lpstr>
      <vt:lpstr>Binary Search Trees</vt:lpstr>
      <vt:lpstr>AVL Trees</vt:lpstr>
      <vt:lpstr>AVL Trees, cont’d</vt:lpstr>
      <vt:lpstr>Balancing AVL Trees</vt:lpstr>
      <vt:lpstr>Balancing AVL Trees, cont’d</vt:lpstr>
      <vt:lpstr>Balancing AVL Trees, cont’d</vt:lpstr>
      <vt:lpstr>Balancing AVL Trees, cont’d</vt:lpstr>
      <vt:lpstr>Balancing AVL Trees: Case 1</vt:lpstr>
      <vt:lpstr>Balancing AVL Trees: Case 1, cont’d</vt:lpstr>
      <vt:lpstr>Balancing AVL Trees: Case 4</vt:lpstr>
      <vt:lpstr>Balancing AVL Trees: Case 2</vt:lpstr>
      <vt:lpstr>Balancing AVL Trees: Case 2, cont’d</vt:lpstr>
      <vt:lpstr>Balancing AVL Trees: Case 3</vt:lpstr>
      <vt:lpstr>Balancing AVL Trees: Case 3, cont’d</vt:lpstr>
      <vt:lpstr>AVL Tree Implementation</vt:lpstr>
      <vt:lpstr>The AVL Tree Node</vt:lpstr>
      <vt:lpstr>AVL Tree Implementation, cont’d</vt:lpstr>
      <vt:lpstr>AVL Tree Implementation, cont’d</vt:lpstr>
      <vt:lpstr>AVL Tree Implementation, cont’d</vt:lpstr>
      <vt:lpstr>AVL Tree Implementation, cont’d</vt:lpstr>
      <vt:lpstr>AVL Tree Implementation, cont’d</vt:lpstr>
      <vt:lpstr>Break</vt:lpstr>
      <vt:lpstr>Assignment #3</vt:lpstr>
      <vt:lpstr>Assignment #3, cont’d</vt:lpstr>
      <vt:lpstr>Assignment #3: First Part</vt:lpstr>
      <vt:lpstr>Assignment #3: First Part, cont’d</vt:lpstr>
      <vt:lpstr>Assignment #3: First Part, cont’d</vt:lpstr>
      <vt:lpstr>Assignment #3: First Part, cont’d</vt:lpstr>
      <vt:lpstr>Assignment #3: Second Part</vt:lpstr>
      <vt:lpstr>Assignment #3: Second Part</vt:lpstr>
      <vt:lpstr>Assignment #3: Second Part, cont’d</vt:lpstr>
      <vt:lpstr>Assignment #3: Second Part, cont’d</vt:lpstr>
      <vt:lpstr>Assignment #3: Second Part, cont’d</vt:lpstr>
      <vt:lpstr>Assignment #3, cont’d</vt:lpstr>
      <vt:lpstr>Assignment #3, cont’d</vt:lpstr>
      <vt:lpstr>Assignment #3, cont’d</vt:lpstr>
      <vt:lpstr>Splay Trees</vt:lpstr>
      <vt:lpstr>Splay Trees, cont’d</vt:lpstr>
      <vt:lpstr>Splay Trees, cont’d</vt:lpstr>
      <vt:lpstr>Splay Trees, cont’d</vt:lpstr>
      <vt:lpstr>Splay Trees, cont’d</vt:lpstr>
      <vt:lpstr>Splay Trees, cont’d</vt:lpstr>
      <vt:lpstr>Splay Trees, cont’d</vt:lpstr>
      <vt:lpstr>Splay Trees, cont’d</vt:lpstr>
      <vt:lpstr>Splay Trees, cont’d</vt:lpstr>
      <vt:lpstr>Splay Trees, cont’d</vt:lpstr>
      <vt:lpstr>Splay Trees, cont’d</vt:lpstr>
      <vt:lpstr>Splay Trees, cont’d</vt:lpstr>
      <vt:lpstr>Splay Trees, cont’d</vt:lpstr>
      <vt:lpstr>Splay Trees, cont’d</vt:lpstr>
    </vt:vector>
  </TitlesOfParts>
  <Manager/>
  <Company>San Jose State University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46B: Introduction to Data Structures</dc:title>
  <dc:subject/>
  <dc:creator>Ronald Mak</dc:creator>
  <cp:keywords/>
  <dc:description/>
  <cp:lastModifiedBy>Ronald Mak</cp:lastModifiedBy>
  <cp:revision>440</cp:revision>
  <dcterms:created xsi:type="dcterms:W3CDTF">2008-01-12T03:52:55Z</dcterms:created>
  <dcterms:modified xsi:type="dcterms:W3CDTF">2015-06-24T19:36:01Z</dcterms:modified>
  <cp:category/>
</cp:coreProperties>
</file>