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oleObject6.bin" ContentType="application/vnd.openxmlformats-officedocument.oleObject"/>
  <Override PartName="/ppt/embeddings/Microsoft_Equation2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3.bin" ContentType="application/vnd.openxmlformats-officedocument.oleObject"/>
  <Override PartName="/ppt/embeddings/oleObject9.bin" ContentType="application/vnd.openxmlformats-officedocument.oleObject"/>
  <Override PartName="/ppt/embeddings/Microsoft_Equation4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Microsoft_Equation5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6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310" r:id="rId4"/>
    <p:sldId id="304" r:id="rId5"/>
    <p:sldId id="305" r:id="rId6"/>
    <p:sldId id="306" r:id="rId7"/>
    <p:sldId id="307" r:id="rId8"/>
    <p:sldId id="308" r:id="rId9"/>
    <p:sldId id="309" r:id="rId10"/>
    <p:sldId id="315" r:id="rId11"/>
    <p:sldId id="334" r:id="rId12"/>
    <p:sldId id="311" r:id="rId13"/>
    <p:sldId id="312" r:id="rId14"/>
    <p:sldId id="313" r:id="rId15"/>
    <p:sldId id="314" r:id="rId16"/>
    <p:sldId id="316" r:id="rId17"/>
    <p:sldId id="317" r:id="rId18"/>
    <p:sldId id="318" r:id="rId19"/>
    <p:sldId id="319" r:id="rId20"/>
    <p:sldId id="335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61" d="100"/>
          <a:sy n="161" d="100"/>
        </p:scale>
        <p:origin x="-104" y="-200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12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June 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D8E5A8-BCE4-F247-9AE2-B185DD001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June 26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8E3B5F-3A15-6644-9470-3E85162CA3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June 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6B36C-0651-A24F-81DC-4367669E4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</a:t>
            </a:r>
            <a:r>
              <a:rPr lang="en-US" sz="1000" baseline="0" dirty="0" smtClean="0"/>
              <a:t>25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13" Type="http://schemas.openxmlformats.org/officeDocument/2006/relationships/oleObject" Target="../embeddings/Microsoft_Equation1.bin"/><Relationship Id="rId14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9.w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1.w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6.bin"/><Relationship Id="rId12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33.wmf"/><Relationship Id="rId13" Type="http://schemas.openxmlformats.org/officeDocument/2006/relationships/oleObject" Target="../embeddings/Microsoft_Equation7.bin"/><Relationship Id="rId14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31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oleObject" Target="../embeddings/Microsoft_Equation9.bin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3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23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58D7-7BE9-5648-BE1E-2015A9966A13}" type="slidenum">
              <a:rPr lang="en-US"/>
              <a:pPr/>
              <a:t>10</a:t>
            </a:fld>
            <a:endParaRPr lang="en-US"/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Eliminate a Summation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6126163" cy="762000"/>
          </a:xfrm>
        </p:spPr>
        <p:txBody>
          <a:bodyPr/>
          <a:lstStyle/>
          <a:p>
            <a:pPr lvl="4"/>
            <a:endParaRPr lang="en-US" sz="1000"/>
          </a:p>
          <a:p>
            <a:r>
              <a:rPr lang="en-US" sz="2400"/>
              <a:t>How to solve                ? </a:t>
            </a:r>
          </a:p>
        </p:txBody>
      </p:sp>
      <p:graphicFrame>
        <p:nvGraphicFramePr>
          <p:cNvPr id="6758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33688" y="1325563"/>
          <a:ext cx="11890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622080" imgH="431640" progId="Equation.3">
                  <p:embed/>
                </p:oleObj>
              </mc:Choice>
              <mc:Fallback>
                <p:oleObj name="Equation" r:id="rId3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325563"/>
                        <a:ext cx="1189037" cy="8239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7" name="Object 7"/>
          <p:cNvGraphicFramePr>
            <a:graphicFrameLocks noChangeAspect="1"/>
          </p:cNvGraphicFramePr>
          <p:nvPr/>
        </p:nvGraphicFramePr>
        <p:xfrm>
          <a:off x="2489200" y="2149475"/>
          <a:ext cx="4826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2527200" imgH="431640" progId="Equation.3">
                  <p:embed/>
                </p:oleObj>
              </mc:Choice>
              <mc:Fallback>
                <p:oleObj name="Equation" r:id="rId5" imgW="252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149475"/>
                        <a:ext cx="48260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2286000" y="2971800"/>
          <a:ext cx="46561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7" imgW="2438280" imgH="431640" progId="Equation.3">
                  <p:embed/>
                </p:oleObj>
              </mc:Choice>
              <mc:Fallback>
                <p:oleObj name="Equation" r:id="rId7" imgW="243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46561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1828800" y="4233863"/>
          <a:ext cx="13096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9" imgW="685800" imgH="177480" progId="Equation.3">
                  <p:embed/>
                </p:oleObj>
              </mc:Choice>
              <mc:Fallback>
                <p:oleObj name="Equation" r:id="rId9" imgW="685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33863"/>
                        <a:ext cx="13096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/>
          <p:cNvGraphicFramePr>
            <a:graphicFrameLocks noChangeAspect="1"/>
          </p:cNvGraphicFramePr>
          <p:nvPr/>
        </p:nvGraphicFramePr>
        <p:xfrm>
          <a:off x="2493963" y="5057775"/>
          <a:ext cx="11636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1" imgW="609480" imgH="393480" progId="Equation.3">
                  <p:embed/>
                </p:oleObj>
              </mc:Choice>
              <mc:Fallback>
                <p:oleObj name="Equation" r:id="rId11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5057775"/>
                        <a:ext cx="1163637" cy="749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1677988" y="4672013"/>
          <a:ext cx="14303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3" imgW="749160" imgH="203040" progId="Equation.3">
                  <p:embed/>
                </p:oleObj>
              </mc:Choice>
              <mc:Fallback>
                <p:oleObj name="Equation" r:id="rId13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4672013"/>
                        <a:ext cx="14303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7497763" y="2332038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(a)</a:t>
            </a:r>
          </a:p>
        </p:txBody>
      </p:sp>
      <p:sp>
        <p:nvSpPr>
          <p:cNvPr id="675853" name="Text Box 13"/>
          <p:cNvSpPr txBox="1">
            <a:spLocks noChangeArrowheads="1"/>
          </p:cNvSpPr>
          <p:nvPr/>
        </p:nvSpPr>
        <p:spPr bwMode="auto">
          <a:xfrm>
            <a:off x="7497763" y="3184525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(b)</a:t>
            </a:r>
          </a:p>
        </p:txBody>
      </p:sp>
      <p:sp>
        <p:nvSpPr>
          <p:cNvPr id="675854" name="Text Box 14"/>
          <p:cNvSpPr txBox="1">
            <a:spLocks noChangeArrowheads="1"/>
          </p:cNvSpPr>
          <p:nvPr/>
        </p:nvSpPr>
        <p:spPr bwMode="auto">
          <a:xfrm>
            <a:off x="1189038" y="3732213"/>
            <a:ext cx="178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Subtract (a) – (b).</a:t>
            </a:r>
          </a:p>
        </p:txBody>
      </p:sp>
    </p:spTree>
    <p:extLst>
      <p:ext uri="{BB962C8B-B14F-4D97-AF65-F5344CB8AC3E}">
        <p14:creationId xmlns:p14="http://schemas.microsoft.com/office/powerpoint/2010/main" val="41314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52" grpId="0"/>
      <p:bldP spid="675853" grpId="0"/>
      <p:bldP spid="6758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61C0-71DD-834D-93A7-20121DE99DB8}" type="slidenum">
              <a:rPr lang="en-US"/>
              <a:pPr/>
              <a:t>11</a:t>
            </a:fld>
            <a:endParaRPr lang="en-US"/>
          </a:p>
        </p:txBody>
      </p:sp>
      <p:sp>
        <p:nvSpPr>
          <p:cNvPr id="66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Harmonic Number</a:t>
            </a:r>
            <a:endParaRPr lang="en-US" dirty="0">
              <a:latin typeface="Times New Roman" charset="0"/>
            </a:endParaRPr>
          </a:p>
        </p:txBody>
      </p:sp>
      <p:graphicFrame>
        <p:nvGraphicFramePr>
          <p:cNvPr id="66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412273"/>
              </p:ext>
            </p:extLst>
          </p:nvPr>
        </p:nvGraphicFramePr>
        <p:xfrm>
          <a:off x="3017537" y="1508781"/>
          <a:ext cx="3059637" cy="15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850680" imgH="431640" progId="Equation.3">
                  <p:embed/>
                </p:oleObj>
              </mc:Choice>
              <mc:Fallback>
                <p:oleObj name="Equation" r:id="rId3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37" y="1508781"/>
                        <a:ext cx="3059637" cy="1554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199" y="3429000"/>
            <a:ext cx="8229555" cy="2701925"/>
          </a:xfrm>
        </p:spPr>
        <p:txBody>
          <a:bodyPr/>
          <a:lstStyle/>
          <a:p>
            <a:r>
              <a:rPr lang="en-US" dirty="0" smtClean="0"/>
              <a:t>See page 5 of the textbook!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A5E-89EE-CE46-A26D-C8A69A18A3ED}" type="slidenum">
              <a:rPr lang="en-US"/>
              <a:pPr/>
              <a:t>12</a:t>
            </a:fld>
            <a:endParaRPr lang="en-US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OK, But Can You </a:t>
            </a:r>
            <a:r>
              <a:rPr lang="en-US" u="sng"/>
              <a:t>Prove</a:t>
            </a:r>
            <a:r>
              <a:rPr lang="en-US"/>
              <a:t> It?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Intuitively, we know that an operation on a binary search tree (search, insert, delete) </a:t>
            </a:r>
            <a:br>
              <a:rPr lang="en-US" dirty="0"/>
            </a:br>
            <a:r>
              <a:rPr lang="en-US" dirty="0"/>
              <a:t>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nodes should take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(log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time.</a:t>
            </a:r>
          </a:p>
          <a:p>
            <a:pPr lvl="4"/>
            <a:endParaRPr lang="en-US" dirty="0"/>
          </a:p>
          <a:p>
            <a:r>
              <a:rPr lang="en-US" dirty="0"/>
              <a:t>For a specific node at depth </a:t>
            </a:r>
            <a:r>
              <a:rPr lang="en-US" i="1" dirty="0">
                <a:latin typeface="Times New Roman" charset="0"/>
              </a:rPr>
              <a:t>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each operation should take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d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dirty="0"/>
              <a:t> time.</a:t>
            </a:r>
          </a:p>
          <a:p>
            <a:pPr lvl="4"/>
            <a:endParaRPr lang="en-US" dirty="0"/>
          </a:p>
          <a:p>
            <a:r>
              <a:rPr lang="en-US" dirty="0"/>
              <a:t>Therefore, we can prove that the </a:t>
            </a:r>
            <a:r>
              <a:rPr lang="en-US" dirty="0">
                <a:solidFill>
                  <a:srgbClr val="B23C00"/>
                </a:solidFill>
              </a:rPr>
              <a:t>average-case running time </a:t>
            </a:r>
            <a:r>
              <a:rPr lang="en-US" dirty="0"/>
              <a:t>of a BST operation is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we can prove that the </a:t>
            </a:r>
            <a:r>
              <a:rPr lang="en-US" dirty="0">
                <a:solidFill>
                  <a:srgbClr val="B23C00"/>
                </a:solidFill>
              </a:rPr>
              <a:t>average depth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over all the nodes of a BST is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  <a:r>
              <a:rPr lang="en-US" dirty="0"/>
              <a:t> </a:t>
            </a: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6858000" y="2593975"/>
            <a:ext cx="2149475" cy="83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Remember that logs</a:t>
            </a:r>
          </a:p>
          <a:p>
            <a:r>
              <a:rPr lang="en-US">
                <a:solidFill>
                  <a:srgbClr val="B23C00"/>
                </a:solidFill>
              </a:rPr>
              <a:t>in computer science</a:t>
            </a:r>
          </a:p>
          <a:p>
            <a:r>
              <a:rPr lang="en-US">
                <a:solidFill>
                  <a:srgbClr val="B23C00"/>
                </a:solidFill>
              </a:rPr>
              <a:t>are base 2 by default.</a:t>
            </a:r>
          </a:p>
        </p:txBody>
      </p:sp>
    </p:spTree>
    <p:extLst>
      <p:ext uri="{BB962C8B-B14F-4D97-AF65-F5344CB8AC3E}">
        <p14:creationId xmlns:p14="http://schemas.microsoft.com/office/powerpoint/2010/main" val="27948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  <p:bldP spid="6471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FDA-6E60-8D44-819E-A64787E70558}" type="slidenum">
              <a:rPr lang="en-US"/>
              <a:pPr/>
              <a:t>13</a:t>
            </a:fld>
            <a:endParaRPr 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z="2400" dirty="0">
                <a:solidFill>
                  <a:srgbClr val="B23C00"/>
                </a:solidFill>
              </a:rPr>
              <a:t>Internal path length </a:t>
            </a:r>
            <a:r>
              <a:rPr lang="en-US" sz="2400" i="1" dirty="0">
                <a:latin typeface="Times New Roman" charset="0"/>
              </a:rPr>
              <a:t>D(N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/>
              <a:t> is the </a:t>
            </a:r>
            <a:br>
              <a:rPr lang="en-US" sz="2400" dirty="0"/>
            </a:br>
            <a:r>
              <a:rPr lang="en-US" sz="2400" dirty="0">
                <a:solidFill>
                  <a:srgbClr val="0033CC"/>
                </a:solidFill>
              </a:rPr>
              <a:t>sum of the depths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</a:rPr>
              <a:t>of all the nodes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of a tree with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/>
              <a:t> nodes.</a:t>
            </a:r>
          </a:p>
          <a:p>
            <a:pPr lvl="1"/>
            <a:r>
              <a:rPr lang="en-US" sz="2000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(1) = 0</a:t>
            </a:r>
          </a:p>
          <a:p>
            <a:pPr lvl="4"/>
            <a:endParaRPr lang="en-US" sz="1000" dirty="0"/>
          </a:p>
          <a:p>
            <a:r>
              <a:rPr lang="en-US" sz="2400" dirty="0"/>
              <a:t>A BST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/>
              <a:t> nodes has a left subtree containing </a:t>
            </a:r>
            <a:r>
              <a:rPr lang="en-US" sz="2400" i="1" dirty="0" err="1">
                <a:latin typeface="Times New Roman" charset="0"/>
                <a:cs typeface="Arial" charset="0"/>
              </a:rPr>
              <a:t>i</a:t>
            </a:r>
            <a:r>
              <a:rPr lang="en-US" sz="2400" dirty="0"/>
              <a:t> nodes and a right subtree of </a:t>
            </a:r>
            <a:r>
              <a:rPr lang="en-US" sz="2400" i="1" dirty="0">
                <a:latin typeface="Times New Roman" charset="0"/>
              </a:rPr>
              <a:t>N –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– 1</a:t>
            </a:r>
            <a:r>
              <a:rPr lang="en-US" sz="2400" dirty="0"/>
              <a:t> nodes for </a:t>
            </a:r>
            <a:r>
              <a:rPr lang="en-US" sz="2400" dirty="0">
                <a:latin typeface="Times New Roman" charset="0"/>
              </a:rPr>
              <a:t>0 </a:t>
            </a:r>
            <a:r>
              <a:rPr lang="en-US" sz="2400" dirty="0">
                <a:latin typeface="Times New Roman" charset="0"/>
                <a:cs typeface="Arial" charset="0"/>
              </a:rPr>
              <a:t>≤ </a:t>
            </a:r>
            <a:r>
              <a:rPr lang="en-US" sz="2400" i="1" dirty="0" err="1">
                <a:latin typeface="Times New Roman" charset="0"/>
                <a:cs typeface="Arial" charset="0"/>
              </a:rPr>
              <a:t>i</a:t>
            </a:r>
            <a:r>
              <a:rPr lang="en-US" sz="2400" dirty="0">
                <a:latin typeface="Times New Roman" charset="0"/>
                <a:cs typeface="Arial" charset="0"/>
              </a:rPr>
              <a:t> &lt; </a:t>
            </a:r>
            <a:r>
              <a:rPr lang="en-US" sz="2400" i="1" dirty="0">
                <a:latin typeface="Times New Roman" charset="0"/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.</a:t>
            </a:r>
          </a:p>
          <a:p>
            <a:pPr lvl="4"/>
            <a:endParaRPr lang="en-US" sz="1000" dirty="0">
              <a:cs typeface="Arial" charset="0"/>
            </a:endParaRPr>
          </a:p>
          <a:p>
            <a:pPr lvl="1"/>
            <a:r>
              <a:rPr lang="en-US" sz="2000" dirty="0">
                <a:cs typeface="Arial" charset="0"/>
              </a:rPr>
              <a:t>So we have the </a:t>
            </a:r>
            <a:r>
              <a:rPr lang="en-US" sz="2000" dirty="0">
                <a:solidFill>
                  <a:srgbClr val="B23C00"/>
                </a:solidFill>
                <a:cs typeface="Arial" charset="0"/>
              </a:rPr>
              <a:t>recurrence relation</a:t>
            </a:r>
          </a:p>
          <a:p>
            <a:pPr lvl="1"/>
            <a:endParaRPr lang="en-US" sz="2000" dirty="0">
              <a:cs typeface="Arial" charset="0"/>
            </a:endParaRPr>
          </a:p>
          <a:p>
            <a:pPr lvl="4"/>
            <a:endParaRPr lang="en-US" sz="1000" dirty="0">
              <a:cs typeface="Arial" charset="0"/>
            </a:endParaRPr>
          </a:p>
          <a:p>
            <a:pPr lvl="1"/>
            <a:r>
              <a:rPr lang="en-US" sz="2000" dirty="0">
                <a:cs typeface="Arial" charset="0"/>
              </a:rPr>
              <a:t>We add the </a:t>
            </a:r>
            <a:r>
              <a:rPr lang="en-US" sz="2000" dirty="0">
                <a:latin typeface="Times New Roman" charset="0"/>
                <a:cs typeface="Arial" charset="0"/>
              </a:rPr>
              <a:t>(</a:t>
            </a:r>
            <a:r>
              <a:rPr lang="en-US" sz="2000" i="1" dirty="0">
                <a:latin typeface="Times New Roman" charset="0"/>
                <a:cs typeface="Arial" charset="0"/>
              </a:rPr>
              <a:t>N</a:t>
            </a:r>
            <a:r>
              <a:rPr lang="en-US" sz="2000" dirty="0">
                <a:latin typeface="Times New Roman" charset="0"/>
                <a:cs typeface="Arial" charset="0"/>
              </a:rPr>
              <a:t> – 1)</a:t>
            </a:r>
            <a:r>
              <a:rPr lang="en-US" sz="2000" dirty="0">
                <a:cs typeface="Arial" charset="0"/>
              </a:rPr>
              <a:t> to account that each node in the two subtrees is 1 deeper, and there are </a:t>
            </a:r>
            <a:r>
              <a:rPr lang="en-US" sz="2000" i="1" dirty="0">
                <a:latin typeface="Times New Roman" charset="0"/>
                <a:cs typeface="Arial" charset="0"/>
              </a:rPr>
              <a:t>N</a:t>
            </a:r>
            <a:r>
              <a:rPr lang="en-US" sz="2000" dirty="0">
                <a:latin typeface="Times New Roman" charset="0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such nodes. </a:t>
            </a:r>
            <a:br>
              <a:rPr lang="en-US" sz="2000" dirty="0">
                <a:cs typeface="Arial" charset="0"/>
              </a:rPr>
            </a:br>
            <a:r>
              <a:rPr lang="en-US" sz="2000" dirty="0">
                <a:cs typeface="Arial" charset="0"/>
              </a:rPr>
              <a:t>The root of the tree is at depth 0.</a:t>
            </a:r>
          </a:p>
        </p:txBody>
      </p:sp>
      <p:graphicFrame>
        <p:nvGraphicFramePr>
          <p:cNvPr id="6502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54275" y="4441825"/>
          <a:ext cx="4038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286000" imgH="203040" progId="Equation.3">
                  <p:embed/>
                </p:oleObj>
              </mc:Choice>
              <mc:Fallback>
                <p:oleObj name="Equation" r:id="rId3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4441825"/>
                        <a:ext cx="403860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06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C267-3B9A-B04F-84DD-5A89E389A344}" type="slidenum">
              <a:rPr lang="en-US"/>
              <a:pPr/>
              <a:t>14</a:t>
            </a:fld>
            <a:endParaRPr lang="en-US"/>
          </a:p>
        </p:txBody>
      </p:sp>
      <p:sp>
        <p:nvSpPr>
          <p:cNvPr id="6574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We can assume that all subtree sizes in a BST are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equally likely</a:t>
            </a:r>
            <a:r>
              <a:rPr lang="en-US" dirty="0">
                <a:cs typeface="Arial" charset="0"/>
              </a:rPr>
              <a:t>. Then 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average value </a:t>
            </a:r>
            <a:r>
              <a:rPr lang="en-US" dirty="0">
                <a:cs typeface="Arial" charset="0"/>
              </a:rPr>
              <a:t>of both </a:t>
            </a:r>
            <a:r>
              <a:rPr lang="en-US" i="1" dirty="0">
                <a:latin typeface="Times New Roman" charset="0"/>
                <a:cs typeface="Arial" charset="0"/>
              </a:rPr>
              <a:t>D</a:t>
            </a:r>
            <a:r>
              <a:rPr lang="en-US" dirty="0">
                <a:latin typeface="Times New Roman" charset="0"/>
                <a:cs typeface="Arial" charset="0"/>
              </a:rPr>
              <a:t>(</a:t>
            </a:r>
            <a:r>
              <a:rPr lang="en-US" i="1" dirty="0" err="1">
                <a:latin typeface="Times New Roman" charset="0"/>
                <a:cs typeface="Arial" charset="0"/>
              </a:rPr>
              <a:t>i</a:t>
            </a:r>
            <a:r>
              <a:rPr lang="en-US" dirty="0">
                <a:latin typeface="Times New Roman" charset="0"/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D</a:t>
            </a:r>
            <a:r>
              <a:rPr lang="en-US" dirty="0">
                <a:latin typeface="Times New Roman" charset="0"/>
                <a:cs typeface="Arial" charset="0"/>
              </a:rPr>
              <a:t>(</a:t>
            </a:r>
            <a:r>
              <a:rPr lang="en-US" i="1" dirty="0">
                <a:latin typeface="Times New Roman" charset="0"/>
                <a:cs typeface="Arial" charset="0"/>
              </a:rPr>
              <a:t>N </a:t>
            </a:r>
            <a:r>
              <a:rPr lang="en-US" dirty="0">
                <a:latin typeface="Times New Roman" charset="0"/>
                <a:cs typeface="Arial" charset="0"/>
              </a:rPr>
              <a:t>– </a:t>
            </a:r>
            <a:r>
              <a:rPr lang="en-US" i="1" dirty="0" err="1">
                <a:latin typeface="Times New Roman" charset="0"/>
                <a:cs typeface="Arial" charset="0"/>
              </a:rPr>
              <a:t>i</a:t>
            </a:r>
            <a:r>
              <a:rPr lang="en-US" dirty="0">
                <a:latin typeface="Times New Roman" charset="0"/>
                <a:cs typeface="Arial" charset="0"/>
              </a:rPr>
              <a:t> – 1</a:t>
            </a:r>
            <a:r>
              <a:rPr lang="en-US" dirty="0">
                <a:cs typeface="Arial" charset="0"/>
              </a:rPr>
              <a:t>) is each</a:t>
            </a:r>
          </a:p>
          <a:p>
            <a:pPr lvl="4"/>
            <a:endParaRPr lang="en-US" dirty="0">
              <a:cs typeface="Arial" charset="0"/>
            </a:endParaRPr>
          </a:p>
          <a:p>
            <a:pPr lvl="1"/>
            <a:r>
              <a:rPr lang="en-US" dirty="0">
                <a:cs typeface="Arial" charset="0"/>
              </a:rPr>
              <a:t>We make this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substitution twice</a:t>
            </a:r>
            <a:r>
              <a:rPr lang="en-US" dirty="0">
                <a:cs typeface="Arial" charset="0"/>
              </a:rPr>
              <a:t>,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and our recurrence relation becomes: 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286000" y="1325563"/>
          <a:ext cx="457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286000" imgH="203040" progId="Equation.3">
                  <p:embed/>
                </p:oleObj>
              </mc:Choice>
              <mc:Fallback>
                <p:oleObj name="Equation" r:id="rId3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25563"/>
                        <a:ext cx="45720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14431818"/>
              </p:ext>
            </p:extLst>
          </p:nvPr>
        </p:nvGraphicFramePr>
        <p:xfrm>
          <a:off x="6308725" y="2697163"/>
          <a:ext cx="1585507" cy="91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838080" imgH="482400" progId="Equation.3">
                  <p:embed/>
                </p:oleObj>
              </mc:Choice>
              <mc:Fallback>
                <p:oleObj name="Equation" r:id="rId5" imgW="838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2697163"/>
                        <a:ext cx="1585507" cy="914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7429" name="Group 21"/>
          <p:cNvGrpSpPr>
            <a:grpSpLocks/>
          </p:cNvGrpSpPr>
          <p:nvPr/>
        </p:nvGrpSpPr>
        <p:grpSpPr bwMode="auto">
          <a:xfrm>
            <a:off x="1828800" y="3976688"/>
            <a:ext cx="5394325" cy="2012950"/>
            <a:chOff x="1037" y="2217"/>
            <a:chExt cx="3398" cy="1268"/>
          </a:xfrm>
        </p:grpSpPr>
        <p:sp>
          <p:nvSpPr>
            <p:cNvPr id="657428" name="Rectangle 20"/>
            <p:cNvSpPr>
              <a:spLocks noChangeArrowheads="1"/>
            </p:cNvSpPr>
            <p:nvPr/>
          </p:nvSpPr>
          <p:spPr bwMode="auto">
            <a:xfrm>
              <a:off x="1037" y="2390"/>
              <a:ext cx="3398" cy="10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7418" name="Object 10"/>
            <p:cNvGraphicFramePr>
              <a:graphicFrameLocks noChangeAspect="1"/>
            </p:cNvGraphicFramePr>
            <p:nvPr/>
          </p:nvGraphicFramePr>
          <p:xfrm>
            <a:off x="2048" y="2547"/>
            <a:ext cx="1632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7" imgW="1409400" imgH="711000" progId="Equation.3">
                    <p:embed/>
                  </p:oleObj>
                </mc:Choice>
                <mc:Fallback>
                  <p:oleObj name="Equation" r:id="rId7" imgW="14094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2547"/>
                          <a:ext cx="1632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24" name="Text Box 16"/>
            <p:cNvSpPr txBox="1">
              <a:spLocks noChangeArrowheads="1"/>
            </p:cNvSpPr>
            <p:nvPr/>
          </p:nvSpPr>
          <p:spPr bwMode="auto">
            <a:xfrm>
              <a:off x="1555" y="2217"/>
              <a:ext cx="403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0">
                  <a:latin typeface="Times New Roman" charset="0"/>
                </a:rPr>
                <a:t>{</a:t>
              </a:r>
            </a:p>
          </p:txBody>
        </p:sp>
        <p:sp>
          <p:nvSpPr>
            <p:cNvPr id="657425" name="Text Box 17"/>
            <p:cNvSpPr txBox="1">
              <a:spLocks noChangeArrowheads="1"/>
            </p:cNvSpPr>
            <p:nvPr/>
          </p:nvSpPr>
          <p:spPr bwMode="auto">
            <a:xfrm>
              <a:off x="1094" y="2794"/>
              <a:ext cx="6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D</a:t>
              </a:r>
              <a:r>
                <a:rPr lang="en-US" sz="2400">
                  <a:latin typeface="Times New Roman" charset="0"/>
                </a:rPr>
                <a:t>(</a:t>
              </a:r>
              <a:r>
                <a:rPr lang="en-US" sz="2400" i="1">
                  <a:latin typeface="Times New Roman" charset="0"/>
                </a:rPr>
                <a:t>N</a:t>
              </a:r>
              <a:r>
                <a:rPr lang="en-US" sz="2400">
                  <a:latin typeface="Times New Roman" charset="0"/>
                </a:rPr>
                <a:t>) =</a:t>
              </a:r>
            </a:p>
          </p:txBody>
        </p:sp>
        <p:sp>
          <p:nvSpPr>
            <p:cNvPr id="657426" name="Text Box 18"/>
            <p:cNvSpPr txBox="1">
              <a:spLocks noChangeArrowheads="1"/>
            </p:cNvSpPr>
            <p:nvPr/>
          </p:nvSpPr>
          <p:spPr bwMode="auto">
            <a:xfrm>
              <a:off x="3859" y="2521"/>
              <a:ext cx="5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i="1">
                  <a:latin typeface="Times New Roman" charset="0"/>
                </a:rPr>
                <a:t>N = </a:t>
              </a:r>
              <a:r>
                <a:rPr lang="en-US" sz="2200">
                  <a:latin typeface="Times New Roman" charset="0"/>
                </a:rPr>
                <a:t>1</a:t>
              </a:r>
            </a:p>
          </p:txBody>
        </p:sp>
        <p:sp>
          <p:nvSpPr>
            <p:cNvPr id="657427" name="Text Box 19"/>
            <p:cNvSpPr txBox="1">
              <a:spLocks noChangeArrowheads="1"/>
            </p:cNvSpPr>
            <p:nvPr/>
          </p:nvSpPr>
          <p:spPr bwMode="auto">
            <a:xfrm>
              <a:off x="3859" y="2924"/>
              <a:ext cx="5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i="1">
                  <a:latin typeface="Times New Roman" charset="0"/>
                </a:rPr>
                <a:t>N &gt; </a:t>
              </a:r>
              <a:r>
                <a:rPr lang="en-US" sz="2200">
                  <a:latin typeface="Times New Roman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05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3F59-E648-5F49-86CF-C52963408319}" type="slidenum">
              <a:rPr lang="en-US"/>
              <a:pPr/>
              <a:t>15</a:t>
            </a:fld>
            <a:endParaRPr lang="en-US"/>
          </a:p>
        </p:txBody>
      </p:sp>
      <p:sp>
        <p:nvSpPr>
          <p:cNvPr id="66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2193925" cy="669925"/>
          </a:xfrm>
        </p:spPr>
        <p:txBody>
          <a:bodyPr/>
          <a:lstStyle/>
          <a:p>
            <a:r>
              <a:rPr lang="en-US" sz="2400"/>
              <a:t>To solve:</a:t>
            </a:r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17838" y="1235075"/>
          <a:ext cx="30178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917360" imgH="482400" progId="Equation.3">
                  <p:embed/>
                </p:oleObj>
              </mc:Choice>
              <mc:Fallback>
                <p:oleObj name="Equation" r:id="rId3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235075"/>
                        <a:ext cx="3017837" cy="758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2835275" y="2487613"/>
          <a:ext cx="26368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676160" imgH="482400" progId="Equation.3">
                  <p:embed/>
                </p:oleObj>
              </mc:Choice>
              <mc:Fallback>
                <p:oleObj name="Equation" r:id="rId5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87613"/>
                        <a:ext cx="26368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91" name="Text Box 11"/>
          <p:cNvSpPr txBox="1">
            <a:spLocks noChangeArrowheads="1"/>
          </p:cNvSpPr>
          <p:nvPr/>
        </p:nvSpPr>
        <p:spPr bwMode="auto">
          <a:xfrm>
            <a:off x="1189038" y="2085975"/>
            <a:ext cx="494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Drop the insignificant </a:t>
            </a:r>
            <a:r>
              <a:rPr lang="en-US" dirty="0">
                <a:solidFill>
                  <a:srgbClr val="0033CC"/>
                </a:solidFill>
                <a:latin typeface="Times New Roman" charset="0"/>
              </a:rPr>
              <a:t>-1</a:t>
            </a:r>
            <a:r>
              <a:rPr lang="en-US" dirty="0">
                <a:solidFill>
                  <a:srgbClr val="0033CC"/>
                </a:solidFill>
              </a:rPr>
              <a:t> and multiply both sides by </a:t>
            </a:r>
            <a:r>
              <a:rPr lang="en-US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660492" name="Text Box 12"/>
          <p:cNvSpPr txBox="1">
            <a:spLocks noChangeArrowheads="1"/>
          </p:cNvSpPr>
          <p:nvPr/>
        </p:nvSpPr>
        <p:spPr bwMode="auto">
          <a:xfrm>
            <a:off x="1189038" y="3275013"/>
            <a:ext cx="371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How can we eliminate the summation?</a:t>
            </a:r>
          </a:p>
        </p:txBody>
      </p:sp>
    </p:spTree>
    <p:extLst>
      <p:ext uri="{BB962C8B-B14F-4D97-AF65-F5344CB8AC3E}">
        <p14:creationId xmlns:p14="http://schemas.microsoft.com/office/powerpoint/2010/main" val="330478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91" grpId="0"/>
      <p:bldP spid="6604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75B8-6AEA-054D-B0F7-53E6B90235B1}" type="slidenum">
              <a:rPr lang="en-US"/>
              <a:pPr/>
              <a:t>16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2193925" cy="669925"/>
          </a:xfrm>
        </p:spPr>
        <p:txBody>
          <a:bodyPr/>
          <a:lstStyle/>
          <a:p>
            <a:r>
              <a:rPr lang="en-US" sz="2400"/>
              <a:t>To solve:</a:t>
            </a:r>
          </a:p>
        </p:txBody>
      </p:sp>
      <p:graphicFrame>
        <p:nvGraphicFramePr>
          <p:cNvPr id="6778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17838" y="1235075"/>
          <a:ext cx="30178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917360" imgH="482400" progId="Equation.3">
                  <p:embed/>
                </p:oleObj>
              </mc:Choice>
              <mc:Fallback>
                <p:oleObj name="Equation" r:id="rId3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235075"/>
                        <a:ext cx="3017837" cy="758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3" name="Object 5"/>
          <p:cNvGraphicFramePr>
            <a:graphicFrameLocks noChangeAspect="1"/>
          </p:cNvGraphicFramePr>
          <p:nvPr/>
        </p:nvGraphicFramePr>
        <p:xfrm>
          <a:off x="2835275" y="2487613"/>
          <a:ext cx="26368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1676160" imgH="482400" progId="Equation.3">
                  <p:embed/>
                </p:oleObj>
              </mc:Choice>
              <mc:Fallback>
                <p:oleObj name="Equation" r:id="rId5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87613"/>
                        <a:ext cx="26368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4" name="Object 6"/>
          <p:cNvGraphicFramePr>
            <a:graphicFrameLocks noChangeAspect="1"/>
          </p:cNvGraphicFramePr>
          <p:nvPr/>
        </p:nvGraphicFramePr>
        <p:xfrm>
          <a:off x="2011363" y="3702050"/>
          <a:ext cx="39354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2501640" imgH="482400" progId="Equation.3">
                  <p:embed/>
                </p:oleObj>
              </mc:Choice>
              <mc:Fallback>
                <p:oleObj name="Equation" r:id="rId7" imgW="2501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702050"/>
                        <a:ext cx="39354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5" name="Object 7"/>
          <p:cNvGraphicFramePr>
            <a:graphicFrameLocks noChangeAspect="1"/>
          </p:cNvGraphicFramePr>
          <p:nvPr/>
        </p:nvGraphicFramePr>
        <p:xfrm>
          <a:off x="1096963" y="5073650"/>
          <a:ext cx="43354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2755800" imgH="203040" progId="Equation.3">
                  <p:embed/>
                </p:oleObj>
              </mc:Choice>
              <mc:Fallback>
                <p:oleObj name="Equation" r:id="rId9" imgW="275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5073650"/>
                        <a:ext cx="43354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1189038" y="2085975"/>
            <a:ext cx="494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Drop the insignificant 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-1</a:t>
            </a:r>
            <a:r>
              <a:rPr lang="en-US">
                <a:solidFill>
                  <a:srgbClr val="0033CC"/>
                </a:solidFill>
              </a:rPr>
              <a:t> and multiply both sides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1189038" y="4432300"/>
            <a:ext cx="5457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Then subtract (a) - (b). Remember that 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-1)</a:t>
            </a:r>
            <a:r>
              <a:rPr lang="en-US" baseline="30000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 =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baseline="30000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 -2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 + 1</a:t>
            </a:r>
            <a:r>
              <a:rPr lang="en-US">
                <a:solidFill>
                  <a:srgbClr val="0033CC"/>
                </a:solidFill>
              </a:rPr>
              <a:t>. </a:t>
            </a:r>
            <a:br>
              <a:rPr lang="en-US">
                <a:solidFill>
                  <a:srgbClr val="0033CC"/>
                </a:solidFill>
              </a:rPr>
            </a:br>
            <a:r>
              <a:rPr lang="en-US">
                <a:solidFill>
                  <a:srgbClr val="0033CC"/>
                </a:solidFill>
              </a:rPr>
              <a:t>Drop the insignificant 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+1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677899" name="Text Box 11"/>
          <p:cNvSpPr txBox="1">
            <a:spLocks noChangeArrowheads="1"/>
          </p:cNvSpPr>
          <p:nvPr/>
        </p:nvSpPr>
        <p:spPr bwMode="auto">
          <a:xfrm>
            <a:off x="1189038" y="5437188"/>
            <a:ext cx="1766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Rearrange terms.</a:t>
            </a:r>
          </a:p>
        </p:txBody>
      </p:sp>
      <p:sp>
        <p:nvSpPr>
          <p:cNvPr id="677900" name="Text Box 12"/>
          <p:cNvSpPr txBox="1">
            <a:spLocks noChangeArrowheads="1"/>
          </p:cNvSpPr>
          <p:nvPr/>
        </p:nvSpPr>
        <p:spPr bwMode="auto">
          <a:xfrm>
            <a:off x="6059488" y="2697163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(a)</a:t>
            </a:r>
          </a:p>
        </p:txBody>
      </p:sp>
      <p:sp>
        <p:nvSpPr>
          <p:cNvPr id="677901" name="Text Box 13"/>
          <p:cNvSpPr txBox="1">
            <a:spLocks noChangeArrowheads="1"/>
          </p:cNvSpPr>
          <p:nvPr/>
        </p:nvSpPr>
        <p:spPr bwMode="auto">
          <a:xfrm>
            <a:off x="6059488" y="3886200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(b)</a:t>
            </a:r>
          </a:p>
        </p:txBody>
      </p:sp>
      <p:graphicFrame>
        <p:nvGraphicFramePr>
          <p:cNvPr id="677902" name="Object 14"/>
          <p:cNvGraphicFramePr>
            <a:graphicFrameLocks noChangeAspect="1"/>
          </p:cNvGraphicFramePr>
          <p:nvPr/>
        </p:nvGraphicFramePr>
        <p:xfrm>
          <a:off x="2898775" y="5803900"/>
          <a:ext cx="31369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1" imgW="1993680" imgH="203040" progId="Equation.3">
                  <p:embed/>
                </p:oleObj>
              </mc:Choice>
              <mc:Fallback>
                <p:oleObj name="Equation" r:id="rId11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803900"/>
                        <a:ext cx="31369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03" name="Text Box 15"/>
          <p:cNvSpPr txBox="1">
            <a:spLocks noChangeArrowheads="1"/>
          </p:cNvSpPr>
          <p:nvPr/>
        </p:nvSpPr>
        <p:spPr bwMode="auto">
          <a:xfrm>
            <a:off x="1189038" y="3336925"/>
            <a:ext cx="218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First replace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-1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74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8" grpId="0"/>
      <p:bldP spid="677899" grpId="0"/>
      <p:bldP spid="677900" grpId="0"/>
      <p:bldP spid="677901" grpId="0"/>
      <p:bldP spid="6779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DA9-79C1-0048-85EE-45DFB3D9BB25}" type="slidenum">
              <a:rPr lang="en-US"/>
              <a:pPr/>
              <a:t>17</a:t>
            </a:fld>
            <a:endParaRPr lang="en-US"/>
          </a:p>
        </p:txBody>
      </p:sp>
      <p:sp>
        <p:nvSpPr>
          <p:cNvPr id="66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925763" y="2057400"/>
          <a:ext cx="2925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057400"/>
                        <a:ext cx="29257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743200" y="1339850"/>
          <a:ext cx="34750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1993680" imgH="203040" progId="Equation.3">
                  <p:embed/>
                </p:oleObj>
              </mc:Choice>
              <mc:Fallback>
                <p:oleObj name="Equation" r:id="rId5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39850"/>
                        <a:ext cx="34750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9" name="Object 11"/>
          <p:cNvGraphicFramePr>
            <a:graphicFrameLocks noChangeAspect="1"/>
          </p:cNvGraphicFramePr>
          <p:nvPr/>
        </p:nvGraphicFramePr>
        <p:xfrm>
          <a:off x="2560638" y="3095625"/>
          <a:ext cx="297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7" imgW="1676160" imgH="393480" progId="Equation.3">
                  <p:embed/>
                </p:oleObj>
              </mc:Choice>
              <mc:Fallback>
                <p:oleObj name="Equation" r:id="rId7" imgW="1676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095625"/>
                        <a:ext cx="297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0" name="Object 12"/>
          <p:cNvGraphicFramePr>
            <a:graphicFrameLocks noChangeAspect="1"/>
          </p:cNvGraphicFramePr>
          <p:nvPr/>
        </p:nvGraphicFramePr>
        <p:xfrm>
          <a:off x="2560638" y="3886200"/>
          <a:ext cx="3332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9" imgW="1879560" imgH="393480" progId="Equation.3">
                  <p:embed/>
                </p:oleObj>
              </mc:Choice>
              <mc:Fallback>
                <p:oleObj name="Equation" r:id="rId9" imgW="1879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886200"/>
                        <a:ext cx="33321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1" name="Object 13"/>
          <p:cNvGraphicFramePr>
            <a:graphicFrameLocks noChangeAspect="1"/>
          </p:cNvGraphicFramePr>
          <p:nvPr/>
        </p:nvGraphicFramePr>
        <p:xfrm>
          <a:off x="3022600" y="5291138"/>
          <a:ext cx="1914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1" imgW="1079280" imgH="393480" progId="Equation.3">
                  <p:embed/>
                </p:oleObj>
              </mc:Choice>
              <mc:Fallback>
                <p:oleObj name="Equation" r:id="rId11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291138"/>
                        <a:ext cx="1914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2" name="Text Box 14"/>
          <p:cNvSpPr txBox="1">
            <a:spLocks noChangeArrowheads="1"/>
          </p:cNvSpPr>
          <p:nvPr/>
        </p:nvSpPr>
        <p:spPr bwMode="auto">
          <a:xfrm>
            <a:off x="1189038" y="1693863"/>
            <a:ext cx="249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Divide through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+1).</a:t>
            </a:r>
          </a:p>
        </p:txBody>
      </p:sp>
      <p:sp>
        <p:nvSpPr>
          <p:cNvPr id="662543" name="Text Box 15"/>
          <p:cNvSpPr txBox="1">
            <a:spLocks noChangeArrowheads="1"/>
          </p:cNvSpPr>
          <p:nvPr/>
        </p:nvSpPr>
        <p:spPr bwMode="auto">
          <a:xfrm>
            <a:off x="1189038" y="2789238"/>
            <a:ext cx="1176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Telescope.</a:t>
            </a:r>
          </a:p>
        </p:txBody>
      </p:sp>
      <p:grpSp>
        <p:nvGrpSpPr>
          <p:cNvPr id="662547" name="Group 19"/>
          <p:cNvGrpSpPr>
            <a:grpSpLocks/>
          </p:cNvGrpSpPr>
          <p:nvPr/>
        </p:nvGrpSpPr>
        <p:grpSpPr bwMode="auto">
          <a:xfrm>
            <a:off x="4022725" y="4708525"/>
            <a:ext cx="92075" cy="457200"/>
            <a:chOff x="691" y="3024"/>
            <a:chExt cx="58" cy="288"/>
          </a:xfrm>
        </p:grpSpPr>
        <p:sp>
          <p:nvSpPr>
            <p:cNvPr id="662544" name="Oval 16"/>
            <p:cNvSpPr>
              <a:spLocks noChangeArrowheads="1"/>
            </p:cNvSpPr>
            <p:nvPr/>
          </p:nvSpPr>
          <p:spPr bwMode="auto">
            <a:xfrm>
              <a:off x="691" y="3024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45" name="Oval 17"/>
            <p:cNvSpPr>
              <a:spLocks noChangeArrowheads="1"/>
            </p:cNvSpPr>
            <p:nvPr/>
          </p:nvSpPr>
          <p:spPr bwMode="auto">
            <a:xfrm>
              <a:off x="691" y="3139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46" name="Oval 18"/>
            <p:cNvSpPr>
              <a:spLocks noChangeArrowheads="1"/>
            </p:cNvSpPr>
            <p:nvPr/>
          </p:nvSpPr>
          <p:spPr bwMode="auto">
            <a:xfrm>
              <a:off x="691" y="3254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2550" name="Group 22"/>
          <p:cNvGrpSpPr>
            <a:grpSpLocks/>
          </p:cNvGrpSpPr>
          <p:nvPr/>
        </p:nvGrpSpPr>
        <p:grpSpPr bwMode="auto">
          <a:xfrm>
            <a:off x="6126163" y="1965325"/>
            <a:ext cx="2268537" cy="4024313"/>
            <a:chOff x="3859" y="1238"/>
            <a:chExt cx="1429" cy="2535"/>
          </a:xfrm>
        </p:grpSpPr>
        <p:sp>
          <p:nvSpPr>
            <p:cNvPr id="662548" name="AutoShape 20"/>
            <p:cNvSpPr>
              <a:spLocks/>
            </p:cNvSpPr>
            <p:nvPr/>
          </p:nvSpPr>
          <p:spPr bwMode="auto">
            <a:xfrm>
              <a:off x="3859" y="1238"/>
              <a:ext cx="230" cy="2535"/>
            </a:xfrm>
            <a:prstGeom prst="rightBrace">
              <a:avLst>
                <a:gd name="adj1" fmla="val 91848"/>
                <a:gd name="adj2" fmla="val 50000"/>
              </a:avLst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662549" name="Text Box 21"/>
            <p:cNvSpPr txBox="1">
              <a:spLocks noChangeArrowheads="1"/>
            </p:cNvSpPr>
            <p:nvPr/>
          </p:nvSpPr>
          <p:spPr bwMode="auto">
            <a:xfrm>
              <a:off x="4205" y="2160"/>
              <a:ext cx="1083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</a:rPr>
                <a:t>Add together.</a:t>
              </a:r>
            </a:p>
            <a:p>
              <a:r>
                <a:rPr lang="en-US">
                  <a:solidFill>
                    <a:srgbClr val="0033CC"/>
                  </a:solidFill>
                </a:rPr>
                <a:t>Many convenient</a:t>
              </a:r>
            </a:p>
            <a:p>
              <a:r>
                <a:rPr lang="en-US">
                  <a:solidFill>
                    <a:srgbClr val="0033CC"/>
                  </a:solidFill>
                </a:rPr>
                <a:t>cancellations of</a:t>
              </a:r>
            </a:p>
            <a:p>
              <a:r>
                <a:rPr lang="en-US">
                  <a:solidFill>
                    <a:srgbClr val="0033CC"/>
                  </a:solidFill>
                </a:rPr>
                <a:t>terms will occur.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34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42" grpId="0"/>
      <p:bldP spid="6625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61C0-71DD-834D-93A7-20121DE99DB8}" type="slidenum">
              <a:rPr lang="en-US"/>
              <a:pPr/>
              <a:t>18</a:t>
            </a:fld>
            <a:endParaRPr lang="en-US"/>
          </a:p>
        </p:txBody>
      </p:sp>
      <p:sp>
        <p:nvSpPr>
          <p:cNvPr id="66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017838" y="1325563"/>
          <a:ext cx="2286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325563"/>
                        <a:ext cx="2286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11" name="Group 11"/>
          <p:cNvGrpSpPr>
            <a:grpSpLocks/>
          </p:cNvGrpSpPr>
          <p:nvPr/>
        </p:nvGrpSpPr>
        <p:grpSpPr bwMode="auto">
          <a:xfrm>
            <a:off x="1189038" y="1965325"/>
            <a:ext cx="6126162" cy="650875"/>
            <a:chOff x="749" y="1642"/>
            <a:chExt cx="3859" cy="410"/>
          </a:xfrm>
        </p:grpSpPr>
        <p:graphicFrame>
          <p:nvGraphicFramePr>
            <p:cNvPr id="665607" name="Object 7"/>
            <p:cNvGraphicFramePr>
              <a:graphicFrameLocks noChangeAspect="1"/>
            </p:cNvGraphicFramePr>
            <p:nvPr/>
          </p:nvGraphicFramePr>
          <p:xfrm>
            <a:off x="1036" y="1642"/>
            <a:ext cx="80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5" imgW="850680" imgH="431640" progId="Equation.3">
                    <p:embed/>
                  </p:oleObj>
                </mc:Choice>
                <mc:Fallback>
                  <p:oleObj name="Equation" r:id="rId5" imgW="850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642"/>
                          <a:ext cx="80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10" name="Text Box 10"/>
            <p:cNvSpPr txBox="1">
              <a:spLocks noChangeArrowheads="1"/>
            </p:cNvSpPr>
            <p:nvPr/>
          </p:nvSpPr>
          <p:spPr bwMode="auto">
            <a:xfrm>
              <a:off x="749" y="1757"/>
              <a:ext cx="38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But                        (a </a:t>
              </a:r>
              <a:r>
                <a:rPr lang="en-US" i="1" dirty="0">
                  <a:solidFill>
                    <a:schemeClr val="folHlink"/>
                  </a:solidFill>
                </a:rPr>
                <a:t>harmonic number</a:t>
              </a:r>
              <a:r>
                <a:rPr lang="en-US" dirty="0">
                  <a:solidFill>
                    <a:srgbClr val="0033CC"/>
                  </a:solidFill>
                </a:rPr>
                <a:t>, see p.5 of the textbook).</a:t>
              </a:r>
            </a:p>
          </p:txBody>
        </p:sp>
      </p:grpSp>
      <p:graphicFrame>
        <p:nvGraphicFramePr>
          <p:cNvPr id="665612" name="Object 12"/>
          <p:cNvGraphicFramePr>
            <a:graphicFrameLocks noChangeAspect="1"/>
          </p:cNvGraphicFramePr>
          <p:nvPr/>
        </p:nvGraphicFramePr>
        <p:xfrm>
          <a:off x="2941638" y="2589213"/>
          <a:ext cx="1905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589213"/>
                        <a:ext cx="1905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3" name="Object 13"/>
          <p:cNvGraphicFramePr>
            <a:graphicFrameLocks noChangeAspect="1"/>
          </p:cNvGraphicFramePr>
          <p:nvPr/>
        </p:nvGraphicFramePr>
        <p:xfrm>
          <a:off x="3017838" y="3363913"/>
          <a:ext cx="21161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9" imgW="1269720" imgH="203040" progId="Equation.3">
                  <p:embed/>
                </p:oleObj>
              </mc:Choice>
              <mc:Fallback>
                <p:oleObj name="Equation" r:id="rId9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3363913"/>
                        <a:ext cx="21161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7" name="Object 17"/>
          <p:cNvGraphicFramePr>
            <a:graphicFrameLocks noChangeAspect="1"/>
          </p:cNvGraphicFramePr>
          <p:nvPr/>
        </p:nvGraphicFramePr>
        <p:xfrm>
          <a:off x="3022600" y="4068763"/>
          <a:ext cx="31956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1" imgW="1917360" imgH="482400" progId="Equation.3">
                  <p:embed/>
                </p:oleObj>
              </mc:Choice>
              <mc:Fallback>
                <p:oleObj name="Equation" r:id="rId11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068763"/>
                        <a:ext cx="3195638" cy="808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2" name="Object 22"/>
          <p:cNvGraphicFramePr>
            <a:graphicFrameLocks noChangeAspect="1"/>
          </p:cNvGraphicFramePr>
          <p:nvPr/>
        </p:nvGraphicFramePr>
        <p:xfrm>
          <a:off x="3022600" y="5349875"/>
          <a:ext cx="1905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3" imgW="1143000" imgH="393480" progId="Equation.3">
                  <p:embed/>
                </p:oleObj>
              </mc:Choice>
              <mc:Fallback>
                <p:oleObj name="Equation" r:id="rId1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349875"/>
                        <a:ext cx="1905000" cy="65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6" name="Text Box 26"/>
          <p:cNvSpPr txBox="1">
            <a:spLocks noChangeArrowheads="1"/>
          </p:cNvSpPr>
          <p:nvPr/>
        </p:nvSpPr>
        <p:spPr bwMode="auto">
          <a:xfrm>
            <a:off x="1189038" y="3703638"/>
            <a:ext cx="218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We started by solving:</a:t>
            </a:r>
          </a:p>
        </p:txBody>
      </p:sp>
      <p:sp>
        <p:nvSpPr>
          <p:cNvPr id="665627" name="Text Box 27"/>
          <p:cNvSpPr txBox="1">
            <a:spLocks noChangeArrowheads="1"/>
          </p:cNvSpPr>
          <p:nvPr/>
        </p:nvSpPr>
        <p:spPr bwMode="auto">
          <a:xfrm>
            <a:off x="1189038" y="4983163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And so</a:t>
            </a:r>
          </a:p>
        </p:txBody>
      </p:sp>
    </p:spTree>
    <p:extLst>
      <p:ext uri="{BB962C8B-B14F-4D97-AF65-F5344CB8AC3E}">
        <p14:creationId xmlns:p14="http://schemas.microsoft.com/office/powerpoint/2010/main" val="65441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6" grpId="0"/>
      <p:bldP spid="6656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8F3-374E-A64C-9087-06419B0E0791}" type="slidenum">
              <a:rPr lang="en-US"/>
              <a:pPr/>
              <a:t>19</a:t>
            </a:fld>
            <a:endParaRPr lang="en-US"/>
          </a:p>
        </p:txBody>
      </p:sp>
      <p:sp>
        <p:nvSpPr>
          <p:cNvPr id="67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that the Average Depth is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(log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</a:p>
        </p:txBody>
      </p:sp>
      <p:graphicFrame>
        <p:nvGraphicFramePr>
          <p:cNvPr id="6707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92475" y="1235075"/>
          <a:ext cx="24685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235075"/>
                        <a:ext cx="2468563" cy="849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39963"/>
            <a:ext cx="8229600" cy="3890962"/>
          </a:xfrm>
        </p:spPr>
        <p:txBody>
          <a:bodyPr/>
          <a:lstStyle/>
          <a:p>
            <a:r>
              <a:rPr lang="en-US" sz="2400" dirty="0"/>
              <a:t>Therefore, </a:t>
            </a:r>
            <a:r>
              <a:rPr lang="en-US" sz="2400" dirty="0" smtClean="0"/>
              <a:t>we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ve </a:t>
            </a:r>
            <a:r>
              <a:rPr lang="en-US" sz="2400" dirty="0">
                <a:solidFill>
                  <a:srgbClr val="B23C00"/>
                </a:solidFill>
              </a:rPr>
              <a:t>successfully proven </a:t>
            </a:r>
            <a:r>
              <a:rPr lang="en-US" sz="2400" dirty="0"/>
              <a:t>that </a:t>
            </a:r>
            <a:br>
              <a:rPr lang="en-US" sz="2400" dirty="0"/>
            </a:br>
            <a:r>
              <a:rPr lang="en-US" sz="2400" dirty="0"/>
              <a:t>if </a:t>
            </a:r>
            <a:r>
              <a:rPr lang="en-US" sz="2400" i="1" dirty="0">
                <a:latin typeface="Times New Roman" charset="0"/>
              </a:rPr>
              <a:t>D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/>
              <a:t>) is the sum of the depths of all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/>
              <a:t> nodes in a BST, then </a:t>
            </a:r>
            <a:r>
              <a:rPr lang="en-US" sz="2400" dirty="0">
                <a:solidFill>
                  <a:srgbClr val="B23C00"/>
                </a:solidFill>
              </a:rPr>
              <a:t>the average depth of a node is </a:t>
            </a:r>
            <a:r>
              <a:rPr lang="en-US" sz="2400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sz="2400" dirty="0">
                <a:solidFill>
                  <a:srgbClr val="B23C00"/>
                </a:solidFill>
                <a:latin typeface="Times New Roman" charset="0"/>
              </a:rPr>
              <a:t>(log </a:t>
            </a:r>
            <a:r>
              <a:rPr lang="en-US" sz="2400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sz="2400" dirty="0">
                <a:latin typeface="Times New Roman" charset="0"/>
              </a:rPr>
              <a:t>.</a:t>
            </a:r>
          </a:p>
          <a:p>
            <a:pPr lvl="4"/>
            <a:endParaRPr lang="en-US" sz="1000" dirty="0">
              <a:latin typeface="Times New Roman" charset="0"/>
            </a:endParaRPr>
          </a:p>
          <a:p>
            <a:r>
              <a:rPr lang="en-US" sz="2400" dirty="0"/>
              <a:t>And therefore, </a:t>
            </a:r>
            <a:r>
              <a:rPr lang="en-US" sz="2400" dirty="0">
                <a:solidFill>
                  <a:srgbClr val="B23C00"/>
                </a:solidFill>
              </a:rPr>
              <a:t>a BST operation </a:t>
            </a:r>
            <a:br>
              <a:rPr lang="en-US" sz="2400" dirty="0">
                <a:solidFill>
                  <a:srgbClr val="B23C00"/>
                </a:solidFill>
              </a:rPr>
            </a:br>
            <a:r>
              <a:rPr lang="en-US" sz="2400" dirty="0">
                <a:solidFill>
                  <a:srgbClr val="B23C00"/>
                </a:solidFill>
              </a:rPr>
              <a:t>should take on average </a:t>
            </a:r>
            <a:r>
              <a:rPr lang="en-US" sz="2400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sz="2400" dirty="0">
                <a:solidFill>
                  <a:srgbClr val="B23C00"/>
                </a:solidFill>
                <a:latin typeface="Times New Roman" charset="0"/>
              </a:rPr>
              <a:t>(log </a:t>
            </a:r>
            <a:r>
              <a:rPr lang="en-US" sz="2400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sz="2400" dirty="0">
                <a:solidFill>
                  <a:srgbClr val="B23C00"/>
                </a:solidFill>
              </a:rPr>
              <a:t>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79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8A82-ED65-7642-AECD-8AAEBC1A53EB}" type="slidenum">
              <a:rPr lang="en-US"/>
              <a:pPr/>
              <a:t>2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B-tree </a:t>
            </a:r>
            <a:r>
              <a:rPr lang="en-US" dirty="0"/>
              <a:t>is a tree data structure </a:t>
            </a:r>
            <a:br>
              <a:rPr lang="en-US" dirty="0"/>
            </a:br>
            <a:r>
              <a:rPr lang="en-US" dirty="0"/>
              <a:t>suitable for </a:t>
            </a:r>
            <a:r>
              <a:rPr lang="en-US" dirty="0">
                <a:solidFill>
                  <a:srgbClr val="B23C00"/>
                </a:solidFill>
              </a:rPr>
              <a:t>disk drives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may take up to 11 </a:t>
            </a:r>
            <a:r>
              <a:rPr lang="en-US" dirty="0" err="1"/>
              <a:t>ms</a:t>
            </a:r>
            <a:r>
              <a:rPr lang="en-US" dirty="0"/>
              <a:t> to access data on disk.</a:t>
            </a:r>
          </a:p>
          <a:p>
            <a:pPr lvl="1"/>
            <a:r>
              <a:rPr lang="en-US" dirty="0" smtClean="0"/>
              <a:t>Today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modern CPUs can execute billions of instructions per second.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Therefore, </a:t>
            </a:r>
            <a:r>
              <a:rPr lang="en-US" dirty="0" smtClean="0">
                <a:solidFill>
                  <a:srgbClr val="B23C00"/>
                </a:solidFill>
              </a:rPr>
              <a:t>it</a:t>
            </a:r>
            <a:r>
              <a:rPr lang="fr-FR" altLang="ja-JP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worth spending a few CPU cycles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to reduce the number of disk accesses.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B-trees are often used to implement </a:t>
            </a:r>
            <a:r>
              <a:rPr lang="en-US" dirty="0">
                <a:solidFill>
                  <a:srgbClr val="B23C00"/>
                </a:solidFill>
              </a:rPr>
              <a:t>databases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5A8-BCE4-F247-9AE2-B185DD001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8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F410-D427-4E4B-9998-8060F68EB1B5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Priority Queue ADT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priority queue </a:t>
            </a:r>
            <a:r>
              <a:rPr lang="en-US" dirty="0"/>
              <a:t>ADT is</a:t>
            </a:r>
          </a:p>
          <a:p>
            <a:pPr lvl="1"/>
            <a:r>
              <a:rPr lang="en-US" dirty="0"/>
              <a:t>Similar to a queue, except that</a:t>
            </a:r>
          </a:p>
          <a:p>
            <a:pPr lvl="1"/>
            <a:r>
              <a:rPr lang="en-US" dirty="0"/>
              <a:t>Items are removed from the queue </a:t>
            </a:r>
            <a:r>
              <a:rPr lang="en-US" dirty="0">
                <a:solidFill>
                  <a:srgbClr val="B23C00"/>
                </a:solidFill>
              </a:rPr>
              <a:t>in priority order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lower-numbered items have higher priority, then the operations on a priority queue are</a:t>
            </a:r>
            <a:r>
              <a:rPr lang="en-US" dirty="0" smtClean="0"/>
              <a:t>:</a:t>
            </a:r>
          </a:p>
          <a:p>
            <a:pPr lvl="5"/>
            <a:endParaRPr lang="en-US" dirty="0"/>
          </a:p>
          <a:p>
            <a:pPr lvl="1"/>
            <a:r>
              <a:rPr lang="en-US" b="1" dirty="0">
                <a:solidFill>
                  <a:srgbClr val="B23C00"/>
                </a:solidFill>
              </a:rPr>
              <a:t>Insert: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err="1"/>
              <a:t>Enqueue</a:t>
            </a:r>
            <a:r>
              <a:rPr lang="en-US" dirty="0"/>
              <a:t> an item.</a:t>
            </a:r>
          </a:p>
          <a:p>
            <a:pPr lvl="1"/>
            <a:r>
              <a:rPr lang="en-US" b="1" dirty="0">
                <a:solidFill>
                  <a:srgbClr val="B23C00"/>
                </a:solidFill>
              </a:rPr>
              <a:t>Delete minimum: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Find and remove the </a:t>
            </a:r>
            <a:br>
              <a:rPr lang="en-US" dirty="0"/>
            </a:br>
            <a:r>
              <a:rPr lang="en-US" dirty="0"/>
              <a:t>minimum-valued (highest priority) item </a:t>
            </a:r>
            <a:br>
              <a:rPr lang="en-US" dirty="0"/>
            </a:br>
            <a:r>
              <a:rPr lang="en-US" dirty="0"/>
              <a:t>from the queue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9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FC6E-AD62-564D-99CB-822FD5945C0F}" type="slidenum">
              <a:rPr lang="en-US"/>
              <a:pPr/>
              <a:t>22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Implementation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Unsorted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Insert: Insert at the end of the list.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Delete minimum: Scan the list to find the minimum.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Sorted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Insert: Insert in the proper position to maintain order.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Delete minimum: Delete from the head of the list.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Binary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Inserts and deletes take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 on average.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Binary heap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Inserts and deletes take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worst-case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links required!</a:t>
            </a:r>
          </a:p>
        </p:txBody>
      </p:sp>
    </p:spTree>
    <p:extLst>
      <p:ext uri="{BB962C8B-B14F-4D97-AF65-F5344CB8AC3E}">
        <p14:creationId xmlns:p14="http://schemas.microsoft.com/office/powerpoint/2010/main" val="3681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87C0-2650-AD46-AA04-8A44F2B59858}" type="slidenum">
              <a:rPr lang="en-US"/>
              <a:pPr/>
              <a:t>23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Heap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7684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binary heap </a:t>
            </a:r>
            <a:r>
              <a:rPr lang="en-US" dirty="0"/>
              <a:t>(or just </a:t>
            </a:r>
            <a:r>
              <a:rPr lang="en-US" dirty="0">
                <a:solidFill>
                  <a:srgbClr val="B23C00"/>
                </a:solidFill>
              </a:rPr>
              <a:t>heap</a:t>
            </a:r>
            <a:r>
              <a:rPr lang="en-US" dirty="0"/>
              <a:t>) is a binary tree </a:t>
            </a:r>
            <a:br>
              <a:rPr lang="en-US" dirty="0"/>
            </a:br>
            <a:r>
              <a:rPr lang="en-US" dirty="0"/>
              <a:t>that is </a:t>
            </a:r>
            <a:r>
              <a:rPr lang="en-US" dirty="0">
                <a:solidFill>
                  <a:srgbClr val="B23C00"/>
                </a:solidFill>
              </a:rPr>
              <a:t>complete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levels of the tree are full except possibly for </a:t>
            </a:r>
            <a:br>
              <a:rPr lang="en-US" dirty="0"/>
            </a:br>
            <a:r>
              <a:rPr lang="en-US" dirty="0"/>
              <a:t>the bottom level which is filled from left to right:</a:t>
            </a:r>
          </a:p>
        </p:txBody>
      </p:sp>
      <p:pic>
        <p:nvPicPr>
          <p:cNvPr id="67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57525"/>
            <a:ext cx="46624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1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8493-CF51-2246-A310-05DCE5396FE5}" type="slidenum">
              <a:rPr lang="en-US"/>
              <a:pPr/>
              <a:t>24</a:t>
            </a:fld>
            <a:endParaRPr lang="en-US"/>
          </a:p>
        </p:txBody>
      </p:sp>
      <p:pic>
        <p:nvPicPr>
          <p:cNvPr id="68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968625"/>
            <a:ext cx="3565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Heap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3048000"/>
          </a:xfrm>
        </p:spPr>
        <p:txBody>
          <a:bodyPr/>
          <a:lstStyle/>
          <a:p>
            <a:r>
              <a:rPr lang="en-US" dirty="0"/>
              <a:t>Conceptually, a heap is a binary tree.</a:t>
            </a:r>
          </a:p>
          <a:p>
            <a:r>
              <a:rPr lang="en-US" dirty="0"/>
              <a:t>But we can </a:t>
            </a:r>
            <a:r>
              <a:rPr lang="en-US" dirty="0">
                <a:solidFill>
                  <a:srgbClr val="B23C00"/>
                </a:solidFill>
              </a:rPr>
              <a:t>implement it as an array</a:t>
            </a:r>
            <a:r>
              <a:rPr lang="en-US" dirty="0"/>
              <a:t>.</a:t>
            </a:r>
          </a:p>
          <a:p>
            <a:r>
              <a:rPr lang="en-US" dirty="0"/>
              <a:t>For any element in array position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Left child is at position </a:t>
            </a:r>
            <a:r>
              <a:rPr lang="en-US" sz="28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i</a:t>
            </a:r>
          </a:p>
          <a:p>
            <a:pPr lvl="1"/>
            <a:r>
              <a:rPr lang="en-US" dirty="0"/>
              <a:t>Right child is at position </a:t>
            </a:r>
            <a:r>
              <a:rPr lang="en-US" sz="28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+ 1</a:t>
            </a:r>
          </a:p>
          <a:p>
            <a:pPr lvl="1"/>
            <a:r>
              <a:rPr lang="en-US" dirty="0"/>
              <a:t>Parent is at position </a:t>
            </a:r>
          </a:p>
        </p:txBody>
      </p:sp>
      <p:graphicFrame>
        <p:nvGraphicFramePr>
          <p:cNvPr id="6809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297363" y="3794125"/>
          <a:ext cx="914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368280" imgH="228600" progId="Equation.3">
                  <p:embed/>
                </p:oleObj>
              </mc:Choice>
              <mc:Fallback>
                <p:oleObj name="Equation" r:id="rId4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3794125"/>
                        <a:ext cx="914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0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983163"/>
            <a:ext cx="52832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12E6-8616-A947-84AD-5FE05DB62F89}" type="slidenum">
              <a:rPr lang="en-US"/>
              <a:pPr/>
              <a:t>25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Heap-Order Priority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find the minimum value </a:t>
            </a:r>
            <a:br>
              <a:rPr lang="en-US" dirty="0"/>
            </a:br>
            <a:r>
              <a:rPr lang="en-US" dirty="0"/>
              <a:t>(highest priority) value quickly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Make the minimum value always at the root.</a:t>
            </a:r>
          </a:p>
          <a:p>
            <a:pPr lvl="1"/>
            <a:r>
              <a:rPr lang="en-US" dirty="0"/>
              <a:t>Apply this rule also to roots of subtrees.</a:t>
            </a:r>
          </a:p>
          <a:p>
            <a:pPr lvl="4"/>
            <a:endParaRPr lang="en-US" dirty="0"/>
          </a:p>
          <a:p>
            <a:r>
              <a:rPr lang="en-US" dirty="0"/>
              <a:t>Weaker rule than for a binary search tree.</a:t>
            </a:r>
          </a:p>
          <a:p>
            <a:pPr lvl="1"/>
            <a:r>
              <a:rPr lang="en-US" dirty="0"/>
              <a:t>Not necessary that values in the left subtree be less than the root value and values in the right subtree be greater than the root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4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F991-B7CE-D142-BB2F-1614A2FE939A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Heap-Order Priority</a:t>
            </a:r>
          </a:p>
        </p:txBody>
      </p:sp>
      <p:pic>
        <p:nvPicPr>
          <p:cNvPr id="68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051050"/>
            <a:ext cx="66040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09-AC2A-2C44-91F1-6552CDD4FF01}" type="slidenum">
              <a:rPr lang="en-US"/>
              <a:pPr/>
              <a:t>27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Insertion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Create a hole </a:t>
            </a:r>
            <a:r>
              <a:rPr lang="en-US" dirty="0"/>
              <a:t>in the next available position </a:t>
            </a:r>
            <a:br>
              <a:rPr lang="en-US" dirty="0"/>
            </a:br>
            <a:r>
              <a:rPr lang="en-US" dirty="0"/>
              <a:t>at the bottom of the (conceptual) binary tree.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tree must remain complete.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hole is at the end of the implementation array.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While the heap order is violated: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Slide the </a:t>
            </a:r>
            <a:r>
              <a:rPr lang="en-US" dirty="0" smtClean="0"/>
              <a:t>hole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parent into the hole.</a:t>
            </a:r>
          </a:p>
          <a:p>
            <a:pPr lvl="1">
              <a:lnSpc>
                <a:spcPct val="90000"/>
              </a:lnSpc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Bubble up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the hole towards the root.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new value </a:t>
            </a:r>
            <a:r>
              <a:rPr lang="en-US" dirty="0">
                <a:solidFill>
                  <a:srgbClr val="B23C00"/>
                </a:solidFill>
              </a:rPr>
              <a:t>percolates up </a:t>
            </a:r>
            <a:r>
              <a:rPr lang="en-US" dirty="0"/>
              <a:t>to its correct position.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Insert the new value into the correct position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0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B6E8-6E41-1D4C-A50D-505E9D30EEF7}" type="slidenum">
              <a:rPr lang="en-US"/>
              <a:pPr/>
              <a:t>28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Insertion</a:t>
            </a:r>
          </a:p>
        </p:txBody>
      </p:sp>
      <p:pic>
        <p:nvPicPr>
          <p:cNvPr id="68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394075"/>
            <a:ext cx="60674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8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308100"/>
            <a:ext cx="6126162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0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8F1D-D9E4-BA4F-9B00-1D8A392546DD}" type="slidenum">
              <a:rPr lang="en-US"/>
              <a:pPr/>
              <a:t>29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Insertion</a:t>
            </a: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365125" y="1373188"/>
            <a:ext cx="8374063" cy="3270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void insert(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x)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if (</a:t>
            </a:r>
            <a:r>
              <a:rPr lang="en-US" b="1" dirty="0" err="1">
                <a:latin typeface="Courier New" charset="0"/>
              </a:rPr>
              <a:t>currentSize</a:t>
            </a:r>
            <a:r>
              <a:rPr lang="en-US" b="1" dirty="0">
                <a:latin typeface="Courier New" charset="0"/>
              </a:rPr>
              <a:t> == </a:t>
            </a:r>
            <a:r>
              <a:rPr lang="en-US" b="1" dirty="0" err="1">
                <a:latin typeface="Courier New" charset="0"/>
              </a:rPr>
              <a:t>array.length</a:t>
            </a:r>
            <a:r>
              <a:rPr lang="en-US" b="1" dirty="0">
                <a:latin typeface="Courier New" charset="0"/>
              </a:rPr>
              <a:t> - 1)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enlargeArray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array.length</a:t>
            </a:r>
            <a:r>
              <a:rPr lang="en-US" b="1" dirty="0">
                <a:latin typeface="Courier New" charset="0"/>
              </a:rPr>
              <a:t>*2 + 1);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// Percolate up.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hole = ++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currentSize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for (array[0] = x;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x.compareTo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(array[hole/2]) &lt; 0; hole /= 2)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array[hole] = array[hole/2];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}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array[hole] = x;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4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Memory/Storage Speed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your computer ran at </a:t>
            </a:r>
            <a:r>
              <a:rPr lang="en-US" sz="2800" dirty="0" smtClean="0">
                <a:solidFill>
                  <a:srgbClr val="B23300"/>
                </a:solidFill>
              </a:rPr>
              <a:t>human speeds</a:t>
            </a:r>
            <a:r>
              <a:rPr lang="en-US" sz="2800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sz="2400" dirty="0" smtClean="0"/>
              <a:t>1 CPU cycle: 1 second</a:t>
            </a:r>
          </a:p>
          <a:p>
            <a:pPr lvl="4"/>
            <a:endParaRPr lang="en-US" dirty="0" smtClean="0"/>
          </a:p>
          <a:p>
            <a:r>
              <a:rPr lang="en-US" sz="2800" dirty="0" smtClean="0"/>
              <a:t>Then the time to </a:t>
            </a:r>
            <a:r>
              <a:rPr lang="en-US" sz="2800" dirty="0" smtClean="0">
                <a:solidFill>
                  <a:srgbClr val="B23300"/>
                </a:solidFill>
              </a:rPr>
              <a:t>retrieve one byte </a:t>
            </a:r>
            <a:r>
              <a:rPr lang="en-US" sz="2800" dirty="0" smtClean="0"/>
              <a:t>from:</a:t>
            </a:r>
          </a:p>
          <a:p>
            <a:pPr lvl="4"/>
            <a:endParaRPr lang="en-US" dirty="0" smtClean="0"/>
          </a:p>
          <a:p>
            <a:pPr lvl="1"/>
            <a:r>
              <a:rPr lang="en-US" sz="2400" dirty="0" smtClean="0"/>
              <a:t>SRAM</a:t>
            </a:r>
          </a:p>
          <a:p>
            <a:pPr lvl="2"/>
            <a:r>
              <a:rPr lang="en-US" sz="2000" dirty="0" smtClean="0"/>
              <a:t>5 seconds</a:t>
            </a:r>
          </a:p>
          <a:p>
            <a:pPr lvl="6"/>
            <a:endParaRPr lang="en-US" dirty="0" smtClean="0"/>
          </a:p>
          <a:p>
            <a:pPr lvl="1"/>
            <a:r>
              <a:rPr lang="en-US" sz="2400" dirty="0" smtClean="0"/>
              <a:t>DRAM</a:t>
            </a:r>
          </a:p>
          <a:p>
            <a:pPr lvl="2"/>
            <a:r>
              <a:rPr lang="en-US" sz="2000" dirty="0" smtClean="0"/>
              <a:t>2 minutes</a:t>
            </a:r>
          </a:p>
          <a:p>
            <a:pPr lvl="6"/>
            <a:endParaRPr lang="en-US" dirty="0" smtClean="0"/>
          </a:p>
          <a:p>
            <a:pPr lvl="1"/>
            <a:r>
              <a:rPr lang="en-US" sz="2400" dirty="0" smtClean="0"/>
              <a:t>Flash</a:t>
            </a:r>
          </a:p>
          <a:p>
            <a:pPr lvl="2"/>
            <a:r>
              <a:rPr lang="en-US" sz="2000" dirty="0" smtClean="0"/>
              <a:t>1 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3A4-AE43-404E-B6B4-64EEDE7D4C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1927" y="3287367"/>
            <a:ext cx="4023316" cy="242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05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dirty="0" smtClean="0"/>
              <a:t>Hard drive</a:t>
            </a:r>
          </a:p>
          <a:p>
            <a:pPr lvl="2"/>
            <a:r>
              <a:rPr lang="en-US" dirty="0" smtClean="0"/>
              <a:t>2 months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Tape</a:t>
            </a:r>
          </a:p>
          <a:p>
            <a:pPr lvl="2"/>
            <a:r>
              <a:rPr lang="en-US" dirty="0" smtClean="0"/>
              <a:t>1,000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7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7AD2-3E73-3C41-8BEA-4727B4DA6155}" type="slidenum">
              <a:rPr lang="en-US"/>
              <a:pPr/>
              <a:t>30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Deletion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Delete the root node </a:t>
            </a:r>
            <a:r>
              <a:rPr lang="en-US" dirty="0"/>
              <a:t>of the (conceptual) tree.</a:t>
            </a:r>
          </a:p>
          <a:p>
            <a:pPr lvl="1"/>
            <a:r>
              <a:rPr lang="en-US" dirty="0"/>
              <a:t>A hole is created at the root.</a:t>
            </a:r>
          </a:p>
          <a:p>
            <a:pPr lvl="1"/>
            <a:r>
              <a:rPr lang="en-US" dirty="0"/>
              <a:t>The tree must remain complete.</a:t>
            </a:r>
          </a:p>
          <a:p>
            <a:pPr lvl="1"/>
            <a:r>
              <a:rPr lang="en-US" dirty="0"/>
              <a:t>Put the last node of the heap into the hole.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While the heap order is violated:</a:t>
            </a:r>
          </a:p>
          <a:p>
            <a:pPr lvl="1"/>
            <a:r>
              <a:rPr lang="en-US" dirty="0"/>
              <a:t>The hole percolates down.</a:t>
            </a:r>
          </a:p>
          <a:p>
            <a:pPr lvl="1"/>
            <a:r>
              <a:rPr lang="en-US" dirty="0"/>
              <a:t>The last node moves into the hole </a:t>
            </a:r>
            <a:br>
              <a:rPr lang="en-US" dirty="0"/>
            </a:br>
            <a:r>
              <a:rPr lang="en-US" dirty="0"/>
              <a:t>at the correct position.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8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1F06-80FA-3B4E-8DB7-84D3D452EC8A}" type="slidenum">
              <a:rPr lang="en-US"/>
              <a:pPr/>
              <a:t>31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Deletion</a:t>
            </a:r>
          </a:p>
        </p:txBody>
      </p:sp>
      <p:pic>
        <p:nvPicPr>
          <p:cNvPr id="68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208088"/>
            <a:ext cx="42989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8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3011488"/>
            <a:ext cx="4389438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891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4598988"/>
            <a:ext cx="42989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7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001-7110-124C-A228-9082401390DC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Deletion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465263" y="1412875"/>
            <a:ext cx="6191250" cy="283845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public AnyType deleteMin() throws Exception </a:t>
            </a:r>
          </a:p>
          <a:p>
            <a:r>
              <a:rPr lang="en-US" sz="1800" b="1">
                <a:latin typeface="Courier New" charset="0"/>
              </a:rPr>
              <a:t>{</a:t>
            </a:r>
          </a:p>
          <a:p>
            <a:r>
              <a:rPr lang="en-US" sz="1800" b="1">
                <a:latin typeface="Courier New" charset="0"/>
              </a:rPr>
              <a:t>    if (isEmpty()) throw new Exception();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  </a:t>
            </a:r>
            <a:r>
              <a:rPr lang="en-US" sz="1800" b="1">
                <a:solidFill>
                  <a:srgbClr val="006600"/>
                </a:solidFill>
                <a:latin typeface="Courier New" charset="0"/>
              </a:rPr>
              <a:t>AnyType minItem = findMin();</a:t>
            </a:r>
          </a:p>
          <a:p>
            <a:r>
              <a:rPr lang="en-US" sz="1800" b="1">
                <a:latin typeface="Courier New" charset="0"/>
              </a:rPr>
              <a:t>   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array[1] = array[currentSize--];</a:t>
            </a:r>
          </a:p>
          <a:p>
            <a:r>
              <a:rPr lang="en-US" sz="1800" b="1">
                <a:solidFill>
                  <a:schemeClr val="folHlink"/>
                </a:solidFill>
                <a:latin typeface="Courier New" charset="0"/>
              </a:rPr>
              <a:t>    </a:t>
            </a:r>
          </a:p>
          <a:p>
            <a:r>
              <a:rPr lang="en-US" sz="1800" b="1">
                <a:solidFill>
                  <a:schemeClr val="folHlink"/>
                </a:solidFill>
                <a:latin typeface="Courier New" charset="0"/>
              </a:rPr>
              <a:t>    percolateDown(1);</a:t>
            </a:r>
          </a:p>
          <a:p>
            <a:r>
              <a:rPr lang="en-US" sz="1800" b="1">
                <a:latin typeface="Courier New" charset="0"/>
              </a:rPr>
              <a:t>    return minItem;</a:t>
            </a:r>
          </a:p>
          <a:p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6494463" y="2879725"/>
            <a:ext cx="2387600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Store the last value</a:t>
            </a:r>
          </a:p>
          <a:p>
            <a:r>
              <a:rPr lang="en-US">
                <a:solidFill>
                  <a:srgbClr val="0033CC"/>
                </a:solidFill>
              </a:rPr>
              <a:t>temporarily into the root.</a:t>
            </a:r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5945188" y="2514600"/>
            <a:ext cx="1766887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It</a:t>
            </a:r>
            <a:r>
              <a:rPr lang="en-US" dirty="0" smtClean="0">
                <a:solidFill>
                  <a:srgbClr val="0066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6600"/>
                </a:solidFill>
              </a:rPr>
              <a:t>s </a:t>
            </a:r>
            <a:r>
              <a:rPr lang="en-US" dirty="0">
                <a:solidFill>
                  <a:srgbClr val="006600"/>
                </a:solidFill>
              </a:rPr>
              <a:t>the root node.</a:t>
            </a:r>
          </a:p>
        </p:txBody>
      </p:sp>
    </p:spTree>
    <p:extLst>
      <p:ext uri="{BB962C8B-B14F-4D97-AF65-F5344CB8AC3E}">
        <p14:creationId xmlns:p14="http://schemas.microsoft.com/office/powerpoint/2010/main" val="186242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1" grpId="0" animBg="1"/>
      <p:bldP spid="6901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3E4-005A-4F4D-934F-4A0281701EB6}" type="slidenum">
              <a:rPr lang="en-US"/>
              <a:pPr/>
              <a:t>33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Deletion</a:t>
            </a: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274638" y="1281113"/>
            <a:ext cx="8007350" cy="547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private void </a:t>
            </a:r>
            <a:r>
              <a:rPr lang="en-US" b="1" dirty="0" err="1">
                <a:latin typeface="Courier New" charset="0"/>
              </a:rPr>
              <a:t>percolateDown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hole)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child;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tmp</a:t>
            </a:r>
            <a:r>
              <a:rPr lang="en-US" b="1" dirty="0">
                <a:latin typeface="Courier New" charset="0"/>
              </a:rPr>
              <a:t> = array[hole];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for (; hole*2 &lt;= </a:t>
            </a:r>
            <a:r>
              <a:rPr lang="en-US" b="1" dirty="0" err="1">
                <a:latin typeface="Courier New" charset="0"/>
              </a:rPr>
              <a:t>currentSize</a:t>
            </a:r>
            <a:r>
              <a:rPr lang="en-US" b="1" dirty="0">
                <a:latin typeface="Courier New" charset="0"/>
              </a:rPr>
              <a:t>; hole = child) {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child = hole*2;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if (   (child !=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currentSize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)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&amp;&amp; (array[child + 1].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compareTo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(array[child])) &lt; 0)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    child++;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if (array[child].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compareTo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tmp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) &lt; 0) 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    array[hole] = array[child];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else 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    break;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    array[hole] = </a:t>
            </a:r>
            <a:r>
              <a:rPr lang="en-US" b="1" dirty="0" err="1">
                <a:latin typeface="Courier New" charset="0"/>
              </a:rPr>
              <a:t>tmp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  <a:p>
            <a:endParaRPr lang="en-US" b="1" dirty="0">
              <a:latin typeface="Courier New" charset="0"/>
            </a:endParaRPr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5338763" y="2879725"/>
            <a:ext cx="31654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Percolate the root hole down.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5943600" y="4618038"/>
            <a:ext cx="25050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Does the last value fit?</a:t>
            </a:r>
          </a:p>
        </p:txBody>
      </p:sp>
    </p:spTree>
    <p:extLst>
      <p:ext uri="{BB962C8B-B14F-4D97-AF65-F5344CB8AC3E}">
        <p14:creationId xmlns:p14="http://schemas.microsoft.com/office/powerpoint/2010/main" val="11434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1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1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1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1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1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1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5" grpId="0" animBg="1"/>
      <p:bldP spid="6912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0FE-4B80-FE4D-B243-0792B718ED07}" type="slidenum">
              <a:rPr lang="en-US"/>
              <a:pPr/>
              <a:t>34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Animation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8757" y="1691659"/>
            <a:ext cx="646433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appletviewer</a:t>
            </a:r>
            <a:r>
              <a:rPr lang="en-US" sz="2400" b="1" dirty="0" smtClean="0">
                <a:latin typeface="Courier New"/>
                <a:cs typeface="Courier New"/>
              </a:rPr>
              <a:t> Chap12/Heap/</a:t>
            </a:r>
            <a:r>
              <a:rPr lang="en-US" sz="2400" b="1" dirty="0" err="1" smtClean="0">
                <a:latin typeface="Courier New"/>
                <a:cs typeface="Courier New"/>
              </a:rPr>
              <a:t>Heap.html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970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41F6-2567-4D4B-AE60-410A4A2FD3C7}" type="slidenum">
              <a:rPr lang="en-US"/>
              <a:pPr/>
              <a:t>4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69925"/>
          </a:xfrm>
        </p:spPr>
        <p:txBody>
          <a:bodyPr/>
          <a:lstStyle/>
          <a:p>
            <a:r>
              <a:rPr lang="en-US" dirty="0"/>
              <a:t>A B-tree is an </a:t>
            </a:r>
            <a:r>
              <a:rPr lang="en-US" i="1" dirty="0">
                <a:solidFill>
                  <a:srgbClr val="B23C00"/>
                </a:solidFill>
                <a:latin typeface="Times New Roman"/>
                <a:cs typeface="Times New Roman"/>
              </a:rPr>
              <a:t>m</a:t>
            </a:r>
            <a:r>
              <a:rPr lang="en-US" dirty="0">
                <a:solidFill>
                  <a:srgbClr val="B23C00"/>
                </a:solidFill>
              </a:rPr>
              <a:t>-</a:t>
            </a:r>
            <a:r>
              <a:rPr lang="en-US" dirty="0" err="1">
                <a:solidFill>
                  <a:srgbClr val="B23C00"/>
                </a:solidFill>
              </a:rPr>
              <a:t>ary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tree.</a:t>
            </a: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214563"/>
            <a:ext cx="7989888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4C47-BFB4-664E-883F-811020C1F919}" type="slidenum">
              <a:rPr lang="en-US"/>
              <a:pPr/>
              <a:t>5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r>
              <a:rPr lang="en-US"/>
              <a:t>A B-tree of order 5 for a disk drive: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22325" y="20875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6348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933575"/>
            <a:ext cx="7407275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4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1511-811D-C641-8626-AB19AA695842}" type="slidenum">
              <a:rPr lang="en-US"/>
              <a:pPr/>
              <a:t>6</a:t>
            </a:fld>
            <a:endParaRPr lang="en-US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B-Tree </a:t>
            </a:r>
            <a:r>
              <a:rPr lang="en-US" dirty="0" smtClean="0"/>
              <a:t>Insertion of 57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3" y="1237954"/>
            <a:ext cx="6675087" cy="28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36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5" y="3542599"/>
            <a:ext cx="6996078" cy="281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4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6D3-A4B6-FB47-A5DE-447A27603E9C}" type="slidenum">
              <a:rPr lang="en-US"/>
              <a:pPr/>
              <a:t>7</a:t>
            </a:fld>
            <a:endParaRPr lang="en-US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B-Tree </a:t>
            </a:r>
            <a:r>
              <a:rPr lang="en-US" dirty="0" smtClean="0"/>
              <a:t>Insertion</a:t>
            </a:r>
            <a:r>
              <a:rPr lang="en-US" dirty="0"/>
              <a:t> </a:t>
            </a:r>
            <a:r>
              <a:rPr lang="en-US" dirty="0" smtClean="0"/>
              <a:t>of 55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99" y="1234465"/>
            <a:ext cx="6173127" cy="24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73" y="3337561"/>
            <a:ext cx="6591270" cy="28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9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30CE-F81D-A345-9C15-9A66AA0F9333}" type="slidenum">
              <a:rPr lang="en-US"/>
              <a:pPr/>
              <a:t>8</a:t>
            </a:fld>
            <a:endParaRPr 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B-Tree </a:t>
            </a:r>
            <a:r>
              <a:rPr lang="en-US" dirty="0" smtClean="0"/>
              <a:t>Insertion of 40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3" y="1255875"/>
            <a:ext cx="6034974" cy="26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2" y="3358169"/>
            <a:ext cx="7432168" cy="29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7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B593-CEF6-914E-A081-189362D0490F}" type="slidenum">
              <a:rPr lang="en-US"/>
              <a:pPr/>
              <a:t>9</a:t>
            </a:fld>
            <a:endParaRPr lang="en-US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B-Tree </a:t>
            </a:r>
            <a:r>
              <a:rPr lang="en-US" dirty="0" smtClean="0"/>
              <a:t>Deletion of 99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1163633"/>
            <a:ext cx="7432168" cy="29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40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37561"/>
            <a:ext cx="7672388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95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35684</TotalTime>
  <Words>1342</Words>
  <Application>Microsoft Macintosh PowerPoint</Application>
  <PresentationFormat>On-screen Show (4:3)</PresentationFormat>
  <Paragraphs>285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Quadrant</vt:lpstr>
      <vt:lpstr>Microsoft Equation</vt:lpstr>
      <vt:lpstr>Microsoft Equation 3.0</vt:lpstr>
      <vt:lpstr>CS 146: Data Structures and Algorithms June 23 Class Meeting</vt:lpstr>
      <vt:lpstr>B-Trees</vt:lpstr>
      <vt:lpstr>Memory/Storage Speed Comparisons</vt:lpstr>
      <vt:lpstr>B-Trees, cont’d</vt:lpstr>
      <vt:lpstr>B-Trees, cont’d</vt:lpstr>
      <vt:lpstr>B-Tree Insertion of 57</vt:lpstr>
      <vt:lpstr>B-Tree Insertion of 55</vt:lpstr>
      <vt:lpstr>B-Tree Insertion of 40</vt:lpstr>
      <vt:lpstr>B-Tree Deletion of 99</vt:lpstr>
      <vt:lpstr>How to Eliminate a Summation</vt:lpstr>
      <vt:lpstr>A Harmonic Number</vt:lpstr>
      <vt:lpstr>OK, But Can You Prove It?</vt:lpstr>
      <vt:lpstr>Proof that the Average Depth is O(log N)</vt:lpstr>
      <vt:lpstr>Proof that the Average Depth is O(log N)</vt:lpstr>
      <vt:lpstr>Proof that the Average Depth is O(log N)</vt:lpstr>
      <vt:lpstr>Proof that the Average Depth is O(log N)</vt:lpstr>
      <vt:lpstr>Proof that the Average Depth is O(log N)</vt:lpstr>
      <vt:lpstr>Proof that the Average Depth is O(log N)</vt:lpstr>
      <vt:lpstr>Proof that the Average Depth is O(log N)</vt:lpstr>
      <vt:lpstr>Break</vt:lpstr>
      <vt:lpstr>The Priority Queue ADT</vt:lpstr>
      <vt:lpstr>Priority Queue Implementation</vt:lpstr>
      <vt:lpstr>Binary Heap</vt:lpstr>
      <vt:lpstr>Binary Heap</vt:lpstr>
      <vt:lpstr>Heap-Order Priority</vt:lpstr>
      <vt:lpstr>Heap-Order Priority</vt:lpstr>
      <vt:lpstr>Heap Insertion</vt:lpstr>
      <vt:lpstr>Heap Insertion</vt:lpstr>
      <vt:lpstr>Heap Insertion</vt:lpstr>
      <vt:lpstr>Heap Deletion</vt:lpstr>
      <vt:lpstr>Heap Deletion</vt:lpstr>
      <vt:lpstr>Heap Deletion</vt:lpstr>
      <vt:lpstr>Heap Deletion</vt:lpstr>
      <vt:lpstr>Heap Animation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442</cp:revision>
  <dcterms:created xsi:type="dcterms:W3CDTF">2008-01-12T03:52:55Z</dcterms:created>
  <dcterms:modified xsi:type="dcterms:W3CDTF">2015-06-25T11:50:01Z</dcterms:modified>
  <cp:category/>
</cp:coreProperties>
</file>