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Microsoft_Equation3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Microsoft_Equation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Microsoft_Equation5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Microsoft_Equation10.bin" ContentType="application/vnd.openxmlformats-officedocument.oleObject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4" r:id="rId3"/>
    <p:sldId id="374" r:id="rId4"/>
    <p:sldId id="355" r:id="rId5"/>
    <p:sldId id="356" r:id="rId6"/>
    <p:sldId id="386" r:id="rId7"/>
    <p:sldId id="387" r:id="rId8"/>
    <p:sldId id="357" r:id="rId9"/>
    <p:sldId id="358" r:id="rId10"/>
    <p:sldId id="359" r:id="rId11"/>
    <p:sldId id="360" r:id="rId12"/>
    <p:sldId id="381" r:id="rId13"/>
    <p:sldId id="362" r:id="rId14"/>
    <p:sldId id="363" r:id="rId15"/>
    <p:sldId id="382" r:id="rId16"/>
    <p:sldId id="383" r:id="rId17"/>
    <p:sldId id="361" r:id="rId18"/>
    <p:sldId id="376" r:id="rId19"/>
    <p:sldId id="377" r:id="rId20"/>
    <p:sldId id="378" r:id="rId21"/>
    <p:sldId id="379" r:id="rId22"/>
    <p:sldId id="380" r:id="rId23"/>
    <p:sldId id="365" r:id="rId24"/>
    <p:sldId id="366" r:id="rId25"/>
    <p:sldId id="367" r:id="rId26"/>
    <p:sldId id="368" r:id="rId27"/>
    <p:sldId id="369" r:id="rId28"/>
    <p:sldId id="370" r:id="rId29"/>
    <p:sldId id="385" r:id="rId30"/>
    <p:sldId id="384" r:id="rId31"/>
    <p:sldId id="371" r:id="rId32"/>
    <p:sldId id="37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57" d="100"/>
          <a:sy n="157" d="100"/>
        </p:scale>
        <p:origin x="-104" y="-248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90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image" Target="../media/image15.e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July 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41616A-8A78-5A4B-9449-CB25EE14C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July 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D56202-D2B6-CC47-A2F2-F8ECF86C4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</a:t>
            </a:r>
            <a:r>
              <a:rPr lang="en-US" sz="1000" baseline="0" dirty="0" smtClean="0"/>
              <a:t>14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3" Type="http://schemas.openxmlformats.org/officeDocument/2006/relationships/oleObject" Target="../embeddings/Microsoft_Equation5.bin"/><Relationship Id="rId14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8.wmf"/><Relationship Id="rId9" Type="http://schemas.openxmlformats.org/officeDocument/2006/relationships/oleObject" Target="../embeddings/Microsoft_Equation6.bin"/><Relationship Id="rId10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32.emf"/><Relationship Id="rId5" Type="http://schemas.openxmlformats.org/officeDocument/2006/relationships/oleObject" Target="../embeddings/Microsoft_Equation9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0.bin"/><Relationship Id="rId12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.bin"/><Relationship Id="rId12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4" Type="http://schemas.openxmlformats.org/officeDocument/2006/relationships/image" Target="../media/image14.wmf"/><Relationship Id="rId15" Type="http://schemas.openxmlformats.org/officeDocument/2006/relationships/oleObject" Target="../embeddings/Microsoft_Equation3.bin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4.bin"/><Relationship Id="rId12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</a:t>
            </a:r>
            <a:r>
              <a:rPr lang="en-US" sz="2400" dirty="0" smtClean="0"/>
              <a:t>14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AAD8-7A84-B445-8DB8-05A9901698E2}" type="slidenum">
              <a:rPr lang="en-US"/>
              <a:pPr/>
              <a:t>10</a:t>
            </a:fld>
            <a:endParaRPr lang="en-US"/>
          </a:p>
        </p:txBody>
      </p:sp>
      <p:sp>
        <p:nvSpPr>
          <p:cNvPr id="8304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Quicksort: Average Case Analysis</a:t>
            </a:r>
          </a:p>
        </p:txBody>
      </p:sp>
      <p:graphicFrame>
        <p:nvGraphicFramePr>
          <p:cNvPr id="830468" name="Object 4"/>
          <p:cNvGraphicFramePr>
            <a:graphicFrameLocks noChangeAspect="1"/>
          </p:cNvGraphicFramePr>
          <p:nvPr>
            <p:ph idx="1"/>
          </p:nvPr>
        </p:nvGraphicFramePr>
        <p:xfrm>
          <a:off x="1187450" y="1263650"/>
          <a:ext cx="46640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3" imgW="2984400" imgH="203040" progId="Equation.3">
                  <p:embed/>
                </p:oleObj>
              </mc:Choice>
              <mc:Fallback>
                <p:oleObj name="Equation" r:id="rId3" imgW="298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3650"/>
                        <a:ext cx="46640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1" name="Object 7"/>
          <p:cNvGraphicFramePr>
            <a:graphicFrameLocks noChangeAspect="1"/>
          </p:cNvGraphicFramePr>
          <p:nvPr/>
        </p:nvGraphicFramePr>
        <p:xfrm>
          <a:off x="2879725" y="1965325"/>
          <a:ext cx="31559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Equation" r:id="rId5" imgW="2019240" imgH="203040" progId="Equation.3">
                  <p:embed/>
                </p:oleObj>
              </mc:Choice>
              <mc:Fallback>
                <p:oleObj name="Equation" r:id="rId5" imgW="2019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1965325"/>
                        <a:ext cx="31559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2" name="Object 8"/>
          <p:cNvGraphicFramePr>
            <a:graphicFrameLocks noChangeAspect="1"/>
          </p:cNvGraphicFramePr>
          <p:nvPr/>
        </p:nvGraphicFramePr>
        <p:xfrm>
          <a:off x="3057525" y="2632075"/>
          <a:ext cx="2520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Equation" r:id="rId7" imgW="1612800" imgH="393480" progId="Equation.3">
                  <p:embed/>
                </p:oleObj>
              </mc:Choice>
              <mc:Fallback>
                <p:oleObj name="Equation" r:id="rId7" imgW="1612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632075"/>
                        <a:ext cx="25209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73" name="Text Box 9"/>
          <p:cNvSpPr txBox="1">
            <a:spLocks noChangeArrowheads="1"/>
          </p:cNvSpPr>
          <p:nvPr/>
        </p:nvSpPr>
        <p:spPr bwMode="auto">
          <a:xfrm>
            <a:off x="914400" y="1600200"/>
            <a:ext cx="3763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Rearrange and drop the insignificant </a:t>
            </a:r>
            <a:r>
              <a:rPr lang="en-US">
                <a:solidFill>
                  <a:srgbClr val="0033CC"/>
                </a:solidFill>
                <a:latin typeface="Times New Roman" charset="0"/>
                <a:cs typeface="Times New Roman" charset="0"/>
              </a:rPr>
              <a:t>–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c</a:t>
            </a:r>
            <a:r>
              <a:rPr lang="en-US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830474" name="Text Box 10"/>
          <p:cNvSpPr txBox="1">
            <a:spLocks noChangeArrowheads="1"/>
          </p:cNvSpPr>
          <p:nvPr/>
        </p:nvSpPr>
        <p:spPr bwMode="auto">
          <a:xfrm>
            <a:off x="914400" y="2332038"/>
            <a:ext cx="2500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Divide through by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+1):</a:t>
            </a:r>
          </a:p>
        </p:txBody>
      </p:sp>
      <p:graphicFrame>
        <p:nvGraphicFramePr>
          <p:cNvPr id="830475" name="Object 11"/>
          <p:cNvGraphicFramePr>
            <a:graphicFrameLocks noChangeAspect="1"/>
          </p:cNvGraphicFramePr>
          <p:nvPr/>
        </p:nvGraphicFramePr>
        <p:xfrm>
          <a:off x="2743200" y="3611563"/>
          <a:ext cx="25796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Equation" r:id="rId9" imgW="1650960" imgH="393480" progId="Equation.3">
                  <p:embed/>
                </p:oleObj>
              </mc:Choice>
              <mc:Fallback>
                <p:oleObj name="Equation" r:id="rId9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11563"/>
                        <a:ext cx="25796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6" name="Object 12"/>
          <p:cNvGraphicFramePr>
            <a:graphicFrameLocks noChangeAspect="1"/>
          </p:cNvGraphicFramePr>
          <p:nvPr/>
        </p:nvGraphicFramePr>
        <p:xfrm>
          <a:off x="2700338" y="4251325"/>
          <a:ext cx="28781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Equation" r:id="rId11" imgW="1841400" imgH="393480" progId="Equation.3">
                  <p:embed/>
                </p:oleObj>
              </mc:Choice>
              <mc:Fallback>
                <p:oleObj name="Equation" r:id="rId11" imgW="1841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51325"/>
                        <a:ext cx="28781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0477" name="Group 13"/>
          <p:cNvGrpSpPr>
            <a:grpSpLocks/>
          </p:cNvGrpSpPr>
          <p:nvPr/>
        </p:nvGrpSpPr>
        <p:grpSpPr bwMode="auto">
          <a:xfrm>
            <a:off x="4297363" y="4983163"/>
            <a:ext cx="90487" cy="458787"/>
            <a:chOff x="749" y="2678"/>
            <a:chExt cx="57" cy="289"/>
          </a:xfrm>
        </p:grpSpPr>
        <p:sp>
          <p:nvSpPr>
            <p:cNvPr id="830478" name="Oval 14"/>
            <p:cNvSpPr>
              <a:spLocks noChangeArrowheads="1"/>
            </p:cNvSpPr>
            <p:nvPr/>
          </p:nvSpPr>
          <p:spPr bwMode="auto">
            <a:xfrm>
              <a:off x="749" y="2678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9" name="Oval 15"/>
            <p:cNvSpPr>
              <a:spLocks noChangeArrowheads="1"/>
            </p:cNvSpPr>
            <p:nvPr/>
          </p:nvSpPr>
          <p:spPr bwMode="auto">
            <a:xfrm>
              <a:off x="749" y="2794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80" name="Oval 16"/>
            <p:cNvSpPr>
              <a:spLocks noChangeArrowheads="1"/>
            </p:cNvSpPr>
            <p:nvPr/>
          </p:nvSpPr>
          <p:spPr bwMode="auto">
            <a:xfrm>
              <a:off x="749" y="2909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30481" name="Object 17"/>
          <p:cNvGraphicFramePr>
            <a:graphicFrameLocks noChangeAspect="1"/>
          </p:cNvGraphicFramePr>
          <p:nvPr/>
        </p:nvGraphicFramePr>
        <p:xfrm>
          <a:off x="3108325" y="5532438"/>
          <a:ext cx="17478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Equation" r:id="rId13" imgW="1117440" imgH="393480" progId="Equation.3">
                  <p:embed/>
                </p:oleObj>
              </mc:Choice>
              <mc:Fallback>
                <p:oleObj name="Equation" r:id="rId13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532438"/>
                        <a:ext cx="174783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82" name="Text Box 18"/>
          <p:cNvSpPr txBox="1">
            <a:spLocks noChangeArrowheads="1"/>
          </p:cNvSpPr>
          <p:nvPr/>
        </p:nvSpPr>
        <p:spPr bwMode="auto">
          <a:xfrm>
            <a:off x="914400" y="3246438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Telescope:</a:t>
            </a:r>
            <a:endParaRPr lang="en-US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852146" y="5714975"/>
            <a:ext cx="163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Add and </a:t>
            </a:r>
            <a:r>
              <a:rPr lang="en-US" dirty="0" smtClean="0">
                <a:solidFill>
                  <a:srgbClr val="0033CC"/>
                </a:solidFill>
              </a:rPr>
              <a:t>cancel</a:t>
            </a:r>
            <a:endParaRPr lang="en-US" dirty="0">
              <a:solidFill>
                <a:srgbClr val="0033CC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0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73" grpId="0"/>
      <p:bldP spid="830474" grpId="0"/>
      <p:bldP spid="83048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A26-353B-3D40-ABC3-8AC850E627B6}" type="slidenum">
              <a:rPr lang="en-US"/>
              <a:pPr/>
              <a:t>11</a:t>
            </a:fld>
            <a:endParaRPr lang="en-US"/>
          </a:p>
        </p:txBody>
      </p:sp>
      <p:sp>
        <p:nvSpPr>
          <p:cNvPr id="832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Quicksort: Average Case Analysis</a:t>
            </a:r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736725" y="2593975"/>
            <a:ext cx="278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Recall the harmonic number:</a:t>
            </a:r>
            <a:endParaRPr lang="en-US">
              <a:solidFill>
                <a:srgbClr val="0033CC"/>
              </a:solidFill>
              <a:latin typeface="Times New Roman" charset="0"/>
            </a:endParaRPr>
          </a:p>
        </p:txBody>
      </p:sp>
      <p:graphicFrame>
        <p:nvGraphicFramePr>
          <p:cNvPr id="832517" name="Object 5"/>
          <p:cNvGraphicFramePr>
            <a:graphicFrameLocks noChangeAspect="1"/>
          </p:cNvGraphicFramePr>
          <p:nvPr>
            <p:ph idx="1"/>
          </p:nvPr>
        </p:nvGraphicFramePr>
        <p:xfrm>
          <a:off x="2925763" y="1558925"/>
          <a:ext cx="2328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558925"/>
                        <a:ext cx="23288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20" name="Text Box 8"/>
          <p:cNvSpPr txBox="1">
            <a:spLocks noChangeArrowheads="1"/>
          </p:cNvSpPr>
          <p:nvPr/>
        </p:nvSpPr>
        <p:spPr bwMode="auto">
          <a:xfrm>
            <a:off x="1736725" y="1235075"/>
            <a:ext cx="163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Add and cancel:</a:t>
            </a:r>
            <a:endParaRPr lang="en-US" dirty="0">
              <a:solidFill>
                <a:srgbClr val="0033CC"/>
              </a:solidFill>
              <a:latin typeface="Times New Roman" charset="0"/>
            </a:endParaRPr>
          </a:p>
        </p:txBody>
      </p:sp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4525963" y="2381250"/>
          <a:ext cx="14176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Equation" r:id="rId5" imgW="850680" imgH="431640" progId="Equation.3">
                  <p:embed/>
                </p:oleObj>
              </mc:Choice>
              <mc:Fallback>
                <p:oleObj name="Equation" r:id="rId5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381250"/>
                        <a:ext cx="14176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2" name="Object 10"/>
          <p:cNvGraphicFramePr>
            <a:graphicFrameLocks noChangeAspect="1"/>
          </p:cNvGraphicFramePr>
          <p:nvPr/>
        </p:nvGraphicFramePr>
        <p:xfrm>
          <a:off x="2925763" y="3327400"/>
          <a:ext cx="18637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Equation" r:id="rId7" imgW="1117440" imgH="393480" progId="Equation.3">
                  <p:embed/>
                </p:oleObj>
              </mc:Choice>
              <mc:Fallback>
                <p:oleObj name="Equation" r:id="rId7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327400"/>
                        <a:ext cx="18637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2526" name="Group 14"/>
          <p:cNvGrpSpPr>
            <a:grpSpLocks/>
          </p:cNvGrpSpPr>
          <p:nvPr/>
        </p:nvGrpSpPr>
        <p:grpSpPr bwMode="auto">
          <a:xfrm>
            <a:off x="2954338" y="4368800"/>
            <a:ext cx="2074862" cy="339725"/>
            <a:chOff x="1923" y="2663"/>
            <a:chExt cx="1307" cy="214"/>
          </a:xfrm>
        </p:grpSpPr>
        <p:sp>
          <p:nvSpPr>
            <p:cNvPr id="832525" name="Rectangle 13"/>
            <p:cNvSpPr>
              <a:spLocks noChangeArrowheads="1"/>
            </p:cNvSpPr>
            <p:nvPr/>
          </p:nvSpPr>
          <p:spPr bwMode="auto">
            <a:xfrm>
              <a:off x="2419" y="2678"/>
              <a:ext cx="807" cy="1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32523" name="Object 11"/>
            <p:cNvGraphicFramePr>
              <a:graphicFrameLocks noChangeAspect="1"/>
            </p:cNvGraphicFramePr>
            <p:nvPr/>
          </p:nvGraphicFramePr>
          <p:xfrm>
            <a:off x="1923" y="2663"/>
            <a:ext cx="130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2" name="Equation" r:id="rId9" imgW="1244520" imgH="203040" progId="Equation.3">
                    <p:embed/>
                  </p:oleObj>
                </mc:Choice>
                <mc:Fallback>
                  <p:oleObj name="Equation" r:id="rId9" imgW="12445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2663"/>
                          <a:ext cx="1307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2524" name="Text Box 12"/>
          <p:cNvSpPr txBox="1">
            <a:spLocks noChangeArrowheads="1"/>
          </p:cNvSpPr>
          <p:nvPr/>
        </p:nvSpPr>
        <p:spPr bwMode="auto">
          <a:xfrm>
            <a:off x="1736725" y="3113088"/>
            <a:ext cx="873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And so:</a:t>
            </a:r>
            <a:endParaRPr lang="en-US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832527" name="Text Box 15"/>
          <p:cNvSpPr txBox="1">
            <a:spLocks noChangeArrowheads="1"/>
          </p:cNvSpPr>
          <p:nvPr/>
        </p:nvSpPr>
        <p:spPr bwMode="auto">
          <a:xfrm>
            <a:off x="1736725" y="4119563"/>
            <a:ext cx="1122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Therefore:</a:t>
            </a:r>
            <a:endParaRPr lang="en-US">
              <a:solidFill>
                <a:srgbClr val="0033CC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4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/>
      <p:bldP spid="832524" grpId="0"/>
      <p:bldP spid="8325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C4D-A236-8F42-A178-F7EF1332ABBE}" type="slidenum">
              <a:rPr lang="en-US"/>
              <a:pPr/>
              <a:t>12</a:t>
            </a:fld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Add </a:t>
            </a:r>
            <a:r>
              <a:rPr lang="en-US" dirty="0" err="1">
                <a:solidFill>
                  <a:srgbClr val="B23C00"/>
                </a:solidFill>
              </a:rPr>
              <a:t>heapsort</a:t>
            </a:r>
            <a:r>
              <a:rPr lang="en-US" dirty="0"/>
              <a:t>, </a:t>
            </a:r>
            <a:r>
              <a:rPr lang="en-US" dirty="0" err="1">
                <a:solidFill>
                  <a:srgbClr val="B23C00"/>
                </a:solidFill>
              </a:rPr>
              <a:t>mergesort</a:t>
            </a:r>
            <a:r>
              <a:rPr lang="en-US" dirty="0"/>
              <a:t>, and </a:t>
            </a:r>
            <a:r>
              <a:rPr lang="en-US" dirty="0">
                <a:solidFill>
                  <a:srgbClr val="B23C00"/>
                </a:solidFill>
              </a:rPr>
              <a:t>quicksort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your work for Assignment </a:t>
            </a:r>
            <a:r>
              <a:rPr lang="en-US" dirty="0" smtClean="0"/>
              <a:t>#4.</a:t>
            </a:r>
            <a:endParaRPr lang="en-US" dirty="0"/>
          </a:p>
          <a:p>
            <a:pPr marL="1828800" lvl="4" indent="0">
              <a:lnSpc>
                <a:spcPct val="90000"/>
              </a:lnSpc>
              <a:buNone/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Do two versions of </a:t>
            </a:r>
            <a:r>
              <a:rPr lang="en-US" dirty="0" err="1">
                <a:solidFill>
                  <a:srgbClr val="B23C00"/>
                </a:solidFill>
              </a:rPr>
              <a:t>mergesort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Sort an array.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Sort a </a:t>
            </a:r>
            <a:r>
              <a:rPr lang="en-US" dirty="0"/>
              <a:t>linked list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Do two versions of </a:t>
            </a:r>
            <a:r>
              <a:rPr lang="en-US" dirty="0" smtClean="0">
                <a:solidFill>
                  <a:srgbClr val="B23C00"/>
                </a:solidFill>
              </a:rPr>
              <a:t>quicksort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Suboptimal first element as the pivot choice.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Median-of-three pivot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0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DC4D-A236-8F42-A178-F7EF1332ABBE}" type="slidenum">
              <a:rPr lang="en-US"/>
              <a:pPr/>
              <a:t>13</a:t>
            </a:fld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Total sorts: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Insertion </a:t>
            </a:r>
            <a:r>
              <a:rPr lang="en-US" dirty="0" smtClean="0"/>
              <a:t>sort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Shellsort (two versions, optimal and suboptimal h sequences</a:t>
            </a:r>
            <a:r>
              <a:rPr lang="en-US" dirty="0" smtClean="0"/>
              <a:t>)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Heapsort</a:t>
            </a:r>
            <a:endParaRPr lang="en-US" dirty="0" smtClean="0"/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Mergesort</a:t>
            </a:r>
            <a:r>
              <a:rPr lang="en-US" dirty="0"/>
              <a:t> (two versions, array and linked list</a:t>
            </a:r>
            <a:r>
              <a:rPr lang="en-US" dirty="0" smtClean="0"/>
              <a:t>)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Quicksort (two versions, optimal and suboptimal pivot choices)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5A8-6AA0-6744-B2E8-9212C3836F27}" type="slidenum">
              <a:rPr lang="en-US"/>
              <a:pPr/>
              <a:t>14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#5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For each sort, your program should output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How much </a:t>
            </a:r>
            <a:r>
              <a:rPr lang="en-US" dirty="0">
                <a:solidFill>
                  <a:schemeClr val="folHlink"/>
                </a:solidFill>
              </a:rPr>
              <a:t>time</a:t>
            </a:r>
            <a:r>
              <a:rPr lang="en-US" dirty="0"/>
              <a:t> it took.</a:t>
            </a:r>
          </a:p>
          <a:p>
            <a:pPr lvl="1"/>
            <a:r>
              <a:rPr lang="en-US" dirty="0" smtClean="0"/>
              <a:t>Count </a:t>
            </a:r>
            <a:r>
              <a:rPr lang="en-US" dirty="0" smtClean="0">
                <a:solidFill>
                  <a:schemeClr val="folHlink"/>
                </a:solidFill>
              </a:rPr>
              <a:t>comparisons</a:t>
            </a:r>
            <a:r>
              <a:rPr lang="en-US" dirty="0" smtClean="0"/>
              <a:t> </a:t>
            </a:r>
            <a:r>
              <a:rPr lang="en-US" dirty="0"/>
              <a:t>it made between two values.</a:t>
            </a:r>
          </a:p>
          <a:p>
            <a:pPr lvl="1"/>
            <a:r>
              <a:rPr lang="en-US" dirty="0" smtClean="0"/>
              <a:t>Count </a:t>
            </a:r>
            <a:r>
              <a:rPr lang="en-US" dirty="0" smtClean="0">
                <a:solidFill>
                  <a:schemeClr val="folHlink"/>
                </a:solidFill>
              </a:rPr>
              <a:t>moves</a:t>
            </a:r>
            <a:r>
              <a:rPr lang="en-US" dirty="0" smtClean="0"/>
              <a:t> </a:t>
            </a:r>
            <a:r>
              <a:rPr lang="en-US" dirty="0"/>
              <a:t>it made of the values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Verify that your arrays are properly sorted!</a:t>
            </a:r>
          </a:p>
          <a:p>
            <a:pPr marL="2286000" lvl="5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You should output </a:t>
            </a:r>
            <a:r>
              <a:rPr lang="en-US" dirty="0"/>
              <a:t>these results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single </a:t>
            </a:r>
            <a:r>
              <a:rPr lang="en-US" dirty="0" smtClean="0"/>
              <a:t>table for easy comparison.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4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3966-03EE-6941-9B82-C635F69221BA}" type="slidenum">
              <a:rPr lang="en-US"/>
              <a:pPr/>
              <a:t>15</a:t>
            </a:fld>
            <a:endParaRPr 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#5</a:t>
            </a:r>
            <a:r>
              <a:rPr lang="en-US" i="1" dirty="0" smtClean="0"/>
              <a:t>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choose a partner to work with you </a:t>
            </a:r>
            <a:br>
              <a:rPr lang="en-US" dirty="0"/>
            </a:br>
            <a:r>
              <a:rPr lang="en-US" dirty="0"/>
              <a:t>on this assignment.</a:t>
            </a:r>
          </a:p>
          <a:p>
            <a:pPr lvl="1"/>
            <a:r>
              <a:rPr lang="en-US" dirty="0"/>
              <a:t>Both of you will receive the same score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sz="1050" dirty="0"/>
          </a:p>
          <a:p>
            <a:r>
              <a:rPr lang="en-US" dirty="0"/>
              <a:t>Email your answers to </a:t>
            </a:r>
            <a:r>
              <a:rPr lang="en-US" dirty="0">
                <a:hlinkClick r:id="rId2"/>
              </a:rPr>
              <a:t>ron.mak@sjsu.edu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Subject line: </a:t>
            </a:r>
            <a:r>
              <a:rPr lang="en-US" dirty="0" smtClean="0">
                <a:solidFill>
                  <a:schemeClr val="folHlink"/>
                </a:solidFill>
              </a:rPr>
              <a:t/>
            </a:r>
            <a:br>
              <a:rPr lang="en-US" dirty="0" smtClean="0">
                <a:solidFill>
                  <a:schemeClr val="folHlink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CS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146 Assignment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#5: </a:t>
            </a:r>
            <a:r>
              <a:rPr lang="en-US" i="1" dirty="0">
                <a:solidFill>
                  <a:srgbClr val="0033CC"/>
                </a:solidFill>
                <a:latin typeface="Times New Roman"/>
                <a:cs typeface="Times New Roman"/>
              </a:rPr>
              <a:t>Your Name(s)</a:t>
            </a:r>
          </a:p>
          <a:p>
            <a:pPr lvl="1"/>
            <a:r>
              <a:rPr lang="en-US" dirty="0" smtClean="0"/>
              <a:t>CC </a:t>
            </a:r>
            <a:r>
              <a:rPr lang="en-US" dirty="0"/>
              <a:t>your </a:t>
            </a:r>
            <a:r>
              <a:rPr lang="en-US" dirty="0" smtClean="0"/>
              <a:t>partner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when you email your solution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sz="1050" dirty="0"/>
          </a:p>
          <a:p>
            <a:r>
              <a:rPr lang="en-US" dirty="0">
                <a:solidFill>
                  <a:srgbClr val="B23C00"/>
                </a:solidFill>
              </a:rPr>
              <a:t>Due </a:t>
            </a:r>
            <a:r>
              <a:rPr lang="en-US" dirty="0" smtClean="0">
                <a:solidFill>
                  <a:srgbClr val="B23C00"/>
                </a:solidFill>
              </a:rPr>
              <a:t>Friday, </a:t>
            </a:r>
            <a:r>
              <a:rPr lang="en-US" dirty="0">
                <a:solidFill>
                  <a:srgbClr val="B23C00"/>
                </a:solidFill>
              </a:rPr>
              <a:t>July </a:t>
            </a:r>
            <a:r>
              <a:rPr lang="en-US" dirty="0" smtClean="0">
                <a:solidFill>
                  <a:srgbClr val="B23C00"/>
                </a:solidFill>
              </a:rPr>
              <a:t>24 at </a:t>
            </a:r>
            <a:r>
              <a:rPr lang="en-US" dirty="0">
                <a:solidFill>
                  <a:srgbClr val="B23C00"/>
                </a:solidFill>
              </a:rPr>
              <a:t>11:59 PM.</a:t>
            </a:r>
            <a:endParaRPr lang="en-US" sz="32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4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E857-51AE-AD49-A6FE-E4382C53BEA9}" type="slidenum">
              <a:rPr lang="en-US"/>
              <a:pPr/>
              <a:t>17</a:t>
            </a:fld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Lower Bound for Sorting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295400"/>
            <a:ext cx="8255032" cy="4876800"/>
          </a:xfrm>
        </p:spPr>
        <p:txBody>
          <a:bodyPr/>
          <a:lstStyle/>
          <a:p>
            <a:r>
              <a:rPr lang="en-US" dirty="0"/>
              <a:t>Any sorting algorithm that uses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only </a:t>
            </a:r>
            <a:r>
              <a:rPr lang="en-US" dirty="0">
                <a:solidFill>
                  <a:srgbClr val="B23C00"/>
                </a:solidFill>
              </a:rPr>
              <a:t>comparisons</a:t>
            </a:r>
            <a:r>
              <a:rPr lang="en-US" dirty="0"/>
              <a:t> requires </a:t>
            </a:r>
            <a:r>
              <a:rPr lang="el-GR" dirty="0" smtClean="0">
                <a:solidFill>
                  <a:srgbClr val="B23C00"/>
                </a:solidFill>
                <a:latin typeface="Times New Roman" charset="0"/>
                <a:cs typeface="Arial" charset="0"/>
              </a:rPr>
              <a:t>Ω</a:t>
            </a:r>
            <a:r>
              <a:rPr lang="en-US" dirty="0">
                <a:solidFill>
                  <a:srgbClr val="B23C00"/>
                </a:solidFill>
                <a:latin typeface="Times New Roman" charset="0"/>
                <a:cs typeface="Arial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N</a:t>
            </a:r>
            <a:r>
              <a:rPr lang="en-US" dirty="0">
                <a:solidFill>
                  <a:srgbClr val="B23C00"/>
                </a:solidFill>
                <a:latin typeface="Times New Roman" charset="0"/>
                <a:cs typeface="Arial" charset="0"/>
              </a:rPr>
              <a:t> log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N</a:t>
            </a:r>
            <a:r>
              <a:rPr lang="en-US" dirty="0">
                <a:solidFill>
                  <a:srgbClr val="B23C00"/>
                </a:solidFill>
                <a:latin typeface="Times New Roman" charset="0"/>
                <a:cs typeface="Arial" charset="0"/>
              </a:rPr>
              <a:t>)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</a:t>
            </a:r>
            <a:r>
              <a:rPr lang="en-US" dirty="0"/>
              <a:t>comparisons in the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worst case</a:t>
            </a:r>
            <a:r>
              <a:rPr lang="en-US" dirty="0">
                <a:cs typeface="Arial" charset="0"/>
              </a:rPr>
              <a:t>.</a:t>
            </a:r>
          </a:p>
          <a:p>
            <a:pPr lvl="4"/>
            <a:endParaRPr lang="en-US" sz="1050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Prove: Any sorting algorithm </a:t>
            </a:r>
            <a:r>
              <a:rPr lang="en-US" dirty="0" smtClean="0">
                <a:cs typeface="Arial" charset="0"/>
              </a:rPr>
              <a:t>that </a:t>
            </a:r>
            <a:r>
              <a:rPr lang="en-US" dirty="0">
                <a:cs typeface="Arial" charset="0"/>
              </a:rPr>
              <a:t>uses only comparisons requires </a:t>
            </a:r>
            <a:r>
              <a:rPr lang="en-US" dirty="0" smtClean="0">
                <a:cs typeface="Arial" charset="0"/>
              </a:rPr>
              <a:t>              comparisons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in </a:t>
            </a:r>
            <a:r>
              <a:rPr lang="en-US" dirty="0">
                <a:cs typeface="Arial" charset="0"/>
              </a:rPr>
              <a:t>the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worst case </a:t>
            </a:r>
            <a:r>
              <a:rPr lang="en-US" dirty="0" smtClean="0">
                <a:cs typeface="Arial" charset="0"/>
              </a:rPr>
              <a:t>and </a:t>
            </a:r>
            <a:r>
              <a:rPr lang="en-US" dirty="0">
                <a:latin typeface="Times New Roman" charset="0"/>
                <a:cs typeface="Arial" charset="0"/>
              </a:rPr>
              <a:t>log(</a:t>
            </a:r>
            <a:r>
              <a:rPr lang="en-US" i="1" dirty="0">
                <a:latin typeface="Times New Roman" charset="0"/>
                <a:cs typeface="Arial" charset="0"/>
              </a:rPr>
              <a:t>N</a:t>
            </a:r>
            <a:r>
              <a:rPr lang="en-US" dirty="0">
                <a:latin typeface="Times New Roman" charset="0"/>
                <a:cs typeface="Arial" charset="0"/>
              </a:rPr>
              <a:t>!)</a:t>
            </a:r>
            <a:r>
              <a:rPr lang="en-US" dirty="0">
                <a:cs typeface="Arial" charset="0"/>
              </a:rPr>
              <a:t> comparisons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solidFill>
                  <a:srgbClr val="B23C00"/>
                </a:solidFill>
                <a:cs typeface="Arial" charset="0"/>
              </a:rPr>
              <a:t>on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average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  <p:graphicFrame>
        <p:nvGraphicFramePr>
          <p:cNvPr id="834564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0970013"/>
              </p:ext>
            </p:extLst>
          </p:nvPr>
        </p:nvGraphicFramePr>
        <p:xfrm>
          <a:off x="4467632" y="3340753"/>
          <a:ext cx="1242081" cy="45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632" y="3340753"/>
                        <a:ext cx="1242081" cy="457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2743219" y="4709146"/>
            <a:ext cx="3291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charset="0"/>
              </a:rPr>
              <a:t>log(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Times New Roman" charset="0"/>
              </a:rPr>
              <a:t>!) = </a:t>
            </a:r>
            <a:r>
              <a:rPr lang="el-GR" sz="2800" dirty="0">
                <a:latin typeface="Times New Roman" charset="0"/>
              </a:rPr>
              <a:t>Ω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Times New Roman" charset="0"/>
              </a:rPr>
              <a:t> log 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5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uiExpand="1" build="p"/>
      <p:bldP spid="8345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8214" y="1143025"/>
            <a:ext cx="6515736" cy="512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Lower Bound for </a:t>
            </a:r>
            <a:r>
              <a:rPr lang="en-US" dirty="0" smtClean="0"/>
              <a:t>Sorting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295400"/>
            <a:ext cx="5029145" cy="4419575"/>
          </a:xfrm>
        </p:spPr>
        <p:txBody>
          <a:bodyPr/>
          <a:lstStyle/>
          <a:p>
            <a:r>
              <a:rPr lang="en-US" dirty="0" smtClean="0"/>
              <a:t>Every sorting algorithm </a:t>
            </a:r>
            <a:br>
              <a:rPr lang="en-US" dirty="0" smtClean="0"/>
            </a:br>
            <a:r>
              <a:rPr lang="en-US" dirty="0" smtClean="0"/>
              <a:t>that uses </a:t>
            </a:r>
            <a:r>
              <a:rPr lang="en-US" dirty="0" smtClean="0">
                <a:solidFill>
                  <a:srgbClr val="B23C00"/>
                </a:solidFill>
              </a:rPr>
              <a:t>only comparisons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represented by a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decision tree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number of</a:t>
            </a:r>
            <a:br>
              <a:rPr lang="en-US" dirty="0" smtClean="0"/>
            </a:br>
            <a:r>
              <a:rPr lang="en-US" dirty="0" smtClean="0"/>
              <a:t>comparisons is</a:t>
            </a:r>
            <a:br>
              <a:rPr lang="en-US" dirty="0" smtClean="0"/>
            </a:br>
            <a:r>
              <a:rPr lang="en-US" dirty="0" smtClean="0"/>
              <a:t>equal to the</a:t>
            </a:r>
            <a:br>
              <a:rPr lang="en-US" dirty="0" smtClean="0"/>
            </a:br>
            <a:r>
              <a:rPr lang="en-US" dirty="0" smtClean="0"/>
              <a:t>depth of the</a:t>
            </a:r>
            <a:br>
              <a:rPr lang="en-US" dirty="0" smtClean="0"/>
            </a:br>
            <a:r>
              <a:rPr lang="en-US" dirty="0" smtClean="0"/>
              <a:t>deepest </a:t>
            </a:r>
            <a:br>
              <a:rPr lang="en-US" dirty="0" smtClean="0"/>
            </a:br>
            <a:r>
              <a:rPr lang="en-US" dirty="0" smtClean="0"/>
              <a:t>leaf.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097" y="1417342"/>
            <a:ext cx="1598915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How many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possible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combinations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for 3 elements?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8121" y="1691659"/>
            <a:ext cx="377177" cy="369332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3!</a:t>
            </a:r>
            <a:endParaRPr lang="en-US" sz="1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Decision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of depth </a:t>
            </a:r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has at most 2</a:t>
            </a:r>
            <a:r>
              <a:rPr lang="en-US" i="1" baseline="30000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leaves.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binary tree with </a:t>
            </a:r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dirty="0" smtClean="0"/>
              <a:t> leaves must have depth</a:t>
            </a:r>
            <a:br>
              <a:rPr lang="en-US" dirty="0" smtClean="0"/>
            </a:br>
            <a:r>
              <a:rPr lang="en-US" dirty="0" smtClean="0"/>
              <a:t>at least           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Any sorting algorithm that uses only comparisons between elements requires at least                comparisons in the worst case.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 decision tree to sort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elements </a:t>
            </a:r>
            <a:br>
              <a:rPr lang="en-US" dirty="0" smtClean="0"/>
            </a:br>
            <a:r>
              <a:rPr lang="en-US" dirty="0" smtClean="0"/>
              <a:t>must have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! leaves.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8398"/>
              </p:ext>
            </p:extLst>
          </p:nvPr>
        </p:nvGraphicFramePr>
        <p:xfrm>
          <a:off x="2194587" y="2484130"/>
          <a:ext cx="1097268" cy="57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4" name="Equation" r:id="rId3" imgW="457200" imgH="241300" progId="Equation.3">
                  <p:embed/>
                </p:oleObj>
              </mc:Choice>
              <mc:Fallback>
                <p:oleObj name="Equation" r:id="rId3" imgW="45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587" y="2484130"/>
                        <a:ext cx="1097268" cy="579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12948"/>
              </p:ext>
            </p:extLst>
          </p:nvPr>
        </p:nvGraphicFramePr>
        <p:xfrm>
          <a:off x="1828830" y="4038600"/>
          <a:ext cx="1524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5" imgW="635000" imgH="266700" progId="Equation.3">
                  <p:embed/>
                </p:oleObj>
              </mc:Choice>
              <mc:Fallback>
                <p:oleObj name="Equation" r:id="rId5" imgW="6350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30" y="4038600"/>
                        <a:ext cx="1524000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38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C526-99B3-F548-AA15-AD459BA40F4E}" type="slidenum">
              <a:rPr lang="en-US"/>
              <a:pPr/>
              <a:t>2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Sorting Algorithms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r>
              <a:rPr lang="en-US" dirty="0"/>
              <a:t>Shellsort</a:t>
            </a:r>
          </a:p>
          <a:p>
            <a:r>
              <a:rPr lang="en-US" dirty="0" err="1"/>
              <a:t>Heapsort</a:t>
            </a:r>
            <a:endParaRPr lang="en-US" dirty="0"/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smtClean="0"/>
              <a:t>Quicksort</a:t>
            </a:r>
          </a:p>
          <a:p>
            <a:endParaRPr lang="en-US" dirty="0"/>
          </a:p>
          <a:p>
            <a:r>
              <a:rPr lang="en-US" dirty="0" smtClean="0"/>
              <a:t>What is going on with these sorts?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60464" y="6301837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2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Lower Bound for Sorting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Prove: Any sorting algorithm that uses only </a:t>
            </a:r>
            <a:r>
              <a:rPr lang="en-US" dirty="0" smtClean="0">
                <a:solidFill>
                  <a:srgbClr val="B23C00"/>
                </a:solidFill>
              </a:rPr>
              <a:t>comparisons between elements </a:t>
            </a:r>
            <a:r>
              <a:rPr lang="en-US" dirty="0" smtClean="0"/>
              <a:t>requires </a:t>
            </a:r>
            <a:br>
              <a:rPr lang="en-US" dirty="0" smtClean="0"/>
            </a:br>
            <a:r>
              <a:rPr lang="el-GR" dirty="0" smtClean="0">
                <a:solidFill>
                  <a:srgbClr val="B23C00"/>
                </a:solidFill>
                <a:latin typeface="Times New Roman" charset="0"/>
              </a:rPr>
              <a:t>Ω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 log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 smtClean="0">
                <a:solidFill>
                  <a:srgbClr val="B23C00"/>
                </a:solidFill>
                <a:latin typeface="Times New Roman" charset="0"/>
              </a:rPr>
              <a:t>) </a:t>
            </a:r>
            <a:r>
              <a:rPr lang="en-US" dirty="0"/>
              <a:t>comparisons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FBD6-5D8C-0D48-900F-3F825BD61764}" type="slidenum">
              <a:rPr lang="en-US"/>
              <a:pPr/>
              <a:t>21</a:t>
            </a:fld>
            <a:endParaRPr 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General Lower Bound for Sorting</a:t>
            </a:r>
            <a:endParaRPr lang="el-GR"/>
          </a:p>
        </p:txBody>
      </p:sp>
      <p:graphicFrame>
        <p:nvGraphicFramePr>
          <p:cNvPr id="855043" name="Object 3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752187"/>
              </p:ext>
            </p:extLst>
          </p:nvPr>
        </p:nvGraphicFramePr>
        <p:xfrm>
          <a:off x="457245" y="1312863"/>
          <a:ext cx="7972927" cy="37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2" name="Equation" r:id="rId3" imgW="4267080" imgH="203040" progId="Equation.3">
                  <p:embed/>
                </p:oleObj>
              </mc:Choice>
              <mc:Fallback>
                <p:oleObj name="Equation" r:id="rId3" imgW="4267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45" y="1312863"/>
                        <a:ext cx="7972927" cy="37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6211"/>
              </p:ext>
            </p:extLst>
          </p:nvPr>
        </p:nvGraphicFramePr>
        <p:xfrm>
          <a:off x="1383944" y="2253268"/>
          <a:ext cx="53101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3" name="Equation" r:id="rId5" imgW="3085920" imgH="431640" progId="Equation.3">
                  <p:embed/>
                </p:oleObj>
              </mc:Choice>
              <mc:Fallback>
                <p:oleObj name="Equation" r:id="rId5" imgW="308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44" y="2253268"/>
                        <a:ext cx="53101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55970"/>
              </p:ext>
            </p:extLst>
          </p:nvPr>
        </p:nvGraphicFramePr>
        <p:xfrm>
          <a:off x="1407757" y="3420081"/>
          <a:ext cx="48736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4" name="Equation" r:id="rId7" imgW="2831760" imgH="431640" progId="Equation.3">
                  <p:embed/>
                </p:oleObj>
              </mc:Choice>
              <mc:Fallback>
                <p:oleObj name="Equation" r:id="rId7" imgW="283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757" y="3420081"/>
                        <a:ext cx="48736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02243"/>
              </p:ext>
            </p:extLst>
          </p:nvPr>
        </p:nvGraphicFramePr>
        <p:xfrm>
          <a:off x="1423632" y="4605943"/>
          <a:ext cx="6623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5" name="Equation" r:id="rId9" imgW="3848040" imgH="431640" progId="Equation.3">
                  <p:embed/>
                </p:oleObj>
              </mc:Choice>
              <mc:Fallback>
                <p:oleObj name="Equation" r:id="rId9" imgW="3848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632" y="4605943"/>
                        <a:ext cx="66230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326142"/>
              </p:ext>
            </p:extLst>
          </p:nvPr>
        </p:nvGraphicFramePr>
        <p:xfrm>
          <a:off x="3006060" y="5623536"/>
          <a:ext cx="3120403" cy="45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6" name="Equation" r:id="rId11" imgW="1384200" imgH="203040" progId="Equation.3">
                  <p:embed/>
                </p:oleObj>
              </mc:Choice>
              <mc:Fallback>
                <p:oleObj name="Equation" r:id="rId11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060" y="5623536"/>
                        <a:ext cx="3120403" cy="4571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9" name="Text Box 9"/>
          <p:cNvSpPr txBox="1">
            <a:spLocks noChangeArrowheads="1"/>
          </p:cNvSpPr>
          <p:nvPr/>
        </p:nvSpPr>
        <p:spPr bwMode="auto">
          <a:xfrm>
            <a:off x="549275" y="1875443"/>
            <a:ext cx="307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33CC"/>
                </a:solidFill>
              </a:rPr>
              <a:t>Delete the first half of the terms:</a:t>
            </a:r>
          </a:p>
        </p:txBody>
      </p:sp>
      <p:sp>
        <p:nvSpPr>
          <p:cNvPr id="855050" name="Text Box 10"/>
          <p:cNvSpPr txBox="1">
            <a:spLocks noChangeArrowheads="1"/>
          </p:cNvSpPr>
          <p:nvPr/>
        </p:nvSpPr>
        <p:spPr bwMode="auto">
          <a:xfrm>
            <a:off x="549275" y="3002568"/>
            <a:ext cx="5507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</a:rPr>
              <a:t>Replace each remaining term by the smallest one, </a:t>
            </a:r>
            <a:r>
              <a:rPr lang="en-US" b="0">
                <a:solidFill>
                  <a:srgbClr val="0033CC"/>
                </a:solidFill>
                <a:latin typeface="Times New Roman" charset="0"/>
              </a:rPr>
              <a:t>log(</a:t>
            </a:r>
            <a:r>
              <a:rPr lang="en-US" b="0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b="0">
                <a:solidFill>
                  <a:srgbClr val="0033CC"/>
                </a:solidFill>
                <a:latin typeface="Times New Roman" charset="0"/>
              </a:rPr>
              <a:t>/2):</a:t>
            </a:r>
          </a:p>
        </p:txBody>
      </p:sp>
      <p:sp>
        <p:nvSpPr>
          <p:cNvPr id="855051" name="Text Box 11"/>
          <p:cNvSpPr txBox="1">
            <a:spLocks noChangeArrowheads="1"/>
          </p:cNvSpPr>
          <p:nvPr/>
        </p:nvSpPr>
        <p:spPr bwMode="auto">
          <a:xfrm>
            <a:off x="549275" y="4190018"/>
            <a:ext cx="356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</a:rPr>
              <a:t>There are </a:t>
            </a:r>
            <a:r>
              <a:rPr lang="en-US" b="0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b="0">
                <a:solidFill>
                  <a:srgbClr val="0033CC"/>
                </a:solidFill>
                <a:latin typeface="Times New Roman" charset="0"/>
              </a:rPr>
              <a:t>/2</a:t>
            </a:r>
            <a:r>
              <a:rPr lang="en-US" b="0">
                <a:solidFill>
                  <a:srgbClr val="0033CC"/>
                </a:solidFill>
              </a:rPr>
              <a:t> of these </a:t>
            </a:r>
            <a:r>
              <a:rPr lang="en-US" b="0">
                <a:solidFill>
                  <a:srgbClr val="0033CC"/>
                </a:solidFill>
                <a:latin typeface="Times New Roman" charset="0"/>
              </a:rPr>
              <a:t>log(</a:t>
            </a:r>
            <a:r>
              <a:rPr lang="en-US" b="0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b="0">
                <a:solidFill>
                  <a:srgbClr val="0033CC"/>
                </a:solidFill>
                <a:latin typeface="Times New Roman" charset="0"/>
              </a:rPr>
              <a:t>/2)</a:t>
            </a:r>
            <a:r>
              <a:rPr lang="en-US" b="0">
                <a:solidFill>
                  <a:srgbClr val="0033CC"/>
                </a:solidFill>
              </a:rPr>
              <a:t> terms:</a:t>
            </a:r>
          </a:p>
        </p:txBody>
      </p:sp>
      <p:sp>
        <p:nvSpPr>
          <p:cNvPr id="855052" name="Text Box 12"/>
          <p:cNvSpPr txBox="1">
            <a:spLocks noChangeArrowheads="1"/>
          </p:cNvSpPr>
          <p:nvPr/>
        </p:nvSpPr>
        <p:spPr bwMode="auto">
          <a:xfrm>
            <a:off x="549275" y="5440968"/>
            <a:ext cx="1122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</a:rPr>
              <a:t>Therefore:</a:t>
            </a:r>
          </a:p>
        </p:txBody>
      </p:sp>
    </p:spTree>
    <p:extLst>
      <p:ext uri="{BB962C8B-B14F-4D97-AF65-F5344CB8AC3E}">
        <p14:creationId xmlns:p14="http://schemas.microsoft.com/office/powerpoint/2010/main" val="359325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9" grpId="0"/>
      <p:bldP spid="855050" grpId="0"/>
      <p:bldP spid="855051" grpId="0"/>
      <p:bldP spid="8550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CE53-B16A-C949-BF38-B44B99529FE6}" type="slidenum">
              <a:rPr lang="en-US"/>
              <a:pPr/>
              <a:t>22</a:t>
            </a:fld>
            <a:endParaRPr lang="en-US"/>
          </a:p>
        </p:txBody>
      </p:sp>
      <p:sp>
        <p:nvSpPr>
          <p:cNvPr id="8560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General Lower Bound for Sorting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8854"/>
            <a:ext cx="8229600" cy="40249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Therefore, you </a:t>
            </a:r>
            <a:r>
              <a:rPr lang="en-US" u="sng" dirty="0"/>
              <a:t>cannot</a:t>
            </a:r>
            <a:r>
              <a:rPr lang="en-US" dirty="0"/>
              <a:t> devise a sorting algorithm based on </a:t>
            </a:r>
            <a:r>
              <a:rPr lang="en-US" dirty="0">
                <a:solidFill>
                  <a:srgbClr val="B23C00"/>
                </a:solidFill>
              </a:rPr>
              <a:t>comparing elements </a:t>
            </a:r>
            <a:r>
              <a:rPr lang="en-US" dirty="0"/>
              <a:t>that will be faster than </a:t>
            </a:r>
            <a:r>
              <a:rPr lang="el-GR" dirty="0" smtClean="0">
                <a:solidFill>
                  <a:schemeClr val="folHlink"/>
                </a:solidFill>
                <a:latin typeface="Times New Roman" charset="0"/>
                <a:cs typeface="Arial" charset="0"/>
              </a:rPr>
              <a:t>Ω</a:t>
            </a:r>
            <a:r>
              <a:rPr lang="en-US" dirty="0">
                <a:solidFill>
                  <a:schemeClr val="folHlink"/>
                </a:solidFill>
                <a:latin typeface="Times New Roman" charset="0"/>
                <a:cs typeface="Arial" charset="0"/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  <a:cs typeface="Arial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  <a:cs typeface="Arial" charset="0"/>
              </a:rPr>
              <a:t> log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  <a:cs typeface="Arial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  <a:cs typeface="Arial" charset="0"/>
              </a:rPr>
              <a:t>)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worst case</a:t>
            </a:r>
            <a:r>
              <a:rPr lang="en-US" dirty="0" smtClean="0">
                <a:solidFill>
                  <a:schemeClr val="folHlink"/>
                </a:solidFill>
                <a:cs typeface="Arial" charset="0"/>
              </a:rPr>
              <a:t>.</a:t>
            </a:r>
            <a:endParaRPr lang="en-US" dirty="0">
              <a:solidFill>
                <a:schemeClr val="folHlink"/>
              </a:solidFill>
              <a:cs typeface="Arial" charset="0"/>
            </a:endParaRPr>
          </a:p>
        </p:txBody>
      </p:sp>
      <p:graphicFrame>
        <p:nvGraphicFramePr>
          <p:cNvPr id="856071" name="Object 7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1595997"/>
              </p:ext>
            </p:extLst>
          </p:nvPr>
        </p:nvGraphicFramePr>
        <p:xfrm>
          <a:off x="2651781" y="1326514"/>
          <a:ext cx="3735499" cy="54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4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781" y="1326514"/>
                        <a:ext cx="3735499" cy="5480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80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7182-0F90-6044-B93D-2D84A0402185}" type="slidenum">
              <a:rPr lang="en-US"/>
              <a:pPr/>
              <a:t>23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 and Radix Sort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Bucket sorting </a:t>
            </a:r>
            <a:r>
              <a:rPr lang="en-US" dirty="0"/>
              <a:t>relies on using a number of bins, or buckets, into which the values to be sorted are entered.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Sorting time is linear </a:t>
            </a:r>
            <a:r>
              <a:rPr lang="en-US" dirty="0"/>
              <a:t>rather than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</a:t>
            </a:r>
            <a:r>
              <a:rPr lang="en-US" u="sng" dirty="0"/>
              <a:t>not</a:t>
            </a:r>
            <a:r>
              <a:rPr lang="en-US" dirty="0"/>
              <a:t> rely on comparisons.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A form of bucket sort is the </a:t>
            </a:r>
            <a:r>
              <a:rPr lang="en-US" dirty="0">
                <a:solidFill>
                  <a:srgbClr val="B23C00"/>
                </a:solidFill>
              </a:rPr>
              <a:t>radix sort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to sort values each of which has </a:t>
            </a:r>
            <a:br>
              <a:rPr lang="en-US" dirty="0"/>
            </a:br>
            <a:r>
              <a:rPr lang="en-US" dirty="0"/>
              <a:t>a limited number of characters.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Example: 3-digit numbers.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Radix sort was used by the old electromechanical </a:t>
            </a:r>
            <a:br>
              <a:rPr lang="en-US" dirty="0"/>
            </a:br>
            <a:r>
              <a:rPr lang="en-US" dirty="0"/>
              <a:t>IBM card sorters to sort punched cards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3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0338-F1F5-394F-B7FD-E0C77C113AF1}" type="slidenum">
              <a:rPr lang="en-US"/>
              <a:pPr/>
              <a:t>24</a:t>
            </a:fld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083 Card Sorter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49875"/>
            <a:ext cx="8229600" cy="78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1950s vacuum-tube and mechanical technology.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Sorted up to 1000 cards per minute.</a:t>
            </a:r>
          </a:p>
        </p:txBody>
      </p:sp>
      <p:pic>
        <p:nvPicPr>
          <p:cNvPr id="838661" name="Picture 5" descr="http://ed-thelen.org/comp-hist/ibm-083-ref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8075" y="1152525"/>
            <a:ext cx="4694238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7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9108C-6878-9249-8DA0-21CC91A5B289}" type="slidenum">
              <a:rPr lang="en-US"/>
              <a:pPr/>
              <a:t>25</a:t>
            </a:fld>
            <a:endParaRPr 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083 Card Sorter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311275"/>
          </a:xfrm>
        </p:spPr>
        <p:txBody>
          <a:bodyPr/>
          <a:lstStyle/>
          <a:p>
            <a:r>
              <a:rPr lang="en-US" sz="2400"/>
              <a:t>A punched card had up to 12 punches per column, </a:t>
            </a:r>
            <a:br>
              <a:rPr lang="en-US" sz="2400"/>
            </a:br>
            <a:r>
              <a:rPr lang="en-US" sz="2400"/>
              <a:t>numbered 0-9 and 11 and 12.</a:t>
            </a:r>
          </a:p>
          <a:p>
            <a:pPr lvl="1"/>
            <a:r>
              <a:rPr lang="en-US" sz="2000"/>
              <a:t>The card sorter had 12 bins (plus a reject bin).</a:t>
            </a:r>
          </a:p>
          <a:p>
            <a:pPr lvl="4"/>
            <a:endParaRPr lang="en-US" sz="1000"/>
          </a:p>
        </p:txBody>
      </p:sp>
      <p:pic>
        <p:nvPicPr>
          <p:cNvPr id="839685" name="Picture 5" descr="Punched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4163" y="2806700"/>
            <a:ext cx="60356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9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4B4-F2BE-814F-8CBB-463A70F5C80C}" type="slidenum">
              <a:rPr lang="en-US"/>
              <a:pPr/>
              <a:t>26</a:t>
            </a:fld>
            <a:endParaRPr 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083 Card Sorter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sort cards punched with 3-digit numbers </a:t>
            </a:r>
            <a:br>
              <a:rPr lang="en-US" dirty="0"/>
            </a:br>
            <a:r>
              <a:rPr lang="en-US" dirty="0"/>
              <a:t>(in the same columns):</a:t>
            </a:r>
          </a:p>
          <a:p>
            <a:pPr lvl="4"/>
            <a:endParaRPr lang="en-US" sz="1000" dirty="0"/>
          </a:p>
          <a:p>
            <a:pPr lvl="1"/>
            <a:r>
              <a:rPr lang="en-US" dirty="0">
                <a:solidFill>
                  <a:srgbClr val="B23C00"/>
                </a:solidFill>
              </a:rPr>
              <a:t>First sort on the units digit.</a:t>
            </a:r>
          </a:p>
          <a:p>
            <a:pPr lvl="2"/>
            <a:r>
              <a:rPr lang="en-US" sz="1800" dirty="0"/>
              <a:t>Each card drops into the appropriate bin based on the units digit.</a:t>
            </a:r>
          </a:p>
          <a:p>
            <a:pPr lvl="2"/>
            <a:r>
              <a:rPr lang="en-US" sz="1800" dirty="0"/>
              <a:t>Carefully remove the cards from the bins, keeping them in order.</a:t>
            </a:r>
          </a:p>
          <a:p>
            <a:pPr lvl="4"/>
            <a:endParaRPr lang="en-US" sz="1000" dirty="0"/>
          </a:p>
          <a:p>
            <a:pPr lvl="1"/>
            <a:r>
              <a:rPr lang="en-US" dirty="0">
                <a:solidFill>
                  <a:srgbClr val="B23C00"/>
                </a:solidFill>
              </a:rPr>
              <a:t>Next sort on the tens digit.</a:t>
            </a:r>
          </a:p>
          <a:p>
            <a:pPr lvl="2"/>
            <a:r>
              <a:rPr lang="en-US" sz="1800" dirty="0"/>
              <a:t>Each card drops into the appropriate bin based on the 10s digit.</a:t>
            </a:r>
          </a:p>
          <a:p>
            <a:pPr lvl="2"/>
            <a:r>
              <a:rPr lang="en-US" sz="1800" dirty="0"/>
              <a:t>Carefully remove the cards from the bins, keeping them in order.</a:t>
            </a:r>
          </a:p>
          <a:p>
            <a:pPr lvl="4"/>
            <a:endParaRPr lang="en-US" sz="1000" dirty="0"/>
          </a:p>
          <a:p>
            <a:pPr lvl="1"/>
            <a:r>
              <a:rPr lang="en-US" dirty="0">
                <a:solidFill>
                  <a:srgbClr val="B23C00"/>
                </a:solidFill>
              </a:rPr>
              <a:t>Finally sort on the hundreds digit.</a:t>
            </a:r>
          </a:p>
          <a:p>
            <a:pPr lvl="2"/>
            <a:r>
              <a:rPr lang="en-US" sz="1800" dirty="0"/>
              <a:t>Each card drops into the appropriate bin based on the 100s digit.</a:t>
            </a:r>
          </a:p>
          <a:p>
            <a:pPr lvl="2"/>
            <a:r>
              <a:rPr lang="en-US" sz="1800" dirty="0"/>
              <a:t>Carefully remove the cards from the bins, keeping them in order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670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9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9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7B51-DA60-FE42-B5A4-88DB50D150CE}" type="slidenum">
              <a:rPr lang="en-US"/>
              <a:pPr/>
              <a:t>27</a:t>
            </a:fld>
            <a:endParaRPr 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40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314325"/>
            <a:ext cx="5670550" cy="640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311150" y="1277938"/>
            <a:ext cx="30033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23C00"/>
                </a:solidFill>
              </a:rPr>
              <a:t>Radix sorting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with an old</a:t>
            </a:r>
          </a:p>
          <a:p>
            <a:r>
              <a:rPr lang="en-US" sz="2400" dirty="0"/>
              <a:t>electromechanical</a:t>
            </a:r>
          </a:p>
          <a:p>
            <a:r>
              <a:rPr lang="en-US" sz="2400" dirty="0">
                <a:solidFill>
                  <a:srgbClr val="B23C00"/>
                </a:solidFill>
              </a:rPr>
              <a:t>punched card sorter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3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22DF-46F0-C143-81D6-7C81ABB9F5C8}" type="slidenum">
              <a:rPr lang="en-US"/>
              <a:pPr/>
              <a:t>28</a:t>
            </a:fld>
            <a:endParaRPr lang="en-US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 Sorting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02088"/>
          </a:xfrm>
        </p:spPr>
        <p:txBody>
          <a:bodyPr/>
          <a:lstStyle/>
          <a:p>
            <a:r>
              <a:rPr lang="en-US" dirty="0"/>
              <a:t>Magnetic tape can be read and written </a:t>
            </a:r>
            <a:br>
              <a:rPr lang="en-US" dirty="0"/>
            </a:br>
            <a:r>
              <a:rPr lang="en-US" dirty="0"/>
              <a:t>in one direction only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You can also rewind a tape.</a:t>
            </a:r>
          </a:p>
          <a:p>
            <a:pPr lvl="4"/>
            <a:endParaRPr lang="en-US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2697488"/>
            <a:ext cx="7519454" cy="35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 </a:t>
            </a:r>
            <a:r>
              <a:rPr lang="en-US" dirty="0" smtClean="0"/>
              <a:t>Sorting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60475"/>
            <a:ext cx="7556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206C-98FD-8345-8E10-62F23CC6A176}" type="slidenum">
              <a:rPr lang="en-US"/>
              <a:pPr/>
              <a:t>3</a:t>
            </a:fld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Quicksort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What is the running time to quicksort a list of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 smtClean="0">
                <a:solidFill>
                  <a:srgbClr val="B23C00"/>
                </a:solidFill>
              </a:rPr>
              <a:t>?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Partition the array into two </a:t>
            </a:r>
            <a:r>
              <a:rPr lang="en-US" dirty="0" err="1"/>
              <a:t>subarrays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(constant 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cN</a:t>
            </a:r>
            <a:r>
              <a:rPr lang="en-US" dirty="0"/>
              <a:t> time).</a:t>
            </a:r>
          </a:p>
          <a:p>
            <a:pPr>
              <a:lnSpc>
                <a:spcPct val="90000"/>
              </a:lnSpc>
            </a:pPr>
            <a:r>
              <a:rPr lang="en-US" dirty="0"/>
              <a:t>A recursive call on each </a:t>
            </a:r>
            <a:r>
              <a:rPr lang="en-US" dirty="0" err="1"/>
              <a:t>subarray</a:t>
            </a:r>
            <a:r>
              <a:rPr lang="en-US" dirty="0"/>
              <a:t>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recurrence relation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 lvl="1">
              <a:lnSpc>
                <a:spcPct val="90000"/>
              </a:lnSpc>
            </a:pPr>
            <a:r>
              <a:rPr lang="en-US" dirty="0"/>
              <a:t>where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is the number of values in the left partition.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</p:txBody>
      </p:sp>
      <p:grpSp>
        <p:nvGrpSpPr>
          <p:cNvPr id="815114" name="Group 10"/>
          <p:cNvGrpSpPr>
            <a:grpSpLocks/>
          </p:cNvGrpSpPr>
          <p:nvPr/>
        </p:nvGrpSpPr>
        <p:grpSpPr bwMode="auto">
          <a:xfrm>
            <a:off x="2011363" y="3929048"/>
            <a:ext cx="5119687" cy="871537"/>
            <a:chOff x="1498" y="1987"/>
            <a:chExt cx="3225" cy="549"/>
          </a:xfrm>
        </p:grpSpPr>
        <p:sp>
          <p:nvSpPr>
            <p:cNvPr id="815111" name="Rectangle 7"/>
            <p:cNvSpPr>
              <a:spLocks noChangeArrowheads="1"/>
            </p:cNvSpPr>
            <p:nvPr/>
          </p:nvSpPr>
          <p:spPr bwMode="auto">
            <a:xfrm>
              <a:off x="1498" y="2075"/>
              <a:ext cx="3168" cy="4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08" name="Text Box 4"/>
            <p:cNvSpPr txBox="1">
              <a:spLocks noChangeArrowheads="1"/>
            </p:cNvSpPr>
            <p:nvPr/>
          </p:nvSpPr>
          <p:spPr bwMode="auto">
            <a:xfrm>
              <a:off x="1498" y="2171"/>
              <a:ext cx="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815109" name="Text Box 5"/>
            <p:cNvSpPr txBox="1">
              <a:spLocks noChangeArrowheads="1"/>
            </p:cNvSpPr>
            <p:nvPr/>
          </p:nvSpPr>
          <p:spPr bwMode="auto">
            <a:xfrm>
              <a:off x="2132" y="2065"/>
              <a:ext cx="25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0 or 1</a:t>
              </a:r>
            </a:p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i</a:t>
              </a:r>
              <a:r>
                <a:rPr lang="en-US" sz="2000">
                  <a:latin typeface="Times New Roman" charset="0"/>
                </a:rPr>
                <a:t>)</a:t>
              </a:r>
              <a:r>
                <a:rPr lang="en-US" sz="2000" i="1">
                  <a:latin typeface="Times New Roman" charset="0"/>
                </a:rPr>
                <a:t> + 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 </a:t>
              </a:r>
              <a:r>
                <a:rPr lang="en-US"/>
                <a:t>– </a:t>
              </a:r>
              <a:r>
                <a:rPr lang="en-US" sz="2000" i="1">
                  <a:latin typeface="Times New Roman" charset="0"/>
                </a:rPr>
                <a:t>i </a:t>
              </a:r>
              <a:r>
                <a:rPr lang="en-US"/>
                <a:t>–</a:t>
              </a:r>
              <a:r>
                <a:rPr lang="en-US" sz="2000">
                  <a:latin typeface="Times New Roman" charset="0"/>
                </a:rPr>
                <a:t>1) + </a:t>
              </a:r>
              <a:r>
                <a:rPr lang="en-US" sz="2000" i="1">
                  <a:latin typeface="Times New Roman" charset="0"/>
                </a:rPr>
                <a:t>cN	</a:t>
              </a:r>
              <a:r>
                <a:rPr lang="en-US" sz="2000">
                  <a:latin typeface="Times New Roman" charset="0"/>
                </a:rPr>
                <a:t>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  <a:endParaRPr lang="en-US" sz="2000" i="1">
                <a:latin typeface="Times New Roman" charset="0"/>
              </a:endParaRPr>
            </a:p>
          </p:txBody>
        </p:sp>
        <p:sp>
          <p:nvSpPr>
            <p:cNvPr id="815110" name="Text Box 6"/>
            <p:cNvSpPr txBox="1">
              <a:spLocks noChangeArrowheads="1"/>
            </p:cNvSpPr>
            <p:nvPr/>
          </p:nvSpPr>
          <p:spPr bwMode="auto">
            <a:xfrm>
              <a:off x="1902" y="1987"/>
              <a:ext cx="30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33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22DF-46F0-C143-81D6-7C81ABB9F5C8}" type="slidenum">
              <a:rPr lang="en-US"/>
              <a:pPr/>
              <a:t>30</a:t>
            </a:fld>
            <a:endParaRPr lang="en-US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 Sorting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you have data you want to 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data records initially all reside </a:t>
            </a:r>
            <a:br>
              <a:rPr lang="en-US" dirty="0"/>
            </a:br>
            <a:r>
              <a:rPr lang="en-US" dirty="0"/>
              <a:t>on one magnetic tape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You have 4 tape drives and 3 blank tapes.</a:t>
            </a:r>
          </a:p>
          <a:p>
            <a:r>
              <a:rPr lang="en-US" dirty="0"/>
              <a:t>The computer memory can hold and sort </a:t>
            </a:r>
            <a:br>
              <a:rPr lang="en-US" dirty="0"/>
            </a:br>
            <a:r>
              <a:rPr lang="en-US" dirty="0"/>
              <a:t>3 data records at a time.</a:t>
            </a:r>
          </a:p>
          <a:p>
            <a:pPr lvl="4"/>
            <a:endParaRPr lang="en-US" sz="1050" dirty="0"/>
          </a:p>
          <a:p>
            <a:r>
              <a:rPr lang="en-US" dirty="0"/>
              <a:t>Perform an </a:t>
            </a:r>
            <a:r>
              <a:rPr lang="en-US" dirty="0">
                <a:solidFill>
                  <a:srgbClr val="B23C00"/>
                </a:solidFill>
              </a:rPr>
              <a:t>external merge sort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89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A177-281A-8348-AACA-42C83E789BD8}" type="slidenum">
              <a:rPr lang="en-US"/>
              <a:pPr/>
              <a:t>31</a:t>
            </a:fld>
            <a:endParaRPr lang="en-US"/>
          </a:p>
        </p:txBody>
      </p:sp>
      <p:sp>
        <p:nvSpPr>
          <p:cNvPr id="84277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 Sorting</a:t>
            </a:r>
            <a:r>
              <a:rPr lang="en-US" i="1" dirty="0"/>
              <a:t>, cont’d</a:t>
            </a:r>
            <a:endParaRPr lang="en-US" dirty="0"/>
          </a:p>
        </p:txBody>
      </p:sp>
      <p:graphicFrame>
        <p:nvGraphicFramePr>
          <p:cNvPr id="842820" name="Group 68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40688" cy="1463040"/>
        </p:xfrm>
        <a:graphic>
          <a:graphicData uri="http://schemas.openxmlformats.org/drawingml/2006/table">
            <a:tbl>
              <a:tblPr/>
              <a:tblGrid>
                <a:gridCol w="450850"/>
                <a:gridCol w="7589838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81 94 11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96 12 35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17 99 28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58 41 75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2821" name="Group 69"/>
          <p:cNvGraphicFramePr>
            <a:graphicFrameLocks noGrp="1"/>
          </p:cNvGraphicFramePr>
          <p:nvPr/>
        </p:nvGraphicFramePr>
        <p:xfrm>
          <a:off x="457200" y="2879725"/>
          <a:ext cx="8040688" cy="1463040"/>
        </p:xfrm>
        <a:graphic>
          <a:graphicData uri="http://schemas.openxmlformats.org/drawingml/2006/table">
            <a:tbl>
              <a:tblPr/>
              <a:tblGrid>
                <a:gridCol w="450850"/>
                <a:gridCol w="7589838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2822" name="Group 70"/>
          <p:cNvGraphicFramePr>
            <a:graphicFrameLocks noGrp="1"/>
          </p:cNvGraphicFramePr>
          <p:nvPr/>
        </p:nvGraphicFramePr>
        <p:xfrm>
          <a:off x="457200" y="4525963"/>
          <a:ext cx="8040688" cy="1463040"/>
        </p:xfrm>
        <a:graphic>
          <a:graphicData uri="http://schemas.openxmlformats.org/drawingml/2006/table">
            <a:tbl>
              <a:tblPr/>
              <a:tblGrid>
                <a:gridCol w="450850"/>
                <a:gridCol w="7589838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2824" name="Rectangle 72"/>
          <p:cNvSpPr>
            <a:spLocks noChangeArrowheads="1"/>
          </p:cNvSpPr>
          <p:nvPr/>
        </p:nvSpPr>
        <p:spPr bwMode="auto">
          <a:xfrm>
            <a:off x="1006475" y="3611563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11 81 94</a:t>
            </a:r>
          </a:p>
        </p:txBody>
      </p:sp>
      <p:sp>
        <p:nvSpPr>
          <p:cNvPr id="842825" name="Text Box 73"/>
          <p:cNvSpPr txBox="1">
            <a:spLocks noChangeArrowheads="1"/>
          </p:cNvSpPr>
          <p:nvPr/>
        </p:nvSpPr>
        <p:spPr bwMode="auto">
          <a:xfrm>
            <a:off x="1006475" y="397827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folHlink"/>
                </a:solidFill>
                <a:latin typeface="Courier New" charset="0"/>
              </a:rPr>
              <a:t>12 35 96</a:t>
            </a:r>
          </a:p>
        </p:txBody>
      </p:sp>
      <p:sp>
        <p:nvSpPr>
          <p:cNvPr id="842826" name="Text Box 74"/>
          <p:cNvSpPr txBox="1">
            <a:spLocks noChangeArrowheads="1"/>
          </p:cNvSpPr>
          <p:nvPr/>
        </p:nvSpPr>
        <p:spPr bwMode="auto">
          <a:xfrm>
            <a:off x="2286000" y="3611563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6600"/>
                </a:solidFill>
                <a:latin typeface="Courier New" charset="0"/>
              </a:rPr>
              <a:t>17 28 99</a:t>
            </a:r>
          </a:p>
        </p:txBody>
      </p:sp>
      <p:sp>
        <p:nvSpPr>
          <p:cNvPr id="842827" name="Text Box 75"/>
          <p:cNvSpPr txBox="1">
            <a:spLocks noChangeArrowheads="1"/>
          </p:cNvSpPr>
          <p:nvPr/>
        </p:nvSpPr>
        <p:spPr bwMode="auto">
          <a:xfrm>
            <a:off x="2286000" y="397827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CC"/>
                </a:solidFill>
                <a:latin typeface="Courier New" charset="0"/>
              </a:rPr>
              <a:t>41 58 73</a:t>
            </a:r>
          </a:p>
        </p:txBody>
      </p:sp>
      <p:sp>
        <p:nvSpPr>
          <p:cNvPr id="842828" name="Text Box 76"/>
          <p:cNvSpPr txBox="1">
            <a:spLocks noChangeArrowheads="1"/>
          </p:cNvSpPr>
          <p:nvPr/>
        </p:nvSpPr>
        <p:spPr bwMode="auto">
          <a:xfrm>
            <a:off x="3475038" y="3611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15</a:t>
            </a:r>
          </a:p>
        </p:txBody>
      </p:sp>
      <p:sp>
        <p:nvSpPr>
          <p:cNvPr id="842829" name="Text Box 77"/>
          <p:cNvSpPr txBox="1">
            <a:spLocks noChangeArrowheads="1"/>
          </p:cNvSpPr>
          <p:nvPr/>
        </p:nvSpPr>
        <p:spPr bwMode="auto">
          <a:xfrm>
            <a:off x="1006475" y="4525963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11 12 35 81 94 96</a:t>
            </a:r>
          </a:p>
        </p:txBody>
      </p:sp>
      <p:sp>
        <p:nvSpPr>
          <p:cNvPr id="842830" name="Text Box 78"/>
          <p:cNvSpPr txBox="1">
            <a:spLocks noChangeArrowheads="1"/>
          </p:cNvSpPr>
          <p:nvPr/>
        </p:nvSpPr>
        <p:spPr bwMode="auto">
          <a:xfrm>
            <a:off x="1006475" y="4892675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6600"/>
                </a:solidFill>
                <a:latin typeface="Courier New" charset="0"/>
              </a:rPr>
              <a:t>17 28 41 58 75 99</a:t>
            </a:r>
          </a:p>
        </p:txBody>
      </p:sp>
      <p:sp>
        <p:nvSpPr>
          <p:cNvPr id="842831" name="Text Box 79"/>
          <p:cNvSpPr txBox="1">
            <a:spLocks noChangeArrowheads="1"/>
          </p:cNvSpPr>
          <p:nvPr/>
        </p:nvSpPr>
        <p:spPr bwMode="auto">
          <a:xfrm>
            <a:off x="3475038" y="45259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83658" y="1783098"/>
            <a:ext cx="2331863" cy="707886"/>
          </a:xfrm>
          <a:prstGeom prst="rect">
            <a:avLst/>
          </a:prstGeom>
          <a:solidFill>
            <a:srgbClr val="B23C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Can you follow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what’s happening?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05880" y="3571428"/>
            <a:ext cx="1226781" cy="822951"/>
          </a:xfrm>
          <a:prstGeom prst="rect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21644" y="3571428"/>
            <a:ext cx="1189134" cy="822951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824" grpId="0"/>
      <p:bldP spid="842825" grpId="0"/>
      <p:bldP spid="842826" grpId="0"/>
      <p:bldP spid="842827" grpId="0"/>
      <p:bldP spid="842828" grpId="0"/>
      <p:bldP spid="842829" grpId="0"/>
      <p:bldP spid="842830" grpId="0"/>
      <p:bldP spid="842831" grpId="0"/>
      <p:bldP spid="2" grpId="0" animBg="1"/>
      <p:bldP spid="3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E93-80A0-D949-86D8-5869A0367BEA}" type="slidenum">
              <a:rPr lang="en-US"/>
              <a:pPr/>
              <a:t>32</a:t>
            </a:fld>
            <a:endParaRPr lang="en-US"/>
          </a:p>
        </p:txBody>
      </p:sp>
      <p:sp>
        <p:nvSpPr>
          <p:cNvPr id="8448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 Sorting</a:t>
            </a:r>
            <a:r>
              <a:rPr lang="en-US" i="1" dirty="0"/>
              <a:t>, cont’d</a:t>
            </a:r>
            <a:endParaRPr lang="en-US" dirty="0"/>
          </a:p>
        </p:txBody>
      </p:sp>
      <p:graphicFrame>
        <p:nvGraphicFramePr>
          <p:cNvPr id="844858" name="Group 58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40688" cy="1463040"/>
        </p:xfrm>
        <a:graphic>
          <a:graphicData uri="http://schemas.openxmlformats.org/drawingml/2006/table">
            <a:tbl>
              <a:tblPr/>
              <a:tblGrid>
                <a:gridCol w="450850"/>
                <a:gridCol w="7589838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11 12 35 81 94 96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17 28 41 58 75 99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4859" name="Group 59"/>
          <p:cNvGraphicFramePr>
            <a:graphicFrameLocks noGrp="1"/>
          </p:cNvGraphicFramePr>
          <p:nvPr/>
        </p:nvGraphicFramePr>
        <p:xfrm>
          <a:off x="457200" y="2971800"/>
          <a:ext cx="8040688" cy="1463040"/>
        </p:xfrm>
        <a:graphic>
          <a:graphicData uri="http://schemas.openxmlformats.org/drawingml/2006/table">
            <a:tbl>
              <a:tblPr/>
              <a:tblGrid>
                <a:gridCol w="450850"/>
                <a:gridCol w="7589838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4862" name="Group 62"/>
          <p:cNvGraphicFramePr>
            <a:graphicFrameLocks noGrp="1"/>
          </p:cNvGraphicFramePr>
          <p:nvPr/>
        </p:nvGraphicFramePr>
        <p:xfrm>
          <a:off x="457200" y="4618038"/>
          <a:ext cx="8069263" cy="1463040"/>
        </p:xfrm>
        <a:graphic>
          <a:graphicData uri="http://schemas.openxmlformats.org/drawingml/2006/table">
            <a:tbl>
              <a:tblPr/>
              <a:tblGrid>
                <a:gridCol w="450850"/>
                <a:gridCol w="7618413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4863" name="Text Box 63"/>
          <p:cNvSpPr txBox="1">
            <a:spLocks noChangeArrowheads="1"/>
          </p:cNvSpPr>
          <p:nvPr/>
        </p:nvSpPr>
        <p:spPr bwMode="auto">
          <a:xfrm>
            <a:off x="914400" y="3703638"/>
            <a:ext cx="496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11 12 17 28 35 41 58 75 81 94 96 99</a:t>
            </a:r>
          </a:p>
        </p:txBody>
      </p:sp>
      <p:sp>
        <p:nvSpPr>
          <p:cNvPr id="844864" name="Text Box 64"/>
          <p:cNvSpPr txBox="1">
            <a:spLocks noChangeArrowheads="1"/>
          </p:cNvSpPr>
          <p:nvPr/>
        </p:nvSpPr>
        <p:spPr bwMode="auto">
          <a:xfrm>
            <a:off x="914400" y="40687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15</a:t>
            </a:r>
          </a:p>
        </p:txBody>
      </p:sp>
      <p:sp>
        <p:nvSpPr>
          <p:cNvPr id="844865" name="Text Box 65"/>
          <p:cNvSpPr txBox="1">
            <a:spLocks noChangeArrowheads="1"/>
          </p:cNvSpPr>
          <p:nvPr/>
        </p:nvSpPr>
        <p:spPr bwMode="auto">
          <a:xfrm>
            <a:off x="914400" y="4618038"/>
            <a:ext cx="537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11 12 15 17 28 35 41 58 75 81 94 96 99</a:t>
            </a:r>
            <a:endParaRPr lang="en-US" sz="1800">
              <a:latin typeface="Courier New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14440" y="1234464"/>
            <a:ext cx="2468853" cy="914390"/>
          </a:xfrm>
          <a:prstGeom prst="rect">
            <a:avLst/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1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63" grpId="0"/>
      <p:bldP spid="844864" grpId="0"/>
      <p:bldP spid="844865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206C-98FD-8345-8E10-62F23CC6A176}" type="slidenum">
              <a:rPr lang="en-US"/>
              <a:pPr/>
              <a:t>4</a:t>
            </a:fld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Quicksort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performance of quicksort is </a:t>
            </a:r>
            <a:br>
              <a:rPr lang="en-US" sz="3200" dirty="0"/>
            </a:br>
            <a:r>
              <a:rPr lang="en-US" sz="3200" dirty="0"/>
              <a:t>highly dependent on ...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... </a:t>
            </a:r>
            <a:r>
              <a:rPr lang="en-US" sz="2800" dirty="0">
                <a:solidFill>
                  <a:srgbClr val="B23C00"/>
                </a:solidFill>
              </a:rPr>
              <a:t>the quality of the choice of pivot</a:t>
            </a:r>
            <a:r>
              <a:rPr lang="en-US" sz="2800" dirty="0" smtClean="0">
                <a:solidFill>
                  <a:srgbClr val="B23C00"/>
                </a:solidFill>
              </a:rPr>
              <a:t>.</a:t>
            </a:r>
            <a:endParaRPr lang="en-US" sz="2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2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76D0-5992-AC41-9CC4-A405B2C3C96C}" type="slidenum">
              <a:rPr lang="en-US"/>
              <a:pPr/>
              <a:t>5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>
                <a:solidFill>
                  <a:srgbClr val="B23C00"/>
                </a:solidFill>
              </a:rPr>
              <a:t>Worst Case </a:t>
            </a:r>
            <a:r>
              <a:rPr lang="en-US" dirty="0"/>
              <a:t>Analysis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9475"/>
            <a:ext cx="8137525" cy="457200"/>
          </a:xfrm>
        </p:spPr>
        <p:txBody>
          <a:bodyPr/>
          <a:lstStyle/>
          <a:p>
            <a:r>
              <a:rPr lang="en-US" sz="2000" dirty="0">
                <a:solidFill>
                  <a:srgbClr val="B23C00"/>
                </a:solidFill>
              </a:rPr>
              <a:t>The pivot is always the smallest value of the partition, and so</a:t>
            </a:r>
            <a:r>
              <a:rPr lang="en-US" sz="2000" i="1" dirty="0">
                <a:solidFill>
                  <a:srgbClr val="B23C00"/>
                </a:solidFill>
                <a:latin typeface="Times New Roman" charset="0"/>
              </a:rPr>
              <a:t> </a:t>
            </a:r>
            <a:r>
              <a:rPr lang="en-US" sz="2000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rgbClr val="B23C00"/>
                </a:solidFill>
                <a:latin typeface="Times New Roman" charset="0"/>
              </a:rPr>
              <a:t> = 0</a:t>
            </a:r>
            <a:r>
              <a:rPr lang="en-US" sz="2000" dirty="0">
                <a:solidFill>
                  <a:srgbClr val="B23C00"/>
                </a:solidFill>
              </a:rPr>
              <a:t>.</a:t>
            </a:r>
          </a:p>
        </p:txBody>
      </p:sp>
      <p:graphicFrame>
        <p:nvGraphicFramePr>
          <p:cNvPr id="81613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925763" y="2703513"/>
          <a:ext cx="24685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Equation" r:id="rId3" imgW="1396800" imgH="203040" progId="Equation.3">
                  <p:embed/>
                </p:oleObj>
              </mc:Choice>
              <mc:Fallback>
                <p:oleObj name="Equation" r:id="rId3" imgW="1396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703513"/>
                        <a:ext cx="24685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9" name="Object 11"/>
          <p:cNvGraphicFramePr>
            <a:graphicFrameLocks noChangeAspect="1"/>
          </p:cNvGraphicFramePr>
          <p:nvPr/>
        </p:nvGraphicFramePr>
        <p:xfrm>
          <a:off x="2560638" y="3429000"/>
          <a:ext cx="35401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5" imgW="1930320" imgH="203040" progId="Equation.3">
                  <p:embed/>
                </p:oleObj>
              </mc:Choice>
              <mc:Fallback>
                <p:oleObj name="Equation" r:id="rId5" imgW="1930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429000"/>
                        <a:ext cx="35401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0" name="Object 12"/>
          <p:cNvGraphicFramePr>
            <a:graphicFrameLocks noChangeAspect="1"/>
          </p:cNvGraphicFramePr>
          <p:nvPr/>
        </p:nvGraphicFramePr>
        <p:xfrm>
          <a:off x="2516188" y="3886200"/>
          <a:ext cx="3609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7" imgW="1968480" imgH="203040" progId="Equation.3">
                  <p:embed/>
                </p:oleObj>
              </mc:Choice>
              <mc:Fallback>
                <p:oleObj name="Equation" r:id="rId7" imgW="1968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886200"/>
                        <a:ext cx="36099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1" name="Object 13"/>
          <p:cNvGraphicFramePr>
            <a:graphicFrameLocks noChangeAspect="1"/>
          </p:cNvGraphicFramePr>
          <p:nvPr/>
        </p:nvGraphicFramePr>
        <p:xfrm>
          <a:off x="3017838" y="4710113"/>
          <a:ext cx="20955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9" imgW="1143000" imgH="203040" progId="Equation.3">
                  <p:embed/>
                </p:oleObj>
              </mc:Choice>
              <mc:Fallback>
                <p:oleObj name="Equation" r:id="rId9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710113"/>
                        <a:ext cx="20955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6145" name="Group 17"/>
          <p:cNvGrpSpPr>
            <a:grpSpLocks/>
          </p:cNvGrpSpPr>
          <p:nvPr/>
        </p:nvGrpSpPr>
        <p:grpSpPr bwMode="auto">
          <a:xfrm>
            <a:off x="4114800" y="4252913"/>
            <a:ext cx="90488" cy="458787"/>
            <a:chOff x="749" y="2678"/>
            <a:chExt cx="57" cy="289"/>
          </a:xfrm>
        </p:grpSpPr>
        <p:sp>
          <p:nvSpPr>
            <p:cNvPr id="816142" name="Oval 14"/>
            <p:cNvSpPr>
              <a:spLocks noChangeArrowheads="1"/>
            </p:cNvSpPr>
            <p:nvPr/>
          </p:nvSpPr>
          <p:spPr bwMode="auto">
            <a:xfrm>
              <a:off x="749" y="2678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43" name="Oval 15"/>
            <p:cNvSpPr>
              <a:spLocks noChangeArrowheads="1"/>
            </p:cNvSpPr>
            <p:nvPr/>
          </p:nvSpPr>
          <p:spPr bwMode="auto">
            <a:xfrm>
              <a:off x="749" y="2794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44" name="Oval 16"/>
            <p:cNvSpPr>
              <a:spLocks noChangeArrowheads="1"/>
            </p:cNvSpPr>
            <p:nvPr/>
          </p:nvSpPr>
          <p:spPr bwMode="auto">
            <a:xfrm>
              <a:off x="749" y="2909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46" name="Text Box 18"/>
          <p:cNvSpPr txBox="1">
            <a:spLocks noChangeArrowheads="1"/>
          </p:cNvSpPr>
          <p:nvPr/>
        </p:nvSpPr>
        <p:spPr bwMode="auto">
          <a:xfrm>
            <a:off x="1371600" y="3063875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Telescope:</a:t>
            </a:r>
          </a:p>
        </p:txBody>
      </p:sp>
      <p:grpSp>
        <p:nvGrpSpPr>
          <p:cNvPr id="816150" name="Group 22"/>
          <p:cNvGrpSpPr>
            <a:grpSpLocks/>
          </p:cNvGrpSpPr>
          <p:nvPr/>
        </p:nvGrpSpPr>
        <p:grpSpPr bwMode="auto">
          <a:xfrm>
            <a:off x="2925763" y="5349875"/>
            <a:ext cx="3292475" cy="793750"/>
            <a:chOff x="1843" y="3370"/>
            <a:chExt cx="2074" cy="500"/>
          </a:xfrm>
        </p:grpSpPr>
        <p:sp>
          <p:nvSpPr>
            <p:cNvPr id="816149" name="Rectangle 21"/>
            <p:cNvSpPr>
              <a:spLocks noChangeArrowheads="1"/>
            </p:cNvSpPr>
            <p:nvPr/>
          </p:nvSpPr>
          <p:spPr bwMode="auto">
            <a:xfrm>
              <a:off x="3398" y="3485"/>
              <a:ext cx="519" cy="2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6147" name="Object 19"/>
            <p:cNvGraphicFramePr>
              <a:graphicFrameLocks noChangeAspect="1"/>
            </p:cNvGraphicFramePr>
            <p:nvPr/>
          </p:nvGraphicFramePr>
          <p:xfrm>
            <a:off x="1843" y="3370"/>
            <a:ext cx="2053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7" name="Equation" r:id="rId11" imgW="1777680" imgH="431640" progId="Equation.3">
                    <p:embed/>
                  </p:oleObj>
                </mc:Choice>
                <mc:Fallback>
                  <p:oleObj name="Equation" r:id="rId11" imgW="17776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3370"/>
                          <a:ext cx="2053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6148" name="Text Box 20"/>
          <p:cNvSpPr txBox="1">
            <a:spLocks noChangeArrowheads="1"/>
          </p:cNvSpPr>
          <p:nvPr/>
        </p:nvSpPr>
        <p:spPr bwMode="auto">
          <a:xfrm>
            <a:off x="1371600" y="5165725"/>
            <a:ext cx="163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Add and cancel:</a:t>
            </a:r>
          </a:p>
        </p:txBody>
      </p:sp>
      <p:grpSp>
        <p:nvGrpSpPr>
          <p:cNvPr id="816151" name="Group 23"/>
          <p:cNvGrpSpPr>
            <a:grpSpLocks/>
          </p:cNvGrpSpPr>
          <p:nvPr/>
        </p:nvGrpSpPr>
        <p:grpSpPr bwMode="auto">
          <a:xfrm>
            <a:off x="2011363" y="1143000"/>
            <a:ext cx="5119687" cy="871538"/>
            <a:chOff x="1498" y="1987"/>
            <a:chExt cx="3225" cy="549"/>
          </a:xfrm>
        </p:grpSpPr>
        <p:sp>
          <p:nvSpPr>
            <p:cNvPr id="816152" name="Rectangle 24"/>
            <p:cNvSpPr>
              <a:spLocks noChangeArrowheads="1"/>
            </p:cNvSpPr>
            <p:nvPr/>
          </p:nvSpPr>
          <p:spPr bwMode="auto">
            <a:xfrm>
              <a:off x="1498" y="2075"/>
              <a:ext cx="3168" cy="4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3" name="Text Box 25"/>
            <p:cNvSpPr txBox="1">
              <a:spLocks noChangeArrowheads="1"/>
            </p:cNvSpPr>
            <p:nvPr/>
          </p:nvSpPr>
          <p:spPr bwMode="auto">
            <a:xfrm>
              <a:off x="1498" y="2171"/>
              <a:ext cx="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816154" name="Text Box 26"/>
            <p:cNvSpPr txBox="1">
              <a:spLocks noChangeArrowheads="1"/>
            </p:cNvSpPr>
            <p:nvPr/>
          </p:nvSpPr>
          <p:spPr bwMode="auto">
            <a:xfrm>
              <a:off x="2132" y="2065"/>
              <a:ext cx="25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0 or 1</a:t>
              </a:r>
            </a:p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i</a:t>
              </a:r>
              <a:r>
                <a:rPr lang="en-US" sz="2000">
                  <a:latin typeface="Times New Roman" charset="0"/>
                </a:rPr>
                <a:t>)</a:t>
              </a:r>
              <a:r>
                <a:rPr lang="en-US" sz="2000" i="1">
                  <a:latin typeface="Times New Roman" charset="0"/>
                </a:rPr>
                <a:t> + 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 </a:t>
              </a:r>
              <a:r>
                <a:rPr lang="en-US"/>
                <a:t>– </a:t>
              </a:r>
              <a:r>
                <a:rPr lang="en-US" sz="2000" i="1">
                  <a:latin typeface="Times New Roman" charset="0"/>
                </a:rPr>
                <a:t>i </a:t>
              </a:r>
              <a:r>
                <a:rPr lang="en-US"/>
                <a:t>–</a:t>
              </a:r>
              <a:r>
                <a:rPr lang="en-US" sz="2000">
                  <a:latin typeface="Times New Roman" charset="0"/>
                </a:rPr>
                <a:t>1) + </a:t>
              </a:r>
              <a:r>
                <a:rPr lang="en-US" sz="2000" i="1">
                  <a:latin typeface="Times New Roman" charset="0"/>
                </a:rPr>
                <a:t>cN	</a:t>
              </a:r>
              <a:r>
                <a:rPr lang="en-US" sz="2000">
                  <a:latin typeface="Times New Roman" charset="0"/>
                </a:rPr>
                <a:t>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  <a:endParaRPr lang="en-US" sz="2000" i="1">
                <a:latin typeface="Times New Roman" charset="0"/>
              </a:endParaRPr>
            </a:p>
          </p:txBody>
        </p:sp>
        <p:sp>
          <p:nvSpPr>
            <p:cNvPr id="816155" name="Text Box 27"/>
            <p:cNvSpPr txBox="1">
              <a:spLocks noChangeArrowheads="1"/>
            </p:cNvSpPr>
            <p:nvPr/>
          </p:nvSpPr>
          <p:spPr bwMode="auto">
            <a:xfrm>
              <a:off x="1902" y="1987"/>
              <a:ext cx="30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02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46" grpId="0"/>
      <p:bldP spid="8161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76D0-5992-AC41-9CC4-A405B2C3C96C}" type="slidenum">
              <a:rPr lang="en-US"/>
              <a:pPr/>
              <a:t>6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>
                <a:solidFill>
                  <a:srgbClr val="B23C00"/>
                </a:solidFill>
              </a:rPr>
              <a:t>Worst Case </a:t>
            </a:r>
            <a:r>
              <a:rPr lang="en-US" dirty="0"/>
              <a:t>Analysis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9475"/>
            <a:ext cx="8137525" cy="457200"/>
          </a:xfrm>
        </p:spPr>
        <p:txBody>
          <a:bodyPr/>
          <a:lstStyle/>
          <a:p>
            <a:r>
              <a:rPr lang="en-US" sz="2000" dirty="0">
                <a:solidFill>
                  <a:srgbClr val="B23C00"/>
                </a:solidFill>
              </a:rPr>
              <a:t>The pivot is always the smallest value of the partition, and so</a:t>
            </a:r>
            <a:r>
              <a:rPr lang="en-US" sz="2000" i="1" dirty="0">
                <a:solidFill>
                  <a:srgbClr val="B23C00"/>
                </a:solidFill>
                <a:latin typeface="Times New Roman" charset="0"/>
              </a:rPr>
              <a:t> </a:t>
            </a:r>
            <a:r>
              <a:rPr lang="en-US" sz="2000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rgbClr val="B23C00"/>
                </a:solidFill>
                <a:latin typeface="Times New Roman" charset="0"/>
              </a:rPr>
              <a:t> = 0</a:t>
            </a:r>
            <a:r>
              <a:rPr lang="en-US" sz="2000" dirty="0">
                <a:solidFill>
                  <a:srgbClr val="B23C00"/>
                </a:solidFill>
              </a:rPr>
              <a:t>.</a:t>
            </a:r>
          </a:p>
        </p:txBody>
      </p:sp>
      <p:grpSp>
        <p:nvGrpSpPr>
          <p:cNvPr id="816150" name="Group 22"/>
          <p:cNvGrpSpPr>
            <a:grpSpLocks/>
          </p:cNvGrpSpPr>
          <p:nvPr/>
        </p:nvGrpSpPr>
        <p:grpSpPr bwMode="auto">
          <a:xfrm>
            <a:off x="2926098" y="2697488"/>
            <a:ext cx="3292475" cy="793750"/>
            <a:chOff x="1843" y="3370"/>
            <a:chExt cx="2074" cy="500"/>
          </a:xfrm>
        </p:grpSpPr>
        <p:sp>
          <p:nvSpPr>
            <p:cNvPr id="816149" name="Rectangle 21"/>
            <p:cNvSpPr>
              <a:spLocks noChangeArrowheads="1"/>
            </p:cNvSpPr>
            <p:nvPr/>
          </p:nvSpPr>
          <p:spPr bwMode="auto">
            <a:xfrm>
              <a:off x="3398" y="3485"/>
              <a:ext cx="519" cy="2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6147" name="Object 19"/>
            <p:cNvGraphicFramePr>
              <a:graphicFrameLocks noChangeAspect="1"/>
            </p:cNvGraphicFramePr>
            <p:nvPr/>
          </p:nvGraphicFramePr>
          <p:xfrm>
            <a:off x="1843" y="3370"/>
            <a:ext cx="2053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80" name="Equation" r:id="rId3" imgW="1777680" imgH="431640" progId="Equation.3">
                    <p:embed/>
                  </p:oleObj>
                </mc:Choice>
                <mc:Fallback>
                  <p:oleObj name="Equation" r:id="rId3" imgW="17776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3370"/>
                          <a:ext cx="2053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6151" name="Group 23"/>
          <p:cNvGrpSpPr>
            <a:grpSpLocks/>
          </p:cNvGrpSpPr>
          <p:nvPr/>
        </p:nvGrpSpPr>
        <p:grpSpPr bwMode="auto">
          <a:xfrm>
            <a:off x="2011363" y="1143000"/>
            <a:ext cx="5119687" cy="871538"/>
            <a:chOff x="1498" y="1987"/>
            <a:chExt cx="3225" cy="549"/>
          </a:xfrm>
        </p:grpSpPr>
        <p:sp>
          <p:nvSpPr>
            <p:cNvPr id="816152" name="Rectangle 24"/>
            <p:cNvSpPr>
              <a:spLocks noChangeArrowheads="1"/>
            </p:cNvSpPr>
            <p:nvPr/>
          </p:nvSpPr>
          <p:spPr bwMode="auto">
            <a:xfrm>
              <a:off x="1498" y="2075"/>
              <a:ext cx="3168" cy="4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3" name="Text Box 25"/>
            <p:cNvSpPr txBox="1">
              <a:spLocks noChangeArrowheads="1"/>
            </p:cNvSpPr>
            <p:nvPr/>
          </p:nvSpPr>
          <p:spPr bwMode="auto">
            <a:xfrm>
              <a:off x="1498" y="2171"/>
              <a:ext cx="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816154" name="Text Box 26"/>
            <p:cNvSpPr txBox="1">
              <a:spLocks noChangeArrowheads="1"/>
            </p:cNvSpPr>
            <p:nvPr/>
          </p:nvSpPr>
          <p:spPr bwMode="auto">
            <a:xfrm>
              <a:off x="2132" y="2065"/>
              <a:ext cx="25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0 or 1</a:t>
              </a:r>
            </a:p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i</a:t>
              </a:r>
              <a:r>
                <a:rPr lang="en-US" sz="2000">
                  <a:latin typeface="Times New Roman" charset="0"/>
                </a:rPr>
                <a:t>)</a:t>
              </a:r>
              <a:r>
                <a:rPr lang="en-US" sz="2000" i="1">
                  <a:latin typeface="Times New Roman" charset="0"/>
                </a:rPr>
                <a:t> + 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 </a:t>
              </a:r>
              <a:r>
                <a:rPr lang="en-US"/>
                <a:t>– </a:t>
              </a:r>
              <a:r>
                <a:rPr lang="en-US" sz="2000" i="1">
                  <a:latin typeface="Times New Roman" charset="0"/>
                </a:rPr>
                <a:t>i </a:t>
              </a:r>
              <a:r>
                <a:rPr lang="en-US"/>
                <a:t>–</a:t>
              </a:r>
              <a:r>
                <a:rPr lang="en-US" sz="2000">
                  <a:latin typeface="Times New Roman" charset="0"/>
                </a:rPr>
                <a:t>1) + </a:t>
              </a:r>
              <a:r>
                <a:rPr lang="en-US" sz="2000" i="1">
                  <a:latin typeface="Times New Roman" charset="0"/>
                </a:rPr>
                <a:t>cN	</a:t>
              </a:r>
              <a:r>
                <a:rPr lang="en-US" sz="2000">
                  <a:latin typeface="Times New Roman" charset="0"/>
                </a:rPr>
                <a:t>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  <a:endParaRPr lang="en-US" sz="2000" i="1">
                <a:latin typeface="Times New Roman" charset="0"/>
              </a:endParaRPr>
            </a:p>
          </p:txBody>
        </p:sp>
        <p:sp>
          <p:nvSpPr>
            <p:cNvPr id="816155" name="Text Box 27"/>
            <p:cNvSpPr txBox="1">
              <a:spLocks noChangeArrowheads="1"/>
            </p:cNvSpPr>
            <p:nvPr/>
          </p:nvSpPr>
          <p:spPr bwMode="auto">
            <a:xfrm>
              <a:off x="1902" y="1987"/>
              <a:ext cx="30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>
                  <a:latin typeface="Times New Roman" charset="0"/>
                </a:rPr>
                <a:t>{</a:t>
              </a:r>
            </a:p>
          </p:txBody>
        </p:sp>
      </p:grp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365807" y="4160512"/>
            <a:ext cx="8320948" cy="1970413"/>
          </a:xfrm>
        </p:spPr>
        <p:txBody>
          <a:bodyPr/>
          <a:lstStyle/>
          <a:p>
            <a:r>
              <a:rPr lang="en-US" dirty="0" smtClean="0"/>
              <a:t>How does this explain the very bad behavior of quicksort when the data is already sorted?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8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>
                <a:solidFill>
                  <a:srgbClr val="B23C00"/>
                </a:solidFill>
              </a:rPr>
              <a:t>Worst Case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616A-8A78-5A4B-9449-CB25EE14CB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928" y="1508781"/>
            <a:ext cx="8803812" cy="2800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N = 100,000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        ALGORITHM          MOVES       COMPARES   MILLISECONDS</a:t>
            </a:r>
          </a:p>
          <a:p>
            <a:r>
              <a:rPr lang="en-US" b="1" dirty="0">
                <a:latin typeface="Courier New"/>
                <a:cs typeface="Courier New"/>
              </a:rPr>
              <a:t>           Insertion sort              0         99,999              0</a:t>
            </a:r>
          </a:p>
          <a:p>
            <a:r>
              <a:rPr lang="en-US" b="1" dirty="0">
                <a:latin typeface="Courier New"/>
                <a:cs typeface="Courier New"/>
              </a:rPr>
              <a:t>     Shellsort suboptimal              0      1,500,006              4</a:t>
            </a:r>
          </a:p>
          <a:p>
            <a:r>
              <a:rPr lang="en-US" b="1" dirty="0">
                <a:latin typeface="Courier New"/>
                <a:cs typeface="Courier New"/>
              </a:rPr>
              <a:t>          Shellsort Knuth              0        967,146              4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Heap sort      1,900,851      3,882,389             12</a:t>
            </a:r>
          </a:p>
          <a:p>
            <a:r>
              <a:rPr lang="en-US" b="1" dirty="0">
                <a:latin typeface="Courier New"/>
                <a:cs typeface="Courier New"/>
              </a:rPr>
              <a:t>         Merge sort array      3,337,856        853,904             17</a:t>
            </a:r>
          </a:p>
          <a:p>
            <a:r>
              <a:rPr lang="en-US" b="1" dirty="0">
                <a:latin typeface="Courier New"/>
                <a:cs typeface="Courier New"/>
              </a:rPr>
              <a:t>   Merge sort linked list      1,115,021        815,024             29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    Quicksort suboptimal        400,000  5,000,150,000          4,857</a:t>
            </a:r>
          </a:p>
          <a:p>
            <a:r>
              <a:rPr lang="en-US" b="1" dirty="0">
                <a:latin typeface="Courier New"/>
                <a:cs typeface="Courier New"/>
              </a:rPr>
              <a:t>        Quicksort optimal        400,000      1,968,946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372448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810-AEF7-B04C-ADD3-5DCFA1307142}" type="slidenum">
              <a:rPr lang="en-US"/>
              <a:pPr/>
              <a:t>8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>
                <a:solidFill>
                  <a:srgbClr val="B23C00"/>
                </a:solidFill>
              </a:rPr>
              <a:t>Best Case </a:t>
            </a:r>
            <a:r>
              <a:rPr lang="en-US" dirty="0"/>
              <a:t>Analysis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137525" cy="457200"/>
          </a:xfrm>
        </p:spPr>
        <p:txBody>
          <a:bodyPr/>
          <a:lstStyle/>
          <a:p>
            <a:r>
              <a:rPr lang="en-US" sz="2000" dirty="0">
                <a:solidFill>
                  <a:srgbClr val="B23C00"/>
                </a:solidFill>
              </a:rPr>
              <a:t>The pivot is always the median. Each </a:t>
            </a:r>
            <a:r>
              <a:rPr lang="en-US" sz="2000" dirty="0" err="1">
                <a:solidFill>
                  <a:srgbClr val="B23C00"/>
                </a:solidFill>
              </a:rPr>
              <a:t>subarray</a:t>
            </a:r>
            <a:r>
              <a:rPr lang="en-US" sz="2000" dirty="0">
                <a:solidFill>
                  <a:srgbClr val="B23C00"/>
                </a:solidFill>
              </a:rPr>
              <a:t> is the same size.</a:t>
            </a:r>
          </a:p>
        </p:txBody>
      </p:sp>
      <p:graphicFrame>
        <p:nvGraphicFramePr>
          <p:cNvPr id="818185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330450" y="2514600"/>
          <a:ext cx="21494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Equation" r:id="rId3" imgW="1447560" imgH="203040" progId="Equation.3">
                  <p:embed/>
                </p:oleObj>
              </mc:Choice>
              <mc:Fallback>
                <p:oleObj name="Equation" r:id="rId3" imgW="1447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14600"/>
                        <a:ext cx="21494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8189" name="Group 13"/>
          <p:cNvGrpSpPr>
            <a:grpSpLocks/>
          </p:cNvGrpSpPr>
          <p:nvPr/>
        </p:nvGrpSpPr>
        <p:grpSpPr bwMode="auto">
          <a:xfrm>
            <a:off x="3017838" y="5075238"/>
            <a:ext cx="90487" cy="458787"/>
            <a:chOff x="749" y="2678"/>
            <a:chExt cx="57" cy="289"/>
          </a:xfrm>
        </p:grpSpPr>
        <p:sp>
          <p:nvSpPr>
            <p:cNvPr id="818190" name="Oval 14"/>
            <p:cNvSpPr>
              <a:spLocks noChangeArrowheads="1"/>
            </p:cNvSpPr>
            <p:nvPr/>
          </p:nvSpPr>
          <p:spPr bwMode="auto">
            <a:xfrm>
              <a:off x="749" y="2678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191" name="Oval 15"/>
            <p:cNvSpPr>
              <a:spLocks noChangeArrowheads="1"/>
            </p:cNvSpPr>
            <p:nvPr/>
          </p:nvSpPr>
          <p:spPr bwMode="auto">
            <a:xfrm>
              <a:off x="749" y="2794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192" name="Oval 16"/>
            <p:cNvSpPr>
              <a:spLocks noChangeArrowheads="1"/>
            </p:cNvSpPr>
            <p:nvPr/>
          </p:nvSpPr>
          <p:spPr bwMode="auto">
            <a:xfrm>
              <a:off x="749" y="2909"/>
              <a:ext cx="5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193" name="Text Box 17"/>
          <p:cNvSpPr txBox="1">
            <a:spLocks noChangeArrowheads="1"/>
          </p:cNvSpPr>
          <p:nvPr/>
        </p:nvSpPr>
        <p:spPr bwMode="auto">
          <a:xfrm>
            <a:off x="639763" y="2789238"/>
            <a:ext cx="2012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Divide through by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818195" name="Text Box 19"/>
          <p:cNvSpPr txBox="1">
            <a:spLocks noChangeArrowheads="1"/>
          </p:cNvSpPr>
          <p:nvPr/>
        </p:nvSpPr>
        <p:spPr bwMode="auto">
          <a:xfrm>
            <a:off x="4662488" y="2484438"/>
            <a:ext cx="4087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Add and cancel (there are </a:t>
            </a:r>
            <a:r>
              <a:rPr lang="en-US">
                <a:solidFill>
                  <a:srgbClr val="0033CC"/>
                </a:solidFill>
                <a:latin typeface="Times New Roman" charset="0"/>
              </a:rPr>
              <a:t>log </a:t>
            </a:r>
            <a:r>
              <a:rPr lang="en-US" i="1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>
                <a:solidFill>
                  <a:srgbClr val="0033CC"/>
                </a:solidFill>
              </a:rPr>
              <a:t> equations):</a:t>
            </a:r>
          </a:p>
        </p:txBody>
      </p:sp>
      <p:sp>
        <p:nvSpPr>
          <p:cNvPr id="818196" name="Text Box 20"/>
          <p:cNvSpPr txBox="1">
            <a:spLocks noChangeArrowheads="1"/>
          </p:cNvSpPr>
          <p:nvPr/>
        </p:nvSpPr>
        <p:spPr bwMode="auto">
          <a:xfrm>
            <a:off x="639763" y="3611563"/>
            <a:ext cx="1176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Telescope:</a:t>
            </a:r>
          </a:p>
        </p:txBody>
      </p:sp>
      <p:graphicFrame>
        <p:nvGraphicFramePr>
          <p:cNvPr id="818197" name="Object 21"/>
          <p:cNvGraphicFramePr>
            <a:graphicFrameLocks noChangeAspect="1"/>
          </p:cNvGraphicFramePr>
          <p:nvPr/>
        </p:nvGraphicFramePr>
        <p:xfrm>
          <a:off x="2352675" y="3154363"/>
          <a:ext cx="1852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Equation" r:id="rId5" imgW="1307880" imgH="393480" progId="Equation.3">
                  <p:embed/>
                </p:oleObj>
              </mc:Choice>
              <mc:Fallback>
                <p:oleObj name="Equation" r:id="rId5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154363"/>
                        <a:ext cx="1852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8" name="Object 22"/>
          <p:cNvGraphicFramePr>
            <a:graphicFrameLocks noChangeAspect="1"/>
          </p:cNvGraphicFramePr>
          <p:nvPr/>
        </p:nvGraphicFramePr>
        <p:xfrm>
          <a:off x="2101850" y="3886200"/>
          <a:ext cx="21955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Equation" r:id="rId7" imgW="1473120" imgH="393480" progId="Equation.3">
                  <p:embed/>
                </p:oleObj>
              </mc:Choice>
              <mc:Fallback>
                <p:oleObj name="Equation" r:id="rId7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886200"/>
                        <a:ext cx="21955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200" name="Object 24"/>
          <p:cNvGraphicFramePr>
            <a:graphicFrameLocks noChangeAspect="1"/>
          </p:cNvGraphicFramePr>
          <p:nvPr/>
        </p:nvGraphicFramePr>
        <p:xfrm>
          <a:off x="2103438" y="4525963"/>
          <a:ext cx="21764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Equation" r:id="rId9" imgW="1460160" imgH="393480" progId="Equation.3">
                  <p:embed/>
                </p:oleObj>
              </mc:Choice>
              <mc:Fallback>
                <p:oleObj name="Equation" r:id="rId9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4525963"/>
                        <a:ext cx="21764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201" name="Object 25"/>
          <p:cNvGraphicFramePr>
            <a:graphicFrameLocks noChangeAspect="1"/>
          </p:cNvGraphicFramePr>
          <p:nvPr/>
        </p:nvGraphicFramePr>
        <p:xfrm>
          <a:off x="2417763" y="5622925"/>
          <a:ext cx="15144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Equation" r:id="rId11" imgW="1015920" imgH="393480" progId="Equation.3">
                  <p:embed/>
                </p:oleObj>
              </mc:Choice>
              <mc:Fallback>
                <p:oleObj name="Equation" r:id="rId11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622925"/>
                        <a:ext cx="15144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202" name="Object 26"/>
          <p:cNvGraphicFramePr>
            <a:graphicFrameLocks noChangeAspect="1"/>
          </p:cNvGraphicFramePr>
          <p:nvPr/>
        </p:nvGraphicFramePr>
        <p:xfrm>
          <a:off x="5576888" y="2941638"/>
          <a:ext cx="21193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9" name="Equation" r:id="rId13" imgW="1422360" imgH="393480" progId="Equation.3">
                  <p:embed/>
                </p:oleObj>
              </mc:Choice>
              <mc:Fallback>
                <p:oleObj name="Equation" r:id="rId1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2941638"/>
                        <a:ext cx="21193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8206" name="Group 30"/>
          <p:cNvGrpSpPr>
            <a:grpSpLocks/>
          </p:cNvGrpSpPr>
          <p:nvPr/>
        </p:nvGrpSpPr>
        <p:grpSpPr bwMode="auto">
          <a:xfrm>
            <a:off x="5003801" y="4040188"/>
            <a:ext cx="3225800" cy="303212"/>
            <a:chOff x="3382" y="2506"/>
            <a:chExt cx="2032" cy="191"/>
          </a:xfrm>
        </p:grpSpPr>
        <p:sp>
          <p:nvSpPr>
            <p:cNvPr id="818205" name="Rectangle 29"/>
            <p:cNvSpPr>
              <a:spLocks noChangeArrowheads="1"/>
            </p:cNvSpPr>
            <p:nvPr/>
          </p:nvSpPr>
          <p:spPr bwMode="auto">
            <a:xfrm>
              <a:off x="4723" y="2506"/>
              <a:ext cx="691" cy="1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820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589722"/>
                </p:ext>
              </p:extLst>
            </p:nvPr>
          </p:nvGraphicFramePr>
          <p:xfrm>
            <a:off x="3382" y="2506"/>
            <a:ext cx="197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0" name="Equation" r:id="rId15" imgW="2108200" imgH="203200" progId="Equation.3">
                    <p:embed/>
                  </p:oleObj>
                </mc:Choice>
                <mc:Fallback>
                  <p:oleObj name="Equation" r:id="rId15" imgW="2108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2506"/>
                          <a:ext cx="197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8204" name="Text Box 28"/>
          <p:cNvSpPr txBox="1">
            <a:spLocks noChangeArrowheads="1"/>
          </p:cNvSpPr>
          <p:nvPr/>
        </p:nvSpPr>
        <p:spPr bwMode="auto">
          <a:xfrm>
            <a:off x="4662488" y="3581400"/>
            <a:ext cx="112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Therefore:</a:t>
            </a:r>
          </a:p>
        </p:txBody>
      </p:sp>
      <p:sp>
        <p:nvSpPr>
          <p:cNvPr id="818207" name="Line 31"/>
          <p:cNvSpPr>
            <a:spLocks noChangeShapeType="1"/>
          </p:cNvSpPr>
          <p:nvPr/>
        </p:nvSpPr>
        <p:spPr bwMode="auto">
          <a:xfrm>
            <a:off x="4572000" y="2514600"/>
            <a:ext cx="0" cy="374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2011363" y="1143000"/>
            <a:ext cx="5119687" cy="871538"/>
            <a:chOff x="1498" y="1987"/>
            <a:chExt cx="3225" cy="549"/>
          </a:xfrm>
        </p:grpSpPr>
        <p:sp>
          <p:nvSpPr>
            <p:cNvPr id="818209" name="Rectangle 33"/>
            <p:cNvSpPr>
              <a:spLocks noChangeArrowheads="1"/>
            </p:cNvSpPr>
            <p:nvPr/>
          </p:nvSpPr>
          <p:spPr bwMode="auto">
            <a:xfrm>
              <a:off x="1498" y="2075"/>
              <a:ext cx="3168" cy="4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210" name="Text Box 34"/>
            <p:cNvSpPr txBox="1">
              <a:spLocks noChangeArrowheads="1"/>
            </p:cNvSpPr>
            <p:nvPr/>
          </p:nvSpPr>
          <p:spPr bwMode="auto">
            <a:xfrm>
              <a:off x="1498" y="2171"/>
              <a:ext cx="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818211" name="Text Box 35"/>
            <p:cNvSpPr txBox="1">
              <a:spLocks noChangeArrowheads="1"/>
            </p:cNvSpPr>
            <p:nvPr/>
          </p:nvSpPr>
          <p:spPr bwMode="auto">
            <a:xfrm>
              <a:off x="2132" y="2065"/>
              <a:ext cx="25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0 or 1</a:t>
              </a:r>
            </a:p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i</a:t>
              </a:r>
              <a:r>
                <a:rPr lang="en-US" sz="2000">
                  <a:latin typeface="Times New Roman" charset="0"/>
                </a:rPr>
                <a:t>)</a:t>
              </a:r>
              <a:r>
                <a:rPr lang="en-US" sz="2000" i="1">
                  <a:latin typeface="Times New Roman" charset="0"/>
                </a:rPr>
                <a:t> + 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 </a:t>
              </a:r>
              <a:r>
                <a:rPr lang="en-US"/>
                <a:t>– </a:t>
              </a:r>
              <a:r>
                <a:rPr lang="en-US" sz="2000" i="1">
                  <a:latin typeface="Times New Roman" charset="0"/>
                </a:rPr>
                <a:t>i </a:t>
              </a:r>
              <a:r>
                <a:rPr lang="en-US"/>
                <a:t>–</a:t>
              </a:r>
              <a:r>
                <a:rPr lang="en-US" sz="2000">
                  <a:latin typeface="Times New Roman" charset="0"/>
                </a:rPr>
                <a:t>1) + </a:t>
              </a:r>
              <a:r>
                <a:rPr lang="en-US" sz="2000" i="1">
                  <a:latin typeface="Times New Roman" charset="0"/>
                </a:rPr>
                <a:t>cN	</a:t>
              </a:r>
              <a:r>
                <a:rPr lang="en-US" sz="2000">
                  <a:latin typeface="Times New Roman" charset="0"/>
                </a:rPr>
                <a:t>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  <a:endParaRPr lang="en-US" sz="2000" i="1">
                <a:latin typeface="Times New Roman" charset="0"/>
              </a:endParaRPr>
            </a:p>
          </p:txBody>
        </p:sp>
        <p:sp>
          <p:nvSpPr>
            <p:cNvPr id="818212" name="Text Box 36"/>
            <p:cNvSpPr txBox="1">
              <a:spLocks noChangeArrowheads="1"/>
            </p:cNvSpPr>
            <p:nvPr/>
          </p:nvSpPr>
          <p:spPr bwMode="auto">
            <a:xfrm>
              <a:off x="1902" y="1987"/>
              <a:ext cx="30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66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3" grpId="0"/>
      <p:bldP spid="818195" grpId="0"/>
      <p:bldP spid="818196" grpId="0"/>
      <p:bldP spid="818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BCE-DBEE-8B4E-A7EB-AA3B2537137D}" type="slidenum">
              <a:rPr lang="en-US"/>
              <a:pPr/>
              <a:t>9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>
                <a:solidFill>
                  <a:srgbClr val="B23C00"/>
                </a:solidFill>
              </a:rPr>
              <a:t>Average Case </a:t>
            </a:r>
            <a:r>
              <a:rPr lang="en-US" dirty="0"/>
              <a:t>Analysis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9475"/>
            <a:ext cx="8229600" cy="730250"/>
          </a:xfrm>
        </p:spPr>
        <p:txBody>
          <a:bodyPr/>
          <a:lstStyle/>
          <a:p>
            <a:r>
              <a:rPr lang="en-US" sz="2000" dirty="0">
                <a:solidFill>
                  <a:srgbClr val="B23C00"/>
                </a:solidFill>
              </a:rPr>
              <a:t>Each size for a </a:t>
            </a:r>
            <a:r>
              <a:rPr lang="en-US" sz="2000" dirty="0" err="1">
                <a:solidFill>
                  <a:srgbClr val="B23C00"/>
                </a:solidFill>
              </a:rPr>
              <a:t>subarray</a:t>
            </a:r>
            <a:r>
              <a:rPr lang="en-US" sz="2000" dirty="0">
                <a:solidFill>
                  <a:srgbClr val="B23C00"/>
                </a:solidFill>
              </a:rPr>
              <a:t> after partitioning is equally likely, </a:t>
            </a:r>
            <a:br>
              <a:rPr lang="en-US" sz="2000" dirty="0">
                <a:solidFill>
                  <a:srgbClr val="B23C00"/>
                </a:solidFill>
              </a:rPr>
            </a:br>
            <a:r>
              <a:rPr lang="en-US" sz="2000" dirty="0">
                <a:solidFill>
                  <a:srgbClr val="B23C00"/>
                </a:solidFill>
              </a:rPr>
              <a:t>with probability </a:t>
            </a:r>
            <a:r>
              <a:rPr lang="en-US" sz="2000" dirty="0">
                <a:solidFill>
                  <a:srgbClr val="B23C00"/>
                </a:solidFill>
                <a:latin typeface="Times New Roman" charset="0"/>
              </a:rPr>
              <a:t>1/</a:t>
            </a:r>
            <a:r>
              <a:rPr lang="en-US" sz="2000" i="1" dirty="0">
                <a:solidFill>
                  <a:srgbClr val="B23C00"/>
                </a:solidFill>
                <a:latin typeface="Times New Roman" charset="0"/>
              </a:rPr>
              <a:t>N:</a:t>
            </a:r>
            <a:endParaRPr lang="en-US" sz="2000" dirty="0">
              <a:solidFill>
                <a:srgbClr val="B23C00"/>
              </a:solidFill>
            </a:endParaRPr>
          </a:p>
        </p:txBody>
      </p:sp>
      <p:graphicFrame>
        <p:nvGraphicFramePr>
          <p:cNvPr id="819211" name="Object 11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8625164"/>
              </p:ext>
            </p:extLst>
          </p:nvPr>
        </p:nvGraphicFramePr>
        <p:xfrm>
          <a:off x="3840764" y="2697163"/>
          <a:ext cx="2324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Equation" r:id="rId3" imgW="1549080" imgH="444240" progId="Equation.3">
                  <p:embed/>
                </p:oleObj>
              </mc:Choice>
              <mc:Fallback>
                <p:oleObj name="Equation" r:id="rId3" imgW="1549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764" y="2697163"/>
                        <a:ext cx="23241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496771"/>
              </p:ext>
            </p:extLst>
          </p:nvPr>
        </p:nvGraphicFramePr>
        <p:xfrm>
          <a:off x="4388451" y="3429000"/>
          <a:ext cx="2460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7" name="Equation" r:id="rId5" imgW="1638000" imgH="482400" progId="Equation.3">
                  <p:embed/>
                </p:oleObj>
              </mc:Choice>
              <mc:Fallback>
                <p:oleObj name="Equation" r:id="rId5" imgW="1638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451" y="3429000"/>
                        <a:ext cx="2460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64025"/>
              </p:ext>
            </p:extLst>
          </p:nvPr>
        </p:nvGraphicFramePr>
        <p:xfrm>
          <a:off x="4191601" y="4160838"/>
          <a:ext cx="2574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8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601" y="4160838"/>
                        <a:ext cx="2574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20588"/>
              </p:ext>
            </p:extLst>
          </p:nvPr>
        </p:nvGraphicFramePr>
        <p:xfrm>
          <a:off x="3408964" y="4892675"/>
          <a:ext cx="38147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9" name="Equation" r:id="rId9" imgW="2539800" imgH="482400" progId="Equation.3">
                  <p:embed/>
                </p:oleObj>
              </mc:Choice>
              <mc:Fallback>
                <p:oleObj name="Equation" r:id="rId9" imgW="2539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964" y="4892675"/>
                        <a:ext cx="38147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19232"/>
              </p:ext>
            </p:extLst>
          </p:nvPr>
        </p:nvGraphicFramePr>
        <p:xfrm>
          <a:off x="2559651" y="5867400"/>
          <a:ext cx="4481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0" name="Equation" r:id="rId11" imgW="2984400" imgH="203040" progId="Equation.3">
                  <p:embed/>
                </p:oleObj>
              </mc:Choice>
              <mc:Fallback>
                <p:oleObj name="Equation" r:id="rId11" imgW="298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651" y="5867400"/>
                        <a:ext cx="4481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18" name="Text Box 18"/>
          <p:cNvSpPr txBox="1">
            <a:spLocks noChangeArrowheads="1"/>
          </p:cNvSpPr>
          <p:nvPr/>
        </p:nvSpPr>
        <p:spPr bwMode="auto">
          <a:xfrm>
            <a:off x="7247539" y="4343400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(a)</a:t>
            </a:r>
          </a:p>
        </p:txBody>
      </p:sp>
      <p:sp>
        <p:nvSpPr>
          <p:cNvPr id="819219" name="Text Box 19"/>
          <p:cNvSpPr txBox="1">
            <a:spLocks noChangeArrowheads="1"/>
          </p:cNvSpPr>
          <p:nvPr/>
        </p:nvSpPr>
        <p:spPr bwMode="auto">
          <a:xfrm>
            <a:off x="7247539" y="5075238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(b)</a:t>
            </a:r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731562" y="5806414"/>
            <a:ext cx="178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Subtract (a) – (b):</a:t>
            </a:r>
          </a:p>
        </p:txBody>
      </p:sp>
      <p:grpSp>
        <p:nvGrpSpPr>
          <p:cNvPr id="819221" name="Group 21"/>
          <p:cNvGrpSpPr>
            <a:grpSpLocks/>
          </p:cNvGrpSpPr>
          <p:nvPr/>
        </p:nvGrpSpPr>
        <p:grpSpPr bwMode="auto">
          <a:xfrm>
            <a:off x="2011363" y="1143000"/>
            <a:ext cx="5119687" cy="871538"/>
            <a:chOff x="1498" y="1987"/>
            <a:chExt cx="3225" cy="549"/>
          </a:xfrm>
        </p:grpSpPr>
        <p:sp>
          <p:nvSpPr>
            <p:cNvPr id="819222" name="Rectangle 22"/>
            <p:cNvSpPr>
              <a:spLocks noChangeArrowheads="1"/>
            </p:cNvSpPr>
            <p:nvPr/>
          </p:nvSpPr>
          <p:spPr bwMode="auto">
            <a:xfrm>
              <a:off x="1498" y="2075"/>
              <a:ext cx="3168" cy="4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23" name="Text Box 23"/>
            <p:cNvSpPr txBox="1">
              <a:spLocks noChangeArrowheads="1"/>
            </p:cNvSpPr>
            <p:nvPr/>
          </p:nvSpPr>
          <p:spPr bwMode="auto">
            <a:xfrm>
              <a:off x="1498" y="2171"/>
              <a:ext cx="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</a:t>
              </a:r>
            </a:p>
          </p:txBody>
        </p:sp>
        <p:sp>
          <p:nvSpPr>
            <p:cNvPr id="819224" name="Text Box 24"/>
            <p:cNvSpPr txBox="1">
              <a:spLocks noChangeArrowheads="1"/>
            </p:cNvSpPr>
            <p:nvPr/>
          </p:nvSpPr>
          <p:spPr bwMode="auto">
            <a:xfrm>
              <a:off x="2132" y="2065"/>
              <a:ext cx="25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5146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0 or 1</a:t>
              </a:r>
            </a:p>
            <a:p>
              <a:r>
                <a:rPr lang="en-US" sz="2000" i="1">
                  <a:latin typeface="Times New Roman" charset="0"/>
                </a:rPr>
                <a:t>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i</a:t>
              </a:r>
              <a:r>
                <a:rPr lang="en-US" sz="2000">
                  <a:latin typeface="Times New Roman" charset="0"/>
                </a:rPr>
                <a:t>)</a:t>
              </a:r>
              <a:r>
                <a:rPr lang="en-US" sz="2000" i="1">
                  <a:latin typeface="Times New Roman" charset="0"/>
                </a:rPr>
                <a:t> + T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 </a:t>
              </a:r>
              <a:r>
                <a:rPr lang="en-US"/>
                <a:t>– </a:t>
              </a:r>
              <a:r>
                <a:rPr lang="en-US" sz="2000" i="1">
                  <a:latin typeface="Times New Roman" charset="0"/>
                </a:rPr>
                <a:t>i </a:t>
              </a:r>
              <a:r>
                <a:rPr lang="en-US"/>
                <a:t>–</a:t>
              </a:r>
              <a:r>
                <a:rPr lang="en-US" sz="2000">
                  <a:latin typeface="Times New Roman" charset="0"/>
                </a:rPr>
                <a:t>1) + </a:t>
              </a:r>
              <a:r>
                <a:rPr lang="en-US" sz="2000" i="1">
                  <a:latin typeface="Times New Roman" charset="0"/>
                </a:rPr>
                <a:t>cN	</a:t>
              </a:r>
              <a:r>
                <a:rPr lang="en-US" sz="2000">
                  <a:latin typeface="Times New Roman" charset="0"/>
                </a:rPr>
                <a:t>if 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  <a:endParaRPr lang="en-US" sz="2000" i="1">
                <a:latin typeface="Times New Roman" charset="0"/>
              </a:endParaRPr>
            </a:p>
          </p:txBody>
        </p:sp>
        <p:sp>
          <p:nvSpPr>
            <p:cNvPr id="819225" name="Text Box 25"/>
            <p:cNvSpPr txBox="1">
              <a:spLocks noChangeArrowheads="1"/>
            </p:cNvSpPr>
            <p:nvPr/>
          </p:nvSpPr>
          <p:spPr bwMode="auto">
            <a:xfrm>
              <a:off x="1902" y="1987"/>
              <a:ext cx="30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>
                  <a:latin typeface="Times New Roman" charset="0"/>
                </a:rPr>
                <a:t>{</a:t>
              </a: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898559" y="3484297"/>
            <a:ext cx="1576173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Since there are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two partitions: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920309" y="4343390"/>
            <a:ext cx="14160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Multiply by </a:t>
            </a:r>
            <a:r>
              <a:rPr lang="en-US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371635" y="5074902"/>
            <a:ext cx="19865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Substitute </a:t>
            </a:r>
            <a:r>
              <a:rPr lang="en-US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by </a:t>
            </a:r>
            <a:r>
              <a:rPr lang="en-US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0033CC"/>
                </a:solidFill>
                <a:latin typeface="Times New Roman"/>
                <a:cs typeface="Times New Roman"/>
              </a:rPr>
              <a:t>-1</a:t>
            </a:r>
            <a:r>
              <a:rPr lang="en-US" dirty="0" smtClean="0">
                <a:solidFill>
                  <a:srgbClr val="0033CC"/>
                </a:solidFill>
              </a:rPr>
              <a:t>: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8" grpId="0"/>
      <p:bldP spid="819219" grpId="0"/>
      <p:bldP spid="8192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41494</TotalTime>
  <Words>971</Words>
  <Application>Microsoft Macintosh PowerPoint</Application>
  <PresentationFormat>On-screen Show (4:3)</PresentationFormat>
  <Paragraphs>285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Quadrant</vt:lpstr>
      <vt:lpstr>Microsoft Equation 3.0</vt:lpstr>
      <vt:lpstr>Microsoft Equation</vt:lpstr>
      <vt:lpstr>CS 146: Data Structures and Algorithms July 14 Class Meeting</vt:lpstr>
      <vt:lpstr>Review of Sorting Algorithms</vt:lpstr>
      <vt:lpstr>Analysis of Quicksort</vt:lpstr>
      <vt:lpstr>Analysis of Quicksort</vt:lpstr>
      <vt:lpstr>Quicksort: Worst Case Analysis</vt:lpstr>
      <vt:lpstr>Quicksort: Worst Case Analysis, cont’d</vt:lpstr>
      <vt:lpstr>Quicksort: Worst Case Analysis, cont’d</vt:lpstr>
      <vt:lpstr>Quicksort: Best Case Analysis</vt:lpstr>
      <vt:lpstr>Quicksort: Average Case Analysis</vt:lpstr>
      <vt:lpstr>Quicksort: Average Case Analysis</vt:lpstr>
      <vt:lpstr>Quicksort: Average Case Analysis</vt:lpstr>
      <vt:lpstr>Assignment #5</vt:lpstr>
      <vt:lpstr>Assignment #5</vt:lpstr>
      <vt:lpstr>Assignment #5, cont’d</vt:lpstr>
      <vt:lpstr>Assignment #5, cont’d</vt:lpstr>
      <vt:lpstr>Break</vt:lpstr>
      <vt:lpstr>A General Lower Bound for Sorting</vt:lpstr>
      <vt:lpstr>A General Lower Bound for Sorting, cont’d</vt:lpstr>
      <vt:lpstr>Some Decision Tree Properties</vt:lpstr>
      <vt:lpstr>A General Lower Bound for Sorting, cont’d</vt:lpstr>
      <vt:lpstr>A General Lower Bound for Sorting</vt:lpstr>
      <vt:lpstr>A General Lower Bound for Sorting</vt:lpstr>
      <vt:lpstr>Bucket Sort and Radix Sort</vt:lpstr>
      <vt:lpstr>IBM 083 Card Sorter</vt:lpstr>
      <vt:lpstr>IBM 083 Card Sorter</vt:lpstr>
      <vt:lpstr>IBM 083 Card Sorter</vt:lpstr>
      <vt:lpstr> </vt:lpstr>
      <vt:lpstr>Magnetic Tape Sorting</vt:lpstr>
      <vt:lpstr>Magnetic Tape Sorting, cont’d</vt:lpstr>
      <vt:lpstr>Magnetic Tape Sorting, cont’d</vt:lpstr>
      <vt:lpstr>Magnetic Tape Sorting, cont’d</vt:lpstr>
      <vt:lpstr>Magnetic Tape Sorting,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593</cp:revision>
  <cp:lastPrinted>2015-07-07T08:11:41Z</cp:lastPrinted>
  <dcterms:created xsi:type="dcterms:W3CDTF">2008-01-12T03:52:55Z</dcterms:created>
  <dcterms:modified xsi:type="dcterms:W3CDTF">2015-07-14T09:06:27Z</dcterms:modified>
  <cp:category/>
</cp:coreProperties>
</file>