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6" r:id="rId2"/>
    <p:sldId id="484" r:id="rId3"/>
    <p:sldId id="485" r:id="rId4"/>
    <p:sldId id="478" r:id="rId5"/>
    <p:sldId id="479" r:id="rId6"/>
    <p:sldId id="480" r:id="rId7"/>
    <p:sldId id="481" r:id="rId8"/>
    <p:sldId id="482" r:id="rId9"/>
    <p:sldId id="483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523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16" r:id="rId42"/>
    <p:sldId id="521" r:id="rId43"/>
    <p:sldId id="522" r:id="rId44"/>
    <p:sldId id="517" r:id="rId45"/>
    <p:sldId id="518" r:id="rId46"/>
    <p:sldId id="520" r:id="rId47"/>
    <p:sldId id="519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22" autoAdjust="0"/>
    <p:restoredTop sz="98450" autoAdjust="0"/>
  </p:normalViewPr>
  <p:slideViewPr>
    <p:cSldViewPr>
      <p:cViewPr varScale="1">
        <p:scale>
          <a:sx n="122" d="100"/>
          <a:sy n="122" d="100"/>
        </p:scale>
        <p:origin x="-104" y="-192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6475" y="6248400"/>
            <a:ext cx="21018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3292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BD426FE-E46D-DC44-BF7D-8C3431A90D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June 9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June 9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8B55-BA3E-A94A-8FBD-DD6309C2FE4B}" type="slidenum">
              <a:rPr lang="en-US"/>
              <a:pPr/>
              <a:t>10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Scalability of Different Algorithms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5143500" algn="l"/>
              </a:tabLst>
            </a:pPr>
            <a:r>
              <a:rPr lang="en-US" dirty="0" err="1" smtClean="0"/>
              <a:t>LinearRuntimeGrowth</a:t>
            </a:r>
            <a:r>
              <a:rPr lang="en-US" dirty="0"/>
              <a:t>: 	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</a:p>
          <a:p>
            <a:pPr>
              <a:tabLst>
                <a:tab pos="5143500" algn="l"/>
              </a:tabLst>
            </a:pPr>
            <a:r>
              <a:rPr lang="en-US" dirty="0" err="1" smtClean="0"/>
              <a:t>LogarithmicRuntimeGrowth</a:t>
            </a:r>
            <a:r>
              <a:rPr lang="en-US" dirty="0" smtClean="0"/>
              <a:t>:	</a:t>
            </a:r>
            <a:r>
              <a:rPr lang="en-US" i="1" dirty="0" smtClean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 </a:t>
            </a:r>
            <a:r>
              <a:rPr lang="en-US" dirty="0">
                <a:latin typeface="Times New Roman" charset="0"/>
              </a:rPr>
              <a:t>log</a:t>
            </a:r>
            <a:r>
              <a:rPr lang="en-US" i="1" dirty="0">
                <a:latin typeface="Times New Roman" charset="0"/>
              </a:rPr>
              <a:t> N</a:t>
            </a:r>
            <a:r>
              <a:rPr lang="en-US" dirty="0">
                <a:latin typeface="Times New Roman" charset="0"/>
              </a:rPr>
              <a:t>)</a:t>
            </a:r>
          </a:p>
          <a:p>
            <a:pPr>
              <a:tabLst>
                <a:tab pos="5143500" algn="l"/>
              </a:tabLst>
            </a:pPr>
            <a:r>
              <a:rPr lang="en-US" dirty="0" err="1"/>
              <a:t>QuadraticRuntimeGrowth</a:t>
            </a:r>
            <a:r>
              <a:rPr lang="en-US" dirty="0"/>
              <a:t>: 	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)</a:t>
            </a:r>
          </a:p>
          <a:p>
            <a:pPr>
              <a:tabLst>
                <a:tab pos="5143500" algn="l"/>
              </a:tabLst>
            </a:pPr>
            <a:r>
              <a:rPr lang="en-US" dirty="0" err="1"/>
              <a:t>CubicRuntimeGrowth</a:t>
            </a:r>
            <a:r>
              <a:rPr lang="en-US" dirty="0"/>
              <a:t>: 	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30000" dirty="0">
                <a:latin typeface="Times New Roman" charset="0"/>
              </a:rPr>
              <a:t>3</a:t>
            </a:r>
            <a:r>
              <a:rPr lang="en-US" dirty="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053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AF91-15A2-0D4D-A48A-A647DB8CEF2F}" type="slidenum">
              <a:rPr lang="en-US"/>
              <a:pPr/>
              <a:t>11</a:t>
            </a:fld>
            <a:endParaRPr lang="en-US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Say </a:t>
            </a:r>
            <a:r>
              <a:rPr lang="ja-JP" altLang="en-US">
                <a:latin typeface="Arial"/>
              </a:rPr>
              <a:t>“</a:t>
            </a:r>
            <a:r>
              <a:rPr lang="en-US" i="1">
                <a:latin typeface="Times New Roman" charset="0"/>
              </a:rPr>
              <a:t>T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N</a:t>
            </a:r>
            <a:r>
              <a:rPr lang="en-US">
                <a:latin typeface="Times New Roman" charset="0"/>
              </a:rPr>
              <a:t>)</a:t>
            </a:r>
            <a:r>
              <a:rPr lang="en-US" i="1">
                <a:latin typeface="Times New Roman" charset="0"/>
              </a:rPr>
              <a:t> = O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f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N</a:t>
            </a:r>
            <a:r>
              <a:rPr lang="en-US">
                <a:latin typeface="Times New Roman" charset="0"/>
              </a:rPr>
              <a:t>))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B23C00"/>
                </a:solidFill>
              </a:rPr>
              <a:t>Big-Oh of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</a:p>
          <a:p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B23C00"/>
                </a:solidFill>
              </a:rPr>
              <a:t>order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4"/>
            <a:endParaRPr lang="en-US" dirty="0">
              <a:latin typeface="Times New Roman" charset="0"/>
            </a:endParaRPr>
          </a:p>
          <a:p>
            <a:r>
              <a:rPr lang="en-US" dirty="0"/>
              <a:t>The = sign really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mean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equals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since there may be more than one function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that satisfies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</a:p>
          <a:p>
            <a:pPr lvl="1"/>
            <a:r>
              <a:rPr lang="en-US" dirty="0"/>
              <a:t>So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is actually a set of functions.</a:t>
            </a:r>
          </a:p>
          <a:p>
            <a:pPr lvl="4"/>
            <a:endParaRPr lang="en-US" dirty="0"/>
          </a:p>
          <a:p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is in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</a:p>
        </p:txBody>
      </p:sp>
      <p:graphicFrame>
        <p:nvGraphicFramePr>
          <p:cNvPr id="4423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06475" y="5075238"/>
          <a:ext cx="2559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3" imgW="1091880" imgH="203040" progId="Equation.3">
                  <p:embed/>
                </p:oleObj>
              </mc:Choice>
              <mc:Fallback>
                <p:oleObj name="Equation" r:id="rId3" imgW="1091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5075238"/>
                        <a:ext cx="25590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81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484C-9186-284A-91AA-3E76EADD29EA}" type="slidenum">
              <a:rPr lang="en-US"/>
              <a:pPr/>
              <a:t>12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Logarithms in Algorithm Analysis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algorithm is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(log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 N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if it takes a constant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time to </a:t>
            </a:r>
            <a:r>
              <a:rPr lang="en-US" dirty="0">
                <a:solidFill>
                  <a:srgbClr val="B23C00"/>
                </a:solidFill>
              </a:rPr>
              <a:t>divide the problem</a:t>
            </a:r>
            <a:r>
              <a:rPr lang="en-US" dirty="0"/>
              <a:t>, such as in half.</a:t>
            </a:r>
          </a:p>
          <a:p>
            <a:pPr lvl="1"/>
            <a:r>
              <a:rPr lang="en-US" dirty="0"/>
              <a:t>Classic example: Binary search of a sorted array.</a:t>
            </a:r>
          </a:p>
          <a:p>
            <a:pPr lvl="4"/>
            <a:endParaRPr lang="en-US" dirty="0"/>
          </a:p>
          <a:p>
            <a:r>
              <a:rPr lang="en-US" dirty="0"/>
              <a:t>An algorithm is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)</a:t>
            </a:r>
            <a:r>
              <a:rPr lang="en-US" dirty="0"/>
              <a:t> if it takes a constant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(1)</a:t>
            </a:r>
            <a:r>
              <a:rPr lang="en-US" dirty="0"/>
              <a:t> time to </a:t>
            </a:r>
            <a:r>
              <a:rPr lang="en-US" dirty="0">
                <a:solidFill>
                  <a:srgbClr val="B23C00"/>
                </a:solidFill>
              </a:rPr>
              <a:t>reduce the problem by a fixed amount</a:t>
            </a:r>
            <a:r>
              <a:rPr lang="en-US" dirty="0"/>
              <a:t>, such as by 1.</a:t>
            </a:r>
          </a:p>
          <a:p>
            <a:pPr lvl="1"/>
            <a:r>
              <a:rPr lang="en-US" dirty="0"/>
              <a:t>Classic example: Computing factorials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6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BA58-5FAC-F046-88C0-3704001AA7B4}" type="slidenum">
              <a:rPr lang="en-US"/>
              <a:pPr/>
              <a:t>13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1071563" y="1235075"/>
            <a:ext cx="7187722" cy="547842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public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</a:rPr>
              <a:t>&lt;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</a:rPr>
              <a:t>AnyType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</a:rPr>
              <a:t> extends Comparable&lt;? super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</a:rPr>
              <a:t>AnyType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</a:rPr>
              <a:t>&gt;&gt;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binarySearch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</a:rPr>
              <a:t>AnyType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1400" b="1" dirty="0">
                <a:latin typeface="Courier New" charset="0"/>
              </a:rPr>
              <a:t>elements[],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</a:rPr>
              <a:t>AnyType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1400" b="1" dirty="0">
                <a:latin typeface="Courier New" charset="0"/>
              </a:rPr>
              <a:t>x, boolean flag)</a:t>
            </a:r>
          </a:p>
          <a:p>
            <a:r>
              <a:rPr lang="en-US" sz="1400" b="1" dirty="0">
                <a:latin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low = 0;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high = </a:t>
            </a:r>
            <a:r>
              <a:rPr lang="en-US" sz="1400" b="1" dirty="0" err="1">
                <a:latin typeface="Courier New" charset="0"/>
              </a:rPr>
              <a:t>elements.length</a:t>
            </a:r>
            <a:r>
              <a:rPr lang="en-US" sz="1400" b="1" dirty="0">
                <a:latin typeface="Courier New" charset="0"/>
              </a:rPr>
              <a:t> - 1;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count = 0;</a:t>
            </a:r>
          </a:p>
          <a:p>
            <a:endParaRPr lang="en-US" sz="1400" b="1" dirty="0">
              <a:latin typeface="Courier New" charset="0"/>
            </a:endParaRPr>
          </a:p>
          <a:p>
            <a:r>
              <a:rPr lang="en-US" sz="1400" b="1" dirty="0">
                <a:latin typeface="Courier New" charset="0"/>
              </a:rPr>
              <a:t>    while (low &lt;= high) {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mid = (low + high)/2;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compare =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x.compareTo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(elements[mid]);</a:t>
            </a:r>
          </a:p>
          <a:p>
            <a:r>
              <a:rPr lang="en-US" sz="1400" b="1" dirty="0">
                <a:latin typeface="Courier New" charset="0"/>
              </a:rPr>
              <a:t>        ++count;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if (compare &lt; 0) {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        high = mid - 1;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        }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else if (compare &gt; 0) {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           low = mid + 1;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        }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>
                <a:solidFill>
                  <a:srgbClr val="006600"/>
                </a:solidFill>
                <a:latin typeface="Courier New" charset="0"/>
              </a:rPr>
              <a:t>else {</a:t>
            </a:r>
          </a:p>
          <a:p>
            <a:r>
              <a:rPr lang="en-US" sz="1400" b="1" dirty="0">
                <a:solidFill>
                  <a:srgbClr val="006600"/>
                </a:solidFill>
                <a:latin typeface="Courier New" charset="0"/>
              </a:rPr>
              <a:t>            return flag ? mid : count; // found!</a:t>
            </a:r>
          </a:p>
          <a:p>
            <a:r>
              <a:rPr lang="en-US" sz="1400" b="1" dirty="0">
                <a:solidFill>
                  <a:srgbClr val="006600"/>
                </a:solidFill>
                <a:latin typeface="Courier New" charset="0"/>
              </a:rPr>
              <a:t>        }</a:t>
            </a:r>
          </a:p>
          <a:p>
            <a:r>
              <a:rPr lang="en-US" sz="1400" b="1" dirty="0">
                <a:latin typeface="Courier New" charset="0"/>
              </a:rPr>
              <a:t>    }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</a:p>
          <a:p>
            <a:r>
              <a:rPr lang="en-US" sz="1400" b="1" dirty="0">
                <a:latin typeface="Courier New" charset="0"/>
              </a:rPr>
              <a:t>    return flag ? </a:t>
            </a:r>
            <a:r>
              <a:rPr lang="en-US" sz="1400" b="1" i="1" dirty="0">
                <a:latin typeface="Courier New" charset="0"/>
              </a:rPr>
              <a:t>NOT_FOUND</a:t>
            </a:r>
            <a:r>
              <a:rPr lang="en-US" sz="1400" b="1" dirty="0">
                <a:latin typeface="Courier New" charset="0"/>
              </a:rPr>
              <a:t> : count;</a:t>
            </a:r>
          </a:p>
          <a:p>
            <a:r>
              <a:rPr lang="en-US" sz="1400" b="1" dirty="0">
                <a:latin typeface="Courier New" charset="0"/>
              </a:rPr>
              <a:t>}</a:t>
            </a: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4664075" y="3875088"/>
            <a:ext cx="2136775" cy="376237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CC"/>
                </a:solidFill>
              </a:rPr>
              <a:t>Search earlier part.</a:t>
            </a:r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4664075" y="4516438"/>
            <a:ext cx="1946275" cy="376237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Search later part.</a:t>
            </a:r>
          </a:p>
        </p:txBody>
      </p:sp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6309341" y="5166341"/>
            <a:ext cx="904875" cy="376237"/>
          </a:xfrm>
          <a:prstGeom prst="rect">
            <a:avLst/>
          </a:prstGeom>
          <a:solidFill>
            <a:srgbClr val="FFFFC2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6600"/>
                </a:solidFill>
              </a:rPr>
              <a:t>Found!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25" y="5623536"/>
            <a:ext cx="4282342" cy="58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Return either the target index or the count,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depending on the value of the boolean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flag</a:t>
            </a:r>
            <a:r>
              <a:rPr lang="en-US" dirty="0" smtClean="0">
                <a:solidFill>
                  <a:srgbClr val="B23C00"/>
                </a:solidFill>
              </a:rPr>
              <a:t>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6536" y="1143025"/>
            <a:ext cx="184978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BinarySearch.java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48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7" grpId="0" animBg="1"/>
      <p:bldP spid="448518" grpId="0" animBg="1"/>
      <p:bldP spid="448519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AADA-B13C-9B4D-85AD-1AB111F046C0}" type="slidenum">
              <a:rPr lang="en-US"/>
              <a:pPr/>
              <a:t>14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182928" y="1496667"/>
            <a:ext cx="8374062" cy="4492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public static void main(String[] </a:t>
            </a:r>
            <a:r>
              <a:rPr lang="en-US" b="1" dirty="0" err="1">
                <a:latin typeface="Courier New" charset="0"/>
              </a:rPr>
              <a:t>args</a:t>
            </a:r>
            <a:r>
              <a:rPr lang="en-US" b="1" dirty="0">
                <a:latin typeface="Courier New" charset="0"/>
              </a:rPr>
              <a:t>) 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n = 10;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BinarySearch</a:t>
            </a:r>
            <a:r>
              <a:rPr lang="en-US" b="1" dirty="0">
                <a:latin typeface="Courier New" charset="0"/>
              </a:rPr>
              <a:t> searcher = new </a:t>
            </a:r>
            <a:r>
              <a:rPr lang="en-US" b="1" dirty="0" err="1">
                <a:latin typeface="Courier New" charset="0"/>
              </a:rPr>
              <a:t>BinarySearch</a:t>
            </a:r>
            <a:r>
              <a:rPr lang="en-US" b="1" dirty="0">
                <a:latin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RandomGenerator</a:t>
            </a:r>
            <a:r>
              <a:rPr lang="en-US" b="1" dirty="0">
                <a:latin typeface="Courier New" charset="0"/>
              </a:rPr>
              <a:t> generator = new </a:t>
            </a:r>
            <a:r>
              <a:rPr lang="en-US" b="1" dirty="0" err="1">
                <a:latin typeface="Courier New" charset="0"/>
              </a:rPr>
              <a:t>RandomGenerator</a:t>
            </a:r>
            <a:r>
              <a:rPr lang="en-US" b="1" dirty="0">
                <a:latin typeface="Courier New" charset="0"/>
              </a:rPr>
              <a:t>(n);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Integer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intArray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[] 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generator.generateSortedArray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(n);</a:t>
            </a:r>
          </a:p>
          <a:p>
            <a:r>
              <a:rPr lang="en-US" b="1" dirty="0">
                <a:latin typeface="Courier New" charset="0"/>
              </a:rPr>
              <a:t>        </a:t>
            </a:r>
          </a:p>
          <a:p>
            <a:r>
              <a:rPr lang="en-US" b="1" dirty="0">
                <a:latin typeface="Courier New" charset="0"/>
              </a:rPr>
              <a:t>    for 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n;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System.out.printf</a:t>
            </a:r>
            <a:r>
              <a:rPr lang="en-US" b="1" dirty="0">
                <a:latin typeface="Courier New" charset="0"/>
              </a:rPr>
              <a:t>("%2d:%2d\n",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, </a:t>
            </a:r>
            <a:r>
              <a:rPr lang="en-US" b="1" dirty="0" err="1">
                <a:latin typeface="Courier New" charset="0"/>
              </a:rPr>
              <a:t>intArray</a:t>
            </a:r>
            <a:r>
              <a:rPr lang="en-US" b="1" dirty="0">
                <a:latin typeface="Courier New" charset="0"/>
              </a:rPr>
              <a:t>[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]);</a:t>
            </a:r>
          </a:p>
          <a:p>
            <a:r>
              <a:rPr lang="en-US" b="1" dirty="0">
                <a:latin typeface="Courier New" charset="0"/>
              </a:rPr>
              <a:t>    }</a:t>
            </a:r>
          </a:p>
          <a:p>
            <a:r>
              <a:rPr lang="en-US" b="1" dirty="0">
                <a:latin typeface="Courier New" charset="0"/>
              </a:rPr>
              <a:t>    </a:t>
            </a:r>
          </a:p>
          <a:p>
            <a:r>
              <a:rPr lang="en-US" b="1" dirty="0">
                <a:latin typeface="Courier New" charset="0"/>
              </a:rPr>
              <a:t>    for 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&lt;= 10;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 {</a:t>
            </a:r>
          </a:p>
          <a:p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target 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generator.generateInt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();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      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 index  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searcher.binarySearch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intArray</a:t>
            </a:r>
            <a:r>
              <a:rPr lang="en-US" b="1" dirty="0">
                <a:solidFill>
                  <a:srgbClr val="B23C00"/>
                </a:solidFill>
                <a:latin typeface="Courier New" charset="0"/>
              </a:rPr>
              <a:t>, target, true);</a:t>
            </a:r>
          </a:p>
          <a:p>
            <a:r>
              <a:rPr lang="en-US" b="1" dirty="0">
                <a:latin typeface="Courier New" charset="0"/>
              </a:rPr>
              <a:t>        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System.out.printf</a:t>
            </a:r>
            <a:r>
              <a:rPr lang="en-US" b="1" dirty="0">
                <a:latin typeface="Courier New" charset="0"/>
              </a:rPr>
              <a:t>("Search: %2d:%2d\n", index, target);</a:t>
            </a:r>
          </a:p>
          <a:p>
            <a:r>
              <a:rPr lang="en-US" b="1" dirty="0">
                <a:latin typeface="Courier New" charset="0"/>
              </a:rPr>
              <a:t>    }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7132638" y="6161088"/>
            <a:ext cx="803275" cy="3762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9341" y="1683613"/>
            <a:ext cx="1997863" cy="830997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Fill the array with 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random values from 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0 through 9.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069073"/>
            <a:ext cx="4324722" cy="338554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Search for a random value from 0 through 9.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170" y="1234464"/>
            <a:ext cx="138231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Search1.java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4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8DBB-77E5-4244-8FBA-057314ABB4E4}" type="slidenum">
              <a:rPr lang="en-US"/>
              <a:pPr/>
              <a:t>15</a:t>
            </a:fld>
            <a:endParaRPr 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50564" name="Text Box 4"/>
          <p:cNvSpPr txBox="1">
            <a:spLocks noChangeArrowheads="1"/>
          </p:cNvSpPr>
          <p:nvPr/>
        </p:nvSpPr>
        <p:spPr bwMode="auto">
          <a:xfrm>
            <a:off x="365125" y="1417342"/>
            <a:ext cx="8374063" cy="449262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private static final double LOG2 = </a:t>
            </a:r>
            <a:r>
              <a:rPr lang="en-US" b="1" dirty="0" err="1">
                <a:latin typeface="Courier New" charset="0"/>
              </a:rPr>
              <a:t>Math.log</a:t>
            </a:r>
            <a:r>
              <a:rPr lang="en-US" b="1" dirty="0">
                <a:latin typeface="Courier New" charset="0"/>
              </a:rPr>
              <a:t>(2);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public static void main(String[] </a:t>
            </a:r>
            <a:r>
              <a:rPr lang="en-US" b="1" dirty="0" err="1">
                <a:latin typeface="Courier New" charset="0"/>
              </a:rPr>
              <a:t>args</a:t>
            </a:r>
            <a:r>
              <a:rPr lang="en-US" b="1" dirty="0">
                <a:latin typeface="Courier New" charset="0"/>
              </a:rPr>
              <a:t>) 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System.out.printf</a:t>
            </a:r>
            <a:r>
              <a:rPr lang="en-US" b="1" dirty="0">
                <a:latin typeface="Courier New" charset="0"/>
              </a:rPr>
              <a:t>("%8s%8s%15s\n", "n", "count", "log2(n)");</a:t>
            </a:r>
          </a:p>
          <a:p>
            <a:r>
              <a:rPr lang="en-US" b="1" dirty="0">
                <a:latin typeface="Courier New" charset="0"/>
              </a:rPr>
              <a:t>    </a:t>
            </a:r>
          </a:p>
          <a:p>
            <a:r>
              <a:rPr lang="en-US" b="1" dirty="0">
                <a:latin typeface="Courier New" charset="0"/>
              </a:rPr>
              <a:t>    for 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n = 10; n &lt;= 100000; n*=10) {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BinarySearch</a:t>
            </a:r>
            <a:r>
              <a:rPr lang="en-US" b="1" dirty="0">
                <a:latin typeface="Courier New" charset="0"/>
              </a:rPr>
              <a:t> searcher = new </a:t>
            </a:r>
            <a:r>
              <a:rPr lang="en-US" b="1" dirty="0" err="1">
                <a:latin typeface="Courier New" charset="0"/>
              </a:rPr>
              <a:t>BinarySearch</a:t>
            </a:r>
            <a:r>
              <a:rPr lang="en-US" b="1" dirty="0">
                <a:latin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RandomGenerator</a:t>
            </a:r>
            <a:r>
              <a:rPr lang="en-US" b="1" dirty="0">
                <a:latin typeface="Courier New" charset="0"/>
              </a:rPr>
              <a:t> generator = new </a:t>
            </a:r>
            <a:r>
              <a:rPr lang="en-US" b="1" dirty="0" err="1">
                <a:latin typeface="Courier New" charset="0"/>
              </a:rPr>
              <a:t>RandomGenerator</a:t>
            </a:r>
            <a:r>
              <a:rPr lang="en-US" b="1" dirty="0">
                <a:latin typeface="Courier New" charset="0"/>
              </a:rPr>
              <a:t>(100*n);</a:t>
            </a:r>
          </a:p>
          <a:p>
            <a:r>
              <a:rPr lang="en-US" b="1" dirty="0">
                <a:latin typeface="Courier New" charset="0"/>
              </a:rPr>
              <a:t>        Integer </a:t>
            </a:r>
            <a:r>
              <a:rPr lang="en-US" b="1" dirty="0" err="1">
                <a:latin typeface="Courier New" charset="0"/>
              </a:rPr>
              <a:t>intArray</a:t>
            </a:r>
            <a:r>
              <a:rPr lang="en-US" b="1" dirty="0">
                <a:latin typeface="Courier New" charset="0"/>
              </a:rPr>
              <a:t>[] = </a:t>
            </a:r>
            <a:r>
              <a:rPr lang="en-US" b="1" dirty="0" err="1">
                <a:latin typeface="Courier New" charset="0"/>
              </a:rPr>
              <a:t>generator.generateSortedArray</a:t>
            </a:r>
            <a:r>
              <a:rPr lang="en-US" b="1" dirty="0">
                <a:latin typeface="Courier New" charset="0"/>
              </a:rPr>
              <a:t>(n);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target = 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generator.generateInt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();</a:t>
            </a:r>
          </a:p>
          <a:p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       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 count = 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searcher.binarySearch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intArray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, target, false);</a:t>
            </a:r>
          </a:p>
          <a:p>
            <a:r>
              <a:rPr lang="en-US" b="1" dirty="0">
                <a:latin typeface="Courier New" charset="0"/>
              </a:rPr>
              <a:t>        </a:t>
            </a:r>
          </a:p>
          <a:p>
            <a:r>
              <a:rPr lang="en-US" b="1" dirty="0">
                <a:latin typeface="Courier New" charset="0"/>
              </a:rPr>
              <a:t>        double log = </a:t>
            </a:r>
            <a:r>
              <a:rPr lang="en-US" b="1" dirty="0" err="1">
                <a:latin typeface="Courier New" charset="0"/>
              </a:rPr>
              <a:t>Math.log</a:t>
            </a:r>
            <a:r>
              <a:rPr lang="en-US" b="1" dirty="0">
                <a:latin typeface="Courier New" charset="0"/>
              </a:rPr>
              <a:t>(n)/LOG2;</a:t>
            </a:r>
          </a:p>
          <a:p>
            <a:r>
              <a:rPr lang="en-US" b="1" dirty="0">
                <a:latin typeface="Courier New" charset="0"/>
              </a:rPr>
              <a:t>        </a:t>
            </a:r>
            <a:r>
              <a:rPr lang="en-US" b="1" dirty="0" err="1">
                <a:latin typeface="Courier New" charset="0"/>
              </a:rPr>
              <a:t>System.out.printf</a:t>
            </a:r>
            <a:r>
              <a:rPr lang="en-US" b="1" dirty="0">
                <a:latin typeface="Courier New" charset="0"/>
              </a:rPr>
              <a:t>("%8d%8d%15f\n", n, count, log);</a:t>
            </a:r>
          </a:p>
          <a:p>
            <a:r>
              <a:rPr lang="en-US" b="1" dirty="0">
                <a:latin typeface="Courier New" charset="0"/>
              </a:rPr>
              <a:t>    }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450565" name="Text Box 5"/>
          <p:cNvSpPr txBox="1">
            <a:spLocks noChangeArrowheads="1"/>
          </p:cNvSpPr>
          <p:nvPr/>
        </p:nvSpPr>
        <p:spPr bwMode="auto">
          <a:xfrm>
            <a:off x="7132638" y="6161088"/>
            <a:ext cx="803275" cy="3762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7323" y="1234464"/>
            <a:ext cx="138231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Search2.java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2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818F-F844-0144-81FD-0F7555FB404C}" type="slidenum">
              <a:rPr lang="en-US"/>
              <a:pPr/>
              <a:t>16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2132013" y="1508125"/>
            <a:ext cx="5018545" cy="2246769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       n   count        log2(n)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10       4       3.321928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100       7       6.643856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1000      10       9.965784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10000      14      13.287712</a:t>
            </a:r>
          </a:p>
          <a:p>
            <a:r>
              <a:rPr lang="en-US" sz="2000" b="1" dirty="0">
                <a:latin typeface="Courier New"/>
                <a:cs typeface="Courier New"/>
              </a:rPr>
              <a:t>  100000      17      </a:t>
            </a:r>
            <a:r>
              <a:rPr lang="en-US" sz="2000" b="1" dirty="0" smtClean="0">
                <a:latin typeface="Courier New"/>
                <a:cs typeface="Courier New"/>
              </a:rPr>
              <a:t>16.609640</a:t>
            </a:r>
          </a:p>
          <a:p>
            <a:r>
              <a:rPr lang="en-US" sz="2000" b="1" dirty="0">
                <a:latin typeface="Courier New"/>
                <a:cs typeface="Courier New"/>
              </a:rPr>
              <a:t> 1000000      20      </a:t>
            </a:r>
            <a:r>
              <a:rPr lang="en-US" sz="2000" b="1" dirty="0" smtClean="0">
                <a:latin typeface="Courier New"/>
                <a:cs typeface="Courier New"/>
              </a:rPr>
              <a:t>19.931569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47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3977634"/>
            <a:ext cx="8229600" cy="641350"/>
          </a:xfrm>
          <a:noFill/>
          <a:ln/>
        </p:spPr>
        <p:txBody>
          <a:bodyPr/>
          <a:lstStyle/>
          <a:p>
            <a:r>
              <a:rPr lang="en-US" dirty="0"/>
              <a:t>Therefore, for the binary search </a:t>
            </a:r>
            <a:r>
              <a:rPr lang="en-US" dirty="0" smtClean="0"/>
              <a:t>algorithm,</a:t>
            </a:r>
            <a:br>
              <a:rPr lang="en-US" dirty="0" smtClean="0"/>
            </a:br>
            <a:r>
              <a:rPr lang="en-US" dirty="0" smtClean="0"/>
              <a:t>what can we conclude about 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/>
              <a:t>(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447494" name="Text Box 6"/>
          <p:cNvSpPr txBox="1">
            <a:spLocks noChangeArrowheads="1"/>
          </p:cNvSpPr>
          <p:nvPr/>
        </p:nvSpPr>
        <p:spPr bwMode="auto">
          <a:xfrm>
            <a:off x="3339133" y="5012984"/>
            <a:ext cx="2513013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 charset="0"/>
              </a:rPr>
              <a:t>T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i="1" dirty="0">
                <a:latin typeface="Times New Roman" charset="0"/>
              </a:rPr>
              <a:t>n</a:t>
            </a:r>
            <a:r>
              <a:rPr lang="en-US" sz="2800" dirty="0">
                <a:latin typeface="Times New Roman" charset="0"/>
              </a:rPr>
              <a:t>) = </a:t>
            </a:r>
            <a:r>
              <a:rPr lang="el-GR" sz="2800" i="1" dirty="0">
                <a:latin typeface="Times New Roman" charset="0"/>
              </a:rPr>
              <a:t>Θ</a:t>
            </a:r>
            <a:r>
              <a:rPr lang="en-US" sz="2800" dirty="0">
                <a:latin typeface="Times New Roman" charset="0"/>
              </a:rPr>
              <a:t>(log</a:t>
            </a:r>
            <a:r>
              <a:rPr lang="en-US" sz="2800" baseline="-25000" dirty="0">
                <a:latin typeface="Times New Roman" charset="0"/>
              </a:rPr>
              <a:t>2</a:t>
            </a:r>
            <a:r>
              <a:rPr lang="en-US" sz="2800" dirty="0">
                <a:latin typeface="Times New Roman" charset="0"/>
              </a:rPr>
              <a:t> </a:t>
            </a:r>
            <a:r>
              <a:rPr lang="en-US" sz="2800" i="1" dirty="0">
                <a:latin typeface="Times New Roman" charset="0"/>
              </a:rPr>
              <a:t>n</a:t>
            </a:r>
            <a:r>
              <a:rPr lang="en-US" sz="2800" dirty="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9737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7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3" grpId="0" build="p"/>
      <p:bldP spid="4474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ECF7-5BFB-5447-A07C-26AE993D8A6E}" type="slidenum">
              <a:rPr lang="en-US"/>
              <a:pPr/>
              <a:t>17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Data Type (ADT)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data type </a:t>
            </a:r>
            <a:r>
              <a:rPr lang="en-US" dirty="0"/>
              <a:t>specifies:</a:t>
            </a:r>
          </a:p>
          <a:p>
            <a:pPr lvl="1"/>
            <a:r>
              <a:rPr lang="en-US" dirty="0"/>
              <a:t>What kinds of </a:t>
            </a:r>
            <a:r>
              <a:rPr lang="en-US" dirty="0">
                <a:solidFill>
                  <a:srgbClr val="B23C00"/>
                </a:solidFill>
              </a:rPr>
              <a:t>data values </a:t>
            </a:r>
            <a:r>
              <a:rPr lang="en-US" dirty="0"/>
              <a:t>belong in the type.</a:t>
            </a:r>
          </a:p>
          <a:p>
            <a:pPr lvl="1"/>
            <a:r>
              <a:rPr lang="en-US" dirty="0"/>
              <a:t>What </a:t>
            </a:r>
            <a:r>
              <a:rPr lang="en-US" dirty="0">
                <a:solidFill>
                  <a:srgbClr val="B23C00"/>
                </a:solidFill>
              </a:rPr>
              <a:t>operations </a:t>
            </a:r>
            <a:r>
              <a:rPr lang="en-US" dirty="0"/>
              <a:t>are permitted on those values.</a:t>
            </a:r>
          </a:p>
          <a:p>
            <a:pPr lvl="4"/>
            <a:endParaRPr lang="en-US" dirty="0"/>
          </a:p>
          <a:p>
            <a:r>
              <a:rPr lang="en-US" dirty="0"/>
              <a:t>An </a:t>
            </a:r>
            <a:r>
              <a:rPr lang="en-US" dirty="0">
                <a:solidFill>
                  <a:srgbClr val="B23C00"/>
                </a:solidFill>
              </a:rPr>
              <a:t>abstract data type </a:t>
            </a:r>
            <a:r>
              <a:rPr lang="en-US" dirty="0"/>
              <a:t>specifies:</a:t>
            </a:r>
          </a:p>
          <a:p>
            <a:pPr lvl="1"/>
            <a:r>
              <a:rPr lang="en-US" dirty="0"/>
              <a:t>What kinds of </a:t>
            </a:r>
            <a:r>
              <a:rPr lang="en-US" dirty="0">
                <a:solidFill>
                  <a:srgbClr val="B23C00"/>
                </a:solidFill>
              </a:rPr>
              <a:t>data values </a:t>
            </a:r>
            <a:r>
              <a:rPr lang="en-US" dirty="0"/>
              <a:t>belong in the type.</a:t>
            </a:r>
          </a:p>
          <a:p>
            <a:pPr lvl="1"/>
            <a:r>
              <a:rPr lang="en-US" dirty="0"/>
              <a:t>What </a:t>
            </a:r>
            <a:r>
              <a:rPr lang="en-US" dirty="0">
                <a:solidFill>
                  <a:srgbClr val="B23C00"/>
                </a:solidFill>
              </a:rPr>
              <a:t>operations</a:t>
            </a:r>
            <a:r>
              <a:rPr lang="en-US" dirty="0"/>
              <a:t> are permitted on those values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The implementations of the </a:t>
            </a:r>
            <a:r>
              <a:rPr lang="en-US" dirty="0" smtClean="0">
                <a:solidFill>
                  <a:srgbClr val="B23C00"/>
                </a:solidFill>
              </a:rPr>
              <a:t>operations 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B23C00"/>
                </a:solidFill>
              </a:rPr>
              <a:t>of an abstract data type </a:t>
            </a:r>
            <a:r>
              <a:rPr lang="en-US" dirty="0">
                <a:solidFill>
                  <a:srgbClr val="B23C00"/>
                </a:solidFill>
              </a:rPr>
              <a:t>are hidden.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implementations </a:t>
            </a:r>
            <a:r>
              <a:rPr lang="en-US" dirty="0"/>
              <a:t>depend on </a:t>
            </a:r>
            <a:r>
              <a:rPr lang="en-US" dirty="0" smtClean="0"/>
              <a:t>the </a:t>
            </a:r>
            <a:r>
              <a:rPr lang="en-US" dirty="0"/>
              <a:t>specific 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1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1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F454-C576-5C46-AF0C-6C84691A74F9}" type="slidenum">
              <a:rPr lang="en-US"/>
              <a:pPr/>
              <a:t>18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ADT: </a:t>
            </a:r>
            <a:r>
              <a:rPr lang="en-US" b="1">
                <a:latin typeface="Courier New" charset="0"/>
              </a:rPr>
              <a:t>List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What kinds of data values?</a:t>
            </a:r>
          </a:p>
          <a:p>
            <a:pPr lvl="1"/>
            <a:r>
              <a:rPr lang="en-US" dirty="0"/>
              <a:t>Determined by the implementing class.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What operations?</a:t>
            </a:r>
          </a:p>
          <a:p>
            <a:pPr lvl="1"/>
            <a:r>
              <a:rPr lang="en-US" dirty="0"/>
              <a:t>Implemented by the implementing </a:t>
            </a:r>
            <a:r>
              <a:rPr lang="en-US" dirty="0" smtClean="0"/>
              <a:t>class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Return the size of the list.</a:t>
            </a:r>
          </a:p>
          <a:p>
            <a:pPr lvl="2"/>
            <a:r>
              <a:rPr lang="en-US" dirty="0"/>
              <a:t>Get the value at a given position of the list.</a:t>
            </a:r>
          </a:p>
          <a:p>
            <a:pPr lvl="2"/>
            <a:r>
              <a:rPr lang="en-US" dirty="0"/>
              <a:t>Set the value at a given position of the list.</a:t>
            </a:r>
          </a:p>
          <a:p>
            <a:pPr lvl="2"/>
            <a:r>
              <a:rPr lang="en-US" dirty="0"/>
              <a:t>Add a value to the end of the list (append).</a:t>
            </a:r>
          </a:p>
          <a:p>
            <a:pPr lvl="2"/>
            <a:r>
              <a:rPr lang="en-US" dirty="0"/>
              <a:t>Add a value at a given position of the list (insert).</a:t>
            </a:r>
          </a:p>
          <a:p>
            <a:pPr lvl="2"/>
            <a:r>
              <a:rPr lang="en-US" dirty="0"/>
              <a:t>Remove a value at a given position of the list. </a:t>
            </a:r>
          </a:p>
          <a:p>
            <a:pPr lvl="2"/>
            <a:r>
              <a:rPr lang="en-US" dirty="0"/>
              <a:t>Iterate over the values in the list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6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2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2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2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2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30C0-0EEF-C741-A8AA-A649215884BE}" type="slidenum">
              <a:rPr lang="en-US"/>
              <a:pPr/>
              <a:t>19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ADT: </a:t>
            </a:r>
            <a:r>
              <a:rPr lang="en-US" b="1" dirty="0" smtClean="0">
                <a:latin typeface="Courier New" charset="0"/>
              </a:rPr>
              <a:t>List</a:t>
            </a:r>
            <a:r>
              <a:rPr lang="en-US" i="1" dirty="0"/>
              <a:t>, cont’d</a:t>
            </a:r>
            <a:endParaRPr lang="en-US" b="1" i="1" dirty="0">
              <a:latin typeface="Courier New" charset="0"/>
            </a:endParaRP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229600" cy="2194876"/>
          </a:xfrm>
        </p:spPr>
        <p:txBody>
          <a:bodyPr/>
          <a:lstStyle/>
          <a:p>
            <a:r>
              <a:rPr lang="en-US" dirty="0"/>
              <a:t>The ADT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List</a:t>
            </a:r>
            <a:r>
              <a:rPr lang="en-US" dirty="0"/>
              <a:t> can be implemented as:</a:t>
            </a:r>
          </a:p>
          <a:p>
            <a:pPr lvl="1"/>
            <a:r>
              <a:rPr lang="en-US" dirty="0"/>
              <a:t>an array</a:t>
            </a:r>
          </a:p>
          <a:p>
            <a:pPr lvl="1"/>
            <a:r>
              <a:rPr lang="en-US" dirty="0"/>
              <a:t>a linked </a:t>
            </a:r>
            <a:r>
              <a:rPr lang="en-US" dirty="0" smtClean="0"/>
              <a:t>list</a:t>
            </a:r>
          </a:p>
          <a:p>
            <a:pPr lvl="6"/>
            <a:endParaRPr lang="en-US" dirty="0"/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List</a:t>
            </a:r>
            <a:r>
              <a:rPr lang="en-US" dirty="0"/>
              <a:t> is an interface:</a:t>
            </a: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955675" y="3543906"/>
            <a:ext cx="7273925" cy="2536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public interface List&lt;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&gt; 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extends Collection&lt;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boolean add(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element);</a:t>
            </a:r>
          </a:p>
          <a:p>
            <a:r>
              <a:rPr lang="en-US" b="1" dirty="0">
                <a:latin typeface="Courier New" charset="0"/>
              </a:rPr>
              <a:t>    void add(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index, 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element);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get(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position);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set(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index, 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element);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ListIterator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&lt;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AnyType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&gt; </a:t>
            </a:r>
            <a:r>
              <a:rPr lang="en-US" b="1" dirty="0" err="1">
                <a:solidFill>
                  <a:schemeClr val="folHlink"/>
                </a:solidFill>
                <a:latin typeface="Courier New" charset="0"/>
              </a:rPr>
              <a:t>listIterator</a:t>
            </a:r>
            <a:r>
              <a:rPr lang="en-US" b="1" dirty="0">
                <a:solidFill>
                  <a:schemeClr val="folHlink"/>
                </a:solidFill>
                <a:latin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</a:rPr>
              <a:t>    ...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6003890" y="3886195"/>
            <a:ext cx="1768475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folHlink"/>
                </a:solidFill>
              </a:rPr>
              <a:t>Explained later.</a:t>
            </a:r>
          </a:p>
        </p:txBody>
      </p:sp>
      <p:sp>
        <p:nvSpPr>
          <p:cNvPr id="453638" name="Text Box 6"/>
          <p:cNvSpPr txBox="1">
            <a:spLocks noChangeArrowheads="1"/>
          </p:cNvSpPr>
          <p:nvPr/>
        </p:nvSpPr>
        <p:spPr bwMode="auto">
          <a:xfrm>
            <a:off x="6126163" y="5257795"/>
            <a:ext cx="1768475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Explained later.</a:t>
            </a:r>
          </a:p>
        </p:txBody>
      </p:sp>
    </p:spTree>
    <p:extLst>
      <p:ext uri="{BB962C8B-B14F-4D97-AF65-F5344CB8AC3E}">
        <p14:creationId xmlns:p14="http://schemas.microsoft.com/office/powerpoint/2010/main" val="232752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uiExpand="1" build="p"/>
      <p:bldP spid="453636" grpId="0" animBg="1"/>
      <p:bldP spid="453637" grpId="0" animBg="1"/>
      <p:bldP spid="4536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4830-BEF8-7944-BDE5-542DD40E585C}" type="slidenum">
              <a:rPr lang="en-US"/>
              <a:pPr/>
              <a:t>2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Types and Reference Types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dirty="0"/>
              <a:t>Java has </a:t>
            </a:r>
            <a:r>
              <a:rPr lang="en-US" dirty="0">
                <a:solidFill>
                  <a:srgbClr val="B23C00"/>
                </a:solidFill>
              </a:rPr>
              <a:t>primitive types </a:t>
            </a:r>
            <a:r>
              <a:rPr lang="en-US" dirty="0"/>
              <a:t>and </a:t>
            </a:r>
            <a:r>
              <a:rPr lang="en-US" dirty="0">
                <a:solidFill>
                  <a:srgbClr val="B23C00"/>
                </a:solidFill>
              </a:rPr>
              <a:t>reference types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Primitive types are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short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long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byte</a:t>
            </a:r>
            <a:r>
              <a:rPr lang="en-US" dirty="0"/>
              <a:t> 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float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double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char</a:t>
            </a:r>
            <a:r>
              <a:rPr lang="en-US" dirty="0"/>
              <a:t>,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boolean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48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68CB-BF87-6E41-B7E1-06BFAC67970C}" type="slidenum">
              <a:rPr lang="en-US"/>
              <a:pPr/>
              <a:t>20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</a:t>
            </a:r>
            <a:r>
              <a:rPr lang="en-US" b="1">
                <a:latin typeface="Courier New" charset="0"/>
              </a:rPr>
              <a:t>List</a:t>
            </a:r>
            <a:r>
              <a:rPr lang="en-US"/>
              <a:t> as an </a:t>
            </a:r>
            <a:r>
              <a:rPr lang="en-US" b="1">
                <a:latin typeface="Courier New" charset="0"/>
              </a:rPr>
              <a:t>ArrayList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get()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set()</a:t>
            </a:r>
            <a:r>
              <a:rPr lang="en-US" dirty="0"/>
              <a:t> a value </a:t>
            </a:r>
            <a:br>
              <a:rPr lang="en-US" dirty="0"/>
            </a:br>
            <a:r>
              <a:rPr lang="en-US" dirty="0"/>
              <a:t>at a given position in the array are very fast (constant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(1)</a:t>
            </a:r>
            <a:r>
              <a:rPr lang="en-US" dirty="0"/>
              <a:t> time).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Disadvantages: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add()</a:t>
            </a:r>
            <a:r>
              <a:rPr lang="en-US" dirty="0"/>
              <a:t> a value (insert) or to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remove()</a:t>
            </a:r>
            <a:r>
              <a:rPr lang="en-US" dirty="0"/>
              <a:t> a value at a given position are expensive (</a:t>
            </a:r>
            <a:r>
              <a:rPr lang="en-US" i="1" dirty="0">
                <a:latin typeface="Times New Roman" charset="0"/>
              </a:rPr>
              <a:t>O(N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time), especially near the beginning of the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Data values need to be shifted to make room </a:t>
            </a:r>
            <a:br>
              <a:rPr lang="en-US" dirty="0"/>
            </a:br>
            <a:r>
              <a:rPr lang="en-US" dirty="0"/>
              <a:t>for the new value (add) or to fill in the hole (remove).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the array capacity is reached, a </a:t>
            </a:r>
            <a:r>
              <a:rPr lang="en-US" dirty="0">
                <a:solidFill>
                  <a:srgbClr val="B23C00"/>
                </a:solidFill>
              </a:rPr>
              <a:t>stop-and-copy </a:t>
            </a:r>
            <a:r>
              <a:rPr lang="en-US" dirty="0"/>
              <a:t>operation is required to increase the capacity.</a:t>
            </a:r>
          </a:p>
        </p:txBody>
      </p:sp>
    </p:spTree>
    <p:extLst>
      <p:ext uri="{BB962C8B-B14F-4D97-AF65-F5344CB8AC3E}">
        <p14:creationId xmlns:p14="http://schemas.microsoft.com/office/powerpoint/2010/main" val="158035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716A-C30D-3540-9AE5-9E258F636907}" type="slidenum">
              <a:rPr lang="en-US"/>
              <a:pPr/>
              <a:t>21</a:t>
            </a:fld>
            <a:endParaRPr lang="en-US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</a:t>
            </a:r>
            <a:r>
              <a:rPr lang="en-US" b="1">
                <a:latin typeface="Courier New" charset="0"/>
              </a:rPr>
              <a:t>List</a:t>
            </a:r>
            <a:r>
              <a:rPr lang="en-US"/>
              <a:t> as a </a:t>
            </a:r>
            <a:r>
              <a:rPr lang="en-US" b="1">
                <a:latin typeface="Courier New" charset="0"/>
              </a:rPr>
              <a:t>LinkedList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Calls to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add()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remove()</a:t>
            </a:r>
            <a:r>
              <a:rPr lang="en-US" dirty="0"/>
              <a:t> at </a:t>
            </a:r>
            <a:r>
              <a:rPr lang="en-US" dirty="0" smtClean="0"/>
              <a:t>any given </a:t>
            </a:r>
            <a:r>
              <a:rPr lang="en-US" dirty="0"/>
              <a:t>position </a:t>
            </a:r>
            <a:br>
              <a:rPr lang="en-US" dirty="0"/>
            </a:br>
            <a:r>
              <a:rPr lang="en-US" dirty="0"/>
              <a:t>in the list are very fast (constant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(1)</a:t>
            </a:r>
            <a:r>
              <a:rPr lang="en-US" dirty="0"/>
              <a:t> time).</a:t>
            </a:r>
          </a:p>
          <a:p>
            <a:pPr lvl="1"/>
            <a:r>
              <a:rPr lang="en-US" dirty="0"/>
              <a:t>The list capacity can grow (and shrink) </a:t>
            </a:r>
            <a:br>
              <a:rPr lang="en-US" dirty="0"/>
            </a:br>
            <a:r>
              <a:rPr lang="en-US" dirty="0"/>
              <a:t>at a constant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(1)</a:t>
            </a:r>
            <a:r>
              <a:rPr lang="en-US" dirty="0"/>
              <a:t> time.</a:t>
            </a:r>
          </a:p>
          <a:p>
            <a:pPr lvl="4"/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Accessing a value with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get()</a:t>
            </a:r>
            <a:r>
              <a:rPr lang="en-US" dirty="0"/>
              <a:t> or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set()</a:t>
            </a:r>
            <a:r>
              <a:rPr lang="en-US" dirty="0"/>
              <a:t> at a given position in the list is expensive (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time), especially near the middle of the list.</a:t>
            </a:r>
          </a:p>
          <a:p>
            <a:pPr lvl="2"/>
            <a:r>
              <a:rPr lang="en-US" dirty="0"/>
              <a:t>Need to start at one end of the list and follow links </a:t>
            </a:r>
            <a:br>
              <a:rPr lang="en-US" dirty="0"/>
            </a:br>
            <a:r>
              <a:rPr lang="en-US" dirty="0"/>
              <a:t>to reach the desired node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8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210F-FF1E-AF40-9C8D-EB5235C34E7C}" type="slidenum">
              <a:rPr lang="en-US"/>
              <a:pPr/>
              <a:t>23</a:t>
            </a:fld>
            <a:endParaRPr lang="en-US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 Linked List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node of the list contains a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next</a:t>
            </a:r>
            <a:r>
              <a:rPr lang="en-US" dirty="0"/>
              <a:t> pointer that points to the next node in the list.</a:t>
            </a:r>
          </a:p>
          <a:p>
            <a:pPr lvl="4"/>
            <a:endParaRPr lang="en-US" dirty="0"/>
          </a:p>
          <a:p>
            <a:r>
              <a:rPr lang="en-US" dirty="0"/>
              <a:t>Accessing the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30000" dirty="0">
                <a:latin typeface="Times New Roman" charset="0"/>
              </a:rPr>
              <a:t>th</a:t>
            </a:r>
            <a:r>
              <a:rPr lang="en-US" dirty="0"/>
              <a:t> value in the list means </a:t>
            </a:r>
            <a:br>
              <a:rPr lang="en-US" dirty="0"/>
            </a:br>
            <a:r>
              <a:rPr lang="en-US" dirty="0"/>
              <a:t>starting at the head node and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chasing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links </a:t>
            </a:r>
            <a:br>
              <a:rPr lang="en-US" dirty="0"/>
            </a:br>
            <a:r>
              <a:rPr lang="en-US" dirty="0"/>
              <a:t>to the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30000" dirty="0">
                <a:latin typeface="Times New Roman" charset="0"/>
              </a:rPr>
              <a:t>th</a:t>
            </a:r>
            <a:r>
              <a:rPr lang="en-US" dirty="0"/>
              <a:t> node.</a:t>
            </a:r>
          </a:p>
          <a:p>
            <a:pPr lvl="4"/>
            <a:endParaRPr lang="en-US" dirty="0"/>
          </a:p>
          <a:p>
            <a:r>
              <a:rPr lang="en-US" dirty="0"/>
              <a:t>Adding or removing </a:t>
            </a:r>
            <a:r>
              <a:rPr lang="en-US" dirty="0" smtClean="0"/>
              <a:t>a given </a:t>
            </a:r>
            <a:r>
              <a:rPr lang="en-US" dirty="0"/>
              <a:t>node is fast.</a:t>
            </a:r>
          </a:p>
          <a:p>
            <a:pPr lvl="1"/>
            <a:r>
              <a:rPr lang="en-US" dirty="0"/>
              <a:t>Need to have access to the preceding node </a:t>
            </a:r>
            <a:br>
              <a:rPr lang="en-US" dirty="0"/>
            </a:br>
            <a:r>
              <a:rPr lang="en-US" dirty="0"/>
              <a:t>in order to modify the preceding </a:t>
            </a:r>
            <a:r>
              <a:rPr lang="en-US" dirty="0" smtClean="0"/>
              <a:t>node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next</a:t>
            </a:r>
            <a:r>
              <a:rPr lang="en-US" dirty="0"/>
              <a:t> pointer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6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56EE-A71B-A94F-9C88-F1FA41BAE4E8}" type="slidenum">
              <a:rPr lang="en-US"/>
              <a:pPr/>
              <a:t>24</a:t>
            </a:fld>
            <a:endParaRPr lang="en-US"/>
          </a:p>
        </p:txBody>
      </p:sp>
      <p:pic>
        <p:nvPicPr>
          <p:cNvPr id="45876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08525"/>
            <a:ext cx="7708900" cy="1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58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793875"/>
            <a:ext cx="7234237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</a:t>
            </a:r>
            <a:r>
              <a:rPr lang="en-US" dirty="0" smtClean="0"/>
              <a:t>List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229600" cy="3475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Insert a new node:</a:t>
            </a:r>
          </a:p>
          <a:p>
            <a:pPr>
              <a:lnSpc>
                <a:spcPct val="90000"/>
              </a:lnSpc>
            </a:pPr>
            <a:endParaRPr lang="en-US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Delete a node: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72893" y="6044589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55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A3F-6BCF-6548-BEB9-AC416C91C698}" type="slidenum">
              <a:rPr lang="en-US"/>
              <a:pPr/>
              <a:t>25</a:t>
            </a:fld>
            <a:endParaRPr lang="en-U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Doubly Linked List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21675" cy="4835525"/>
          </a:xfrm>
        </p:spPr>
        <p:txBody>
          <a:bodyPr/>
          <a:lstStyle/>
          <a:p>
            <a:r>
              <a:rPr lang="en-US" dirty="0"/>
              <a:t>Each node of the list contains a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next</a:t>
            </a:r>
            <a:r>
              <a:rPr lang="en-US" dirty="0"/>
              <a:t> pointer that points to the next node in the list and a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prev</a:t>
            </a:r>
            <a:r>
              <a:rPr lang="en-US" dirty="0"/>
              <a:t> pointer that points to the previous node.</a:t>
            </a:r>
          </a:p>
          <a:p>
            <a:pPr lvl="4"/>
            <a:endParaRPr lang="en-US" dirty="0"/>
          </a:p>
          <a:p>
            <a:r>
              <a:rPr lang="en-US" dirty="0"/>
              <a:t>Accessing the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30000" dirty="0">
                <a:latin typeface="Times New Roman" charset="0"/>
              </a:rPr>
              <a:t>th</a:t>
            </a:r>
            <a:r>
              <a:rPr lang="en-US" dirty="0"/>
              <a:t> value in the list means </a:t>
            </a:r>
            <a:br>
              <a:rPr lang="en-US" dirty="0"/>
            </a:br>
            <a:r>
              <a:rPr lang="en-US" dirty="0"/>
              <a:t>starting at the either the head node or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tail </a:t>
            </a:r>
            <a:r>
              <a:rPr lang="en-US" dirty="0"/>
              <a:t>node, whichever is closer, and following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next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prev</a:t>
            </a:r>
            <a:r>
              <a:rPr lang="en-US" dirty="0"/>
              <a:t> links, respectively, to the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30000" dirty="0">
                <a:latin typeface="Times New Roman" charset="0"/>
              </a:rPr>
              <a:t>th</a:t>
            </a:r>
            <a:r>
              <a:rPr lang="en-US" dirty="0"/>
              <a:t> node.</a:t>
            </a:r>
          </a:p>
          <a:p>
            <a:pPr lvl="4"/>
            <a:endParaRPr lang="en-US" dirty="0"/>
          </a:p>
          <a:p>
            <a:r>
              <a:rPr lang="en-US" dirty="0"/>
              <a:t>Adding or removing a node is fast.</a:t>
            </a:r>
          </a:p>
        </p:txBody>
      </p:sp>
    </p:spTree>
    <p:extLst>
      <p:ext uri="{BB962C8B-B14F-4D97-AF65-F5344CB8AC3E}">
        <p14:creationId xmlns:p14="http://schemas.microsoft.com/office/powerpoint/2010/main" val="414022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3BE4-EC4F-AA45-BB70-6E159D33D693}" type="slidenum">
              <a:rPr lang="en-US"/>
              <a:pPr/>
              <a:t>26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</a:t>
            </a:r>
            <a:r>
              <a:rPr lang="en-US" dirty="0" smtClean="0"/>
              <a:t>List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493838"/>
          </a:xfrm>
        </p:spPr>
        <p:txBody>
          <a:bodyPr/>
          <a:lstStyle/>
          <a:p>
            <a:r>
              <a:rPr lang="en-US" dirty="0"/>
              <a:t>Use special </a:t>
            </a:r>
            <a:r>
              <a:rPr lang="en-US" dirty="0">
                <a:solidFill>
                  <a:srgbClr val="B23C00"/>
                </a:solidFill>
              </a:rPr>
              <a:t>head </a:t>
            </a:r>
            <a:r>
              <a:rPr lang="en-US" dirty="0"/>
              <a:t>and </a:t>
            </a:r>
            <a:r>
              <a:rPr lang="en-US" dirty="0">
                <a:solidFill>
                  <a:srgbClr val="B23C00"/>
                </a:solidFill>
              </a:rPr>
              <a:t>tail </a:t>
            </a:r>
            <a:r>
              <a:rPr lang="en-US" dirty="0"/>
              <a:t>nodes.</a:t>
            </a:r>
          </a:p>
          <a:p>
            <a:pPr lvl="1"/>
            <a:r>
              <a:rPr lang="en-US" dirty="0"/>
              <a:t>Eliminate special cases in the code when inserting or deleting at the head or tail of the list.</a:t>
            </a:r>
          </a:p>
        </p:txBody>
      </p:sp>
      <p:pic>
        <p:nvPicPr>
          <p:cNvPr id="462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32100"/>
            <a:ext cx="71643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72893" y="6044589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8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4FB2-3039-3146-B316-52123580C8C9}" type="slidenum">
              <a:rPr lang="en-US"/>
              <a:pPr/>
              <a:t>27</a:t>
            </a:fld>
            <a:endParaRPr lang="en-US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</a:t>
            </a:r>
            <a:r>
              <a:rPr lang="en-US" dirty="0" smtClean="0"/>
              <a:t>List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577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27125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Insert a new node.</a:t>
            </a:r>
          </a:p>
          <a:p>
            <a:pPr lvl="1"/>
            <a:r>
              <a:rPr lang="en-US" dirty="0"/>
              <a:t>Modify the pointers in the indicated order.</a:t>
            </a:r>
          </a:p>
        </p:txBody>
      </p:sp>
      <p:pic>
        <p:nvPicPr>
          <p:cNvPr id="457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8121650" cy="248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72893" y="6044589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0B8C-E6B4-D84E-AA2F-35F40CFFC7F9}" type="slidenum">
              <a:rPr lang="en-US"/>
              <a:pPr/>
              <a:t>28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Doubly Linked List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219200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Delete a node.</a:t>
            </a:r>
          </a:p>
          <a:p>
            <a:pPr lvl="1"/>
            <a:r>
              <a:rPr lang="en-US" dirty="0"/>
              <a:t>Modify the pointers in the indicated order.</a:t>
            </a:r>
          </a:p>
        </p:txBody>
      </p:sp>
      <p:pic>
        <p:nvPicPr>
          <p:cNvPr id="463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2609850"/>
            <a:ext cx="6769100" cy="237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72893" y="6044589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7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922F-348D-7D45-9F8C-D04D88A46938}" type="slidenum">
              <a:rPr lang="en-US"/>
              <a:pPr/>
              <a:t>29</a:t>
            </a:fld>
            <a:endParaRPr lang="en-US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Node Access Time: </a:t>
            </a:r>
            <a:r>
              <a:rPr lang="en-US" sz="2800" b="1">
                <a:latin typeface="Courier New" charset="0"/>
              </a:rPr>
              <a:t>ArrayList</a:t>
            </a:r>
            <a:r>
              <a:rPr lang="en-US" sz="2800"/>
              <a:t> vs. </a:t>
            </a:r>
            <a:r>
              <a:rPr lang="en-US" sz="2800" b="1">
                <a:latin typeface="Courier New" charset="0"/>
              </a:rPr>
              <a:t>LinkedList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823001" y="1530108"/>
            <a:ext cx="7264679" cy="409342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charset="0"/>
              </a:rPr>
              <a:t>private static ArrayList&lt;Integer&gt; testArray;</a:t>
            </a:r>
          </a:p>
          <a:p>
            <a:r>
              <a:rPr lang="en-US" sz="2000" b="1">
                <a:latin typeface="Courier New" charset="0"/>
              </a:rPr>
              <a:t>private static LinkedList&lt;Integer&gt; testLinked;</a:t>
            </a:r>
          </a:p>
          <a:p>
            <a:endParaRPr lang="en-US" sz="2000" b="1">
              <a:latin typeface="Courier New" charset="0"/>
            </a:endParaRPr>
          </a:p>
          <a:p>
            <a:r>
              <a:rPr lang="en-US" sz="2000" b="1">
                <a:latin typeface="Courier New" charset="0"/>
              </a:rPr>
              <a:t>private static void initLists(int n)</a:t>
            </a:r>
          </a:p>
          <a:p>
            <a:r>
              <a:rPr lang="en-US" sz="2000" b="1">
                <a:latin typeface="Courier New" charset="0"/>
              </a:rPr>
              <a:t>{</a:t>
            </a:r>
          </a:p>
          <a:p>
            <a:r>
              <a:rPr lang="en-US" sz="2000" b="1">
                <a:latin typeface="Courier New" charset="0"/>
              </a:rPr>
              <a:t>    testArray = new ArrayList&lt;&gt;(n);</a:t>
            </a:r>
          </a:p>
          <a:p>
            <a:r>
              <a:rPr lang="en-US" sz="2000" b="1">
                <a:latin typeface="Courier New" charset="0"/>
              </a:rPr>
              <a:t>    </a:t>
            </a:r>
          </a:p>
          <a:p>
            <a:r>
              <a:rPr lang="en-US" sz="2000" b="1">
                <a:latin typeface="Courier New" charset="0"/>
              </a:rPr>
              <a:t>    for (int i = 0; i &lt; n; i++) {</a:t>
            </a:r>
          </a:p>
          <a:p>
            <a:r>
              <a:rPr lang="en-US" sz="2000" b="1">
                <a:latin typeface="Courier New" charset="0"/>
              </a:rPr>
              <a:t>        testArray.add(0);</a:t>
            </a:r>
          </a:p>
          <a:p>
            <a:r>
              <a:rPr lang="en-US" sz="2000" b="1">
                <a:latin typeface="Courier New" charset="0"/>
              </a:rPr>
              <a:t>    }</a:t>
            </a:r>
          </a:p>
          <a:p>
            <a:r>
              <a:rPr lang="en-US" sz="2000" b="1">
                <a:latin typeface="Courier New" charset="0"/>
              </a:rPr>
              <a:t>    </a:t>
            </a:r>
          </a:p>
          <a:p>
            <a:r>
              <a:rPr lang="en-US" sz="2000" b="1">
                <a:latin typeface="Courier New" charset="0"/>
              </a:rPr>
              <a:t>    testLinked = new LinkedList&lt;&gt;(testArray);</a:t>
            </a:r>
          </a:p>
          <a:p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975" y="1234464"/>
            <a:ext cx="1393531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Access1.java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02" y="3512393"/>
            <a:ext cx="259147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Create an array list and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a linked </a:t>
            </a:r>
            <a:r>
              <a:rPr lang="en-US" dirty="0" err="1" smtClean="0">
                <a:solidFill>
                  <a:srgbClr val="B23C00"/>
                </a:solidFill>
              </a:rPr>
              <a:t>listboth</a:t>
            </a:r>
            <a:r>
              <a:rPr lang="en-US" dirty="0" smtClean="0">
                <a:solidFill>
                  <a:srgbClr val="B23C00"/>
                </a:solidFill>
              </a:rPr>
              <a:t> containing 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elements with value 0.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8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3B48-DDD0-6046-A380-E1A23A9FE9CB}" type="slidenum">
              <a:rPr lang="en-US"/>
              <a:pPr/>
              <a:t>3</a:t>
            </a:fld>
            <a:endParaRPr 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806" y="411163"/>
            <a:ext cx="8503872" cy="655637"/>
          </a:xfrm>
        </p:spPr>
        <p:txBody>
          <a:bodyPr/>
          <a:lstStyle/>
          <a:p>
            <a:r>
              <a:rPr lang="en-US" dirty="0"/>
              <a:t>Primitive Types and Reference </a:t>
            </a:r>
            <a:r>
              <a:rPr lang="en-US" dirty="0" smtClean="0"/>
              <a:t>Types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3"/>
            <a:ext cx="8229600" cy="4754828"/>
          </a:xfrm>
        </p:spPr>
        <p:txBody>
          <a:bodyPr/>
          <a:lstStyle/>
          <a:p>
            <a:r>
              <a:rPr lang="en-US" dirty="0"/>
              <a:t>Reference types (AKA object types) are for objects that are created with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new</a:t>
            </a:r>
            <a:r>
              <a:rPr lang="en-US" dirty="0"/>
              <a:t> operator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rgbClr val="B23C00"/>
                </a:solidFill>
              </a:rPr>
              <a:t>Java objects are always referred to by pointers</a:t>
            </a:r>
            <a:r>
              <a:rPr lang="en-US" dirty="0" smtClean="0">
                <a:solidFill>
                  <a:srgbClr val="B23C00"/>
                </a:solidFill>
              </a:rPr>
              <a:t>.</a:t>
            </a:r>
          </a:p>
          <a:p>
            <a:pPr lvl="6"/>
            <a:endParaRPr lang="en-US" dirty="0">
              <a:solidFill>
                <a:srgbClr val="B23C00"/>
              </a:solidFill>
            </a:endParaRPr>
          </a:p>
          <a:p>
            <a:r>
              <a:rPr lang="en-US" sz="3200" b="1" dirty="0">
                <a:solidFill>
                  <a:srgbClr val="0033CC"/>
                </a:solidFill>
                <a:latin typeface="Courier New" charset="0"/>
              </a:rPr>
              <a:t>Object </a:t>
            </a:r>
            <a:r>
              <a:rPr lang="en-US" dirty="0"/>
              <a:t>is the root of all reference types </a:t>
            </a:r>
            <a:br>
              <a:rPr lang="en-US" dirty="0"/>
            </a:br>
            <a:r>
              <a:rPr lang="en-US" dirty="0"/>
              <a:t>in the Java type hierarchy.</a:t>
            </a:r>
          </a:p>
          <a:p>
            <a:pPr lvl="1"/>
            <a:r>
              <a:rPr lang="en-US" dirty="0" smtClean="0"/>
              <a:t>Built-in reference types include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</a:rPr>
              <a:t>Object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</a:rPr>
              <a:t>Integer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</a:rPr>
              <a:t>Float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</a:rPr>
              <a:t>Date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</a:rPr>
              <a:t>System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</a:rPr>
              <a:t>ArrayList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</a:rPr>
              <a:t>Hashtable</a:t>
            </a:r>
            <a:endParaRPr lang="en-US" b="1" dirty="0" smtClean="0">
              <a:solidFill>
                <a:srgbClr val="0033CC"/>
              </a:solidFill>
              <a:latin typeface="Courier New" charset="0"/>
            </a:endParaRPr>
          </a:p>
          <a:p>
            <a:pPr lvl="1"/>
            <a:r>
              <a:rPr lang="en-US" dirty="0" smtClean="0"/>
              <a:t>An array is a reference type.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You can define </a:t>
            </a:r>
            <a:r>
              <a:rPr lang="en-US" dirty="0" smtClean="0">
                <a:solidFill>
                  <a:srgbClr val="B23C00"/>
                </a:solidFill>
              </a:rPr>
              <a:t>custom reference types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4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F192-250E-334F-8394-367C5C7B61BD}" type="slidenum">
              <a:rPr lang="en-US"/>
              <a:pPr/>
              <a:t>30</a:t>
            </a:fld>
            <a:endParaRPr lang="en-U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Access Time with </a:t>
            </a:r>
            <a:r>
              <a:rPr lang="en-US" b="1" dirty="0" err="1" smtClean="0">
                <a:latin typeface="Courier New"/>
                <a:cs typeface="Courier New"/>
              </a:rPr>
              <a:t>List.get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182928" y="1630486"/>
            <a:ext cx="8803812" cy="3170099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charset="0"/>
              </a:rPr>
              <a:t>private static long </a:t>
            </a:r>
            <a:r>
              <a:rPr lang="en-US" sz="2000" b="1" dirty="0" err="1">
                <a:latin typeface="Courier New" charset="0"/>
              </a:rPr>
              <a:t>timeElementAccess</a:t>
            </a:r>
            <a:r>
              <a:rPr lang="en-US" sz="2000" b="1" dirty="0">
                <a:latin typeface="Courier New" charset="0"/>
              </a:rPr>
              <a:t>(List&lt;Integer&gt; </a:t>
            </a:r>
            <a:r>
              <a:rPr lang="en-US" sz="2000" b="1" dirty="0" err="1">
                <a:latin typeface="Courier New" charset="0"/>
              </a:rPr>
              <a:t>lst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r>
              <a:rPr lang="en-US" sz="2000" b="1" dirty="0">
                <a:latin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</a:rPr>
              <a:t>    long start = </a:t>
            </a:r>
            <a:r>
              <a:rPr lang="en-US" sz="2000" b="1" dirty="0" err="1">
                <a:latin typeface="Courier New" charset="0"/>
              </a:rPr>
              <a:t>System.currentTimeMillis</a:t>
            </a:r>
            <a:r>
              <a:rPr lang="en-US" sz="2000" b="1" dirty="0">
                <a:latin typeface="Courier New" charset="0"/>
              </a:rPr>
              <a:t>();</a:t>
            </a:r>
          </a:p>
          <a:p>
            <a:r>
              <a:rPr lang="en-US" sz="2000" b="1" dirty="0">
                <a:latin typeface="Courier New" charset="0"/>
              </a:rPr>
              <a:t>    </a:t>
            </a:r>
          </a:p>
          <a:p>
            <a:r>
              <a:rPr lang="en-US" sz="2000" b="1" dirty="0">
                <a:latin typeface="Courier New" charset="0"/>
              </a:rPr>
              <a:t>    for 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 = 0; 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 &lt; </a:t>
            </a:r>
            <a:r>
              <a:rPr lang="en-US" sz="2000" b="1" dirty="0" err="1">
                <a:latin typeface="Courier New" charset="0"/>
              </a:rPr>
              <a:t>lst.size</a:t>
            </a:r>
            <a:r>
              <a:rPr lang="en-US" sz="2000" b="1" dirty="0">
                <a:latin typeface="Courier New" charset="0"/>
              </a:rPr>
              <a:t>(); 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++) {</a:t>
            </a:r>
          </a:p>
          <a:p>
            <a:r>
              <a:rPr lang="en-US" sz="2000" b="1" dirty="0">
                <a:latin typeface="Courier New" charset="0"/>
              </a:rPr>
              <a:t>        Integer </a:t>
            </a:r>
            <a:r>
              <a:rPr lang="en-US" sz="2000" b="1" dirty="0" err="1">
                <a:latin typeface="Courier New" charset="0"/>
              </a:rPr>
              <a:t>elmt</a:t>
            </a:r>
            <a:r>
              <a:rPr lang="en-US" sz="2000" b="1" dirty="0">
                <a:latin typeface="Courier New" charset="0"/>
              </a:rPr>
              <a:t> = </a:t>
            </a:r>
            <a:r>
              <a:rPr lang="en-US" sz="2000" b="1" dirty="0" err="1">
                <a:solidFill>
                  <a:srgbClr val="B23C00"/>
                </a:solidFill>
                <a:latin typeface="Courier New" charset="0"/>
              </a:rPr>
              <a:t>lst.get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(</a:t>
            </a:r>
            <a:r>
              <a:rPr lang="en-US" sz="2000" b="1" dirty="0" err="1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)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</a:rPr>
              <a:t>    }</a:t>
            </a:r>
          </a:p>
          <a:p>
            <a:r>
              <a:rPr lang="en-US" sz="2000" b="1" dirty="0">
                <a:latin typeface="Courier New" charset="0"/>
              </a:rPr>
              <a:t>    </a:t>
            </a:r>
          </a:p>
          <a:p>
            <a:r>
              <a:rPr lang="en-US" sz="2000" b="1" dirty="0">
                <a:latin typeface="Courier New" charset="0"/>
              </a:rPr>
              <a:t>    return </a:t>
            </a:r>
            <a:r>
              <a:rPr lang="en-US" sz="2000" b="1" dirty="0" err="1">
                <a:latin typeface="Courier New" charset="0"/>
              </a:rPr>
              <a:t>System.currentTimeMillis</a:t>
            </a:r>
            <a:r>
              <a:rPr lang="en-US" sz="2000" b="1" dirty="0">
                <a:latin typeface="Courier New" charset="0"/>
              </a:rPr>
              <a:t>() - start;</a:t>
            </a:r>
          </a:p>
          <a:p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3224" y="1356169"/>
            <a:ext cx="1393531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Access1.java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390" y="3246122"/>
            <a:ext cx="3385362" cy="338554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Access each element successively.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9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921D-D8E6-1E48-9C15-50908C5977A4}" type="slidenum">
              <a:rPr lang="en-US"/>
              <a:pPr/>
              <a:t>31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Node Access Time with </a:t>
            </a:r>
            <a:r>
              <a:rPr lang="en-US" sz="2800" b="1" dirty="0" err="1" smtClean="0">
                <a:latin typeface="Courier New"/>
                <a:cs typeface="Courier New"/>
              </a:rPr>
              <a:t>List.get</a:t>
            </a:r>
            <a:r>
              <a:rPr lang="en-US" sz="2800" b="1" dirty="0" smtClean="0">
                <a:latin typeface="Courier New"/>
                <a:cs typeface="Courier New"/>
              </a:rPr>
              <a:t>(</a:t>
            </a:r>
            <a:r>
              <a:rPr lang="en-US" sz="2800" b="1" dirty="0">
                <a:latin typeface="Courier New"/>
                <a:cs typeface="Courier New"/>
              </a:rPr>
              <a:t>)</a:t>
            </a:r>
            <a:r>
              <a:rPr lang="en-US" sz="2800" i="1" dirty="0" smtClean="0"/>
              <a:t>, </a:t>
            </a:r>
            <a:r>
              <a:rPr lang="en-US" sz="2800" i="1" dirty="0"/>
              <a:t>cont’d</a:t>
            </a:r>
            <a:endParaRPr lang="en-US" sz="2800" b="1" dirty="0">
              <a:latin typeface="Courier New" charset="0"/>
            </a:endParaRP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274367" y="1496648"/>
            <a:ext cx="8649899" cy="440120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public static void main(String </a:t>
            </a:r>
            <a:r>
              <a:rPr lang="en-US" sz="2000" b="1" dirty="0" err="1">
                <a:latin typeface="Courier New"/>
                <a:cs typeface="Courier New"/>
              </a:rPr>
              <a:t>args</a:t>
            </a:r>
            <a:r>
              <a:rPr lang="en-US" sz="2000" b="1" dirty="0">
                <a:latin typeface="Courier New"/>
                <a:cs typeface="Courier New"/>
              </a:rPr>
              <a:t>[])</a:t>
            </a:r>
          </a:p>
          <a:p>
            <a:r>
              <a:rPr lang="en-US" sz="2000" b="1" dirty="0">
                <a:latin typeface="Courier New"/>
                <a:cs typeface="Courier New"/>
              </a:rPr>
              <a:t>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System.out.printf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smtClean="0">
                <a:latin typeface="Courier New"/>
                <a:cs typeface="Courier New"/>
              </a:rPr>
              <a:t>"</a:t>
            </a:r>
            <a:r>
              <a:rPr lang="en-US" sz="2000" b="1" dirty="0">
                <a:latin typeface="Courier New"/>
                <a:cs typeface="Courier New"/>
              </a:rPr>
              <a:t>%8s%15s%15s\n</a:t>
            </a:r>
            <a:r>
              <a:rPr lang="en-US" sz="2000" b="1" dirty="0" smtClean="0">
                <a:latin typeface="Courier New"/>
                <a:cs typeface="Courier New"/>
              </a:rPr>
              <a:t>"</a:t>
            </a:r>
            <a:r>
              <a:rPr lang="en-US" sz="2000" b="1" dirty="0">
                <a:latin typeface="Courier New"/>
                <a:cs typeface="Courier New"/>
              </a:rPr>
              <a:t>, 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                  "</a:t>
            </a:r>
            <a:r>
              <a:rPr lang="en-US" sz="2000" b="1" dirty="0">
                <a:latin typeface="Courier New"/>
                <a:cs typeface="Courier New"/>
              </a:rPr>
              <a:t>n", "</a:t>
            </a:r>
            <a:r>
              <a:rPr lang="en-US" sz="2000" b="1" dirty="0" err="1">
                <a:latin typeface="Courier New"/>
                <a:cs typeface="Courier New"/>
              </a:rPr>
              <a:t>ArrayList</a:t>
            </a:r>
            <a:r>
              <a:rPr lang="en-US" sz="2000" b="1" dirty="0">
                <a:latin typeface="Courier New"/>
                <a:cs typeface="Courier New"/>
              </a:rPr>
              <a:t>", "</a:t>
            </a:r>
            <a:r>
              <a:rPr lang="en-US" sz="2000" b="1" dirty="0" err="1">
                <a:latin typeface="Courier New"/>
                <a:cs typeface="Courier New"/>
              </a:rPr>
              <a:t>LinkedList</a:t>
            </a:r>
            <a:r>
              <a:rPr lang="en-US" sz="2000" b="1" dirty="0">
                <a:latin typeface="Courier New"/>
                <a:cs typeface="Courier New"/>
              </a:rPr>
              <a:t>");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for (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n = 100; n &lt;= 1000000; n*=10)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</a:t>
            </a:r>
            <a:r>
              <a:rPr lang="en-US" sz="2000" b="1" dirty="0" err="1">
                <a:latin typeface="Courier New"/>
                <a:cs typeface="Courier New"/>
              </a:rPr>
              <a:t>initLists</a:t>
            </a:r>
            <a:r>
              <a:rPr lang="en-US" sz="2000" b="1" dirty="0">
                <a:latin typeface="Courier New"/>
                <a:cs typeface="Courier New"/>
              </a:rPr>
              <a:t>(n);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long </a:t>
            </a:r>
            <a:r>
              <a:rPr lang="en-US" sz="2000" b="1" dirty="0" err="1">
                <a:latin typeface="Courier New"/>
                <a:cs typeface="Courier New"/>
              </a:rPr>
              <a:t>timeArray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timeElementAccess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testArray</a:t>
            </a:r>
            <a:r>
              <a:rPr lang="en-US" sz="2000" b="1" dirty="0">
                <a:latin typeface="Courier New"/>
                <a:cs typeface="Courier New"/>
              </a:rPr>
              <a:t>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long </a:t>
            </a:r>
            <a:r>
              <a:rPr lang="en-US" sz="2000" b="1" dirty="0" err="1">
                <a:latin typeface="Courier New"/>
                <a:cs typeface="Courier New"/>
              </a:rPr>
              <a:t>timeList</a:t>
            </a:r>
            <a:r>
              <a:rPr lang="en-US" sz="2000" b="1" dirty="0">
                <a:latin typeface="Courier New"/>
                <a:cs typeface="Courier New"/>
              </a:rPr>
              <a:t>  = </a:t>
            </a:r>
            <a:r>
              <a:rPr lang="en-US" sz="2000" b="1" dirty="0" err="1">
                <a:latin typeface="Courier New"/>
                <a:cs typeface="Courier New"/>
              </a:rPr>
              <a:t>timeElementAccess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testLinked</a:t>
            </a:r>
            <a:r>
              <a:rPr lang="en-US" sz="2000" b="1" dirty="0">
                <a:latin typeface="Courier New"/>
                <a:cs typeface="Courier New"/>
              </a:rPr>
              <a:t>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</a:t>
            </a:r>
            <a:r>
              <a:rPr lang="en-US" sz="2000" b="1" dirty="0" err="1">
                <a:latin typeface="Courier New"/>
                <a:cs typeface="Courier New"/>
              </a:rPr>
              <a:t>System.out.printf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smtClean="0">
                <a:latin typeface="Courier New"/>
                <a:cs typeface="Courier New"/>
              </a:rPr>
              <a:t>"</a:t>
            </a:r>
            <a:r>
              <a:rPr lang="en-US" sz="2000" b="1" dirty="0">
                <a:latin typeface="Courier New"/>
                <a:cs typeface="Courier New"/>
              </a:rPr>
              <a:t>%8d%12d ms%12d </a:t>
            </a:r>
            <a:r>
              <a:rPr lang="en-US" sz="2000" b="1" dirty="0" err="1">
                <a:latin typeface="Courier New"/>
                <a:cs typeface="Courier New"/>
              </a:rPr>
              <a:t>ms</a:t>
            </a:r>
            <a:r>
              <a:rPr lang="en-US" sz="2000" b="1" dirty="0">
                <a:latin typeface="Courier New"/>
                <a:cs typeface="Courier New"/>
              </a:rPr>
              <a:t>\n</a:t>
            </a:r>
            <a:r>
              <a:rPr lang="en-US" sz="2000" b="1" dirty="0" smtClean="0">
                <a:latin typeface="Courier New"/>
                <a:cs typeface="Courier New"/>
              </a:rPr>
              <a:t>"</a:t>
            </a:r>
            <a:r>
              <a:rPr lang="en-US" sz="2000" b="1" dirty="0">
                <a:latin typeface="Courier New"/>
                <a:cs typeface="Courier New"/>
              </a:rPr>
              <a:t>, 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                      n</a:t>
            </a:r>
            <a:r>
              <a:rPr lang="en-US" sz="2000" b="1" dirty="0">
                <a:latin typeface="Courier New"/>
                <a:cs typeface="Courier New"/>
              </a:rPr>
              <a:t>, </a:t>
            </a:r>
            <a:r>
              <a:rPr lang="en-US" sz="2000" b="1" dirty="0" err="1">
                <a:latin typeface="Courier New"/>
                <a:cs typeface="Courier New"/>
              </a:rPr>
              <a:t>timeArray</a:t>
            </a:r>
            <a:r>
              <a:rPr lang="en-US" sz="2000" b="1" dirty="0">
                <a:latin typeface="Courier New"/>
                <a:cs typeface="Courier New"/>
              </a:rPr>
              <a:t>, </a:t>
            </a:r>
            <a:r>
              <a:rPr lang="en-US" sz="2000" b="1" dirty="0" err="1">
                <a:latin typeface="Courier New"/>
                <a:cs typeface="Courier New"/>
              </a:rPr>
              <a:t>timeList</a:t>
            </a:r>
            <a:r>
              <a:rPr lang="en-US" sz="2000" b="1" dirty="0">
                <a:latin typeface="Courier New"/>
                <a:cs typeface="Courier New"/>
              </a:rPr>
              <a:t>);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}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70021" name="Text Box 5"/>
          <p:cNvSpPr txBox="1">
            <a:spLocks noChangeArrowheads="1"/>
          </p:cNvSpPr>
          <p:nvPr/>
        </p:nvSpPr>
        <p:spPr bwMode="auto">
          <a:xfrm>
            <a:off x="6492219" y="6172170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3224" y="1234464"/>
            <a:ext cx="1393531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Access1.java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7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9FF7-D7FD-514B-930A-4BF59DC03D3B}" type="slidenum">
              <a:rPr lang="en-US"/>
              <a:pPr/>
              <a:t>32</a:t>
            </a:fld>
            <a:endParaRPr lang="en-US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Node Access Time with </a:t>
            </a:r>
            <a:r>
              <a:rPr lang="en-US" sz="2800" b="1" dirty="0" err="1" smtClean="0">
                <a:latin typeface="Courier New"/>
                <a:cs typeface="Courier New"/>
              </a:rPr>
              <a:t>List.get</a:t>
            </a:r>
            <a:r>
              <a:rPr lang="en-US" sz="2800" b="1" dirty="0" smtClean="0">
                <a:latin typeface="Courier New"/>
                <a:cs typeface="Courier New"/>
              </a:rPr>
              <a:t>()</a:t>
            </a:r>
            <a:r>
              <a:rPr lang="en-US" sz="2800" i="1" dirty="0" smtClean="0"/>
              <a:t>, </a:t>
            </a:r>
            <a:r>
              <a:rPr lang="en-US" sz="2800" i="1" dirty="0"/>
              <a:t>cont’d</a:t>
            </a:r>
            <a:endParaRPr lang="en-US" sz="2800" b="1" dirty="0">
              <a:latin typeface="Courier New" charset="0"/>
            </a:endParaRPr>
          </a:p>
        </p:txBody>
      </p:sp>
      <p:sp>
        <p:nvSpPr>
          <p:cNvPr id="4751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3246438"/>
            <a:ext cx="8229600" cy="2884487"/>
          </a:xfrm>
          <a:noFill/>
          <a:ln/>
        </p:spPr>
        <p:txBody>
          <a:bodyPr/>
          <a:lstStyle/>
          <a:p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ArrayList</a:t>
            </a:r>
            <a:endParaRPr lang="en-US" b="1" dirty="0">
              <a:solidFill>
                <a:srgbClr val="0033CC"/>
              </a:solidFill>
              <a:latin typeface="Courier New" charset="0"/>
            </a:endParaRPr>
          </a:p>
          <a:p>
            <a:pPr lvl="1"/>
            <a:r>
              <a:rPr lang="en-US" dirty="0"/>
              <a:t>Access to each element is </a:t>
            </a:r>
            <a:r>
              <a:rPr lang="en-US" dirty="0">
                <a:solidFill>
                  <a:srgbClr val="B23C00"/>
                </a:solidFill>
              </a:rPr>
              <a:t>fast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LinkedList</a:t>
            </a:r>
            <a:endParaRPr lang="en-US" b="1" dirty="0">
              <a:solidFill>
                <a:srgbClr val="0033CC"/>
              </a:solidFill>
              <a:latin typeface="Courier New" charset="0"/>
            </a:endParaRPr>
          </a:p>
          <a:p>
            <a:pPr lvl="1"/>
            <a:r>
              <a:rPr lang="en-US" dirty="0"/>
              <a:t>Access to each element is </a:t>
            </a:r>
            <a:r>
              <a:rPr lang="en-US" dirty="0">
                <a:solidFill>
                  <a:srgbClr val="B23C00"/>
                </a:solidFill>
              </a:rPr>
              <a:t>slow </a:t>
            </a:r>
            <a:r>
              <a:rPr lang="en-US" dirty="0"/>
              <a:t>due to the need to chase links from either end of the list in order to reach the desired element.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6115" y="1307130"/>
            <a:ext cx="6033372" cy="193899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   n      </a:t>
            </a:r>
            <a:r>
              <a:rPr lang="en-US" sz="2000" b="1" dirty="0" err="1">
                <a:latin typeface="Courier New"/>
                <a:cs typeface="Courier New"/>
              </a:rPr>
              <a:t>ArrayList</a:t>
            </a:r>
            <a:r>
              <a:rPr lang="en-US" sz="2000" b="1" dirty="0">
                <a:latin typeface="Courier New"/>
                <a:cs typeface="Courier New"/>
              </a:rPr>
              <a:t>     </a:t>
            </a:r>
            <a:r>
              <a:rPr lang="en-US" sz="2000" b="1" dirty="0" err="1">
                <a:latin typeface="Courier New"/>
                <a:cs typeface="Courier New"/>
              </a:rPr>
              <a:t>LinkedList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     100           0 </a:t>
            </a:r>
            <a:r>
              <a:rPr lang="en-US" sz="2000" b="1" dirty="0" err="1">
                <a:latin typeface="Courier New"/>
                <a:cs typeface="Courier New"/>
              </a:rPr>
              <a:t>ms</a:t>
            </a:r>
            <a:r>
              <a:rPr lang="en-US" sz="2000" b="1" dirty="0">
                <a:latin typeface="Courier New"/>
                <a:cs typeface="Courier New"/>
              </a:rPr>
              <a:t>           0 </a:t>
            </a:r>
            <a:r>
              <a:rPr lang="en-US" sz="2000" b="1" dirty="0" err="1">
                <a:latin typeface="Courier New"/>
                <a:cs typeface="Courier New"/>
              </a:rPr>
              <a:t>ms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    1000           0 </a:t>
            </a:r>
            <a:r>
              <a:rPr lang="en-US" sz="2000" b="1" dirty="0" err="1">
                <a:latin typeface="Courier New"/>
                <a:cs typeface="Courier New"/>
              </a:rPr>
              <a:t>ms</a:t>
            </a:r>
            <a:r>
              <a:rPr lang="en-US" sz="2000" b="1" dirty="0">
                <a:latin typeface="Courier New"/>
                <a:cs typeface="Courier New"/>
              </a:rPr>
              <a:t>           5 </a:t>
            </a:r>
            <a:r>
              <a:rPr lang="en-US" sz="2000" b="1" dirty="0" err="1">
                <a:latin typeface="Courier New"/>
                <a:cs typeface="Courier New"/>
              </a:rPr>
              <a:t>ms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   10000           3 </a:t>
            </a:r>
            <a:r>
              <a:rPr lang="en-US" sz="2000" b="1" dirty="0" err="1">
                <a:latin typeface="Courier New"/>
                <a:cs typeface="Courier New"/>
              </a:rPr>
              <a:t>ms</a:t>
            </a:r>
            <a:r>
              <a:rPr lang="en-US" sz="2000" b="1" dirty="0">
                <a:latin typeface="Courier New"/>
                <a:cs typeface="Courier New"/>
              </a:rPr>
              <a:t>          43 </a:t>
            </a:r>
            <a:r>
              <a:rPr lang="en-US" sz="2000" b="1" dirty="0" err="1">
                <a:latin typeface="Courier New"/>
                <a:cs typeface="Courier New"/>
              </a:rPr>
              <a:t>ms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  100000           0 </a:t>
            </a:r>
            <a:r>
              <a:rPr lang="en-US" sz="2000" b="1" dirty="0" err="1">
                <a:latin typeface="Courier New"/>
                <a:cs typeface="Courier New"/>
              </a:rPr>
              <a:t>ms</a:t>
            </a:r>
            <a:r>
              <a:rPr lang="en-US" sz="2000" b="1" dirty="0">
                <a:latin typeface="Courier New"/>
                <a:cs typeface="Courier New"/>
              </a:rPr>
              <a:t>        4208 </a:t>
            </a:r>
            <a:r>
              <a:rPr lang="en-US" sz="2000" b="1" dirty="0" err="1">
                <a:latin typeface="Courier New"/>
                <a:cs typeface="Courier New"/>
              </a:rPr>
              <a:t>ms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 1000000           1 </a:t>
            </a:r>
            <a:r>
              <a:rPr lang="en-US" sz="2000" b="1" dirty="0" err="1">
                <a:latin typeface="Courier New"/>
                <a:cs typeface="Courier New"/>
              </a:rPr>
              <a:t>ms</a:t>
            </a:r>
            <a:r>
              <a:rPr lang="en-US" sz="2000" b="1" dirty="0">
                <a:latin typeface="Courier New"/>
                <a:cs typeface="Courier New"/>
              </a:rPr>
              <a:t>      821905 </a:t>
            </a:r>
            <a:r>
              <a:rPr lang="en-US" sz="2000" b="1" dirty="0" err="1">
                <a:latin typeface="Courier New"/>
                <a:cs typeface="Courier New"/>
              </a:rPr>
              <a:t>ms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367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5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5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2613-B6B9-CD4B-BF59-30B5B0E80B5A}" type="slidenum">
              <a:rPr lang="en-US"/>
              <a:pPr/>
              <a:t>33</a:t>
            </a:fld>
            <a:endParaRPr lang="en-US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Java Collections Framework (JCF)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dirty="0"/>
              <a:t>A built-in collection of common data structures.</a:t>
            </a:r>
          </a:p>
          <a:p>
            <a:pPr lvl="1"/>
            <a:r>
              <a:rPr lang="en-US" dirty="0"/>
              <a:t>Abstracted by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Collection</a:t>
            </a:r>
            <a:r>
              <a:rPr lang="en-US" dirty="0"/>
              <a:t> interface: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1"/>
            <a:r>
              <a:rPr lang="en-US" dirty="0"/>
              <a:t>Extended by interface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List</a:t>
            </a:r>
            <a:r>
              <a:rPr lang="en-US" dirty="0"/>
              <a:t>.</a:t>
            </a:r>
          </a:p>
        </p:txBody>
      </p:sp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274638" y="2327275"/>
            <a:ext cx="877676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public interface Collection&lt;</a:t>
            </a:r>
            <a:r>
              <a:rPr lang="en-US" sz="1800" b="1" dirty="0" err="1">
                <a:latin typeface="Courier New" charset="0"/>
              </a:rPr>
              <a:t>AnyType</a:t>
            </a:r>
            <a:r>
              <a:rPr lang="en-US" sz="1800" b="1" dirty="0">
                <a:latin typeface="Courier New" charset="0"/>
              </a:rPr>
              <a:t>&gt; extends </a:t>
            </a:r>
            <a:r>
              <a:rPr lang="en-US" sz="1800" b="1" dirty="0" err="1">
                <a:latin typeface="Courier New" charset="0"/>
              </a:rPr>
              <a:t>Iterable</a:t>
            </a:r>
            <a:r>
              <a:rPr lang="en-US" sz="1800" b="1" dirty="0">
                <a:latin typeface="Courier New" charset="0"/>
              </a:rPr>
              <a:t>&lt;</a:t>
            </a:r>
            <a:r>
              <a:rPr lang="en-US" sz="1800" b="1" dirty="0" err="1">
                <a:latin typeface="Courier New" charset="0"/>
              </a:rPr>
              <a:t>AnyType</a:t>
            </a:r>
            <a:r>
              <a:rPr lang="en-US" sz="1800" b="1" dirty="0">
                <a:latin typeface="Courier New" charset="0"/>
              </a:rPr>
              <a:t>&gt;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boolean add(</a:t>
            </a:r>
            <a:r>
              <a:rPr lang="en-US" sz="1800" b="1" dirty="0" err="1">
                <a:latin typeface="Courier New" charset="0"/>
              </a:rPr>
              <a:t>AnyType</a:t>
            </a:r>
            <a:r>
              <a:rPr lang="en-US" sz="1800" b="1" dirty="0">
                <a:latin typeface="Courier New" charset="0"/>
              </a:rPr>
              <a:t> element);</a:t>
            </a:r>
          </a:p>
          <a:p>
            <a:r>
              <a:rPr lang="en-US" sz="1800" b="1" dirty="0">
                <a:latin typeface="Courier New" charset="0"/>
              </a:rPr>
              <a:t>    void clear();</a:t>
            </a:r>
          </a:p>
          <a:p>
            <a:r>
              <a:rPr lang="en-US" sz="1800" b="1" dirty="0">
                <a:latin typeface="Courier New" charset="0"/>
              </a:rPr>
              <a:t>    boolean contains(</a:t>
            </a:r>
            <a:r>
              <a:rPr lang="en-US" sz="1800" b="1" dirty="0" err="1">
                <a:latin typeface="Courier New" charset="0"/>
              </a:rPr>
              <a:t>AnyType</a:t>
            </a:r>
            <a:r>
              <a:rPr lang="en-US" sz="1800" b="1" dirty="0">
                <a:latin typeface="Courier New" charset="0"/>
              </a:rPr>
              <a:t> element);</a:t>
            </a:r>
          </a:p>
          <a:p>
            <a:r>
              <a:rPr lang="en-US" sz="1800" b="1" dirty="0">
                <a:latin typeface="Courier New" charset="0"/>
              </a:rPr>
              <a:t>    boolean equals(</a:t>
            </a:r>
            <a:r>
              <a:rPr lang="en-US" sz="1800" b="1" dirty="0" err="1">
                <a:latin typeface="Courier New" charset="0"/>
              </a:rPr>
              <a:t>AnyType</a:t>
            </a:r>
            <a:r>
              <a:rPr lang="en-US" sz="1800" b="1" dirty="0">
                <a:latin typeface="Courier New" charset="0"/>
              </a:rPr>
              <a:t> element);</a:t>
            </a:r>
          </a:p>
          <a:p>
            <a:r>
              <a:rPr lang="en-US" sz="1800" b="1" dirty="0">
                <a:latin typeface="Courier New" charset="0"/>
              </a:rPr>
              <a:t>    boolean </a:t>
            </a:r>
            <a:r>
              <a:rPr lang="en-US" sz="1800" b="1" dirty="0" err="1">
                <a:latin typeface="Courier New" charset="0"/>
              </a:rPr>
              <a:t>isEmpty</a:t>
            </a:r>
            <a:r>
              <a:rPr lang="en-US" sz="1800" b="1" dirty="0">
                <a:latin typeface="Courier New" charset="0"/>
              </a:rPr>
              <a:t>();</a:t>
            </a:r>
          </a:p>
          <a:p>
            <a:r>
              <a:rPr lang="en-US" sz="1800" b="1" dirty="0">
                <a:latin typeface="Courier New" charset="0"/>
              </a:rPr>
              <a:t>    boolean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remove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AnyType</a:t>
            </a:r>
            <a:r>
              <a:rPr lang="en-US" sz="1800" b="1" dirty="0">
                <a:latin typeface="Courier New" charset="0"/>
              </a:rPr>
              <a:t> element);</a:t>
            </a:r>
          </a:p>
          <a:p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Iterator&lt;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AnyType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&gt; iterator();</a:t>
            </a:r>
          </a:p>
          <a:p>
            <a:r>
              <a:rPr lang="en-US" sz="1800" b="1" dirty="0" smtClean="0">
                <a:latin typeface="Courier New" charset="0"/>
              </a:rPr>
              <a:t>    .</a:t>
            </a:r>
            <a:r>
              <a:rPr lang="en-US" sz="1800" b="1" dirty="0">
                <a:latin typeface="Courier New" charset="0"/>
              </a:rPr>
              <a:t>..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754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BE2C-52D8-D44F-B05D-51109F2C49E4}" type="slidenum">
              <a:rPr lang="en-US"/>
              <a:pPr/>
              <a:t>34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charset="0"/>
              </a:rPr>
              <a:t>Iterable</a:t>
            </a:r>
            <a:r>
              <a:rPr lang="en-US"/>
              <a:t> Interface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3047990"/>
          </a:xfrm>
        </p:spPr>
        <p:txBody>
          <a:bodyPr/>
          <a:lstStyle/>
          <a:p>
            <a:r>
              <a:rPr lang="en-US" dirty="0"/>
              <a:t>Allows you to use the special form of the </a:t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for</a:t>
            </a:r>
            <a:r>
              <a:rPr lang="en-US" dirty="0"/>
              <a:t> loop to iterate over the collection elements.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>
                <a:solidFill>
                  <a:srgbClr val="B23C00"/>
                </a:solidFill>
              </a:rPr>
              <a:t>iterator </a:t>
            </a:r>
            <a:r>
              <a:rPr lang="en-US" dirty="0"/>
              <a:t>keeps track of the </a:t>
            </a:r>
            <a:r>
              <a:rPr lang="en-US" dirty="0">
                <a:solidFill>
                  <a:srgbClr val="B23C00"/>
                </a:solidFill>
              </a:rPr>
              <a:t>current element</a:t>
            </a:r>
            <a:r>
              <a:rPr lang="en-US" dirty="0"/>
              <a:t>.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2193925" y="4417843"/>
            <a:ext cx="4894414" cy="1754327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public interface Iterator&lt;</a:t>
            </a:r>
            <a:r>
              <a:rPr lang="en-US" sz="1800" b="1" dirty="0" err="1">
                <a:latin typeface="Courier New" charset="0"/>
              </a:rPr>
              <a:t>AnyType</a:t>
            </a:r>
            <a:r>
              <a:rPr lang="en-US" sz="1800" b="1" dirty="0">
                <a:latin typeface="Courier New" charset="0"/>
              </a:rPr>
              <a:t>&gt;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boolean </a:t>
            </a:r>
            <a:r>
              <a:rPr lang="en-US" sz="1800" b="1" dirty="0" err="1">
                <a:latin typeface="Courier New" charset="0"/>
              </a:rPr>
              <a:t>hasNext</a:t>
            </a:r>
            <a:r>
              <a:rPr lang="en-US" sz="1800" b="1" dirty="0">
                <a:latin typeface="Courier New" charset="0"/>
              </a:rPr>
              <a:t>();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AnyType</a:t>
            </a:r>
            <a:r>
              <a:rPr lang="en-US" sz="1800" b="1" dirty="0">
                <a:latin typeface="Courier New" charset="0"/>
              </a:rPr>
              <a:t> next();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void remove();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465925" name="Text Box 5"/>
          <p:cNvSpPr txBox="1">
            <a:spLocks noChangeArrowheads="1"/>
          </p:cNvSpPr>
          <p:nvPr/>
        </p:nvSpPr>
        <p:spPr bwMode="auto">
          <a:xfrm>
            <a:off x="2260600" y="2332038"/>
            <a:ext cx="475589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for (</a:t>
            </a:r>
            <a:r>
              <a:rPr lang="en-US" sz="1800" b="1" dirty="0" err="1">
                <a:latin typeface="Courier New" charset="0"/>
              </a:rPr>
              <a:t>AnyType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elmt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sz="1800" b="1" dirty="0">
                <a:latin typeface="Courier New" charset="0"/>
              </a:rPr>
              <a:t>: </a:t>
            </a:r>
            <a:r>
              <a:rPr lang="en-US" sz="1800" b="1" dirty="0" err="1">
                <a:latin typeface="Courier New" charset="0"/>
              </a:rPr>
              <a:t>myElements</a:t>
            </a:r>
            <a:r>
              <a:rPr lang="en-US" sz="1800" b="1" dirty="0">
                <a:latin typeface="Courier New" charset="0"/>
              </a:rPr>
              <a:t>) {</a:t>
            </a:r>
          </a:p>
          <a:p>
            <a:r>
              <a:rPr lang="en-US" sz="1800" b="1" dirty="0">
                <a:latin typeface="Courier New" charset="0"/>
              </a:rPr>
              <a:t>    ...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465926" name="Text Box 6"/>
          <p:cNvSpPr txBox="1">
            <a:spLocks noChangeArrowheads="1"/>
          </p:cNvSpPr>
          <p:nvPr/>
        </p:nvSpPr>
        <p:spPr bwMode="auto">
          <a:xfrm>
            <a:off x="4297363" y="2879725"/>
            <a:ext cx="4283075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No indexing or calls to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get()</a:t>
            </a:r>
            <a:r>
              <a:rPr lang="en-US" sz="1800" dirty="0">
                <a:solidFill>
                  <a:srgbClr val="B23C00"/>
                </a:solidFill>
              </a:rPr>
              <a:t> required!</a:t>
            </a:r>
          </a:p>
          <a:p>
            <a:r>
              <a:rPr lang="en-US" sz="1800" dirty="0">
                <a:solidFill>
                  <a:srgbClr val="B23C00"/>
                </a:solidFill>
              </a:rPr>
              <a:t>Do something with 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elmt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B23C00"/>
                </a:solidFill>
              </a:rPr>
              <a:t>inside the loop.</a:t>
            </a:r>
          </a:p>
        </p:txBody>
      </p:sp>
    </p:spTree>
    <p:extLst>
      <p:ext uri="{BB962C8B-B14F-4D97-AF65-F5344CB8AC3E}">
        <p14:creationId xmlns:p14="http://schemas.microsoft.com/office/powerpoint/2010/main" val="286644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465924" grpId="0" animBg="1"/>
      <p:bldP spid="4659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5E8E-BEBA-6349-97D8-2C44B6443E8D}" type="slidenum">
              <a:rPr lang="en-US"/>
              <a:pPr/>
              <a:t>35</a:t>
            </a:fld>
            <a:endParaRPr lang="en-US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Node Access </a:t>
            </a:r>
            <a:r>
              <a:rPr lang="en-US" sz="2800" dirty="0" smtClean="0"/>
              <a:t>Time with Iterator</a:t>
            </a:r>
            <a:endParaRPr lang="en-US" sz="2800" b="1" dirty="0">
              <a:latin typeface="Courier New" charset="0"/>
            </a:endParaRP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493838"/>
          </a:xfrm>
        </p:spPr>
        <p:txBody>
          <a:bodyPr/>
          <a:lstStyle/>
          <a:p>
            <a:r>
              <a:rPr lang="en-US" dirty="0"/>
              <a:t>This time, we use the special form of the </a:t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for</a:t>
            </a:r>
            <a:r>
              <a:rPr lang="en-US" dirty="0"/>
              <a:t> loop to access the list elements sequentially.</a:t>
            </a:r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674688" y="3059403"/>
            <a:ext cx="7941898" cy="2862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private static long </a:t>
            </a:r>
            <a:r>
              <a:rPr lang="en-US" sz="1800" b="1" dirty="0" err="1">
                <a:latin typeface="Courier New" charset="0"/>
              </a:rPr>
              <a:t>timeElementAccess</a:t>
            </a:r>
            <a:r>
              <a:rPr lang="en-US" sz="1800" b="1" dirty="0">
                <a:latin typeface="Courier New" charset="0"/>
              </a:rPr>
              <a:t>(List&lt;Integer&gt; </a:t>
            </a:r>
            <a:r>
              <a:rPr lang="en-US" sz="1800" b="1" dirty="0" err="1">
                <a:latin typeface="Courier New" charset="0"/>
              </a:rPr>
              <a:t>lst</a:t>
            </a:r>
            <a:r>
              <a:rPr lang="en-US" sz="1800" b="1" dirty="0">
                <a:latin typeface="Courier New" charset="0"/>
              </a:rPr>
              <a:t>)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long start = </a:t>
            </a:r>
            <a:r>
              <a:rPr lang="en-US" sz="1800" b="1" dirty="0" err="1">
                <a:latin typeface="Courier New" charset="0"/>
              </a:rPr>
              <a:t>System.currentTimeMillis</a:t>
            </a:r>
            <a:r>
              <a:rPr lang="en-US" sz="1800" b="1" dirty="0">
                <a:latin typeface="Courier New" charset="0"/>
              </a:rPr>
              <a:t>();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for (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Integer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elmt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: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lst</a:t>
            </a:r>
            <a:r>
              <a:rPr lang="en-US" sz="1800" b="1" dirty="0">
                <a:latin typeface="Courier New" charset="0"/>
              </a:rPr>
              <a:t>) {</a:t>
            </a:r>
          </a:p>
          <a:p>
            <a:r>
              <a:rPr lang="en-US" sz="1800" b="1" dirty="0">
                <a:latin typeface="Courier New" charset="0"/>
              </a:rPr>
              <a:t>        Integer elmt2 = </a:t>
            </a:r>
            <a:r>
              <a:rPr lang="en-US" sz="1800" b="1" dirty="0" err="1">
                <a:latin typeface="Courier New" charset="0"/>
              </a:rPr>
              <a:t>elmt</a:t>
            </a:r>
            <a:r>
              <a:rPr lang="en-US" sz="1800" b="1" dirty="0">
                <a:latin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return </a:t>
            </a:r>
            <a:r>
              <a:rPr lang="en-US" sz="1800" b="1" dirty="0" err="1">
                <a:latin typeface="Courier New" charset="0"/>
              </a:rPr>
              <a:t>System.currentTimeMillis</a:t>
            </a:r>
            <a:r>
              <a:rPr lang="en-US" sz="1800" b="1" dirty="0">
                <a:latin typeface="Courier New" charset="0"/>
              </a:rPr>
              <a:t>() - start;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476165" name="Text Box 5"/>
          <p:cNvSpPr txBox="1">
            <a:spLocks noChangeArrowheads="1"/>
          </p:cNvSpPr>
          <p:nvPr/>
        </p:nvSpPr>
        <p:spPr bwMode="auto">
          <a:xfrm>
            <a:off x="7040853" y="2785406"/>
            <a:ext cx="1557463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+mn-lt"/>
              </a:rPr>
              <a:t>Access2.java</a:t>
            </a:r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7132638" y="6161088"/>
            <a:ext cx="803275" cy="3762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1669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476165" grpId="0" animBg="1"/>
      <p:bldP spid="47616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9942-D1AE-7F48-8C61-514760712DAA}" type="slidenum">
              <a:rPr lang="en-US"/>
              <a:pPr/>
              <a:t>36</a:t>
            </a:fld>
            <a:endParaRPr lang="en-US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Node Access </a:t>
            </a:r>
            <a:r>
              <a:rPr lang="en-US" sz="2800" dirty="0" smtClean="0"/>
              <a:t>Time with Iterator</a:t>
            </a:r>
            <a:r>
              <a:rPr lang="en-US" sz="2800" i="1" dirty="0" smtClean="0"/>
              <a:t>, </a:t>
            </a:r>
            <a:r>
              <a:rPr lang="en-US" sz="2800" i="1" dirty="0"/>
              <a:t>cont’d</a:t>
            </a:r>
            <a:endParaRPr lang="en-US" sz="2800" b="1" dirty="0">
              <a:latin typeface="Courier New" charset="0"/>
            </a:endParaRPr>
          </a:p>
        </p:txBody>
      </p:sp>
      <p:sp>
        <p:nvSpPr>
          <p:cNvPr id="478212" name="Text Box 4"/>
          <p:cNvSpPr txBox="1">
            <a:spLocks noChangeArrowheads="1"/>
          </p:cNvSpPr>
          <p:nvPr/>
        </p:nvSpPr>
        <p:spPr bwMode="auto">
          <a:xfrm>
            <a:off x="2011708" y="1417342"/>
            <a:ext cx="5109893" cy="193899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   n   </a:t>
            </a:r>
            <a:r>
              <a:rPr lang="en-US" sz="2000" b="1" dirty="0" err="1">
                <a:latin typeface="Courier New"/>
                <a:cs typeface="Courier New"/>
              </a:rPr>
              <a:t>ArrayList</a:t>
            </a:r>
            <a:r>
              <a:rPr lang="en-US" sz="2000" b="1" dirty="0">
                <a:latin typeface="Courier New"/>
                <a:cs typeface="Courier New"/>
              </a:rPr>
              <a:t>  </a:t>
            </a:r>
            <a:r>
              <a:rPr lang="en-US" sz="2000" b="1" dirty="0" err="1">
                <a:latin typeface="Courier New"/>
                <a:cs typeface="Courier New"/>
              </a:rPr>
              <a:t>LinkedList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     100           1           0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1000           1           0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10000           5           3</a:t>
            </a:r>
          </a:p>
          <a:p>
            <a:r>
              <a:rPr lang="en-US" sz="2000" b="1" dirty="0">
                <a:latin typeface="Courier New"/>
                <a:cs typeface="Courier New"/>
              </a:rPr>
              <a:t>  100000           8           0</a:t>
            </a:r>
          </a:p>
          <a:p>
            <a:r>
              <a:rPr lang="en-US" sz="2000" b="1" dirty="0">
                <a:latin typeface="Courier New"/>
                <a:cs typeface="Courier New"/>
              </a:rPr>
              <a:t> 1000000           1           4</a:t>
            </a:r>
          </a:p>
        </p:txBody>
      </p:sp>
      <p:sp>
        <p:nvSpPr>
          <p:cNvPr id="478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8229600" cy="2701925"/>
          </a:xfrm>
          <a:noFill/>
          <a:ln/>
        </p:spPr>
        <p:txBody>
          <a:bodyPr/>
          <a:lstStyle/>
          <a:p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ArrayList</a:t>
            </a:r>
            <a:endParaRPr lang="en-US" b="1" dirty="0">
              <a:solidFill>
                <a:srgbClr val="0033CC"/>
              </a:solidFill>
              <a:latin typeface="Courier New" charset="0"/>
            </a:endParaRPr>
          </a:p>
          <a:p>
            <a:pPr lvl="1"/>
            <a:r>
              <a:rPr lang="en-US" dirty="0"/>
              <a:t>Access to each element is </a:t>
            </a:r>
            <a:r>
              <a:rPr lang="en-US" dirty="0">
                <a:solidFill>
                  <a:srgbClr val="B23C00"/>
                </a:solidFill>
              </a:rPr>
              <a:t>fast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LinkedList</a:t>
            </a:r>
            <a:endParaRPr lang="en-US" b="1" dirty="0">
              <a:solidFill>
                <a:srgbClr val="0033CC"/>
              </a:solidFill>
              <a:latin typeface="Courier New" charset="0"/>
            </a:endParaRPr>
          </a:p>
          <a:p>
            <a:pPr lvl="1"/>
            <a:r>
              <a:rPr lang="en-US" dirty="0"/>
              <a:t>Access to each element is </a:t>
            </a:r>
            <a:r>
              <a:rPr lang="en-US" dirty="0">
                <a:solidFill>
                  <a:srgbClr val="B23C00"/>
                </a:solidFill>
              </a:rPr>
              <a:t>fast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122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8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8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8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42AF-A625-8745-B1A2-E0F856DCF48A}" type="slidenum">
              <a:rPr lang="en-US"/>
              <a:pPr/>
              <a:t>37</a:t>
            </a:fld>
            <a:endParaRPr lang="en-US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Node Delete Time: </a:t>
            </a:r>
            <a:r>
              <a:rPr lang="en-US" sz="2800" b="1" dirty="0" err="1" smtClean="0">
                <a:latin typeface="Courier New" charset="0"/>
              </a:rPr>
              <a:t>ArrayList</a:t>
            </a:r>
            <a:r>
              <a:rPr lang="en-US" sz="2800" dirty="0" smtClean="0"/>
              <a:t> vs. </a:t>
            </a:r>
            <a:r>
              <a:rPr lang="en-US" sz="2800" b="1" dirty="0" err="1" smtClean="0">
                <a:latin typeface="Courier New" charset="0"/>
              </a:rPr>
              <a:t>LinkedList</a:t>
            </a:r>
            <a:endParaRPr lang="en-US" sz="2800" b="1" dirty="0">
              <a:latin typeface="Courier New" charset="0"/>
            </a:endParaRPr>
          </a:p>
        </p:txBody>
      </p:sp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674688" y="1594486"/>
            <a:ext cx="7941898" cy="452431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private static long </a:t>
            </a:r>
            <a:r>
              <a:rPr lang="en-US" sz="1800" b="1" dirty="0" err="1">
                <a:latin typeface="Courier New" charset="0"/>
              </a:rPr>
              <a:t>timeElementRemove</a:t>
            </a:r>
            <a:r>
              <a:rPr lang="en-US" sz="1800" b="1" dirty="0">
                <a:latin typeface="Courier New" charset="0"/>
              </a:rPr>
              <a:t>(List&lt;Integer&gt; </a:t>
            </a:r>
            <a:r>
              <a:rPr lang="en-US" sz="1800" b="1" dirty="0" err="1">
                <a:latin typeface="Courier New" charset="0"/>
              </a:rPr>
              <a:t>lst</a:t>
            </a:r>
            <a:r>
              <a:rPr lang="en-US" sz="1800" b="1" dirty="0">
                <a:latin typeface="Courier New" charset="0"/>
              </a:rPr>
              <a:t>)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long start = </a:t>
            </a:r>
            <a:r>
              <a:rPr lang="en-US" sz="1800" b="1" dirty="0" err="1">
                <a:latin typeface="Courier New" charset="0"/>
              </a:rPr>
              <a:t>System.currentTimeMillis</a:t>
            </a:r>
            <a:r>
              <a:rPr lang="en-US" sz="1800" b="1" dirty="0">
                <a:latin typeface="Courier New" charset="0"/>
              </a:rPr>
              <a:t>();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 = 0;</a:t>
            </a:r>
          </a:p>
          <a:p>
            <a:r>
              <a:rPr lang="en-US" sz="1800" b="1" dirty="0">
                <a:latin typeface="Courier New" charset="0"/>
              </a:rPr>
              <a:t>    while (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 &lt; </a:t>
            </a:r>
            <a:r>
              <a:rPr lang="en-US" sz="1800" b="1" dirty="0" err="1">
                <a:latin typeface="Courier New" charset="0"/>
              </a:rPr>
              <a:t>lst.size</a:t>
            </a:r>
            <a:r>
              <a:rPr lang="en-US" sz="1800" b="1" dirty="0">
                <a:latin typeface="Courier New" charset="0"/>
              </a:rPr>
              <a:t>()) {</a:t>
            </a:r>
          </a:p>
          <a:p>
            <a:r>
              <a:rPr lang="en-US" sz="1800" b="1" dirty="0">
                <a:latin typeface="Courier New" charset="0"/>
              </a:rPr>
              <a:t>        if (</a:t>
            </a:r>
            <a:r>
              <a:rPr lang="en-US" sz="1800" b="1" dirty="0" err="1">
                <a:latin typeface="Courier New" charset="0"/>
              </a:rPr>
              <a:t>lst.get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)%2 == 0) {</a:t>
            </a:r>
          </a:p>
          <a:p>
            <a:r>
              <a:rPr lang="en-US" sz="1800" b="1" dirty="0">
                <a:latin typeface="Courier New" charset="0"/>
              </a:rPr>
              <a:t>           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lst.remove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);</a:t>
            </a:r>
          </a:p>
          <a:p>
            <a:r>
              <a:rPr lang="en-US" sz="1800" b="1" dirty="0">
                <a:latin typeface="Courier New" charset="0"/>
              </a:rPr>
              <a:t>        }</a:t>
            </a:r>
          </a:p>
          <a:p>
            <a:r>
              <a:rPr lang="en-US" sz="1800" b="1" dirty="0">
                <a:latin typeface="Courier New" charset="0"/>
              </a:rPr>
              <a:t>        else {</a:t>
            </a:r>
          </a:p>
          <a:p>
            <a:r>
              <a:rPr lang="en-US" sz="1800" b="1" dirty="0">
                <a:latin typeface="Courier New" charset="0"/>
              </a:rPr>
              <a:t>           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++;</a:t>
            </a:r>
          </a:p>
          <a:p>
            <a:r>
              <a:rPr lang="en-US" sz="1800" b="1" dirty="0">
                <a:latin typeface="Courier New" charset="0"/>
              </a:rPr>
              <a:t>        }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return </a:t>
            </a:r>
            <a:r>
              <a:rPr lang="en-US" sz="1800" b="1" dirty="0" err="1">
                <a:latin typeface="Courier New" charset="0"/>
              </a:rPr>
              <a:t>System.currentTimeMillis</a:t>
            </a:r>
            <a:r>
              <a:rPr lang="en-US" sz="1800" b="1" dirty="0">
                <a:latin typeface="Courier New" charset="0"/>
              </a:rPr>
              <a:t>() - start;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473093" name="Text Box 5"/>
          <p:cNvSpPr txBox="1">
            <a:spLocks noChangeArrowheads="1"/>
          </p:cNvSpPr>
          <p:nvPr/>
        </p:nvSpPr>
        <p:spPr bwMode="auto">
          <a:xfrm>
            <a:off x="6949414" y="1325903"/>
            <a:ext cx="1724526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+mn-lt"/>
              </a:rPr>
              <a:t>Remove1.java</a:t>
            </a:r>
          </a:p>
        </p:txBody>
      </p:sp>
      <p:sp>
        <p:nvSpPr>
          <p:cNvPr id="473095" name="Text Box 7"/>
          <p:cNvSpPr txBox="1">
            <a:spLocks noChangeArrowheads="1"/>
          </p:cNvSpPr>
          <p:nvPr/>
        </p:nvSpPr>
        <p:spPr bwMode="auto">
          <a:xfrm>
            <a:off x="4479925" y="3719513"/>
            <a:ext cx="3708400" cy="376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Use the 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List.remove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sz="1800" dirty="0">
                <a:solidFill>
                  <a:schemeClr val="folHlink"/>
                </a:solidFill>
              </a:rPr>
              <a:t> </a:t>
            </a:r>
            <a:r>
              <a:rPr lang="en-US" sz="1800" dirty="0">
                <a:solidFill>
                  <a:srgbClr val="B23C00"/>
                </a:solidFill>
              </a:rPr>
              <a:t>method</a:t>
            </a:r>
            <a:r>
              <a:rPr lang="en-US" sz="1800" dirty="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473096" name="Text Box 8"/>
          <p:cNvSpPr txBox="1">
            <a:spLocks noChangeArrowheads="1"/>
          </p:cNvSpPr>
          <p:nvPr/>
        </p:nvSpPr>
        <p:spPr bwMode="auto">
          <a:xfrm>
            <a:off x="7132638" y="6253163"/>
            <a:ext cx="803275" cy="3762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441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5" grpId="0" animBg="1"/>
      <p:bldP spid="47309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01F4-8FFE-1942-98E9-FC4EE6FC9D15}" type="slidenum">
              <a:rPr lang="en-US"/>
              <a:pPr/>
              <a:t>38</a:t>
            </a:fld>
            <a:endParaRPr lang="en-US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Node </a:t>
            </a:r>
            <a:r>
              <a:rPr lang="en-US" sz="2800" dirty="0" smtClean="0"/>
              <a:t>Delete Time with </a:t>
            </a:r>
            <a:r>
              <a:rPr lang="en-US" sz="2800" b="1" dirty="0" err="1" smtClean="0">
                <a:latin typeface="Courier New"/>
                <a:cs typeface="Courier New"/>
              </a:rPr>
              <a:t>List.remove</a:t>
            </a:r>
            <a:r>
              <a:rPr lang="en-US" sz="2800" b="1" dirty="0" smtClean="0">
                <a:latin typeface="Courier New"/>
                <a:cs typeface="Courier New"/>
              </a:rPr>
              <a:t>()</a:t>
            </a:r>
            <a:r>
              <a:rPr lang="en-US" sz="2800" i="1" dirty="0" smtClean="0"/>
              <a:t>, </a:t>
            </a:r>
            <a:r>
              <a:rPr lang="en-US" sz="2800" i="1" dirty="0"/>
              <a:t>cont’d</a:t>
            </a:r>
            <a:endParaRPr lang="en-US" sz="2800" b="1" dirty="0">
              <a:latin typeface="Courier New" charset="0"/>
            </a:endParaRPr>
          </a:p>
        </p:txBody>
      </p:sp>
      <p:sp>
        <p:nvSpPr>
          <p:cNvPr id="480260" name="Text Box 4"/>
          <p:cNvSpPr txBox="1">
            <a:spLocks noChangeArrowheads="1"/>
          </p:cNvSpPr>
          <p:nvPr/>
        </p:nvSpPr>
        <p:spPr bwMode="auto">
          <a:xfrm>
            <a:off x="2305050" y="1325903"/>
            <a:ext cx="4671775" cy="1754327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  n   </a:t>
            </a:r>
            <a:r>
              <a:rPr lang="en-US" sz="1800" b="1" dirty="0" err="1">
                <a:latin typeface="Courier New"/>
                <a:cs typeface="Courier New"/>
              </a:rPr>
              <a:t>ArrayList</a:t>
            </a: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LinkedList</a:t>
            </a:r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    100           0           0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1000           0           6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10000          11          66</a:t>
            </a:r>
          </a:p>
          <a:p>
            <a:r>
              <a:rPr lang="en-US" sz="1800" b="1" dirty="0">
                <a:latin typeface="Courier New"/>
                <a:cs typeface="Courier New"/>
              </a:rPr>
              <a:t>  100000         401        6700</a:t>
            </a:r>
          </a:p>
          <a:p>
            <a:r>
              <a:rPr lang="en-US" sz="1800" b="1" dirty="0">
                <a:latin typeface="Courier New"/>
                <a:cs typeface="Courier New"/>
              </a:rPr>
              <a:t> 1000000       52605     1740173</a:t>
            </a:r>
          </a:p>
        </p:txBody>
      </p:sp>
      <p:sp>
        <p:nvSpPr>
          <p:cNvPr id="4802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3154683"/>
            <a:ext cx="8229600" cy="3108926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ArrayList</a:t>
            </a:r>
            <a:endParaRPr lang="en-US" b="1" dirty="0">
              <a:solidFill>
                <a:srgbClr val="0033CC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Access to each element is </a:t>
            </a:r>
            <a:r>
              <a:rPr lang="en-US" dirty="0">
                <a:solidFill>
                  <a:srgbClr val="B23C00"/>
                </a:solidFill>
              </a:rPr>
              <a:t>fast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deletion is </a:t>
            </a:r>
            <a:r>
              <a:rPr lang="en-US" dirty="0">
                <a:solidFill>
                  <a:srgbClr val="B23C00"/>
                </a:solidFill>
              </a:rPr>
              <a:t>slow </a:t>
            </a:r>
            <a:r>
              <a:rPr lang="en-US" dirty="0"/>
              <a:t>due to the requirement to shift the remaining elements to fill the hole</a:t>
            </a:r>
            <a:r>
              <a:rPr lang="en-US" dirty="0" smtClean="0"/>
              <a:t>.</a:t>
            </a:r>
          </a:p>
          <a:p>
            <a:pPr lvl="6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LinkedList</a:t>
            </a:r>
            <a:endParaRPr lang="en-US" b="1" dirty="0">
              <a:solidFill>
                <a:srgbClr val="0033CC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Access to each element is </a:t>
            </a:r>
            <a:r>
              <a:rPr lang="en-US" dirty="0">
                <a:solidFill>
                  <a:srgbClr val="B23C00"/>
                </a:solidFill>
              </a:rPr>
              <a:t>slow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deletion is </a:t>
            </a:r>
            <a:r>
              <a:rPr lang="en-US" dirty="0">
                <a:solidFill>
                  <a:srgbClr val="B23C00"/>
                </a:solidFill>
              </a:rPr>
              <a:t>fast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24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0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0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0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0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6C9F-BD7B-3240-A364-0B7EE61E91D8}" type="slidenum">
              <a:rPr lang="en-US"/>
              <a:pPr/>
              <a:t>39</a:t>
            </a:fld>
            <a:endParaRPr lang="en-U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928" y="411163"/>
            <a:ext cx="8778144" cy="655637"/>
          </a:xfrm>
        </p:spPr>
        <p:txBody>
          <a:bodyPr/>
          <a:lstStyle/>
          <a:p>
            <a:r>
              <a:rPr lang="en-US" sz="2800" b="1" dirty="0" err="1">
                <a:latin typeface="Courier New"/>
                <a:cs typeface="Courier New"/>
              </a:rPr>
              <a:t>Collection</a:t>
            </a:r>
            <a:r>
              <a:rPr lang="en-US" sz="2800" b="1" dirty="0" err="1" smtClean="0">
                <a:latin typeface="Courier New"/>
                <a:cs typeface="Courier New"/>
              </a:rPr>
              <a:t>.remove</a:t>
            </a:r>
            <a:r>
              <a:rPr lang="en-US" sz="2800" b="1" dirty="0">
                <a:latin typeface="Courier New"/>
                <a:cs typeface="Courier New"/>
              </a:rPr>
              <a:t>(</a:t>
            </a:r>
            <a:r>
              <a:rPr lang="en-US" sz="2800" b="1" dirty="0" smtClean="0">
                <a:latin typeface="Courier New"/>
                <a:cs typeface="Courier New"/>
              </a:rPr>
              <a:t>)</a:t>
            </a:r>
            <a:r>
              <a:rPr lang="en-US" sz="2800" i="1" dirty="0" smtClean="0"/>
              <a:t> </a:t>
            </a:r>
            <a:r>
              <a:rPr lang="en-US" sz="2800" dirty="0"/>
              <a:t>vs</a:t>
            </a:r>
            <a:r>
              <a:rPr lang="en-US" sz="2800" i="1" dirty="0" smtClean="0"/>
              <a:t>. </a:t>
            </a:r>
            <a:r>
              <a:rPr lang="en-US" sz="2800" b="1" dirty="0" err="1" smtClean="0">
                <a:latin typeface="Courier New"/>
                <a:cs typeface="Courier New"/>
              </a:rPr>
              <a:t>Iterator.remove</a:t>
            </a:r>
            <a:r>
              <a:rPr lang="en-US" sz="2800" b="1" dirty="0" smtClean="0">
                <a:latin typeface="Courier New"/>
                <a:cs typeface="Courier New"/>
              </a:rPr>
              <a:t>()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45" y="1295400"/>
            <a:ext cx="8229510" cy="48767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Collection</a:t>
            </a:r>
            <a:r>
              <a:rPr lang="en-US" dirty="0"/>
              <a:t> interface and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Iterator</a:t>
            </a:r>
            <a:r>
              <a:rPr lang="en-US" dirty="0"/>
              <a:t> interface </a:t>
            </a:r>
            <a:r>
              <a:rPr lang="en-US" dirty="0" smtClean="0"/>
              <a:t>each has a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</a:rPr>
              <a:t>remove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method.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Collection.remove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dirty="0"/>
              <a:t> must first access the item.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Iterator.remove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dirty="0"/>
              <a:t> deletes its current item.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You must call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next()</a:t>
            </a:r>
            <a:r>
              <a:rPr lang="en-US" dirty="0"/>
              <a:t> before calling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remove()</a:t>
            </a:r>
            <a:r>
              <a:rPr lang="en-US" dirty="0"/>
              <a:t> again.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you change the structure of a collection </a:t>
            </a:r>
            <a:br>
              <a:rPr lang="en-US" dirty="0"/>
            </a:br>
            <a:r>
              <a:rPr lang="en-US" dirty="0"/>
              <a:t>(e.g., by adding or removing items), </a:t>
            </a:r>
            <a:br>
              <a:rPr lang="en-US" dirty="0"/>
            </a:br>
            <a:r>
              <a:rPr lang="en-US" dirty="0"/>
              <a:t>the iterator becomes invalid.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iterator will throw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ConcurrentModificationException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if you try to use the iterator after changing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smtClean="0"/>
              <a:t>collection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structure.</a:t>
            </a:r>
          </a:p>
        </p:txBody>
      </p:sp>
    </p:spTree>
    <p:extLst>
      <p:ext uri="{BB962C8B-B14F-4D97-AF65-F5344CB8AC3E}">
        <p14:creationId xmlns:p14="http://schemas.microsoft.com/office/powerpoint/2010/main" val="110439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2904-406E-774C-98A7-B661144FF7CD}" type="slidenum">
              <a:rPr lang="en-US"/>
              <a:pPr/>
              <a:t>4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Generic Types: Type Erasure</a:t>
            </a:r>
            <a:endParaRPr lang="en-US" b="1">
              <a:latin typeface="Courier New" charset="0"/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412163" cy="4937706"/>
          </a:xfrm>
        </p:spPr>
        <p:txBody>
          <a:bodyPr/>
          <a:lstStyle/>
          <a:p>
            <a:r>
              <a:rPr lang="en-US" dirty="0"/>
              <a:t>Generic types like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ArrayList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&lt;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SimpleShape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&gt;</a:t>
            </a:r>
            <a:r>
              <a:rPr lang="en-US" dirty="0"/>
              <a:t> are constructs of the Java language itself.</a:t>
            </a:r>
          </a:p>
          <a:p>
            <a:pPr lvl="1"/>
            <a:r>
              <a:rPr lang="en-US" dirty="0"/>
              <a:t>The Java virtual machine does not know </a:t>
            </a:r>
            <a:br>
              <a:rPr lang="en-US" dirty="0"/>
            </a:br>
            <a:r>
              <a:rPr lang="en-US" dirty="0"/>
              <a:t>about generic types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The Java compiler does </a:t>
            </a:r>
            <a:r>
              <a:rPr lang="en-US" dirty="0">
                <a:solidFill>
                  <a:srgbClr val="B23C00"/>
                </a:solidFill>
              </a:rPr>
              <a:t>type erasure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Convert generic types back to their raw types.</a:t>
            </a:r>
          </a:p>
          <a:p>
            <a:pPr lvl="1"/>
            <a:r>
              <a:rPr lang="en-US" dirty="0"/>
              <a:t>Replace type parameters by their bounds.</a:t>
            </a:r>
          </a:p>
          <a:p>
            <a:pPr lvl="1"/>
            <a:r>
              <a:rPr lang="en-US" dirty="0"/>
              <a:t>Add type casting as necessary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There are restrictions on using generic types.</a:t>
            </a:r>
          </a:p>
          <a:p>
            <a:pPr lvl="1"/>
            <a:r>
              <a:rPr lang="en-US" dirty="0"/>
              <a:t>Read about them in the text book, pp. 23-24.</a:t>
            </a:r>
          </a:p>
        </p:txBody>
      </p:sp>
    </p:spTree>
    <p:extLst>
      <p:ext uri="{BB962C8B-B14F-4D97-AF65-F5344CB8AC3E}">
        <p14:creationId xmlns:p14="http://schemas.microsoft.com/office/powerpoint/2010/main" val="402663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E539-261B-7D4F-8FAB-2B37B61BD7FF}" type="slidenum">
              <a:rPr lang="en-US"/>
              <a:pPr/>
              <a:t>40</a:t>
            </a:fld>
            <a:endParaRPr lang="en-US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Node Delete </a:t>
            </a:r>
            <a:r>
              <a:rPr lang="en-US" sz="2800" dirty="0" smtClean="0"/>
              <a:t>Time</a:t>
            </a:r>
            <a:r>
              <a:rPr lang="en-US" sz="2800" i="1" dirty="0" smtClean="0"/>
              <a:t> </a:t>
            </a:r>
            <a:r>
              <a:rPr lang="en-US" sz="2800" dirty="0" smtClean="0"/>
              <a:t>with </a:t>
            </a:r>
            <a:r>
              <a:rPr lang="en-US" sz="2800" b="1" dirty="0" err="1" smtClean="0">
                <a:latin typeface="Courier New"/>
                <a:cs typeface="Courier New"/>
              </a:rPr>
              <a:t>Iterator.remove</a:t>
            </a:r>
            <a:r>
              <a:rPr lang="en-US" sz="2800" b="1" dirty="0" smtClean="0">
                <a:latin typeface="Courier New"/>
                <a:cs typeface="Courier New"/>
              </a:rPr>
              <a:t>()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481284" name="Text Box 4"/>
          <p:cNvSpPr txBox="1">
            <a:spLocks noChangeArrowheads="1"/>
          </p:cNvSpPr>
          <p:nvPr/>
        </p:nvSpPr>
        <p:spPr bwMode="auto">
          <a:xfrm>
            <a:off x="674688" y="1600220"/>
            <a:ext cx="7941898" cy="369331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private static long </a:t>
            </a:r>
            <a:r>
              <a:rPr lang="en-US" sz="1800" b="1" dirty="0" err="1">
                <a:latin typeface="Courier New" charset="0"/>
              </a:rPr>
              <a:t>timeElementRemove</a:t>
            </a:r>
            <a:r>
              <a:rPr lang="en-US" sz="1800" b="1" dirty="0">
                <a:latin typeface="Courier New" charset="0"/>
              </a:rPr>
              <a:t>(List&lt;Integer&gt; </a:t>
            </a:r>
            <a:r>
              <a:rPr lang="en-US" sz="1800" b="1" dirty="0" err="1">
                <a:latin typeface="Courier New" charset="0"/>
              </a:rPr>
              <a:t>lst</a:t>
            </a:r>
            <a:r>
              <a:rPr lang="en-US" sz="1800" b="1" dirty="0">
                <a:latin typeface="Courier New" charset="0"/>
              </a:rPr>
              <a:t>)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long start = </a:t>
            </a:r>
            <a:r>
              <a:rPr lang="en-US" sz="1800" b="1" dirty="0" err="1">
                <a:latin typeface="Courier New" charset="0"/>
              </a:rPr>
              <a:t>System.currentTimeMillis</a:t>
            </a:r>
            <a:r>
              <a:rPr lang="en-US" sz="1800" b="1" dirty="0">
                <a:latin typeface="Courier New" charset="0"/>
              </a:rPr>
              <a:t>();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Iterator&lt;Integer&gt;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iter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=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lst.iterator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();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while (</a:t>
            </a:r>
            <a:r>
              <a:rPr lang="en-US" sz="1800" b="1" dirty="0" err="1">
                <a:latin typeface="Courier New" charset="0"/>
              </a:rPr>
              <a:t>iter.hasNext</a:t>
            </a:r>
            <a:r>
              <a:rPr lang="en-US" sz="1800" b="1" dirty="0">
                <a:latin typeface="Courier New" charset="0"/>
              </a:rPr>
              <a:t>()) {</a:t>
            </a:r>
          </a:p>
          <a:p>
            <a:r>
              <a:rPr lang="en-US" sz="1800" b="1" dirty="0">
                <a:latin typeface="Courier New" charset="0"/>
              </a:rPr>
              <a:t>        if (</a:t>
            </a:r>
            <a:r>
              <a:rPr lang="en-US" sz="1800" b="1" dirty="0" err="1">
                <a:latin typeface="Courier New" charset="0"/>
              </a:rPr>
              <a:t>iter.next</a:t>
            </a:r>
            <a:r>
              <a:rPr lang="en-US" sz="1800" b="1" dirty="0">
                <a:latin typeface="Courier New" charset="0"/>
              </a:rPr>
              <a:t>()%2 == 0) {</a:t>
            </a:r>
          </a:p>
          <a:p>
            <a:r>
              <a:rPr lang="en-US" sz="1800" b="1" dirty="0">
                <a:latin typeface="Courier New" charset="0"/>
              </a:rPr>
              <a:t>           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iter.remove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();</a:t>
            </a:r>
          </a:p>
          <a:p>
            <a:r>
              <a:rPr lang="en-US" sz="1800" b="1" dirty="0">
                <a:latin typeface="Courier New" charset="0"/>
              </a:rPr>
              <a:t>        }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return </a:t>
            </a:r>
            <a:r>
              <a:rPr lang="en-US" sz="1800" b="1" dirty="0" err="1">
                <a:latin typeface="Courier New" charset="0"/>
              </a:rPr>
              <a:t>System.currentTimeMillis</a:t>
            </a:r>
            <a:r>
              <a:rPr lang="en-US" sz="1800" b="1" dirty="0">
                <a:latin typeface="Courier New" charset="0"/>
              </a:rPr>
              <a:t>() - start;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6857975" y="1325903"/>
            <a:ext cx="1724526" cy="369332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  <a:latin typeface="+mn-lt"/>
              </a:rPr>
              <a:t>Remove2.java</a:t>
            </a:r>
          </a:p>
        </p:txBody>
      </p:sp>
      <p:sp>
        <p:nvSpPr>
          <p:cNvPr id="481286" name="Text Box 6"/>
          <p:cNvSpPr txBox="1">
            <a:spLocks noChangeArrowheads="1"/>
          </p:cNvSpPr>
          <p:nvPr/>
        </p:nvSpPr>
        <p:spPr bwMode="auto">
          <a:xfrm>
            <a:off x="4389122" y="3611878"/>
            <a:ext cx="42973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Use the 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Iterator.remove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sz="1800" dirty="0">
                <a:solidFill>
                  <a:schemeClr val="folHlink"/>
                </a:solidFill>
              </a:rPr>
              <a:t> </a:t>
            </a:r>
            <a:r>
              <a:rPr lang="en-US" sz="1800" dirty="0">
                <a:solidFill>
                  <a:srgbClr val="B23C00"/>
                </a:solidFill>
              </a:rPr>
              <a:t>method.</a:t>
            </a:r>
          </a:p>
        </p:txBody>
      </p:sp>
      <p:sp>
        <p:nvSpPr>
          <p:cNvPr id="481287" name="Text Box 7"/>
          <p:cNvSpPr txBox="1">
            <a:spLocks noChangeArrowheads="1"/>
          </p:cNvSpPr>
          <p:nvPr/>
        </p:nvSpPr>
        <p:spPr bwMode="auto">
          <a:xfrm>
            <a:off x="7132638" y="5989638"/>
            <a:ext cx="803275" cy="3762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7483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6" grpId="0" animBg="1"/>
      <p:bldP spid="48128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E87B-5D82-FD4F-A1C6-4943AD7570BD}" type="slidenum">
              <a:rPr lang="en-US"/>
              <a:pPr/>
              <a:t>41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89" y="411163"/>
            <a:ext cx="8961022" cy="655637"/>
          </a:xfrm>
        </p:spPr>
        <p:txBody>
          <a:bodyPr/>
          <a:lstStyle/>
          <a:p>
            <a:r>
              <a:rPr lang="en-US" sz="2800" dirty="0"/>
              <a:t>Node Delete Time</a:t>
            </a:r>
            <a:r>
              <a:rPr lang="en-US" sz="2800" i="1" dirty="0"/>
              <a:t> </a:t>
            </a:r>
            <a:r>
              <a:rPr lang="en-US" sz="2800" dirty="0"/>
              <a:t>with </a:t>
            </a:r>
            <a:r>
              <a:rPr lang="en-US" sz="2800" b="1" dirty="0" err="1">
                <a:latin typeface="Courier New"/>
                <a:cs typeface="Courier New"/>
              </a:rPr>
              <a:t>Iterator.remove</a:t>
            </a:r>
            <a:r>
              <a:rPr lang="en-US" sz="2800" b="1" dirty="0">
                <a:latin typeface="Courier New"/>
                <a:cs typeface="Courier New"/>
              </a:rPr>
              <a:t>()</a:t>
            </a:r>
            <a:r>
              <a:rPr lang="en-US" sz="2800" i="1" dirty="0" smtClean="0"/>
              <a:t>, </a:t>
            </a:r>
            <a:r>
              <a:rPr lang="en-US" sz="2800" i="1" dirty="0"/>
              <a:t>cont’d</a:t>
            </a:r>
            <a:endParaRPr lang="en-US" sz="2800" b="1" dirty="0">
              <a:latin typeface="Courier New" charset="0"/>
            </a:endParaRPr>
          </a:p>
        </p:txBody>
      </p:sp>
      <p:sp>
        <p:nvSpPr>
          <p:cNvPr id="482308" name="Text Box 4"/>
          <p:cNvSpPr txBox="1">
            <a:spLocks noChangeArrowheads="1"/>
          </p:cNvSpPr>
          <p:nvPr/>
        </p:nvSpPr>
        <p:spPr bwMode="auto">
          <a:xfrm>
            <a:off x="2305050" y="1323344"/>
            <a:ext cx="4671775" cy="1754327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  n   </a:t>
            </a:r>
            <a:r>
              <a:rPr lang="en-US" sz="1800" b="1" dirty="0" err="1">
                <a:latin typeface="Courier New"/>
                <a:cs typeface="Courier New"/>
              </a:rPr>
              <a:t>ArrayList</a:t>
            </a: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LinkedList</a:t>
            </a:r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     100           1           0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1000           1           0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10000          13           6</a:t>
            </a:r>
          </a:p>
          <a:p>
            <a:r>
              <a:rPr lang="en-US" sz="1800" b="1" dirty="0">
                <a:latin typeface="Courier New"/>
                <a:cs typeface="Courier New"/>
              </a:rPr>
              <a:t>  100000         416           3</a:t>
            </a:r>
          </a:p>
          <a:p>
            <a:r>
              <a:rPr lang="en-US" sz="1800" b="1" dirty="0">
                <a:latin typeface="Courier New"/>
                <a:cs typeface="Courier New"/>
              </a:rPr>
              <a:t> 1000000       54656          17</a:t>
            </a:r>
          </a:p>
        </p:txBody>
      </p:sp>
      <p:sp>
        <p:nvSpPr>
          <p:cNvPr id="4823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3063244"/>
            <a:ext cx="8229600" cy="3067681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ArrayList</a:t>
            </a:r>
            <a:endParaRPr lang="en-US" b="1" dirty="0">
              <a:solidFill>
                <a:srgbClr val="0033CC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Access to each element is </a:t>
            </a:r>
            <a:r>
              <a:rPr lang="en-US" dirty="0">
                <a:solidFill>
                  <a:srgbClr val="B23C00"/>
                </a:solidFill>
              </a:rPr>
              <a:t>fast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deletion is </a:t>
            </a:r>
            <a:r>
              <a:rPr lang="en-US" dirty="0">
                <a:solidFill>
                  <a:srgbClr val="B23C00"/>
                </a:solidFill>
              </a:rPr>
              <a:t>slow </a:t>
            </a:r>
            <a:r>
              <a:rPr lang="en-US" dirty="0"/>
              <a:t>due to the requirement to </a:t>
            </a:r>
            <a:br>
              <a:rPr lang="en-US" dirty="0"/>
            </a:br>
            <a:r>
              <a:rPr lang="en-US" dirty="0"/>
              <a:t>shift the remaining elements to fill the hole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LinkedList</a:t>
            </a:r>
            <a:endParaRPr lang="en-US" b="1" dirty="0">
              <a:solidFill>
                <a:srgbClr val="0033CC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Access to each element is </a:t>
            </a:r>
            <a:r>
              <a:rPr lang="en-US" dirty="0">
                <a:solidFill>
                  <a:srgbClr val="B23C00"/>
                </a:solidFill>
              </a:rPr>
              <a:t>fast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deletion is </a:t>
            </a:r>
            <a:r>
              <a:rPr lang="en-US" dirty="0">
                <a:solidFill>
                  <a:srgbClr val="B23C00"/>
                </a:solidFill>
              </a:rPr>
              <a:t>fast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789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2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2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2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2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2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3A9A-414C-5643-B10D-6C82A531ADC2}" type="slidenum">
              <a:rPr lang="en-US"/>
              <a:pPr/>
              <a:t>42</a:t>
            </a:fld>
            <a:endParaRPr 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Now We Know That ...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ArrayList</a:t>
            </a:r>
            <a:endParaRPr lang="en-US" b="1" dirty="0">
              <a:solidFill>
                <a:srgbClr val="B23C00"/>
              </a:solidFill>
              <a:latin typeface="Courier New" charset="0"/>
            </a:endParaRPr>
          </a:p>
          <a:p>
            <a:pPr lvl="1"/>
            <a:r>
              <a:rPr lang="en-US" dirty="0"/>
              <a:t>Access to a node at an arbitrary position is </a:t>
            </a:r>
            <a:r>
              <a:rPr lang="en-US" dirty="0">
                <a:solidFill>
                  <a:srgbClr val="B23C00"/>
                </a:solidFill>
              </a:rPr>
              <a:t>fast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Insertions and deletions are </a:t>
            </a:r>
            <a:r>
              <a:rPr lang="en-US" dirty="0">
                <a:solidFill>
                  <a:srgbClr val="B23C00"/>
                </a:solidFill>
              </a:rPr>
              <a:t>slow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LinkedList</a:t>
            </a:r>
            <a:endParaRPr lang="en-US" b="1" dirty="0">
              <a:solidFill>
                <a:srgbClr val="B23C00"/>
              </a:solidFill>
              <a:latin typeface="Courier New" charset="0"/>
            </a:endParaRPr>
          </a:p>
          <a:p>
            <a:pPr lvl="1"/>
            <a:r>
              <a:rPr lang="en-US" dirty="0"/>
              <a:t>Access to a node at an arbitrary position is </a:t>
            </a:r>
            <a:r>
              <a:rPr lang="en-US" dirty="0">
                <a:solidFill>
                  <a:srgbClr val="B23C00"/>
                </a:solidFill>
              </a:rPr>
              <a:t>slow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Sequential node access using an iterator is </a:t>
            </a:r>
            <a:r>
              <a:rPr lang="en-US" dirty="0">
                <a:solidFill>
                  <a:srgbClr val="B23C00"/>
                </a:solidFill>
              </a:rPr>
              <a:t>fast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Insertions and deletions are </a:t>
            </a:r>
            <a:r>
              <a:rPr lang="en-US" dirty="0">
                <a:solidFill>
                  <a:srgbClr val="B23C00"/>
                </a:solidFill>
              </a:rPr>
              <a:t>fast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1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6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FD3E-4265-1B40-A040-B9A8DBB719D9}" type="slidenum">
              <a:rPr lang="en-US"/>
              <a:pPr/>
              <a:t>43</a:t>
            </a:fld>
            <a:endParaRPr lang="en-US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Ways to Use an Iterator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590800"/>
          </a:xfrm>
        </p:spPr>
        <p:txBody>
          <a:bodyPr/>
          <a:lstStyle/>
          <a:p>
            <a:r>
              <a:rPr lang="en-US" dirty="0"/>
              <a:t>Via the special form of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for</a:t>
            </a:r>
            <a:r>
              <a:rPr lang="en-US" dirty="0"/>
              <a:t> 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iterator object:</a:t>
            </a:r>
          </a:p>
          <a:p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532063" y="1963738"/>
            <a:ext cx="4143375" cy="915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for (Integer </a:t>
            </a:r>
            <a:r>
              <a:rPr lang="en-US" sz="1800" b="1" dirty="0" err="1">
                <a:latin typeface="Courier New" charset="0"/>
              </a:rPr>
              <a:t>elmt</a:t>
            </a:r>
            <a:r>
              <a:rPr lang="en-US" sz="1800" b="1" dirty="0">
                <a:latin typeface="Courier New" charset="0"/>
              </a:rPr>
              <a:t> : list) {</a:t>
            </a:r>
          </a:p>
          <a:p>
            <a:r>
              <a:rPr lang="en-US" sz="1800" b="1" dirty="0">
                <a:latin typeface="Courier New" charset="0"/>
              </a:rPr>
              <a:t>    // do something with </a:t>
            </a:r>
            <a:r>
              <a:rPr lang="en-US" sz="1800" b="1" dirty="0" err="1">
                <a:latin typeface="Courier New" charset="0"/>
              </a:rPr>
              <a:t>elmt</a:t>
            </a:r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1646238" y="3978275"/>
            <a:ext cx="5781675" cy="173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charset="0"/>
              </a:rPr>
              <a:t>Iterator&lt;Integer&gt; iter = list.iterator();</a:t>
            </a:r>
          </a:p>
          <a:p>
            <a:endParaRPr lang="en-US" sz="1800" b="1">
              <a:latin typeface="Courier New" charset="0"/>
            </a:endParaRPr>
          </a:p>
          <a:p>
            <a:r>
              <a:rPr lang="en-US" sz="1800" b="1">
                <a:latin typeface="Courier New" charset="0"/>
              </a:rPr>
              <a:t>while (iter.hasNext()) {</a:t>
            </a:r>
          </a:p>
          <a:p>
            <a:r>
              <a:rPr lang="en-US" sz="1800" b="1">
                <a:latin typeface="Courier New" charset="0"/>
              </a:rPr>
              <a:t>    Integer elmt = iter.next();</a:t>
            </a:r>
          </a:p>
          <a:p>
            <a:r>
              <a:rPr lang="en-US" sz="1800" b="1">
                <a:latin typeface="Courier New" charset="0"/>
              </a:rPr>
              <a:t>    // do something with elmt</a:t>
            </a:r>
          </a:p>
          <a:p>
            <a:r>
              <a:rPr lang="en-US" sz="18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874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uiExpand="1" build="p"/>
      <p:bldP spid="4874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62D8-DF79-5041-86ED-C9A32CC570EA}" type="slidenum">
              <a:rPr lang="en-US"/>
              <a:pPr/>
              <a:t>44</a:t>
            </a:fld>
            <a:endParaRPr 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charset="0"/>
              </a:rPr>
              <a:t>ListIterator</a:t>
            </a:r>
            <a:r>
              <a:rPr lang="en-US"/>
              <a:t> Interface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60838"/>
            <a:ext cx="8229600" cy="2193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Created and returned by a list.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cursor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 smtClean="0"/>
              <a:t>marks </a:t>
            </a:r>
            <a:r>
              <a:rPr lang="en-US" dirty="0"/>
              <a:t>the current position </a:t>
            </a:r>
            <a:br>
              <a:rPr lang="en-US" dirty="0"/>
            </a:br>
            <a:r>
              <a:rPr lang="en-US" dirty="0" smtClean="0">
                <a:solidFill>
                  <a:srgbClr val="B23C00"/>
                </a:solidFill>
              </a:rPr>
              <a:t>between </a:t>
            </a:r>
            <a:r>
              <a:rPr lang="en-US" dirty="0">
                <a:solidFill>
                  <a:srgbClr val="B23C00"/>
                </a:solidFill>
              </a:rPr>
              <a:t>nodes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Methods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remove()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set()</a:t>
            </a:r>
            <a:r>
              <a:rPr lang="en-US" dirty="0"/>
              <a:t> operate on </a:t>
            </a:r>
            <a:br>
              <a:rPr lang="en-US" dirty="0"/>
            </a:br>
            <a:r>
              <a:rPr lang="en-US" dirty="0"/>
              <a:t>the last node returned by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next()</a:t>
            </a:r>
            <a:r>
              <a:rPr lang="en-US" dirty="0"/>
              <a:t> or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previous()</a:t>
            </a:r>
            <a:r>
              <a:rPr lang="en-US" dirty="0"/>
              <a:t>.</a:t>
            </a:r>
          </a:p>
        </p:txBody>
      </p:sp>
      <p:sp>
        <p:nvSpPr>
          <p:cNvPr id="471044" name="Text Box 4"/>
          <p:cNvSpPr txBox="1">
            <a:spLocks noChangeArrowheads="1"/>
          </p:cNvSpPr>
          <p:nvPr/>
        </p:nvSpPr>
        <p:spPr bwMode="auto">
          <a:xfrm>
            <a:off x="587375" y="1325563"/>
            <a:ext cx="8007350" cy="278130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</a:rPr>
              <a:t>public Interface </a:t>
            </a:r>
            <a:r>
              <a:rPr lang="en-US" b="1" dirty="0" err="1">
                <a:latin typeface="Courier New" charset="0"/>
              </a:rPr>
              <a:t>ListIterator</a:t>
            </a:r>
            <a:r>
              <a:rPr lang="en-US" b="1" dirty="0">
                <a:latin typeface="Courier New" charset="0"/>
              </a:rPr>
              <a:t>&lt;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&gt; extends Iterator&lt;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</a:rPr>
              <a:t>    void add(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element);</a:t>
            </a:r>
          </a:p>
          <a:p>
            <a:r>
              <a:rPr lang="en-US" b="1" dirty="0">
                <a:latin typeface="Courier New" charset="0"/>
              </a:rPr>
              <a:t>    boolean </a:t>
            </a:r>
            <a:r>
              <a:rPr lang="en-US" b="1" dirty="0" err="1">
                <a:latin typeface="Courier New" charset="0"/>
              </a:rPr>
              <a:t>hasNext</a:t>
            </a:r>
            <a:r>
              <a:rPr lang="en-US" b="1" dirty="0">
                <a:latin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</a:rPr>
              <a:t>    boolean </a:t>
            </a:r>
            <a:r>
              <a:rPr lang="en-US" b="1" dirty="0" err="1">
                <a:latin typeface="Courier New" charset="0"/>
              </a:rPr>
              <a:t>hasPrevious</a:t>
            </a:r>
            <a:r>
              <a:rPr lang="en-US" b="1" dirty="0">
                <a:latin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next();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previous();</a:t>
            </a:r>
          </a:p>
          <a:p>
            <a:r>
              <a:rPr lang="en-US" b="1" dirty="0">
                <a:latin typeface="Courier New" charset="0"/>
              </a:rPr>
              <a:t>    void remove();</a:t>
            </a:r>
          </a:p>
          <a:p>
            <a:r>
              <a:rPr lang="en-US" b="1" dirty="0">
                <a:latin typeface="Courier New" charset="0"/>
              </a:rPr>
              <a:t>    void set(</a:t>
            </a:r>
            <a:r>
              <a:rPr lang="en-US" b="1" dirty="0" err="1">
                <a:latin typeface="Courier New" charset="0"/>
              </a:rPr>
              <a:t>AnyType</a:t>
            </a:r>
            <a:r>
              <a:rPr lang="en-US" b="1" dirty="0">
                <a:latin typeface="Courier New" charset="0"/>
              </a:rPr>
              <a:t> element);</a:t>
            </a:r>
          </a:p>
          <a:p>
            <a:r>
              <a:rPr lang="en-US" b="1" dirty="0">
                <a:latin typeface="Courier New" charset="0"/>
              </a:rPr>
              <a:t>    ...</a:t>
            </a:r>
          </a:p>
          <a:p>
            <a:r>
              <a:rPr lang="en-US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512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F083-D3C6-2B4F-BC12-518AE1844F03}" type="slidenum">
              <a:rPr lang="en-US"/>
              <a:pPr/>
              <a:t>45</a:t>
            </a:fld>
            <a:endParaRPr lang="en-US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Courier New" charset="0"/>
              </a:rPr>
              <a:t>ListIterator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pic>
        <p:nvPicPr>
          <p:cNvPr id="472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655763"/>
            <a:ext cx="7834312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872893" y="6044589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8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CFCB-49CE-9E45-A600-8921BC4CFB49}" type="slidenum">
              <a:rPr lang="en-US"/>
              <a:pPr/>
              <a:t>46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b="1">
                <a:latin typeface="Courier New" charset="0"/>
              </a:rPr>
              <a:t>List</a:t>
            </a:r>
            <a:r>
              <a:rPr lang="en-US"/>
              <a:t> Implementations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 sure to understand the example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MyArrayList</a:t>
            </a:r>
            <a:r>
              <a:rPr lang="en-US"/>
              <a:t> and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MyLinkList</a:t>
            </a:r>
            <a:r>
              <a:rPr lang="en-US"/>
              <a:t> implementations in the textbook.</a:t>
            </a:r>
          </a:p>
          <a:p>
            <a:pPr lvl="4"/>
            <a:endParaRPr lang="en-US"/>
          </a:p>
          <a:p>
            <a:pPr lvl="1"/>
            <a:r>
              <a:rPr lang="en-US" sz="2800" b="1">
                <a:solidFill>
                  <a:srgbClr val="0033CC"/>
                </a:solidFill>
                <a:latin typeface="Courier New" charset="0"/>
              </a:rPr>
              <a:t>MyArrayList&lt;AnyType&gt;</a:t>
            </a:r>
            <a:br>
              <a:rPr lang="en-US" sz="2800" b="1">
                <a:solidFill>
                  <a:srgbClr val="0033CC"/>
                </a:solidFill>
                <a:latin typeface="Courier New" charset="0"/>
              </a:rPr>
            </a:br>
            <a:r>
              <a:rPr lang="en-US" sz="2800" b="1">
                <a:solidFill>
                  <a:srgbClr val="0033CC"/>
                </a:solidFill>
                <a:latin typeface="Courier New" charset="0"/>
              </a:rPr>
              <a:t>    implements Iterable&lt;AnyType&gt;</a:t>
            </a:r>
          </a:p>
          <a:p>
            <a:pPr lvl="4"/>
            <a:endParaRPr lang="en-US" sz="1400" b="1">
              <a:solidFill>
                <a:srgbClr val="0033CC"/>
              </a:solidFill>
              <a:latin typeface="Courier New" charset="0"/>
            </a:endParaRPr>
          </a:p>
          <a:p>
            <a:pPr lvl="1"/>
            <a:r>
              <a:rPr lang="en-US" sz="2800" b="1">
                <a:solidFill>
                  <a:srgbClr val="0033CC"/>
                </a:solidFill>
                <a:latin typeface="Courier New" charset="0"/>
              </a:rPr>
              <a:t>MyLinkedList&lt;AnyType&gt;</a:t>
            </a:r>
            <a:br>
              <a:rPr lang="en-US" sz="2800" b="1">
                <a:solidFill>
                  <a:srgbClr val="0033CC"/>
                </a:solidFill>
                <a:latin typeface="Courier New" charset="0"/>
              </a:rPr>
            </a:br>
            <a:r>
              <a:rPr lang="en-US" sz="2800" b="1">
                <a:solidFill>
                  <a:srgbClr val="0033CC"/>
                </a:solidFill>
                <a:latin typeface="Courier New" charset="0"/>
              </a:rPr>
              <a:t>    implements Iterable&lt;AnyType&gt;</a:t>
            </a:r>
          </a:p>
        </p:txBody>
      </p:sp>
    </p:spTree>
    <p:extLst>
      <p:ext uri="{BB962C8B-B14F-4D97-AF65-F5344CB8AC3E}">
        <p14:creationId xmlns:p14="http://schemas.microsoft.com/office/powerpoint/2010/main" val="393605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7A83-1D02-924C-8C3D-7451CCE3870C}" type="slidenum">
              <a:rPr lang="en-US"/>
              <a:pPr/>
              <a:t>47</a:t>
            </a:fld>
            <a:endParaRPr lang="en-US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Nested Classes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Define a </a:t>
            </a:r>
            <a:r>
              <a:rPr lang="en-US" dirty="0">
                <a:solidFill>
                  <a:srgbClr val="B23C00"/>
                </a:solidFill>
              </a:rPr>
              <a:t>nested class </a:t>
            </a:r>
            <a:r>
              <a:rPr lang="en-US" dirty="0"/>
              <a:t>inside its parent class: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nested class has access to all members of its parent class, even private members.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A nested class is like a top-level (non-nested) class.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is nested in a top-level class for better packaging.</a:t>
            </a:r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2033588" y="1871663"/>
            <a:ext cx="517145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public class </a:t>
            </a:r>
            <a:r>
              <a:rPr lang="en-US" sz="1800" b="1" dirty="0" err="1">
                <a:latin typeface="Courier New" charset="0"/>
              </a:rPr>
              <a:t>ParentClass</a:t>
            </a:r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...</a:t>
            </a:r>
          </a:p>
          <a:p>
            <a:r>
              <a:rPr lang="en-US" sz="1800" b="1" dirty="0">
                <a:latin typeface="Courier New" charset="0"/>
              </a:rPr>
              <a:t>    private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static </a:t>
            </a:r>
            <a:r>
              <a:rPr lang="en-US" sz="1800" b="1" dirty="0">
                <a:latin typeface="Courier New" charset="0"/>
              </a:rPr>
              <a:t>class </a:t>
            </a:r>
            <a:r>
              <a:rPr lang="en-US" sz="1800" b="1" dirty="0" err="1">
                <a:latin typeface="Courier New" charset="0"/>
              </a:rPr>
              <a:t>NestedClass</a:t>
            </a:r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   {</a:t>
            </a:r>
          </a:p>
          <a:p>
            <a:r>
              <a:rPr lang="en-US" sz="1800" b="1" dirty="0">
                <a:latin typeface="Courier New" charset="0"/>
              </a:rPr>
              <a:t>        ...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    ...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30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ECB-A3B6-AC4B-9E45-B51C3D3DDD35}" type="slidenum">
              <a:rPr lang="en-US"/>
              <a:pPr/>
              <a:t>5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Objects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4896461"/>
          </a:xfrm>
        </p:spPr>
        <p:txBody>
          <a:bodyPr/>
          <a:lstStyle/>
          <a:p>
            <a:r>
              <a:rPr lang="en-US" dirty="0"/>
              <a:t>We saw how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SimpleShape</a:t>
            </a:r>
            <a:r>
              <a:rPr lang="en-US" dirty="0"/>
              <a:t> implements interface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Comparable&lt;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SimpleShape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&gt;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Its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compareTo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dirty="0"/>
              <a:t> method compared areas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Suppose we want to write code </a:t>
            </a:r>
            <a:r>
              <a:rPr lang="en-US" dirty="0" smtClean="0"/>
              <a:t>that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br>
              <a:rPr lang="en-US" dirty="0" smtClean="0"/>
            </a:br>
            <a:r>
              <a:rPr lang="en-US" dirty="0" smtClean="0"/>
              <a:t>even </a:t>
            </a:r>
            <a:r>
              <a:rPr lang="en-US" dirty="0"/>
              <a:t>more generic.</a:t>
            </a:r>
          </a:p>
          <a:p>
            <a:pPr lvl="1"/>
            <a:r>
              <a:rPr lang="en-US" dirty="0"/>
              <a:t>We may want to use a variety of ways </a:t>
            </a:r>
            <a:br>
              <a:rPr lang="en-US" dirty="0"/>
            </a:br>
            <a:r>
              <a:rPr lang="en-US" dirty="0"/>
              <a:t>to compare shapes.</a:t>
            </a:r>
          </a:p>
          <a:p>
            <a:pPr lvl="1"/>
            <a:r>
              <a:rPr lang="en-US" dirty="0"/>
              <a:t>Example: We want to compare </a:t>
            </a:r>
            <a:r>
              <a:rPr lang="en-US" dirty="0" smtClean="0"/>
              <a:t>rectangles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 </a:t>
            </a:r>
            <a:r>
              <a:rPr lang="en-US" dirty="0"/>
              <a:t>heights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We can write define </a:t>
            </a:r>
            <a:r>
              <a:rPr lang="en-US" dirty="0">
                <a:solidFill>
                  <a:srgbClr val="B23C00"/>
                </a:solidFill>
              </a:rPr>
              <a:t>function objects </a:t>
            </a:r>
            <a:r>
              <a:rPr lang="en-US" dirty="0"/>
              <a:t>that wrap each of the comparison methods.</a:t>
            </a:r>
          </a:p>
        </p:txBody>
      </p:sp>
    </p:spTree>
    <p:extLst>
      <p:ext uri="{BB962C8B-B14F-4D97-AF65-F5344CB8AC3E}">
        <p14:creationId xmlns:p14="http://schemas.microsoft.com/office/powerpoint/2010/main" val="131155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F493-8734-5943-81C9-7E9914AF3F9C}" type="slidenum">
              <a:rPr lang="en-US"/>
              <a:pPr/>
              <a:t>6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Objects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interface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Comparator</a:t>
            </a:r>
            <a:r>
              <a:rPr lang="en-US" dirty="0"/>
              <a:t> in the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java.util</a:t>
            </a:r>
            <a:r>
              <a:rPr lang="en-US" dirty="0"/>
              <a:t> package declares a single method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compare()</a:t>
            </a:r>
            <a:r>
              <a:rPr lang="en-US" dirty="0"/>
              <a:t> that compares two objects passed in as parameters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 method returns a negative, zero, or positive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int</a:t>
            </a:r>
            <a:r>
              <a:rPr lang="en-US" dirty="0"/>
              <a:t> value depending on whether the first object is </a:t>
            </a:r>
            <a:r>
              <a:rPr lang="en-US" dirty="0" smtClean="0"/>
              <a:t>less </a:t>
            </a:r>
            <a:r>
              <a:rPr lang="en-US" dirty="0"/>
              <a:t>than, equal to, or greater than the second object, respectively.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6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0006-887D-6D4E-A75B-87CB7545B9CC}" type="slidenum">
              <a:rPr lang="en-US"/>
              <a:pPr/>
              <a:t>7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27125"/>
          </a:xfrm>
        </p:spPr>
        <p:txBody>
          <a:bodyPr/>
          <a:lstStyle/>
          <a:p>
            <a:r>
              <a:rPr lang="en-US"/>
              <a:t>Example function object that implements the </a:t>
            </a:r>
            <a:r>
              <a:rPr lang="en-US" b="1">
                <a:solidFill>
                  <a:srgbClr val="0033CC"/>
                </a:solidFill>
                <a:latin typeface="Courier New" charset="0"/>
              </a:rPr>
              <a:t>Comparator</a:t>
            </a:r>
            <a:r>
              <a:rPr lang="en-US"/>
              <a:t> interface:</a:t>
            </a: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220663" y="2448551"/>
            <a:ext cx="863450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private static class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HeightComparator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</a:t>
            </a:r>
            <a:endParaRPr lang="en-US" sz="1800" b="1" dirty="0" smtClean="0">
              <a:solidFill>
                <a:srgbClr val="B23C00"/>
              </a:solidFill>
              <a:latin typeface="Courier New" charset="0"/>
            </a:endParaRP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</a:rPr>
              <a:t>   </a:t>
            </a:r>
            <a:r>
              <a:rPr lang="en-US" sz="1800" b="1" dirty="0" smtClean="0">
                <a:latin typeface="Courier New" charset="0"/>
              </a:rPr>
              <a:t>implements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Comparator&lt;Rectangle&gt;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public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compare</a:t>
            </a:r>
            <a:r>
              <a:rPr lang="en-US" sz="1800" b="1" dirty="0">
                <a:latin typeface="Courier New" charset="0"/>
              </a:rPr>
              <a:t>(Rectangle rect1, Rectangle rect2)</a:t>
            </a:r>
          </a:p>
          <a:p>
            <a:r>
              <a:rPr lang="en-US" sz="1800" b="1" dirty="0">
                <a:latin typeface="Courier New" charset="0"/>
              </a:rPr>
              <a:t>    {</a:t>
            </a:r>
          </a:p>
          <a:p>
            <a:r>
              <a:rPr lang="en-US" sz="1800" b="1" dirty="0">
                <a:latin typeface="Courier New" charset="0"/>
              </a:rPr>
              <a:t>        return (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) (rect1.getHeight() - rect2.getHeight());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41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414A-A8C7-2C49-AE8D-FD1B7FA92ED2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Array14: Use a Function Object</a:t>
            </a:r>
          </a:p>
        </p:txBody>
      </p:sp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274367" y="1417342"/>
            <a:ext cx="8634508" cy="338554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public static void main(String[] </a:t>
            </a:r>
            <a:r>
              <a:rPr lang="en-US" sz="1800" b="1" dirty="0" err="1">
                <a:latin typeface="Courier New" charset="0"/>
              </a:rPr>
              <a:t>args</a:t>
            </a:r>
            <a:r>
              <a:rPr lang="en-US" sz="1800" b="1" dirty="0">
                <a:latin typeface="Courier New" charset="0"/>
              </a:rPr>
              <a:t>) 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Rectangle rectangles[] = new Rectangle[] {</a:t>
            </a:r>
          </a:p>
          <a:p>
            <a:r>
              <a:rPr lang="en-US" sz="1800" b="1" dirty="0">
                <a:latin typeface="Courier New" charset="0"/>
              </a:rPr>
              <a:t>        new Rectangle(2, 5),</a:t>
            </a:r>
          </a:p>
          <a:p>
            <a:r>
              <a:rPr lang="en-US" sz="1800" b="1" dirty="0">
                <a:latin typeface="Courier New" charset="0"/>
              </a:rPr>
              <a:t>        new Rectangle(3, 4),</a:t>
            </a:r>
          </a:p>
          <a:p>
            <a:r>
              <a:rPr lang="en-US" sz="1800" b="1" dirty="0">
                <a:latin typeface="Courier New" charset="0"/>
              </a:rPr>
              <a:t>        new Rectangle(1, 6)</a:t>
            </a:r>
          </a:p>
          <a:p>
            <a:r>
              <a:rPr lang="en-US" sz="1800" b="1" dirty="0">
                <a:latin typeface="Courier New" charset="0"/>
              </a:rPr>
              <a:t>    };</a:t>
            </a:r>
          </a:p>
          <a:p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System.</a:t>
            </a:r>
            <a:r>
              <a:rPr lang="en-US" sz="1800" b="1" i="1" dirty="0" err="1">
                <a:latin typeface="Courier New" charset="0"/>
              </a:rPr>
              <a:t>out</a:t>
            </a:r>
            <a:r>
              <a:rPr lang="en-US" sz="1800" b="1" dirty="0" err="1">
                <a:latin typeface="Courier New" charset="0"/>
              </a:rPr>
              <a:t>.println</a:t>
            </a:r>
            <a:r>
              <a:rPr lang="en-US" sz="1800" b="1" dirty="0">
                <a:latin typeface="Courier New" charset="0"/>
              </a:rPr>
              <a:t>(</a:t>
            </a:r>
          </a:p>
          <a:p>
            <a:r>
              <a:rPr lang="en-US" sz="1800" b="1" dirty="0">
                <a:latin typeface="Courier New" charset="0"/>
              </a:rPr>
              <a:t>        "Maximum height: " + </a:t>
            </a:r>
          </a:p>
          <a:p>
            <a:r>
              <a:rPr lang="en-US" sz="1800" b="1" dirty="0">
                <a:latin typeface="Courier New" charset="0"/>
              </a:rPr>
              <a:t>        max(rectangles,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new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HeightComparator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()</a:t>
            </a:r>
            <a:r>
              <a:rPr lang="en-US" sz="1800" b="1" dirty="0">
                <a:latin typeface="Courier New" charset="0"/>
              </a:rPr>
              <a:t>).</a:t>
            </a:r>
            <a:r>
              <a:rPr lang="en-US" sz="1800" b="1" dirty="0" err="1">
                <a:latin typeface="Courier New" charset="0"/>
              </a:rPr>
              <a:t>getHeight</a:t>
            </a:r>
            <a:r>
              <a:rPr lang="en-US" sz="1800" b="1" dirty="0">
                <a:latin typeface="Courier New" charset="0"/>
              </a:rPr>
              <a:t>());</a:t>
            </a:r>
          </a:p>
          <a:p>
            <a:r>
              <a:rPr lang="en-US" sz="1800" b="1" dirty="0">
                <a:latin typeface="Courier New" charset="0"/>
              </a:rPr>
              <a:t>}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3017838" y="4606905"/>
            <a:ext cx="490320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Create a 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HeightComparator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B23C00"/>
                </a:solidFill>
              </a:rPr>
              <a:t>function object</a:t>
            </a:r>
          </a:p>
          <a:p>
            <a:r>
              <a:rPr lang="en-US" sz="1800" dirty="0">
                <a:solidFill>
                  <a:srgbClr val="B23C00"/>
                </a:solidFill>
              </a:rPr>
              <a:t>and pass it to the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max()</a:t>
            </a:r>
            <a:r>
              <a:rPr lang="en-US" sz="1800" dirty="0">
                <a:solidFill>
                  <a:srgbClr val="B23C00"/>
                </a:solidFill>
              </a:rPr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30550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4A54-5C8B-B640-AC6B-2DDE3B8AC134}" type="slidenum">
              <a:rPr lang="en-US"/>
              <a:pPr/>
              <a:t>9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Array14: Use a Function </a:t>
            </a:r>
            <a:r>
              <a:rPr lang="en-US" dirty="0" smtClean="0"/>
              <a:t>Object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960336" y="1234464"/>
            <a:ext cx="7726419" cy="5016758"/>
          </a:xfrm>
          <a:prstGeom prst="rect">
            <a:avLst/>
          </a:prstGeom>
          <a:solidFill>
            <a:srgbClr val="EAEAEA"/>
          </a:solidFill>
          <a:ln w="9525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charset="0"/>
              </a:rPr>
              <a:t>private static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&lt;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MyType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&gt; </a:t>
            </a:r>
          </a:p>
          <a:p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MyType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max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MyType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elements[], </a:t>
            </a:r>
            <a:endParaRPr lang="en-US" sz="2000" b="1" dirty="0" smtClean="0">
              <a:latin typeface="Courier New" charset="0"/>
            </a:endParaRPr>
          </a:p>
          <a:p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sz="2000" b="1" dirty="0" smtClean="0">
                <a:solidFill>
                  <a:srgbClr val="B23C00"/>
                </a:solidFill>
                <a:latin typeface="Courier New" charset="0"/>
              </a:rPr>
              <a:t>              Comparator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&lt;? super </a:t>
            </a:r>
            <a:r>
              <a:rPr lang="en-US" sz="2000" b="1" dirty="0" err="1">
                <a:solidFill>
                  <a:srgbClr val="008000"/>
                </a:solidFill>
                <a:latin typeface="Courier New" charset="0"/>
              </a:rPr>
              <a:t>MyType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&gt; comp</a:t>
            </a:r>
            <a:r>
              <a:rPr lang="en-US" sz="2000" b="1" dirty="0">
                <a:latin typeface="Courier New" charset="0"/>
              </a:rPr>
              <a:t>) </a:t>
            </a:r>
          </a:p>
          <a:p>
            <a:r>
              <a:rPr lang="en-US" sz="2000" b="1" dirty="0">
                <a:latin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maxIndex</a:t>
            </a:r>
            <a:r>
              <a:rPr lang="en-US" sz="2000" b="1" dirty="0">
                <a:latin typeface="Courier New" charset="0"/>
              </a:rPr>
              <a:t> = 0;</a:t>
            </a:r>
          </a:p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    for 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 = 1; 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 &lt; </a:t>
            </a:r>
            <a:r>
              <a:rPr lang="en-US" sz="2000" b="1" dirty="0" err="1">
                <a:latin typeface="Courier New" charset="0"/>
              </a:rPr>
              <a:t>elements.length</a:t>
            </a:r>
            <a:r>
              <a:rPr lang="en-US" sz="2000" b="1" dirty="0">
                <a:latin typeface="Courier New" charset="0"/>
              </a:rPr>
              <a:t>; 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++) {</a:t>
            </a:r>
          </a:p>
          <a:p>
            <a:r>
              <a:rPr lang="en-US" sz="2000" b="1" dirty="0">
                <a:latin typeface="Courier New" charset="0"/>
              </a:rPr>
              <a:t>        if (</a:t>
            </a:r>
            <a:r>
              <a:rPr lang="en-US" sz="2000" b="1" dirty="0" err="1">
                <a:solidFill>
                  <a:srgbClr val="B23C00"/>
                </a:solidFill>
                <a:latin typeface="Courier New" charset="0"/>
              </a:rPr>
              <a:t>comp.compare</a:t>
            </a:r>
            <a:r>
              <a:rPr lang="en-US" sz="2000" b="1" dirty="0">
                <a:latin typeface="Courier New" charset="0"/>
              </a:rPr>
              <a:t>(elements[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], </a:t>
            </a:r>
            <a:endParaRPr lang="en-US" sz="2000" b="1" dirty="0" smtClean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smtClean="0">
                <a:latin typeface="Courier New" charset="0"/>
              </a:rPr>
              <a:t>                        elements</a:t>
            </a:r>
            <a:r>
              <a:rPr lang="en-US" sz="2000" b="1" dirty="0">
                <a:latin typeface="Courier New" charset="0"/>
              </a:rPr>
              <a:t>[</a:t>
            </a:r>
            <a:r>
              <a:rPr lang="en-US" sz="2000" b="1" dirty="0" err="1">
                <a:latin typeface="Courier New" charset="0"/>
              </a:rPr>
              <a:t>maxIndex</a:t>
            </a:r>
            <a:r>
              <a:rPr lang="en-US" sz="2000" b="1" dirty="0">
                <a:latin typeface="Courier New" charset="0"/>
              </a:rPr>
              <a:t>]) &gt; 0) </a:t>
            </a:r>
            <a:endParaRPr lang="en-US" sz="2000" b="1" dirty="0" smtClean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smtClean="0">
                <a:latin typeface="Courier New" charset="0"/>
              </a:rPr>
              <a:t>       {</a:t>
            </a:r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            </a:t>
            </a:r>
            <a:r>
              <a:rPr lang="en-US" sz="2000" b="1" dirty="0" err="1">
                <a:latin typeface="Courier New" charset="0"/>
              </a:rPr>
              <a:t>maxIndex</a:t>
            </a:r>
            <a:r>
              <a:rPr lang="en-US" sz="2000" b="1" dirty="0">
                <a:latin typeface="Courier New" charset="0"/>
              </a:rPr>
              <a:t> = 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</a:rPr>
              <a:t>        }</a:t>
            </a:r>
          </a:p>
          <a:p>
            <a:r>
              <a:rPr lang="en-US" sz="2000" b="1" dirty="0">
                <a:latin typeface="Courier New" charset="0"/>
              </a:rPr>
              <a:t>    }</a:t>
            </a:r>
          </a:p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    return elements[</a:t>
            </a:r>
            <a:r>
              <a:rPr lang="en-US" sz="2000" b="1" dirty="0" err="1">
                <a:latin typeface="Courier New" charset="0"/>
              </a:rPr>
              <a:t>maxIndex</a:t>
            </a:r>
            <a:r>
              <a:rPr lang="en-US" sz="2000" b="1" dirty="0">
                <a:latin typeface="Courier New" charset="0"/>
              </a:rPr>
              <a:t>];</a:t>
            </a:r>
          </a:p>
          <a:p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7040563" y="6344566"/>
            <a:ext cx="803275" cy="376238"/>
          </a:xfrm>
          <a:prstGeom prst="rect">
            <a:avLst/>
          </a:prstGeom>
          <a:noFill/>
          <a:ln w="9525">
            <a:solidFill>
              <a:srgbClr val="B23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5365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3" grpId="0" animBg="1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28511</TotalTime>
  <Words>3213</Words>
  <Application>Microsoft Macintosh PowerPoint</Application>
  <PresentationFormat>On-screen Show (4:3)</PresentationFormat>
  <Paragraphs>612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Quadrant</vt:lpstr>
      <vt:lpstr>Equation</vt:lpstr>
      <vt:lpstr>CS 146: Data Structures and Algorithms June 9 Class Meeting</vt:lpstr>
      <vt:lpstr>Primitive Types and Reference Types</vt:lpstr>
      <vt:lpstr>Primitive Types and Reference Types, cont’d</vt:lpstr>
      <vt:lpstr>More on Generic Types: Type Erasure</vt:lpstr>
      <vt:lpstr>Function Objects</vt:lpstr>
      <vt:lpstr>Function Objects, cont’d</vt:lpstr>
      <vt:lpstr>Function Objects, cont’d</vt:lpstr>
      <vt:lpstr>Array14: Use a Function Object</vt:lpstr>
      <vt:lpstr>Array14: Use a Function Object, cont’d</vt:lpstr>
      <vt:lpstr>Scalability of Different Algorithms</vt:lpstr>
      <vt:lpstr>How to Say “T(N) = O(f(N))”</vt:lpstr>
      <vt:lpstr>Logarithms in Algorithm Analysis</vt:lpstr>
      <vt:lpstr>Binary Search</vt:lpstr>
      <vt:lpstr>Binary Search, cont’d</vt:lpstr>
      <vt:lpstr>Binary Search, cont’d</vt:lpstr>
      <vt:lpstr>Binary Search, cont’d</vt:lpstr>
      <vt:lpstr>Abstract Data Type (ADT)</vt:lpstr>
      <vt:lpstr>Example ADT: List</vt:lpstr>
      <vt:lpstr>Example ADT: List, cont’d</vt:lpstr>
      <vt:lpstr>ADT List as an ArrayList</vt:lpstr>
      <vt:lpstr>ADT List as a LinkedList</vt:lpstr>
      <vt:lpstr>Break</vt:lpstr>
      <vt:lpstr>Singly Linked List</vt:lpstr>
      <vt:lpstr>Singly Linked List, cont’d</vt:lpstr>
      <vt:lpstr>Doubly Linked List</vt:lpstr>
      <vt:lpstr>Doubly Linked List, cont’d</vt:lpstr>
      <vt:lpstr>Doubly Linked List, cont’d</vt:lpstr>
      <vt:lpstr>Doubly Linked List</vt:lpstr>
      <vt:lpstr>Node Access Time: ArrayList vs. LinkedList</vt:lpstr>
      <vt:lpstr>Node Access Time with List.get()</vt:lpstr>
      <vt:lpstr>Node Access Time with List.get(), cont’d</vt:lpstr>
      <vt:lpstr>Node Access Time with List.get(), cont’d</vt:lpstr>
      <vt:lpstr>The Java Collections Framework (JCF)</vt:lpstr>
      <vt:lpstr>The Iterable Interface</vt:lpstr>
      <vt:lpstr>Node Access Time with Iterator</vt:lpstr>
      <vt:lpstr>Node Access Time with Iterator, cont’d</vt:lpstr>
      <vt:lpstr>Node Delete Time: ArrayList vs. LinkedList</vt:lpstr>
      <vt:lpstr>Node Delete Time with List.remove(), cont’d</vt:lpstr>
      <vt:lpstr>Collection.remove() vs. Iterator.remove()</vt:lpstr>
      <vt:lpstr>Node Delete Time with Iterator.remove()</vt:lpstr>
      <vt:lpstr>Node Delete Time with Iterator.remove(), cont’d</vt:lpstr>
      <vt:lpstr>So Now We Know That ...</vt:lpstr>
      <vt:lpstr>Two Ways to Use an Iterator</vt:lpstr>
      <vt:lpstr>The ListIterator Interface</vt:lpstr>
      <vt:lpstr>The ListIterator Interface, cont’d</vt:lpstr>
      <vt:lpstr>Example List Implementations</vt:lpstr>
      <vt:lpstr>Java Nested Classes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315</cp:revision>
  <dcterms:created xsi:type="dcterms:W3CDTF">2008-01-12T03:52:55Z</dcterms:created>
  <dcterms:modified xsi:type="dcterms:W3CDTF">2015-06-11T08:19:01Z</dcterms:modified>
  <cp:category/>
</cp:coreProperties>
</file>