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2" r:id="rId3"/>
    <p:sldId id="293" r:id="rId4"/>
    <p:sldId id="294" r:id="rId5"/>
    <p:sldId id="295" r:id="rId6"/>
    <p:sldId id="296" r:id="rId7"/>
    <p:sldId id="257" r:id="rId8"/>
    <p:sldId id="258" r:id="rId9"/>
    <p:sldId id="259" r:id="rId10"/>
    <p:sldId id="260" r:id="rId11"/>
    <p:sldId id="261" r:id="rId12"/>
    <p:sldId id="262" r:id="rId13"/>
    <p:sldId id="289" r:id="rId14"/>
    <p:sldId id="291" r:id="rId15"/>
    <p:sldId id="263" r:id="rId16"/>
    <p:sldId id="264" r:id="rId17"/>
    <p:sldId id="297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90" r:id="rId40"/>
    <p:sldId id="286" r:id="rId41"/>
    <p:sldId id="287" r:id="rId42"/>
    <p:sldId id="28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16" autoAdjust="0"/>
    <p:restoredTop sz="98450" autoAdjust="0"/>
  </p:normalViewPr>
  <p:slideViewPr>
    <p:cSldViewPr>
      <p:cViewPr varScale="1">
        <p:scale>
          <a:sx n="128" d="100"/>
          <a:sy n="128" d="100"/>
        </p:scale>
        <p:origin x="-112" y="-824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44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June 11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n.mak@sjsu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June 11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E6AD-D88D-0B44-8FB0-34281260FBD5}" type="slidenum">
              <a:rPr lang="en-US"/>
              <a:pPr/>
              <a:t>10</a:t>
            </a:fld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/>
                <a:cs typeface="Courier New"/>
              </a:rPr>
              <a:t>IndexedList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9" y="1295400"/>
            <a:ext cx="5029200" cy="4784725"/>
          </a:xfrm>
        </p:spPr>
        <p:txBody>
          <a:bodyPr/>
          <a:lstStyle/>
          <a:p>
            <a:r>
              <a:rPr lang="en-US" sz="2400" dirty="0"/>
              <a:t>Suppose you need to access the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baseline="30000" dirty="0" err="1"/>
              <a:t>th</a:t>
            </a:r>
            <a:r>
              <a:rPr lang="en-US" sz="2400" dirty="0"/>
              <a:t> </a:t>
            </a:r>
            <a:r>
              <a:rPr lang="en-US" sz="2400" dirty="0" smtClean="0"/>
              <a:t>list </a:t>
            </a:r>
            <a:r>
              <a:rPr lang="en-US" sz="2400" dirty="0"/>
              <a:t>node</a:t>
            </a:r>
            <a:r>
              <a:rPr lang="en-US" sz="2400" dirty="0" smtClean="0"/>
              <a:t>:</a:t>
            </a:r>
          </a:p>
          <a:p>
            <a:pPr lvl="5"/>
            <a:endParaRPr lang="en-US" sz="800" dirty="0"/>
          </a:p>
          <a:p>
            <a:pPr lvl="1"/>
            <a:r>
              <a:rPr lang="en-US" sz="2000" dirty="0"/>
              <a:t>Choose the array element that points to a linked list node </a:t>
            </a:r>
            <a:r>
              <a:rPr lang="en-US" sz="2000" dirty="0" smtClean="0"/>
              <a:t>that’s </a:t>
            </a:r>
            <a:r>
              <a:rPr lang="en-US" sz="2000" dirty="0">
                <a:solidFill>
                  <a:srgbClr val="B23C00"/>
                </a:solidFill>
              </a:rPr>
              <a:t>closest </a:t>
            </a:r>
            <a:r>
              <a:rPr lang="en-US" sz="2000" dirty="0"/>
              <a:t>to the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baseline="30000" dirty="0" err="1"/>
              <a:t>th</a:t>
            </a:r>
            <a:r>
              <a:rPr lang="en-US" sz="2000" dirty="0"/>
              <a:t> node.</a:t>
            </a:r>
          </a:p>
          <a:p>
            <a:pPr lvl="2"/>
            <a:r>
              <a:rPr lang="en-US" sz="1800" dirty="0">
                <a:solidFill>
                  <a:srgbClr val="B23C00"/>
                </a:solidFill>
              </a:rPr>
              <a:t>How do you choose this element</a:t>
            </a:r>
            <a:r>
              <a:rPr lang="en-US" sz="1800" dirty="0" smtClean="0">
                <a:solidFill>
                  <a:srgbClr val="B23C00"/>
                </a:solidFill>
              </a:rPr>
              <a:t>?</a:t>
            </a:r>
          </a:p>
          <a:p>
            <a:pPr lvl="7"/>
            <a:endParaRPr lang="en-US" sz="1000" dirty="0">
              <a:solidFill>
                <a:schemeClr val="folHlink"/>
              </a:solidFill>
            </a:endParaRPr>
          </a:p>
          <a:p>
            <a:pPr lvl="1"/>
            <a:r>
              <a:rPr lang="en-US" sz="2000" dirty="0"/>
              <a:t>Follow the pointer to the node</a:t>
            </a:r>
            <a:r>
              <a:rPr lang="en-US" sz="2000" dirty="0" smtClean="0"/>
              <a:t>.</a:t>
            </a:r>
          </a:p>
          <a:p>
            <a:pPr lvl="6"/>
            <a:endParaRPr lang="en-US" sz="800" dirty="0"/>
          </a:p>
          <a:p>
            <a:pPr lvl="1"/>
            <a:r>
              <a:rPr lang="en-US" sz="2000" dirty="0"/>
              <a:t>Use a </a:t>
            </a:r>
            <a:r>
              <a:rPr lang="en-US" sz="2000" dirty="0">
                <a:solidFill>
                  <a:srgbClr val="B23C00"/>
                </a:solidFill>
              </a:rPr>
              <a:t>list iterator </a:t>
            </a:r>
            <a:r>
              <a:rPr lang="en-US" sz="2000" dirty="0"/>
              <a:t>to move forward or backwards to the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baseline="30000" dirty="0" err="1"/>
              <a:t>th</a:t>
            </a:r>
            <a:r>
              <a:rPr lang="en-US" sz="2000" dirty="0"/>
              <a:t> node</a:t>
            </a:r>
            <a:r>
              <a:rPr lang="en-US" sz="2000" dirty="0" smtClean="0"/>
              <a:t>.</a:t>
            </a:r>
          </a:p>
          <a:p>
            <a:pPr lvl="5"/>
            <a:endParaRPr lang="en-US" sz="800" dirty="0"/>
          </a:p>
          <a:p>
            <a:r>
              <a:rPr lang="en-US" sz="2400" dirty="0">
                <a:solidFill>
                  <a:srgbClr val="B23C00"/>
                </a:solidFill>
              </a:rPr>
              <a:t>How much does this improve node access time</a:t>
            </a:r>
            <a:r>
              <a:rPr lang="en-US" sz="2400" dirty="0" smtClean="0">
                <a:solidFill>
                  <a:srgbClr val="B23C00"/>
                </a:solidFill>
              </a:rPr>
              <a:t>?</a:t>
            </a:r>
            <a:endParaRPr lang="en-US" sz="2400" dirty="0">
              <a:solidFill>
                <a:srgbClr val="B23C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937756" y="1325903"/>
            <a:ext cx="4024613" cy="4908210"/>
            <a:chOff x="4937756" y="1325903"/>
            <a:chExt cx="4024613" cy="4908210"/>
          </a:xfrm>
        </p:grpSpPr>
        <p:sp>
          <p:nvSpPr>
            <p:cNvPr id="76" name="Text Box 99"/>
            <p:cNvSpPr txBox="1">
              <a:spLocks noChangeArrowheads="1"/>
            </p:cNvSpPr>
            <p:nvPr/>
          </p:nvSpPr>
          <p:spPr bwMode="auto">
            <a:xfrm>
              <a:off x="6675097" y="5897563"/>
              <a:ext cx="1085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Linked list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4937756" y="1325903"/>
              <a:ext cx="4024613" cy="4571660"/>
              <a:chOff x="5119337" y="1325903"/>
              <a:chExt cx="4024613" cy="4571660"/>
            </a:xfrm>
          </p:grpSpPr>
          <p:grpSp>
            <p:nvGrpSpPr>
              <p:cNvPr id="78" name="Group 105"/>
              <p:cNvGrpSpPr>
                <a:grpSpLocks/>
              </p:cNvGrpSpPr>
              <p:nvPr/>
            </p:nvGrpSpPr>
            <p:grpSpPr bwMode="auto">
              <a:xfrm>
                <a:off x="5119337" y="1327150"/>
                <a:ext cx="2470150" cy="4570413"/>
                <a:chOff x="3686" y="836"/>
                <a:chExt cx="1556" cy="2879"/>
              </a:xfrm>
            </p:grpSpPr>
            <p:sp>
              <p:nvSpPr>
                <p:cNvPr id="8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89" y="1653"/>
                  <a:ext cx="199" cy="2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Courier New" charset="0"/>
                    </a:rPr>
                    <a:t> </a:t>
                  </a:r>
                </a:p>
              </p:txBody>
            </p:sp>
            <p:sp>
              <p:nvSpPr>
                <p:cNvPr id="8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89" y="1866"/>
                  <a:ext cx="199" cy="2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Courier New" charset="0"/>
                    </a:rPr>
                    <a:t> </a:t>
                  </a:r>
                </a:p>
              </p:txBody>
            </p:sp>
            <p:sp>
              <p:nvSpPr>
                <p:cNvPr id="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9" y="2557"/>
                  <a:ext cx="199" cy="2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Courier New" charset="0"/>
                    </a:rPr>
                    <a:t> </a:t>
                  </a:r>
                </a:p>
              </p:txBody>
            </p:sp>
            <p:grpSp>
              <p:nvGrpSpPr>
                <p:cNvPr id="88" name="Group 80"/>
                <p:cNvGrpSpPr>
                  <a:grpSpLocks/>
                </p:cNvGrpSpPr>
                <p:nvPr/>
              </p:nvGrpSpPr>
              <p:grpSpPr bwMode="auto">
                <a:xfrm>
                  <a:off x="4952" y="1930"/>
                  <a:ext cx="290" cy="633"/>
                  <a:chOff x="3859" y="2103"/>
                  <a:chExt cx="290" cy="633"/>
                </a:xfrm>
              </p:grpSpPr>
              <p:sp>
                <p:nvSpPr>
                  <p:cNvPr id="13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103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276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40" name="AutoShape 29"/>
                  <p:cNvCxnSpPr>
                    <a:cxnSpLocks noChangeShapeType="1"/>
                    <a:stCxn id="138" idx="1"/>
                    <a:endCxn id="139" idx="1"/>
                  </p:cNvCxnSpPr>
                  <p:nvPr/>
                </p:nvCxnSpPr>
                <p:spPr bwMode="auto">
                  <a:xfrm rot="10800000" flipH="1" flipV="1">
                    <a:off x="3860" y="2161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1" name="AutoShape 30"/>
                  <p:cNvCxnSpPr>
                    <a:cxnSpLocks noChangeShapeType="1"/>
                    <a:stCxn id="139" idx="3"/>
                    <a:endCxn id="138" idx="3"/>
                  </p:cNvCxnSpPr>
                  <p:nvPr/>
                </p:nvCxnSpPr>
                <p:spPr bwMode="auto">
                  <a:xfrm flipV="1">
                    <a:off x="4148" y="2161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4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448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43" name="AutoShape 32"/>
                  <p:cNvCxnSpPr>
                    <a:cxnSpLocks noChangeShapeType="1"/>
                    <a:endCxn id="142" idx="1"/>
                  </p:cNvCxnSpPr>
                  <p:nvPr/>
                </p:nvCxnSpPr>
                <p:spPr bwMode="auto">
                  <a:xfrm rot="10800000" flipH="1" flipV="1">
                    <a:off x="3859" y="2333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4" name="AutoShape 33"/>
                  <p:cNvCxnSpPr>
                    <a:cxnSpLocks noChangeShapeType="1"/>
                    <a:stCxn id="142" idx="3"/>
                  </p:cNvCxnSpPr>
                  <p:nvPr/>
                </p:nvCxnSpPr>
                <p:spPr bwMode="auto">
                  <a:xfrm flipV="1">
                    <a:off x="4148" y="2333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4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621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46" name="AutoShape 35"/>
                  <p:cNvCxnSpPr>
                    <a:cxnSpLocks noChangeShapeType="1"/>
                    <a:endCxn id="145" idx="1"/>
                  </p:cNvCxnSpPr>
                  <p:nvPr/>
                </p:nvCxnSpPr>
                <p:spPr bwMode="auto">
                  <a:xfrm rot="10800000" flipH="1" flipV="1">
                    <a:off x="3859" y="2506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7" name="AutoShape 36"/>
                  <p:cNvCxnSpPr>
                    <a:cxnSpLocks noChangeShapeType="1"/>
                    <a:stCxn id="145" idx="3"/>
                  </p:cNvCxnSpPr>
                  <p:nvPr/>
                </p:nvCxnSpPr>
                <p:spPr bwMode="auto">
                  <a:xfrm flipV="1">
                    <a:off x="4148" y="2506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89" name="AutoShape 67"/>
                <p:cNvCxnSpPr>
                  <a:cxnSpLocks noChangeShapeType="1"/>
                  <a:endCxn id="138" idx="1"/>
                </p:cNvCxnSpPr>
                <p:nvPr/>
              </p:nvCxnSpPr>
              <p:spPr bwMode="auto">
                <a:xfrm rot="10800000" flipH="1" flipV="1">
                  <a:off x="4952" y="1815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90" name="Group 81"/>
                <p:cNvGrpSpPr>
                  <a:grpSpLocks/>
                </p:cNvGrpSpPr>
                <p:nvPr/>
              </p:nvGrpSpPr>
              <p:grpSpPr bwMode="auto">
                <a:xfrm>
                  <a:off x="4952" y="2966"/>
                  <a:ext cx="290" cy="749"/>
                  <a:chOff x="3859" y="3139"/>
                  <a:chExt cx="290" cy="749"/>
                </a:xfrm>
              </p:grpSpPr>
              <p:sp>
                <p:nvSpPr>
                  <p:cNvPr id="126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255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428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28" name="AutoShape 49"/>
                  <p:cNvCxnSpPr>
                    <a:cxnSpLocks noChangeShapeType="1"/>
                    <a:stCxn id="126" idx="1"/>
                    <a:endCxn id="127" idx="1"/>
                  </p:cNvCxnSpPr>
                  <p:nvPr/>
                </p:nvCxnSpPr>
                <p:spPr bwMode="auto">
                  <a:xfrm rot="10800000" flipH="1" flipV="1">
                    <a:off x="3860" y="3313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9" name="AutoShape 50"/>
                  <p:cNvCxnSpPr>
                    <a:cxnSpLocks noChangeShapeType="1"/>
                    <a:stCxn id="127" idx="3"/>
                    <a:endCxn id="126" idx="3"/>
                  </p:cNvCxnSpPr>
                  <p:nvPr/>
                </p:nvCxnSpPr>
                <p:spPr bwMode="auto">
                  <a:xfrm flipV="1">
                    <a:off x="4148" y="3313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3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600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31" name="AutoShape 52"/>
                  <p:cNvCxnSpPr>
                    <a:cxnSpLocks noChangeShapeType="1"/>
                    <a:endCxn id="130" idx="1"/>
                  </p:cNvCxnSpPr>
                  <p:nvPr/>
                </p:nvCxnSpPr>
                <p:spPr bwMode="auto">
                  <a:xfrm rot="10800000" flipH="1" flipV="1">
                    <a:off x="3859" y="3485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2" name="AutoShape 53"/>
                  <p:cNvCxnSpPr>
                    <a:cxnSpLocks noChangeShapeType="1"/>
                    <a:stCxn id="130" idx="3"/>
                  </p:cNvCxnSpPr>
                  <p:nvPr/>
                </p:nvCxnSpPr>
                <p:spPr bwMode="auto">
                  <a:xfrm flipV="1">
                    <a:off x="4148" y="3485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3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773"/>
                    <a:ext cx="288" cy="115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34" name="AutoShape 55"/>
                  <p:cNvCxnSpPr>
                    <a:cxnSpLocks noChangeShapeType="1"/>
                    <a:endCxn id="133" idx="1"/>
                  </p:cNvCxnSpPr>
                  <p:nvPr/>
                </p:nvCxnSpPr>
                <p:spPr bwMode="auto">
                  <a:xfrm rot="10800000" flipH="1" flipV="1">
                    <a:off x="3859" y="3658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5" name="AutoShape 56"/>
                  <p:cNvCxnSpPr>
                    <a:cxnSpLocks noChangeShapeType="1"/>
                    <a:stCxn id="133" idx="3"/>
                  </p:cNvCxnSpPr>
                  <p:nvPr/>
                </p:nvCxnSpPr>
                <p:spPr bwMode="auto">
                  <a:xfrm flipV="1">
                    <a:off x="4148" y="3658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6" name="AutoShape 68"/>
                  <p:cNvCxnSpPr>
                    <a:cxnSpLocks noChangeShapeType="1"/>
                  </p:cNvCxnSpPr>
                  <p:nvPr/>
                </p:nvCxnSpPr>
                <p:spPr bwMode="auto">
                  <a:xfrm rot="10800000" flipH="1" flipV="1">
                    <a:off x="3859" y="3139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7" name="AutoShape 70"/>
                  <p:cNvCxnSpPr>
                    <a:cxnSpLocks noChangeShapeType="1"/>
                    <a:stCxn id="126" idx="3"/>
                  </p:cNvCxnSpPr>
                  <p:nvPr/>
                </p:nvCxnSpPr>
                <p:spPr bwMode="auto">
                  <a:xfrm flipH="1" flipV="1">
                    <a:off x="4147" y="3140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91" name="AutoShape 7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240" y="1814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AutoShape 75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4952" y="2505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93" name="Group 79"/>
                <p:cNvGrpSpPr>
                  <a:grpSpLocks/>
                </p:cNvGrpSpPr>
                <p:nvPr/>
              </p:nvGrpSpPr>
              <p:grpSpPr bwMode="auto">
                <a:xfrm>
                  <a:off x="4952" y="836"/>
                  <a:ext cx="290" cy="748"/>
                  <a:chOff x="3859" y="1009"/>
                  <a:chExt cx="290" cy="748"/>
                </a:xfrm>
              </p:grpSpPr>
              <p:sp>
                <p:nvSpPr>
                  <p:cNvPr id="11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009"/>
                    <a:ext cx="288" cy="115"/>
                  </a:xfrm>
                  <a:prstGeom prst="rect">
                    <a:avLst/>
                  </a:prstGeom>
                  <a:solidFill>
                    <a:srgbClr val="B2B2B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182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16" name="AutoShape 19"/>
                  <p:cNvCxnSpPr>
                    <a:cxnSpLocks noChangeShapeType="1"/>
                    <a:stCxn id="114" idx="1"/>
                    <a:endCxn id="115" idx="1"/>
                  </p:cNvCxnSpPr>
                  <p:nvPr/>
                </p:nvCxnSpPr>
                <p:spPr bwMode="auto">
                  <a:xfrm rot="10800000" flipH="1" flipV="1">
                    <a:off x="3860" y="1067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7" name="AutoShape 20"/>
                  <p:cNvCxnSpPr>
                    <a:cxnSpLocks noChangeShapeType="1"/>
                    <a:stCxn id="115" idx="3"/>
                    <a:endCxn id="114" idx="3"/>
                  </p:cNvCxnSpPr>
                  <p:nvPr/>
                </p:nvCxnSpPr>
                <p:spPr bwMode="auto">
                  <a:xfrm flipV="1">
                    <a:off x="4148" y="1067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1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354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19" name="AutoShape 22"/>
                  <p:cNvCxnSpPr>
                    <a:cxnSpLocks noChangeShapeType="1"/>
                    <a:endCxn id="118" idx="1"/>
                  </p:cNvCxnSpPr>
                  <p:nvPr/>
                </p:nvCxnSpPr>
                <p:spPr bwMode="auto">
                  <a:xfrm rot="10800000" flipH="1" flipV="1">
                    <a:off x="3859" y="1239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0" name="AutoShape 23"/>
                  <p:cNvCxnSpPr>
                    <a:cxnSpLocks noChangeShapeType="1"/>
                    <a:stCxn id="118" idx="3"/>
                  </p:cNvCxnSpPr>
                  <p:nvPr/>
                </p:nvCxnSpPr>
                <p:spPr bwMode="auto">
                  <a:xfrm flipV="1">
                    <a:off x="4148" y="1239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2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527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22" name="AutoShape 25"/>
                  <p:cNvCxnSpPr>
                    <a:cxnSpLocks noChangeShapeType="1"/>
                    <a:endCxn id="121" idx="1"/>
                  </p:cNvCxnSpPr>
                  <p:nvPr/>
                </p:nvCxnSpPr>
                <p:spPr bwMode="auto">
                  <a:xfrm rot="10800000" flipH="1" flipV="1">
                    <a:off x="3859" y="1412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3" name="AutoShape 26"/>
                  <p:cNvCxnSpPr>
                    <a:cxnSpLocks noChangeShapeType="1"/>
                    <a:stCxn id="121" idx="3"/>
                  </p:cNvCxnSpPr>
                  <p:nvPr/>
                </p:nvCxnSpPr>
                <p:spPr bwMode="auto">
                  <a:xfrm flipV="1">
                    <a:off x="4148" y="1412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4" name="AutoShape 69"/>
                  <p:cNvCxnSpPr>
                    <a:cxnSpLocks noChangeShapeType="1"/>
                  </p:cNvCxnSpPr>
                  <p:nvPr/>
                </p:nvCxnSpPr>
                <p:spPr bwMode="auto">
                  <a:xfrm rot="10800000" flipH="1" flipV="1">
                    <a:off x="3859" y="1584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5" name="AutoShape 7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147" y="1584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94" name="AutoShape 7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240" y="2505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AutoShape 82"/>
                <p:cNvCxnSpPr>
                  <a:cxnSpLocks noChangeShapeType="1"/>
                  <a:stCxn id="102" idx="6"/>
                  <a:endCxn id="114" idx="1"/>
                </p:cNvCxnSpPr>
                <p:nvPr/>
              </p:nvCxnSpPr>
              <p:spPr bwMode="auto">
                <a:xfrm flipV="1">
                  <a:off x="4018" y="894"/>
                  <a:ext cx="935" cy="872"/>
                </a:xfrm>
                <a:prstGeom prst="curvedConnector3">
                  <a:avLst>
                    <a:gd name="adj1" fmla="val 49944"/>
                  </a:avLst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AutoShape 83"/>
                <p:cNvCxnSpPr>
                  <a:cxnSpLocks noChangeShapeType="1"/>
                  <a:stCxn id="103" idx="6"/>
                  <a:endCxn id="138" idx="1"/>
                </p:cNvCxnSpPr>
                <p:nvPr/>
              </p:nvCxnSpPr>
              <p:spPr bwMode="auto">
                <a:xfrm flipV="1">
                  <a:off x="4018" y="1988"/>
                  <a:ext cx="935" cy="8"/>
                </a:xfrm>
                <a:prstGeom prst="curvedConnector3">
                  <a:avLst>
                    <a:gd name="adj1" fmla="val 49944"/>
                  </a:avLst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AutoShape 84"/>
                <p:cNvCxnSpPr>
                  <a:cxnSpLocks noChangeShapeType="1"/>
                  <a:stCxn id="104" idx="6"/>
                  <a:endCxn id="126" idx="1"/>
                </p:cNvCxnSpPr>
                <p:nvPr/>
              </p:nvCxnSpPr>
              <p:spPr bwMode="auto">
                <a:xfrm>
                  <a:off x="4018" y="2630"/>
                  <a:ext cx="935" cy="510"/>
                </a:xfrm>
                <a:prstGeom prst="curvedConnector3">
                  <a:avLst>
                    <a:gd name="adj1" fmla="val 49944"/>
                  </a:avLst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98" name="Group 88"/>
                <p:cNvGrpSpPr>
                  <a:grpSpLocks/>
                </p:cNvGrpSpPr>
                <p:nvPr/>
              </p:nvGrpSpPr>
              <p:grpSpPr bwMode="auto">
                <a:xfrm>
                  <a:off x="5067" y="1527"/>
                  <a:ext cx="57" cy="287"/>
                  <a:chOff x="922" y="3197"/>
                  <a:chExt cx="57" cy="287"/>
                </a:xfrm>
              </p:grpSpPr>
              <p:sp>
                <p:nvSpPr>
                  <p:cNvPr id="111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19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312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42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9" name="Group 89"/>
                <p:cNvGrpSpPr>
                  <a:grpSpLocks/>
                </p:cNvGrpSpPr>
                <p:nvPr/>
              </p:nvGrpSpPr>
              <p:grpSpPr bwMode="auto">
                <a:xfrm>
                  <a:off x="5067" y="2679"/>
                  <a:ext cx="57" cy="287"/>
                  <a:chOff x="922" y="3197"/>
                  <a:chExt cx="57" cy="287"/>
                </a:xfrm>
              </p:grpSpPr>
              <p:sp>
                <p:nvSpPr>
                  <p:cNvPr id="108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19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312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42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0" name="Group 93"/>
                <p:cNvGrpSpPr>
                  <a:grpSpLocks/>
                </p:cNvGrpSpPr>
                <p:nvPr/>
              </p:nvGrpSpPr>
              <p:grpSpPr bwMode="auto">
                <a:xfrm>
                  <a:off x="3946" y="2141"/>
                  <a:ext cx="57" cy="287"/>
                  <a:chOff x="922" y="3197"/>
                  <a:chExt cx="57" cy="287"/>
                </a:xfrm>
              </p:grpSpPr>
              <p:sp>
                <p:nvSpPr>
                  <p:cNvPr id="105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19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312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42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686" y="2774"/>
                  <a:ext cx="61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Array list</a:t>
                  </a:r>
                </a:p>
              </p:txBody>
            </p:sp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3960" y="1737"/>
                  <a:ext cx="58" cy="5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Oval 103"/>
                <p:cNvSpPr>
                  <a:spLocks noChangeArrowheads="1"/>
                </p:cNvSpPr>
                <p:nvPr/>
              </p:nvSpPr>
              <p:spPr bwMode="auto">
                <a:xfrm>
                  <a:off x="3960" y="1967"/>
                  <a:ext cx="58" cy="5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Oval 104"/>
                <p:cNvSpPr>
                  <a:spLocks noChangeArrowheads="1"/>
                </p:cNvSpPr>
                <p:nvPr/>
              </p:nvSpPr>
              <p:spPr bwMode="auto">
                <a:xfrm>
                  <a:off x="3960" y="2601"/>
                  <a:ext cx="58" cy="5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7955243" y="1325903"/>
                <a:ext cx="1188707" cy="1554463"/>
                <a:chOff x="7955243" y="1325903"/>
                <a:chExt cx="1188707" cy="1554463"/>
              </a:xfrm>
            </p:grpSpPr>
            <p:sp>
              <p:nvSpPr>
                <p:cNvPr id="83" name="Right Brace 82"/>
                <p:cNvSpPr/>
                <p:nvPr/>
              </p:nvSpPr>
              <p:spPr bwMode="auto">
                <a:xfrm>
                  <a:off x="7955243" y="1325903"/>
                  <a:ext cx="274317" cy="1554463"/>
                </a:xfrm>
                <a:prstGeom prst="rightBrace">
                  <a:avLst/>
                </a:prstGeom>
                <a:noFill/>
                <a:ln w="38100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8240638" y="1901739"/>
                  <a:ext cx="9033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33CC"/>
                      </a:solidFill>
                    </a:rPr>
                    <a:t>k nodes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7955243" y="3063244"/>
                <a:ext cx="1188707" cy="1554463"/>
                <a:chOff x="7955243" y="1325903"/>
                <a:chExt cx="1188707" cy="1554463"/>
              </a:xfrm>
            </p:grpSpPr>
            <p:sp>
              <p:nvSpPr>
                <p:cNvPr id="81" name="Right Brace 80"/>
                <p:cNvSpPr/>
                <p:nvPr/>
              </p:nvSpPr>
              <p:spPr bwMode="auto">
                <a:xfrm>
                  <a:off x="7955243" y="1325903"/>
                  <a:ext cx="274317" cy="1554463"/>
                </a:xfrm>
                <a:prstGeom prst="rightBrace">
                  <a:avLst/>
                </a:prstGeom>
                <a:noFill/>
                <a:ln w="38100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240638" y="1901739"/>
                  <a:ext cx="9033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33CC"/>
                      </a:solidFill>
                    </a:rPr>
                    <a:t>k nodes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754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7C8F-FEEE-B840-8731-E82E18ADD860}" type="slidenum">
              <a:rPr lang="en-US"/>
              <a:pPr/>
              <a:t>11</a:t>
            </a:fld>
            <a:endParaRPr lang="en-US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/>
                <a:cs typeface="Courier New"/>
              </a:rPr>
              <a:t>IndexedList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9" y="1295400"/>
            <a:ext cx="5029200" cy="4876800"/>
          </a:xfrm>
        </p:spPr>
        <p:txBody>
          <a:bodyPr/>
          <a:lstStyle/>
          <a:p>
            <a:r>
              <a:rPr lang="en-US" sz="2400" dirty="0"/>
              <a:t>Suppose you need to insert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or </a:t>
            </a:r>
            <a:r>
              <a:rPr lang="en-US" sz="2400" dirty="0"/>
              <a:t>delete a </a:t>
            </a:r>
            <a:r>
              <a:rPr lang="en-US" sz="2400" dirty="0" smtClean="0"/>
              <a:t>list </a:t>
            </a:r>
            <a:r>
              <a:rPr lang="en-US" sz="2400" dirty="0"/>
              <a:t>node</a:t>
            </a:r>
            <a:r>
              <a:rPr lang="en-US" sz="2400" dirty="0" smtClean="0"/>
              <a:t>.</a:t>
            </a:r>
          </a:p>
          <a:p>
            <a:pPr lvl="5"/>
            <a:endParaRPr lang="en-US" sz="800" dirty="0"/>
          </a:p>
          <a:p>
            <a:pPr lvl="1"/>
            <a:r>
              <a:rPr lang="en-US" sz="2000" dirty="0"/>
              <a:t>Do you need to </a:t>
            </a:r>
            <a:r>
              <a:rPr lang="en-US" sz="2000" dirty="0">
                <a:solidFill>
                  <a:srgbClr val="B23C00"/>
                </a:solidFill>
              </a:rPr>
              <a:t>update </a:t>
            </a:r>
            <a:r>
              <a:rPr lang="en-US" sz="2000" dirty="0" smtClean="0">
                <a:solidFill>
                  <a:srgbClr val="B23C00"/>
                </a:solidFill>
              </a:rPr>
              <a:t/>
            </a:r>
            <a:br>
              <a:rPr lang="en-US" sz="2000" dirty="0" smtClean="0">
                <a:solidFill>
                  <a:srgbClr val="B23C00"/>
                </a:solidFill>
              </a:rPr>
            </a:br>
            <a:r>
              <a:rPr lang="en-US" sz="2000" dirty="0" smtClean="0"/>
              <a:t>the </a:t>
            </a:r>
            <a:r>
              <a:rPr lang="en-US" sz="2000" dirty="0"/>
              <a:t>pointer array list</a:t>
            </a:r>
            <a:r>
              <a:rPr lang="en-US" sz="2000" dirty="0" smtClean="0"/>
              <a:t>?</a:t>
            </a:r>
          </a:p>
          <a:p>
            <a:pPr lvl="6"/>
            <a:endParaRPr lang="en-US" sz="800" dirty="0"/>
          </a:p>
          <a:p>
            <a:pPr lvl="1"/>
            <a:r>
              <a:rPr lang="en-US" sz="2000" dirty="0"/>
              <a:t>What happens if you delete a node that an array list element was pointing to</a:t>
            </a:r>
            <a:r>
              <a:rPr lang="en-US" sz="2000" dirty="0" smtClean="0"/>
              <a:t>?</a:t>
            </a:r>
          </a:p>
          <a:p>
            <a:pPr lvl="6"/>
            <a:endParaRPr lang="en-US" sz="800" dirty="0"/>
          </a:p>
          <a:p>
            <a:r>
              <a:rPr lang="en-US" sz="2400" dirty="0">
                <a:solidFill>
                  <a:srgbClr val="B23C00"/>
                </a:solidFill>
              </a:rPr>
              <a:t>How much does this slow down the </a:t>
            </a:r>
            <a:r>
              <a:rPr lang="en-US" sz="2400" dirty="0" smtClean="0">
                <a:solidFill>
                  <a:srgbClr val="B23C00"/>
                </a:solidFill>
              </a:rPr>
              <a:t>list </a:t>
            </a:r>
            <a:r>
              <a:rPr lang="en-US" sz="2400" dirty="0">
                <a:solidFill>
                  <a:srgbClr val="B23C00"/>
                </a:solidFill>
              </a:rPr>
              <a:t>node insertions and deletions</a:t>
            </a:r>
            <a:r>
              <a:rPr lang="en-US" sz="2400" dirty="0" smtClean="0">
                <a:solidFill>
                  <a:srgbClr val="B23C00"/>
                </a:solidFill>
              </a:rPr>
              <a:t>?</a:t>
            </a:r>
            <a:endParaRPr lang="en-US" sz="2400" dirty="0">
              <a:solidFill>
                <a:schemeClr val="folHlink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937756" y="1325903"/>
            <a:ext cx="4024613" cy="4908210"/>
            <a:chOff x="4937756" y="1325903"/>
            <a:chExt cx="4024613" cy="4908210"/>
          </a:xfrm>
        </p:grpSpPr>
        <p:sp>
          <p:nvSpPr>
            <p:cNvPr id="76" name="Text Box 99"/>
            <p:cNvSpPr txBox="1">
              <a:spLocks noChangeArrowheads="1"/>
            </p:cNvSpPr>
            <p:nvPr/>
          </p:nvSpPr>
          <p:spPr bwMode="auto">
            <a:xfrm>
              <a:off x="6675097" y="5897563"/>
              <a:ext cx="1085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Linked list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4937756" y="1325903"/>
              <a:ext cx="4024613" cy="4571660"/>
              <a:chOff x="5119337" y="1325903"/>
              <a:chExt cx="4024613" cy="4571660"/>
            </a:xfrm>
          </p:grpSpPr>
          <p:grpSp>
            <p:nvGrpSpPr>
              <p:cNvPr id="78" name="Group 105"/>
              <p:cNvGrpSpPr>
                <a:grpSpLocks/>
              </p:cNvGrpSpPr>
              <p:nvPr/>
            </p:nvGrpSpPr>
            <p:grpSpPr bwMode="auto">
              <a:xfrm>
                <a:off x="5119337" y="1327150"/>
                <a:ext cx="2470150" cy="4570413"/>
                <a:chOff x="3686" y="836"/>
                <a:chExt cx="1556" cy="2879"/>
              </a:xfrm>
            </p:grpSpPr>
            <p:sp>
              <p:nvSpPr>
                <p:cNvPr id="8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89" y="1653"/>
                  <a:ext cx="199" cy="2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Courier New" charset="0"/>
                    </a:rPr>
                    <a:t> </a:t>
                  </a:r>
                </a:p>
              </p:txBody>
            </p:sp>
            <p:sp>
              <p:nvSpPr>
                <p:cNvPr id="8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89" y="1866"/>
                  <a:ext cx="199" cy="2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Courier New" charset="0"/>
                    </a:rPr>
                    <a:t> </a:t>
                  </a:r>
                </a:p>
              </p:txBody>
            </p:sp>
            <p:sp>
              <p:nvSpPr>
                <p:cNvPr id="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9" y="2557"/>
                  <a:ext cx="199" cy="2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Courier New" charset="0"/>
                    </a:rPr>
                    <a:t> </a:t>
                  </a:r>
                </a:p>
              </p:txBody>
            </p:sp>
            <p:grpSp>
              <p:nvGrpSpPr>
                <p:cNvPr id="88" name="Group 80"/>
                <p:cNvGrpSpPr>
                  <a:grpSpLocks/>
                </p:cNvGrpSpPr>
                <p:nvPr/>
              </p:nvGrpSpPr>
              <p:grpSpPr bwMode="auto">
                <a:xfrm>
                  <a:off x="4952" y="1930"/>
                  <a:ext cx="290" cy="633"/>
                  <a:chOff x="3859" y="2103"/>
                  <a:chExt cx="290" cy="633"/>
                </a:xfrm>
              </p:grpSpPr>
              <p:sp>
                <p:nvSpPr>
                  <p:cNvPr id="13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103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276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40" name="AutoShape 29"/>
                  <p:cNvCxnSpPr>
                    <a:cxnSpLocks noChangeShapeType="1"/>
                    <a:stCxn id="138" idx="1"/>
                    <a:endCxn id="139" idx="1"/>
                  </p:cNvCxnSpPr>
                  <p:nvPr/>
                </p:nvCxnSpPr>
                <p:spPr bwMode="auto">
                  <a:xfrm rot="10800000" flipH="1" flipV="1">
                    <a:off x="3860" y="2161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1" name="AutoShape 30"/>
                  <p:cNvCxnSpPr>
                    <a:cxnSpLocks noChangeShapeType="1"/>
                    <a:stCxn id="139" idx="3"/>
                    <a:endCxn id="138" idx="3"/>
                  </p:cNvCxnSpPr>
                  <p:nvPr/>
                </p:nvCxnSpPr>
                <p:spPr bwMode="auto">
                  <a:xfrm flipV="1">
                    <a:off x="4148" y="2161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4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448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43" name="AutoShape 32"/>
                  <p:cNvCxnSpPr>
                    <a:cxnSpLocks noChangeShapeType="1"/>
                    <a:endCxn id="142" idx="1"/>
                  </p:cNvCxnSpPr>
                  <p:nvPr/>
                </p:nvCxnSpPr>
                <p:spPr bwMode="auto">
                  <a:xfrm rot="10800000" flipH="1" flipV="1">
                    <a:off x="3859" y="2333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4" name="AutoShape 33"/>
                  <p:cNvCxnSpPr>
                    <a:cxnSpLocks noChangeShapeType="1"/>
                    <a:stCxn id="142" idx="3"/>
                  </p:cNvCxnSpPr>
                  <p:nvPr/>
                </p:nvCxnSpPr>
                <p:spPr bwMode="auto">
                  <a:xfrm flipV="1">
                    <a:off x="4148" y="2333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4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621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46" name="AutoShape 35"/>
                  <p:cNvCxnSpPr>
                    <a:cxnSpLocks noChangeShapeType="1"/>
                    <a:endCxn id="145" idx="1"/>
                  </p:cNvCxnSpPr>
                  <p:nvPr/>
                </p:nvCxnSpPr>
                <p:spPr bwMode="auto">
                  <a:xfrm rot="10800000" flipH="1" flipV="1">
                    <a:off x="3859" y="2506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7" name="AutoShape 36"/>
                  <p:cNvCxnSpPr>
                    <a:cxnSpLocks noChangeShapeType="1"/>
                    <a:stCxn id="145" idx="3"/>
                  </p:cNvCxnSpPr>
                  <p:nvPr/>
                </p:nvCxnSpPr>
                <p:spPr bwMode="auto">
                  <a:xfrm flipV="1">
                    <a:off x="4148" y="2506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89" name="AutoShape 67"/>
                <p:cNvCxnSpPr>
                  <a:cxnSpLocks noChangeShapeType="1"/>
                  <a:endCxn id="138" idx="1"/>
                </p:cNvCxnSpPr>
                <p:nvPr/>
              </p:nvCxnSpPr>
              <p:spPr bwMode="auto">
                <a:xfrm rot="10800000" flipH="1" flipV="1">
                  <a:off x="4952" y="1815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90" name="Group 81"/>
                <p:cNvGrpSpPr>
                  <a:grpSpLocks/>
                </p:cNvGrpSpPr>
                <p:nvPr/>
              </p:nvGrpSpPr>
              <p:grpSpPr bwMode="auto">
                <a:xfrm>
                  <a:off x="4952" y="2966"/>
                  <a:ext cx="290" cy="749"/>
                  <a:chOff x="3859" y="3139"/>
                  <a:chExt cx="290" cy="749"/>
                </a:xfrm>
              </p:grpSpPr>
              <p:sp>
                <p:nvSpPr>
                  <p:cNvPr id="126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255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428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28" name="AutoShape 49"/>
                  <p:cNvCxnSpPr>
                    <a:cxnSpLocks noChangeShapeType="1"/>
                    <a:stCxn id="126" idx="1"/>
                    <a:endCxn id="127" idx="1"/>
                  </p:cNvCxnSpPr>
                  <p:nvPr/>
                </p:nvCxnSpPr>
                <p:spPr bwMode="auto">
                  <a:xfrm rot="10800000" flipH="1" flipV="1">
                    <a:off x="3860" y="3313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9" name="AutoShape 50"/>
                  <p:cNvCxnSpPr>
                    <a:cxnSpLocks noChangeShapeType="1"/>
                    <a:stCxn id="127" idx="3"/>
                    <a:endCxn id="126" idx="3"/>
                  </p:cNvCxnSpPr>
                  <p:nvPr/>
                </p:nvCxnSpPr>
                <p:spPr bwMode="auto">
                  <a:xfrm flipV="1">
                    <a:off x="4148" y="3313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3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600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31" name="AutoShape 52"/>
                  <p:cNvCxnSpPr>
                    <a:cxnSpLocks noChangeShapeType="1"/>
                    <a:endCxn id="130" idx="1"/>
                  </p:cNvCxnSpPr>
                  <p:nvPr/>
                </p:nvCxnSpPr>
                <p:spPr bwMode="auto">
                  <a:xfrm rot="10800000" flipH="1" flipV="1">
                    <a:off x="3859" y="3485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2" name="AutoShape 53"/>
                  <p:cNvCxnSpPr>
                    <a:cxnSpLocks noChangeShapeType="1"/>
                    <a:stCxn id="130" idx="3"/>
                  </p:cNvCxnSpPr>
                  <p:nvPr/>
                </p:nvCxnSpPr>
                <p:spPr bwMode="auto">
                  <a:xfrm flipV="1">
                    <a:off x="4148" y="3485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3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773"/>
                    <a:ext cx="288" cy="115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34" name="AutoShape 55"/>
                  <p:cNvCxnSpPr>
                    <a:cxnSpLocks noChangeShapeType="1"/>
                    <a:endCxn id="133" idx="1"/>
                  </p:cNvCxnSpPr>
                  <p:nvPr/>
                </p:nvCxnSpPr>
                <p:spPr bwMode="auto">
                  <a:xfrm rot="10800000" flipH="1" flipV="1">
                    <a:off x="3859" y="3658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5" name="AutoShape 56"/>
                  <p:cNvCxnSpPr>
                    <a:cxnSpLocks noChangeShapeType="1"/>
                    <a:stCxn id="133" idx="3"/>
                  </p:cNvCxnSpPr>
                  <p:nvPr/>
                </p:nvCxnSpPr>
                <p:spPr bwMode="auto">
                  <a:xfrm flipV="1">
                    <a:off x="4148" y="3658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6" name="AutoShape 68"/>
                  <p:cNvCxnSpPr>
                    <a:cxnSpLocks noChangeShapeType="1"/>
                  </p:cNvCxnSpPr>
                  <p:nvPr/>
                </p:nvCxnSpPr>
                <p:spPr bwMode="auto">
                  <a:xfrm rot="10800000" flipH="1" flipV="1">
                    <a:off x="3859" y="3139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7" name="AutoShape 70"/>
                  <p:cNvCxnSpPr>
                    <a:cxnSpLocks noChangeShapeType="1"/>
                    <a:stCxn id="126" idx="3"/>
                  </p:cNvCxnSpPr>
                  <p:nvPr/>
                </p:nvCxnSpPr>
                <p:spPr bwMode="auto">
                  <a:xfrm flipH="1" flipV="1">
                    <a:off x="4147" y="3140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91" name="AutoShape 7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240" y="1814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AutoShape 75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4952" y="2505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93" name="Group 79"/>
                <p:cNvGrpSpPr>
                  <a:grpSpLocks/>
                </p:cNvGrpSpPr>
                <p:nvPr/>
              </p:nvGrpSpPr>
              <p:grpSpPr bwMode="auto">
                <a:xfrm>
                  <a:off x="4952" y="836"/>
                  <a:ext cx="290" cy="748"/>
                  <a:chOff x="3859" y="1009"/>
                  <a:chExt cx="290" cy="748"/>
                </a:xfrm>
              </p:grpSpPr>
              <p:sp>
                <p:nvSpPr>
                  <p:cNvPr id="11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009"/>
                    <a:ext cx="288" cy="115"/>
                  </a:xfrm>
                  <a:prstGeom prst="rect">
                    <a:avLst/>
                  </a:prstGeom>
                  <a:solidFill>
                    <a:srgbClr val="B2B2B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182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16" name="AutoShape 19"/>
                  <p:cNvCxnSpPr>
                    <a:cxnSpLocks noChangeShapeType="1"/>
                    <a:stCxn id="114" idx="1"/>
                    <a:endCxn id="115" idx="1"/>
                  </p:cNvCxnSpPr>
                  <p:nvPr/>
                </p:nvCxnSpPr>
                <p:spPr bwMode="auto">
                  <a:xfrm rot="10800000" flipH="1" flipV="1">
                    <a:off x="3860" y="1067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7" name="AutoShape 20"/>
                  <p:cNvCxnSpPr>
                    <a:cxnSpLocks noChangeShapeType="1"/>
                    <a:stCxn id="115" idx="3"/>
                    <a:endCxn id="114" idx="3"/>
                  </p:cNvCxnSpPr>
                  <p:nvPr/>
                </p:nvCxnSpPr>
                <p:spPr bwMode="auto">
                  <a:xfrm flipV="1">
                    <a:off x="4148" y="1067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1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354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19" name="AutoShape 22"/>
                  <p:cNvCxnSpPr>
                    <a:cxnSpLocks noChangeShapeType="1"/>
                    <a:endCxn id="118" idx="1"/>
                  </p:cNvCxnSpPr>
                  <p:nvPr/>
                </p:nvCxnSpPr>
                <p:spPr bwMode="auto">
                  <a:xfrm rot="10800000" flipH="1" flipV="1">
                    <a:off x="3859" y="1239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0" name="AutoShape 23"/>
                  <p:cNvCxnSpPr>
                    <a:cxnSpLocks noChangeShapeType="1"/>
                    <a:stCxn id="118" idx="3"/>
                  </p:cNvCxnSpPr>
                  <p:nvPr/>
                </p:nvCxnSpPr>
                <p:spPr bwMode="auto">
                  <a:xfrm flipV="1">
                    <a:off x="4148" y="1239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2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527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122" name="AutoShape 25"/>
                  <p:cNvCxnSpPr>
                    <a:cxnSpLocks noChangeShapeType="1"/>
                    <a:endCxn id="121" idx="1"/>
                  </p:cNvCxnSpPr>
                  <p:nvPr/>
                </p:nvCxnSpPr>
                <p:spPr bwMode="auto">
                  <a:xfrm rot="10800000" flipH="1" flipV="1">
                    <a:off x="3859" y="1412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3" name="AutoShape 26"/>
                  <p:cNvCxnSpPr>
                    <a:cxnSpLocks noChangeShapeType="1"/>
                    <a:stCxn id="121" idx="3"/>
                  </p:cNvCxnSpPr>
                  <p:nvPr/>
                </p:nvCxnSpPr>
                <p:spPr bwMode="auto">
                  <a:xfrm flipV="1">
                    <a:off x="4148" y="1412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4" name="AutoShape 69"/>
                  <p:cNvCxnSpPr>
                    <a:cxnSpLocks noChangeShapeType="1"/>
                  </p:cNvCxnSpPr>
                  <p:nvPr/>
                </p:nvCxnSpPr>
                <p:spPr bwMode="auto">
                  <a:xfrm rot="10800000" flipH="1" flipV="1">
                    <a:off x="3859" y="1584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5" name="AutoShape 7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147" y="1584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94" name="AutoShape 7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240" y="2505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AutoShape 82"/>
                <p:cNvCxnSpPr>
                  <a:cxnSpLocks noChangeShapeType="1"/>
                  <a:stCxn id="102" idx="6"/>
                  <a:endCxn id="114" idx="1"/>
                </p:cNvCxnSpPr>
                <p:nvPr/>
              </p:nvCxnSpPr>
              <p:spPr bwMode="auto">
                <a:xfrm flipV="1">
                  <a:off x="4018" y="894"/>
                  <a:ext cx="935" cy="872"/>
                </a:xfrm>
                <a:prstGeom prst="curvedConnector3">
                  <a:avLst>
                    <a:gd name="adj1" fmla="val 49944"/>
                  </a:avLst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AutoShape 83"/>
                <p:cNvCxnSpPr>
                  <a:cxnSpLocks noChangeShapeType="1"/>
                  <a:stCxn id="103" idx="6"/>
                  <a:endCxn id="138" idx="1"/>
                </p:cNvCxnSpPr>
                <p:nvPr/>
              </p:nvCxnSpPr>
              <p:spPr bwMode="auto">
                <a:xfrm flipV="1">
                  <a:off x="4018" y="1988"/>
                  <a:ext cx="935" cy="8"/>
                </a:xfrm>
                <a:prstGeom prst="curvedConnector3">
                  <a:avLst>
                    <a:gd name="adj1" fmla="val 49944"/>
                  </a:avLst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AutoShape 84"/>
                <p:cNvCxnSpPr>
                  <a:cxnSpLocks noChangeShapeType="1"/>
                  <a:stCxn id="104" idx="6"/>
                  <a:endCxn id="126" idx="1"/>
                </p:cNvCxnSpPr>
                <p:nvPr/>
              </p:nvCxnSpPr>
              <p:spPr bwMode="auto">
                <a:xfrm>
                  <a:off x="4018" y="2630"/>
                  <a:ext cx="935" cy="510"/>
                </a:xfrm>
                <a:prstGeom prst="curvedConnector3">
                  <a:avLst>
                    <a:gd name="adj1" fmla="val 49944"/>
                  </a:avLst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98" name="Group 88"/>
                <p:cNvGrpSpPr>
                  <a:grpSpLocks/>
                </p:cNvGrpSpPr>
                <p:nvPr/>
              </p:nvGrpSpPr>
              <p:grpSpPr bwMode="auto">
                <a:xfrm>
                  <a:off x="5067" y="1527"/>
                  <a:ext cx="57" cy="287"/>
                  <a:chOff x="922" y="3197"/>
                  <a:chExt cx="57" cy="287"/>
                </a:xfrm>
              </p:grpSpPr>
              <p:sp>
                <p:nvSpPr>
                  <p:cNvPr id="111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19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312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42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9" name="Group 89"/>
                <p:cNvGrpSpPr>
                  <a:grpSpLocks/>
                </p:cNvGrpSpPr>
                <p:nvPr/>
              </p:nvGrpSpPr>
              <p:grpSpPr bwMode="auto">
                <a:xfrm>
                  <a:off x="5067" y="2679"/>
                  <a:ext cx="57" cy="287"/>
                  <a:chOff x="922" y="3197"/>
                  <a:chExt cx="57" cy="287"/>
                </a:xfrm>
              </p:grpSpPr>
              <p:sp>
                <p:nvSpPr>
                  <p:cNvPr id="108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19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312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42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0" name="Group 93"/>
                <p:cNvGrpSpPr>
                  <a:grpSpLocks/>
                </p:cNvGrpSpPr>
                <p:nvPr/>
              </p:nvGrpSpPr>
              <p:grpSpPr bwMode="auto">
                <a:xfrm>
                  <a:off x="3946" y="2141"/>
                  <a:ext cx="57" cy="287"/>
                  <a:chOff x="922" y="3197"/>
                  <a:chExt cx="57" cy="287"/>
                </a:xfrm>
              </p:grpSpPr>
              <p:sp>
                <p:nvSpPr>
                  <p:cNvPr id="105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19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312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42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686" y="2774"/>
                  <a:ext cx="61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Array list</a:t>
                  </a:r>
                </a:p>
              </p:txBody>
            </p:sp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3960" y="1737"/>
                  <a:ext cx="58" cy="5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Oval 103"/>
                <p:cNvSpPr>
                  <a:spLocks noChangeArrowheads="1"/>
                </p:cNvSpPr>
                <p:nvPr/>
              </p:nvSpPr>
              <p:spPr bwMode="auto">
                <a:xfrm>
                  <a:off x="3960" y="1967"/>
                  <a:ext cx="58" cy="5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Oval 104"/>
                <p:cNvSpPr>
                  <a:spLocks noChangeArrowheads="1"/>
                </p:cNvSpPr>
                <p:nvPr/>
              </p:nvSpPr>
              <p:spPr bwMode="auto">
                <a:xfrm>
                  <a:off x="3960" y="2601"/>
                  <a:ext cx="58" cy="5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7955243" y="1325903"/>
                <a:ext cx="1188707" cy="1554463"/>
                <a:chOff x="7955243" y="1325903"/>
                <a:chExt cx="1188707" cy="1554463"/>
              </a:xfrm>
            </p:grpSpPr>
            <p:sp>
              <p:nvSpPr>
                <p:cNvPr id="83" name="Right Brace 82"/>
                <p:cNvSpPr/>
                <p:nvPr/>
              </p:nvSpPr>
              <p:spPr bwMode="auto">
                <a:xfrm>
                  <a:off x="7955243" y="1325903"/>
                  <a:ext cx="274317" cy="1554463"/>
                </a:xfrm>
                <a:prstGeom prst="rightBrace">
                  <a:avLst/>
                </a:prstGeom>
                <a:noFill/>
                <a:ln w="38100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8240638" y="1901739"/>
                  <a:ext cx="9033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33CC"/>
                      </a:solidFill>
                    </a:rPr>
                    <a:t>k nodes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7955243" y="3063244"/>
                <a:ext cx="1188707" cy="1554463"/>
                <a:chOff x="7955243" y="1325903"/>
                <a:chExt cx="1188707" cy="1554463"/>
              </a:xfrm>
            </p:grpSpPr>
            <p:sp>
              <p:nvSpPr>
                <p:cNvPr id="81" name="Right Brace 80"/>
                <p:cNvSpPr/>
                <p:nvPr/>
              </p:nvSpPr>
              <p:spPr bwMode="auto">
                <a:xfrm>
                  <a:off x="7955243" y="1325903"/>
                  <a:ext cx="274317" cy="1554463"/>
                </a:xfrm>
                <a:prstGeom prst="rightBrace">
                  <a:avLst/>
                </a:prstGeom>
                <a:noFill/>
                <a:ln w="38100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240638" y="1901739"/>
                  <a:ext cx="9033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33CC"/>
                      </a:solidFill>
                    </a:rPr>
                    <a:t>k nodes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2276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04CC-CBBA-874F-BAFD-730E142014D6}" type="slidenum">
              <a:rPr lang="en-US"/>
              <a:pPr/>
              <a:t>12</a:t>
            </a:fld>
            <a:endParaRPr 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#2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806" y="1295400"/>
            <a:ext cx="850387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Design and implement this new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IndexedList</a:t>
            </a:r>
            <a:r>
              <a:rPr lang="en-US" dirty="0" smtClean="0"/>
              <a:t> </a:t>
            </a:r>
            <a:r>
              <a:rPr lang="en-US" dirty="0"/>
              <a:t>data type.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It must implement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List</a:t>
            </a:r>
            <a:r>
              <a:rPr lang="en-US" dirty="0"/>
              <a:t> interface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 can have the data nodes hold only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Integer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data.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other words, it implements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List&lt;Integer&gt;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array list of pointers should be a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hidden implementation artifact</a:t>
            </a:r>
            <a:r>
              <a:rPr lang="en-US" dirty="0" smtClean="0"/>
              <a:t>.</a:t>
            </a:r>
          </a:p>
          <a:p>
            <a:pPr lvl="6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There should be no </a:t>
            </a:r>
            <a:r>
              <a:rPr lang="en-US" dirty="0"/>
              <a:t>access to the array list </a:t>
            </a:r>
            <a:r>
              <a:rPr lang="en-US" dirty="0" smtClean="0"/>
              <a:t>by </a:t>
            </a:r>
            <a:r>
              <a:rPr lang="en-US" dirty="0"/>
              <a:t>programs that use </a:t>
            </a:r>
            <a:r>
              <a:rPr lang="en-US" dirty="0" smtClean="0"/>
              <a:t>your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IndexedList</a:t>
            </a:r>
            <a:r>
              <a:rPr lang="en-US" dirty="0"/>
              <a:t> data </a:t>
            </a:r>
            <a:r>
              <a:rPr lang="en-US" dirty="0" smtClean="0"/>
              <a:t>type</a:t>
            </a:r>
            <a:r>
              <a:rPr lang="en-US" dirty="0"/>
              <a:t>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8450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04CC-CBBA-874F-BAFD-730E142014D6}" type="slidenum">
              <a:rPr lang="en-US"/>
              <a:pPr/>
              <a:t>13</a:t>
            </a:fld>
            <a:endParaRPr 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#2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Run </a:t>
            </a:r>
            <a:r>
              <a:rPr lang="en-US" dirty="0"/>
              <a:t>tests to verify that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can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get()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set()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arbitrary data node.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can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add()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remove()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arbitrary data node.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Time how long these operations take with various sizes </a:t>
            </a:r>
            <a:r>
              <a:rPr lang="en-US" i="1" dirty="0"/>
              <a:t>N</a:t>
            </a:r>
            <a:r>
              <a:rPr lang="en-US" dirty="0"/>
              <a:t> of the linked list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/>
              <a:t>values of </a:t>
            </a:r>
            <a:r>
              <a:rPr lang="en-US" i="1" dirty="0"/>
              <a:t>k</a:t>
            </a:r>
            <a:r>
              <a:rPr lang="en-US" dirty="0"/>
              <a:t> for the array list.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there an </a:t>
            </a:r>
            <a:r>
              <a:rPr lang="en-US" dirty="0">
                <a:solidFill>
                  <a:schemeClr val="folHlink"/>
                </a:solidFill>
              </a:rPr>
              <a:t>optimal value</a:t>
            </a:r>
            <a:r>
              <a:rPr lang="en-US" dirty="0"/>
              <a:t> for </a:t>
            </a:r>
            <a:r>
              <a:rPr lang="en-US" i="1" dirty="0"/>
              <a:t>k</a:t>
            </a:r>
            <a:r>
              <a:rPr lang="en-US" dirty="0"/>
              <a:t> relative to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chemeClr val="folHlink"/>
                </a:solidFill>
              </a:rPr>
              <a:t>growth rate</a:t>
            </a:r>
            <a:r>
              <a:rPr lang="en-US" dirty="0"/>
              <a:t> of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for node access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node deletion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#2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413746"/>
          </a:xfrm>
        </p:spPr>
        <p:txBody>
          <a:bodyPr/>
          <a:lstStyle/>
          <a:p>
            <a:r>
              <a:rPr lang="en-US" dirty="0" smtClean="0"/>
              <a:t>You only have to implement the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List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methods that you need for this assignment.</a:t>
            </a:r>
          </a:p>
          <a:p>
            <a:pPr lvl="1"/>
            <a:r>
              <a:rPr lang="en-US" dirty="0" smtClean="0"/>
              <a:t>Examples: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clear()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size()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get()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set()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add()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remove(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)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“dummy out” the remaining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List</a:t>
            </a:r>
            <a:r>
              <a:rPr lang="en-US" dirty="0" smtClean="0"/>
              <a:t> </a:t>
            </a:r>
            <a:r>
              <a:rPr lang="en-US" dirty="0"/>
              <a:t>methods.</a:t>
            </a:r>
          </a:p>
          <a:p>
            <a:pPr lvl="1"/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89" y="4728302"/>
            <a:ext cx="901929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@</a:t>
            </a:r>
            <a:r>
              <a:rPr lang="en-US" sz="1400" b="1" dirty="0">
                <a:latin typeface="Courier New"/>
                <a:cs typeface="Courier New"/>
              </a:rPr>
              <a:t>Override public boolean </a:t>
            </a:r>
            <a:r>
              <a:rPr lang="en-US" sz="1400" b="1" dirty="0" err="1">
                <a:latin typeface="Courier New"/>
                <a:cs typeface="Courier New"/>
              </a:rPr>
              <a:t>addAll</a:t>
            </a:r>
            <a:r>
              <a:rPr lang="en-US" sz="1400" b="1" dirty="0">
                <a:latin typeface="Courier New"/>
                <a:cs typeface="Courier New"/>
              </a:rPr>
              <a:t>(Collection&lt;? extends Integer&gt; c) { return false; }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@</a:t>
            </a:r>
            <a:r>
              <a:rPr lang="en-US" sz="1400" b="1" dirty="0">
                <a:latin typeface="Courier New"/>
                <a:cs typeface="Courier New"/>
              </a:rPr>
              <a:t>Override public boolean contains(Object o) { return false; }</a:t>
            </a:r>
          </a:p>
          <a:p>
            <a:r>
              <a:rPr lang="en-US" sz="1400" b="1" dirty="0">
                <a:latin typeface="Courier New"/>
                <a:cs typeface="Courier New"/>
              </a:rPr>
              <a:t>@Override public boolean </a:t>
            </a:r>
            <a:r>
              <a:rPr lang="en-US" sz="1400" b="1" dirty="0" err="1">
                <a:latin typeface="Courier New"/>
                <a:cs typeface="Courier New"/>
              </a:rPr>
              <a:t>containsAll</a:t>
            </a:r>
            <a:r>
              <a:rPr lang="en-US" sz="1400" b="1" dirty="0">
                <a:latin typeface="Courier New"/>
                <a:cs typeface="Courier New"/>
              </a:rPr>
              <a:t>(Collection&lt;?&gt; c) { return false; }</a:t>
            </a:r>
          </a:p>
          <a:p>
            <a:r>
              <a:rPr lang="en-US" sz="1400" b="1" dirty="0">
                <a:latin typeface="Courier New"/>
                <a:cs typeface="Courier New"/>
              </a:rPr>
              <a:t>@Override public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indexOf</a:t>
            </a:r>
            <a:r>
              <a:rPr lang="en-US" sz="1400" b="1" dirty="0">
                <a:latin typeface="Courier New"/>
                <a:cs typeface="Courier New"/>
              </a:rPr>
              <a:t>(Object o) { return 0; }</a:t>
            </a:r>
          </a:p>
          <a:p>
            <a:r>
              <a:rPr lang="en-US" sz="1400" b="1" dirty="0">
                <a:latin typeface="Courier New"/>
                <a:cs typeface="Courier New"/>
              </a:rPr>
              <a:t>@Override public boolean </a:t>
            </a:r>
            <a:r>
              <a:rPr lang="en-US" sz="1400" b="1" dirty="0" err="1">
                <a:latin typeface="Courier New"/>
                <a:cs typeface="Courier New"/>
              </a:rPr>
              <a:t>isEmpty</a:t>
            </a:r>
            <a:r>
              <a:rPr lang="en-US" sz="1400" b="1" dirty="0">
                <a:latin typeface="Courier New"/>
                <a:cs typeface="Courier New"/>
              </a:rPr>
              <a:t>() { return false; </a:t>
            </a: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50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A977-7DF7-9043-BB03-C767F6309B81}" type="slidenum">
              <a:rPr lang="en-US"/>
              <a:pPr/>
              <a:t>15</a:t>
            </a:fld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#2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You may choose a partner to work with you </a:t>
            </a:r>
            <a:br>
              <a:rPr lang="en-US" dirty="0"/>
            </a:br>
            <a:r>
              <a:rPr lang="en-US" dirty="0"/>
              <a:t>on this assignment.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Both of you will receive the same score.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Create a zip file containing: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Your Java </a:t>
            </a:r>
            <a:r>
              <a:rPr lang="en-US" dirty="0">
                <a:solidFill>
                  <a:schemeClr val="folHlink"/>
                </a:solidFill>
              </a:rPr>
              <a:t>source files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text file containing </a:t>
            </a:r>
            <a:r>
              <a:rPr lang="en-US" dirty="0">
                <a:solidFill>
                  <a:schemeClr val="folHlink"/>
                </a:solidFill>
              </a:rPr>
              <a:t>test output</a:t>
            </a:r>
            <a:r>
              <a:rPr lang="en-US" dirty="0"/>
              <a:t> showing that you can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get()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set()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add()</a:t>
            </a:r>
            <a:r>
              <a:rPr lang="en-US" dirty="0"/>
              <a:t>,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remove() </a:t>
            </a:r>
            <a:r>
              <a:rPr lang="en-US" dirty="0"/>
              <a:t>arbitrary nodes.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text file containing test output showing </a:t>
            </a:r>
            <a:r>
              <a:rPr lang="en-US" dirty="0">
                <a:solidFill>
                  <a:schemeClr val="folHlink"/>
                </a:solidFill>
              </a:rPr>
              <a:t>timings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data node access and insertions and deletions for various values of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What is an optimal value for </a:t>
            </a:r>
            <a:r>
              <a:rPr lang="en-US" i="1" dirty="0" smtClean="0"/>
              <a:t>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9297-91DA-9E4D-92FD-C403204C304D}" type="slidenum">
              <a:rPr lang="en-US"/>
              <a:pPr/>
              <a:t>16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#2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50387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Include a </a:t>
            </a:r>
            <a:r>
              <a:rPr lang="en-US" dirty="0" smtClean="0"/>
              <a:t>2- or 3-page </a:t>
            </a:r>
            <a:r>
              <a:rPr lang="en-US" dirty="0"/>
              <a:t>report in the zip file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describes </a:t>
            </a:r>
            <a:r>
              <a:rPr lang="en-US" dirty="0">
                <a:solidFill>
                  <a:srgbClr val="B23C00"/>
                </a:solidFill>
              </a:rPr>
              <a:t>your conclusions </a:t>
            </a:r>
            <a:r>
              <a:rPr lang="en-US" dirty="0"/>
              <a:t>from doing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assignment.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Email the zip file to </a:t>
            </a:r>
            <a:r>
              <a:rPr lang="en-US" dirty="0">
                <a:hlinkClick r:id="rId2"/>
              </a:rPr>
              <a:t>ron.mak@sjsu.edu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Subject </a:t>
            </a:r>
            <a:r>
              <a:rPr lang="en-US" dirty="0"/>
              <a:t>line: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CS 146 Assignment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#2 </a:t>
            </a:r>
            <a:r>
              <a:rPr lang="en-US" b="1" i="1" dirty="0">
                <a:solidFill>
                  <a:srgbClr val="0033CC"/>
                </a:solidFill>
                <a:latin typeface="Times New Roman"/>
                <a:cs typeface="Times New Roman"/>
              </a:rPr>
              <a:t>Your Name(s)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work with a partner, </a:t>
            </a:r>
            <a:r>
              <a:rPr lang="en-US" dirty="0" smtClean="0"/>
              <a:t>turn </a:t>
            </a:r>
            <a:r>
              <a:rPr lang="en-US" dirty="0"/>
              <a:t>in one </a:t>
            </a:r>
            <a:r>
              <a:rPr lang="en-US" dirty="0" smtClean="0"/>
              <a:t>assignment between the two of you.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CC your </a:t>
            </a:r>
            <a:r>
              <a:rPr lang="en-US" dirty="0" smtClean="0"/>
              <a:t>partner</a:t>
            </a:r>
            <a:r>
              <a:rPr lang="en-US" dirty="0">
                <a:latin typeface="Arial"/>
              </a:rPr>
              <a:t> </a:t>
            </a:r>
            <a:r>
              <a:rPr lang="en-US" dirty="0" smtClean="0"/>
              <a:t>so </a:t>
            </a:r>
            <a:r>
              <a:rPr lang="en-US" dirty="0"/>
              <a:t>I can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reply all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to you both.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Due </a:t>
            </a:r>
            <a:r>
              <a:rPr lang="en-US" dirty="0" smtClean="0"/>
              <a:t>Monday, </a:t>
            </a:r>
            <a:r>
              <a:rPr lang="en-US" dirty="0"/>
              <a:t>June </a:t>
            </a:r>
            <a:r>
              <a:rPr lang="en-US" dirty="0" smtClean="0"/>
              <a:t>22 at 11:59 PM.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Late assignments will have points deducted.</a:t>
            </a:r>
          </a:p>
        </p:txBody>
      </p:sp>
    </p:spTree>
    <p:extLst>
      <p:ext uri="{BB962C8B-B14F-4D97-AF65-F5344CB8AC3E}">
        <p14:creationId xmlns:p14="http://schemas.microsoft.com/office/powerpoint/2010/main" val="357007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907C-C111-8D47-8FC0-5ED9E333F193}" type="slidenum">
              <a:rPr lang="en-US"/>
              <a:pPr/>
              <a:t>18</a:t>
            </a:fld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Insertions into a Sorted List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have a </a:t>
            </a:r>
            <a:r>
              <a:rPr lang="en-US" dirty="0">
                <a:solidFill>
                  <a:srgbClr val="B23C00"/>
                </a:solidFill>
              </a:rPr>
              <a:t>sorted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r>
              <a:rPr lang="en-US" dirty="0"/>
              <a:t> and you want to make insertions into the list.</a:t>
            </a:r>
          </a:p>
          <a:p>
            <a:pPr lvl="1"/>
            <a:r>
              <a:rPr lang="en-US" dirty="0"/>
              <a:t>Each insertion should be at a position that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maintains the sorted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</a:t>
            </a:r>
            <a:r>
              <a:rPr lang="en-US" dirty="0"/>
              <a:t>way: Scan the list from the start until you find a </a:t>
            </a:r>
            <a:r>
              <a:rPr lang="en-US" dirty="0">
                <a:solidFill>
                  <a:srgbClr val="B23C00"/>
                </a:solidFill>
              </a:rPr>
              <a:t>correct insertion point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such a scan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take advantage of the fact that the list is in sorted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 the </a:t>
            </a:r>
            <a:r>
              <a:rPr lang="en-US" dirty="0">
                <a:solidFill>
                  <a:srgbClr val="B23C00"/>
                </a:solidFill>
              </a:rPr>
              <a:t>binary search algorithm </a:t>
            </a:r>
            <a:r>
              <a:rPr lang="en-US" dirty="0"/>
              <a:t>help?</a:t>
            </a:r>
          </a:p>
          <a:p>
            <a:pPr lvl="1"/>
            <a:r>
              <a:rPr lang="en-US" dirty="0"/>
              <a:t>Problem: A binary search is designed to locate an </a:t>
            </a:r>
            <a:r>
              <a:rPr lang="en-US" dirty="0">
                <a:solidFill>
                  <a:srgbClr val="B23C00"/>
                </a:solidFill>
              </a:rPr>
              <a:t>existing</a:t>
            </a:r>
            <a:r>
              <a:rPr lang="en-US" dirty="0"/>
              <a:t> value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148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DE4D-A8D7-D545-BCDB-C29D99572431}" type="slidenum">
              <a:rPr lang="en-US"/>
              <a:pPr/>
              <a:t>19</a:t>
            </a:fld>
            <a:endParaRPr lang="en-US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Modified Binary Search Code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binary search does </a:t>
            </a:r>
            <a:r>
              <a:rPr lang="en-US" u="sng" dirty="0"/>
              <a:t>not</a:t>
            </a:r>
            <a:r>
              <a:rPr lang="en-US" dirty="0"/>
              <a:t> find a value </a:t>
            </a:r>
            <a:br>
              <a:rPr lang="en-US" dirty="0"/>
            </a:br>
            <a:r>
              <a:rPr lang="en-US" dirty="0"/>
              <a:t>in the list, what position index can it return?</a:t>
            </a:r>
          </a:p>
          <a:p>
            <a:pPr lvl="4"/>
            <a:endParaRPr lang="en-US" dirty="0"/>
          </a:p>
          <a:p>
            <a:r>
              <a:rPr lang="en-US" dirty="0"/>
              <a:t>How </a:t>
            </a:r>
            <a:r>
              <a:rPr lang="en-US" dirty="0">
                <a:solidFill>
                  <a:srgbClr val="B23C00"/>
                </a:solidFill>
              </a:rPr>
              <a:t>close </a:t>
            </a:r>
            <a:r>
              <a:rPr lang="en-US" dirty="0"/>
              <a:t>is this returned index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index of the position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the value should be inserted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8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State Transition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70576"/>
          </a:xfrm>
        </p:spPr>
        <p:txBody>
          <a:bodyPr/>
          <a:lstStyle/>
          <a:p>
            <a:r>
              <a:rPr lang="en-US" dirty="0" smtClean="0"/>
              <a:t>To recognize “Boris” and “</a:t>
            </a:r>
            <a:r>
              <a:rPr lang="en-US" dirty="0" err="1" smtClean="0"/>
              <a:t>Makar</a:t>
            </a:r>
            <a:r>
              <a:rPr lang="en-US" dirty="0" smtClean="0"/>
              <a:t>”: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40123" y="3154683"/>
            <a:ext cx="457195" cy="457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38557" y="3154683"/>
            <a:ext cx="457195" cy="4571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36991" y="3154683"/>
            <a:ext cx="457195" cy="4571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35425" y="3154683"/>
            <a:ext cx="457195" cy="4571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833859" y="3154683"/>
            <a:ext cx="457195" cy="4571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132292" y="3154683"/>
            <a:ext cx="457195" cy="457195"/>
          </a:xfrm>
          <a:prstGeom prst="ellipse">
            <a:avLst/>
          </a:prstGeom>
          <a:solidFill>
            <a:srgbClr val="C6D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938557" y="4434829"/>
            <a:ext cx="457195" cy="4571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236991" y="4434829"/>
            <a:ext cx="457195" cy="4571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6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35425" y="4434829"/>
            <a:ext cx="457195" cy="4571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833859" y="4434829"/>
            <a:ext cx="457195" cy="4571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132292" y="4434829"/>
            <a:ext cx="457195" cy="457195"/>
          </a:xfrm>
          <a:prstGeom prst="ellipse">
            <a:avLst/>
          </a:prstGeom>
          <a:solidFill>
            <a:srgbClr val="99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1" name="Straight Arrow Connector 20"/>
          <p:cNvCxnSpPr>
            <a:stCxn id="5" idx="6"/>
            <a:endCxn id="7" idx="2"/>
          </p:cNvCxnSpPr>
          <p:nvPr/>
        </p:nvCxnSpPr>
        <p:spPr bwMode="auto">
          <a:xfrm>
            <a:off x="1097318" y="3383281"/>
            <a:ext cx="8412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7" idx="6"/>
            <a:endCxn id="8" idx="2"/>
          </p:cNvCxnSpPr>
          <p:nvPr/>
        </p:nvCxnSpPr>
        <p:spPr bwMode="auto">
          <a:xfrm>
            <a:off x="2395752" y="3383281"/>
            <a:ext cx="8412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8" idx="6"/>
            <a:endCxn id="9" idx="2"/>
          </p:cNvCxnSpPr>
          <p:nvPr/>
        </p:nvCxnSpPr>
        <p:spPr bwMode="auto">
          <a:xfrm>
            <a:off x="3694186" y="3383281"/>
            <a:ext cx="8412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9" idx="6"/>
            <a:endCxn id="10" idx="2"/>
          </p:cNvCxnSpPr>
          <p:nvPr/>
        </p:nvCxnSpPr>
        <p:spPr bwMode="auto">
          <a:xfrm>
            <a:off x="4992620" y="3383281"/>
            <a:ext cx="8412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0" idx="6"/>
            <a:endCxn id="11" idx="2"/>
          </p:cNvCxnSpPr>
          <p:nvPr/>
        </p:nvCxnSpPr>
        <p:spPr bwMode="auto">
          <a:xfrm>
            <a:off x="6291054" y="3383281"/>
            <a:ext cx="8412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Curved Connector 31"/>
          <p:cNvCxnSpPr>
            <a:stCxn id="5" idx="4"/>
            <a:endCxn id="13" idx="0"/>
          </p:cNvCxnSpPr>
          <p:nvPr/>
        </p:nvCxnSpPr>
        <p:spPr bwMode="auto">
          <a:xfrm rot="16200000" flipH="1">
            <a:off x="1106463" y="3374136"/>
            <a:ext cx="822951" cy="129843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13" idx="6"/>
            <a:endCxn id="14" idx="2"/>
          </p:cNvCxnSpPr>
          <p:nvPr/>
        </p:nvCxnSpPr>
        <p:spPr bwMode="auto">
          <a:xfrm>
            <a:off x="2395752" y="4663427"/>
            <a:ext cx="8412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14" idx="6"/>
            <a:endCxn id="15" idx="2"/>
          </p:cNvCxnSpPr>
          <p:nvPr/>
        </p:nvCxnSpPr>
        <p:spPr bwMode="auto">
          <a:xfrm>
            <a:off x="3694186" y="4663427"/>
            <a:ext cx="8412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5" idx="6"/>
            <a:endCxn id="16" idx="2"/>
          </p:cNvCxnSpPr>
          <p:nvPr/>
        </p:nvCxnSpPr>
        <p:spPr bwMode="auto">
          <a:xfrm>
            <a:off x="4992620" y="4663427"/>
            <a:ext cx="8412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16" idx="6"/>
          </p:cNvCxnSpPr>
          <p:nvPr/>
        </p:nvCxnSpPr>
        <p:spPr bwMode="auto">
          <a:xfrm flipV="1">
            <a:off x="6291054" y="4663426"/>
            <a:ext cx="86338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1419339" y="3063244"/>
            <a:ext cx="32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51781" y="3063244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31927" y="3063244"/>
            <a:ext cx="252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12073" y="3063244"/>
            <a:ext cx="230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92219" y="30632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80196" y="3977634"/>
            <a:ext cx="355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651781" y="434339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31927" y="434339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12073" y="434339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19" y="4343390"/>
            <a:ext cx="252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52" name="Curved Connector 51"/>
          <p:cNvCxnSpPr>
            <a:stCxn id="7" idx="0"/>
            <a:endCxn id="5" idx="0"/>
          </p:cNvCxnSpPr>
          <p:nvPr/>
        </p:nvCxnSpPr>
        <p:spPr bwMode="auto">
          <a:xfrm rot="16200000" flipV="1">
            <a:off x="1517938" y="2505466"/>
            <a:ext cx="12700" cy="129843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urved Connector 54"/>
          <p:cNvCxnSpPr>
            <a:stCxn id="8" idx="0"/>
            <a:endCxn id="5" idx="0"/>
          </p:cNvCxnSpPr>
          <p:nvPr/>
        </p:nvCxnSpPr>
        <p:spPr bwMode="auto">
          <a:xfrm rot="16200000" flipV="1">
            <a:off x="2167155" y="1856249"/>
            <a:ext cx="12700" cy="2596868"/>
          </a:xfrm>
          <a:prstGeom prst="curvedConnector3">
            <a:avLst>
              <a:gd name="adj1" fmla="val 2829449"/>
            </a:avLst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urved Connector 57"/>
          <p:cNvCxnSpPr>
            <a:stCxn id="9" idx="0"/>
            <a:endCxn id="5" idx="0"/>
          </p:cNvCxnSpPr>
          <p:nvPr/>
        </p:nvCxnSpPr>
        <p:spPr bwMode="auto">
          <a:xfrm rot="16200000" flipV="1">
            <a:off x="2816372" y="1207032"/>
            <a:ext cx="12700" cy="3895302"/>
          </a:xfrm>
          <a:prstGeom prst="curvedConnector3">
            <a:avLst>
              <a:gd name="adj1" fmla="val 4888346"/>
            </a:avLst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urved Connector 60"/>
          <p:cNvCxnSpPr>
            <a:stCxn id="10" idx="0"/>
            <a:endCxn id="5" idx="0"/>
          </p:cNvCxnSpPr>
          <p:nvPr/>
        </p:nvCxnSpPr>
        <p:spPr bwMode="auto">
          <a:xfrm rot="16200000" flipV="1">
            <a:off x="3465589" y="557815"/>
            <a:ext cx="12700" cy="5193736"/>
          </a:xfrm>
          <a:prstGeom prst="curvedConnector3">
            <a:avLst>
              <a:gd name="adj1" fmla="val 6726638"/>
            </a:avLst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urved Connector 67"/>
          <p:cNvCxnSpPr>
            <a:stCxn id="11" idx="0"/>
            <a:endCxn id="5" idx="0"/>
          </p:cNvCxnSpPr>
          <p:nvPr/>
        </p:nvCxnSpPr>
        <p:spPr bwMode="auto">
          <a:xfrm rot="16200000" flipV="1">
            <a:off x="4114806" y="-91402"/>
            <a:ext cx="12700" cy="6492169"/>
          </a:xfrm>
          <a:prstGeom prst="curvedConnector3">
            <a:avLst>
              <a:gd name="adj1" fmla="val 9300252"/>
            </a:avLst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Curved Connector 70"/>
          <p:cNvCxnSpPr>
            <a:stCxn id="13" idx="2"/>
            <a:endCxn id="5" idx="4"/>
          </p:cNvCxnSpPr>
          <p:nvPr/>
        </p:nvCxnSpPr>
        <p:spPr bwMode="auto">
          <a:xfrm rot="10800000">
            <a:off x="868721" y="3611879"/>
            <a:ext cx="1069836" cy="105154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urved Connector 73"/>
          <p:cNvCxnSpPr>
            <a:stCxn id="14" idx="4"/>
            <a:endCxn id="5" idx="4"/>
          </p:cNvCxnSpPr>
          <p:nvPr/>
        </p:nvCxnSpPr>
        <p:spPr bwMode="auto">
          <a:xfrm rot="5400000" flipH="1">
            <a:off x="1527082" y="2953517"/>
            <a:ext cx="1280146" cy="2596868"/>
          </a:xfrm>
          <a:prstGeom prst="curvedConnector3">
            <a:avLst>
              <a:gd name="adj1" fmla="val -12021"/>
            </a:avLst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Curved Connector 78"/>
          <p:cNvCxnSpPr>
            <a:stCxn id="15" idx="4"/>
            <a:endCxn id="5" idx="4"/>
          </p:cNvCxnSpPr>
          <p:nvPr/>
        </p:nvCxnSpPr>
        <p:spPr bwMode="auto">
          <a:xfrm rot="5400000" flipH="1">
            <a:off x="2176299" y="2304300"/>
            <a:ext cx="1280146" cy="3895302"/>
          </a:xfrm>
          <a:prstGeom prst="curvedConnector3">
            <a:avLst>
              <a:gd name="adj1" fmla="val -40471"/>
            </a:avLst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Curved Connector 83"/>
          <p:cNvCxnSpPr>
            <a:stCxn id="16" idx="4"/>
            <a:endCxn id="5" idx="4"/>
          </p:cNvCxnSpPr>
          <p:nvPr/>
        </p:nvCxnSpPr>
        <p:spPr bwMode="auto">
          <a:xfrm rot="5400000" flipH="1">
            <a:off x="2825516" y="1655083"/>
            <a:ext cx="1280146" cy="5193736"/>
          </a:xfrm>
          <a:prstGeom prst="curvedConnector3">
            <a:avLst>
              <a:gd name="adj1" fmla="val -67462"/>
            </a:avLst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Curved Connector 86"/>
          <p:cNvCxnSpPr>
            <a:stCxn id="17" idx="4"/>
            <a:endCxn id="5" idx="4"/>
          </p:cNvCxnSpPr>
          <p:nvPr/>
        </p:nvCxnSpPr>
        <p:spPr bwMode="auto">
          <a:xfrm rot="5400000" flipH="1">
            <a:off x="3474733" y="1005867"/>
            <a:ext cx="1280146" cy="6492169"/>
          </a:xfrm>
          <a:prstGeom prst="curvedConnector3">
            <a:avLst>
              <a:gd name="adj1" fmla="val -92995"/>
            </a:avLst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Curved Connector 89"/>
          <p:cNvCxnSpPr>
            <a:stCxn id="5" idx="3"/>
            <a:endCxn id="5" idx="1"/>
          </p:cNvCxnSpPr>
          <p:nvPr/>
        </p:nvCxnSpPr>
        <p:spPr bwMode="auto">
          <a:xfrm rot="5400000" flipH="1">
            <a:off x="545435" y="3383281"/>
            <a:ext cx="323285" cy="12700"/>
          </a:xfrm>
          <a:prstGeom prst="curvedConnector5">
            <a:avLst>
              <a:gd name="adj1" fmla="val -36049"/>
              <a:gd name="adj2" fmla="val 3108126"/>
              <a:gd name="adj3" fmla="val 133159"/>
            </a:avLst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7532573" y="3081723"/>
            <a:ext cx="11541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Recognize</a:t>
            </a:r>
          </a:p>
          <a:p>
            <a:pPr algn="ctr"/>
            <a:r>
              <a:rPr lang="en-US" dirty="0" smtClean="0">
                <a:solidFill>
                  <a:srgbClr val="0033CC"/>
                </a:solidFill>
              </a:rPr>
              <a:t>“Boris”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589487" y="4343390"/>
            <a:ext cx="11541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Recognize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“</a:t>
            </a:r>
            <a:r>
              <a:rPr lang="en-US" dirty="0" err="1" smtClean="0">
                <a:solidFill>
                  <a:srgbClr val="008000"/>
                </a:solidFill>
              </a:rPr>
              <a:t>Makar</a:t>
            </a:r>
            <a:r>
              <a:rPr lang="en-US" dirty="0" smtClean="0">
                <a:solidFill>
                  <a:srgbClr val="008000"/>
                </a:solidFill>
              </a:rPr>
              <a:t>”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5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EA53-DE74-A945-A79A-88A616B1F934}" type="slidenum">
              <a:rPr lang="en-US"/>
              <a:pPr/>
              <a:t>20</a:t>
            </a:fld>
            <a:endParaRPr 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Soapbox Time!</a:t>
            </a:r>
            <a:endParaRPr lang="en-US" dirty="0"/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822325" y="1874838"/>
            <a:ext cx="46688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6600"/>
                </a:solidFill>
                <a:latin typeface="Times New Roman" charset="0"/>
              </a:rPr>
              <a:t>Computer </a:t>
            </a:r>
            <a:r>
              <a:rPr lang="en-US" sz="4800" u="sng">
                <a:solidFill>
                  <a:srgbClr val="006600"/>
                </a:solidFill>
                <a:latin typeface="Times New Roman" charset="0"/>
              </a:rPr>
              <a:t>Science</a:t>
            </a:r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1736725" y="3067050"/>
            <a:ext cx="6226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0033CC"/>
                </a:solidFill>
                <a:latin typeface="Times New Roman" charset="0"/>
              </a:rPr>
              <a:t>Science is about learning by doing ...</a:t>
            </a:r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5668963" y="3611563"/>
            <a:ext cx="2533867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23C00"/>
                </a:solidFill>
              </a:rPr>
              <a:t>experiments!</a:t>
            </a:r>
          </a:p>
        </p:txBody>
      </p:sp>
    </p:spTree>
    <p:extLst>
      <p:ext uri="{BB962C8B-B14F-4D97-AF65-F5344CB8AC3E}">
        <p14:creationId xmlns:p14="http://schemas.microsoft.com/office/powerpoint/2010/main" val="429392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/>
      <p:bldP spid="519173" grpId="0"/>
      <p:bldP spid="5191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AD6-13D6-6E45-920D-76331AFED523}" type="slidenum">
              <a:rPr lang="en-US"/>
              <a:pPr/>
              <a:t>21</a:t>
            </a:fld>
            <a:endParaRPr lang="en-US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Binary Search </a:t>
            </a:r>
            <a:r>
              <a:rPr lang="en-US" dirty="0" smtClean="0"/>
              <a:t>Code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1162050" y="1279525"/>
            <a:ext cx="6884988" cy="4984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public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binarySearch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ArrayList</a:t>
            </a:r>
            <a:r>
              <a:rPr lang="en-US" sz="1400" b="1" dirty="0">
                <a:latin typeface="Courier New" charset="0"/>
              </a:rPr>
              <a:t>&lt;Integer&gt; elements, Integer x)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low = 0;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high = </a:t>
            </a:r>
            <a:r>
              <a:rPr lang="en-US" sz="1400" b="1" dirty="0" err="1">
                <a:latin typeface="Courier New" charset="0"/>
              </a:rPr>
              <a:t>elements.size</a:t>
            </a:r>
            <a:r>
              <a:rPr lang="en-US" sz="1400" b="1" dirty="0">
                <a:latin typeface="Courier New" charset="0"/>
              </a:rPr>
              <a:t>() - 1;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mid = 0;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while (low &lt;= high) {</a:t>
            </a:r>
          </a:p>
          <a:p>
            <a:r>
              <a:rPr lang="en-US" sz="1400" b="1" dirty="0">
                <a:latin typeface="Courier New" charset="0"/>
              </a:rPr>
              <a:t>        mid = (low + high)/2;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compare = </a:t>
            </a:r>
            <a:r>
              <a:rPr lang="en-US" sz="1400" b="1" dirty="0" err="1">
                <a:latin typeface="Courier New" charset="0"/>
              </a:rPr>
              <a:t>x.compareTo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elements.get</a:t>
            </a:r>
            <a:r>
              <a:rPr lang="en-US" sz="1400" b="1" dirty="0">
                <a:latin typeface="Courier New" charset="0"/>
              </a:rPr>
              <a:t>(mid));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</a:p>
          <a:p>
            <a:r>
              <a:rPr lang="en-US" sz="1400" b="1" dirty="0">
                <a:latin typeface="Courier New" charset="0"/>
              </a:rPr>
              <a:t>        if (compare &lt; 0) {</a:t>
            </a:r>
          </a:p>
          <a:p>
            <a:r>
              <a:rPr lang="en-US" sz="1400" b="1" dirty="0">
                <a:latin typeface="Courier New" charset="0"/>
              </a:rPr>
              <a:t>            high = mid - 1;</a:t>
            </a:r>
          </a:p>
          <a:p>
            <a:r>
              <a:rPr lang="en-US" sz="1400" b="1" dirty="0"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    else if (compare &gt; 0) {</a:t>
            </a:r>
          </a:p>
          <a:p>
            <a:r>
              <a:rPr lang="en-US" sz="1400" b="1" dirty="0">
                <a:latin typeface="Courier New" charset="0"/>
              </a:rPr>
              <a:t>            low = mid + 1;</a:t>
            </a:r>
          </a:p>
          <a:p>
            <a:r>
              <a:rPr lang="en-US" sz="1400" b="1" dirty="0"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    else {</a:t>
            </a:r>
          </a:p>
          <a:p>
            <a:r>
              <a:rPr lang="en-US" sz="1400" b="1" dirty="0">
                <a:latin typeface="Courier New" charset="0"/>
              </a:rPr>
              <a:t>            return mid; // found!</a:t>
            </a:r>
          </a:p>
          <a:p>
            <a:r>
              <a:rPr lang="en-US" sz="1400" b="1" dirty="0"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return 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-mid</a:t>
            </a:r>
            <a:r>
              <a:rPr lang="en-US" sz="1400" b="1" dirty="0">
                <a:latin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108325" y="5456238"/>
            <a:ext cx="5200650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If the value </a:t>
            </a:r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x</a:t>
            </a:r>
            <a:r>
              <a:rPr lang="en-US" sz="1800">
                <a:solidFill>
                  <a:schemeClr val="folHlink"/>
                </a:solidFill>
              </a:rPr>
              <a:t> was not found in the list,</a:t>
            </a:r>
          </a:p>
          <a:p>
            <a:r>
              <a:rPr lang="en-US" sz="1800">
                <a:solidFill>
                  <a:schemeClr val="folHlink"/>
                </a:solidFill>
              </a:rPr>
              <a:t>return the last </a:t>
            </a:r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mid</a:t>
            </a:r>
            <a:r>
              <a:rPr lang="en-US" sz="1800">
                <a:solidFill>
                  <a:schemeClr val="folHlink"/>
                </a:solidFill>
              </a:rPr>
              <a:t> position anyway, but negate it.</a:t>
            </a:r>
          </a:p>
        </p:txBody>
      </p:sp>
    </p:spTree>
    <p:extLst>
      <p:ext uri="{BB962C8B-B14F-4D97-AF65-F5344CB8AC3E}">
        <p14:creationId xmlns:p14="http://schemas.microsoft.com/office/powerpoint/2010/main" val="417111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C186-4029-2D42-A953-D03111C2E794}" type="slidenum">
              <a:rPr lang="en-US"/>
              <a:pPr/>
              <a:t>22</a:t>
            </a:fld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 into a Sorted </a:t>
            </a:r>
            <a:r>
              <a:rPr lang="en-US" dirty="0" smtClean="0"/>
              <a:t>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1096963" y="1219200"/>
            <a:ext cx="7204075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public static void main(String[] </a:t>
            </a:r>
            <a:r>
              <a:rPr lang="en-US" sz="1400" b="1" dirty="0" err="1">
                <a:latin typeface="Courier New" charset="0"/>
              </a:rPr>
              <a:t>args</a:t>
            </a:r>
            <a:r>
              <a:rPr lang="en-US" sz="1400" b="1" dirty="0">
                <a:latin typeface="Courier New" charset="0"/>
              </a:rPr>
              <a:t>) 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n = 10;     // size of list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count = 10; // count of insertions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searcher = new </a:t>
            </a:r>
            <a:r>
              <a:rPr lang="en-US" sz="1400" b="1" dirty="0" err="1">
                <a:latin typeface="Courier New" charset="0"/>
              </a:rPr>
              <a:t>BinarySearch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</a:rPr>
              <a:t>    generator = new </a:t>
            </a:r>
            <a:r>
              <a:rPr lang="en-US" sz="1400" b="1" dirty="0" err="1">
                <a:latin typeface="Courier New" charset="0"/>
              </a:rPr>
              <a:t>RandomGenerator</a:t>
            </a:r>
            <a:r>
              <a:rPr lang="en-US" sz="1400" b="1" dirty="0">
                <a:latin typeface="Courier New" charset="0"/>
              </a:rPr>
              <a:t>(n);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intList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generator.generateSortedArray</a:t>
            </a:r>
            <a:r>
              <a:rPr lang="en-US" sz="1400" b="1" dirty="0">
                <a:latin typeface="Courier New" charset="0"/>
              </a:rPr>
              <a:t>(10*n);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</a:p>
          <a:p>
            <a:r>
              <a:rPr lang="en-US" sz="1400" b="1" dirty="0">
                <a:latin typeface="Courier New" charset="0"/>
              </a:rPr>
              <a:t>    print("Before insertions");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for (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1;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&lt;= count;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++) {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value = </a:t>
            </a:r>
            <a:r>
              <a:rPr lang="en-US" sz="1400" b="1" dirty="0" err="1">
                <a:latin typeface="Courier New" charset="0"/>
              </a:rPr>
              <a:t>generator.generateInt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index = </a:t>
            </a:r>
            <a:r>
              <a:rPr lang="en-US" sz="1400" b="1" dirty="0" err="1">
                <a:latin typeface="Courier New" charset="0"/>
              </a:rPr>
              <a:t>searcher.binarySearch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intList</a:t>
            </a:r>
            <a:r>
              <a:rPr lang="en-US" sz="1400" b="1" dirty="0">
                <a:latin typeface="Courier New" charset="0"/>
              </a:rPr>
              <a:t>, value);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    if (index &lt;= 0) {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        index = -index;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        String marker = value &gt; </a:t>
            </a:r>
            <a:r>
              <a:rPr lang="en-US" sz="1400" b="1" dirty="0" err="1">
                <a:solidFill>
                  <a:schemeClr val="folHlink"/>
                </a:solidFill>
                <a:latin typeface="Courier New" charset="0"/>
              </a:rPr>
              <a:t>intList.get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(index) ? "*" :" ";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        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        </a:t>
            </a:r>
            <a:r>
              <a:rPr lang="en-US" sz="1400" b="1" dirty="0" err="1">
                <a:solidFill>
                  <a:schemeClr val="folHlink"/>
                </a:solidFill>
                <a:latin typeface="Courier New" charset="0"/>
              </a:rPr>
              <a:t>System.out.printf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("Test insert: %2d:%2d%3s\n", 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                          index, value, marker);</a:t>
            </a:r>
          </a:p>
          <a:p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  <a:p>
            <a:endParaRPr lang="en-US" sz="1400" b="1" dirty="0">
              <a:latin typeface="Courier New" charset="0"/>
            </a:endParaRP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6857975" y="1325903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n-lt"/>
              </a:rPr>
              <a:t>Insert1.java</a:t>
            </a:r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4289425" y="4281488"/>
            <a:ext cx="4314825" cy="590550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The value was </a:t>
            </a:r>
            <a:r>
              <a:rPr lang="en-US" u="sng">
                <a:solidFill>
                  <a:schemeClr val="folHlink"/>
                </a:solidFill>
              </a:rPr>
              <a:t>not</a:t>
            </a:r>
            <a:r>
              <a:rPr lang="en-US">
                <a:solidFill>
                  <a:schemeClr val="folHlink"/>
                </a:solidFill>
              </a:rPr>
              <a:t> found in the list. How close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did we get to the correct insertion position?</a:t>
            </a:r>
          </a:p>
        </p:txBody>
      </p:sp>
      <p:sp>
        <p:nvSpPr>
          <p:cNvPr id="499719" name="Text Box 7"/>
          <p:cNvSpPr txBox="1">
            <a:spLocks noChangeArrowheads="1"/>
          </p:cNvSpPr>
          <p:nvPr/>
        </p:nvSpPr>
        <p:spPr bwMode="auto">
          <a:xfrm>
            <a:off x="7040563" y="5989638"/>
            <a:ext cx="803275" cy="3762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95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8" grpId="0" animBg="1"/>
      <p:bldP spid="4997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6D08-94C5-8F40-B839-D3A0620B7E3E}" type="slidenum">
              <a:rPr lang="en-US"/>
              <a:pPr/>
              <a:t>23</a:t>
            </a:fld>
            <a:endParaRPr 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 into a Sorted </a:t>
            </a:r>
            <a:r>
              <a:rPr lang="en-US" dirty="0" smtClean="0"/>
              <a:t>List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234463"/>
            <a:ext cx="5029200" cy="5029145"/>
          </a:xfrm>
        </p:spPr>
        <p:txBody>
          <a:bodyPr/>
          <a:lstStyle/>
          <a:p>
            <a:r>
              <a:rPr lang="en-US" dirty="0"/>
              <a:t>When inserting a value into the list that </a:t>
            </a:r>
            <a:r>
              <a:rPr lang="en-US" dirty="0" smtClean="0"/>
              <a:t>isn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already there, it appears that the binary search code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Sometimes returns a position that is correct for an insertion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Other times, it returns a position that is </a:t>
            </a:r>
            <a:r>
              <a:rPr lang="en-US" dirty="0">
                <a:solidFill>
                  <a:schemeClr val="folHlink"/>
                </a:solidFill>
              </a:rPr>
              <a:t>1 less</a:t>
            </a:r>
            <a:r>
              <a:rPr lang="en-US" dirty="0"/>
              <a:t> than the correct position.</a:t>
            </a:r>
          </a:p>
          <a:p>
            <a:pPr lvl="2"/>
            <a:r>
              <a:rPr lang="en-US" dirty="0">
                <a:solidFill>
                  <a:schemeClr val="folHlink"/>
                </a:solidFill>
              </a:rPr>
              <a:t>Is it always at most 1 less?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365125" y="1228725"/>
            <a:ext cx="3051175" cy="503555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Before insertions</a:t>
            </a:r>
          </a:p>
          <a:p>
            <a:r>
              <a:rPr lang="en-US" sz="1800" b="1" dirty="0">
                <a:latin typeface="Courier New" charset="0"/>
              </a:rPr>
              <a:t> 0: 4  </a:t>
            </a:r>
          </a:p>
          <a:p>
            <a:r>
              <a:rPr lang="en-US" sz="1800" b="1" dirty="0">
                <a:latin typeface="Courier New" charset="0"/>
              </a:rPr>
              <a:t> 1:17  </a:t>
            </a:r>
          </a:p>
          <a:p>
            <a:r>
              <a:rPr lang="en-US" sz="1800" b="1" dirty="0">
                <a:latin typeface="Courier New" charset="0"/>
              </a:rPr>
              <a:t> 2:51  </a:t>
            </a:r>
          </a:p>
          <a:p>
            <a:r>
              <a:rPr lang="en-US" sz="1800" b="1" dirty="0">
                <a:latin typeface="Courier New" charset="0"/>
              </a:rPr>
              <a:t> 3:73  </a:t>
            </a:r>
          </a:p>
          <a:p>
            <a:r>
              <a:rPr lang="en-US" sz="1800" b="1" dirty="0">
                <a:latin typeface="Courier New" charset="0"/>
              </a:rPr>
              <a:t> 4:79  </a:t>
            </a:r>
          </a:p>
          <a:p>
            <a:r>
              <a:rPr lang="en-US" sz="1800" b="1" dirty="0">
                <a:latin typeface="Courier New" charset="0"/>
              </a:rPr>
              <a:t> 5:83  </a:t>
            </a:r>
          </a:p>
          <a:p>
            <a:r>
              <a:rPr lang="en-US" sz="1800" b="1" dirty="0">
                <a:latin typeface="Courier New" charset="0"/>
              </a:rPr>
              <a:t> 6:85  </a:t>
            </a:r>
          </a:p>
          <a:p>
            <a:r>
              <a:rPr lang="en-US" sz="1800" b="1" dirty="0">
                <a:latin typeface="Courier New" charset="0"/>
              </a:rPr>
              <a:t> 7:88  </a:t>
            </a:r>
          </a:p>
          <a:p>
            <a:r>
              <a:rPr lang="en-US" sz="1800" b="1" dirty="0">
                <a:latin typeface="Courier New" charset="0"/>
              </a:rPr>
              <a:t> 8:94  </a:t>
            </a:r>
          </a:p>
          <a:p>
            <a:r>
              <a:rPr lang="en-US" sz="1800" b="1" dirty="0">
                <a:latin typeface="Courier New" charset="0"/>
              </a:rPr>
              <a:t> 9:97  </a:t>
            </a:r>
          </a:p>
          <a:p>
            <a:r>
              <a:rPr lang="en-US" sz="1800" b="1" dirty="0">
                <a:latin typeface="Courier New" charset="0"/>
              </a:rPr>
              <a:t>Test insert:  2:19   </a:t>
            </a:r>
          </a:p>
          <a:p>
            <a:r>
              <a:rPr lang="en-US" sz="1800" b="1" dirty="0">
                <a:latin typeface="Courier New" charset="0"/>
              </a:rPr>
              <a:t>Test insert:  6:87  *</a:t>
            </a:r>
          </a:p>
          <a:p>
            <a:r>
              <a:rPr lang="en-US" sz="1800" b="1" dirty="0">
                <a:latin typeface="Courier New" charset="0"/>
              </a:rPr>
              <a:t>Test insert:  2:23   </a:t>
            </a:r>
          </a:p>
          <a:p>
            <a:r>
              <a:rPr lang="en-US" sz="1800" b="1" dirty="0">
                <a:latin typeface="Courier New" charset="0"/>
              </a:rPr>
              <a:t>Test insert:  2:25   </a:t>
            </a:r>
          </a:p>
          <a:p>
            <a:r>
              <a:rPr lang="en-US" sz="1800" b="1" dirty="0">
                <a:latin typeface="Courier New" charset="0"/>
              </a:rPr>
              <a:t>Test insert:  2:21   </a:t>
            </a:r>
          </a:p>
          <a:p>
            <a:r>
              <a:rPr lang="en-US" sz="1800" b="1" dirty="0">
                <a:latin typeface="Courier New" charset="0"/>
              </a:rPr>
              <a:t>Test insert:  2:27   </a:t>
            </a:r>
          </a:p>
          <a:p>
            <a:r>
              <a:rPr lang="en-US" sz="1800" b="1" dirty="0">
                <a:latin typeface="Courier New" charset="0"/>
              </a:rPr>
              <a:t>Test insert:  3:77  *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20269" y="1965976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n-lt"/>
              </a:rPr>
              <a:t>Insert1.java</a:t>
            </a:r>
          </a:p>
        </p:txBody>
      </p:sp>
    </p:spTree>
    <p:extLst>
      <p:ext uri="{BB962C8B-B14F-4D97-AF65-F5344CB8AC3E}">
        <p14:creationId xmlns:p14="http://schemas.microsoft.com/office/powerpoint/2010/main" val="139389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A7A9-5155-6843-A479-3B28425DC7A3}" type="slidenum">
              <a:rPr lang="en-US"/>
              <a:pPr/>
              <a:t>24</a:t>
            </a:fld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 into a Sorted 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365125" y="1189038"/>
            <a:ext cx="6884988" cy="562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public static void main(String[] </a:t>
            </a:r>
            <a:r>
              <a:rPr lang="en-US" sz="1400" b="1" dirty="0" err="1">
                <a:latin typeface="Courier New" charset="0"/>
              </a:rPr>
              <a:t>args</a:t>
            </a:r>
            <a:r>
              <a:rPr lang="en-US" sz="1400" b="1" dirty="0">
                <a:latin typeface="Courier New" charset="0"/>
              </a:rPr>
              <a:t>) 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n = 10;     // size of list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count = 5;  // count of insertions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searcher = new </a:t>
            </a:r>
            <a:r>
              <a:rPr lang="en-US" sz="1400" b="1" dirty="0" err="1">
                <a:latin typeface="Courier New" charset="0"/>
              </a:rPr>
              <a:t>BinarySearch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</a:rPr>
              <a:t>    generator = new </a:t>
            </a:r>
            <a:r>
              <a:rPr lang="en-US" sz="1400" b="1" dirty="0" err="1">
                <a:latin typeface="Courier New" charset="0"/>
              </a:rPr>
              <a:t>RandomGenerator</a:t>
            </a:r>
            <a:r>
              <a:rPr lang="en-US" sz="1400" b="1" dirty="0">
                <a:latin typeface="Courier New" charset="0"/>
              </a:rPr>
              <a:t>(10*n);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intList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generator.generateSortedArray</a:t>
            </a:r>
            <a:r>
              <a:rPr lang="en-US" sz="1400" b="1" dirty="0">
                <a:latin typeface="Courier New" charset="0"/>
              </a:rPr>
              <a:t>(n);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</a:p>
          <a:p>
            <a:r>
              <a:rPr lang="en-US" sz="1400" b="1" dirty="0">
                <a:latin typeface="Courier New" charset="0"/>
              </a:rPr>
              <a:t>    print("Before insertions:", </a:t>
            </a:r>
            <a:r>
              <a:rPr lang="en-US" sz="1400" b="1" dirty="0" err="1">
                <a:latin typeface="Courier New" charset="0"/>
              </a:rPr>
              <a:t>intList</a:t>
            </a:r>
            <a:r>
              <a:rPr lang="en-US" sz="1400" b="1" dirty="0">
                <a:latin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for (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1;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&lt;= count;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++) {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value = </a:t>
            </a:r>
            <a:r>
              <a:rPr lang="en-US" sz="1400" b="1" dirty="0" err="1">
                <a:latin typeface="Courier New" charset="0"/>
              </a:rPr>
              <a:t>generator.generateInt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index = </a:t>
            </a:r>
            <a:r>
              <a:rPr lang="en-US" sz="1400" b="1" dirty="0" err="1">
                <a:latin typeface="Courier New" charset="0"/>
              </a:rPr>
              <a:t>searcher.binarySearch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intList</a:t>
            </a:r>
            <a:r>
              <a:rPr lang="en-US" sz="1400" b="1" dirty="0">
                <a:latin typeface="Courier New" charset="0"/>
              </a:rPr>
              <a:t>, value);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if (index &lt;= 0) {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    index = -index;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    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if (value &gt; </a:t>
            </a:r>
            <a:r>
              <a:rPr lang="en-US" sz="1400" b="1" dirty="0" err="1">
                <a:solidFill>
                  <a:schemeClr val="folHlink"/>
                </a:solidFill>
                <a:latin typeface="Courier New" charset="0"/>
              </a:rPr>
              <a:t>intList.get</a:t>
            </a:r>
            <a:r>
              <a:rPr lang="en-US" sz="1400" b="1" dirty="0">
                <a:solidFill>
                  <a:schemeClr val="folHlink"/>
                </a:solidFill>
                <a:latin typeface="Courier New" charset="0"/>
              </a:rPr>
              <a:t>(index)) index++;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}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</a:t>
            </a:r>
            <a:r>
              <a:rPr lang="en-US" sz="1400" b="1" dirty="0" err="1">
                <a:solidFill>
                  <a:srgbClr val="0033CC"/>
                </a:solidFill>
                <a:latin typeface="Courier New" charset="0"/>
              </a:rPr>
              <a:t>intList.add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(index, value);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System.out.printf</a:t>
            </a:r>
            <a:r>
              <a:rPr lang="en-US" sz="1400" b="1" dirty="0">
                <a:latin typeface="Courier New" charset="0"/>
              </a:rPr>
              <a:t>("Inserted: %2d:%2d\n", index, value);</a:t>
            </a:r>
          </a:p>
          <a:p>
            <a:r>
              <a:rPr lang="en-US" sz="1400" b="1" dirty="0">
                <a:latin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print("After insertions:", </a:t>
            </a:r>
            <a:r>
              <a:rPr lang="en-US" sz="1400" b="1" dirty="0" err="1">
                <a:latin typeface="Courier New" charset="0"/>
              </a:rPr>
              <a:t>intList</a:t>
            </a:r>
            <a:r>
              <a:rPr lang="en-US" sz="1400" b="1" dirty="0">
                <a:latin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</p:txBody>
      </p:sp>
      <p:sp>
        <p:nvSpPr>
          <p:cNvPr id="501766" name="Text Box 6"/>
          <p:cNvSpPr txBox="1">
            <a:spLocks noChangeArrowheads="1"/>
          </p:cNvSpPr>
          <p:nvPr/>
        </p:nvSpPr>
        <p:spPr bwMode="auto">
          <a:xfrm>
            <a:off x="3475038" y="4424363"/>
            <a:ext cx="3889375" cy="376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The value was not already in the list.</a:t>
            </a:r>
          </a:p>
        </p:txBody>
      </p:sp>
      <p:sp>
        <p:nvSpPr>
          <p:cNvPr id="501767" name="Text Box 7"/>
          <p:cNvSpPr txBox="1">
            <a:spLocks noChangeArrowheads="1"/>
          </p:cNvSpPr>
          <p:nvPr/>
        </p:nvSpPr>
        <p:spPr bwMode="auto">
          <a:xfrm>
            <a:off x="6035675" y="4892675"/>
            <a:ext cx="255587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The off-by-1 correction.</a:t>
            </a:r>
          </a:p>
        </p:txBody>
      </p:sp>
      <p:sp>
        <p:nvSpPr>
          <p:cNvPr id="501768" name="Text Box 8"/>
          <p:cNvSpPr txBox="1">
            <a:spLocks noChangeArrowheads="1"/>
          </p:cNvSpPr>
          <p:nvPr/>
        </p:nvSpPr>
        <p:spPr bwMode="auto">
          <a:xfrm>
            <a:off x="7315200" y="6172200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35024" y="1325903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Insert2.java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68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6" grpId="0" animBg="1"/>
      <p:bldP spid="501767" grpId="0" animBg="1"/>
      <p:bldP spid="5017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B427-FAFE-E04E-86D9-8EEE85880564}" type="slidenum">
              <a:rPr lang="en-US"/>
              <a:pPr/>
              <a:t>25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 into a Sorted 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01763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print</a:t>
            </a:r>
            <a:r>
              <a:rPr lang="en-US" dirty="0"/>
              <a:t> routine checks to make sure </a:t>
            </a:r>
            <a:br>
              <a:rPr lang="en-US" dirty="0"/>
            </a:br>
            <a:r>
              <a:rPr lang="en-US" dirty="0"/>
              <a:t>that the list is really sorted.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Paranoid programming!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434975" y="2880366"/>
            <a:ext cx="8251825" cy="25368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private static void print(String label, </a:t>
            </a:r>
            <a:r>
              <a:rPr lang="en-US" b="1" dirty="0" err="1">
                <a:latin typeface="Courier New" charset="0"/>
              </a:rPr>
              <a:t>ArrayList</a:t>
            </a:r>
            <a:r>
              <a:rPr lang="en-US" b="1" dirty="0">
                <a:latin typeface="Courier New" charset="0"/>
              </a:rPr>
              <a:t>&lt;Integer&gt; list)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System.out.println</a:t>
            </a:r>
            <a:r>
              <a:rPr lang="en-US" b="1" dirty="0">
                <a:latin typeface="Courier New" charset="0"/>
              </a:rPr>
              <a:t>(label);</a:t>
            </a:r>
          </a:p>
          <a:p>
            <a:r>
              <a:rPr lang="en-US" b="1" dirty="0">
                <a:latin typeface="Courier New" charset="0"/>
              </a:rPr>
              <a:t>    </a:t>
            </a:r>
          </a:p>
          <a:p>
            <a:r>
              <a:rPr lang="en-US" b="1" dirty="0">
                <a:latin typeface="Courier New" charset="0"/>
              </a:rPr>
              <a:t>    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</a:t>
            </a:r>
            <a:r>
              <a:rPr lang="en-US" b="1" dirty="0" err="1">
                <a:latin typeface="Courier New" charset="0"/>
              </a:rPr>
              <a:t>list.size</a:t>
            </a:r>
            <a:r>
              <a:rPr lang="en-US" b="1" dirty="0">
                <a:latin typeface="Courier New" charset="0"/>
              </a:rPr>
              <a:t>();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</a:t>
            </a:r>
          </a:p>
          <a:p>
            <a:r>
              <a:rPr lang="en-US" b="1" dirty="0">
                <a:latin typeface="Courier New" charset="0"/>
              </a:rPr>
              <a:t>        String marker = 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&gt; 0) &amp;&amp; 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list.get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i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) &lt; 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list.get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(i-1))</a:t>
            </a:r>
            <a:r>
              <a:rPr lang="en-US" b="1" dirty="0">
                <a:latin typeface="Courier New" charset="0"/>
              </a:rPr>
              <a:t> </a:t>
            </a:r>
          </a:p>
          <a:p>
            <a:r>
              <a:rPr lang="en-US" b="1" dirty="0">
                <a:latin typeface="Courier New" charset="0"/>
              </a:rPr>
              <a:t>                      ? "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*</a:t>
            </a:r>
            <a:r>
              <a:rPr lang="en-US" b="1" dirty="0">
                <a:latin typeface="Courier New" charset="0"/>
              </a:rPr>
              <a:t>" : " ";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System.out.printf</a:t>
            </a:r>
            <a:r>
              <a:rPr lang="en-US" b="1" dirty="0">
                <a:latin typeface="Courier New" charset="0"/>
              </a:rPr>
              <a:t>("%2d:%2d%2s\n",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list.get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), marker);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34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0A1-BFA9-204C-B68E-1782E557C801}" type="slidenum">
              <a:rPr lang="en-US"/>
              <a:pPr/>
              <a:t>26</a:t>
            </a:fld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 into a Sorted 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5675" y="1295400"/>
            <a:ext cx="2651125" cy="4835525"/>
          </a:xfrm>
        </p:spPr>
        <p:txBody>
          <a:bodyPr/>
          <a:lstStyle/>
          <a:p>
            <a:r>
              <a:rPr lang="en-US"/>
              <a:t>Maybe we got it right ...</a:t>
            </a: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365125" y="1325563"/>
            <a:ext cx="2652713" cy="44862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latin typeface="Courier New" charset="0"/>
              </a:rPr>
              <a:t>Before insertions:</a:t>
            </a:r>
          </a:p>
          <a:p>
            <a:r>
              <a:rPr lang="en-US" sz="1800" b="1" dirty="0">
                <a:latin typeface="Courier New" charset="0"/>
              </a:rPr>
              <a:t> 0:14  </a:t>
            </a:r>
          </a:p>
          <a:p>
            <a:r>
              <a:rPr lang="en-US" sz="1800" b="1" dirty="0">
                <a:latin typeface="Courier New" charset="0"/>
              </a:rPr>
              <a:t> 1:38  </a:t>
            </a:r>
          </a:p>
          <a:p>
            <a:r>
              <a:rPr lang="en-US" sz="1800" b="1" dirty="0">
                <a:latin typeface="Courier New" charset="0"/>
              </a:rPr>
              <a:t> 2:40  </a:t>
            </a:r>
          </a:p>
          <a:p>
            <a:r>
              <a:rPr lang="en-US" sz="1800" b="1" dirty="0">
                <a:latin typeface="Courier New" charset="0"/>
              </a:rPr>
              <a:t> 3:53  </a:t>
            </a:r>
          </a:p>
          <a:p>
            <a:r>
              <a:rPr lang="en-US" sz="1800" b="1" dirty="0">
                <a:latin typeface="Courier New" charset="0"/>
              </a:rPr>
              <a:t> 4:65  </a:t>
            </a:r>
          </a:p>
          <a:p>
            <a:r>
              <a:rPr lang="en-US" sz="1800" b="1" dirty="0">
                <a:latin typeface="Courier New" charset="0"/>
              </a:rPr>
              <a:t> 5:65  </a:t>
            </a:r>
          </a:p>
          <a:p>
            <a:r>
              <a:rPr lang="en-US" sz="1800" b="1" dirty="0">
                <a:latin typeface="Courier New" charset="0"/>
              </a:rPr>
              <a:t> 6:70  </a:t>
            </a:r>
          </a:p>
          <a:p>
            <a:r>
              <a:rPr lang="en-US" sz="1800" b="1" dirty="0">
                <a:latin typeface="Courier New" charset="0"/>
              </a:rPr>
              <a:t> 7:78  </a:t>
            </a:r>
          </a:p>
          <a:p>
            <a:r>
              <a:rPr lang="en-US" sz="1800" b="1" dirty="0">
                <a:latin typeface="Courier New" charset="0"/>
              </a:rPr>
              <a:t> 8:79  </a:t>
            </a:r>
          </a:p>
          <a:p>
            <a:r>
              <a:rPr lang="en-US" sz="1800" b="1" dirty="0">
                <a:latin typeface="Courier New" charset="0"/>
              </a:rPr>
              <a:t> 9:90  </a:t>
            </a:r>
          </a:p>
          <a:p>
            <a:r>
              <a:rPr lang="en-US" sz="1800" b="1" dirty="0">
                <a:latin typeface="Courier New" charset="0"/>
              </a:rPr>
              <a:t>Inserted:  9:86</a:t>
            </a:r>
          </a:p>
          <a:p>
            <a:r>
              <a:rPr lang="en-US" sz="1800" b="1" dirty="0">
                <a:latin typeface="Courier New" charset="0"/>
              </a:rPr>
              <a:t>Inserted:  3:52</a:t>
            </a:r>
          </a:p>
          <a:p>
            <a:r>
              <a:rPr lang="en-US" sz="1800" b="1" dirty="0">
                <a:latin typeface="Courier New" charset="0"/>
              </a:rPr>
              <a:t>Inserted: 12:94</a:t>
            </a:r>
          </a:p>
          <a:p>
            <a:r>
              <a:rPr lang="en-US" sz="1800" b="1" dirty="0">
                <a:latin typeface="Courier New" charset="0"/>
              </a:rPr>
              <a:t>Inserted:  5:55</a:t>
            </a:r>
          </a:p>
          <a:p>
            <a:r>
              <a:rPr lang="en-US" sz="1800" b="1" dirty="0">
                <a:latin typeface="Courier New" charset="0"/>
              </a:rPr>
              <a:t>Inserted:  0:10</a:t>
            </a:r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3346450" y="1320800"/>
            <a:ext cx="2505075" cy="44862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charset="0"/>
              </a:rPr>
              <a:t>After insertions:</a:t>
            </a:r>
          </a:p>
          <a:p>
            <a:r>
              <a:rPr lang="en-US" sz="1800" b="1">
                <a:latin typeface="Courier New" charset="0"/>
              </a:rPr>
              <a:t> 0:10  </a:t>
            </a:r>
          </a:p>
          <a:p>
            <a:r>
              <a:rPr lang="en-US" sz="1800" b="1">
                <a:latin typeface="Courier New" charset="0"/>
              </a:rPr>
              <a:t> 1:14  </a:t>
            </a:r>
          </a:p>
          <a:p>
            <a:r>
              <a:rPr lang="en-US" sz="1800" b="1">
                <a:latin typeface="Courier New" charset="0"/>
              </a:rPr>
              <a:t> 2:38  </a:t>
            </a:r>
          </a:p>
          <a:p>
            <a:r>
              <a:rPr lang="en-US" sz="1800" b="1">
                <a:latin typeface="Courier New" charset="0"/>
              </a:rPr>
              <a:t> 3:40  </a:t>
            </a:r>
          </a:p>
          <a:p>
            <a:r>
              <a:rPr lang="en-US" sz="1800" b="1">
                <a:latin typeface="Courier New" charset="0"/>
              </a:rPr>
              <a:t> 4:52  </a:t>
            </a:r>
          </a:p>
          <a:p>
            <a:r>
              <a:rPr lang="en-US" sz="1800" b="1">
                <a:latin typeface="Courier New" charset="0"/>
              </a:rPr>
              <a:t> 5:53  </a:t>
            </a:r>
          </a:p>
          <a:p>
            <a:r>
              <a:rPr lang="en-US" sz="1800" b="1">
                <a:latin typeface="Courier New" charset="0"/>
              </a:rPr>
              <a:t> 6:55  </a:t>
            </a:r>
          </a:p>
          <a:p>
            <a:r>
              <a:rPr lang="en-US" sz="1800" b="1">
                <a:latin typeface="Courier New" charset="0"/>
              </a:rPr>
              <a:t> 7:65  </a:t>
            </a:r>
          </a:p>
          <a:p>
            <a:r>
              <a:rPr lang="en-US" sz="1800" b="1">
                <a:latin typeface="Courier New" charset="0"/>
              </a:rPr>
              <a:t> 8:65  </a:t>
            </a:r>
          </a:p>
          <a:p>
            <a:r>
              <a:rPr lang="en-US" sz="1800" b="1">
                <a:latin typeface="Courier New" charset="0"/>
              </a:rPr>
              <a:t> 9:70  </a:t>
            </a:r>
          </a:p>
          <a:p>
            <a:r>
              <a:rPr lang="en-US" sz="1800" b="1">
                <a:latin typeface="Courier New" charset="0"/>
              </a:rPr>
              <a:t>10:78  </a:t>
            </a:r>
          </a:p>
          <a:p>
            <a:r>
              <a:rPr lang="en-US" sz="1800" b="1">
                <a:latin typeface="Courier New" charset="0"/>
              </a:rPr>
              <a:t>11:79  </a:t>
            </a:r>
          </a:p>
          <a:p>
            <a:r>
              <a:rPr lang="en-US" sz="1800" b="1">
                <a:latin typeface="Courier New" charset="0"/>
              </a:rPr>
              <a:t>12:86  </a:t>
            </a:r>
          </a:p>
          <a:p>
            <a:r>
              <a:rPr lang="en-US" sz="1800" b="1">
                <a:latin typeface="Courier New" charset="0"/>
              </a:rPr>
              <a:t>13:90  </a:t>
            </a:r>
          </a:p>
          <a:p>
            <a:r>
              <a:rPr lang="en-US" sz="1800" b="1">
                <a:latin typeface="Courier New" charset="0"/>
              </a:rPr>
              <a:t>14:94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103147" y="2148854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Insert2.java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6463" y="2606049"/>
            <a:ext cx="2702057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23C00"/>
                </a:solidFill>
              </a:rPr>
              <a:t>Can we prove that</a:t>
            </a:r>
          </a:p>
          <a:p>
            <a:r>
              <a:rPr lang="en-US" sz="2000" dirty="0" smtClean="0">
                <a:solidFill>
                  <a:srgbClr val="B23C00"/>
                </a:solidFill>
              </a:rPr>
              <a:t>we will always be</a:t>
            </a:r>
          </a:p>
          <a:p>
            <a:r>
              <a:rPr lang="en-US" sz="2000" dirty="0" smtClean="0">
                <a:solidFill>
                  <a:srgbClr val="B23C00"/>
                </a:solidFill>
              </a:rPr>
              <a:t>exact or off by only 1?</a:t>
            </a:r>
            <a:endParaRPr lang="en-US" sz="20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3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C2E0-FF4D-204B-9BB2-218B794C5FA5}" type="slidenum">
              <a:rPr lang="en-US"/>
              <a:pPr/>
              <a:t>27</a:t>
            </a:fld>
            <a:endParaRPr 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 into a Sorted 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5075"/>
            <a:ext cx="8229600" cy="965200"/>
          </a:xfrm>
        </p:spPr>
        <p:txBody>
          <a:bodyPr/>
          <a:lstStyle/>
          <a:p>
            <a:r>
              <a:rPr lang="en-US" dirty="0" smtClean="0"/>
              <a:t>Let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break out the insertion code into a separate </a:t>
            </a:r>
            <a:r>
              <a:rPr lang="en-US" dirty="0">
                <a:solidFill>
                  <a:srgbClr val="B23C00"/>
                </a:solidFill>
              </a:rPr>
              <a:t>nested class</a:t>
            </a:r>
            <a:r>
              <a:rPr lang="en-US" dirty="0"/>
              <a:t>.</a:t>
            </a:r>
          </a:p>
        </p:txBody>
      </p:sp>
      <p:sp>
        <p:nvSpPr>
          <p:cNvPr id="505860" name="Text Box 4"/>
          <p:cNvSpPr txBox="1">
            <a:spLocks noChangeArrowheads="1"/>
          </p:cNvSpPr>
          <p:nvPr/>
        </p:nvSpPr>
        <p:spPr bwMode="auto">
          <a:xfrm>
            <a:off x="1263650" y="2240293"/>
            <a:ext cx="6695199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public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static </a:t>
            </a:r>
            <a:r>
              <a:rPr lang="en-US" sz="1800" b="1" dirty="0">
                <a:latin typeface="Courier New" charset="0"/>
              </a:rPr>
              <a:t>void main(String[] </a:t>
            </a:r>
            <a:r>
              <a:rPr lang="en-US" sz="1800" b="1" dirty="0" err="1">
                <a:latin typeface="Courier New" charset="0"/>
              </a:rPr>
              <a:t>args</a:t>
            </a:r>
            <a:r>
              <a:rPr lang="en-US" sz="1800" b="1" dirty="0">
                <a:latin typeface="Courier New" charset="0"/>
              </a:rPr>
              <a:t>) 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n = 10;     // size of list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count = 5;  // count of insertions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generator = new </a:t>
            </a:r>
            <a:r>
              <a:rPr lang="en-US" sz="1800" b="1" dirty="0" err="1">
                <a:latin typeface="Courier New" charset="0"/>
              </a:rPr>
              <a:t>RandomGenerator</a:t>
            </a:r>
            <a:r>
              <a:rPr lang="en-US" sz="1800" b="1" dirty="0">
                <a:latin typeface="Courier New" charset="0"/>
              </a:rPr>
              <a:t>(n);</a:t>
            </a:r>
          </a:p>
          <a:p>
            <a:r>
              <a:rPr lang="en-US" sz="1800" b="1" dirty="0">
                <a:latin typeface="Courier New" charset="0"/>
              </a:rPr>
              <a:t>    searcher = new </a:t>
            </a:r>
            <a:r>
              <a:rPr lang="en-US" sz="1800" b="1" dirty="0" err="1">
                <a:latin typeface="Courier New" charset="0"/>
              </a:rPr>
              <a:t>BinarySearch</a:t>
            </a:r>
            <a:r>
              <a:rPr lang="en-US" sz="1800" b="1" dirty="0"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intList</a:t>
            </a:r>
            <a:r>
              <a:rPr lang="en-US" sz="1800" b="1" dirty="0">
                <a:latin typeface="Courier New" charset="0"/>
              </a:rPr>
              <a:t> = </a:t>
            </a:r>
            <a:r>
              <a:rPr lang="en-US" sz="1800" b="1" dirty="0" err="1">
                <a:latin typeface="Courier New" charset="0"/>
              </a:rPr>
              <a:t>generator.generateSortedArray</a:t>
            </a:r>
            <a:r>
              <a:rPr lang="en-US" sz="1800" b="1" dirty="0">
                <a:latin typeface="Courier New" charset="0"/>
              </a:rPr>
              <a:t>(n);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Inserter inserter = new Inserter(count);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</a:p>
          <a:p>
            <a:r>
              <a:rPr lang="en-US" sz="1800" b="1" dirty="0">
                <a:latin typeface="Courier New" charset="0"/>
              </a:rPr>
              <a:t>    print("Before insertions:", </a:t>
            </a:r>
            <a:r>
              <a:rPr lang="en-US" sz="1800" b="1" dirty="0" err="1">
                <a:latin typeface="Courier New" charset="0"/>
              </a:rPr>
              <a:t>intList</a:t>
            </a:r>
            <a:r>
              <a:rPr lang="en-US" sz="1800" b="1" dirty="0">
                <a:latin typeface="Courier New" charset="0"/>
              </a:rPr>
              <a:t>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inserter.doInserts</a:t>
            </a:r>
            <a:r>
              <a:rPr lang="en-US" sz="1800" b="1" dirty="0"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print("After insertions:", </a:t>
            </a:r>
            <a:r>
              <a:rPr lang="en-US" sz="1800" b="1" dirty="0" err="1">
                <a:latin typeface="Courier New" charset="0"/>
              </a:rPr>
              <a:t>intList</a:t>
            </a:r>
            <a:r>
              <a:rPr lang="en-US" sz="1800" b="1" dirty="0">
                <a:latin typeface="Courier New" charset="0"/>
              </a:rPr>
              <a:t>);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75097" y="2057415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Insert3.java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42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1D53-540E-4745-AE26-4ED382D5906A}" type="slidenum">
              <a:rPr lang="en-US"/>
              <a:pPr/>
              <a:t>28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 into a Sorted 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1096963" y="1306513"/>
            <a:ext cx="7310437" cy="541020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private static class Inserter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private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count;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public Inserter(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count)</a:t>
            </a:r>
          </a:p>
          <a:p>
            <a:r>
              <a:rPr lang="en-US" sz="1400" b="1" dirty="0">
                <a:latin typeface="Courier New" charset="0"/>
              </a:rPr>
              <a:t>    {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this.count</a:t>
            </a:r>
            <a:r>
              <a:rPr lang="en-US" sz="1400" b="1" dirty="0">
                <a:latin typeface="Courier New" charset="0"/>
              </a:rPr>
              <a:t> = count;</a:t>
            </a:r>
          </a:p>
          <a:p>
            <a:r>
              <a:rPr lang="en-US" sz="1400" b="1" dirty="0">
                <a:latin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public void </a:t>
            </a:r>
            <a:r>
              <a:rPr lang="en-US" sz="1400" b="1" dirty="0" err="1">
                <a:latin typeface="Courier New" charset="0"/>
              </a:rPr>
              <a:t>doInserts</a:t>
            </a:r>
            <a:r>
              <a:rPr lang="en-US" sz="1400" b="1" dirty="0">
                <a:latin typeface="Courier New" charset="0"/>
              </a:rPr>
              <a:t>()</a:t>
            </a:r>
          </a:p>
          <a:p>
            <a:r>
              <a:rPr lang="en-US" sz="1400" b="1" dirty="0">
                <a:latin typeface="Courier New" charset="0"/>
              </a:rPr>
              <a:t>    {</a:t>
            </a:r>
          </a:p>
          <a:p>
            <a:r>
              <a:rPr lang="en-US" sz="1400" b="1" dirty="0">
                <a:latin typeface="Courier New" charset="0"/>
              </a:rPr>
              <a:t>        for (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= 1;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 &lt;= count; </a:t>
            </a:r>
            <a:r>
              <a:rPr lang="en-US" sz="1400" b="1" dirty="0" err="1">
                <a:latin typeface="Courier New" charset="0"/>
              </a:rPr>
              <a:t>i</a:t>
            </a:r>
            <a:r>
              <a:rPr lang="en-US" sz="1400" b="1" dirty="0">
                <a:latin typeface="Courier New" charset="0"/>
              </a:rPr>
              <a:t>++) {</a:t>
            </a:r>
          </a:p>
          <a:p>
            <a:r>
              <a:rPr lang="en-US" sz="1400" b="1" dirty="0">
                <a:latin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value = </a:t>
            </a:r>
            <a:r>
              <a:rPr lang="en-US" sz="1400" b="1" dirty="0" err="1">
                <a:latin typeface="Courier New" charset="0"/>
              </a:rPr>
              <a:t>generator.generateInt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index = </a:t>
            </a:r>
            <a:r>
              <a:rPr lang="en-US" sz="1400" b="1" dirty="0" err="1">
                <a:latin typeface="Courier New" charset="0"/>
              </a:rPr>
              <a:t>searcher.binarySearch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intList</a:t>
            </a:r>
            <a:r>
              <a:rPr lang="en-US" sz="1400" b="1" dirty="0">
                <a:latin typeface="Courier New" charset="0"/>
              </a:rPr>
              <a:t>, value);</a:t>
            </a:r>
          </a:p>
          <a:p>
            <a:r>
              <a:rPr lang="en-US" sz="1400" b="1" dirty="0">
                <a:latin typeface="Courier New" charset="0"/>
              </a:rPr>
              <a:t>            </a:t>
            </a:r>
          </a:p>
          <a:p>
            <a:r>
              <a:rPr lang="en-US" sz="1400" b="1" dirty="0">
                <a:latin typeface="Courier New" charset="0"/>
              </a:rPr>
              <a:t>            if (index &lt;= 0) {</a:t>
            </a:r>
          </a:p>
          <a:p>
            <a:r>
              <a:rPr lang="en-US" sz="1400" b="1" dirty="0">
                <a:latin typeface="Courier New" charset="0"/>
              </a:rPr>
              <a:t>                index = -index;</a:t>
            </a:r>
          </a:p>
          <a:p>
            <a:r>
              <a:rPr lang="en-US" sz="1400" b="1" dirty="0">
                <a:latin typeface="Courier New" charset="0"/>
              </a:rPr>
              <a:t>                if (value &gt; </a:t>
            </a:r>
            <a:r>
              <a:rPr lang="en-US" sz="1400" b="1" dirty="0" err="1">
                <a:latin typeface="Courier New" charset="0"/>
              </a:rPr>
              <a:t>intList.get</a:t>
            </a:r>
            <a:r>
              <a:rPr lang="en-US" sz="1400" b="1" dirty="0">
                <a:latin typeface="Courier New" charset="0"/>
              </a:rPr>
              <a:t>(index)) index++;</a:t>
            </a:r>
          </a:p>
          <a:p>
            <a:r>
              <a:rPr lang="en-US" sz="1400" b="1" dirty="0">
                <a:latin typeface="Courier New" charset="0"/>
              </a:rPr>
              <a:t>            }</a:t>
            </a:r>
          </a:p>
          <a:p>
            <a:r>
              <a:rPr lang="en-US" sz="1400" b="1" dirty="0">
                <a:latin typeface="Courier New" charset="0"/>
              </a:rPr>
              <a:t>            </a:t>
            </a:r>
          </a:p>
          <a:p>
            <a:r>
              <a:rPr lang="en-US" sz="1400" b="1" dirty="0">
                <a:latin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</a:rPr>
              <a:t>intList.add</a:t>
            </a:r>
            <a:r>
              <a:rPr lang="en-US" sz="1400" b="1" dirty="0">
                <a:latin typeface="Courier New" charset="0"/>
              </a:rPr>
              <a:t>(index, value);</a:t>
            </a:r>
          </a:p>
          <a:p>
            <a:r>
              <a:rPr lang="en-US" sz="1400" b="1" dirty="0">
                <a:latin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</a:rPr>
              <a:t>System.out.printf</a:t>
            </a:r>
            <a:r>
              <a:rPr lang="en-US" sz="1400" b="1" dirty="0">
                <a:latin typeface="Courier New" charset="0"/>
              </a:rPr>
              <a:t>("Inserted: %2d:%2d\n", index, value);</a:t>
            </a:r>
          </a:p>
          <a:p>
            <a:r>
              <a:rPr lang="en-US" sz="1400" b="1" dirty="0"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182563" y="4068763"/>
            <a:ext cx="2063750" cy="174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Same insertion </a:t>
            </a:r>
          </a:p>
          <a:p>
            <a:r>
              <a:rPr lang="en-US" sz="1800" dirty="0">
                <a:solidFill>
                  <a:srgbClr val="B23C00"/>
                </a:solidFill>
              </a:rPr>
              <a:t>code as before.</a:t>
            </a:r>
          </a:p>
          <a:p>
            <a:r>
              <a:rPr lang="en-US" sz="1800" dirty="0">
                <a:solidFill>
                  <a:srgbClr val="B23C00"/>
                </a:solidFill>
              </a:rPr>
              <a:t>It can access</a:t>
            </a:r>
          </a:p>
          <a:p>
            <a:r>
              <a:rPr lang="en-US" sz="1800" dirty="0">
                <a:solidFill>
                  <a:srgbClr val="B23C00"/>
                </a:solidFill>
              </a:rPr>
              <a:t>the parent </a:t>
            </a:r>
            <a:r>
              <a:rPr lang="en-US" sz="1800" dirty="0" smtClean="0">
                <a:solidFill>
                  <a:srgbClr val="B23C00"/>
                </a:solidFill>
              </a:rPr>
              <a:t>class</a:t>
            </a:r>
            <a:r>
              <a:rPr lang="en-US" sz="1800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sz="1800" dirty="0" smtClean="0">
                <a:solidFill>
                  <a:srgbClr val="B23C00"/>
                </a:solidFill>
              </a:rPr>
              <a:t>s</a:t>
            </a:r>
            <a:endParaRPr lang="en-US" sz="1800" dirty="0">
              <a:solidFill>
                <a:srgbClr val="B23C00"/>
              </a:solidFill>
            </a:endParaRPr>
          </a:p>
          <a:p>
            <a:r>
              <a:rPr lang="en-US" sz="1800" dirty="0">
                <a:solidFill>
                  <a:srgbClr val="B23C00"/>
                </a:solidFill>
              </a:rPr>
              <a:t>private members,</a:t>
            </a:r>
          </a:p>
          <a:p>
            <a:r>
              <a:rPr lang="en-US" sz="1800" dirty="0">
                <a:solidFill>
                  <a:srgbClr val="B23C00"/>
                </a:solidFill>
              </a:rPr>
              <a:t>such as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intList</a:t>
            </a:r>
            <a:r>
              <a:rPr lang="en-US" sz="1800" dirty="0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506888" name="Text Box 8"/>
          <p:cNvSpPr txBox="1">
            <a:spLocks noChangeArrowheads="1"/>
          </p:cNvSpPr>
          <p:nvPr/>
        </p:nvSpPr>
        <p:spPr bwMode="auto">
          <a:xfrm>
            <a:off x="7315200" y="6172200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223731" y="1417342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Insert3.java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79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7" grpId="0" animBg="1"/>
      <p:bldP spid="5068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1BE7-9284-9D43-9F61-9C729FA83E31}" type="slidenum">
              <a:rPr lang="en-US"/>
              <a:pPr/>
              <a:t>29</a:t>
            </a:fld>
            <a:endParaRPr 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 into a Sorted 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1525" y="1295400"/>
            <a:ext cx="2835275" cy="4835525"/>
          </a:xfrm>
        </p:spPr>
        <p:txBody>
          <a:bodyPr/>
          <a:lstStyle/>
          <a:p>
            <a:r>
              <a:rPr lang="en-US"/>
              <a:t>OK, it still works.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273050" y="1320800"/>
            <a:ext cx="2641600" cy="44862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charset="0"/>
              </a:rPr>
              <a:t>Before insertions:</a:t>
            </a:r>
          </a:p>
          <a:p>
            <a:r>
              <a:rPr lang="en-US" sz="1800" b="1">
                <a:latin typeface="Courier New" charset="0"/>
              </a:rPr>
              <a:t> 0: 5  </a:t>
            </a:r>
          </a:p>
          <a:p>
            <a:r>
              <a:rPr lang="en-US" sz="1800" b="1">
                <a:latin typeface="Courier New" charset="0"/>
              </a:rPr>
              <a:t> 1:15  </a:t>
            </a:r>
          </a:p>
          <a:p>
            <a:r>
              <a:rPr lang="en-US" sz="1800" b="1">
                <a:latin typeface="Courier New" charset="0"/>
              </a:rPr>
              <a:t> 2:24  </a:t>
            </a:r>
          </a:p>
          <a:p>
            <a:r>
              <a:rPr lang="en-US" sz="1800" b="1">
                <a:latin typeface="Courier New" charset="0"/>
              </a:rPr>
              <a:t> 3:27  </a:t>
            </a:r>
          </a:p>
          <a:p>
            <a:r>
              <a:rPr lang="en-US" sz="1800" b="1">
                <a:latin typeface="Courier New" charset="0"/>
              </a:rPr>
              <a:t> 4:31  </a:t>
            </a:r>
          </a:p>
          <a:p>
            <a:r>
              <a:rPr lang="en-US" sz="1800" b="1">
                <a:latin typeface="Courier New" charset="0"/>
              </a:rPr>
              <a:t> 5:65  </a:t>
            </a:r>
          </a:p>
          <a:p>
            <a:r>
              <a:rPr lang="en-US" sz="1800" b="1">
                <a:latin typeface="Courier New" charset="0"/>
              </a:rPr>
              <a:t> 6:70  </a:t>
            </a:r>
          </a:p>
          <a:p>
            <a:r>
              <a:rPr lang="en-US" sz="1800" b="1">
                <a:latin typeface="Courier New" charset="0"/>
              </a:rPr>
              <a:t> 7:84  </a:t>
            </a:r>
          </a:p>
          <a:p>
            <a:r>
              <a:rPr lang="en-US" sz="1800" b="1">
                <a:latin typeface="Courier New" charset="0"/>
              </a:rPr>
              <a:t> 8:89  </a:t>
            </a:r>
          </a:p>
          <a:p>
            <a:r>
              <a:rPr lang="en-US" sz="1800" b="1">
                <a:latin typeface="Courier New" charset="0"/>
              </a:rPr>
              <a:t> 9:95  </a:t>
            </a:r>
          </a:p>
          <a:p>
            <a:r>
              <a:rPr lang="en-US" sz="1800" b="1">
                <a:latin typeface="Courier New" charset="0"/>
              </a:rPr>
              <a:t>Inserted:  7:77</a:t>
            </a:r>
          </a:p>
          <a:p>
            <a:r>
              <a:rPr lang="en-US" sz="1800" b="1">
                <a:latin typeface="Courier New" charset="0"/>
              </a:rPr>
              <a:t>Inserted:  5:50</a:t>
            </a:r>
          </a:p>
          <a:p>
            <a:r>
              <a:rPr lang="en-US" sz="1800" b="1">
                <a:latin typeface="Courier New" charset="0"/>
              </a:rPr>
              <a:t>Inserted:  5:49</a:t>
            </a:r>
          </a:p>
          <a:p>
            <a:r>
              <a:rPr lang="en-US" sz="1800" b="1">
                <a:latin typeface="Courier New" charset="0"/>
              </a:rPr>
              <a:t>Inserted:  0: 5</a:t>
            </a:r>
          </a:p>
          <a:p>
            <a:r>
              <a:rPr lang="en-US" sz="1800" b="1">
                <a:latin typeface="Courier New" charset="0"/>
              </a:rPr>
              <a:t>Inserted:  6:44</a:t>
            </a:r>
          </a:p>
        </p:txBody>
      </p:sp>
      <p:sp>
        <p:nvSpPr>
          <p:cNvPr id="507909" name="Text Box 5"/>
          <p:cNvSpPr txBox="1">
            <a:spLocks noChangeArrowheads="1"/>
          </p:cNvSpPr>
          <p:nvPr/>
        </p:nvSpPr>
        <p:spPr bwMode="auto">
          <a:xfrm>
            <a:off x="3108325" y="1320800"/>
            <a:ext cx="2505075" cy="44862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After insertions:</a:t>
            </a:r>
          </a:p>
          <a:p>
            <a:r>
              <a:rPr lang="en-US" sz="1800" b="1" dirty="0">
                <a:latin typeface="Courier New" charset="0"/>
              </a:rPr>
              <a:t> 0: 5  </a:t>
            </a:r>
          </a:p>
          <a:p>
            <a:r>
              <a:rPr lang="en-US" sz="1800" b="1" dirty="0">
                <a:latin typeface="Courier New" charset="0"/>
              </a:rPr>
              <a:t> 1: 5  </a:t>
            </a:r>
          </a:p>
          <a:p>
            <a:r>
              <a:rPr lang="en-US" sz="1800" b="1" dirty="0">
                <a:latin typeface="Courier New" charset="0"/>
              </a:rPr>
              <a:t> 2:15  </a:t>
            </a:r>
          </a:p>
          <a:p>
            <a:r>
              <a:rPr lang="en-US" sz="1800" b="1" dirty="0">
                <a:latin typeface="Courier New" charset="0"/>
              </a:rPr>
              <a:t> 3:24  </a:t>
            </a:r>
          </a:p>
          <a:p>
            <a:r>
              <a:rPr lang="en-US" sz="1800" b="1" dirty="0">
                <a:latin typeface="Courier New" charset="0"/>
              </a:rPr>
              <a:t> 4:27  </a:t>
            </a:r>
          </a:p>
          <a:p>
            <a:r>
              <a:rPr lang="en-US" sz="1800" b="1" dirty="0">
                <a:latin typeface="Courier New" charset="0"/>
              </a:rPr>
              <a:t> 5:31  </a:t>
            </a:r>
          </a:p>
          <a:p>
            <a:r>
              <a:rPr lang="en-US" sz="1800" b="1" dirty="0">
                <a:latin typeface="Courier New" charset="0"/>
              </a:rPr>
              <a:t> 6:44  </a:t>
            </a:r>
          </a:p>
          <a:p>
            <a:r>
              <a:rPr lang="en-US" sz="1800" b="1" dirty="0">
                <a:latin typeface="Courier New" charset="0"/>
              </a:rPr>
              <a:t> 7:49  </a:t>
            </a:r>
          </a:p>
          <a:p>
            <a:r>
              <a:rPr lang="en-US" sz="1800" b="1" dirty="0">
                <a:latin typeface="Courier New" charset="0"/>
              </a:rPr>
              <a:t> 8:50  </a:t>
            </a:r>
          </a:p>
          <a:p>
            <a:r>
              <a:rPr lang="en-US" sz="1800" b="1" dirty="0">
                <a:latin typeface="Courier New" charset="0"/>
              </a:rPr>
              <a:t> 9:65  </a:t>
            </a:r>
          </a:p>
          <a:p>
            <a:r>
              <a:rPr lang="en-US" sz="1800" b="1" dirty="0">
                <a:latin typeface="Courier New" charset="0"/>
              </a:rPr>
              <a:t>10:70  </a:t>
            </a:r>
          </a:p>
          <a:p>
            <a:r>
              <a:rPr lang="en-US" sz="1800" b="1" dirty="0">
                <a:latin typeface="Courier New" charset="0"/>
              </a:rPr>
              <a:t>11:77  </a:t>
            </a:r>
          </a:p>
          <a:p>
            <a:r>
              <a:rPr lang="en-US" sz="1800" b="1" dirty="0">
                <a:latin typeface="Courier New" charset="0"/>
              </a:rPr>
              <a:t>12:84  </a:t>
            </a:r>
          </a:p>
          <a:p>
            <a:r>
              <a:rPr lang="en-US" sz="1800" b="1" dirty="0">
                <a:latin typeface="Courier New" charset="0"/>
              </a:rPr>
              <a:t>13:89  </a:t>
            </a:r>
          </a:p>
          <a:p>
            <a:r>
              <a:rPr lang="en-US" sz="1800" b="1" dirty="0">
                <a:latin typeface="Courier New" charset="0"/>
              </a:rPr>
              <a:t>14:95</a:t>
            </a:r>
            <a:r>
              <a:rPr lang="en-US" sz="1800" dirty="0">
                <a:latin typeface="Courier New" charset="0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28830" y="2240293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Insert3.java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696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State Transition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5883"/>
              </p:ext>
            </p:extLst>
          </p:nvPr>
        </p:nvGraphicFramePr>
        <p:xfrm>
          <a:off x="5608652" y="3032732"/>
          <a:ext cx="3260981" cy="304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648"/>
                <a:gridCol w="320037"/>
                <a:gridCol w="320037"/>
                <a:gridCol w="320037"/>
                <a:gridCol w="320037"/>
                <a:gridCol w="320037"/>
                <a:gridCol w="320037"/>
                <a:gridCol w="320037"/>
                <a:gridCol w="320037"/>
                <a:gridCol w="320037"/>
              </a:tblGrid>
              <a:tr h="2663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663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Screen Shot 2015-06-11 at 11.29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9" y="1234464"/>
            <a:ext cx="5502916" cy="27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9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03B1-7A54-9344-A0E8-E0414BEF2D13}" type="slidenum">
              <a:rPr lang="en-US"/>
              <a:pPr/>
              <a:t>30</a:t>
            </a:fld>
            <a:endParaRPr 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 into a Sorted 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break out the insertion code </a:t>
            </a:r>
            <a:br>
              <a:rPr lang="en-US" dirty="0"/>
            </a:br>
            <a:r>
              <a:rPr lang="en-US" dirty="0"/>
              <a:t>into a separate nested class?</a:t>
            </a:r>
          </a:p>
          <a:p>
            <a:pPr lvl="5"/>
            <a:endParaRPr lang="en-US" dirty="0"/>
          </a:p>
          <a:p>
            <a:r>
              <a:rPr lang="en-US" dirty="0"/>
              <a:t>Because it gives us the opportunity </a:t>
            </a:r>
            <a:br>
              <a:rPr lang="en-US" dirty="0"/>
            </a:br>
            <a:r>
              <a:rPr lang="en-US" dirty="0"/>
              <a:t>to answer the question</a:t>
            </a:r>
            <a:r>
              <a:rPr lang="en-US" dirty="0" smtClean="0"/>
              <a:t>:</a:t>
            </a:r>
          </a:p>
          <a:p>
            <a:pPr lvl="7"/>
            <a:endParaRPr lang="en-US" dirty="0"/>
          </a:p>
          <a:p>
            <a:pPr lvl="1"/>
            <a:r>
              <a:rPr lang="en-US" dirty="0"/>
              <a:t>What happens to the array if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multiple threads </a:t>
            </a:r>
            <a:r>
              <a:rPr lang="en-US" dirty="0"/>
              <a:t>are </a:t>
            </a:r>
            <a:r>
              <a:rPr lang="en-US" dirty="0">
                <a:solidFill>
                  <a:srgbClr val="B23C00"/>
                </a:solidFill>
              </a:rPr>
              <a:t>simultaneously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making insertions into the list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8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F6A4-BD4E-4444-9D37-1122C13CB86D}" type="slidenum">
              <a:rPr lang="en-US"/>
              <a:pPr/>
              <a:t>31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Multithreaded Insertions into a Sorted List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75" y="1295400"/>
            <a:ext cx="4479925" cy="4876800"/>
          </a:xfrm>
        </p:spPr>
        <p:txBody>
          <a:bodyPr/>
          <a:lstStyle/>
          <a:p>
            <a:r>
              <a:rPr lang="en-US" dirty="0"/>
              <a:t>Now make the nested class Inserter extend the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Thread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It overrides the </a:t>
            </a:r>
            <a:r>
              <a:rPr lang="en-US" dirty="0" smtClean="0"/>
              <a:t>superclass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run()</a:t>
            </a:r>
            <a:r>
              <a:rPr lang="en-US" dirty="0"/>
              <a:t> method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A thread starts always starts execution with its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run()</a:t>
            </a:r>
            <a:r>
              <a:rPr lang="en-US" dirty="0"/>
              <a:t> method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274638" y="1235075"/>
            <a:ext cx="3851275" cy="49815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private static class Inserter 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extends Thread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private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count;</a:t>
            </a:r>
          </a:p>
          <a:p>
            <a:r>
              <a:rPr lang="en-US" b="1" dirty="0">
                <a:latin typeface="Courier New" charset="0"/>
              </a:rPr>
              <a:t>    </a:t>
            </a:r>
          </a:p>
          <a:p>
            <a:r>
              <a:rPr lang="en-US" b="1" dirty="0">
                <a:latin typeface="Courier New" charset="0"/>
              </a:rPr>
              <a:t>    public Inserter(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count)</a:t>
            </a:r>
          </a:p>
          <a:p>
            <a:r>
              <a:rPr lang="en-US" b="1" dirty="0">
                <a:latin typeface="Courier New" charset="0"/>
              </a:rPr>
              <a:t>    {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this.count</a:t>
            </a:r>
            <a:r>
              <a:rPr lang="en-US" b="1" dirty="0">
                <a:latin typeface="Courier New" charset="0"/>
              </a:rPr>
              <a:t> = count;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    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public void run()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{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doInserts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();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    </a:t>
            </a:r>
          </a:p>
          <a:p>
            <a:r>
              <a:rPr lang="en-US" b="1" dirty="0">
                <a:latin typeface="Courier New" charset="0"/>
              </a:rPr>
              <a:t>    public void </a:t>
            </a:r>
            <a:r>
              <a:rPr lang="en-US" b="1" dirty="0" err="1">
                <a:latin typeface="Courier New" charset="0"/>
              </a:rPr>
              <a:t>doInserts</a:t>
            </a:r>
            <a:r>
              <a:rPr lang="en-US" b="1" dirty="0">
                <a:latin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</a:rPr>
              <a:t>    {</a:t>
            </a:r>
          </a:p>
          <a:p>
            <a:r>
              <a:rPr lang="en-US" b="1" dirty="0">
                <a:latin typeface="Courier New" charset="0"/>
              </a:rPr>
              <a:t>        ...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651781" y="5714975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Insert4.java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576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925A-793A-A442-9408-61E5E86A72F6}" type="slidenum">
              <a:rPr lang="en-US"/>
              <a:pPr/>
              <a:t>32</a:t>
            </a:fld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</a:t>
            </a:r>
            <a:r>
              <a:rPr lang="en-US" dirty="0" smtClean="0"/>
              <a:t>Insertions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182563" y="1235075"/>
            <a:ext cx="7885112" cy="49815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public void </a:t>
            </a:r>
            <a:r>
              <a:rPr lang="en-US" b="1" dirty="0" err="1">
                <a:latin typeface="Courier New" charset="0"/>
              </a:rPr>
              <a:t>doInserts</a:t>
            </a:r>
            <a:r>
              <a:rPr lang="en-US" b="1" dirty="0">
                <a:latin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1;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&lt;= count;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value = </a:t>
            </a:r>
            <a:r>
              <a:rPr lang="en-US" b="1" dirty="0" err="1">
                <a:latin typeface="Courier New" charset="0"/>
              </a:rPr>
              <a:t>generator.generateInt</a:t>
            </a:r>
            <a:r>
              <a:rPr lang="en-US" b="1" dirty="0">
                <a:latin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index = </a:t>
            </a:r>
            <a:r>
              <a:rPr lang="en-US" b="1" dirty="0" err="1">
                <a:latin typeface="Courier New" charset="0"/>
              </a:rPr>
              <a:t>searcher.binarySearch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intList</a:t>
            </a:r>
            <a:r>
              <a:rPr lang="en-US" b="1" dirty="0">
                <a:latin typeface="Courier New" charset="0"/>
              </a:rPr>
              <a:t>, value);</a:t>
            </a:r>
          </a:p>
          <a:p>
            <a:r>
              <a:rPr lang="en-US" b="1" dirty="0">
                <a:latin typeface="Courier New" charset="0"/>
              </a:rPr>
              <a:t>        </a:t>
            </a:r>
          </a:p>
          <a:p>
            <a:r>
              <a:rPr lang="en-US" b="1" dirty="0">
                <a:latin typeface="Courier New" charset="0"/>
              </a:rPr>
              <a:t>        if (index &lt;= 0) {</a:t>
            </a:r>
          </a:p>
          <a:p>
            <a:r>
              <a:rPr lang="en-US" b="1" dirty="0">
                <a:latin typeface="Courier New" charset="0"/>
              </a:rPr>
              <a:t>            index = -index;</a:t>
            </a:r>
          </a:p>
          <a:p>
            <a:r>
              <a:rPr lang="en-US" b="1" dirty="0">
                <a:latin typeface="Courier New" charset="0"/>
              </a:rPr>
              <a:t>            if (value &gt; </a:t>
            </a:r>
            <a:r>
              <a:rPr lang="en-US" b="1" dirty="0" err="1">
                <a:latin typeface="Courier New" charset="0"/>
              </a:rPr>
              <a:t>intList.get</a:t>
            </a:r>
            <a:r>
              <a:rPr lang="en-US" b="1" dirty="0">
                <a:latin typeface="Courier New" charset="0"/>
              </a:rPr>
              <a:t>(index)) index++;</a:t>
            </a:r>
          </a:p>
          <a:p>
            <a:r>
              <a:rPr lang="en-US" b="1" dirty="0">
                <a:latin typeface="Courier New" charset="0"/>
              </a:rPr>
              <a:t>        }</a:t>
            </a:r>
          </a:p>
          <a:p>
            <a:r>
              <a:rPr lang="en-US" b="1" dirty="0">
                <a:latin typeface="Courier New" charset="0"/>
              </a:rPr>
              <a:t>        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intList.add</a:t>
            </a:r>
            <a:r>
              <a:rPr lang="en-US" b="1" dirty="0">
                <a:latin typeface="Courier New" charset="0"/>
              </a:rPr>
              <a:t>(index, value);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System.out.printf</a:t>
            </a:r>
            <a:r>
              <a:rPr lang="en-US" b="1" dirty="0">
                <a:latin typeface="Courier New" charset="0"/>
              </a:rPr>
              <a:t>("Inserted: %2d:%2d\n", index, value);</a:t>
            </a:r>
          </a:p>
          <a:p>
            <a:r>
              <a:rPr lang="en-US" b="1" dirty="0">
                <a:latin typeface="Courier New" charset="0"/>
              </a:rPr>
              <a:t>        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try {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        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Thread.sleep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(10*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generator.generateInt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());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    }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    catch (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InterruptedException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ignore) {}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510982" name="Text Box 6"/>
          <p:cNvSpPr txBox="1">
            <a:spLocks noChangeArrowheads="1"/>
          </p:cNvSpPr>
          <p:nvPr/>
        </p:nvSpPr>
        <p:spPr bwMode="auto">
          <a:xfrm>
            <a:off x="6858000" y="4532313"/>
            <a:ext cx="1844675" cy="174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Take a brief nap</a:t>
            </a:r>
          </a:p>
          <a:p>
            <a:r>
              <a:rPr lang="en-US" sz="1800">
                <a:solidFill>
                  <a:srgbClr val="B23C00"/>
                </a:solidFill>
              </a:rPr>
              <a:t>for a random</a:t>
            </a:r>
          </a:p>
          <a:p>
            <a:r>
              <a:rPr lang="en-US" sz="1800">
                <a:solidFill>
                  <a:srgbClr val="B23C00"/>
                </a:solidFill>
              </a:rPr>
              <a:t>amount of time.</a:t>
            </a:r>
          </a:p>
          <a:p>
            <a:r>
              <a:rPr lang="en-US" sz="1800">
                <a:solidFill>
                  <a:srgbClr val="B23C00"/>
                </a:solidFill>
              </a:rPr>
              <a:t>This will allow</a:t>
            </a:r>
          </a:p>
          <a:p>
            <a:r>
              <a:rPr lang="en-US" sz="1800">
                <a:solidFill>
                  <a:srgbClr val="B23C00"/>
                </a:solidFill>
              </a:rPr>
              <a:t>another thread</a:t>
            </a:r>
          </a:p>
          <a:p>
            <a:r>
              <a:rPr lang="en-US" sz="1800">
                <a:solidFill>
                  <a:srgbClr val="B23C00"/>
                </a:solidFill>
              </a:rPr>
              <a:t>to execute.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223731" y="1325903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Insert4.java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765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59C5-2C46-2A43-9EBB-CE289FFDBA34}" type="slidenum">
              <a:rPr lang="en-US"/>
              <a:pPr/>
              <a:t>33</a:t>
            </a:fld>
            <a:endParaRPr lang="en-US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Insertions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79438"/>
          </a:xfrm>
        </p:spPr>
        <p:txBody>
          <a:bodyPr/>
          <a:lstStyle/>
          <a:p>
            <a:r>
              <a:rPr lang="en-US" dirty="0" smtClean="0"/>
              <a:t>Let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start with just one thread.</a:t>
            </a: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1949450" y="1825625"/>
            <a:ext cx="5248414" cy="440120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public static void main(String[] </a:t>
            </a:r>
            <a:r>
              <a:rPr lang="en-US" sz="1400" b="1" dirty="0" err="1">
                <a:latin typeface="Courier New" charset="0"/>
              </a:rPr>
              <a:t>args</a:t>
            </a:r>
            <a:r>
              <a:rPr lang="en-US" sz="1400" b="1" dirty="0">
                <a:latin typeface="Courier New" charset="0"/>
              </a:rPr>
              <a:t>) 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n = 10;     // size of list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count = 5;  // count of insertions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generator = new </a:t>
            </a:r>
            <a:r>
              <a:rPr lang="en-US" sz="1400" b="1" dirty="0" err="1">
                <a:latin typeface="Courier New" charset="0"/>
              </a:rPr>
              <a:t>RandomGenerator</a:t>
            </a:r>
            <a:r>
              <a:rPr lang="en-US" sz="1400" b="1" dirty="0">
                <a:latin typeface="Courier New" charset="0"/>
              </a:rPr>
              <a:t>(10*n);</a:t>
            </a:r>
          </a:p>
          <a:p>
            <a:r>
              <a:rPr lang="en-US" sz="1400" b="1" dirty="0">
                <a:latin typeface="Courier New" charset="0"/>
              </a:rPr>
              <a:t>    searcher = new </a:t>
            </a:r>
            <a:r>
              <a:rPr lang="en-US" sz="1400" b="1" dirty="0" err="1">
                <a:latin typeface="Courier New" charset="0"/>
              </a:rPr>
              <a:t>BinarySearch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intList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generator.generateSortedArray</a:t>
            </a:r>
            <a:r>
              <a:rPr lang="en-US" sz="1400" b="1" dirty="0">
                <a:latin typeface="Courier New" charset="0"/>
              </a:rPr>
              <a:t>(n);</a:t>
            </a:r>
          </a:p>
          <a:p>
            <a:r>
              <a:rPr lang="en-US" sz="1400" b="1" dirty="0">
                <a:latin typeface="Courier New" charset="0"/>
              </a:rPr>
              <a:t>    Inserter inserter = new Inserter(count);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</a:p>
          <a:p>
            <a:r>
              <a:rPr lang="en-US" sz="1400" b="1" dirty="0">
                <a:latin typeface="Courier New" charset="0"/>
              </a:rPr>
              <a:t>    print("Before insertions:", </a:t>
            </a:r>
            <a:r>
              <a:rPr lang="en-US" sz="1400" b="1" dirty="0" err="1">
                <a:latin typeface="Courier New" charset="0"/>
              </a:rPr>
              <a:t>intList</a:t>
            </a:r>
            <a:r>
              <a:rPr lang="en-US" sz="1400" b="1" dirty="0">
                <a:latin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solidFill>
                  <a:srgbClr val="006600"/>
                </a:solidFill>
                <a:latin typeface="Courier New" charset="0"/>
              </a:rPr>
              <a:t>inserter.start</a:t>
            </a:r>
            <a:r>
              <a:rPr lang="en-US" sz="1400" b="1" dirty="0">
                <a:solidFill>
                  <a:srgbClr val="006600"/>
                </a:solidFill>
                <a:latin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try {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    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inserter.join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();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 }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 catch (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InterruptedException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ignore) {}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print("After insertions:", </a:t>
            </a:r>
            <a:r>
              <a:rPr lang="en-US" sz="1400" b="1" dirty="0" err="1">
                <a:latin typeface="Courier New" charset="0"/>
              </a:rPr>
              <a:t>intList</a:t>
            </a:r>
            <a:r>
              <a:rPr lang="en-US" sz="1400" b="1" dirty="0">
                <a:latin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4386263" y="4251325"/>
            <a:ext cx="1831975" cy="376238"/>
          </a:xfrm>
          <a:prstGeom prst="rect">
            <a:avLst/>
          </a:prstGeom>
          <a:solidFill>
            <a:srgbClr val="FFFFC2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Start the thread.</a:t>
            </a:r>
          </a:p>
        </p:txBody>
      </p:sp>
      <p:sp>
        <p:nvSpPr>
          <p:cNvPr id="509959" name="Text Box 7"/>
          <p:cNvSpPr txBox="1">
            <a:spLocks noChangeArrowheads="1"/>
          </p:cNvSpPr>
          <p:nvPr/>
        </p:nvSpPr>
        <p:spPr bwMode="auto">
          <a:xfrm>
            <a:off x="4752975" y="4800600"/>
            <a:ext cx="3381375" cy="376238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Wait for the thread to complete.</a:t>
            </a:r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7315200" y="6172200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09341" y="1691659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Insert4.java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67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8" grpId="0" animBg="1"/>
      <p:bldP spid="509959" grpId="0" animBg="1"/>
      <p:bldP spid="5099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A060-E503-2F4D-B930-C60EBEB50894}" type="slidenum">
              <a:rPr lang="en-US"/>
              <a:pPr/>
              <a:t>34</a:t>
            </a:fld>
            <a:endParaRPr lang="en-US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Insertions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376238" y="1320800"/>
            <a:ext cx="2641600" cy="44862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Before insertions:</a:t>
            </a:r>
          </a:p>
          <a:p>
            <a:r>
              <a:rPr lang="en-US" sz="1800" b="1" dirty="0">
                <a:latin typeface="Courier New" charset="0"/>
              </a:rPr>
              <a:t> 0: 8  </a:t>
            </a:r>
          </a:p>
          <a:p>
            <a:r>
              <a:rPr lang="en-US" sz="1800" b="1" dirty="0">
                <a:latin typeface="Courier New" charset="0"/>
              </a:rPr>
              <a:t> 1:18  </a:t>
            </a:r>
          </a:p>
          <a:p>
            <a:r>
              <a:rPr lang="en-US" sz="1800" b="1" dirty="0">
                <a:latin typeface="Courier New" charset="0"/>
              </a:rPr>
              <a:t> 2:31  </a:t>
            </a:r>
          </a:p>
          <a:p>
            <a:r>
              <a:rPr lang="en-US" sz="1800" b="1" dirty="0">
                <a:latin typeface="Courier New" charset="0"/>
              </a:rPr>
              <a:t> 3:42  </a:t>
            </a:r>
          </a:p>
          <a:p>
            <a:r>
              <a:rPr lang="en-US" sz="1800" b="1" dirty="0">
                <a:latin typeface="Courier New" charset="0"/>
              </a:rPr>
              <a:t> 4:51  </a:t>
            </a:r>
          </a:p>
          <a:p>
            <a:r>
              <a:rPr lang="en-US" sz="1800" b="1" dirty="0">
                <a:latin typeface="Courier New" charset="0"/>
              </a:rPr>
              <a:t> 5:59  </a:t>
            </a:r>
          </a:p>
          <a:p>
            <a:r>
              <a:rPr lang="en-US" sz="1800" b="1" dirty="0">
                <a:latin typeface="Courier New" charset="0"/>
              </a:rPr>
              <a:t> 6:60  </a:t>
            </a:r>
          </a:p>
          <a:p>
            <a:r>
              <a:rPr lang="en-US" sz="1800" b="1" dirty="0">
                <a:latin typeface="Courier New" charset="0"/>
              </a:rPr>
              <a:t> 7:61  </a:t>
            </a:r>
          </a:p>
          <a:p>
            <a:r>
              <a:rPr lang="en-US" sz="1800" b="1" dirty="0">
                <a:latin typeface="Courier New" charset="0"/>
              </a:rPr>
              <a:t> 8:66  </a:t>
            </a:r>
          </a:p>
          <a:p>
            <a:r>
              <a:rPr lang="en-US" sz="1800" b="1" dirty="0">
                <a:latin typeface="Courier New" charset="0"/>
              </a:rPr>
              <a:t> 9:88  </a:t>
            </a:r>
          </a:p>
          <a:p>
            <a:r>
              <a:rPr lang="en-US" sz="1800" b="1" dirty="0">
                <a:latin typeface="Courier New" charset="0"/>
              </a:rPr>
              <a:t>Inserted:  8:64</a:t>
            </a:r>
          </a:p>
          <a:p>
            <a:r>
              <a:rPr lang="en-US" sz="1800" b="1" dirty="0">
                <a:latin typeface="Courier New" charset="0"/>
              </a:rPr>
              <a:t>Inserted:  4:48</a:t>
            </a:r>
          </a:p>
          <a:p>
            <a:r>
              <a:rPr lang="en-US" sz="1800" b="1" dirty="0">
                <a:latin typeface="Courier New" charset="0"/>
              </a:rPr>
              <a:t>Inserted: 11:80</a:t>
            </a:r>
          </a:p>
          <a:p>
            <a:r>
              <a:rPr lang="en-US" sz="1800" b="1" dirty="0">
                <a:latin typeface="Courier New" charset="0"/>
              </a:rPr>
              <a:t>Inserted:  0: 0</a:t>
            </a:r>
          </a:p>
          <a:p>
            <a:r>
              <a:rPr lang="en-US" sz="1800" b="1" dirty="0">
                <a:latin typeface="Courier New" charset="0"/>
              </a:rPr>
              <a:t>Inserted: 12:72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200400" y="1325563"/>
            <a:ext cx="2505075" cy="44862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After insertions:</a:t>
            </a:r>
          </a:p>
          <a:p>
            <a:r>
              <a:rPr lang="en-US" sz="1800" b="1" dirty="0">
                <a:latin typeface="Courier New" charset="0"/>
              </a:rPr>
              <a:t> 0: 0  </a:t>
            </a:r>
          </a:p>
          <a:p>
            <a:r>
              <a:rPr lang="en-US" sz="1800" b="1" dirty="0">
                <a:latin typeface="Courier New" charset="0"/>
              </a:rPr>
              <a:t> 1: 8  </a:t>
            </a:r>
          </a:p>
          <a:p>
            <a:r>
              <a:rPr lang="en-US" sz="1800" b="1" dirty="0">
                <a:latin typeface="Courier New" charset="0"/>
              </a:rPr>
              <a:t> 2:18  </a:t>
            </a:r>
          </a:p>
          <a:p>
            <a:r>
              <a:rPr lang="en-US" sz="1800" b="1" dirty="0">
                <a:latin typeface="Courier New" charset="0"/>
              </a:rPr>
              <a:t> 3:31  </a:t>
            </a:r>
          </a:p>
          <a:p>
            <a:r>
              <a:rPr lang="en-US" sz="1800" b="1" dirty="0">
                <a:latin typeface="Courier New" charset="0"/>
              </a:rPr>
              <a:t> 4:42  </a:t>
            </a:r>
          </a:p>
          <a:p>
            <a:r>
              <a:rPr lang="en-US" sz="1800" b="1" dirty="0">
                <a:latin typeface="Courier New" charset="0"/>
              </a:rPr>
              <a:t> 5:48  </a:t>
            </a:r>
          </a:p>
          <a:p>
            <a:r>
              <a:rPr lang="en-US" sz="1800" b="1" dirty="0">
                <a:latin typeface="Courier New" charset="0"/>
              </a:rPr>
              <a:t> 6:51  </a:t>
            </a:r>
          </a:p>
          <a:p>
            <a:r>
              <a:rPr lang="en-US" sz="1800" b="1" dirty="0">
                <a:latin typeface="Courier New" charset="0"/>
              </a:rPr>
              <a:t> 7:59  </a:t>
            </a:r>
          </a:p>
          <a:p>
            <a:r>
              <a:rPr lang="en-US" sz="1800" b="1" dirty="0">
                <a:latin typeface="Courier New" charset="0"/>
              </a:rPr>
              <a:t> 8:60  </a:t>
            </a:r>
          </a:p>
          <a:p>
            <a:r>
              <a:rPr lang="en-US" sz="1800" b="1" dirty="0">
                <a:latin typeface="Courier New" charset="0"/>
              </a:rPr>
              <a:t> 9:61  </a:t>
            </a:r>
          </a:p>
          <a:p>
            <a:r>
              <a:rPr lang="en-US" sz="1800" b="1" dirty="0">
                <a:latin typeface="Courier New" charset="0"/>
              </a:rPr>
              <a:t>10:64  </a:t>
            </a:r>
          </a:p>
          <a:p>
            <a:r>
              <a:rPr lang="en-US" sz="1800" b="1" dirty="0">
                <a:latin typeface="Courier New" charset="0"/>
              </a:rPr>
              <a:t>11:66  </a:t>
            </a:r>
          </a:p>
          <a:p>
            <a:r>
              <a:rPr lang="en-US" sz="1800" b="1" dirty="0">
                <a:latin typeface="Courier New" charset="0"/>
              </a:rPr>
              <a:t>12:72  </a:t>
            </a:r>
          </a:p>
          <a:p>
            <a:r>
              <a:rPr lang="en-US" sz="1800" b="1" dirty="0">
                <a:latin typeface="Courier New" charset="0"/>
              </a:rPr>
              <a:t>13:80  </a:t>
            </a:r>
          </a:p>
          <a:p>
            <a:r>
              <a:rPr lang="en-US" sz="1800" b="1" dirty="0">
                <a:latin typeface="Courier New" charset="0"/>
              </a:rPr>
              <a:t>14:88 </a:t>
            </a:r>
          </a:p>
        </p:txBody>
      </p:sp>
      <p:sp>
        <p:nvSpPr>
          <p:cNvPr id="5120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851525" y="1295400"/>
            <a:ext cx="2835275" cy="4835525"/>
          </a:xfrm>
          <a:noFill/>
          <a:ln/>
        </p:spPr>
        <p:txBody>
          <a:bodyPr/>
          <a:lstStyle/>
          <a:p>
            <a:r>
              <a:rPr lang="en-US" dirty="0"/>
              <a:t>Apparently, running the insertion code as a </a:t>
            </a:r>
            <a:r>
              <a:rPr lang="en-US" dirty="0">
                <a:solidFill>
                  <a:srgbClr val="B23C00"/>
                </a:solidFill>
              </a:rPr>
              <a:t>separate thread </a:t>
            </a:r>
            <a:r>
              <a:rPr lang="en-US" dirty="0" smtClean="0"/>
              <a:t>didn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break our program.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20269" y="3154683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Insert4.java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443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3B1C-A8A2-7D45-807C-9698D6BB0707}" type="slidenum">
              <a:rPr lang="en-US"/>
              <a:pPr/>
              <a:t>35</a:t>
            </a:fld>
            <a:endParaRPr 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Insertions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365125" y="1238250"/>
            <a:ext cx="4630194" cy="507831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charset="0"/>
              </a:rPr>
              <a:t>public static void main(String[] </a:t>
            </a:r>
            <a:r>
              <a:rPr lang="en-US" sz="1200" b="1" dirty="0" err="1">
                <a:latin typeface="Courier New" charset="0"/>
              </a:rPr>
              <a:t>args</a:t>
            </a:r>
            <a:r>
              <a:rPr lang="en-US" sz="1200" b="1" dirty="0">
                <a:latin typeface="Courier New" charset="0"/>
              </a:rPr>
              <a:t>) </a:t>
            </a:r>
          </a:p>
          <a:p>
            <a:r>
              <a:rPr lang="en-US" sz="1200" b="1" dirty="0">
                <a:latin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 n = 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</a:rPr>
              <a:t>20</a:t>
            </a:r>
            <a:r>
              <a:rPr lang="en-US" sz="1200" b="1" dirty="0">
                <a:latin typeface="Courier New" charset="0"/>
              </a:rPr>
              <a:t>;     // size of list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 count = 5;  // count of insertions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int</a:t>
            </a:r>
            <a:r>
              <a:rPr lang="en-US" sz="1200" b="1" dirty="0">
                <a:latin typeface="Courier New" charset="0"/>
              </a:rPr>
              <a:t> many = 10;  // how many threads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  generator = new </a:t>
            </a:r>
            <a:r>
              <a:rPr lang="en-US" sz="1200" b="1" dirty="0" err="1">
                <a:latin typeface="Courier New" charset="0"/>
              </a:rPr>
              <a:t>RandomGenerator</a:t>
            </a:r>
            <a:r>
              <a:rPr lang="en-US" sz="1200" b="1" dirty="0">
                <a:latin typeface="Courier New" charset="0"/>
              </a:rPr>
              <a:t>(10*n);</a:t>
            </a:r>
          </a:p>
          <a:p>
            <a:r>
              <a:rPr lang="en-US" sz="1200" b="1" dirty="0">
                <a:latin typeface="Courier New" charset="0"/>
              </a:rPr>
              <a:t>    searcher = new </a:t>
            </a:r>
            <a:r>
              <a:rPr lang="en-US" sz="1200" b="1" dirty="0" err="1">
                <a:latin typeface="Courier New" charset="0"/>
              </a:rPr>
              <a:t>BinarySearch</a:t>
            </a:r>
            <a:r>
              <a:rPr lang="en-US" sz="1200" b="1" dirty="0">
                <a:latin typeface="Courier New" charset="0"/>
              </a:rPr>
              <a:t>();</a:t>
            </a:r>
          </a:p>
          <a:p>
            <a:r>
              <a:rPr lang="en-US" sz="1200" b="1" dirty="0">
                <a:latin typeface="Courier New" charset="0"/>
              </a:rPr>
              <a:t>    Inserter inserters[] = new Inserter[many];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  <a:r>
              <a:rPr lang="en-US" sz="1200" b="1" dirty="0" err="1">
                <a:latin typeface="Courier New" charset="0"/>
              </a:rPr>
              <a:t>intList</a:t>
            </a:r>
            <a:r>
              <a:rPr lang="en-US" sz="1200" b="1" dirty="0">
                <a:latin typeface="Courier New" charset="0"/>
              </a:rPr>
              <a:t> = </a:t>
            </a:r>
            <a:r>
              <a:rPr lang="en-US" sz="1200" b="1" dirty="0" err="1">
                <a:latin typeface="Courier New" charset="0"/>
              </a:rPr>
              <a:t>generator.generateSortedArray</a:t>
            </a:r>
            <a:r>
              <a:rPr lang="en-US" sz="1200" b="1" dirty="0">
                <a:latin typeface="Courier New" charset="0"/>
              </a:rPr>
              <a:t>(n);</a:t>
            </a:r>
          </a:p>
          <a:p>
            <a:r>
              <a:rPr lang="en-US" sz="1200" b="1" dirty="0">
                <a:latin typeface="Courier New" charset="0"/>
              </a:rPr>
              <a:t>        </a:t>
            </a:r>
          </a:p>
          <a:p>
            <a:r>
              <a:rPr lang="en-US" sz="1200" b="1" dirty="0">
                <a:latin typeface="Courier New" charset="0"/>
              </a:rPr>
              <a:t>    print("Before insertions:", </a:t>
            </a:r>
            <a:r>
              <a:rPr lang="en-US" sz="1200" b="1" dirty="0" err="1">
                <a:latin typeface="Courier New" charset="0"/>
              </a:rPr>
              <a:t>intList</a:t>
            </a:r>
            <a:r>
              <a:rPr lang="en-US" sz="1200" b="1" dirty="0">
                <a:latin typeface="Courier New" charset="0"/>
              </a:rPr>
              <a:t>);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for (</a:t>
            </a:r>
            <a:r>
              <a:rPr lang="en-US" sz="1200" b="1" dirty="0" err="1">
                <a:solidFill>
                  <a:srgbClr val="006600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id = 0; id &lt; many; id++) {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inserters[id] = new Inserter(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id</a:t>
            </a:r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, count);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    inserters[id].start();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urier New" charset="0"/>
              </a:rPr>
              <a:t>    }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try {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for (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id = 0; id &lt; many; id++) {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    inserters[id].join();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    }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}</a:t>
            </a:r>
          </a:p>
          <a:p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   catch (</a:t>
            </a:r>
            <a:r>
              <a:rPr lang="en-US" sz="1200" b="1" dirty="0" err="1">
                <a:solidFill>
                  <a:schemeClr val="folHlink"/>
                </a:solidFill>
                <a:latin typeface="Courier New" charset="0"/>
              </a:rPr>
              <a:t>InterruptedException</a:t>
            </a:r>
            <a:r>
              <a:rPr lang="en-US" sz="1200" b="1" dirty="0">
                <a:solidFill>
                  <a:schemeClr val="folHlink"/>
                </a:solidFill>
                <a:latin typeface="Courier New" charset="0"/>
              </a:rPr>
              <a:t> ignore) {}</a:t>
            </a:r>
          </a:p>
          <a:p>
            <a:r>
              <a:rPr lang="en-US" sz="1200" b="1" dirty="0">
                <a:latin typeface="Courier New" charset="0"/>
              </a:rPr>
              <a:t>    </a:t>
            </a:r>
          </a:p>
          <a:p>
            <a:r>
              <a:rPr lang="en-US" sz="1200" b="1" dirty="0">
                <a:latin typeface="Courier New" charset="0"/>
              </a:rPr>
              <a:t>    print("After insertions:", </a:t>
            </a:r>
            <a:r>
              <a:rPr lang="en-US" sz="1200" b="1" dirty="0" err="1">
                <a:latin typeface="Courier New" charset="0"/>
              </a:rPr>
              <a:t>intList</a:t>
            </a:r>
            <a:r>
              <a:rPr lang="en-US" sz="1200" b="1" dirty="0">
                <a:latin typeface="Courier New" charset="0"/>
              </a:rPr>
              <a:t>);</a:t>
            </a:r>
          </a:p>
          <a:p>
            <a:r>
              <a:rPr lang="en-US" sz="1200" b="1" dirty="0">
                <a:latin typeface="Courier New" charset="0"/>
              </a:rPr>
              <a:t>}</a:t>
            </a:r>
          </a:p>
        </p:txBody>
      </p:sp>
      <p:sp>
        <p:nvSpPr>
          <p:cNvPr id="5130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29200" y="1874838"/>
            <a:ext cx="3657600" cy="4256087"/>
          </a:xfrm>
          <a:noFill/>
          <a:ln/>
        </p:spPr>
        <p:txBody>
          <a:bodyPr/>
          <a:lstStyle/>
          <a:p>
            <a:r>
              <a:rPr lang="en-US" dirty="0"/>
              <a:t>Now we </a:t>
            </a:r>
            <a:r>
              <a:rPr lang="en-US" dirty="0">
                <a:solidFill>
                  <a:srgbClr val="B23C00"/>
                </a:solidFill>
              </a:rPr>
              <a:t>spawn multiple insertion threads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thread has an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also increased the size of the list to give each thread more work to do.</a:t>
            </a: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7315200" y="6172200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023366" y="1325903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Insert5.java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27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3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0" grpId="0" build="p"/>
      <p:bldP spid="5130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BC08-45BE-EE44-8ECB-9ED144AD7B03}" type="slidenum">
              <a:rPr lang="en-US"/>
              <a:pPr/>
              <a:t>36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Insertions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295400"/>
            <a:ext cx="3017838" cy="4835525"/>
          </a:xfrm>
        </p:spPr>
        <p:txBody>
          <a:bodyPr/>
          <a:lstStyle/>
          <a:p>
            <a:r>
              <a:rPr lang="en-US" dirty="0"/>
              <a:t>We broke it</a:t>
            </a:r>
            <a:r>
              <a:rPr lang="en-US" dirty="0" smtClean="0"/>
              <a:t>!</a:t>
            </a:r>
          </a:p>
          <a:p>
            <a:pPr lvl="5"/>
            <a:endParaRPr lang="en-US" dirty="0"/>
          </a:p>
          <a:p>
            <a:r>
              <a:rPr lang="en-US" dirty="0"/>
              <a:t>A value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out </a:t>
            </a:r>
            <a:r>
              <a:rPr lang="en-US" dirty="0">
                <a:solidFill>
                  <a:srgbClr val="B23C00"/>
                </a:solidFill>
              </a:rPr>
              <a:t>of order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There should be 70 values. 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We lost one.</a:t>
            </a:r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377825" y="1319213"/>
            <a:ext cx="2914650" cy="476091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Before insertions:</a:t>
            </a:r>
          </a:p>
          <a:p>
            <a:r>
              <a:rPr lang="en-US" sz="1800" b="1" dirty="0">
                <a:latin typeface="Courier New" charset="0"/>
              </a:rPr>
              <a:t> 0: 0  </a:t>
            </a:r>
          </a:p>
          <a:p>
            <a:r>
              <a:rPr lang="en-US" sz="1800" b="1" dirty="0">
                <a:latin typeface="Courier New" charset="0"/>
              </a:rPr>
              <a:t> 1: 9  </a:t>
            </a:r>
          </a:p>
          <a:p>
            <a:r>
              <a:rPr lang="en-US" sz="1800" b="1" dirty="0">
                <a:latin typeface="Courier New" charset="0"/>
              </a:rPr>
              <a:t> 2:11  </a:t>
            </a:r>
          </a:p>
          <a:p>
            <a:r>
              <a:rPr lang="en-US" sz="1800" b="1" dirty="0">
                <a:latin typeface="Courier New" charset="0"/>
              </a:rPr>
              <a:t> 3:21  </a:t>
            </a:r>
          </a:p>
          <a:p>
            <a:r>
              <a:rPr lang="en-US" sz="1800" b="1" dirty="0">
                <a:latin typeface="Courier New" charset="0"/>
              </a:rPr>
              <a:t> 4:36  </a:t>
            </a:r>
          </a:p>
          <a:p>
            <a:r>
              <a:rPr lang="en-US" sz="1800" b="1" dirty="0">
                <a:latin typeface="Courier New" charset="0"/>
              </a:rPr>
              <a:t> ...</a:t>
            </a:r>
          </a:p>
          <a:p>
            <a:r>
              <a:rPr lang="en-US" sz="1800" b="1" dirty="0">
                <a:latin typeface="Courier New" charset="0"/>
              </a:rPr>
              <a:t>18:176  </a:t>
            </a:r>
          </a:p>
          <a:p>
            <a:r>
              <a:rPr lang="en-US" sz="1800" b="1" dirty="0">
                <a:latin typeface="Courier New" charset="0"/>
              </a:rPr>
              <a:t>19:176  </a:t>
            </a:r>
          </a:p>
          <a:p>
            <a:r>
              <a:rPr lang="en-US" sz="1800" b="1" dirty="0">
                <a:latin typeface="Courier New" charset="0"/>
              </a:rPr>
              <a:t># 2 inserted:  7:57</a:t>
            </a:r>
          </a:p>
          <a:p>
            <a:r>
              <a:rPr lang="en-US" sz="1800" b="1" dirty="0">
                <a:latin typeface="Courier New" charset="0"/>
              </a:rPr>
              <a:t># 1 inserted: 18:139</a:t>
            </a:r>
          </a:p>
          <a:p>
            <a:r>
              <a:rPr lang="en-US" sz="1800" b="1" dirty="0">
                <a:latin typeface="Courier New" charset="0"/>
              </a:rPr>
              <a:t># 0 inserted: 11:111</a:t>
            </a:r>
          </a:p>
          <a:p>
            <a:r>
              <a:rPr lang="en-US" sz="1800" b="1" dirty="0">
                <a:latin typeface="Courier New" charset="0"/>
              </a:rPr>
              <a:t># 4 inserted:  0: 0</a:t>
            </a:r>
          </a:p>
          <a:p>
            <a:r>
              <a:rPr lang="en-US" sz="1800" b="1" dirty="0">
                <a:latin typeface="Courier New" charset="0"/>
              </a:rPr>
              <a:t># 3 inserted: 21:142</a:t>
            </a:r>
          </a:p>
          <a:p>
            <a:r>
              <a:rPr lang="en-US" sz="1800" b="1" dirty="0">
                <a:latin typeface="Courier New" charset="0"/>
              </a:rPr>
              <a:t># 9 inserted: 27:183</a:t>
            </a:r>
          </a:p>
          <a:p>
            <a:r>
              <a:rPr lang="en-US" sz="1800" b="1" dirty="0">
                <a:latin typeface="Courier New" charset="0"/>
              </a:rPr>
              <a:t># 7 inserted:  4:21</a:t>
            </a:r>
          </a:p>
          <a:p>
            <a:r>
              <a:rPr lang="en-US" sz="1800" b="1" dirty="0">
                <a:latin typeface="Courier New" charset="0"/>
              </a:rPr>
              <a:t>...</a:t>
            </a:r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3438525" y="1320800"/>
            <a:ext cx="2539540" cy="480131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After insertions:</a:t>
            </a:r>
          </a:p>
          <a:p>
            <a:r>
              <a:rPr lang="en-US" sz="1800" b="1" dirty="0">
                <a:latin typeface="Courier New" charset="0"/>
              </a:rPr>
              <a:t> 0: 0  </a:t>
            </a:r>
          </a:p>
          <a:p>
            <a:r>
              <a:rPr lang="en-US" sz="1800" b="1" dirty="0">
                <a:latin typeface="Courier New" charset="0"/>
              </a:rPr>
              <a:t> 1: 0  </a:t>
            </a:r>
          </a:p>
          <a:p>
            <a:r>
              <a:rPr lang="en-US" sz="1800" b="1" dirty="0">
                <a:latin typeface="Courier New" charset="0"/>
              </a:rPr>
              <a:t> 2: 3  </a:t>
            </a:r>
          </a:p>
          <a:p>
            <a:r>
              <a:rPr lang="en-US" sz="1800" b="1" dirty="0">
                <a:latin typeface="Courier New" charset="0"/>
              </a:rPr>
              <a:t> 3: 4  </a:t>
            </a:r>
          </a:p>
          <a:p>
            <a:r>
              <a:rPr lang="en-US" sz="1800" b="1" dirty="0">
                <a:latin typeface="Courier New" charset="0"/>
              </a:rPr>
              <a:t> ...  </a:t>
            </a:r>
          </a:p>
          <a:p>
            <a:r>
              <a:rPr lang="en-US" sz="1800" b="1" dirty="0">
                <a:latin typeface="Courier New" charset="0"/>
              </a:rPr>
              <a:t>41:120  </a:t>
            </a:r>
          </a:p>
          <a:p>
            <a:r>
              <a:rPr lang="en-US" sz="1800" b="1" dirty="0">
                <a:latin typeface="Courier New" charset="0"/>
              </a:rPr>
              <a:t>42:128  </a:t>
            </a:r>
          </a:p>
          <a:p>
            <a:r>
              <a:rPr lang="en-US" sz="1800" b="1" dirty="0">
                <a:latin typeface="Courier New" charset="0"/>
              </a:rPr>
              <a:t>43:124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*</a:t>
            </a:r>
          </a:p>
          <a:p>
            <a:r>
              <a:rPr lang="en-US" sz="1800" b="1" dirty="0">
                <a:latin typeface="Courier New" charset="0"/>
              </a:rPr>
              <a:t>44:130  </a:t>
            </a:r>
          </a:p>
          <a:p>
            <a:r>
              <a:rPr lang="en-US" sz="1800" b="1" dirty="0">
                <a:latin typeface="Courier New" charset="0"/>
              </a:rPr>
              <a:t>45:135 </a:t>
            </a:r>
          </a:p>
          <a:p>
            <a:r>
              <a:rPr lang="en-US" sz="1800" b="1" dirty="0">
                <a:latin typeface="Courier New" charset="0"/>
              </a:rPr>
              <a:t>...</a:t>
            </a:r>
          </a:p>
          <a:p>
            <a:r>
              <a:rPr lang="en-US" sz="1800" b="1" dirty="0">
                <a:latin typeface="Courier New" charset="0"/>
              </a:rPr>
              <a:t>64:181  </a:t>
            </a:r>
          </a:p>
          <a:p>
            <a:r>
              <a:rPr lang="en-US" sz="1800" b="1" dirty="0">
                <a:latin typeface="Courier New" charset="0"/>
              </a:rPr>
              <a:t>65:182  </a:t>
            </a:r>
          </a:p>
          <a:p>
            <a:r>
              <a:rPr lang="en-US" sz="1800" b="1" dirty="0">
                <a:latin typeface="Courier New" charset="0"/>
              </a:rPr>
              <a:t>66:183  </a:t>
            </a:r>
          </a:p>
          <a:p>
            <a:r>
              <a:rPr lang="en-US" sz="1800" b="1" dirty="0">
                <a:latin typeface="Courier New" charset="0"/>
              </a:rPr>
              <a:t>67:183  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68</a:t>
            </a:r>
            <a:r>
              <a:rPr lang="en-US" sz="1800" b="1" dirty="0">
                <a:latin typeface="Courier New" charset="0"/>
              </a:rPr>
              <a:t>:185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194586" y="1783098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Insert5.java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72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4D71-61C8-4944-BDB1-28606DFCC2EB}" type="slidenum">
              <a:rPr lang="en-US"/>
              <a:pPr/>
              <a:t>37</a:t>
            </a:fld>
            <a:endParaRPr 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Insertions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951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common error </a:t>
            </a:r>
            <a:r>
              <a:rPr lang="en-US" dirty="0"/>
              <a:t>with </a:t>
            </a:r>
            <a:r>
              <a:rPr lang="en-US" dirty="0">
                <a:solidFill>
                  <a:srgbClr val="B23C00"/>
                </a:solidFill>
              </a:rPr>
              <a:t>multithreaded </a:t>
            </a:r>
            <a:r>
              <a:rPr lang="en-US" dirty="0"/>
              <a:t>programs: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threads share some </a:t>
            </a:r>
            <a:r>
              <a:rPr lang="en-US" dirty="0">
                <a:solidFill>
                  <a:srgbClr val="B23C00"/>
                </a:solidFill>
              </a:rPr>
              <a:t>common data</a:t>
            </a:r>
            <a:r>
              <a:rPr lang="en-US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 this example, </a:t>
            </a:r>
            <a:r>
              <a:rPr lang="en-US" dirty="0" smtClean="0"/>
              <a:t>it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&lt;Integer&gt;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intList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The threads </a:t>
            </a:r>
            <a:r>
              <a:rPr lang="en-US" dirty="0">
                <a:solidFill>
                  <a:srgbClr val="B23C00"/>
                </a:solidFill>
              </a:rPr>
              <a:t>simultaneously read and modify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common data.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365125" y="3517900"/>
            <a:ext cx="7110765" cy="2308324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index =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searcher.binarySearch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intList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, value);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if (index &lt;= 0) {</a:t>
            </a:r>
          </a:p>
          <a:p>
            <a:r>
              <a:rPr lang="en-US" sz="1800" b="1" dirty="0">
                <a:latin typeface="Courier New" charset="0"/>
              </a:rPr>
              <a:t>    index = -index;</a:t>
            </a:r>
          </a:p>
          <a:p>
            <a:r>
              <a:rPr lang="en-US" sz="1800" b="1" dirty="0">
                <a:latin typeface="Courier New" charset="0"/>
              </a:rPr>
              <a:t>    if (value &gt; </a:t>
            </a:r>
            <a:r>
              <a:rPr lang="en-US" sz="1800" b="1" dirty="0" err="1">
                <a:latin typeface="Courier New" charset="0"/>
              </a:rPr>
              <a:t>intList.get</a:t>
            </a:r>
            <a:r>
              <a:rPr lang="en-US" sz="1800" b="1" dirty="0">
                <a:latin typeface="Courier New" charset="0"/>
              </a:rPr>
              <a:t>(index)) index++;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intList.add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(index, value);</a:t>
            </a:r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3382963" y="3886200"/>
            <a:ext cx="4397375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One thread reads the list data to compute</a:t>
            </a:r>
          </a:p>
          <a:p>
            <a:r>
              <a:rPr lang="en-US" sz="1800">
                <a:solidFill>
                  <a:schemeClr val="folHlink"/>
                </a:solidFill>
              </a:rPr>
              <a:t>the insertion position.</a:t>
            </a:r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6583363" y="4349750"/>
            <a:ext cx="2187575" cy="925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6600"/>
                </a:solidFill>
              </a:rPr>
              <a:t>Meanwhile, another</a:t>
            </a:r>
          </a:p>
          <a:p>
            <a:r>
              <a:rPr lang="en-US" sz="1800">
                <a:solidFill>
                  <a:srgbClr val="006600"/>
                </a:solidFill>
              </a:rPr>
              <a:t>thread can modify</a:t>
            </a:r>
          </a:p>
          <a:p>
            <a:r>
              <a:rPr lang="en-US" sz="1800">
                <a:solidFill>
                  <a:srgbClr val="006600"/>
                </a:solidFill>
              </a:rPr>
              <a:t>the data.</a:t>
            </a: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4114800" y="5349875"/>
            <a:ext cx="4664075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The list data may have changed! The thread</a:t>
            </a:r>
          </a:p>
          <a:p>
            <a:r>
              <a:rPr lang="en-US" sz="1800">
                <a:solidFill>
                  <a:srgbClr val="0033CC"/>
                </a:solidFill>
              </a:rPr>
              <a:t>may insert the value into the wrong position.</a:t>
            </a:r>
          </a:p>
        </p:txBody>
      </p:sp>
    </p:spTree>
    <p:extLst>
      <p:ext uri="{BB962C8B-B14F-4D97-AF65-F5344CB8AC3E}">
        <p14:creationId xmlns:p14="http://schemas.microsoft.com/office/powerpoint/2010/main" val="278976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uiExpand="1" build="p"/>
      <p:bldP spid="515077" grpId="0" animBg="1"/>
      <p:bldP spid="515078" grpId="0" animBg="1"/>
      <p:bldP spid="5150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5338-CF85-1E4A-ABFC-BC38A8735AC9}" type="slidenum">
              <a:rPr lang="en-US"/>
              <a:pPr/>
              <a:t>38</a:t>
            </a:fld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</a:t>
            </a:r>
            <a:r>
              <a:rPr lang="en-US" dirty="0" smtClean="0"/>
              <a:t>Insertions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the program has become </a:t>
            </a:r>
            <a:r>
              <a:rPr lang="en-US" dirty="0">
                <a:solidFill>
                  <a:srgbClr val="B23C00"/>
                </a:solidFill>
              </a:rPr>
              <a:t>unstable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 shared list may become </a:t>
            </a:r>
            <a:r>
              <a:rPr lang="en-US" dirty="0">
                <a:solidFill>
                  <a:srgbClr val="B23C00"/>
                </a:solidFill>
              </a:rPr>
              <a:t>corrupted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and </a:t>
            </a:r>
            <a:r>
              <a:rPr lang="en-US" dirty="0"/>
              <a:t>cause runtime errors such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null </a:t>
            </a:r>
            <a:r>
              <a:rPr lang="en-US" dirty="0">
                <a:solidFill>
                  <a:srgbClr val="B23C00"/>
                </a:solidFill>
              </a:rPr>
              <a:t>pointer exceptions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2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5338-CF85-1E4A-ABFC-BC38A8735AC9}" type="slidenum">
              <a:rPr lang="en-US"/>
              <a:pPr/>
              <a:t>39</a:t>
            </a:fld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Insertions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critical region </a:t>
            </a:r>
            <a:r>
              <a:rPr lang="en-US" dirty="0" smtClean="0"/>
              <a:t>is the part of the code </a:t>
            </a:r>
            <a:br>
              <a:rPr lang="en-US" dirty="0" smtClean="0"/>
            </a:br>
            <a:r>
              <a:rPr lang="en-US" dirty="0" smtClean="0"/>
              <a:t>that accesses the shared data (the list).</a:t>
            </a:r>
          </a:p>
          <a:p>
            <a:pPr lvl="4"/>
            <a:endParaRPr lang="en-US" dirty="0"/>
          </a:p>
          <a:p>
            <a:r>
              <a:rPr lang="en-US" dirty="0"/>
              <a:t>We can allow </a:t>
            </a:r>
            <a:r>
              <a:rPr lang="en-US" dirty="0">
                <a:solidFill>
                  <a:srgbClr val="B23C00"/>
                </a:solidFill>
              </a:rPr>
              <a:t>only one thread </a:t>
            </a:r>
            <a:r>
              <a:rPr lang="en-US" dirty="0"/>
              <a:t>to </a:t>
            </a:r>
            <a:r>
              <a:rPr lang="en-US" dirty="0" smtClean="0"/>
              <a:t>be </a:t>
            </a:r>
            <a:br>
              <a:rPr lang="en-US" dirty="0" smtClean="0"/>
            </a:br>
            <a:r>
              <a:rPr lang="en-US" dirty="0" smtClean="0"/>
              <a:t>executing in its critical region at a time.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While one thread is in </a:t>
            </a:r>
            <a:r>
              <a:rPr lang="en-US" dirty="0" smtClean="0"/>
              <a:t>its </a:t>
            </a:r>
            <a:r>
              <a:rPr lang="en-US" dirty="0"/>
              <a:t>critical </a:t>
            </a:r>
            <a:r>
              <a:rPr lang="en-US" dirty="0" smtClean="0"/>
              <a:t>region,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other threads are </a:t>
            </a:r>
            <a:r>
              <a:rPr lang="en-US" dirty="0" smtClean="0">
                <a:solidFill>
                  <a:srgbClr val="B23C00"/>
                </a:solidFill>
              </a:rPr>
              <a:t>blocked </a:t>
            </a:r>
            <a:r>
              <a:rPr lang="en-US" dirty="0" smtClean="0"/>
              <a:t>from entering theirs.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As soon as </a:t>
            </a:r>
            <a:r>
              <a:rPr lang="en-US" dirty="0" smtClean="0"/>
              <a:t>a thread </a:t>
            </a:r>
            <a:r>
              <a:rPr lang="en-US" dirty="0"/>
              <a:t>leaves </a:t>
            </a:r>
            <a:r>
              <a:rPr lang="en-US" dirty="0" smtClean="0"/>
              <a:t>its critical region,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>
                <a:solidFill>
                  <a:srgbClr val="B23C00"/>
                </a:solidFill>
              </a:rPr>
              <a:t>Java thread scheduler </a:t>
            </a:r>
            <a:r>
              <a:rPr lang="en-US" dirty="0"/>
              <a:t>lets </a:t>
            </a:r>
            <a:r>
              <a:rPr lang="en-US" dirty="0" smtClean="0"/>
              <a:t>another thread </a:t>
            </a:r>
            <a:br>
              <a:rPr lang="en-US" dirty="0" smtClean="0"/>
            </a:br>
            <a:r>
              <a:rPr lang="en-US" dirty="0" smtClean="0"/>
              <a:t>enter its critical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3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#1: A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73160"/>
            <a:ext cx="6846546" cy="5447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private static final 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MATRIX[][] =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// Starting state 0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  </a:t>
            </a:r>
            <a:r>
              <a:rPr lang="en-US" sz="1200" b="1" dirty="0" err="1">
                <a:latin typeface="Courier New"/>
                <a:cs typeface="Courier New"/>
              </a:rPr>
              <a:t>other,A,B,D,J,M,a,b,c,d,e,h,i,k,l,o,p,r,s,t,u,v,x,y,z,</a:t>
            </a:r>
            <a:r>
              <a:rPr lang="en-US" sz="1200" b="1" u="sng" dirty="0" err="1">
                <a:latin typeface="Courier New"/>
                <a:cs typeface="Courier New"/>
              </a:rPr>
              <a:t>sp</a:t>
            </a:r>
            <a:r>
              <a:rPr lang="en-US" sz="1200" b="1" u="sng" dirty="0">
                <a:latin typeface="Courier New"/>
                <a:cs typeface="Courier New"/>
              </a:rPr>
              <a:t>,\n */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0 */ {0,0,1,0,16,29,0,0,0,0,0,0,0,0,0,0,0,0,0,0,0,0,0,0,0,0,0},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// </a:t>
            </a:r>
            <a:r>
              <a:rPr lang="en-US" sz="1200" b="1" u="sng" dirty="0">
                <a:latin typeface="Courier New"/>
                <a:cs typeface="Courier New"/>
              </a:rPr>
              <a:t>Boris </a:t>
            </a:r>
            <a:r>
              <a:rPr lang="en-US" sz="1200" b="1" u="sng" dirty="0" err="1">
                <a:latin typeface="Courier New"/>
                <a:cs typeface="Courier New"/>
              </a:rPr>
              <a:t>Drubetskoy</a:t>
            </a:r>
            <a:endParaRPr lang="en-US" sz="1200" b="1" u="sng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  </a:t>
            </a:r>
            <a:r>
              <a:rPr lang="en-US" sz="1200" b="1" dirty="0" err="1">
                <a:latin typeface="Courier New"/>
                <a:cs typeface="Courier New"/>
              </a:rPr>
              <a:t>other,A,B,D,J,M,a,b,c,d,e,h,i,k,l,o,p,r,s,t,u,v,x,y,z,</a:t>
            </a:r>
            <a:r>
              <a:rPr lang="en-US" sz="1200" b="1" u="sng" dirty="0" err="1">
                <a:latin typeface="Courier New"/>
                <a:cs typeface="Courier New"/>
              </a:rPr>
              <a:t>sp</a:t>
            </a:r>
            <a:r>
              <a:rPr lang="en-US" sz="1200" b="1" u="sng" dirty="0">
                <a:latin typeface="Courier New"/>
                <a:cs typeface="Courier New"/>
              </a:rPr>
              <a:t>,\n */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1 */ {0,0,0,0,0,0,0,0,0,0,0,0,0,0,0,2,0,0,0,0,0,0,0,0,0,0,0},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2 */ {0,0,0,0,0,0,0,0,0,0,0,0,0,0,0,0,0,3,0,0,0,0,0,0,0,0,0},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3 */ {0,0,0,0,0,0,0,0,0,0,0,0,4,0,0,0,0,0,0,0,0,0,0,0,0,0,0},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4 */ {0,0,0,0,0,0,0,0,0,0,0,0,0,0,0,0,0,0,5,0,0,0,0,0,0,0,0},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5 */ {0,0,0,0,0,0,0,0,0,0,0,0,0,0,0,0,0,0,0,0,0,0,0,0,0,6,6},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6 */ {0,0,0,7,0,0,0,0,0,0,0,0,0,0,0,0,0,0,0,0,0,0,0,0,0,0,0},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7 */ {0,0,0,0,0,0,0,0,0,0,0,0,0,0,0,0,0,8,0,0,0,0,0,0,0,0,0},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8 */ {0,0,0,0,0,0,0,0,0,0,0,0,0,0,0,0,0,0,0,0,9,0,0,0,0,0,0},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 9 */ {0,0,0,0,0,0,0,10,0,0,0,0,0,0,0,0,0,0,0,0,0,0,0,0,0,0,0},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10 */ {0,0,0,0,0,0,0,0,0,0,11,0,0,0,0,0,0,0,0,0,0,0,0,0,0,0,0},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11 */ {0,0,0,0,0,0,0,0,0,0,0,0,0,0,0,0,0,0,0,12,0,0,0,0,0,0,0},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12 */ {0,0,0,0,0,0,0,0,0,0,0,0,0,0,0,0,0,0,13,0,0,0,0,0,0,0,0},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13 */ {0,0,0,0,0,0,0,0,0,0,0,0,0,14,0,0,0,0,0,0,0,0,0,0,0,0,0},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14 */ {0,0,0,0,0,0,0,0,0,0,0,0,0,0,0,15,0,0,0,0,0,0,0,0,0,0,0},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/* 15 */ {0,0,0,0,0,0,0,0,0,0,0,0,0,0,0,0,0,0,0,0,0,0,0,BD,0,0,0},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latin typeface="Courier New"/>
                <a:cs typeface="Courier New"/>
              </a:rPr>
              <a:t>…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927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E0E4-953B-2049-B9D3-EF07143221F3}" type="slidenum">
              <a:rPr lang="en-US"/>
              <a:pPr/>
              <a:t>40</a:t>
            </a:fld>
            <a:endParaRPr 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Insertions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1096963" y="1325563"/>
            <a:ext cx="7313612" cy="473710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charset="0"/>
              </a:rPr>
              <a:t>public void </a:t>
            </a:r>
            <a:r>
              <a:rPr lang="en-US" b="1" dirty="0" err="1">
                <a:latin typeface="Courier New" charset="0"/>
              </a:rPr>
              <a:t>doInserts</a:t>
            </a:r>
            <a:r>
              <a:rPr lang="en-US" b="1" dirty="0">
                <a:latin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1;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&lt;= count;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value = </a:t>
            </a:r>
            <a:r>
              <a:rPr lang="en-US" b="1" dirty="0" err="1">
                <a:latin typeface="Courier New" charset="0"/>
              </a:rPr>
              <a:t>generator.generateInt</a:t>
            </a:r>
            <a:r>
              <a:rPr lang="en-US" b="1" dirty="0">
                <a:latin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index;</a:t>
            </a:r>
          </a:p>
          <a:p>
            <a:r>
              <a:rPr lang="en-US" b="1" dirty="0">
                <a:latin typeface="Courier New" charset="0"/>
              </a:rPr>
              <a:t>        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synchronized(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intList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)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{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          index =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</a:rPr>
              <a:t>searcher.binarySearch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</a:rPr>
              <a:t>intList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, value);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          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          if (index &lt;= 0) {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              index = -index;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              if (value &gt;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</a:rPr>
              <a:t>intList.get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(index)) index++;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          }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          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         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</a:rPr>
              <a:t>intList.add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(index, value);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      }</a:t>
            </a:r>
          </a:p>
          <a:p>
            <a:r>
              <a:rPr lang="en-US" b="1" dirty="0">
                <a:latin typeface="Courier New" charset="0"/>
              </a:rPr>
              <a:t>        ...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274638" y="3429000"/>
            <a:ext cx="2149475" cy="1200150"/>
          </a:xfrm>
          <a:prstGeom prst="rect">
            <a:avLst/>
          </a:prstGeom>
          <a:solidFill>
            <a:srgbClr val="FFFFC2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The critical </a:t>
            </a:r>
            <a:r>
              <a:rPr lang="en-US" sz="1800" dirty="0" smtClean="0">
                <a:solidFill>
                  <a:srgbClr val="006600"/>
                </a:solidFill>
              </a:rPr>
              <a:t>region:</a:t>
            </a:r>
            <a:endParaRPr lang="en-US" sz="1800" dirty="0">
              <a:solidFill>
                <a:srgbClr val="006600"/>
              </a:solidFill>
            </a:endParaRPr>
          </a:p>
          <a:p>
            <a:r>
              <a:rPr lang="en-US" sz="1800" dirty="0">
                <a:solidFill>
                  <a:srgbClr val="006600"/>
                </a:solidFill>
              </a:rPr>
              <a:t>only </a:t>
            </a:r>
            <a:r>
              <a:rPr lang="en-US" sz="1800" dirty="0">
                <a:solidFill>
                  <a:schemeClr val="folHlink"/>
                </a:solidFill>
              </a:rPr>
              <a:t>one</a:t>
            </a:r>
            <a:r>
              <a:rPr lang="en-US" sz="1800" dirty="0">
                <a:solidFill>
                  <a:srgbClr val="006600"/>
                </a:solidFill>
              </a:rPr>
              <a:t> thread is</a:t>
            </a:r>
          </a:p>
          <a:p>
            <a:r>
              <a:rPr lang="en-US" sz="1800" dirty="0">
                <a:solidFill>
                  <a:srgbClr val="006600"/>
                </a:solidFill>
              </a:rPr>
              <a:t>allowed to execute</a:t>
            </a:r>
          </a:p>
          <a:p>
            <a:r>
              <a:rPr lang="en-US" sz="1800" dirty="0">
                <a:solidFill>
                  <a:srgbClr val="006600"/>
                </a:solidFill>
              </a:rPr>
              <a:t>this code at a time.</a:t>
            </a: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7315200" y="6172200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223731" y="1417342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Insert6.java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765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 animBg="1"/>
      <p:bldP spid="5171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4C58-694C-6244-9D61-1358C0E33B6C}" type="slidenum">
              <a:rPr lang="en-US"/>
              <a:pPr/>
              <a:t>41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Insertions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295400"/>
            <a:ext cx="2743200" cy="4835525"/>
          </a:xfrm>
        </p:spPr>
        <p:txBody>
          <a:bodyPr/>
          <a:lstStyle/>
          <a:p>
            <a:r>
              <a:rPr lang="en-US"/>
              <a:t>All is well again!</a:t>
            </a: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377825" y="1319213"/>
            <a:ext cx="2914650" cy="476091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Before insertions:</a:t>
            </a:r>
          </a:p>
          <a:p>
            <a:r>
              <a:rPr lang="en-US" sz="1800" b="1" dirty="0">
                <a:latin typeface="Courier New" charset="0"/>
              </a:rPr>
              <a:t> 0:27  </a:t>
            </a:r>
          </a:p>
          <a:p>
            <a:r>
              <a:rPr lang="en-US" sz="1800" b="1" dirty="0">
                <a:latin typeface="Courier New" charset="0"/>
              </a:rPr>
              <a:t> 1:38  </a:t>
            </a:r>
          </a:p>
          <a:p>
            <a:r>
              <a:rPr lang="en-US" sz="1800" b="1" dirty="0">
                <a:latin typeface="Courier New" charset="0"/>
              </a:rPr>
              <a:t> 2:53  </a:t>
            </a:r>
          </a:p>
          <a:p>
            <a:r>
              <a:rPr lang="en-US" sz="1800" b="1" dirty="0">
                <a:latin typeface="Courier New" charset="0"/>
              </a:rPr>
              <a:t> 3:59  </a:t>
            </a:r>
          </a:p>
          <a:p>
            <a:r>
              <a:rPr lang="en-US" sz="1800" b="1" dirty="0">
                <a:latin typeface="Courier New" charset="0"/>
              </a:rPr>
              <a:t> 4:72</a:t>
            </a:r>
            <a:r>
              <a:rPr lang="en-US" sz="1800" dirty="0">
                <a:latin typeface="Courier New" charset="0"/>
              </a:rPr>
              <a:t> </a:t>
            </a:r>
          </a:p>
          <a:p>
            <a:r>
              <a:rPr lang="en-US" sz="1800" b="1" dirty="0">
                <a:latin typeface="Courier New" charset="0"/>
              </a:rPr>
              <a:t>...</a:t>
            </a:r>
          </a:p>
          <a:p>
            <a:r>
              <a:rPr lang="en-US" sz="1800" b="1" dirty="0">
                <a:latin typeface="Courier New" charset="0"/>
              </a:rPr>
              <a:t>18:195  </a:t>
            </a:r>
          </a:p>
          <a:p>
            <a:r>
              <a:rPr lang="en-US" sz="1800" b="1" dirty="0">
                <a:latin typeface="Courier New" charset="0"/>
              </a:rPr>
              <a:t>19:198  </a:t>
            </a:r>
          </a:p>
          <a:p>
            <a:r>
              <a:rPr lang="en-US" sz="1800" b="1" dirty="0">
                <a:latin typeface="Courier New" charset="0"/>
              </a:rPr>
              <a:t># 1 inserted: 12:139</a:t>
            </a:r>
          </a:p>
          <a:p>
            <a:r>
              <a:rPr lang="en-US" sz="1800" b="1" dirty="0">
                <a:latin typeface="Courier New" charset="0"/>
              </a:rPr>
              <a:t># 0 inserted: 19:175</a:t>
            </a:r>
          </a:p>
          <a:p>
            <a:r>
              <a:rPr lang="en-US" sz="1800" b="1" dirty="0">
                <a:latin typeface="Courier New" charset="0"/>
              </a:rPr>
              <a:t># 4 inserted: 13:141</a:t>
            </a:r>
          </a:p>
          <a:p>
            <a:r>
              <a:rPr lang="en-US" sz="1800" b="1" dirty="0">
                <a:latin typeface="Courier New" charset="0"/>
              </a:rPr>
              <a:t># 9 inserted:  0: 3</a:t>
            </a:r>
          </a:p>
          <a:p>
            <a:r>
              <a:rPr lang="en-US" sz="1800" b="1" dirty="0">
                <a:latin typeface="Courier New" charset="0"/>
              </a:rPr>
              <a:t># 7 inserted: 15:126</a:t>
            </a:r>
          </a:p>
          <a:p>
            <a:r>
              <a:rPr lang="en-US" sz="1800" b="1" dirty="0">
                <a:latin typeface="Courier New" charset="0"/>
              </a:rPr>
              <a:t># 6 inserted:  7:66</a:t>
            </a:r>
          </a:p>
          <a:p>
            <a:r>
              <a:rPr lang="en-US" sz="1800" b="1" dirty="0">
                <a:latin typeface="Courier New" charset="0"/>
              </a:rPr>
              <a:t># 3 inserted:  8:88</a:t>
            </a:r>
          </a:p>
          <a:p>
            <a:r>
              <a:rPr lang="en-US" sz="1800" b="1" dirty="0">
                <a:latin typeface="Courier New" charset="0"/>
              </a:rPr>
              <a:t>...</a:t>
            </a: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3438525" y="1327150"/>
            <a:ext cx="2505075" cy="476091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charset="0"/>
              </a:rPr>
              <a:t>After insertions:</a:t>
            </a:r>
          </a:p>
          <a:p>
            <a:r>
              <a:rPr lang="en-US" sz="1800" b="1">
                <a:latin typeface="Courier New" charset="0"/>
              </a:rPr>
              <a:t> 0: 1  </a:t>
            </a:r>
          </a:p>
          <a:p>
            <a:r>
              <a:rPr lang="en-US" sz="1800" b="1">
                <a:latin typeface="Courier New" charset="0"/>
              </a:rPr>
              <a:t> 1: 3  </a:t>
            </a:r>
          </a:p>
          <a:p>
            <a:r>
              <a:rPr lang="en-US" sz="1800" b="1">
                <a:latin typeface="Courier New" charset="0"/>
              </a:rPr>
              <a:t> 2: 3  </a:t>
            </a:r>
          </a:p>
          <a:p>
            <a:r>
              <a:rPr lang="en-US" sz="1800" b="1">
                <a:latin typeface="Courier New" charset="0"/>
              </a:rPr>
              <a:t> 3:14  </a:t>
            </a:r>
          </a:p>
          <a:p>
            <a:r>
              <a:rPr lang="en-US" sz="1800" b="1">
                <a:latin typeface="Courier New" charset="0"/>
              </a:rPr>
              <a:t> 4:18  </a:t>
            </a:r>
          </a:p>
          <a:p>
            <a:r>
              <a:rPr lang="en-US" sz="1800" b="1">
                <a:latin typeface="Courier New" charset="0"/>
              </a:rPr>
              <a:t> 5:21  </a:t>
            </a:r>
          </a:p>
          <a:p>
            <a:r>
              <a:rPr lang="en-US" sz="1800" b="1">
                <a:latin typeface="Courier New" charset="0"/>
              </a:rPr>
              <a:t> 6:27  </a:t>
            </a:r>
          </a:p>
          <a:p>
            <a:r>
              <a:rPr lang="en-US" sz="1800" b="1">
                <a:latin typeface="Courier New" charset="0"/>
              </a:rPr>
              <a:t> 7:29  </a:t>
            </a:r>
          </a:p>
          <a:p>
            <a:r>
              <a:rPr lang="en-US" sz="1800" b="1">
                <a:latin typeface="Courier New" charset="0"/>
              </a:rPr>
              <a:t> 8:32  </a:t>
            </a:r>
          </a:p>
          <a:p>
            <a:r>
              <a:rPr lang="en-US" sz="1800" b="1">
                <a:latin typeface="Courier New" charset="0"/>
              </a:rPr>
              <a:t> 9:38  </a:t>
            </a:r>
          </a:p>
          <a:p>
            <a:r>
              <a:rPr lang="en-US" sz="1800" b="1">
                <a:latin typeface="Courier New" charset="0"/>
              </a:rPr>
              <a:t>10:39  </a:t>
            </a:r>
          </a:p>
          <a:p>
            <a:r>
              <a:rPr lang="en-US" sz="1800" b="1">
                <a:latin typeface="Courier New" charset="0"/>
              </a:rPr>
              <a:t>...</a:t>
            </a:r>
          </a:p>
          <a:p>
            <a:r>
              <a:rPr lang="en-US" sz="1800" b="1">
                <a:latin typeface="Courier New" charset="0"/>
              </a:rPr>
              <a:t>66:195  </a:t>
            </a:r>
          </a:p>
          <a:p>
            <a:r>
              <a:rPr lang="en-US" sz="1800" b="1">
                <a:latin typeface="Courier New" charset="0"/>
              </a:rPr>
              <a:t>67:195  </a:t>
            </a:r>
          </a:p>
          <a:p>
            <a:r>
              <a:rPr lang="en-US" sz="1800" b="1">
                <a:latin typeface="Courier New" charset="0"/>
              </a:rPr>
              <a:t>68:196  </a:t>
            </a:r>
          </a:p>
          <a:p>
            <a:r>
              <a:rPr lang="en-US" sz="1800" b="1">
                <a:latin typeface="Courier New" charset="0"/>
              </a:rPr>
              <a:t>69:198 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194586" y="2057415"/>
            <a:ext cx="1377939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+mn-lt"/>
              </a:rPr>
              <a:t>Insert6.java</a:t>
            </a:r>
            <a:endParaRPr lang="en-US" sz="18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88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FF8A-6F39-AC45-B9FD-F5502B349DFE}" type="slidenum">
              <a:rPr lang="en-US"/>
              <a:pPr/>
              <a:t>42</a:t>
            </a:fld>
            <a:endParaRPr lang="en-US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Soapbox Time Again!</a:t>
            </a:r>
            <a:endParaRPr lang="en-US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popular computers today are </a:t>
            </a:r>
            <a:r>
              <a:rPr lang="en-US" dirty="0">
                <a:solidFill>
                  <a:schemeClr val="folHlink"/>
                </a:solidFill>
              </a:rPr>
              <a:t>multicore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Multithreaded programming is rapidly becoming a </a:t>
            </a:r>
            <a:r>
              <a:rPr lang="en-US" dirty="0">
                <a:solidFill>
                  <a:srgbClr val="B23C00"/>
                </a:solidFill>
              </a:rPr>
              <a:t>necessary job skill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You will be less successful as a programmer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you only know how to do single-threaded programming.</a:t>
            </a:r>
          </a:p>
          <a:p>
            <a:pPr lvl="4"/>
            <a:endParaRPr lang="en-US" dirty="0"/>
          </a:p>
          <a:p>
            <a:r>
              <a:rPr lang="en-US" dirty="0"/>
              <a:t>You should strongly consider taking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CS 159 Introduction to Parallel </a:t>
            </a:r>
            <a:r>
              <a:rPr lang="en-US" dirty="0" smtClean="0">
                <a:solidFill>
                  <a:srgbClr val="B23C00"/>
                </a:solidFill>
              </a:rPr>
              <a:t>Processing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8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A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0521" y="1234464"/>
            <a:ext cx="2737060" cy="5509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/>
                <a:cs typeface="Courier New"/>
              </a:rPr>
              <a:t>private </a:t>
            </a:r>
            <a:r>
              <a:rPr lang="en-US" sz="1100" b="1" dirty="0" err="1">
                <a:latin typeface="Courier New"/>
                <a:cs typeface="Courier New"/>
              </a:rPr>
              <a:t>int</a:t>
            </a:r>
            <a:r>
              <a:rPr lang="en-US" sz="1100" b="1" dirty="0">
                <a:latin typeface="Courier New"/>
                <a:cs typeface="Courier New"/>
              </a:rPr>
              <a:t> index(char </a:t>
            </a:r>
            <a:r>
              <a:rPr lang="en-US" sz="1100" b="1" dirty="0" err="1">
                <a:latin typeface="Courier New"/>
                <a:cs typeface="Courier New"/>
              </a:rPr>
              <a:t>ch</a:t>
            </a:r>
            <a:r>
              <a:rPr lang="en-US" sz="1100" b="1" dirty="0">
                <a:latin typeface="Courier New"/>
                <a:cs typeface="Courier New"/>
              </a:rPr>
              <a:t>)</a:t>
            </a:r>
          </a:p>
          <a:p>
            <a:r>
              <a:rPr lang="en-US" sz="1100" b="1" dirty="0">
                <a:latin typeface="Courier New"/>
                <a:cs typeface="Courier New"/>
              </a:rPr>
              <a:t>{</a:t>
            </a:r>
          </a:p>
          <a:p>
            <a:r>
              <a:rPr lang="pl-PL" sz="1100" b="1" dirty="0">
                <a:latin typeface="Courier New"/>
                <a:cs typeface="Courier New"/>
              </a:rPr>
              <a:t>    </a:t>
            </a:r>
            <a:r>
              <a:rPr lang="pl-PL" sz="1100" b="1" dirty="0" err="1">
                <a:latin typeface="Courier New"/>
                <a:cs typeface="Courier New"/>
              </a:rPr>
              <a:t>switch</a:t>
            </a:r>
            <a:r>
              <a:rPr lang="pl-PL" sz="1100" b="1" dirty="0">
                <a:latin typeface="Courier New"/>
                <a:cs typeface="Courier New"/>
              </a:rPr>
              <a:t> (</a:t>
            </a:r>
            <a:r>
              <a:rPr lang="pl-PL" sz="1100" b="1" dirty="0" err="1">
                <a:latin typeface="Courier New"/>
                <a:cs typeface="Courier New"/>
              </a:rPr>
              <a:t>ch</a:t>
            </a:r>
            <a:r>
              <a:rPr lang="pl-PL" sz="1100" b="1" dirty="0">
                <a:latin typeface="Courier New"/>
                <a:cs typeface="Courier New"/>
              </a:rPr>
              <a:t>) {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'A'  : return 1;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'B'  : return 2;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'D'  : return 3;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'J'  : return 4;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'M'  : return 5;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'a'  : return 6;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'b'  : return 7;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'c'  : return 8;</a:t>
            </a:r>
          </a:p>
          <a:p>
            <a:r>
              <a:rPr lang="tr-TR" sz="1100" b="1" dirty="0">
                <a:latin typeface="Courier New"/>
                <a:cs typeface="Courier New"/>
              </a:rPr>
              <a:t>        </a:t>
            </a:r>
            <a:r>
              <a:rPr lang="tr-TR" sz="1100" b="1" dirty="0" err="1">
                <a:latin typeface="Courier New"/>
                <a:cs typeface="Courier New"/>
              </a:rPr>
              <a:t>case</a:t>
            </a:r>
            <a:r>
              <a:rPr lang="tr-TR" sz="1100" b="1" dirty="0">
                <a:latin typeface="Courier New"/>
                <a:cs typeface="Courier New"/>
              </a:rPr>
              <a:t> 'd'  : </a:t>
            </a:r>
            <a:r>
              <a:rPr lang="tr-TR" sz="1100" b="1" dirty="0" err="1">
                <a:latin typeface="Courier New"/>
                <a:cs typeface="Courier New"/>
              </a:rPr>
              <a:t>return</a:t>
            </a:r>
            <a:r>
              <a:rPr lang="tr-TR" sz="1100" b="1" dirty="0">
                <a:latin typeface="Courier New"/>
                <a:cs typeface="Courier New"/>
              </a:rPr>
              <a:t> 9;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'e'  : return 10;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    case 'h'  : return 11;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</a:t>
            </a:r>
            <a:r>
              <a:rPr lang="en-US" sz="1100" b="1" dirty="0" err="1">
                <a:latin typeface="Courier New"/>
                <a:cs typeface="Courier New"/>
              </a:rPr>
              <a:t>i</a:t>
            </a:r>
            <a:r>
              <a:rPr lang="en-US" sz="1100" b="1" dirty="0">
                <a:latin typeface="Courier New"/>
                <a:cs typeface="Courier New"/>
              </a:rPr>
              <a:t>'  : return 12;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'k'  : return 13;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'l'  : return 14;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'o'  : return 15;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'p'  : return 16;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'r'  : return 17;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's'  : return 18;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't'  : return 19;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    case 'u'  : return 20;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'v'  : return 21;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'x'  : return 22;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'y'  : return 23;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'z'  : return 24;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 '  : return 25;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case '\n' : return 26;           </a:t>
            </a:r>
          </a:p>
          <a:p>
            <a:r>
              <a:rPr lang="is-IS" sz="1100" b="1" dirty="0">
                <a:latin typeface="Courier New"/>
                <a:cs typeface="Courier New"/>
              </a:rPr>
              <a:t>        default   : return 0;</a:t>
            </a:r>
          </a:p>
          <a:p>
            <a:r>
              <a:rPr lang="is-IS" sz="1100" b="1" dirty="0">
                <a:latin typeface="Courier New"/>
                <a:cs typeface="Courier New"/>
              </a:rPr>
              <a:t>    }</a:t>
            </a:r>
          </a:p>
          <a:p>
            <a:r>
              <a:rPr lang="is-IS" sz="1100" b="1" dirty="0" smtClean="0">
                <a:latin typeface="Courier New"/>
                <a:cs typeface="Courier New"/>
              </a:rPr>
              <a:t>}</a:t>
            </a:r>
            <a:endParaRPr lang="is-IS" sz="11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564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A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274052"/>
            <a:ext cx="6279634" cy="535531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private void search() throws </a:t>
            </a:r>
            <a:r>
              <a:rPr lang="en-US" sz="1800" b="1" dirty="0" err="1">
                <a:latin typeface="Courier New"/>
                <a:cs typeface="Courier New"/>
              </a:rPr>
              <a:t>IOException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latin typeface="Courier New"/>
                <a:cs typeface="Courier New"/>
              </a:rPr>
              <a:t>ch</a:t>
            </a:r>
            <a:r>
              <a:rPr lang="en-US" sz="1800" b="1" dirty="0">
                <a:latin typeface="Courier New"/>
                <a:cs typeface="Courier New"/>
              </a:rPr>
              <a:t> = </a:t>
            </a:r>
            <a:r>
              <a:rPr lang="en-US" sz="1800" b="1" dirty="0" err="1">
                <a:latin typeface="Courier New"/>
                <a:cs typeface="Courier New"/>
              </a:rPr>
              <a:t>nextChar</a:t>
            </a:r>
            <a:r>
              <a:rPr lang="en-US" sz="1800" b="1" dirty="0">
                <a:latin typeface="Courier New"/>
                <a:cs typeface="Courier New"/>
              </a:rPr>
              <a:t>();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// Loop until the end of the input file.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while (</a:t>
            </a:r>
            <a:r>
              <a:rPr lang="en-US" sz="1800" b="1" dirty="0" err="1">
                <a:latin typeface="Courier New"/>
                <a:cs typeface="Courier New"/>
              </a:rPr>
              <a:t>ch</a:t>
            </a:r>
            <a:r>
              <a:rPr lang="en-US" sz="1800" b="1" dirty="0">
                <a:latin typeface="Courier New"/>
                <a:cs typeface="Courier New"/>
              </a:rPr>
              <a:t> != 0)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// Obtain the next state.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state = MATRIX[state][index(</a:t>
            </a:r>
            <a:r>
              <a:rPr lang="en-US" sz="1800" b="1" dirty="0" err="1">
                <a:solidFill>
                  <a:srgbClr val="B23C00"/>
                </a:solidFill>
                <a:latin typeface="Courier New"/>
                <a:cs typeface="Courier New"/>
              </a:rPr>
              <a:t>ch</a:t>
            </a:r>
            <a:r>
              <a:rPr lang="en-US" sz="1800" b="1" dirty="0">
                <a:solidFill>
                  <a:srgbClr val="B23C00"/>
                </a:solidFill>
                <a:latin typeface="Courier New"/>
                <a:cs typeface="Courier New"/>
              </a:rPr>
              <a:t>)];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// Did we find a name to print?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if (state &lt; 0)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        if (</a:t>
            </a:r>
            <a:r>
              <a:rPr lang="en-US" sz="1800" b="1" dirty="0" err="1">
                <a:latin typeface="Courier New"/>
                <a:cs typeface="Courier New"/>
              </a:rPr>
              <a:t>firstIteration</a:t>
            </a:r>
            <a:r>
              <a:rPr lang="en-US" sz="1800" b="1" dirty="0">
                <a:latin typeface="Courier New"/>
                <a:cs typeface="Courier New"/>
              </a:rPr>
              <a:t>) </a:t>
            </a:r>
            <a:r>
              <a:rPr lang="en-US" sz="1800" b="1" dirty="0" err="1">
                <a:latin typeface="Courier New"/>
                <a:cs typeface="Courier New"/>
              </a:rPr>
              <a:t>printName</a:t>
            </a:r>
            <a:r>
              <a:rPr lang="en-US" sz="1800" b="1" dirty="0">
                <a:latin typeface="Courier New"/>
                <a:cs typeface="Courier New"/>
              </a:rPr>
              <a:t>();</a:t>
            </a:r>
          </a:p>
          <a:p>
            <a:r>
              <a:rPr lang="ro-RO" sz="1800" b="1" dirty="0">
                <a:latin typeface="Courier New"/>
                <a:cs typeface="Courier New"/>
              </a:rPr>
              <a:t>            state = 0;</a:t>
            </a:r>
          </a:p>
          <a:p>
            <a:r>
              <a:rPr lang="ro-RO" sz="1800" b="1" dirty="0">
                <a:latin typeface="Courier New"/>
                <a:cs typeface="Courier New"/>
              </a:rPr>
              <a:t>        }</a:t>
            </a:r>
          </a:p>
          <a:p>
            <a:r>
              <a:rPr lang="ro-RO" sz="1800" b="1" dirty="0">
                <a:latin typeface="Courier New"/>
                <a:cs typeface="Courier New"/>
              </a:rPr>
              <a:t>        </a:t>
            </a:r>
          </a:p>
          <a:p>
            <a:r>
              <a:rPr lang="ro-RO" sz="1800" b="1" dirty="0">
                <a:latin typeface="Courier New"/>
                <a:cs typeface="Courier New"/>
              </a:rPr>
              <a:t>        ch = nextChar();</a:t>
            </a:r>
          </a:p>
          <a:p>
            <a:r>
              <a:rPr lang="ro-RO" sz="1800" b="1" dirty="0">
                <a:latin typeface="Courier New"/>
                <a:cs typeface="Courier New"/>
              </a:rPr>
              <a:t>    }</a:t>
            </a:r>
          </a:p>
          <a:p>
            <a:r>
              <a:rPr lang="ro-RO" sz="1800" b="1" dirty="0" smtClean="0">
                <a:latin typeface="Courier New"/>
                <a:cs typeface="Courier New"/>
              </a:rPr>
              <a:t>}</a:t>
            </a:r>
            <a:endParaRPr lang="ro-RO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648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56D0-6901-C148-A57B-19C743F4D07B}" type="slidenum">
              <a:rPr lang="en-US"/>
              <a:pPr/>
              <a:t>7</a:t>
            </a:fld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New </a:t>
            </a:r>
            <a:r>
              <a:rPr lang="en-US" b="1" dirty="0" smtClean="0">
                <a:latin typeface="Courier New" charset="0"/>
              </a:rPr>
              <a:t>List</a:t>
            </a:r>
            <a:r>
              <a:rPr lang="en-US" dirty="0" smtClean="0"/>
              <a:t> </a:t>
            </a:r>
            <a:r>
              <a:rPr lang="en-US" dirty="0"/>
              <a:t>Type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design a new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List</a:t>
            </a:r>
            <a:r>
              <a:rPr lang="en-US" dirty="0"/>
              <a:t> type that is fast for:</a:t>
            </a:r>
          </a:p>
          <a:p>
            <a:pPr lvl="1"/>
            <a:r>
              <a:rPr lang="en-US" dirty="0"/>
              <a:t>Node access at an arbitrary position.</a:t>
            </a:r>
          </a:p>
          <a:p>
            <a:pPr lvl="1"/>
            <a:r>
              <a:rPr lang="en-US" dirty="0"/>
              <a:t>Node insertions and deletions.</a:t>
            </a:r>
          </a:p>
          <a:p>
            <a:pPr lvl="4"/>
            <a:endParaRPr lang="en-US" dirty="0"/>
          </a:p>
          <a:p>
            <a:r>
              <a:rPr lang="en-US" dirty="0"/>
              <a:t>Can this new type combine the best features of arrays and linked lists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5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9A29-CAE4-5548-AF0B-AF6F4A8969E9}" type="slidenum">
              <a:rPr lang="en-US"/>
              <a:pPr/>
              <a:t>8</a:t>
            </a:fld>
            <a:endParaRPr 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a New </a:t>
            </a:r>
            <a:r>
              <a:rPr lang="en-US" b="1" dirty="0" smtClean="0">
                <a:latin typeface="Courier New" charset="0"/>
              </a:rPr>
              <a:t>List</a:t>
            </a:r>
            <a:r>
              <a:rPr lang="en-US" dirty="0" smtClean="0"/>
              <a:t> Type</a:t>
            </a:r>
            <a:endParaRPr lang="en-US" i="1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3161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an </a:t>
            </a:r>
            <a:r>
              <a:rPr lang="en-US" dirty="0">
                <a:solidFill>
                  <a:srgbClr val="B23C00"/>
                </a:solidFill>
              </a:rPr>
              <a:t>array list </a:t>
            </a:r>
            <a:r>
              <a:rPr lang="en-US" dirty="0"/>
              <a:t>to speed up node access.</a:t>
            </a:r>
          </a:p>
          <a:p>
            <a:r>
              <a:rPr lang="en-US" dirty="0"/>
              <a:t>Do insertions and deletions with a </a:t>
            </a:r>
            <a:r>
              <a:rPr lang="en-US" dirty="0">
                <a:solidFill>
                  <a:srgbClr val="B23C00"/>
                </a:solidFill>
              </a:rPr>
              <a:t>linked list</a:t>
            </a:r>
            <a:r>
              <a:rPr lang="en-US" dirty="0"/>
              <a:t>.</a:t>
            </a:r>
          </a:p>
          <a:p>
            <a:r>
              <a:rPr lang="en-US" dirty="0"/>
              <a:t>Take advantage of </a:t>
            </a:r>
            <a:r>
              <a:rPr lang="en-US" dirty="0" smtClean="0">
                <a:solidFill>
                  <a:srgbClr val="B23C00"/>
                </a:solidFill>
              </a:rPr>
              <a:t>list iterators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89477" name="Picture 5" descr="light_bulb_i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757488"/>
            <a:ext cx="3475037" cy="34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D569-2CB0-4E4B-877A-EF2EF9518046}" type="slidenum">
              <a:rPr lang="en-US"/>
              <a:pPr/>
              <a:t>9</a:t>
            </a:fld>
            <a:endParaRPr 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/>
                <a:cs typeface="Courier New"/>
              </a:rPr>
              <a:t>IndexedList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9" y="1295399"/>
            <a:ext cx="5943590" cy="4968209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data in the linked list </a:t>
            </a:r>
            <a:br>
              <a:rPr lang="en-US" dirty="0"/>
            </a:br>
            <a:r>
              <a:rPr lang="en-US" dirty="0"/>
              <a:t>of </a:t>
            </a:r>
            <a:r>
              <a:rPr lang="en-US" i="1" dirty="0"/>
              <a:t>N</a:t>
            </a:r>
            <a:r>
              <a:rPr lang="en-US" dirty="0"/>
              <a:t> nodes</a:t>
            </a:r>
            <a:r>
              <a:rPr lang="en-US" dirty="0" smtClean="0"/>
              <a:t>.</a:t>
            </a:r>
          </a:p>
          <a:p>
            <a:pPr lvl="5"/>
            <a:endParaRPr lang="en-US" dirty="0">
              <a:solidFill>
                <a:schemeClr val="folHlink"/>
              </a:solidFill>
            </a:endParaRPr>
          </a:p>
          <a:p>
            <a:r>
              <a:rPr lang="en-US" dirty="0"/>
              <a:t>Create a separate </a:t>
            </a:r>
            <a:r>
              <a:rPr lang="en-US" dirty="0">
                <a:solidFill>
                  <a:schemeClr val="folHlink"/>
                </a:solidFill>
              </a:rPr>
              <a:t>array list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whose </a:t>
            </a:r>
            <a:r>
              <a:rPr lang="en-US" dirty="0"/>
              <a:t>elements are </a:t>
            </a:r>
            <a:r>
              <a:rPr lang="en-US" dirty="0">
                <a:solidFill>
                  <a:schemeClr val="folHlink"/>
                </a:solidFill>
              </a:rPr>
              <a:t>pointers </a:t>
            </a:r>
            <a:r>
              <a:rPr lang="en-US" dirty="0" smtClean="0">
                <a:solidFill>
                  <a:schemeClr val="folHlink"/>
                </a:solidFill>
              </a:rPr>
              <a:t/>
            </a:r>
            <a:br>
              <a:rPr lang="en-US" dirty="0" smtClean="0">
                <a:solidFill>
                  <a:schemeClr val="folHlink"/>
                </a:solidFill>
              </a:rPr>
            </a:br>
            <a:r>
              <a:rPr lang="en-US" dirty="0" smtClean="0">
                <a:solidFill>
                  <a:schemeClr val="folHlink"/>
                </a:solidFill>
              </a:rPr>
              <a:t>to </a:t>
            </a:r>
            <a:r>
              <a:rPr lang="en-US" dirty="0">
                <a:solidFill>
                  <a:schemeClr val="folHlink"/>
                </a:solidFill>
              </a:rPr>
              <a:t>the linked list nodes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One </a:t>
            </a:r>
            <a:r>
              <a:rPr lang="en-US" dirty="0" smtClean="0"/>
              <a:t>pointer element </a:t>
            </a:r>
            <a:r>
              <a:rPr lang="en-US" dirty="0"/>
              <a:t>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every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smtClean="0"/>
              <a:t>linked </a:t>
            </a:r>
            <a:r>
              <a:rPr lang="en-US" dirty="0"/>
              <a:t>list nodes. </a:t>
            </a:r>
          </a:p>
          <a:p>
            <a:pPr lvl="1"/>
            <a:r>
              <a:rPr lang="en-US" dirty="0" smtClean="0">
                <a:solidFill>
                  <a:schemeClr val="folHlink"/>
                </a:solidFill>
              </a:rPr>
              <a:t>What</a:t>
            </a:r>
            <a:r>
              <a:rPr lang="en-US" dirty="0" smtClean="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dirty="0" smtClean="0">
                <a:solidFill>
                  <a:schemeClr val="folHlink"/>
                </a:solidFill>
              </a:rPr>
              <a:t>s </a:t>
            </a:r>
            <a:r>
              <a:rPr lang="en-US" dirty="0">
                <a:solidFill>
                  <a:schemeClr val="folHlink"/>
                </a:solidFill>
              </a:rPr>
              <a:t>an optimal value </a:t>
            </a:r>
            <a:r>
              <a:rPr lang="en-US" dirty="0" smtClean="0">
                <a:solidFill>
                  <a:schemeClr val="folHlink"/>
                </a:solidFill>
              </a:rPr>
              <a:t>for </a:t>
            </a:r>
            <a:r>
              <a:rPr lang="en-US" i="1" dirty="0">
                <a:solidFill>
                  <a:schemeClr val="folHlink"/>
                </a:solidFill>
              </a:rPr>
              <a:t>k</a:t>
            </a:r>
            <a:r>
              <a:rPr lang="en-US" dirty="0">
                <a:solidFill>
                  <a:schemeClr val="folHlink"/>
                </a:solidFill>
              </a:rPr>
              <a:t>?</a:t>
            </a:r>
          </a:p>
          <a:p>
            <a:pPr lvl="1"/>
            <a:r>
              <a:rPr lang="en-US" dirty="0"/>
              <a:t>What else should be in 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 </a:t>
            </a:r>
            <a:r>
              <a:rPr lang="en-US" dirty="0"/>
              <a:t>list element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937756" y="1325903"/>
            <a:ext cx="4024613" cy="4908210"/>
            <a:chOff x="4937756" y="1325903"/>
            <a:chExt cx="4024613" cy="4908210"/>
          </a:xfrm>
        </p:grpSpPr>
        <p:sp>
          <p:nvSpPr>
            <p:cNvPr id="490595" name="Text Box 99"/>
            <p:cNvSpPr txBox="1">
              <a:spLocks noChangeArrowheads="1"/>
            </p:cNvSpPr>
            <p:nvPr/>
          </p:nvSpPr>
          <p:spPr bwMode="auto">
            <a:xfrm>
              <a:off x="6675097" y="5897563"/>
              <a:ext cx="1085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Linked list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937756" y="1325903"/>
              <a:ext cx="4024613" cy="4571660"/>
              <a:chOff x="5119337" y="1325903"/>
              <a:chExt cx="4024613" cy="4571660"/>
            </a:xfrm>
          </p:grpSpPr>
          <p:grpSp>
            <p:nvGrpSpPr>
              <p:cNvPr id="490601" name="Group 105"/>
              <p:cNvGrpSpPr>
                <a:grpSpLocks/>
              </p:cNvGrpSpPr>
              <p:nvPr/>
            </p:nvGrpSpPr>
            <p:grpSpPr bwMode="auto">
              <a:xfrm>
                <a:off x="5119337" y="1327150"/>
                <a:ext cx="2470150" cy="4570413"/>
                <a:chOff x="3686" y="836"/>
                <a:chExt cx="1556" cy="2879"/>
              </a:xfrm>
            </p:grpSpPr>
            <p:sp>
              <p:nvSpPr>
                <p:cNvPr id="49050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89" y="1653"/>
                  <a:ext cx="199" cy="2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Courier New" charset="0"/>
                    </a:rPr>
                    <a:t> </a:t>
                  </a:r>
                </a:p>
              </p:txBody>
            </p:sp>
            <p:sp>
              <p:nvSpPr>
                <p:cNvPr id="49050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89" y="1866"/>
                  <a:ext cx="199" cy="2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Courier New" charset="0"/>
                    </a:rPr>
                    <a:t> </a:t>
                  </a:r>
                </a:p>
              </p:txBody>
            </p:sp>
            <p:sp>
              <p:nvSpPr>
                <p:cNvPr id="49051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9" y="2557"/>
                  <a:ext cx="199" cy="2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Courier New" charset="0"/>
                    </a:rPr>
                    <a:t> </a:t>
                  </a:r>
                </a:p>
              </p:txBody>
            </p:sp>
            <p:grpSp>
              <p:nvGrpSpPr>
                <p:cNvPr id="490576" name="Group 80"/>
                <p:cNvGrpSpPr>
                  <a:grpSpLocks/>
                </p:cNvGrpSpPr>
                <p:nvPr/>
              </p:nvGrpSpPr>
              <p:grpSpPr bwMode="auto">
                <a:xfrm>
                  <a:off x="4952" y="1930"/>
                  <a:ext cx="290" cy="633"/>
                  <a:chOff x="3859" y="2103"/>
                  <a:chExt cx="290" cy="633"/>
                </a:xfrm>
              </p:grpSpPr>
              <p:sp>
                <p:nvSpPr>
                  <p:cNvPr id="49052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103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05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276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490525" name="AutoShape 29"/>
                  <p:cNvCxnSpPr>
                    <a:cxnSpLocks noChangeShapeType="1"/>
                    <a:stCxn id="490523" idx="1"/>
                    <a:endCxn id="490524" idx="1"/>
                  </p:cNvCxnSpPr>
                  <p:nvPr/>
                </p:nvCxnSpPr>
                <p:spPr bwMode="auto">
                  <a:xfrm rot="10800000" flipH="1" flipV="1">
                    <a:off x="3860" y="2161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26" name="AutoShape 30"/>
                  <p:cNvCxnSpPr>
                    <a:cxnSpLocks noChangeShapeType="1"/>
                    <a:stCxn id="490524" idx="3"/>
                    <a:endCxn id="490523" idx="3"/>
                  </p:cNvCxnSpPr>
                  <p:nvPr/>
                </p:nvCxnSpPr>
                <p:spPr bwMode="auto">
                  <a:xfrm flipV="1">
                    <a:off x="4148" y="2161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9052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448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490528" name="AutoShape 32"/>
                  <p:cNvCxnSpPr>
                    <a:cxnSpLocks noChangeShapeType="1"/>
                    <a:endCxn id="490527" idx="1"/>
                  </p:cNvCxnSpPr>
                  <p:nvPr/>
                </p:nvCxnSpPr>
                <p:spPr bwMode="auto">
                  <a:xfrm rot="10800000" flipH="1" flipV="1">
                    <a:off x="3859" y="2333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29" name="AutoShape 33"/>
                  <p:cNvCxnSpPr>
                    <a:cxnSpLocks noChangeShapeType="1"/>
                    <a:stCxn id="490527" idx="3"/>
                  </p:cNvCxnSpPr>
                  <p:nvPr/>
                </p:nvCxnSpPr>
                <p:spPr bwMode="auto">
                  <a:xfrm flipV="1">
                    <a:off x="4148" y="2333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905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2621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490531" name="AutoShape 35"/>
                  <p:cNvCxnSpPr>
                    <a:cxnSpLocks noChangeShapeType="1"/>
                    <a:endCxn id="490530" idx="1"/>
                  </p:cNvCxnSpPr>
                  <p:nvPr/>
                </p:nvCxnSpPr>
                <p:spPr bwMode="auto">
                  <a:xfrm rot="10800000" flipH="1" flipV="1">
                    <a:off x="3859" y="2506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32" name="AutoShape 36"/>
                  <p:cNvCxnSpPr>
                    <a:cxnSpLocks noChangeShapeType="1"/>
                    <a:stCxn id="490530" idx="3"/>
                  </p:cNvCxnSpPr>
                  <p:nvPr/>
                </p:nvCxnSpPr>
                <p:spPr bwMode="auto">
                  <a:xfrm flipV="1">
                    <a:off x="4148" y="2506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90563" name="AutoShape 67"/>
                <p:cNvCxnSpPr>
                  <a:cxnSpLocks noChangeShapeType="1"/>
                  <a:endCxn id="490523" idx="1"/>
                </p:cNvCxnSpPr>
                <p:nvPr/>
              </p:nvCxnSpPr>
              <p:spPr bwMode="auto">
                <a:xfrm rot="10800000" flipH="1" flipV="1">
                  <a:off x="4952" y="1815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490577" name="Group 81"/>
                <p:cNvGrpSpPr>
                  <a:grpSpLocks/>
                </p:cNvGrpSpPr>
                <p:nvPr/>
              </p:nvGrpSpPr>
              <p:grpSpPr bwMode="auto">
                <a:xfrm>
                  <a:off x="4952" y="2966"/>
                  <a:ext cx="290" cy="749"/>
                  <a:chOff x="3859" y="3139"/>
                  <a:chExt cx="290" cy="749"/>
                </a:xfrm>
              </p:grpSpPr>
              <p:sp>
                <p:nvSpPr>
                  <p:cNvPr id="49054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255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05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428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490545" name="AutoShape 49"/>
                  <p:cNvCxnSpPr>
                    <a:cxnSpLocks noChangeShapeType="1"/>
                    <a:stCxn id="490543" idx="1"/>
                    <a:endCxn id="490544" idx="1"/>
                  </p:cNvCxnSpPr>
                  <p:nvPr/>
                </p:nvCxnSpPr>
                <p:spPr bwMode="auto">
                  <a:xfrm rot="10800000" flipH="1" flipV="1">
                    <a:off x="3860" y="3313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46" name="AutoShape 50"/>
                  <p:cNvCxnSpPr>
                    <a:cxnSpLocks noChangeShapeType="1"/>
                    <a:stCxn id="490544" idx="3"/>
                    <a:endCxn id="490543" idx="3"/>
                  </p:cNvCxnSpPr>
                  <p:nvPr/>
                </p:nvCxnSpPr>
                <p:spPr bwMode="auto">
                  <a:xfrm flipV="1">
                    <a:off x="4148" y="3313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9054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600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490548" name="AutoShape 52"/>
                  <p:cNvCxnSpPr>
                    <a:cxnSpLocks noChangeShapeType="1"/>
                    <a:endCxn id="490547" idx="1"/>
                  </p:cNvCxnSpPr>
                  <p:nvPr/>
                </p:nvCxnSpPr>
                <p:spPr bwMode="auto">
                  <a:xfrm rot="10800000" flipH="1" flipV="1">
                    <a:off x="3859" y="3485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49" name="AutoShape 53"/>
                  <p:cNvCxnSpPr>
                    <a:cxnSpLocks noChangeShapeType="1"/>
                    <a:stCxn id="490547" idx="3"/>
                  </p:cNvCxnSpPr>
                  <p:nvPr/>
                </p:nvCxnSpPr>
                <p:spPr bwMode="auto">
                  <a:xfrm flipV="1">
                    <a:off x="4148" y="3485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905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3773"/>
                    <a:ext cx="288" cy="115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490551" name="AutoShape 55"/>
                  <p:cNvCxnSpPr>
                    <a:cxnSpLocks noChangeShapeType="1"/>
                    <a:endCxn id="490550" idx="1"/>
                  </p:cNvCxnSpPr>
                  <p:nvPr/>
                </p:nvCxnSpPr>
                <p:spPr bwMode="auto">
                  <a:xfrm rot="10800000" flipH="1" flipV="1">
                    <a:off x="3859" y="3658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52" name="AutoShape 56"/>
                  <p:cNvCxnSpPr>
                    <a:cxnSpLocks noChangeShapeType="1"/>
                    <a:stCxn id="490550" idx="3"/>
                  </p:cNvCxnSpPr>
                  <p:nvPr/>
                </p:nvCxnSpPr>
                <p:spPr bwMode="auto">
                  <a:xfrm flipV="1">
                    <a:off x="4148" y="3658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64" name="AutoShape 68"/>
                  <p:cNvCxnSpPr>
                    <a:cxnSpLocks noChangeShapeType="1"/>
                  </p:cNvCxnSpPr>
                  <p:nvPr/>
                </p:nvCxnSpPr>
                <p:spPr bwMode="auto">
                  <a:xfrm rot="10800000" flipH="1" flipV="1">
                    <a:off x="3859" y="3139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66" name="AutoShape 70"/>
                  <p:cNvCxnSpPr>
                    <a:cxnSpLocks noChangeShapeType="1"/>
                    <a:stCxn id="490543" idx="3"/>
                  </p:cNvCxnSpPr>
                  <p:nvPr/>
                </p:nvCxnSpPr>
                <p:spPr bwMode="auto">
                  <a:xfrm flipH="1" flipV="1">
                    <a:off x="4147" y="3140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90567" name="AutoShape 7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240" y="1814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0571" name="AutoShape 75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4952" y="2505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490575" name="Group 79"/>
                <p:cNvGrpSpPr>
                  <a:grpSpLocks/>
                </p:cNvGrpSpPr>
                <p:nvPr/>
              </p:nvGrpSpPr>
              <p:grpSpPr bwMode="auto">
                <a:xfrm>
                  <a:off x="4952" y="836"/>
                  <a:ext cx="290" cy="748"/>
                  <a:chOff x="3859" y="1009"/>
                  <a:chExt cx="290" cy="748"/>
                </a:xfrm>
              </p:grpSpPr>
              <p:sp>
                <p:nvSpPr>
                  <p:cNvPr id="4905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009"/>
                    <a:ext cx="288" cy="115"/>
                  </a:xfrm>
                  <a:prstGeom prst="rect">
                    <a:avLst/>
                  </a:prstGeom>
                  <a:solidFill>
                    <a:srgbClr val="B2B2B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051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182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490515" name="AutoShape 19"/>
                  <p:cNvCxnSpPr>
                    <a:cxnSpLocks noChangeShapeType="1"/>
                    <a:stCxn id="490512" idx="1"/>
                    <a:endCxn id="490513" idx="1"/>
                  </p:cNvCxnSpPr>
                  <p:nvPr/>
                </p:nvCxnSpPr>
                <p:spPr bwMode="auto">
                  <a:xfrm rot="10800000" flipH="1" flipV="1">
                    <a:off x="3860" y="1067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16" name="AutoShape 20"/>
                  <p:cNvCxnSpPr>
                    <a:cxnSpLocks noChangeShapeType="1"/>
                    <a:stCxn id="490513" idx="3"/>
                    <a:endCxn id="490512" idx="3"/>
                  </p:cNvCxnSpPr>
                  <p:nvPr/>
                </p:nvCxnSpPr>
                <p:spPr bwMode="auto">
                  <a:xfrm flipV="1">
                    <a:off x="4148" y="1067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905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354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490518" name="AutoShape 22"/>
                  <p:cNvCxnSpPr>
                    <a:cxnSpLocks noChangeShapeType="1"/>
                    <a:endCxn id="490517" idx="1"/>
                  </p:cNvCxnSpPr>
                  <p:nvPr/>
                </p:nvCxnSpPr>
                <p:spPr bwMode="auto">
                  <a:xfrm rot="10800000" flipH="1" flipV="1">
                    <a:off x="3859" y="1239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19" name="AutoShape 23"/>
                  <p:cNvCxnSpPr>
                    <a:cxnSpLocks noChangeShapeType="1"/>
                    <a:stCxn id="490517" idx="3"/>
                  </p:cNvCxnSpPr>
                  <p:nvPr/>
                </p:nvCxnSpPr>
                <p:spPr bwMode="auto">
                  <a:xfrm flipV="1">
                    <a:off x="4148" y="1239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905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860" y="1527"/>
                    <a:ext cx="288" cy="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490521" name="AutoShape 25"/>
                  <p:cNvCxnSpPr>
                    <a:cxnSpLocks noChangeShapeType="1"/>
                    <a:endCxn id="490520" idx="1"/>
                  </p:cNvCxnSpPr>
                  <p:nvPr/>
                </p:nvCxnSpPr>
                <p:spPr bwMode="auto">
                  <a:xfrm rot="10800000" flipH="1" flipV="1">
                    <a:off x="3859" y="1412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22" name="AutoShape 26"/>
                  <p:cNvCxnSpPr>
                    <a:cxnSpLocks noChangeShapeType="1"/>
                    <a:stCxn id="490520" idx="3"/>
                  </p:cNvCxnSpPr>
                  <p:nvPr/>
                </p:nvCxnSpPr>
                <p:spPr bwMode="auto">
                  <a:xfrm flipV="1">
                    <a:off x="4148" y="1412"/>
                    <a:ext cx="1" cy="173"/>
                  </a:xfrm>
                  <a:prstGeom prst="curvedConnector3">
                    <a:avLst>
                      <a:gd name="adj1" fmla="val 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65" name="AutoShape 69"/>
                  <p:cNvCxnSpPr>
                    <a:cxnSpLocks noChangeShapeType="1"/>
                  </p:cNvCxnSpPr>
                  <p:nvPr/>
                </p:nvCxnSpPr>
                <p:spPr bwMode="auto">
                  <a:xfrm rot="10800000" flipH="1" flipV="1">
                    <a:off x="3859" y="1584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90573" name="AutoShape 7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147" y="1584"/>
                    <a:ext cx="1" cy="173"/>
                  </a:xfrm>
                  <a:prstGeom prst="curvedConnector3">
                    <a:avLst>
                      <a:gd name="adj1" fmla="val -144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90574" name="AutoShape 7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240" y="2505"/>
                  <a:ext cx="1" cy="173"/>
                </a:xfrm>
                <a:prstGeom prst="curvedConnector3">
                  <a:avLst>
                    <a:gd name="adj1" fmla="val -144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0578" name="AutoShape 82"/>
                <p:cNvCxnSpPr>
                  <a:cxnSpLocks noChangeShapeType="1"/>
                  <a:stCxn id="490597" idx="6"/>
                  <a:endCxn id="490512" idx="1"/>
                </p:cNvCxnSpPr>
                <p:nvPr/>
              </p:nvCxnSpPr>
              <p:spPr bwMode="auto">
                <a:xfrm flipV="1">
                  <a:off x="4018" y="894"/>
                  <a:ext cx="935" cy="872"/>
                </a:xfrm>
                <a:prstGeom prst="curvedConnector3">
                  <a:avLst>
                    <a:gd name="adj1" fmla="val 49944"/>
                  </a:avLst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0579" name="AutoShape 83"/>
                <p:cNvCxnSpPr>
                  <a:cxnSpLocks noChangeShapeType="1"/>
                  <a:stCxn id="490599" idx="6"/>
                  <a:endCxn id="490523" idx="1"/>
                </p:cNvCxnSpPr>
                <p:nvPr/>
              </p:nvCxnSpPr>
              <p:spPr bwMode="auto">
                <a:xfrm flipV="1">
                  <a:off x="4018" y="1988"/>
                  <a:ext cx="935" cy="8"/>
                </a:xfrm>
                <a:prstGeom prst="curvedConnector3">
                  <a:avLst>
                    <a:gd name="adj1" fmla="val 49944"/>
                  </a:avLst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0580" name="AutoShape 84"/>
                <p:cNvCxnSpPr>
                  <a:cxnSpLocks noChangeShapeType="1"/>
                  <a:stCxn id="490600" idx="6"/>
                  <a:endCxn id="490543" idx="1"/>
                </p:cNvCxnSpPr>
                <p:nvPr/>
              </p:nvCxnSpPr>
              <p:spPr bwMode="auto">
                <a:xfrm>
                  <a:off x="4018" y="2630"/>
                  <a:ext cx="935" cy="510"/>
                </a:xfrm>
                <a:prstGeom prst="curvedConnector3">
                  <a:avLst>
                    <a:gd name="adj1" fmla="val 49944"/>
                  </a:avLst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490584" name="Group 88"/>
                <p:cNvGrpSpPr>
                  <a:grpSpLocks/>
                </p:cNvGrpSpPr>
                <p:nvPr/>
              </p:nvGrpSpPr>
              <p:grpSpPr bwMode="auto">
                <a:xfrm>
                  <a:off x="5067" y="1527"/>
                  <a:ext cx="57" cy="287"/>
                  <a:chOff x="922" y="3197"/>
                  <a:chExt cx="57" cy="287"/>
                </a:xfrm>
              </p:grpSpPr>
              <p:sp>
                <p:nvSpPr>
                  <p:cNvPr id="490581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19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0582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312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0583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42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0585" name="Group 89"/>
                <p:cNvGrpSpPr>
                  <a:grpSpLocks/>
                </p:cNvGrpSpPr>
                <p:nvPr/>
              </p:nvGrpSpPr>
              <p:grpSpPr bwMode="auto">
                <a:xfrm>
                  <a:off x="5067" y="2679"/>
                  <a:ext cx="57" cy="287"/>
                  <a:chOff x="922" y="3197"/>
                  <a:chExt cx="57" cy="287"/>
                </a:xfrm>
              </p:grpSpPr>
              <p:sp>
                <p:nvSpPr>
                  <p:cNvPr id="490586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19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0587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312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0588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42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0589" name="Group 93"/>
                <p:cNvGrpSpPr>
                  <a:grpSpLocks/>
                </p:cNvGrpSpPr>
                <p:nvPr/>
              </p:nvGrpSpPr>
              <p:grpSpPr bwMode="auto">
                <a:xfrm>
                  <a:off x="3946" y="2141"/>
                  <a:ext cx="57" cy="287"/>
                  <a:chOff x="922" y="3197"/>
                  <a:chExt cx="57" cy="287"/>
                </a:xfrm>
              </p:grpSpPr>
              <p:sp>
                <p:nvSpPr>
                  <p:cNvPr id="490590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19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0591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312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0592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922" y="3427"/>
                    <a:ext cx="57" cy="5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059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686" y="2774"/>
                  <a:ext cx="61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Array list</a:t>
                  </a:r>
                </a:p>
              </p:txBody>
            </p:sp>
            <p:sp>
              <p:nvSpPr>
                <p:cNvPr id="490597" name="Oval 101"/>
                <p:cNvSpPr>
                  <a:spLocks noChangeArrowheads="1"/>
                </p:cNvSpPr>
                <p:nvPr/>
              </p:nvSpPr>
              <p:spPr bwMode="auto">
                <a:xfrm>
                  <a:off x="3960" y="1737"/>
                  <a:ext cx="58" cy="5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0599" name="Oval 103"/>
                <p:cNvSpPr>
                  <a:spLocks noChangeArrowheads="1"/>
                </p:cNvSpPr>
                <p:nvPr/>
              </p:nvSpPr>
              <p:spPr bwMode="auto">
                <a:xfrm>
                  <a:off x="3960" y="1967"/>
                  <a:ext cx="58" cy="5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0600" name="Oval 104"/>
                <p:cNvSpPr>
                  <a:spLocks noChangeArrowheads="1"/>
                </p:cNvSpPr>
                <p:nvPr/>
              </p:nvSpPr>
              <p:spPr bwMode="auto">
                <a:xfrm>
                  <a:off x="3960" y="2601"/>
                  <a:ext cx="58" cy="58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7955243" y="1325903"/>
                <a:ext cx="1188707" cy="1554463"/>
                <a:chOff x="7955243" y="1325903"/>
                <a:chExt cx="1188707" cy="1554463"/>
              </a:xfrm>
            </p:grpSpPr>
            <p:sp>
              <p:nvSpPr>
                <p:cNvPr id="2" name="Right Brace 1"/>
                <p:cNvSpPr/>
                <p:nvPr/>
              </p:nvSpPr>
              <p:spPr bwMode="auto">
                <a:xfrm>
                  <a:off x="7955243" y="1325903"/>
                  <a:ext cx="274317" cy="1554463"/>
                </a:xfrm>
                <a:prstGeom prst="rightBrace">
                  <a:avLst/>
                </a:prstGeom>
                <a:noFill/>
                <a:ln w="38100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8240638" y="1901739"/>
                  <a:ext cx="9033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33CC"/>
                      </a:solidFill>
                    </a:rPr>
                    <a:t>k nodes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7955243" y="3063244"/>
                <a:ext cx="1188707" cy="1554463"/>
                <a:chOff x="7955243" y="1325903"/>
                <a:chExt cx="1188707" cy="1554463"/>
              </a:xfrm>
            </p:grpSpPr>
            <p:sp>
              <p:nvSpPr>
                <p:cNvPr id="79" name="Right Brace 78"/>
                <p:cNvSpPr/>
                <p:nvPr/>
              </p:nvSpPr>
              <p:spPr bwMode="auto">
                <a:xfrm>
                  <a:off x="7955243" y="1325903"/>
                  <a:ext cx="274317" cy="1554463"/>
                </a:xfrm>
                <a:prstGeom prst="rightBrace">
                  <a:avLst/>
                </a:prstGeom>
                <a:noFill/>
                <a:ln w="38100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240638" y="1901739"/>
                  <a:ext cx="9033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33CC"/>
                      </a:solidFill>
                    </a:rPr>
                    <a:t>k nodes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813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29841</TotalTime>
  <Words>4187</Words>
  <Application>Microsoft Macintosh PowerPoint</Application>
  <PresentationFormat>On-screen Show (4:3)</PresentationFormat>
  <Paragraphs>918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Quadrant</vt:lpstr>
      <vt:lpstr>CS 146: Data Structures and Algorithms June 11 Class Meeting</vt:lpstr>
      <vt:lpstr>A State Transition Diagram</vt:lpstr>
      <vt:lpstr>A State Transition Matrix</vt:lpstr>
      <vt:lpstr>Assignment #1: A Solution</vt:lpstr>
      <vt:lpstr>Assignment #1: A Solution, cont’d</vt:lpstr>
      <vt:lpstr>Assignment #1: A Solution, cont’d</vt:lpstr>
      <vt:lpstr>A New List Type</vt:lpstr>
      <vt:lpstr>Ideas for a New List Type</vt:lpstr>
      <vt:lpstr>IndexedList</vt:lpstr>
      <vt:lpstr>IndexedList, cont’d</vt:lpstr>
      <vt:lpstr>IndexedList, cont’d</vt:lpstr>
      <vt:lpstr>Assignment #2</vt:lpstr>
      <vt:lpstr>Assignment #2, cont’d</vt:lpstr>
      <vt:lpstr>Assignment #2, cont’d</vt:lpstr>
      <vt:lpstr>Assignment #2, cont’d</vt:lpstr>
      <vt:lpstr>Assignment #2, cont’d</vt:lpstr>
      <vt:lpstr>Break</vt:lpstr>
      <vt:lpstr>Insertions into a Sorted List</vt:lpstr>
      <vt:lpstr>Modified Binary Search Code</vt:lpstr>
      <vt:lpstr>Soapbox Time!</vt:lpstr>
      <vt:lpstr>Modified Binary Search Code, cont’d</vt:lpstr>
      <vt:lpstr>Insertions into a Sorted List, cont’d</vt:lpstr>
      <vt:lpstr>Insertions into a Sorted List, cont’d</vt:lpstr>
      <vt:lpstr>Insertions into a Sorted List, cont’d</vt:lpstr>
      <vt:lpstr>Insertions into a Sorted List, cont’d</vt:lpstr>
      <vt:lpstr>Insertions into a Sorted List, cont’d</vt:lpstr>
      <vt:lpstr>Insertions into a Sorted List, cont’d</vt:lpstr>
      <vt:lpstr>Insertions into a Sorted List, cont’d</vt:lpstr>
      <vt:lpstr>Insertions into a Sorted List, cont’d</vt:lpstr>
      <vt:lpstr>Insertions into a Sorted List, cont’d</vt:lpstr>
      <vt:lpstr>Multithreaded Insertions into a Sorted List</vt:lpstr>
      <vt:lpstr>Multithreaded Insertions, cont’d</vt:lpstr>
      <vt:lpstr>Multithreaded Insertions, cont’d</vt:lpstr>
      <vt:lpstr>Multithreaded Insertions, cont’d</vt:lpstr>
      <vt:lpstr>Multithreaded Insertions, cont’d</vt:lpstr>
      <vt:lpstr>Multithreaded Insertions, cont’d</vt:lpstr>
      <vt:lpstr>Multithreaded Insertions, cont’d</vt:lpstr>
      <vt:lpstr>Multithreaded Insertions, cont’d</vt:lpstr>
      <vt:lpstr>Multithreaded Insertions, cont’d</vt:lpstr>
      <vt:lpstr>Multithreaded Insertions, cont’d</vt:lpstr>
      <vt:lpstr>Multithreaded Insertions, cont’d</vt:lpstr>
      <vt:lpstr>Soapbox Time Again!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343</cp:revision>
  <dcterms:created xsi:type="dcterms:W3CDTF">2008-01-12T03:52:55Z</dcterms:created>
  <dcterms:modified xsi:type="dcterms:W3CDTF">2015-06-12T06:32:59Z</dcterms:modified>
  <cp:category/>
</cp:coreProperties>
</file>