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256" r:id="rId2"/>
    <p:sldId id="281" r:id="rId3"/>
    <p:sldId id="283" r:id="rId4"/>
    <p:sldId id="284" r:id="rId5"/>
    <p:sldId id="285" r:id="rId6"/>
    <p:sldId id="316" r:id="rId7"/>
    <p:sldId id="286" r:id="rId8"/>
    <p:sldId id="318" r:id="rId9"/>
    <p:sldId id="317" r:id="rId10"/>
    <p:sldId id="288" r:id="rId11"/>
    <p:sldId id="289" r:id="rId12"/>
    <p:sldId id="290" r:id="rId13"/>
    <p:sldId id="319" r:id="rId14"/>
    <p:sldId id="291" r:id="rId15"/>
    <p:sldId id="321" r:id="rId16"/>
    <p:sldId id="320" r:id="rId17"/>
    <p:sldId id="322" r:id="rId18"/>
    <p:sldId id="292" r:id="rId19"/>
    <p:sldId id="293" r:id="rId20"/>
    <p:sldId id="323" r:id="rId21"/>
    <p:sldId id="294" r:id="rId22"/>
    <p:sldId id="324" r:id="rId23"/>
    <p:sldId id="295" r:id="rId24"/>
    <p:sldId id="325" r:id="rId25"/>
    <p:sldId id="296" r:id="rId26"/>
    <p:sldId id="326" r:id="rId27"/>
    <p:sldId id="297" r:id="rId28"/>
    <p:sldId id="327" r:id="rId29"/>
    <p:sldId id="299" r:id="rId30"/>
    <p:sldId id="329" r:id="rId31"/>
    <p:sldId id="300" r:id="rId32"/>
    <p:sldId id="301" r:id="rId33"/>
    <p:sldId id="330" r:id="rId34"/>
    <p:sldId id="302" r:id="rId35"/>
    <p:sldId id="331" r:id="rId36"/>
    <p:sldId id="303" r:id="rId37"/>
    <p:sldId id="304" r:id="rId38"/>
    <p:sldId id="305" r:id="rId39"/>
    <p:sldId id="332" r:id="rId40"/>
    <p:sldId id="306" r:id="rId41"/>
    <p:sldId id="333" r:id="rId42"/>
    <p:sldId id="307" r:id="rId43"/>
    <p:sldId id="308" r:id="rId44"/>
    <p:sldId id="309" r:id="rId45"/>
    <p:sldId id="310" r:id="rId46"/>
    <p:sldId id="334" r:id="rId47"/>
    <p:sldId id="312" r:id="rId48"/>
    <p:sldId id="313" r:id="rId49"/>
    <p:sldId id="314" r:id="rId50"/>
    <p:sldId id="335" r:id="rId51"/>
    <p:sldId id="311" r:id="rId52"/>
    <p:sldId id="315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16" autoAdjust="0"/>
    <p:restoredTop sz="98450" autoAdjust="0"/>
  </p:normalViewPr>
  <p:slideViewPr>
    <p:cSldViewPr>
      <p:cViewPr varScale="1">
        <p:scale>
          <a:sx n="147" d="100"/>
          <a:sy n="147" d="100"/>
        </p:scale>
        <p:origin x="-232" y="-96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2752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8/3/15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6475" y="6248400"/>
            <a:ext cx="21018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Department of Computer Science Summer 2013: August 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3292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146: Data Structures and Algorithms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FF9D53-D101-A548-BF94-61AC53A57D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August 4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146: </a:t>
            </a:r>
            <a:r>
              <a:rPr lang="en-US" sz="1000" baseline="0" dirty="0" smtClean="0"/>
              <a:t>Data Structures and Algorithms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August 4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DD00-0D5F-914A-BD62-39117DADEE25}" type="slidenum">
              <a:rPr lang="en-US"/>
              <a:pPr/>
              <a:t>10</a:t>
            </a:fld>
            <a:endParaRPr lang="en-US"/>
          </a:p>
        </p:txBody>
      </p:sp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Reductions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Reduction </a:t>
            </a:r>
            <a:r>
              <a:rPr lang="en-US" dirty="0"/>
              <a:t>allows us to solve one problem </a:t>
            </a:r>
            <a:br>
              <a:rPr lang="en-US" dirty="0"/>
            </a:br>
            <a:r>
              <a:rPr lang="en-US" dirty="0"/>
              <a:t>in terms of another problem.</a:t>
            </a:r>
          </a:p>
          <a:p>
            <a:pPr lvl="4"/>
            <a:endParaRPr lang="en-US" dirty="0"/>
          </a:p>
          <a:p>
            <a:r>
              <a:rPr lang="en-US" dirty="0"/>
              <a:t>When we wish to understand the difficulty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 problem, reduction allows us to make </a:t>
            </a:r>
            <a:r>
              <a:rPr lang="en-US" dirty="0">
                <a:solidFill>
                  <a:srgbClr val="B23C00"/>
                </a:solidFill>
              </a:rPr>
              <a:t>relative statements </a:t>
            </a:r>
            <a:r>
              <a:rPr lang="en-US" dirty="0"/>
              <a:t>about the upper and lower bounds on the cost of a problem.</a:t>
            </a:r>
          </a:p>
          <a:p>
            <a:pPr lvl="1"/>
            <a:r>
              <a:rPr lang="en-US" dirty="0"/>
              <a:t>Cost of a </a:t>
            </a:r>
            <a:r>
              <a:rPr lang="en-US" dirty="0">
                <a:solidFill>
                  <a:srgbClr val="B23C00"/>
                </a:solidFill>
              </a:rPr>
              <a:t>problem</a:t>
            </a:r>
            <a:r>
              <a:rPr lang="en-US" dirty="0"/>
              <a:t>, not of a particular </a:t>
            </a:r>
            <a:r>
              <a:rPr lang="en-US" dirty="0">
                <a:solidFill>
                  <a:srgbClr val="B23C00"/>
                </a:solidFill>
              </a:rPr>
              <a:t>algorithm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7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819D-0A8D-0142-BC0E-B74C130705B6}" type="slidenum">
              <a:rPr lang="en-US"/>
              <a:pPr/>
              <a:t>11</a:t>
            </a:fld>
            <a:endParaRPr lang="en-US"/>
          </a:p>
        </p:txBody>
      </p:sp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Example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Sorting: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dirty="0"/>
              <a:t>Input: A sequence of integers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0</a:t>
            </a:r>
            <a:r>
              <a:rPr lang="en-US" dirty="0">
                <a:latin typeface="Times New Roman" charset="0"/>
              </a:rPr>
              <a:t>,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 ...,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i="1" baseline="-25000" dirty="0">
                <a:latin typeface="Times New Roman" charset="0"/>
              </a:rPr>
              <a:t>N</a:t>
            </a:r>
            <a:r>
              <a:rPr lang="en-US" baseline="-25000" dirty="0">
                <a:latin typeface="Times New Roman" charset="0"/>
              </a:rPr>
              <a:t>-1</a:t>
            </a:r>
          </a:p>
          <a:p>
            <a:pPr lvl="4"/>
            <a:endParaRPr lang="en-US" baseline="-25000" dirty="0">
              <a:latin typeface="Times New Roman" charset="0"/>
            </a:endParaRPr>
          </a:p>
          <a:p>
            <a:pPr lvl="1"/>
            <a:r>
              <a:rPr lang="en-US" dirty="0"/>
              <a:t>Output: A permutation 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baseline="-25000" dirty="0">
                <a:latin typeface="Times New Roman" charset="0"/>
              </a:rPr>
              <a:t>0</a:t>
            </a:r>
            <a:r>
              <a:rPr lang="en-US" dirty="0">
                <a:latin typeface="Times New Roman" charset="0"/>
              </a:rPr>
              <a:t>, 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 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 ..., 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i="1" baseline="-25000" dirty="0">
                <a:latin typeface="Times New Roman" charset="0"/>
              </a:rPr>
              <a:t>N</a:t>
            </a:r>
            <a:r>
              <a:rPr lang="en-US" baseline="-25000" dirty="0">
                <a:latin typeface="Times New Roman" charset="0"/>
              </a:rPr>
              <a:t>-1</a:t>
            </a:r>
            <a:r>
              <a:rPr lang="en-US" dirty="0"/>
              <a:t> of the sequence such that </a:t>
            </a:r>
            <a:r>
              <a:rPr lang="en-US" i="1" dirty="0" err="1">
                <a:latin typeface="Times New Roman" charset="0"/>
              </a:rPr>
              <a:t>y</a:t>
            </a:r>
            <a:r>
              <a:rPr lang="en-US" i="1" baseline="-25000" dirty="0" err="1">
                <a:latin typeface="Times New Roman" charset="0"/>
              </a:rPr>
              <a:t>i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  <a:cs typeface="Arial" charset="0"/>
              </a:rPr>
              <a:t>≤ </a:t>
            </a:r>
            <a:r>
              <a:rPr lang="en-US" i="1" dirty="0" err="1">
                <a:latin typeface="Times New Roman" charset="0"/>
                <a:cs typeface="Arial" charset="0"/>
              </a:rPr>
              <a:t>y</a:t>
            </a:r>
            <a:r>
              <a:rPr lang="en-US" i="1" baseline="-25000" dirty="0" err="1">
                <a:latin typeface="Times New Roman" charset="0"/>
                <a:cs typeface="Arial" charset="0"/>
              </a:rPr>
              <a:t>j</a:t>
            </a:r>
            <a:r>
              <a:rPr lang="en-US" dirty="0">
                <a:cs typeface="Arial" charset="0"/>
              </a:rPr>
              <a:t> whenever </a:t>
            </a:r>
            <a:r>
              <a:rPr lang="en-US" i="1" dirty="0" err="1">
                <a:latin typeface="Times New Roman" charset="0"/>
                <a:cs typeface="Arial" charset="0"/>
              </a:rPr>
              <a:t>i</a:t>
            </a:r>
            <a:r>
              <a:rPr lang="en-US" i="1" dirty="0">
                <a:latin typeface="Times New Roman" charset="0"/>
                <a:cs typeface="Arial" charset="0"/>
              </a:rPr>
              <a:t> &lt;</a:t>
            </a:r>
            <a:r>
              <a:rPr lang="en-US" dirty="0">
                <a:latin typeface="Times New Roman" charset="0"/>
                <a:cs typeface="Arial" charset="0"/>
              </a:rPr>
              <a:t> </a:t>
            </a:r>
            <a:r>
              <a:rPr lang="en-US" i="1" dirty="0">
                <a:latin typeface="Times New Roman" charset="0"/>
                <a:cs typeface="Arial" charset="0"/>
              </a:rPr>
              <a:t>j</a:t>
            </a:r>
            <a:r>
              <a:rPr lang="en-US" dirty="0">
                <a:cs typeface="Arial" charset="0"/>
              </a:rPr>
              <a:t>.</a:t>
            </a:r>
          </a:p>
          <a:p>
            <a:pPr lvl="4"/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5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2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4756-6DF6-9B43-9CA0-9B134A44F270}" type="slidenum">
              <a:rPr lang="en-US"/>
              <a:pPr/>
              <a:t>12</a:t>
            </a:fld>
            <a:endParaRPr lang="en-US"/>
          </a:p>
        </p:txBody>
      </p:sp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</a:t>
            </a:r>
            <a:r>
              <a:rPr lang="en-US" dirty="0" smtClean="0"/>
              <a:t>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3"/>
            <a:ext cx="8229600" cy="3383243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  <a:cs typeface="Arial" charset="0"/>
              </a:rPr>
              <a:t>Pairing:</a:t>
            </a:r>
          </a:p>
          <a:p>
            <a:pPr lvl="4"/>
            <a:endParaRPr lang="en-US" dirty="0">
              <a:solidFill>
                <a:schemeClr val="folHlink"/>
              </a:solidFill>
              <a:cs typeface="Arial" charset="0"/>
            </a:endParaRPr>
          </a:p>
          <a:p>
            <a:pPr lvl="1"/>
            <a:r>
              <a:rPr lang="en-US" dirty="0">
                <a:cs typeface="Arial" charset="0"/>
              </a:rPr>
              <a:t>Input: Two sequences of integers </a:t>
            </a:r>
            <a:br>
              <a:rPr lang="en-US" dirty="0">
                <a:cs typeface="Arial" charset="0"/>
              </a:rPr>
            </a:br>
            <a:r>
              <a:rPr lang="en-US" i="1" dirty="0">
                <a:latin typeface="Times New Roman" charset="0"/>
                <a:cs typeface="Arial" charset="0"/>
              </a:rPr>
              <a:t>X =</a:t>
            </a:r>
            <a:r>
              <a:rPr lang="en-US" dirty="0">
                <a:cs typeface="Arial" charset="0"/>
              </a:rPr>
              <a:t> </a:t>
            </a:r>
            <a:r>
              <a:rPr lang="en-US" i="1" dirty="0" smtClean="0">
                <a:latin typeface="Times New Roman" charset="0"/>
              </a:rPr>
              <a:t>x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dirty="0">
                <a:latin typeface="Times New Roman" charset="0"/>
              </a:rPr>
              <a:t>,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 ...,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i="1" baseline="-25000" dirty="0">
                <a:latin typeface="Times New Roman" charset="0"/>
              </a:rPr>
              <a:t>N</a:t>
            </a:r>
            <a:r>
              <a:rPr lang="en-US" baseline="-25000" dirty="0">
                <a:latin typeface="Times New Roman" charset="0"/>
              </a:rPr>
              <a:t>-</a:t>
            </a:r>
            <a:r>
              <a:rPr lang="en-US" baseline="-25000" dirty="0" smtClean="0">
                <a:latin typeface="Times New Roman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>
                <a:latin typeface="Times New Roman" charset="0"/>
                <a:cs typeface="Arial" charset="0"/>
              </a:rPr>
              <a:t>Y =</a:t>
            </a:r>
            <a:r>
              <a:rPr lang="en-US" dirty="0"/>
              <a:t> </a:t>
            </a:r>
            <a:r>
              <a:rPr lang="en-US" i="1" dirty="0" smtClean="0">
                <a:latin typeface="Times New Roman" charset="0"/>
              </a:rPr>
              <a:t>y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dirty="0">
                <a:latin typeface="Times New Roman" charset="0"/>
              </a:rPr>
              <a:t>, 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 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 ..., 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i="1" baseline="-25000" dirty="0">
                <a:latin typeface="Times New Roman" charset="0"/>
              </a:rPr>
              <a:t>N</a:t>
            </a:r>
            <a:r>
              <a:rPr lang="en-US" baseline="-25000" dirty="0">
                <a:latin typeface="Times New Roman" charset="0"/>
              </a:rPr>
              <a:t>-</a:t>
            </a:r>
            <a:r>
              <a:rPr lang="en-US" baseline="-25000" dirty="0" smtClean="0">
                <a:latin typeface="Times New Roman" charset="0"/>
              </a:rPr>
              <a:t>1</a:t>
            </a:r>
            <a:endParaRPr lang="en-US" dirty="0"/>
          </a:p>
          <a:p>
            <a:pPr lvl="4"/>
            <a:endParaRPr lang="en-US" dirty="0"/>
          </a:p>
          <a:p>
            <a:pPr lvl="1"/>
            <a:r>
              <a:rPr lang="en-US" dirty="0"/>
              <a:t>Output: A pairing of the elements in the two sequences such the smallest value in </a:t>
            </a:r>
            <a:r>
              <a:rPr lang="en-US" i="1" dirty="0">
                <a:latin typeface="Times New Roman" charset="0"/>
                <a:cs typeface="Arial" charset="0"/>
              </a:rPr>
              <a:t>X</a:t>
            </a:r>
            <a:r>
              <a:rPr lang="en-US" dirty="0"/>
              <a:t> is paired with the smallest value in </a:t>
            </a:r>
            <a:r>
              <a:rPr lang="en-US" i="1" dirty="0">
                <a:latin typeface="Times New Roman" charset="0"/>
                <a:cs typeface="Arial" charset="0"/>
              </a:rPr>
              <a:t>Y</a:t>
            </a:r>
            <a:r>
              <a:rPr lang="en-US" dirty="0"/>
              <a:t>, the next smallest value in </a:t>
            </a:r>
            <a:r>
              <a:rPr lang="en-US" i="1" dirty="0">
                <a:latin typeface="Times New Roman" charset="0"/>
                <a:cs typeface="Arial" charset="0"/>
              </a:rPr>
              <a:t>X</a:t>
            </a:r>
            <a:r>
              <a:rPr lang="en-US" dirty="0"/>
              <a:t> is paired with the next smallest value in </a:t>
            </a:r>
            <a:r>
              <a:rPr lang="en-US" i="1" dirty="0">
                <a:latin typeface="Times New Roman" charset="0"/>
                <a:cs typeface="Arial" charset="0"/>
              </a:rPr>
              <a:t>Y</a:t>
            </a:r>
            <a:r>
              <a:rPr lang="en-US" dirty="0"/>
              <a:t>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36292" name="Text Box 4"/>
          <p:cNvSpPr txBox="1">
            <a:spLocks noChangeArrowheads="1"/>
          </p:cNvSpPr>
          <p:nvPr/>
        </p:nvSpPr>
        <p:spPr bwMode="auto">
          <a:xfrm>
            <a:off x="2419350" y="4599909"/>
            <a:ext cx="434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charset="0"/>
              </a:rPr>
              <a:t>X</a:t>
            </a:r>
            <a:r>
              <a:rPr lang="en-US" sz="2000"/>
              <a:t>:   23   42   17   93   88   12   57   90</a:t>
            </a:r>
          </a:p>
        </p:txBody>
      </p:sp>
      <p:sp>
        <p:nvSpPr>
          <p:cNvPr id="1036293" name="Text Box 5"/>
          <p:cNvSpPr txBox="1">
            <a:spLocks noChangeArrowheads="1"/>
          </p:cNvSpPr>
          <p:nvPr/>
        </p:nvSpPr>
        <p:spPr bwMode="auto">
          <a:xfrm>
            <a:off x="2419350" y="5866734"/>
            <a:ext cx="433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charset="0"/>
              </a:rPr>
              <a:t>Y</a:t>
            </a:r>
            <a:r>
              <a:rPr lang="en-US" sz="2000"/>
              <a:t>:   48   59   11   89   12   91   64   34</a:t>
            </a:r>
          </a:p>
        </p:txBody>
      </p:sp>
      <p:sp>
        <p:nvSpPr>
          <p:cNvPr id="1036294" name="Line 6"/>
          <p:cNvSpPr>
            <a:spLocks noChangeShapeType="1"/>
          </p:cNvSpPr>
          <p:nvPr/>
        </p:nvSpPr>
        <p:spPr bwMode="auto">
          <a:xfrm>
            <a:off x="3017838" y="4984084"/>
            <a:ext cx="3382962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295" name="Line 7"/>
          <p:cNvSpPr>
            <a:spLocks noChangeShapeType="1"/>
          </p:cNvSpPr>
          <p:nvPr/>
        </p:nvSpPr>
        <p:spPr bwMode="auto">
          <a:xfrm flipH="1">
            <a:off x="3108325" y="4984084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296" name="Line 8"/>
          <p:cNvSpPr>
            <a:spLocks noChangeShapeType="1"/>
          </p:cNvSpPr>
          <p:nvPr/>
        </p:nvSpPr>
        <p:spPr bwMode="auto">
          <a:xfrm>
            <a:off x="4114800" y="4984084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297" name="Line 9"/>
          <p:cNvSpPr>
            <a:spLocks noChangeShapeType="1"/>
          </p:cNvSpPr>
          <p:nvPr/>
        </p:nvSpPr>
        <p:spPr bwMode="auto">
          <a:xfrm>
            <a:off x="4572000" y="4984084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298" name="Line 10"/>
          <p:cNvSpPr>
            <a:spLocks noChangeShapeType="1"/>
          </p:cNvSpPr>
          <p:nvPr/>
        </p:nvSpPr>
        <p:spPr bwMode="auto">
          <a:xfrm>
            <a:off x="5029200" y="4984084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299" name="Line 11"/>
          <p:cNvSpPr>
            <a:spLocks noChangeShapeType="1"/>
          </p:cNvSpPr>
          <p:nvPr/>
        </p:nvSpPr>
        <p:spPr bwMode="auto">
          <a:xfrm flipH="1">
            <a:off x="4022725" y="4984084"/>
            <a:ext cx="146367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300" name="Line 12"/>
          <p:cNvSpPr>
            <a:spLocks noChangeShapeType="1"/>
          </p:cNvSpPr>
          <p:nvPr/>
        </p:nvSpPr>
        <p:spPr bwMode="auto">
          <a:xfrm flipH="1">
            <a:off x="3565525" y="4984084"/>
            <a:ext cx="237807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301" name="Line 13"/>
          <p:cNvSpPr>
            <a:spLocks noChangeShapeType="1"/>
          </p:cNvSpPr>
          <p:nvPr/>
        </p:nvSpPr>
        <p:spPr bwMode="auto">
          <a:xfrm flipH="1">
            <a:off x="4479925" y="4984084"/>
            <a:ext cx="192087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5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1" grpId="0" uiExpand="1" build="p"/>
      <p:bldP spid="1036292" grpId="0"/>
      <p:bldP spid="1036293" grpId="0"/>
      <p:bldP spid="1036294" grpId="0" animBg="1"/>
      <p:bldP spid="1036295" grpId="0" animBg="1"/>
      <p:bldP spid="1036296" grpId="0" animBg="1"/>
      <p:bldP spid="1036297" grpId="0" animBg="1"/>
      <p:bldP spid="1036298" grpId="0" animBg="1"/>
      <p:bldP spid="1036299" grpId="0" animBg="1"/>
      <p:bldP spid="1036300" grpId="0" animBg="1"/>
      <p:bldP spid="10363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4756-6DF6-9B43-9CA0-9B134A44F270}" type="slidenum">
              <a:rPr lang="en-US"/>
              <a:pPr/>
              <a:t>13</a:t>
            </a:fld>
            <a:endParaRPr lang="en-US"/>
          </a:p>
        </p:txBody>
      </p:sp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</a:t>
            </a:r>
            <a:r>
              <a:rPr lang="en-US" dirty="0" smtClean="0"/>
              <a:t>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4"/>
            <a:ext cx="8229600" cy="4805022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The reduction: </a:t>
            </a:r>
            <a:r>
              <a:rPr lang="en-US" dirty="0"/>
              <a:t>pairing </a:t>
            </a:r>
            <a:r>
              <a:rPr lang="en-US" dirty="0">
                <a:sym typeface="Wingdings" charset="0"/>
              </a:rPr>
              <a:t> sorting</a:t>
            </a:r>
          </a:p>
          <a:p>
            <a:pPr lvl="1">
              <a:buFont typeface="Wingdings" charset="0"/>
              <a:buAutoNum type="arabicPeriod"/>
            </a:pPr>
            <a:r>
              <a:rPr lang="en-US" dirty="0"/>
              <a:t>Convert the one instance of the pairing problem into two instances of a sorting problem.</a:t>
            </a:r>
          </a:p>
          <a:p>
            <a:pPr lvl="1">
              <a:buFont typeface="Wingdings" charset="0"/>
              <a:buAutoNum type="arabicPeriod"/>
            </a:pPr>
            <a:r>
              <a:rPr lang="en-US" dirty="0"/>
              <a:t>Sort the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dirty="0"/>
              <a:t> sequences.</a:t>
            </a:r>
          </a:p>
          <a:p>
            <a:pPr lvl="1">
              <a:buFont typeface="Wingdings" charset="0"/>
              <a:buAutoNum type="arabicPeriod"/>
            </a:pPr>
            <a:r>
              <a:rPr lang="en-US" dirty="0"/>
              <a:t>Convert the sorting output into the pairing output.</a:t>
            </a:r>
          </a:p>
          <a:p>
            <a:pPr lvl="4">
              <a:buFont typeface="Wingdings" charset="0"/>
              <a:buAutoNum type="arabicPeriod"/>
            </a:pPr>
            <a:endParaRPr lang="en-US" dirty="0"/>
          </a:p>
          <a:p>
            <a:r>
              <a:rPr lang="en-US" dirty="0"/>
              <a:t>Cost analysis</a:t>
            </a:r>
          </a:p>
          <a:p>
            <a:pPr lvl="1"/>
            <a:r>
              <a:rPr lang="en-US" dirty="0"/>
              <a:t>An upper bound for sorting for </a:t>
            </a:r>
            <a:r>
              <a:rPr lang="en-US" dirty="0" smtClean="0"/>
              <a:t>sorting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i="1" dirty="0">
                <a:latin typeface="Times New Roman" charset="0"/>
              </a:rPr>
              <a:t>O(N</a:t>
            </a:r>
            <a:r>
              <a:rPr lang="en-US" dirty="0">
                <a:latin typeface="Times New Roman" charset="0"/>
              </a:rPr>
              <a:t> log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Therefore, an upper bound for pairing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also </a:t>
            </a:r>
            <a:r>
              <a:rPr lang="en-US" i="1" dirty="0">
                <a:latin typeface="Times New Roman" charset="0"/>
              </a:rPr>
              <a:t>O(N</a:t>
            </a:r>
            <a:r>
              <a:rPr lang="en-US" dirty="0">
                <a:latin typeface="Times New Roman" charset="0"/>
              </a:rPr>
              <a:t> log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0613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394F-F844-9745-B6C3-45B55B842544}" type="slidenum">
              <a:rPr lang="en-US"/>
              <a:pPr/>
              <a:t>14</a:t>
            </a:fld>
            <a:endParaRPr lang="en-US"/>
          </a:p>
        </p:txBody>
      </p:sp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Polynomial Running Times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Easy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problems have </a:t>
            </a:r>
            <a:r>
              <a:rPr lang="en-US" dirty="0">
                <a:solidFill>
                  <a:srgbClr val="B23C00"/>
                </a:solidFill>
              </a:rPr>
              <a:t>polynomial</a:t>
            </a:r>
            <a:r>
              <a:rPr lang="en-US" dirty="0"/>
              <a:t> running times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Hard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problems have </a:t>
            </a:r>
            <a:r>
              <a:rPr lang="en-US" dirty="0">
                <a:solidFill>
                  <a:srgbClr val="B23C00"/>
                </a:solidFill>
              </a:rPr>
              <a:t>exponential</a:t>
            </a:r>
            <a:r>
              <a:rPr lang="en-US" dirty="0"/>
              <a:t> running times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/>
              <a:t>Polynomials have useful properties</a:t>
            </a:r>
            <a:r>
              <a:rPr lang="en-US" dirty="0" smtClean="0"/>
              <a:t>.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1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3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394F-F844-9745-B6C3-45B55B842544}" type="slidenum">
              <a:rPr lang="en-US"/>
              <a:pPr/>
              <a:t>15</a:t>
            </a:fld>
            <a:endParaRPr lang="en-US"/>
          </a:p>
        </p:txBody>
      </p:sp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Running </a:t>
            </a:r>
            <a:r>
              <a:rPr lang="en-US" dirty="0" smtClean="0"/>
              <a:t>Times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Polynomials </a:t>
            </a:r>
            <a:r>
              <a:rPr lang="en-US" dirty="0">
                <a:solidFill>
                  <a:srgbClr val="B23C00"/>
                </a:solidFill>
              </a:rPr>
              <a:t>are closed under addition and composition</a:t>
            </a:r>
            <a:r>
              <a:rPr lang="en-US" dirty="0" smtClean="0">
                <a:solidFill>
                  <a:srgbClr val="B23C00"/>
                </a:solidFill>
              </a:rPr>
              <a:t>.</a:t>
            </a:r>
          </a:p>
          <a:p>
            <a:pPr lvl="4"/>
            <a:endParaRPr lang="en-US" dirty="0">
              <a:solidFill>
                <a:srgbClr val="B23C00"/>
              </a:solidFill>
            </a:endParaRPr>
          </a:p>
          <a:p>
            <a:r>
              <a:rPr lang="en-US" dirty="0"/>
              <a:t>Running two algorithms in sequence, each with polynomial running time, together has polynomial running time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Having one algorithm with polynomial running time call another algorithm several times, the latter also with polynomial running time, together has polynomial running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7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3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394F-F844-9745-B6C3-45B55B842544}" type="slidenum">
              <a:rPr lang="en-US"/>
              <a:pPr/>
              <a:t>16</a:t>
            </a:fld>
            <a:endParaRPr lang="en-US"/>
          </a:p>
        </p:txBody>
      </p:sp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Running </a:t>
            </a:r>
            <a:r>
              <a:rPr lang="en-US" dirty="0" smtClean="0"/>
              <a:t>Times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Computers </a:t>
            </a:r>
            <a:r>
              <a:rPr lang="en-US" dirty="0">
                <a:solidFill>
                  <a:srgbClr val="B23C00"/>
                </a:solidFill>
              </a:rPr>
              <a:t>are </a:t>
            </a:r>
            <a:r>
              <a:rPr lang="en-US" dirty="0" err="1">
                <a:solidFill>
                  <a:srgbClr val="B23C00"/>
                </a:solidFill>
              </a:rPr>
              <a:t>polynomially</a:t>
            </a:r>
            <a:r>
              <a:rPr lang="en-US" dirty="0">
                <a:solidFill>
                  <a:srgbClr val="B23C00"/>
                </a:solidFill>
              </a:rPr>
              <a:t> related</a:t>
            </a:r>
            <a:r>
              <a:rPr lang="en-US" dirty="0" smtClean="0">
                <a:solidFill>
                  <a:srgbClr val="B23C00"/>
                </a:solidFill>
              </a:rPr>
              <a:t>.</a:t>
            </a:r>
          </a:p>
          <a:p>
            <a:pPr lvl="4"/>
            <a:endParaRPr lang="en-US" dirty="0">
              <a:solidFill>
                <a:srgbClr val="B23C00"/>
              </a:solidFill>
            </a:endParaRPr>
          </a:p>
          <a:p>
            <a:r>
              <a:rPr lang="en-US" dirty="0"/>
              <a:t>Any algorithm that runs in polynomial time today, when transferred to any other computer today or in the future, </a:t>
            </a:r>
            <a:r>
              <a:rPr lang="en-US" dirty="0" smtClean="0"/>
              <a:t>will </a:t>
            </a:r>
            <a:r>
              <a:rPr lang="en-US" dirty="0"/>
              <a:t>still run in polynomial time.</a:t>
            </a:r>
          </a:p>
        </p:txBody>
      </p:sp>
    </p:spTree>
    <p:extLst>
      <p:ext uri="{BB962C8B-B14F-4D97-AF65-F5344CB8AC3E}">
        <p14:creationId xmlns:p14="http://schemas.microsoft.com/office/powerpoint/2010/main" val="218535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3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50E1-EF5F-8B43-A5CC-10E667A52EE1}" type="slidenum">
              <a:rPr lang="en-US"/>
              <a:pPr/>
              <a:t>17</a:t>
            </a:fld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Determinism vs. Nondeterminism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On a </a:t>
            </a:r>
            <a:r>
              <a:rPr lang="en-US" dirty="0">
                <a:solidFill>
                  <a:srgbClr val="B23C00"/>
                </a:solidFill>
              </a:rPr>
              <a:t>deterministic machine</a:t>
            </a:r>
            <a:r>
              <a:rPr lang="en-US" dirty="0" smtClean="0"/>
              <a:t>: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next step </a:t>
            </a:r>
            <a:r>
              <a:rPr lang="en-US" dirty="0"/>
              <a:t>(instruction) to execute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uniquely </a:t>
            </a:r>
            <a:r>
              <a:rPr lang="en-US" dirty="0">
                <a:solidFill>
                  <a:srgbClr val="B23C00"/>
                </a:solidFill>
              </a:rPr>
              <a:t>determined </a:t>
            </a:r>
            <a:r>
              <a:rPr lang="en-US" dirty="0" smtClean="0"/>
              <a:t>by </a:t>
            </a:r>
            <a:r>
              <a:rPr lang="en-US" dirty="0"/>
              <a:t>the current instruction.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 a (theoretical) </a:t>
            </a:r>
            <a:r>
              <a:rPr lang="en-US" dirty="0">
                <a:solidFill>
                  <a:srgbClr val="B23C00"/>
                </a:solidFill>
              </a:rPr>
              <a:t>nondeterministic machine</a:t>
            </a:r>
            <a:r>
              <a:rPr lang="en-US" dirty="0" smtClean="0"/>
              <a:t>: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There is a </a:t>
            </a:r>
            <a:r>
              <a:rPr lang="en-US" dirty="0">
                <a:solidFill>
                  <a:srgbClr val="B23C00"/>
                </a:solidFill>
              </a:rPr>
              <a:t>choice of next steps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machine can evaluate all its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next </a:t>
            </a:r>
            <a:r>
              <a:rPr lang="en-US" dirty="0"/>
              <a:t>steps </a:t>
            </a:r>
            <a:r>
              <a:rPr lang="en-US" dirty="0">
                <a:solidFill>
                  <a:srgbClr val="B23C00"/>
                </a:solidFill>
              </a:rPr>
              <a:t>in parallel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is </a:t>
            </a:r>
            <a:r>
              <a:rPr lang="en-US" dirty="0">
                <a:solidFill>
                  <a:srgbClr val="B23C00"/>
                </a:solidFill>
              </a:rPr>
              <a:t>free to choose </a:t>
            </a:r>
            <a:r>
              <a:rPr lang="en-US" dirty="0"/>
              <a:t>any step it wishes.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one of the steps leads to a solution to a problem,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it will always choose the correct one</a:t>
            </a:r>
            <a:r>
              <a:rPr lang="en-US" dirty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50E1-EF5F-8B43-A5CC-10E667A52EE1}" type="slidenum">
              <a:rPr lang="en-US"/>
              <a:pPr/>
              <a:t>18</a:t>
            </a:fld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Determinism vs. </a:t>
            </a:r>
            <a:r>
              <a:rPr lang="en-US" dirty="0" err="1" smtClean="0"/>
              <a:t>Nondeterminism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nondeterministic machine has the </a:t>
            </a:r>
            <a:br>
              <a:rPr lang="en-US" dirty="0"/>
            </a:br>
            <a:r>
              <a:rPr lang="en-US" dirty="0"/>
              <a:t>power of extremely </a:t>
            </a:r>
            <a:r>
              <a:rPr lang="en-US" dirty="0" smtClean="0"/>
              <a:t>good, </a:t>
            </a:r>
            <a:r>
              <a:rPr lang="en-US" dirty="0" smtClean="0">
                <a:solidFill>
                  <a:srgbClr val="B23C00"/>
                </a:solidFill>
              </a:rPr>
              <a:t>optimal </a:t>
            </a:r>
            <a:r>
              <a:rPr lang="en-US" dirty="0">
                <a:solidFill>
                  <a:srgbClr val="B23C00"/>
                </a:solidFill>
              </a:rPr>
              <a:t>guessing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Guessing </a:t>
            </a:r>
            <a:r>
              <a:rPr lang="en-US" dirty="0"/>
              <a:t>= checking all possible problem solutions </a:t>
            </a:r>
            <a:r>
              <a:rPr lang="en-US" dirty="0">
                <a:solidFill>
                  <a:srgbClr val="B23C00"/>
                </a:solidFill>
              </a:rPr>
              <a:t>in parallel </a:t>
            </a:r>
            <a:r>
              <a:rPr lang="en-US" dirty="0"/>
              <a:t>to determine which one is correct.</a:t>
            </a:r>
          </a:p>
        </p:txBody>
      </p:sp>
    </p:spTree>
    <p:extLst>
      <p:ext uri="{BB962C8B-B14F-4D97-AF65-F5344CB8AC3E}">
        <p14:creationId xmlns:p14="http://schemas.microsoft.com/office/powerpoint/2010/main" val="8233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3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41D9-4DE6-8F46-BB1F-BBA2B46CC102}" type="slidenum">
              <a:rPr lang="en-US"/>
              <a:pPr/>
              <a:t>19</a:t>
            </a:fld>
            <a:endParaRPr lang="en-US"/>
          </a:p>
        </p:txBody>
      </p:sp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Nondeterministic Machine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770"/>
          </a:xfrm>
        </p:spPr>
        <p:txBody>
          <a:bodyPr/>
          <a:lstStyle/>
          <a:p>
            <a:r>
              <a:rPr lang="en-US" dirty="0"/>
              <a:t>Suppose that:</a:t>
            </a:r>
          </a:p>
          <a:p>
            <a:pPr lvl="1"/>
            <a:r>
              <a:rPr lang="en-US" dirty="0"/>
              <a:t>We have a problem whose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nondeterministic computer 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guess in </a:t>
            </a:r>
            <a:r>
              <a:rPr lang="en-US" dirty="0">
                <a:solidFill>
                  <a:srgbClr val="B23C00"/>
                </a:solidFill>
              </a:rPr>
              <a:t>polynomial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can </a:t>
            </a:r>
            <a:r>
              <a:rPr lang="en-US" dirty="0">
                <a:solidFill>
                  <a:srgbClr val="B23C00"/>
                </a:solidFill>
              </a:rPr>
              <a:t>check in polynomial </a:t>
            </a:r>
            <a:r>
              <a:rPr lang="en-US" dirty="0" smtClean="0">
                <a:solidFill>
                  <a:srgbClr val="B23C00"/>
                </a:solidFill>
              </a:rPr>
              <a:t>time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correctness of this </a:t>
            </a:r>
            <a:r>
              <a:rPr lang="en-US" dirty="0" smtClean="0"/>
              <a:t>solution.</a:t>
            </a:r>
            <a:endParaRPr lang="en-US" dirty="0"/>
          </a:p>
          <a:p>
            <a:pPr lvl="1"/>
            <a:r>
              <a:rPr lang="en-US" dirty="0"/>
              <a:t>Then we can claim that our nondeterministic computer can </a:t>
            </a:r>
            <a:r>
              <a:rPr lang="en-US" dirty="0">
                <a:solidFill>
                  <a:schemeClr val="folHlink"/>
                </a:solidFill>
              </a:rPr>
              <a:t>solve the problem in polynomial time</a:t>
            </a:r>
            <a:r>
              <a:rPr lang="en-US" dirty="0">
                <a:solidFill>
                  <a:srgbClr val="0033CC"/>
                </a:solidFill>
              </a:rPr>
              <a:t>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Nondeterministic algorithm</a:t>
            </a:r>
            <a:r>
              <a:rPr lang="en-US" dirty="0"/>
              <a:t>: An algorithm that works in this manner (guess and test in polynomial time)</a:t>
            </a:r>
            <a:r>
              <a:rPr lang="en-US" dirty="0" smtClean="0"/>
              <a:t>.</a:t>
            </a:r>
            <a:endParaRPr lang="en-US" dirty="0"/>
          </a:p>
          <a:p>
            <a:pPr lvl="4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568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6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KMP </a:t>
            </a:r>
            <a:r>
              <a:rPr lang="en-US" b="1">
                <a:latin typeface="Courier New" charset="0"/>
              </a:rPr>
              <a:t>next[]</a:t>
            </a:r>
            <a:r>
              <a:rPr lang="en-US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3001" y="2148854"/>
            <a:ext cx="295172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B23C00"/>
                </a:solidFill>
              </a:rPr>
              <a:t>For each value of </a:t>
            </a:r>
            <a:r>
              <a:rPr lang="en-US" sz="1800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i</a:t>
            </a:r>
            <a:r>
              <a:rPr lang="en-US" sz="1800" dirty="0" smtClean="0">
                <a:solidFill>
                  <a:srgbClr val="B23C00"/>
                </a:solidFill>
              </a:rPr>
              <a:t>,</a:t>
            </a:r>
          </a:p>
          <a:p>
            <a:r>
              <a:rPr lang="en-US" sz="1800" dirty="0" smtClean="0">
                <a:solidFill>
                  <a:srgbClr val="B23C00"/>
                </a:solidFill>
              </a:rPr>
              <a:t>attempt to match the</a:t>
            </a:r>
          </a:p>
          <a:p>
            <a:r>
              <a:rPr lang="en-US" sz="1800" dirty="0" smtClean="0">
                <a:solidFill>
                  <a:srgbClr val="B23C00"/>
                </a:solidFill>
              </a:rPr>
              <a:t>pattern’s </a:t>
            </a:r>
            <a:r>
              <a:rPr lang="en-US" sz="1800" b="1" dirty="0" smtClean="0">
                <a:solidFill>
                  <a:srgbClr val="B23C00"/>
                </a:solidFill>
              </a:rPr>
              <a:t>prefix</a:t>
            </a:r>
            <a:r>
              <a:rPr lang="en-US" sz="1800" dirty="0" smtClean="0">
                <a:solidFill>
                  <a:srgbClr val="B23C00"/>
                </a:solidFill>
              </a:rPr>
              <a:t> and </a:t>
            </a:r>
            <a:r>
              <a:rPr lang="en-US" sz="1800" b="1" dirty="0" smtClean="0">
                <a:solidFill>
                  <a:srgbClr val="B23C00"/>
                </a:solidFill>
              </a:rPr>
              <a:t>suffix</a:t>
            </a:r>
            <a:r>
              <a:rPr lang="en-US" sz="1800" dirty="0" smtClean="0">
                <a:solidFill>
                  <a:srgbClr val="B23C00"/>
                </a:solidFill>
              </a:rPr>
              <a:t>,</a:t>
            </a:r>
          </a:p>
          <a:p>
            <a:r>
              <a:rPr lang="en-US" sz="1800" dirty="0" smtClean="0">
                <a:solidFill>
                  <a:srgbClr val="B23C00"/>
                </a:solidFill>
              </a:rPr>
              <a:t>and set 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next[</a:t>
            </a:r>
            <a:r>
              <a:rPr lang="en-US" sz="1800" b="1" dirty="0" err="1">
                <a:solidFill>
                  <a:srgbClr val="0033CC"/>
                </a:solidFill>
                <a:latin typeface="Courier New"/>
                <a:cs typeface="Courier New"/>
              </a:rPr>
              <a:t>i</a:t>
            </a:r>
            <a:r>
              <a:rPr lang="en-US" sz="1800" b="1" dirty="0">
                <a:solidFill>
                  <a:srgbClr val="0033CC"/>
                </a:solidFill>
                <a:latin typeface="Courier New"/>
                <a:cs typeface="Courier New"/>
              </a:rPr>
              <a:t>]</a:t>
            </a:r>
            <a:r>
              <a:rPr lang="en-US" sz="1800" dirty="0" smtClean="0">
                <a:solidFill>
                  <a:srgbClr val="B23C00"/>
                </a:solidFill>
              </a:rPr>
              <a:t> to the </a:t>
            </a:r>
            <a:br>
              <a:rPr lang="en-US" sz="1800" dirty="0" smtClean="0">
                <a:solidFill>
                  <a:srgbClr val="B23C00"/>
                </a:solidFill>
              </a:rPr>
            </a:br>
            <a:r>
              <a:rPr lang="en-US" sz="1800" dirty="0" smtClean="0">
                <a:solidFill>
                  <a:srgbClr val="B23C00"/>
                </a:solidFill>
              </a:rPr>
              <a:t>length</a:t>
            </a:r>
            <a:r>
              <a:rPr lang="en-US" sz="1800" dirty="0">
                <a:solidFill>
                  <a:srgbClr val="B23C00"/>
                </a:solidFill>
              </a:rPr>
              <a:t> </a:t>
            </a:r>
            <a:r>
              <a:rPr lang="en-US" sz="1800" dirty="0" smtClean="0">
                <a:solidFill>
                  <a:srgbClr val="B23C00"/>
                </a:solidFill>
              </a:rPr>
              <a:t>of the match.</a:t>
            </a:r>
            <a:endParaRPr lang="en-US" sz="1800" dirty="0">
              <a:solidFill>
                <a:srgbClr val="B23C00"/>
              </a:solidFill>
            </a:endParaRPr>
          </a:p>
        </p:txBody>
      </p:sp>
      <p:graphicFrame>
        <p:nvGraphicFramePr>
          <p:cNvPr id="18" name="Group 4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987516"/>
              </p:ext>
            </p:extLst>
          </p:nvPr>
        </p:nvGraphicFramePr>
        <p:xfrm>
          <a:off x="4206244" y="1295369"/>
          <a:ext cx="4205918" cy="4876801"/>
        </p:xfrm>
        <a:graphic>
          <a:graphicData uri="http://schemas.openxmlformats.org/drawingml/2006/table">
            <a:tbl>
              <a:tblPr/>
              <a:tblGrid>
                <a:gridCol w="548633"/>
                <a:gridCol w="274317"/>
                <a:gridCol w="731843"/>
                <a:gridCol w="2651125"/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</a:t>
                      </a: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next[</a:t>
                      </a: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29795"/>
              </p:ext>
            </p:extLst>
          </p:nvPr>
        </p:nvGraphicFramePr>
        <p:xfrm>
          <a:off x="5851524" y="1782732"/>
          <a:ext cx="2468562" cy="640080"/>
        </p:xfrm>
        <a:graphic>
          <a:graphicData uri="http://schemas.openxmlformats.org/drawingml/2006/table">
            <a:tbl>
              <a:tblPr/>
              <a:tblGrid>
                <a:gridCol w="549275"/>
                <a:gridCol w="273050"/>
                <a:gridCol w="274637"/>
                <a:gridCol w="274638"/>
                <a:gridCol w="274637"/>
                <a:gridCol w="274638"/>
                <a:gridCol w="273050"/>
                <a:gridCol w="274637"/>
              </a:tblGrid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next[]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2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15355"/>
              </p:ext>
            </p:extLst>
          </p:nvPr>
        </p:nvGraphicFramePr>
        <p:xfrm>
          <a:off x="5851524" y="2514569"/>
          <a:ext cx="2468562" cy="640080"/>
        </p:xfrm>
        <a:graphic>
          <a:graphicData uri="http://schemas.openxmlformats.org/drawingml/2006/table">
            <a:tbl>
              <a:tblPr/>
              <a:tblGrid>
                <a:gridCol w="549275"/>
                <a:gridCol w="273050"/>
                <a:gridCol w="274637"/>
                <a:gridCol w="274638"/>
                <a:gridCol w="274637"/>
                <a:gridCol w="274638"/>
                <a:gridCol w="273050"/>
                <a:gridCol w="274637"/>
              </a:tblGrid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next[]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2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70006"/>
              </p:ext>
            </p:extLst>
          </p:nvPr>
        </p:nvGraphicFramePr>
        <p:xfrm>
          <a:off x="5851524" y="3246407"/>
          <a:ext cx="2468562" cy="640080"/>
        </p:xfrm>
        <a:graphic>
          <a:graphicData uri="http://schemas.openxmlformats.org/drawingml/2006/table">
            <a:tbl>
              <a:tblPr/>
              <a:tblGrid>
                <a:gridCol w="549275"/>
                <a:gridCol w="273050"/>
                <a:gridCol w="274637"/>
                <a:gridCol w="274638"/>
                <a:gridCol w="274637"/>
                <a:gridCol w="274638"/>
                <a:gridCol w="273050"/>
                <a:gridCol w="274637"/>
              </a:tblGrid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3C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next[]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581102"/>
              </p:ext>
            </p:extLst>
          </p:nvPr>
        </p:nvGraphicFramePr>
        <p:xfrm>
          <a:off x="5851524" y="3986884"/>
          <a:ext cx="2468562" cy="640080"/>
        </p:xfrm>
        <a:graphic>
          <a:graphicData uri="http://schemas.openxmlformats.org/drawingml/2006/table">
            <a:tbl>
              <a:tblPr/>
              <a:tblGrid>
                <a:gridCol w="549275"/>
                <a:gridCol w="273050"/>
                <a:gridCol w="274637"/>
                <a:gridCol w="274638"/>
                <a:gridCol w="274637"/>
                <a:gridCol w="274638"/>
                <a:gridCol w="273050"/>
                <a:gridCol w="274637"/>
              </a:tblGrid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3C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3C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next[]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29642"/>
              </p:ext>
            </p:extLst>
          </p:nvPr>
        </p:nvGraphicFramePr>
        <p:xfrm>
          <a:off x="5851524" y="4726426"/>
          <a:ext cx="2468562" cy="640080"/>
        </p:xfrm>
        <a:graphic>
          <a:graphicData uri="http://schemas.openxmlformats.org/drawingml/2006/table">
            <a:tbl>
              <a:tblPr/>
              <a:tblGrid>
                <a:gridCol w="549275"/>
                <a:gridCol w="273050"/>
                <a:gridCol w="274637"/>
                <a:gridCol w="274638"/>
                <a:gridCol w="274637"/>
                <a:gridCol w="274638"/>
                <a:gridCol w="273050"/>
                <a:gridCol w="274637"/>
              </a:tblGrid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next[]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4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15834"/>
              </p:ext>
            </p:extLst>
          </p:nvPr>
        </p:nvGraphicFramePr>
        <p:xfrm>
          <a:off x="5851524" y="5467839"/>
          <a:ext cx="2468562" cy="640080"/>
        </p:xfrm>
        <a:graphic>
          <a:graphicData uri="http://schemas.openxmlformats.org/drawingml/2006/table">
            <a:tbl>
              <a:tblPr/>
              <a:tblGrid>
                <a:gridCol w="549275"/>
                <a:gridCol w="273050"/>
                <a:gridCol w="274637"/>
                <a:gridCol w="274638"/>
                <a:gridCol w="274637"/>
                <a:gridCol w="274638"/>
                <a:gridCol w="273050"/>
                <a:gridCol w="274637"/>
              </a:tblGrid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next[]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93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E282-2156-1D4E-9D60-E050773086CB}" type="slidenum">
              <a:rPr lang="en-US"/>
              <a:pPr/>
              <a:t>20</a:t>
            </a:fld>
            <a:endParaRPr lang="en-US"/>
          </a:p>
        </p:txBody>
      </p:sp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Any problem that runs on a nondeterministic machine </a:t>
            </a:r>
            <a:r>
              <a:rPr lang="en-US" dirty="0" smtClean="0"/>
              <a:t>in </a:t>
            </a:r>
            <a:r>
              <a:rPr lang="en-US" dirty="0"/>
              <a:t>polynomial time is in class </a:t>
            </a:r>
            <a:r>
              <a:rPr lang="en-US" dirty="0">
                <a:solidFill>
                  <a:srgbClr val="B23C00"/>
                </a:solidFill>
              </a:rPr>
              <a:t>NP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NP = </a:t>
            </a:r>
            <a:r>
              <a:rPr lang="en-US" dirty="0">
                <a:solidFill>
                  <a:srgbClr val="B23C00"/>
                </a:solidFill>
              </a:rPr>
              <a:t>nondeterministic polynomial-</a:t>
            </a:r>
            <a:r>
              <a:rPr lang="en-US" dirty="0" smtClean="0">
                <a:solidFill>
                  <a:srgbClr val="B23C00"/>
                </a:solidFill>
              </a:rPr>
              <a:t>time</a:t>
            </a:r>
          </a:p>
          <a:p>
            <a:pPr lvl="4">
              <a:lnSpc>
                <a:spcPct val="90000"/>
              </a:lnSpc>
            </a:pPr>
            <a:endParaRPr lang="en-US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The class of all problems that can be solved in </a:t>
            </a:r>
            <a:r>
              <a:rPr lang="en-US" dirty="0">
                <a:solidFill>
                  <a:srgbClr val="B23C00"/>
                </a:solidFill>
              </a:rPr>
              <a:t>polynomial time </a:t>
            </a:r>
            <a:r>
              <a:rPr lang="en-US" dirty="0"/>
              <a:t>on a </a:t>
            </a:r>
            <a:r>
              <a:rPr lang="en-US" dirty="0">
                <a:solidFill>
                  <a:srgbClr val="B23C00"/>
                </a:solidFill>
              </a:rPr>
              <a:t>nondeterministic</a:t>
            </a:r>
            <a:r>
              <a:rPr lang="en-US" dirty="0"/>
              <a:t> machine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7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38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E282-2156-1D4E-9D60-E050773086CB}" type="slidenum">
              <a:rPr lang="en-US"/>
              <a:pPr/>
              <a:t>21</a:t>
            </a:fld>
            <a:endParaRPr lang="en-US"/>
          </a:p>
        </p:txBody>
      </p:sp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Recall </a:t>
            </a:r>
            <a:r>
              <a:rPr lang="en-US" dirty="0"/>
              <a:t>our example of a </a:t>
            </a:r>
            <a:r>
              <a:rPr lang="en-US" i="1" dirty="0"/>
              <a:t>Yes-No</a:t>
            </a:r>
            <a:r>
              <a:rPr lang="en-US" dirty="0"/>
              <a:t> problem</a:t>
            </a:r>
            <a:r>
              <a:rPr lang="en-US" dirty="0" smtClean="0"/>
              <a:t>: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Easy: Is there a path from vertex A to vertex B with weight </a:t>
            </a:r>
            <a:r>
              <a:rPr lang="en-US" dirty="0">
                <a:cs typeface="Arial" charset="0"/>
              </a:rPr>
              <a:t>≤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M</a:t>
            </a:r>
            <a:r>
              <a:rPr lang="en-US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Hard: Is there a path from vertex A to vertex B with weight </a:t>
            </a:r>
            <a:r>
              <a:rPr lang="en-US" dirty="0">
                <a:cs typeface="Arial" charset="0"/>
              </a:rPr>
              <a:t>≥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M</a:t>
            </a:r>
            <a:r>
              <a:rPr lang="en-US" dirty="0"/>
              <a:t>?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A problem is in NP if we can prove that any </a:t>
            </a:r>
            <a:r>
              <a:rPr lang="ja-JP" altLang="en-US" dirty="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dirty="0">
                <a:solidFill>
                  <a:schemeClr val="folHlink"/>
                </a:solidFill>
              </a:rPr>
              <a:t>yes</a:t>
            </a:r>
            <a:r>
              <a:rPr lang="ja-JP" altLang="en-US" dirty="0">
                <a:solidFill>
                  <a:schemeClr val="folHlink"/>
                </a:solidFill>
                <a:latin typeface="Arial"/>
              </a:rPr>
              <a:t>”</a:t>
            </a:r>
            <a:r>
              <a:rPr lang="en-US" dirty="0">
                <a:solidFill>
                  <a:schemeClr val="folHlink"/>
                </a:solidFill>
              </a:rPr>
              <a:t> answer </a:t>
            </a:r>
            <a:r>
              <a:rPr lang="en-US" dirty="0" smtClean="0">
                <a:solidFill>
                  <a:schemeClr val="folHlink"/>
                </a:solidFill>
              </a:rPr>
              <a:t>is </a:t>
            </a:r>
            <a:r>
              <a:rPr lang="en-US" dirty="0">
                <a:solidFill>
                  <a:schemeClr val="folHlink"/>
                </a:solidFill>
              </a:rPr>
              <a:t>correct in polynomial time</a:t>
            </a:r>
            <a:r>
              <a:rPr lang="en-US" dirty="0" smtClean="0">
                <a:solidFill>
                  <a:schemeClr val="folHlink"/>
                </a:solidFill>
              </a:rPr>
              <a:t>.</a:t>
            </a:r>
          </a:p>
          <a:p>
            <a:pPr lvl="4">
              <a:lnSpc>
                <a:spcPct val="90000"/>
              </a:lnSpc>
            </a:pPr>
            <a:endParaRPr lang="en-US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We can ignore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no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answers because the </a:t>
            </a:r>
            <a:br>
              <a:rPr lang="en-US" dirty="0"/>
            </a:br>
            <a:r>
              <a:rPr lang="en-US" dirty="0"/>
              <a:t>nondeterministic machine always makes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right choice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1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3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145-6F29-D541-8A03-443EFEB75D75}" type="slidenum">
              <a:rPr lang="en-US"/>
              <a:pPr/>
              <a:t>22</a:t>
            </a:fld>
            <a:endParaRPr lang="en-US"/>
          </a:p>
        </p:txBody>
      </p:sp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Traveling Salesman Problem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plain English</a:t>
            </a:r>
            <a:r>
              <a:rPr lang="en-US" dirty="0" smtClean="0"/>
              <a:t>:</a:t>
            </a:r>
          </a:p>
          <a:p>
            <a:pPr lvl="4"/>
            <a:endParaRPr lang="en-US" dirty="0"/>
          </a:p>
          <a:p>
            <a:r>
              <a:rPr lang="en-US" dirty="0"/>
              <a:t>Find the shortest route for a </a:t>
            </a:r>
            <a:r>
              <a:rPr lang="en-US" dirty="0" smtClean="0"/>
              <a:t>salesman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visit every state capitol exactly once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145-6F29-D541-8A03-443EFEB75D75}" type="slidenum">
              <a:rPr lang="en-US"/>
              <a:pPr/>
              <a:t>23</a:t>
            </a:fld>
            <a:endParaRPr lang="en-US"/>
          </a:p>
        </p:txBody>
      </p:sp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Traveling Salesman </a:t>
            </a:r>
            <a:r>
              <a:rPr lang="en-US" dirty="0" smtClean="0"/>
              <a:t>Problem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a graph problem:</a:t>
            </a:r>
          </a:p>
          <a:p>
            <a:pPr lvl="1"/>
            <a:r>
              <a:rPr lang="en-US" dirty="0"/>
              <a:t>Input: A complete directed graph G with positive distances assigned to each edge of the graph.</a:t>
            </a:r>
          </a:p>
          <a:p>
            <a:pPr lvl="1"/>
            <a:r>
              <a:rPr lang="en-US" dirty="0"/>
              <a:t>Output: The </a:t>
            </a:r>
            <a:r>
              <a:rPr lang="en-US" dirty="0">
                <a:solidFill>
                  <a:srgbClr val="B23C00"/>
                </a:solidFill>
              </a:rPr>
              <a:t>shortest simple cycle </a:t>
            </a:r>
            <a:r>
              <a:rPr lang="en-US" dirty="0"/>
              <a:t>that includes every vertex.</a:t>
            </a:r>
            <a:endParaRPr lang="en-US" dirty="0">
              <a:solidFill>
                <a:srgbClr val="B23C00"/>
              </a:solidFill>
            </a:endParaRPr>
          </a:p>
          <a:p>
            <a:pPr lvl="4"/>
            <a:endParaRPr lang="en-US" dirty="0"/>
          </a:p>
          <a:p>
            <a:r>
              <a:rPr lang="en-US" dirty="0"/>
              <a:t>As </a:t>
            </a:r>
            <a:r>
              <a:rPr lang="en-US" i="1" dirty="0"/>
              <a:t>Yes-No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Input: A complete directed graph G with positive distances assigned to each edge of the graph,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an integer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Output: </a:t>
            </a:r>
            <a:r>
              <a:rPr lang="en-US" dirty="0">
                <a:solidFill>
                  <a:srgbClr val="B23C00"/>
                </a:solidFill>
              </a:rPr>
              <a:t>YES</a:t>
            </a:r>
            <a:r>
              <a:rPr lang="en-US" dirty="0"/>
              <a:t> if there is a simple cycle with total distance ≤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/>
              <a:t> containing every vertex; </a:t>
            </a:r>
            <a:r>
              <a:rPr lang="en-US" dirty="0">
                <a:solidFill>
                  <a:srgbClr val="B23C00"/>
                </a:solidFill>
              </a:rPr>
              <a:t>NO</a:t>
            </a:r>
            <a:r>
              <a:rPr lang="en-US" dirty="0"/>
              <a:t> otherwise</a:t>
            </a:r>
            <a:r>
              <a:rPr lang="en-US" dirty="0"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5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6386-9AFF-BB4A-A3B5-6DFAC3DE403E}" type="slidenum">
              <a:rPr lang="en-US"/>
              <a:pPr/>
              <a:t>24</a:t>
            </a:fld>
            <a:endParaRPr lang="en-US"/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Traveling Salesman </a:t>
            </a:r>
            <a:r>
              <a:rPr lang="en-US" dirty="0" smtClean="0"/>
              <a:t>Problem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4835525"/>
          </a:xfrm>
        </p:spPr>
        <p:txBody>
          <a:bodyPr/>
          <a:lstStyle/>
          <a:p>
            <a:r>
              <a:rPr lang="en-US" dirty="0"/>
              <a:t>With a nondeterministic computer, </a:t>
            </a:r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solve </a:t>
            </a:r>
            <a:r>
              <a:rPr lang="en-US" dirty="0"/>
              <a:t>the </a:t>
            </a:r>
            <a:r>
              <a:rPr lang="en-US" i="1" dirty="0"/>
              <a:t>Yes-No</a:t>
            </a:r>
            <a:r>
              <a:rPr lang="en-US" dirty="0"/>
              <a:t> problem in polynomial time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Check all possible subsets of graph edges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in </a:t>
            </a:r>
            <a:r>
              <a:rPr lang="en-US" dirty="0">
                <a:solidFill>
                  <a:srgbClr val="B23C00"/>
                </a:solidFill>
              </a:rPr>
              <a:t>parallel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Verify the edges form a cycle and visits each vertex exactly once, add up their distances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If any subset of edges is an appropriate cycle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total length </a:t>
            </a:r>
            <a:r>
              <a:rPr lang="en-US" dirty="0">
                <a:cs typeface="Arial" charset="0"/>
              </a:rPr>
              <a:t>≤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  <a:cs typeface="Arial" charset="0"/>
              </a:rPr>
              <a:t>k</a:t>
            </a:r>
            <a:r>
              <a:rPr lang="en-US" dirty="0" smtClean="0"/>
              <a:t>, the </a:t>
            </a:r>
            <a:r>
              <a:rPr lang="en-US" dirty="0"/>
              <a:t>answer is </a:t>
            </a:r>
            <a:r>
              <a:rPr lang="en-US" dirty="0">
                <a:solidFill>
                  <a:srgbClr val="B23C00"/>
                </a:solidFill>
              </a:rPr>
              <a:t>YES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otherwise</a:t>
            </a:r>
            <a:r>
              <a:rPr lang="en-US" dirty="0"/>
              <a:t>, the answer is </a:t>
            </a:r>
            <a:r>
              <a:rPr lang="en-US" dirty="0">
                <a:solidFill>
                  <a:srgbClr val="B23C00"/>
                </a:solidFill>
              </a:rPr>
              <a:t>NO</a:t>
            </a:r>
            <a:r>
              <a:rPr lang="en-US" dirty="0"/>
              <a:t>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0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6386-9AFF-BB4A-A3B5-6DFAC3DE403E}" type="slidenum">
              <a:rPr lang="en-US"/>
              <a:pPr/>
              <a:t>25</a:t>
            </a:fld>
            <a:endParaRPr lang="en-US"/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Traveling Salesman </a:t>
            </a:r>
            <a:r>
              <a:rPr lang="en-US" dirty="0" smtClean="0"/>
              <a:t>Problem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4835525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algorithm cannot be converted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polynomial time </a:t>
            </a:r>
            <a:r>
              <a:rPr lang="en-US" dirty="0" smtClean="0"/>
              <a:t>on </a:t>
            </a:r>
            <a:r>
              <a:rPr lang="en-US" dirty="0"/>
              <a:t>a regular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deterministic) computer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There are 2</a:t>
            </a:r>
            <a:r>
              <a:rPr lang="en-US" baseline="30000" dirty="0">
                <a:latin typeface="Times New Roman" charset="0"/>
              </a:rPr>
              <a:t>|</a:t>
            </a:r>
            <a:r>
              <a:rPr lang="en-US" i="1" baseline="30000" dirty="0">
                <a:latin typeface="Times New Roman" charset="0"/>
              </a:rPr>
              <a:t>E</a:t>
            </a:r>
            <a:r>
              <a:rPr lang="en-US" baseline="30000" dirty="0">
                <a:latin typeface="Times New Roman" charset="0"/>
              </a:rPr>
              <a:t>|</a:t>
            </a:r>
            <a:r>
              <a:rPr lang="en-US" dirty="0"/>
              <a:t> subsets to check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Nobody knows of any </a:t>
            </a:r>
            <a:r>
              <a:rPr lang="en-US" dirty="0" smtClean="0"/>
              <a:t>polynomial </a:t>
            </a:r>
            <a:r>
              <a:rPr lang="en-US" dirty="0"/>
              <a:t>time algorithm to solve the traveling salesman problem on a regular computer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3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D23-FD08-6D41-8036-AF7616BF2FD6}" type="slidenum">
              <a:rPr lang="en-US"/>
              <a:pPr/>
              <a:t>26</a:t>
            </a:fld>
            <a:endParaRPr lang="en-US"/>
          </a:p>
        </p:txBody>
      </p:sp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NP-Complete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class of the </a:t>
            </a:r>
            <a:r>
              <a:rPr lang="en-US" dirty="0">
                <a:solidFill>
                  <a:srgbClr val="B23C00"/>
                </a:solidFill>
              </a:rPr>
              <a:t>hardest problems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We know there are efficient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nondeterministic </a:t>
            </a:r>
            <a:r>
              <a:rPr lang="en-US" dirty="0"/>
              <a:t>algorithms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We </a:t>
            </a:r>
            <a:r>
              <a:rPr lang="en-US" dirty="0">
                <a:solidFill>
                  <a:srgbClr val="B23C00"/>
                </a:solidFill>
              </a:rPr>
              <a:t>cannot prove </a:t>
            </a:r>
            <a:r>
              <a:rPr lang="en-US" dirty="0"/>
              <a:t>that any of these problems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/>
              <a:t>not have efficient </a:t>
            </a:r>
            <a:r>
              <a:rPr lang="en-US" dirty="0">
                <a:solidFill>
                  <a:srgbClr val="B23C00"/>
                </a:solidFill>
              </a:rPr>
              <a:t>deterministic </a:t>
            </a:r>
            <a:r>
              <a:rPr lang="en-US" dirty="0"/>
              <a:t>algorithms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An NP-complete problem has the property that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any problem in NP can be reduced to it</a:t>
            </a:r>
            <a:r>
              <a:rPr lang="en-US" dirty="0">
                <a:solidFill>
                  <a:schemeClr val="folHlink"/>
                </a:solidFill>
              </a:rPr>
              <a:t>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9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48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5D23-FD08-6D41-8036-AF7616BF2FD6}" type="slidenum">
              <a:rPr lang="en-US"/>
              <a:pPr/>
              <a:t>27</a:t>
            </a:fld>
            <a:endParaRPr lang="en-US"/>
          </a:p>
        </p:txBody>
      </p:sp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en-US" dirty="0" smtClean="0"/>
              <a:t>Complete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4937706"/>
          </a:xfrm>
        </p:spPr>
        <p:txBody>
          <a:bodyPr/>
          <a:lstStyle/>
          <a:p>
            <a:r>
              <a:rPr lang="en-US" b="1" dirty="0" smtClean="0">
                <a:solidFill>
                  <a:srgbClr val="B23C00"/>
                </a:solidFill>
              </a:rPr>
              <a:t>If</a:t>
            </a:r>
            <a:r>
              <a:rPr lang="en-US" dirty="0" smtClean="0"/>
              <a:t> you </a:t>
            </a:r>
            <a:r>
              <a:rPr lang="en-US" dirty="0"/>
              <a:t>can find a solution to an </a:t>
            </a:r>
            <a:r>
              <a:rPr lang="en-US" dirty="0" smtClean="0"/>
              <a:t>NP</a:t>
            </a:r>
            <a:r>
              <a:rPr lang="en-US" dirty="0"/>
              <a:t>-complete problem that runs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B23C00"/>
                </a:solidFill>
              </a:rPr>
              <a:t>polynomial </a:t>
            </a:r>
            <a:r>
              <a:rPr lang="en-US" dirty="0">
                <a:solidFill>
                  <a:srgbClr val="B23C00"/>
                </a:solidFill>
              </a:rPr>
              <a:t>time </a:t>
            </a:r>
            <a:r>
              <a:rPr lang="en-US" dirty="0"/>
              <a:t>on a </a:t>
            </a:r>
            <a:r>
              <a:rPr lang="en-US" dirty="0">
                <a:solidFill>
                  <a:srgbClr val="B23C00"/>
                </a:solidFill>
              </a:rPr>
              <a:t>regular </a:t>
            </a:r>
            <a:r>
              <a:rPr lang="en-US" dirty="0" smtClean="0">
                <a:solidFill>
                  <a:srgbClr val="B23C00"/>
                </a:solidFill>
              </a:rPr>
              <a:t>computer </a:t>
            </a:r>
            <a:r>
              <a:rPr lang="en-US" dirty="0" smtClean="0"/>
              <a:t>…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Then by a series of reductions,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every </a:t>
            </a:r>
            <a:r>
              <a:rPr lang="en-US" dirty="0"/>
              <a:t>other problem in NP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</a:t>
            </a:r>
            <a:r>
              <a:rPr lang="en-US" dirty="0"/>
              <a:t>also be solved in polynomial time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a regular computer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b="1" dirty="0">
                <a:solidFill>
                  <a:srgbClr val="B23C00"/>
                </a:solidFill>
              </a:rPr>
              <a:t>If</a:t>
            </a:r>
            <a:r>
              <a:rPr lang="en-US" dirty="0"/>
              <a:t> you can find an efficient algorithm that solves any NP-complete problem, you will have an efficient algorithm to solve all of them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6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4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A67E-BE33-ED4F-8708-FFDAA22D4995}" type="slidenum">
              <a:rPr lang="en-US"/>
              <a:pPr/>
              <a:t>28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en-US" dirty="0" smtClean="0"/>
              <a:t>Complete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 prove a new problem is NP-complete</a:t>
            </a:r>
            <a:r>
              <a:rPr lang="en-US" dirty="0" smtClean="0"/>
              <a:t>: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Show that </a:t>
            </a:r>
            <a:r>
              <a:rPr lang="en-US" dirty="0" smtClean="0"/>
              <a:t>it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in NP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Show that you can reduce an existing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NP</a:t>
            </a:r>
            <a:r>
              <a:rPr lang="en-US" dirty="0"/>
              <a:t>-complete problem </a:t>
            </a:r>
            <a:r>
              <a:rPr lang="en-US" dirty="0" smtClean="0"/>
              <a:t>to </a:t>
            </a:r>
            <a:r>
              <a:rPr lang="en-US" dirty="0"/>
              <a:t>the new problem.</a:t>
            </a:r>
          </a:p>
          <a:p>
            <a:pPr lvl="4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1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A67E-BE33-ED4F-8708-FFDAA22D4995}" type="slidenum">
              <a:rPr lang="en-US"/>
              <a:pPr/>
              <a:t>29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en-US" dirty="0" smtClean="0"/>
              <a:t>Complete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very first NP-complete </a:t>
            </a:r>
            <a:r>
              <a:rPr lang="en-US" dirty="0" smtClean="0"/>
              <a:t>problem 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 err="1" smtClean="0">
                <a:solidFill>
                  <a:srgbClr val="B23C00"/>
                </a:solidFill>
              </a:rPr>
              <a:t>satisfiability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Input: A boolean expression </a:t>
            </a:r>
            <a:r>
              <a:rPr lang="en-US" i="1" dirty="0">
                <a:latin typeface="Times New Roman" charset="0"/>
              </a:rPr>
              <a:t>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 </a:t>
            </a:r>
            <a:r>
              <a:rPr lang="en-US" dirty="0"/>
              <a:t>the variables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 ...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conjunctive normal form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Conjunctive normal form: </a:t>
            </a:r>
            <a:r>
              <a:rPr lang="en-US" dirty="0"/>
              <a:t>A boolean expression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is a series of clauses that are </a:t>
            </a:r>
            <a:r>
              <a:rPr lang="en-US" dirty="0" err="1" smtClean="0"/>
              <a:t>AND</a:t>
            </a:r>
            <a:r>
              <a:rPr lang="en-US" dirty="0" err="1" smtClean="0">
                <a:latin typeface="Arial"/>
              </a:rPr>
              <a:t>’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/>
              <a:t>together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Output: </a:t>
            </a:r>
            <a:r>
              <a:rPr lang="en-US" dirty="0">
                <a:solidFill>
                  <a:srgbClr val="B23C00"/>
                </a:solidFill>
              </a:rPr>
              <a:t>YES</a:t>
            </a:r>
            <a:r>
              <a:rPr lang="en-US" dirty="0"/>
              <a:t> if there is an assignment to the variables that makes </a:t>
            </a:r>
            <a:r>
              <a:rPr lang="en-US" i="1" dirty="0">
                <a:latin typeface="Times New Roman" charset="0"/>
              </a:rPr>
              <a:t>E</a:t>
            </a:r>
            <a:r>
              <a:rPr lang="en-US" dirty="0"/>
              <a:t> true; otherwise </a:t>
            </a:r>
            <a:r>
              <a:rPr lang="en-US" dirty="0">
                <a:solidFill>
                  <a:srgbClr val="B23C00"/>
                </a:solidFill>
              </a:rPr>
              <a:t>NO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9DBA-7431-1A47-BED4-5C2D8B1A8D30}" type="slidenum">
              <a:rPr lang="en-US"/>
              <a:pPr/>
              <a:t>3</a:t>
            </a:fld>
            <a:endParaRPr lang="en-US"/>
          </a:p>
        </p:txBody>
      </p:sp>
      <p:sp>
        <p:nvSpPr>
          <p:cNvPr id="984122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KMP Pattern Matching</a:t>
            </a:r>
          </a:p>
        </p:txBody>
      </p:sp>
      <p:graphicFrame>
        <p:nvGraphicFramePr>
          <p:cNvPr id="984143" name="Group 79"/>
          <p:cNvGraphicFramePr>
            <a:graphicFrameLocks noGrp="1"/>
          </p:cNvGraphicFramePr>
          <p:nvPr>
            <p:ph idx="1"/>
          </p:nvPr>
        </p:nvGraphicFramePr>
        <p:xfrm>
          <a:off x="3382963" y="1873250"/>
          <a:ext cx="5303837" cy="792480"/>
        </p:xfrm>
        <a:graphic>
          <a:graphicData uri="http://schemas.openxmlformats.org/drawingml/2006/table">
            <a:tbl>
              <a:tblPr/>
              <a:tblGrid>
                <a:gridCol w="1006475"/>
                <a:gridCol w="273050"/>
                <a:gridCol w="266700"/>
                <a:gridCol w="282575"/>
                <a:gridCol w="274637"/>
                <a:gridCol w="274638"/>
                <a:gridCol w="273050"/>
                <a:gridCol w="274637"/>
                <a:gridCol w="274638"/>
                <a:gridCol w="365125"/>
                <a:gridCol w="274637"/>
                <a:gridCol w="274638"/>
                <a:gridCol w="274637"/>
                <a:gridCol w="274638"/>
                <a:gridCol w="273050"/>
                <a:gridCol w="3667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4144" name="Group 80"/>
          <p:cNvGraphicFramePr>
            <a:graphicFrameLocks noGrp="1"/>
          </p:cNvGraphicFramePr>
          <p:nvPr/>
        </p:nvGraphicFramePr>
        <p:xfrm>
          <a:off x="3382963" y="2787650"/>
          <a:ext cx="5303837" cy="792480"/>
        </p:xfrm>
        <a:graphic>
          <a:graphicData uri="http://schemas.openxmlformats.org/drawingml/2006/table">
            <a:tbl>
              <a:tblPr/>
              <a:tblGrid>
                <a:gridCol w="1006475"/>
                <a:gridCol w="273050"/>
                <a:gridCol w="266700"/>
                <a:gridCol w="282575"/>
                <a:gridCol w="274637"/>
                <a:gridCol w="274638"/>
                <a:gridCol w="273050"/>
                <a:gridCol w="274637"/>
                <a:gridCol w="274638"/>
                <a:gridCol w="365125"/>
                <a:gridCol w="274637"/>
                <a:gridCol w="274638"/>
                <a:gridCol w="274637"/>
                <a:gridCol w="274638"/>
                <a:gridCol w="273050"/>
                <a:gridCol w="3667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4197" name="Group 133"/>
          <p:cNvGraphicFramePr>
            <a:graphicFrameLocks noGrp="1"/>
          </p:cNvGraphicFramePr>
          <p:nvPr/>
        </p:nvGraphicFramePr>
        <p:xfrm>
          <a:off x="3382963" y="3702050"/>
          <a:ext cx="5303837" cy="792480"/>
        </p:xfrm>
        <a:graphic>
          <a:graphicData uri="http://schemas.openxmlformats.org/drawingml/2006/table">
            <a:tbl>
              <a:tblPr/>
              <a:tblGrid>
                <a:gridCol w="1006475"/>
                <a:gridCol w="273050"/>
                <a:gridCol w="266700"/>
                <a:gridCol w="282575"/>
                <a:gridCol w="274637"/>
                <a:gridCol w="274638"/>
                <a:gridCol w="273050"/>
                <a:gridCol w="274637"/>
                <a:gridCol w="274638"/>
                <a:gridCol w="365125"/>
                <a:gridCol w="274637"/>
                <a:gridCol w="274638"/>
                <a:gridCol w="274637"/>
                <a:gridCol w="274638"/>
                <a:gridCol w="273050"/>
                <a:gridCol w="3667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4250" name="Group 186"/>
          <p:cNvGraphicFramePr>
            <a:graphicFrameLocks noGrp="1"/>
          </p:cNvGraphicFramePr>
          <p:nvPr/>
        </p:nvGraphicFramePr>
        <p:xfrm>
          <a:off x="3382963" y="4649788"/>
          <a:ext cx="5303837" cy="792480"/>
        </p:xfrm>
        <a:graphic>
          <a:graphicData uri="http://schemas.openxmlformats.org/drawingml/2006/table">
            <a:tbl>
              <a:tblPr/>
              <a:tblGrid>
                <a:gridCol w="1006475"/>
                <a:gridCol w="273050"/>
                <a:gridCol w="266700"/>
                <a:gridCol w="282575"/>
                <a:gridCol w="274637"/>
                <a:gridCol w="274638"/>
                <a:gridCol w="273050"/>
                <a:gridCol w="274637"/>
                <a:gridCol w="274638"/>
                <a:gridCol w="365125"/>
                <a:gridCol w="274637"/>
                <a:gridCol w="274638"/>
                <a:gridCol w="274637"/>
                <a:gridCol w="274638"/>
                <a:gridCol w="273050"/>
                <a:gridCol w="3667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4356" name="Text Box 292"/>
          <p:cNvSpPr txBox="1">
            <a:spLocks noChangeArrowheads="1"/>
          </p:cNvSpPr>
          <p:nvPr/>
        </p:nvSpPr>
        <p:spPr bwMode="auto">
          <a:xfrm>
            <a:off x="731838" y="1965325"/>
            <a:ext cx="2127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 = 0, j=0, no match</a:t>
            </a:r>
            <a:br>
              <a:rPr lang="en-US"/>
            </a:br>
            <a:r>
              <a:rPr lang="en-US"/>
              <a:t>Shift pattern 1 right</a:t>
            </a:r>
          </a:p>
        </p:txBody>
      </p:sp>
      <p:sp>
        <p:nvSpPr>
          <p:cNvPr id="984357" name="Text Box 293"/>
          <p:cNvSpPr txBox="1">
            <a:spLocks noChangeArrowheads="1"/>
          </p:cNvSpPr>
          <p:nvPr/>
        </p:nvSpPr>
        <p:spPr bwMode="auto">
          <a:xfrm>
            <a:off x="731838" y="2879725"/>
            <a:ext cx="180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 = 1, j=0, match</a:t>
            </a:r>
            <a:br>
              <a:rPr lang="en-US"/>
            </a:br>
            <a:endParaRPr lang="en-US"/>
          </a:p>
        </p:txBody>
      </p:sp>
      <p:sp>
        <p:nvSpPr>
          <p:cNvPr id="984358" name="Text Box 294"/>
          <p:cNvSpPr txBox="1">
            <a:spLocks noChangeArrowheads="1"/>
          </p:cNvSpPr>
          <p:nvPr/>
        </p:nvSpPr>
        <p:spPr bwMode="auto">
          <a:xfrm>
            <a:off x="731838" y="3794125"/>
            <a:ext cx="202100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2, j=1, </a:t>
            </a:r>
            <a:r>
              <a:rPr lang="en-US" dirty="0">
                <a:solidFill>
                  <a:srgbClr val="000000"/>
                </a:solidFill>
              </a:rPr>
              <a:t>no match</a:t>
            </a:r>
            <a:r>
              <a:rPr lang="en-US" dirty="0">
                <a:solidFill>
                  <a:srgbClr val="0033CC"/>
                </a:solidFill>
              </a:rPr>
              <a:t/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B23C00"/>
                </a:solidFill>
              </a:rPr>
              <a:t>Reset j = next[0] = 0 </a:t>
            </a:r>
          </a:p>
        </p:txBody>
      </p:sp>
      <p:sp>
        <p:nvSpPr>
          <p:cNvPr id="984359" name="Text Box 295"/>
          <p:cNvSpPr txBox="1">
            <a:spLocks noChangeArrowheads="1"/>
          </p:cNvSpPr>
          <p:nvPr/>
        </p:nvSpPr>
        <p:spPr bwMode="auto">
          <a:xfrm>
            <a:off x="731838" y="4708525"/>
            <a:ext cx="2178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 = 2, j=0, no match</a:t>
            </a:r>
            <a:br>
              <a:rPr lang="en-US"/>
            </a:br>
            <a:r>
              <a:rPr lang="en-US"/>
              <a:t>Shift pattern 1 right </a:t>
            </a:r>
          </a:p>
        </p:txBody>
      </p:sp>
      <p:sp>
        <p:nvSpPr>
          <p:cNvPr id="984361" name="Text Box 297"/>
          <p:cNvSpPr txBox="1">
            <a:spLocks noChangeArrowheads="1"/>
          </p:cNvSpPr>
          <p:nvPr/>
        </p:nvSpPr>
        <p:spPr bwMode="auto">
          <a:xfrm>
            <a:off x="731838" y="1325563"/>
            <a:ext cx="2194260" cy="33855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/>
              <a:t>next = [ </a:t>
            </a:r>
            <a:r>
              <a:rPr lang="en-US">
                <a:solidFill>
                  <a:srgbClr val="0033CC"/>
                </a:solidFill>
              </a:rPr>
              <a:t>0</a:t>
            </a:r>
            <a:r>
              <a:rPr lang="en-US"/>
              <a:t> 0 1 2 3 0 1 ]</a:t>
            </a:r>
          </a:p>
        </p:txBody>
      </p:sp>
    </p:spTree>
    <p:extLst>
      <p:ext uri="{BB962C8B-B14F-4D97-AF65-F5344CB8AC3E}">
        <p14:creationId xmlns:p14="http://schemas.microsoft.com/office/powerpoint/2010/main" val="202072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0D99-0828-3D4C-9ABD-EB3E77C2CDFD}" type="slidenum">
              <a:rPr lang="en-US"/>
              <a:pPr/>
              <a:t>30</a:t>
            </a:fld>
            <a:endParaRPr lang="en-US"/>
          </a:p>
        </p:txBody>
      </p:sp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NP-Complete Problems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Satisfiablility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/>
              <a:t>Traveling </a:t>
            </a:r>
            <a:r>
              <a:rPr lang="en-US" dirty="0" smtClean="0"/>
              <a:t>salesman</a:t>
            </a:r>
          </a:p>
          <a:p>
            <a:pPr lvl="4"/>
            <a:endParaRPr lang="en-US" dirty="0"/>
          </a:p>
          <a:p>
            <a:r>
              <a:rPr lang="en-US" dirty="0"/>
              <a:t>Partition</a:t>
            </a:r>
          </a:p>
          <a:p>
            <a:pPr lvl="1"/>
            <a:r>
              <a:rPr lang="en-US" dirty="0"/>
              <a:t>Divide a given set of integers into two sets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equal sums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Integer linear programming</a:t>
            </a:r>
          </a:p>
          <a:p>
            <a:pPr lvl="1"/>
            <a:r>
              <a:rPr lang="en-US" dirty="0"/>
              <a:t>Find an integer solution to a </a:t>
            </a:r>
            <a:r>
              <a:rPr lang="en-US" dirty="0" smtClean="0"/>
              <a:t>given </a:t>
            </a:r>
            <a:br>
              <a:rPr lang="en-US" dirty="0" smtClean="0"/>
            </a:br>
            <a:r>
              <a:rPr lang="en-US" dirty="0" smtClean="0"/>
              <a:t>linear </a:t>
            </a:r>
            <a:r>
              <a:rPr lang="en-US" dirty="0"/>
              <a:t>programming problem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0D99-0828-3D4C-9ABD-EB3E77C2CDFD}" type="slidenum">
              <a:rPr lang="en-US"/>
              <a:pPr/>
              <a:t>31</a:t>
            </a:fld>
            <a:endParaRPr lang="en-US"/>
          </a:p>
        </p:txBody>
      </p:sp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</a:t>
            </a:r>
            <a:r>
              <a:rPr lang="en-US" dirty="0" smtClean="0"/>
              <a:t>Problems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Multiprocessor </a:t>
            </a:r>
            <a:r>
              <a:rPr lang="en-US" dirty="0"/>
              <a:t>scheduling</a:t>
            </a:r>
          </a:p>
          <a:p>
            <a:pPr lvl="1"/>
            <a:r>
              <a:rPr lang="en-US" dirty="0"/>
              <a:t>Assign tasks of varying lengths to identical processors </a:t>
            </a:r>
            <a:r>
              <a:rPr lang="en-US" dirty="0" smtClean="0"/>
              <a:t>in </a:t>
            </a:r>
            <a:r>
              <a:rPr lang="en-US" dirty="0"/>
              <a:t>order to meet a deadline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Clique</a:t>
            </a:r>
          </a:p>
          <a:p>
            <a:pPr lvl="1"/>
            <a:r>
              <a:rPr lang="en-US" dirty="0"/>
              <a:t>Find a subset of Facebook subscribers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 </a:t>
            </a:r>
            <a:r>
              <a:rPr lang="en-US" dirty="0"/>
              <a:t>of whom </a:t>
            </a:r>
            <a:r>
              <a:rPr lang="en-US" dirty="0" smtClean="0"/>
              <a:t>are </a:t>
            </a:r>
            <a:r>
              <a:rPr lang="en-US" dirty="0"/>
              <a:t>friends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8993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4633" y="6172170"/>
            <a:ext cx="1905000" cy="457200"/>
          </a:xfrm>
        </p:spPr>
        <p:txBody>
          <a:bodyPr/>
          <a:lstStyle/>
          <a:p>
            <a:fld id="{995C00A0-39FF-CC45-A84A-2285639B0B47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859283"/>
          </a:xfrm>
        </p:spPr>
        <p:txBody>
          <a:bodyPr/>
          <a:lstStyle/>
          <a:p>
            <a:r>
              <a:rPr lang="en-US" dirty="0"/>
              <a:t>Class P is the set of all problems </a:t>
            </a:r>
            <a:r>
              <a:rPr lang="en-US" dirty="0" smtClean="0"/>
              <a:t>that </a:t>
            </a:r>
            <a:br>
              <a:rPr lang="en-US" dirty="0" smtClean="0"/>
            </a:br>
            <a:r>
              <a:rPr lang="en-US" dirty="0" smtClean="0"/>
              <a:t>can </a:t>
            </a:r>
            <a:r>
              <a:rPr lang="en-US" dirty="0"/>
              <a:t>be solved by </a:t>
            </a:r>
            <a:r>
              <a:rPr lang="en-US" dirty="0">
                <a:solidFill>
                  <a:srgbClr val="B23C00"/>
                </a:solidFill>
              </a:rPr>
              <a:t>deterministic </a:t>
            </a:r>
            <a:r>
              <a:rPr lang="en-US" dirty="0"/>
              <a:t>algorithms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>
                <a:solidFill>
                  <a:srgbClr val="B23C00"/>
                </a:solidFill>
              </a:rPr>
              <a:t>polynomial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 Insertion sort: </a:t>
            </a:r>
            <a:r>
              <a:rPr lang="el-GR" i="1" dirty="0">
                <a:latin typeface="Times New Roman" charset="0"/>
              </a:rPr>
              <a:t>Θ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30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)</a:t>
            </a:r>
          </a:p>
        </p:txBody>
      </p:sp>
      <p:grpSp>
        <p:nvGrpSpPr>
          <p:cNvPr id="1047571" name="Group 19"/>
          <p:cNvGrpSpPr>
            <a:grpSpLocks/>
          </p:cNvGrpSpPr>
          <p:nvPr/>
        </p:nvGrpSpPr>
        <p:grpSpPr bwMode="auto">
          <a:xfrm>
            <a:off x="1097233" y="3351488"/>
            <a:ext cx="7315200" cy="3292475"/>
            <a:chOff x="576" y="1756"/>
            <a:chExt cx="4608" cy="2074"/>
          </a:xfrm>
        </p:grpSpPr>
        <p:sp>
          <p:nvSpPr>
            <p:cNvPr id="1047556" name="Rectangle 4"/>
            <p:cNvSpPr>
              <a:spLocks noChangeArrowheads="1"/>
            </p:cNvSpPr>
            <p:nvPr/>
          </p:nvSpPr>
          <p:spPr bwMode="auto">
            <a:xfrm>
              <a:off x="576" y="1756"/>
              <a:ext cx="4608" cy="207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47561" name="Text Box 9"/>
            <p:cNvSpPr txBox="1">
              <a:spLocks noChangeArrowheads="1"/>
            </p:cNvSpPr>
            <p:nvPr/>
          </p:nvSpPr>
          <p:spPr bwMode="auto">
            <a:xfrm>
              <a:off x="634" y="1814"/>
              <a:ext cx="17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Exponential time problems</a:t>
              </a:r>
            </a:p>
          </p:txBody>
        </p:sp>
        <p:sp>
          <p:nvSpPr>
            <p:cNvPr id="1047562" name="Text Box 10"/>
            <p:cNvSpPr txBox="1">
              <a:spLocks noChangeArrowheads="1"/>
            </p:cNvSpPr>
            <p:nvPr/>
          </p:nvSpPr>
          <p:spPr bwMode="auto">
            <a:xfrm>
              <a:off x="634" y="2005"/>
              <a:ext cx="10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1">
                  <a:solidFill>
                    <a:schemeClr val="bg1"/>
                  </a:solidFill>
                </a:rPr>
                <a:t>Towers of Hanoi</a:t>
              </a:r>
            </a:p>
          </p:txBody>
        </p:sp>
      </p:grpSp>
      <p:grpSp>
        <p:nvGrpSpPr>
          <p:cNvPr id="1047570" name="Group 18"/>
          <p:cNvGrpSpPr>
            <a:grpSpLocks/>
          </p:cNvGrpSpPr>
          <p:nvPr/>
        </p:nvGrpSpPr>
        <p:grpSpPr bwMode="auto">
          <a:xfrm>
            <a:off x="1829071" y="3808688"/>
            <a:ext cx="5943600" cy="2560638"/>
            <a:chOff x="1037" y="2044"/>
            <a:chExt cx="3744" cy="1613"/>
          </a:xfrm>
        </p:grpSpPr>
        <p:sp>
          <p:nvSpPr>
            <p:cNvPr id="1047557" name="Oval 5"/>
            <p:cNvSpPr>
              <a:spLocks noChangeArrowheads="1"/>
            </p:cNvSpPr>
            <p:nvPr/>
          </p:nvSpPr>
          <p:spPr bwMode="auto">
            <a:xfrm>
              <a:off x="1037" y="2044"/>
              <a:ext cx="3744" cy="161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563" name="Text Box 11"/>
            <p:cNvSpPr txBox="1">
              <a:spLocks noChangeArrowheads="1"/>
            </p:cNvSpPr>
            <p:nvPr/>
          </p:nvSpPr>
          <p:spPr bwMode="auto">
            <a:xfrm>
              <a:off x="1210" y="2696"/>
              <a:ext cx="9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33CC"/>
                  </a:solidFill>
                </a:rPr>
                <a:t>NP problems</a:t>
              </a:r>
            </a:p>
          </p:txBody>
        </p:sp>
      </p:grpSp>
      <p:grpSp>
        <p:nvGrpSpPr>
          <p:cNvPr id="1047569" name="Group 17"/>
          <p:cNvGrpSpPr>
            <a:grpSpLocks/>
          </p:cNvGrpSpPr>
          <p:nvPr/>
        </p:nvGrpSpPr>
        <p:grpSpPr bwMode="auto">
          <a:xfrm>
            <a:off x="3657871" y="4083326"/>
            <a:ext cx="2397125" cy="914400"/>
            <a:chOff x="2189" y="2217"/>
            <a:chExt cx="1510" cy="576"/>
          </a:xfrm>
        </p:grpSpPr>
        <p:sp>
          <p:nvSpPr>
            <p:cNvPr id="1047558" name="AutoShape 6"/>
            <p:cNvSpPr>
              <a:spLocks noChangeArrowheads="1"/>
            </p:cNvSpPr>
            <p:nvPr/>
          </p:nvSpPr>
          <p:spPr bwMode="auto">
            <a:xfrm>
              <a:off x="2189" y="2217"/>
              <a:ext cx="1497" cy="576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564" name="Text Box 12"/>
            <p:cNvSpPr txBox="1">
              <a:spLocks noChangeArrowheads="1"/>
            </p:cNvSpPr>
            <p:nvPr/>
          </p:nvSpPr>
          <p:spPr bwMode="auto">
            <a:xfrm>
              <a:off x="2189" y="2217"/>
              <a:ext cx="15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folHlink"/>
                  </a:solidFill>
                </a:rPr>
                <a:t>NP-complete problems</a:t>
              </a:r>
            </a:p>
          </p:txBody>
        </p:sp>
        <p:sp>
          <p:nvSpPr>
            <p:cNvPr id="1047565" name="Text Box 13"/>
            <p:cNvSpPr txBox="1">
              <a:spLocks noChangeArrowheads="1"/>
            </p:cNvSpPr>
            <p:nvPr/>
          </p:nvSpPr>
          <p:spPr bwMode="auto">
            <a:xfrm>
              <a:off x="2320" y="2465"/>
              <a:ext cx="1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1" dirty="0" smtClean="0">
                  <a:solidFill>
                    <a:schemeClr val="folHlink"/>
                  </a:solidFill>
                </a:rPr>
                <a:t>Traveling </a:t>
              </a:r>
              <a:r>
                <a:rPr lang="en-US" sz="1600" i="1" dirty="0">
                  <a:solidFill>
                    <a:schemeClr val="folHlink"/>
                  </a:solidFill>
                </a:rPr>
                <a:t>salesman</a:t>
              </a:r>
            </a:p>
          </p:txBody>
        </p:sp>
      </p:grpSp>
      <p:grpSp>
        <p:nvGrpSpPr>
          <p:cNvPr id="1047568" name="Group 16"/>
          <p:cNvGrpSpPr>
            <a:grpSpLocks/>
          </p:cNvGrpSpPr>
          <p:nvPr/>
        </p:nvGrpSpPr>
        <p:grpSpPr bwMode="auto">
          <a:xfrm>
            <a:off x="3657871" y="5180288"/>
            <a:ext cx="2376487" cy="914400"/>
            <a:chOff x="2189" y="2908"/>
            <a:chExt cx="1497" cy="576"/>
          </a:xfrm>
        </p:grpSpPr>
        <p:sp>
          <p:nvSpPr>
            <p:cNvPr id="1047559" name="AutoShape 7"/>
            <p:cNvSpPr>
              <a:spLocks noChangeArrowheads="1"/>
            </p:cNvSpPr>
            <p:nvPr/>
          </p:nvSpPr>
          <p:spPr bwMode="auto">
            <a:xfrm>
              <a:off x="2189" y="2908"/>
              <a:ext cx="1497" cy="57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566" name="Text Box 14"/>
            <p:cNvSpPr txBox="1">
              <a:spLocks noChangeArrowheads="1"/>
            </p:cNvSpPr>
            <p:nvPr/>
          </p:nvSpPr>
          <p:spPr bwMode="auto">
            <a:xfrm>
              <a:off x="2535" y="2965"/>
              <a:ext cx="8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P problems</a:t>
              </a:r>
            </a:p>
          </p:txBody>
        </p:sp>
        <p:sp>
          <p:nvSpPr>
            <p:cNvPr id="1047567" name="Text Box 15"/>
            <p:cNvSpPr txBox="1">
              <a:spLocks noChangeArrowheads="1"/>
            </p:cNvSpPr>
            <p:nvPr/>
          </p:nvSpPr>
          <p:spPr bwMode="auto">
            <a:xfrm>
              <a:off x="2647" y="3196"/>
              <a:ext cx="5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1"/>
                <a:t>Sorting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27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D7CB-84EC-0B4D-88B3-749D824996E4}" type="slidenum">
              <a:rPr lang="en-US"/>
              <a:pPr/>
              <a:t>33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 = NP</a:t>
            </a:r>
            <a:r>
              <a:rPr lang="en-US" dirty="0" smtClean="0"/>
              <a:t>? </a:t>
            </a:r>
            <a:r>
              <a:rPr lang="en-US" i="1" dirty="0" smtClean="0"/>
              <a:t>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4937706"/>
          </a:xfrm>
        </p:spPr>
        <p:txBody>
          <a:bodyPr/>
          <a:lstStyle/>
          <a:p>
            <a:r>
              <a:rPr lang="en-US" dirty="0"/>
              <a:t>As powerful as </a:t>
            </a:r>
            <a:r>
              <a:rPr lang="en-US" dirty="0" err="1"/>
              <a:t>nondeterminism</a:t>
            </a:r>
            <a:r>
              <a:rPr lang="en-US" dirty="0"/>
              <a:t> is,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</a:t>
            </a:r>
            <a:r>
              <a:rPr lang="en-US" dirty="0"/>
              <a:t>one has yet been able to prove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it helps with any </a:t>
            </a:r>
            <a:r>
              <a:rPr lang="en-US" dirty="0">
                <a:solidFill>
                  <a:srgbClr val="B23C00"/>
                </a:solidFill>
              </a:rPr>
              <a:t>particular</a:t>
            </a:r>
            <a:r>
              <a:rPr lang="en-US" dirty="0"/>
              <a:t> problem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In other words, no one has been able to find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single problem that can be proven to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NP but not in P (or even prove that such a problem exists)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We do not know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>
                <a:solidFill>
                  <a:srgbClr val="B23C00"/>
                </a:solidFill>
              </a:rPr>
              <a:t>whether </a:t>
            </a:r>
            <a:r>
              <a:rPr lang="en-US" dirty="0">
                <a:solidFill>
                  <a:srgbClr val="B23C00"/>
                </a:solidFill>
              </a:rPr>
              <a:t>or not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>
                <a:solidFill>
                  <a:srgbClr val="B23C00"/>
                </a:solidFill>
              </a:rPr>
              <a:t>P </a:t>
            </a:r>
            <a:r>
              <a:rPr lang="en-US" dirty="0">
                <a:solidFill>
                  <a:srgbClr val="B23C00"/>
                </a:solidFill>
              </a:rPr>
              <a:t>= NP</a:t>
            </a:r>
            <a:r>
              <a:rPr lang="en-US" dirty="0" smtClean="0">
                <a:solidFill>
                  <a:srgbClr val="B23C00"/>
                </a:solidFill>
              </a:rPr>
              <a:t>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23366" y="4237353"/>
            <a:ext cx="3840438" cy="2483451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071705" y="4306803"/>
            <a:ext cx="1461000" cy="25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Exponential time problems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423416" y="4617707"/>
            <a:ext cx="3166071" cy="199706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569711" y="5464045"/>
            <a:ext cx="765303" cy="25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33CC"/>
                </a:solidFill>
              </a:rPr>
              <a:t>NP problems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303512" y="4800585"/>
            <a:ext cx="1485286" cy="689715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327882" y="4856316"/>
            <a:ext cx="1438654" cy="58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folHlink"/>
                </a:solidFill>
              </a:rPr>
              <a:t>NP-complete </a:t>
            </a:r>
            <a:endParaRPr lang="en-US" sz="1600" b="1" dirty="0" smtClean="0">
              <a:solidFill>
                <a:schemeClr val="folHlink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folHlink"/>
                </a:solidFill>
              </a:rPr>
              <a:t>problems</a:t>
            </a:r>
            <a:endParaRPr lang="en-US" sz="1600" b="1" dirty="0">
              <a:solidFill>
                <a:schemeClr val="folHlink"/>
              </a:solidFill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303512" y="5791816"/>
            <a:ext cx="1485285" cy="68971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417612" y="5918317"/>
            <a:ext cx="806638" cy="25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P problems</a:t>
            </a:r>
          </a:p>
        </p:txBody>
      </p:sp>
    </p:spTree>
    <p:extLst>
      <p:ext uri="{BB962C8B-B14F-4D97-AF65-F5344CB8AC3E}">
        <p14:creationId xmlns:p14="http://schemas.microsoft.com/office/powerpoint/2010/main" val="267270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7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D7CB-84EC-0B4D-88B3-749D824996E4}" type="slidenum">
              <a:rPr lang="en-US"/>
              <a:pPr/>
              <a:t>34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 = NP? </a:t>
            </a:r>
            <a:r>
              <a:rPr lang="en-US" i="1" dirty="0"/>
              <a:t> cont’d</a:t>
            </a:r>
            <a:endParaRPr lang="en-US" dirty="0"/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can prove that a problem is not in P, </a:t>
            </a:r>
            <a:br>
              <a:rPr lang="en-US" dirty="0"/>
            </a:br>
            <a:r>
              <a:rPr lang="en-US" dirty="0" smtClean="0"/>
              <a:t>then </a:t>
            </a:r>
            <a:r>
              <a:rPr lang="en-US" dirty="0"/>
              <a:t>you can abandon a search for an efficient solution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absence of such a proof, </a:t>
            </a:r>
            <a:r>
              <a:rPr lang="en-US" dirty="0" smtClean="0"/>
              <a:t>there </a:t>
            </a:r>
            <a:r>
              <a:rPr lang="en-US" dirty="0"/>
              <a:t>is the possibility that </a:t>
            </a:r>
            <a:r>
              <a:rPr lang="en-US" dirty="0" smtClean="0"/>
              <a:t>an </a:t>
            </a:r>
            <a:r>
              <a:rPr lang="en-US" dirty="0"/>
              <a:t>efficient algorithm has gone undiscovered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There could be an efficient algorithm for every problem in NP, which implies that many efficient algorithms are still undiscovered.</a:t>
            </a:r>
          </a:p>
        </p:txBody>
      </p:sp>
    </p:spTree>
    <p:extLst>
      <p:ext uri="{BB962C8B-B14F-4D97-AF65-F5344CB8AC3E}">
        <p14:creationId xmlns:p14="http://schemas.microsoft.com/office/powerpoint/2010/main" val="424194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7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3253-1B07-484B-998E-EDEE2E8C96F9}" type="slidenum">
              <a:rPr lang="en-US"/>
              <a:pPr/>
              <a:t>35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 = NP? </a:t>
            </a:r>
            <a:r>
              <a:rPr lang="en-US" i="1" dirty="0"/>
              <a:t> cont’d</a:t>
            </a:r>
            <a:endParaRPr lang="en-US" dirty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4835525"/>
          </a:xfrm>
        </p:spPr>
        <p:txBody>
          <a:bodyPr/>
          <a:lstStyle/>
          <a:p>
            <a:r>
              <a:rPr lang="en-US" dirty="0"/>
              <a:t>Virtually no computer scientists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believe </a:t>
            </a:r>
            <a:r>
              <a:rPr lang="en-US" dirty="0"/>
              <a:t>that P = NP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But </a:t>
            </a:r>
            <a:r>
              <a:rPr lang="en-US" dirty="0" smtClean="0"/>
              <a:t>it’s </a:t>
            </a:r>
            <a:r>
              <a:rPr lang="en-US" dirty="0"/>
              <a:t>still an open research question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If P does equal NP, then computers will have much greater power </a:t>
            </a:r>
            <a:r>
              <a:rPr lang="en-US" dirty="0" smtClean="0"/>
              <a:t>and </a:t>
            </a:r>
            <a:r>
              <a:rPr lang="en-US" dirty="0"/>
              <a:t>can solve many hard problems efficiently.</a:t>
            </a:r>
          </a:p>
        </p:txBody>
      </p:sp>
    </p:spTree>
    <p:extLst>
      <p:ext uri="{BB962C8B-B14F-4D97-AF65-F5344CB8AC3E}">
        <p14:creationId xmlns:p14="http://schemas.microsoft.com/office/powerpoint/2010/main" val="121120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3253-1B07-484B-998E-EDEE2E8C96F9}" type="slidenum">
              <a:rPr lang="en-US"/>
              <a:pPr/>
              <a:t>36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 = NP? </a:t>
            </a:r>
            <a:r>
              <a:rPr lang="en-US" i="1" dirty="0"/>
              <a:t> cont’d</a:t>
            </a:r>
            <a:endParaRPr lang="en-US" dirty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48355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Clay Institute in 2000 listed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seven </a:t>
            </a:r>
            <a:r>
              <a:rPr lang="en-US" dirty="0">
                <a:solidFill>
                  <a:srgbClr val="B23C00"/>
                </a:solidFill>
              </a:rPr>
              <a:t>Millennium Problems</a:t>
            </a:r>
            <a:r>
              <a:rPr lang="en-US" dirty="0"/>
              <a:t>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offered </a:t>
            </a:r>
            <a:r>
              <a:rPr lang="en-US" dirty="0"/>
              <a:t>$1 million </a:t>
            </a:r>
            <a:r>
              <a:rPr lang="en-US" dirty="0" smtClean="0"/>
              <a:t>for </a:t>
            </a:r>
            <a:r>
              <a:rPr lang="en-US" dirty="0"/>
              <a:t>each solution</a:t>
            </a:r>
            <a:r>
              <a:rPr lang="en-US" dirty="0" smtClean="0"/>
              <a:t>:</a:t>
            </a:r>
          </a:p>
          <a:p>
            <a:pPr lvl="4"/>
            <a:endParaRPr lang="en-US" dirty="0"/>
          </a:p>
          <a:p>
            <a:pPr lvl="1">
              <a:buFont typeface="Wingdings" charset="0"/>
              <a:buAutoNum type="arabicPeriod"/>
            </a:pPr>
            <a:r>
              <a:rPr lang="en-US" dirty="0"/>
              <a:t>Birch and </a:t>
            </a:r>
            <a:r>
              <a:rPr lang="en-US" dirty="0" err="1"/>
              <a:t>Swinnerton</a:t>
            </a:r>
            <a:r>
              <a:rPr lang="en-US" dirty="0"/>
              <a:t>-Dyer conjecture</a:t>
            </a:r>
          </a:p>
          <a:p>
            <a:pPr lvl="1">
              <a:buFont typeface="Wingdings" charset="0"/>
              <a:buAutoNum type="arabicPeriod"/>
            </a:pPr>
            <a:r>
              <a:rPr lang="en-US" dirty="0"/>
              <a:t>Hodge conjecture</a:t>
            </a:r>
          </a:p>
          <a:p>
            <a:pPr lvl="1">
              <a:buFont typeface="Wingdings" charset="0"/>
              <a:buAutoNum type="arabicPeriod"/>
            </a:pPr>
            <a:r>
              <a:rPr lang="en-US" dirty="0" err="1"/>
              <a:t>Navier</a:t>
            </a:r>
            <a:r>
              <a:rPr lang="en-US" dirty="0"/>
              <a:t>-Stokes equations</a:t>
            </a:r>
          </a:p>
          <a:p>
            <a:pPr lvl="1">
              <a:buFont typeface="Wingdings" charset="0"/>
              <a:buAutoNum type="arabicPeriod"/>
            </a:pPr>
            <a:r>
              <a:rPr lang="en-US" dirty="0">
                <a:solidFill>
                  <a:schemeClr val="folHlink"/>
                </a:solidFill>
              </a:rPr>
              <a:t>P versus NP</a:t>
            </a:r>
          </a:p>
          <a:p>
            <a:pPr lvl="1">
              <a:buFont typeface="Wingdings" charset="0"/>
              <a:buAutoNum type="arabicPeriod"/>
            </a:pPr>
            <a:r>
              <a:rPr lang="en-US" dirty="0" err="1"/>
              <a:t>Poincar</a:t>
            </a:r>
            <a:r>
              <a:rPr lang="en-US" dirty="0" err="1">
                <a:cs typeface="Arial" charset="0"/>
              </a:rPr>
              <a:t>é</a:t>
            </a:r>
            <a:r>
              <a:rPr lang="en-US" dirty="0"/>
              <a:t> </a:t>
            </a:r>
            <a:r>
              <a:rPr lang="en-US" dirty="0" smtClean="0"/>
              <a:t>hypothesis </a:t>
            </a:r>
            <a:r>
              <a:rPr lang="en-US" sz="2000" dirty="0" smtClean="0"/>
              <a:t>(solved by </a:t>
            </a:r>
            <a:r>
              <a:rPr lang="en-US" sz="2000" dirty="0" err="1"/>
              <a:t>Grigori</a:t>
            </a:r>
            <a:r>
              <a:rPr lang="en-US" sz="2000" dirty="0"/>
              <a:t> Perelman in </a:t>
            </a:r>
            <a:r>
              <a:rPr lang="en-US" sz="2000" dirty="0" smtClean="0"/>
              <a:t>2003)</a:t>
            </a:r>
            <a:endParaRPr lang="en-US" dirty="0"/>
          </a:p>
          <a:p>
            <a:pPr lvl="1">
              <a:buFont typeface="Wingdings" charset="0"/>
              <a:buAutoNum type="arabicPeriod"/>
            </a:pPr>
            <a:r>
              <a:rPr lang="en-US" dirty="0" err="1"/>
              <a:t>Rieman</a:t>
            </a:r>
            <a:r>
              <a:rPr lang="en-US" dirty="0"/>
              <a:t> hypothesis</a:t>
            </a:r>
          </a:p>
          <a:p>
            <a:pPr lvl="1">
              <a:buFont typeface="Wingdings" charset="0"/>
              <a:buAutoNum type="arabicPeriod"/>
            </a:pPr>
            <a:r>
              <a:rPr lang="en-US" dirty="0"/>
              <a:t>Yang-Mills </a:t>
            </a:r>
            <a:r>
              <a:rPr lang="en-US" dirty="0" smtClean="0"/>
              <a:t>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0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9EDD3-462F-4F4F-A3CD-8D3E57482CC1}" type="slidenum">
              <a:rPr lang="en-US"/>
              <a:pPr/>
              <a:t>37</a:t>
            </a:fld>
            <a:endParaRPr lang="en-US"/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 = NP? </a:t>
            </a:r>
            <a:r>
              <a:rPr lang="en-US" i="1" dirty="0"/>
              <a:t> cont’d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950722"/>
          </a:xfrm>
        </p:spPr>
        <p:txBody>
          <a:bodyPr/>
          <a:lstStyle/>
          <a:p>
            <a:r>
              <a:rPr lang="en-US" dirty="0"/>
              <a:t>Donald Knuth has offered a </a:t>
            </a:r>
            <a:r>
              <a:rPr lang="en-US" dirty="0">
                <a:solidFill>
                  <a:srgbClr val="B23C00"/>
                </a:solidFill>
              </a:rPr>
              <a:t>live turkey </a:t>
            </a:r>
            <a:r>
              <a:rPr lang="en-US" dirty="0"/>
              <a:t>to the first person who proves that P = NP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Therefore, if you prove it, you win one million dollars </a:t>
            </a:r>
            <a:br>
              <a:rPr lang="en-US" dirty="0"/>
            </a:br>
            <a:r>
              <a:rPr lang="en-US" dirty="0"/>
              <a:t>and a live turkey.</a:t>
            </a:r>
          </a:p>
        </p:txBody>
      </p:sp>
      <p:sp>
        <p:nvSpPr>
          <p:cNvPr id="1050629" name="Rectangle 5"/>
          <p:cNvSpPr>
            <a:spLocks noChangeArrowheads="1"/>
          </p:cNvSpPr>
          <p:nvPr/>
        </p:nvSpPr>
        <p:spPr bwMode="auto">
          <a:xfrm>
            <a:off x="1005799" y="3336890"/>
            <a:ext cx="7315200" cy="329247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0630" name="Oval 6"/>
          <p:cNvSpPr>
            <a:spLocks noChangeArrowheads="1"/>
          </p:cNvSpPr>
          <p:nvPr/>
        </p:nvSpPr>
        <p:spPr bwMode="auto">
          <a:xfrm>
            <a:off x="1737637" y="3794090"/>
            <a:ext cx="5943600" cy="256063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631" name="AutoShape 7"/>
          <p:cNvSpPr>
            <a:spLocks noChangeArrowheads="1"/>
          </p:cNvSpPr>
          <p:nvPr/>
        </p:nvSpPr>
        <p:spPr bwMode="auto">
          <a:xfrm>
            <a:off x="3566437" y="4068728"/>
            <a:ext cx="2376487" cy="9144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632" name="AutoShape 8"/>
          <p:cNvSpPr>
            <a:spLocks noChangeArrowheads="1"/>
          </p:cNvSpPr>
          <p:nvPr/>
        </p:nvSpPr>
        <p:spPr bwMode="auto">
          <a:xfrm>
            <a:off x="3566437" y="5165690"/>
            <a:ext cx="2376487" cy="914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633" name="Text Box 9"/>
          <p:cNvSpPr txBox="1">
            <a:spLocks noChangeArrowheads="1"/>
          </p:cNvSpPr>
          <p:nvPr/>
        </p:nvSpPr>
        <p:spPr bwMode="auto">
          <a:xfrm>
            <a:off x="1097874" y="3428965"/>
            <a:ext cx="2782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Exponential time problems</a:t>
            </a:r>
          </a:p>
        </p:txBody>
      </p:sp>
      <p:sp>
        <p:nvSpPr>
          <p:cNvPr id="1050634" name="Text Box 10"/>
          <p:cNvSpPr txBox="1">
            <a:spLocks noChangeArrowheads="1"/>
          </p:cNvSpPr>
          <p:nvPr/>
        </p:nvSpPr>
        <p:spPr bwMode="auto">
          <a:xfrm>
            <a:off x="1097874" y="3732178"/>
            <a:ext cx="1662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chemeClr val="bg1"/>
                </a:solidFill>
              </a:rPr>
              <a:t>Towers of Hanoi</a:t>
            </a:r>
          </a:p>
        </p:txBody>
      </p:sp>
      <p:sp>
        <p:nvSpPr>
          <p:cNvPr id="1050635" name="Text Box 11"/>
          <p:cNvSpPr txBox="1">
            <a:spLocks noChangeArrowheads="1"/>
          </p:cNvSpPr>
          <p:nvPr/>
        </p:nvSpPr>
        <p:spPr bwMode="auto">
          <a:xfrm>
            <a:off x="2012274" y="4829140"/>
            <a:ext cx="1436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33CC"/>
                </a:solidFill>
              </a:rPr>
              <a:t>NP problems</a:t>
            </a:r>
          </a:p>
        </p:txBody>
      </p:sp>
      <p:sp>
        <p:nvSpPr>
          <p:cNvPr id="1050636" name="Text Box 12"/>
          <p:cNvSpPr txBox="1">
            <a:spLocks noChangeArrowheads="1"/>
          </p:cNvSpPr>
          <p:nvPr/>
        </p:nvSpPr>
        <p:spPr bwMode="auto">
          <a:xfrm>
            <a:off x="3566437" y="4068728"/>
            <a:ext cx="2397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folHlink"/>
                </a:solidFill>
              </a:rPr>
              <a:t>NP-complete problems</a:t>
            </a:r>
          </a:p>
        </p:txBody>
      </p:sp>
      <p:sp>
        <p:nvSpPr>
          <p:cNvPr id="1050637" name="Text Box 13"/>
          <p:cNvSpPr txBox="1">
            <a:spLocks noChangeArrowheads="1"/>
          </p:cNvSpPr>
          <p:nvPr/>
        </p:nvSpPr>
        <p:spPr bwMode="auto">
          <a:xfrm>
            <a:off x="3774399" y="4462428"/>
            <a:ext cx="1987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schemeClr val="folHlink"/>
                </a:solidFill>
              </a:rPr>
              <a:t>Traveling </a:t>
            </a:r>
            <a:r>
              <a:rPr lang="en-US" sz="1600" i="1" dirty="0">
                <a:solidFill>
                  <a:schemeClr val="folHlink"/>
                </a:solidFill>
              </a:rPr>
              <a:t>salesman</a:t>
            </a:r>
          </a:p>
        </p:txBody>
      </p:sp>
      <p:sp>
        <p:nvSpPr>
          <p:cNvPr id="1050638" name="Text Box 14"/>
          <p:cNvSpPr txBox="1">
            <a:spLocks noChangeArrowheads="1"/>
          </p:cNvSpPr>
          <p:nvPr/>
        </p:nvSpPr>
        <p:spPr bwMode="auto">
          <a:xfrm>
            <a:off x="4115712" y="5256178"/>
            <a:ext cx="1290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P problems</a:t>
            </a:r>
          </a:p>
        </p:txBody>
      </p:sp>
      <p:sp>
        <p:nvSpPr>
          <p:cNvPr id="1050639" name="Text Box 15"/>
          <p:cNvSpPr txBox="1">
            <a:spLocks noChangeArrowheads="1"/>
          </p:cNvSpPr>
          <p:nvPr/>
        </p:nvSpPr>
        <p:spPr bwMode="auto">
          <a:xfrm>
            <a:off x="4293512" y="5622890"/>
            <a:ext cx="827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239919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2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34A-D24C-EF45-9925-E96E41F6C58E}" type="slidenum">
              <a:rPr lang="en-US"/>
              <a:pPr/>
              <a:t>38</a:t>
            </a:fld>
            <a:endParaRPr lang="en-US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for the Final</a:t>
            </a:r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exam will be </a:t>
            </a:r>
            <a:r>
              <a:rPr lang="en-US" dirty="0" smtClean="0">
                <a:solidFill>
                  <a:srgbClr val="B23C00"/>
                </a:solidFill>
              </a:rPr>
              <a:t>Thursday, </a:t>
            </a:r>
            <a:r>
              <a:rPr lang="en-US" dirty="0">
                <a:solidFill>
                  <a:srgbClr val="B23C00"/>
                </a:solidFill>
              </a:rPr>
              <a:t>August </a:t>
            </a:r>
            <a:r>
              <a:rPr lang="en-US" dirty="0" smtClean="0">
                <a:solidFill>
                  <a:srgbClr val="B23C00"/>
                </a:solidFill>
              </a:rPr>
              <a:t>6</a:t>
            </a:r>
          </a:p>
          <a:p>
            <a:pPr lvl="1"/>
            <a:r>
              <a:rPr lang="en-US" dirty="0" smtClean="0"/>
              <a:t>Same room, same time.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It will cover the entire semester, </a:t>
            </a:r>
            <a:br>
              <a:rPr lang="en-US" dirty="0"/>
            </a:br>
            <a:r>
              <a:rPr lang="en-US" dirty="0"/>
              <a:t>with emphasis on the second half.</a:t>
            </a:r>
          </a:p>
          <a:p>
            <a:pPr lvl="1"/>
            <a:r>
              <a:rPr lang="en-US" dirty="0"/>
              <a:t>See the </a:t>
            </a:r>
            <a:r>
              <a:rPr lang="en-US" dirty="0" smtClean="0"/>
              <a:t>June 30 </a:t>
            </a:r>
            <a:r>
              <a:rPr lang="en-US" dirty="0"/>
              <a:t>lecture notes for a review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first half.</a:t>
            </a:r>
          </a:p>
          <a:p>
            <a:pPr lvl="3"/>
            <a:endParaRPr lang="en-US" dirty="0"/>
          </a:p>
          <a:p>
            <a:r>
              <a:rPr lang="en-US" dirty="0"/>
              <a:t>Same format as the </a:t>
            </a:r>
            <a:r>
              <a:rPr lang="en-US" dirty="0" smtClean="0"/>
              <a:t>midterm.</a:t>
            </a:r>
            <a:endParaRPr lang="en-US" dirty="0"/>
          </a:p>
          <a:p>
            <a:pPr lvl="1"/>
            <a:r>
              <a:rPr lang="en-US" dirty="0"/>
              <a:t>Open book, notes, laptops, Internet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1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6B4D-B99F-564C-A993-A66C41DF1847}" type="slidenum">
              <a:rPr lang="en-US"/>
              <a:pPr/>
              <a:t>39</a:t>
            </a:fld>
            <a:endParaRPr lang="en-US"/>
          </a:p>
        </p:txBody>
      </p:sp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Insertion </a:t>
            </a:r>
            <a:r>
              <a:rPr lang="en-US" dirty="0" smtClean="0"/>
              <a:t>sort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Shellsort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Choices for gap sequence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Heap </a:t>
            </a:r>
            <a:r>
              <a:rPr lang="en-US" dirty="0" smtClean="0"/>
              <a:t>sort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Merge sort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Array and linked list versions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External magnetic </a:t>
            </a:r>
            <a:r>
              <a:rPr lang="en-US" dirty="0" smtClean="0"/>
              <a:t>tapes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47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2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2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2092" y="5678833"/>
            <a:ext cx="6875700" cy="58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We already know that </a:t>
            </a:r>
            <a:r>
              <a:rPr lang="en-US" dirty="0" smtClean="0">
                <a:solidFill>
                  <a:srgbClr val="008000"/>
                </a:solidFill>
              </a:rPr>
              <a:t>aba</a:t>
            </a:r>
            <a:r>
              <a:rPr lang="en-US" dirty="0" smtClean="0">
                <a:solidFill>
                  <a:srgbClr val="B23C00"/>
                </a:solidFill>
              </a:rPr>
              <a:t> has matched, so we jump the pattern forward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to align it with the previous occurrence of </a:t>
            </a:r>
            <a:r>
              <a:rPr lang="en-US" dirty="0" smtClean="0">
                <a:solidFill>
                  <a:srgbClr val="008000"/>
                </a:solidFill>
              </a:rPr>
              <a:t>aba</a:t>
            </a:r>
            <a:r>
              <a:rPr lang="en-US" dirty="0" smtClean="0">
                <a:solidFill>
                  <a:srgbClr val="B23C00"/>
                </a:solidFill>
              </a:rPr>
              <a:t>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2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F227-B7A9-9B41-9FA5-2F26C20C91AF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986169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KMP Pattern </a:t>
            </a:r>
            <a:r>
              <a:rPr lang="en-US" dirty="0" smtClean="0"/>
              <a:t>Matching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graphicFrame>
        <p:nvGraphicFramePr>
          <p:cNvPr id="986571" name="Group 4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593673"/>
              </p:ext>
            </p:extLst>
          </p:nvPr>
        </p:nvGraphicFramePr>
        <p:xfrm>
          <a:off x="3382963" y="3797300"/>
          <a:ext cx="5211762" cy="792480"/>
        </p:xfrm>
        <a:graphic>
          <a:graphicData uri="http://schemas.openxmlformats.org/drawingml/2006/table">
            <a:tbl>
              <a:tblPr/>
              <a:tblGrid>
                <a:gridCol w="1006475"/>
                <a:gridCol w="274637"/>
                <a:gridCol w="273050"/>
                <a:gridCol w="274638"/>
                <a:gridCol w="274637"/>
                <a:gridCol w="274638"/>
                <a:gridCol w="274637"/>
                <a:gridCol w="273050"/>
                <a:gridCol w="274638"/>
                <a:gridCol w="274637"/>
                <a:gridCol w="274638"/>
                <a:gridCol w="274637"/>
                <a:gridCol w="273050"/>
                <a:gridCol w="274638"/>
                <a:gridCol w="274637"/>
                <a:gridCol w="36512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6572" name="Group 4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20619"/>
              </p:ext>
            </p:extLst>
          </p:nvPr>
        </p:nvGraphicFramePr>
        <p:xfrm>
          <a:off x="3382963" y="4741863"/>
          <a:ext cx="5211762" cy="792480"/>
        </p:xfrm>
        <a:graphic>
          <a:graphicData uri="http://schemas.openxmlformats.org/drawingml/2006/table">
            <a:tbl>
              <a:tblPr/>
              <a:tblGrid>
                <a:gridCol w="1006475"/>
                <a:gridCol w="274637"/>
                <a:gridCol w="273050"/>
                <a:gridCol w="274638"/>
                <a:gridCol w="274637"/>
                <a:gridCol w="274638"/>
                <a:gridCol w="274637"/>
                <a:gridCol w="273050"/>
                <a:gridCol w="274638"/>
                <a:gridCol w="274637"/>
                <a:gridCol w="274638"/>
                <a:gridCol w="274637"/>
                <a:gridCol w="273050"/>
                <a:gridCol w="274638"/>
                <a:gridCol w="274637"/>
                <a:gridCol w="36512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6233" name="Text Box 121"/>
          <p:cNvSpPr txBox="1">
            <a:spLocks noChangeArrowheads="1"/>
          </p:cNvSpPr>
          <p:nvPr/>
        </p:nvSpPr>
        <p:spPr bwMode="auto">
          <a:xfrm>
            <a:off x="606425" y="3919538"/>
            <a:ext cx="202100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9, j=5, no match</a:t>
            </a:r>
            <a:r>
              <a:rPr lang="en-US" dirty="0">
                <a:solidFill>
                  <a:srgbClr val="A12A03"/>
                </a:solidFill>
              </a:rPr>
              <a:t/>
            </a:r>
            <a:br>
              <a:rPr lang="en-US" dirty="0">
                <a:solidFill>
                  <a:srgbClr val="A12A03"/>
                </a:solidFill>
              </a:rPr>
            </a:br>
            <a:r>
              <a:rPr lang="en-US" dirty="0">
                <a:solidFill>
                  <a:srgbClr val="A12A03"/>
                </a:solidFill>
              </a:rPr>
              <a:t>Reset j = next[4] = 3</a:t>
            </a:r>
          </a:p>
        </p:txBody>
      </p:sp>
      <p:sp>
        <p:nvSpPr>
          <p:cNvPr id="986234" name="Text Box 122"/>
          <p:cNvSpPr txBox="1">
            <a:spLocks noChangeArrowheads="1"/>
          </p:cNvSpPr>
          <p:nvPr/>
        </p:nvSpPr>
        <p:spPr bwMode="auto">
          <a:xfrm>
            <a:off x="606425" y="4833938"/>
            <a:ext cx="268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 = 9..12, j=3..6, matches</a:t>
            </a:r>
            <a:br>
              <a:rPr lang="en-US"/>
            </a:br>
            <a:r>
              <a:rPr lang="en-US"/>
              <a:t>Pattern found in text.</a:t>
            </a:r>
          </a:p>
        </p:txBody>
      </p:sp>
      <p:graphicFrame>
        <p:nvGraphicFramePr>
          <p:cNvPr id="986570" name="Group 458"/>
          <p:cNvGraphicFramePr>
            <a:graphicFrameLocks noGrp="1"/>
          </p:cNvGraphicFramePr>
          <p:nvPr/>
        </p:nvGraphicFramePr>
        <p:xfrm>
          <a:off x="3382963" y="2789238"/>
          <a:ext cx="5211762" cy="792480"/>
        </p:xfrm>
        <a:graphic>
          <a:graphicData uri="http://schemas.openxmlformats.org/drawingml/2006/table">
            <a:tbl>
              <a:tblPr/>
              <a:tblGrid>
                <a:gridCol w="1006475"/>
                <a:gridCol w="273050"/>
                <a:gridCol w="266700"/>
                <a:gridCol w="282575"/>
                <a:gridCol w="274637"/>
                <a:gridCol w="274638"/>
                <a:gridCol w="273050"/>
                <a:gridCol w="274637"/>
                <a:gridCol w="274638"/>
                <a:gridCol w="274637"/>
                <a:gridCol w="274638"/>
                <a:gridCol w="274637"/>
                <a:gridCol w="273050"/>
                <a:gridCol w="274638"/>
                <a:gridCol w="274637"/>
                <a:gridCol w="3651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6400" name="Text Box 288"/>
          <p:cNvSpPr txBox="1">
            <a:spLocks noChangeArrowheads="1"/>
          </p:cNvSpPr>
          <p:nvPr/>
        </p:nvSpPr>
        <p:spPr bwMode="auto">
          <a:xfrm>
            <a:off x="606425" y="2879725"/>
            <a:ext cx="255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4..8, j=0..4, matches</a:t>
            </a:r>
            <a:br>
              <a:rPr lang="en-US" dirty="0"/>
            </a:br>
            <a:endParaRPr lang="en-US" dirty="0"/>
          </a:p>
        </p:txBody>
      </p:sp>
      <p:sp>
        <p:nvSpPr>
          <p:cNvPr id="986401" name="Text Box 289"/>
          <p:cNvSpPr txBox="1">
            <a:spLocks noChangeArrowheads="1"/>
          </p:cNvSpPr>
          <p:nvPr/>
        </p:nvSpPr>
        <p:spPr bwMode="auto">
          <a:xfrm>
            <a:off x="606425" y="1325563"/>
            <a:ext cx="2228234" cy="33855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next = [ 0 0 1 2 </a:t>
            </a:r>
            <a:r>
              <a:rPr lang="en-US" dirty="0">
                <a:solidFill>
                  <a:srgbClr val="0033CC"/>
                </a:solidFill>
              </a:rPr>
              <a:t>3</a:t>
            </a:r>
            <a:r>
              <a:rPr lang="en-US" dirty="0"/>
              <a:t> 0 1 ]</a:t>
            </a:r>
          </a:p>
        </p:txBody>
      </p:sp>
      <p:graphicFrame>
        <p:nvGraphicFramePr>
          <p:cNvPr id="986569" name="Group 457"/>
          <p:cNvGraphicFramePr>
            <a:graphicFrameLocks noGrp="1"/>
          </p:cNvGraphicFramePr>
          <p:nvPr/>
        </p:nvGraphicFramePr>
        <p:xfrm>
          <a:off x="3382963" y="1874838"/>
          <a:ext cx="5211762" cy="792480"/>
        </p:xfrm>
        <a:graphic>
          <a:graphicData uri="http://schemas.openxmlformats.org/drawingml/2006/table">
            <a:tbl>
              <a:tblPr/>
              <a:tblGrid>
                <a:gridCol w="1006475"/>
                <a:gridCol w="273050"/>
                <a:gridCol w="266700"/>
                <a:gridCol w="282575"/>
                <a:gridCol w="274637"/>
                <a:gridCol w="274638"/>
                <a:gridCol w="273050"/>
                <a:gridCol w="274637"/>
                <a:gridCol w="274638"/>
                <a:gridCol w="274637"/>
                <a:gridCol w="274638"/>
                <a:gridCol w="274637"/>
                <a:gridCol w="273050"/>
                <a:gridCol w="274638"/>
                <a:gridCol w="274637"/>
                <a:gridCol w="3651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6510" name="Text Box 398"/>
          <p:cNvSpPr txBox="1">
            <a:spLocks noChangeArrowheads="1"/>
          </p:cNvSpPr>
          <p:nvPr/>
        </p:nvSpPr>
        <p:spPr bwMode="auto">
          <a:xfrm>
            <a:off x="606425" y="1874838"/>
            <a:ext cx="2127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 = 3, j=0, no match</a:t>
            </a:r>
            <a:br>
              <a:rPr lang="en-US"/>
            </a:br>
            <a:r>
              <a:rPr lang="en-US"/>
              <a:t>Shift pattern 1 right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5394951" y="3611878"/>
            <a:ext cx="1828780" cy="2103097"/>
          </a:xfrm>
          <a:prstGeom prst="ellips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2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6B4D-B99F-564C-A993-A66C41DF1847}" type="slidenum">
              <a:rPr lang="en-US"/>
              <a:pPr/>
              <a:t>40</a:t>
            </a:fld>
            <a:endParaRPr lang="en-US"/>
          </a:p>
        </p:txBody>
      </p:sp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Quicksort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Partitioning strategies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Bucket sort and radix sort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Card </a:t>
            </a:r>
            <a:r>
              <a:rPr lang="en-US" dirty="0" smtClean="0"/>
              <a:t>sorter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Analysis of sorting algorithms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General lower bound for sorting</a:t>
            </a:r>
          </a:p>
        </p:txBody>
      </p:sp>
    </p:spTree>
    <p:extLst>
      <p:ext uri="{BB962C8B-B14F-4D97-AF65-F5344CB8AC3E}">
        <p14:creationId xmlns:p14="http://schemas.microsoft.com/office/powerpoint/2010/main" val="68113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7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22DC-6AEB-A646-A537-7BCC417F8081}" type="slidenum">
              <a:rPr lang="en-US"/>
              <a:pPr/>
              <a:t>41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Disjoint Set Class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Equivalence problem</a:t>
            </a:r>
          </a:p>
          <a:p>
            <a:pPr lvl="1"/>
            <a:r>
              <a:rPr lang="en-US" dirty="0"/>
              <a:t>Relations</a:t>
            </a:r>
          </a:p>
          <a:p>
            <a:pPr lvl="1"/>
            <a:r>
              <a:rPr lang="en-US" dirty="0"/>
              <a:t>Equivalence class</a:t>
            </a:r>
          </a:p>
          <a:p>
            <a:pPr lvl="4"/>
            <a:endParaRPr lang="en-US" dirty="0"/>
          </a:p>
          <a:p>
            <a:r>
              <a:rPr lang="en-US" dirty="0" smtClean="0"/>
              <a:t>Find</a:t>
            </a:r>
            <a:endParaRPr lang="en-US" dirty="0"/>
          </a:p>
          <a:p>
            <a:pPr lvl="1"/>
            <a:r>
              <a:rPr lang="en-US" dirty="0"/>
              <a:t>Path </a:t>
            </a:r>
            <a:r>
              <a:rPr lang="en-US" dirty="0" smtClean="0"/>
              <a:t>compression</a:t>
            </a:r>
          </a:p>
          <a:p>
            <a:pPr lvl="5"/>
            <a:endParaRPr lang="en-US" dirty="0"/>
          </a:p>
          <a:p>
            <a:r>
              <a:rPr lang="en-US" dirty="0"/>
              <a:t>Union</a:t>
            </a:r>
          </a:p>
          <a:p>
            <a:pPr lvl="1"/>
            <a:r>
              <a:rPr lang="en-US" dirty="0"/>
              <a:t>Smart </a:t>
            </a:r>
            <a:r>
              <a:rPr lang="en-US" dirty="0" smtClean="0"/>
              <a:t>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0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22DC-6AEB-A646-A537-7BCC417F8081}" type="slidenum">
              <a:rPr lang="en-US"/>
              <a:pPr/>
              <a:t>42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</a:t>
            </a:r>
            <a:r>
              <a:rPr lang="en-US" dirty="0" smtClean="0"/>
              <a:t>Class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Maze generation</a:t>
            </a:r>
          </a:p>
          <a:p>
            <a:pPr lvl="1"/>
            <a:r>
              <a:rPr lang="en-US" dirty="0" err="1" smtClean="0"/>
              <a:t>Kruskal</a:t>
            </a:r>
            <a:r>
              <a:rPr lang="en-US" dirty="0" err="1" smtClean="0">
                <a:latin typeface="Arial"/>
              </a:rPr>
              <a:t>’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10371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97DB-2DC1-0847-AB5C-92AEA21CE08F}" type="slidenum">
              <a:rPr lang="en-US"/>
              <a:pPr/>
              <a:t>43</a:t>
            </a:fld>
            <a:endParaRPr lang="en-US"/>
          </a:p>
        </p:txBody>
      </p:sp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  <a:p>
            <a:pPr lvl="1"/>
            <a:r>
              <a:rPr lang="en-US" dirty="0"/>
              <a:t>Adjacency list</a:t>
            </a:r>
          </a:p>
          <a:p>
            <a:pPr lvl="4"/>
            <a:endParaRPr lang="en-US" dirty="0"/>
          </a:p>
          <a:p>
            <a:r>
              <a:rPr lang="en-US" dirty="0"/>
              <a:t>Topological sort</a:t>
            </a:r>
          </a:p>
          <a:p>
            <a:pPr lvl="1"/>
            <a:r>
              <a:rPr lang="en-US" dirty="0"/>
              <a:t>Perform using a queue</a:t>
            </a:r>
          </a:p>
          <a:p>
            <a:pPr lvl="4"/>
            <a:endParaRPr lang="en-US" dirty="0"/>
          </a:p>
          <a:p>
            <a:r>
              <a:rPr lang="en-US" dirty="0"/>
              <a:t>Shortest path algorithms</a:t>
            </a:r>
          </a:p>
          <a:p>
            <a:pPr lvl="1"/>
            <a:r>
              <a:rPr lang="en-US" dirty="0" err="1"/>
              <a:t>Unweighted</a:t>
            </a:r>
            <a:r>
              <a:rPr lang="en-US" dirty="0"/>
              <a:t> shortest path</a:t>
            </a:r>
          </a:p>
          <a:p>
            <a:pPr lvl="1"/>
            <a:r>
              <a:rPr lang="en-US" dirty="0"/>
              <a:t>Weighted least cost path</a:t>
            </a:r>
          </a:p>
          <a:p>
            <a:pPr lvl="1"/>
            <a:r>
              <a:rPr lang="en-US" dirty="0" err="1" smtClean="0">
                <a:solidFill>
                  <a:srgbClr val="B23C00"/>
                </a:solidFill>
              </a:rPr>
              <a:t>Dijkstra</a:t>
            </a:r>
            <a:r>
              <a:rPr lang="en-US" dirty="0" err="1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err="1" smtClean="0">
                <a:solidFill>
                  <a:srgbClr val="B23C00"/>
                </a:solidFill>
              </a:rPr>
              <a:t>s</a:t>
            </a:r>
            <a:r>
              <a:rPr lang="en-US" dirty="0" smtClean="0">
                <a:solidFill>
                  <a:srgbClr val="B23C00"/>
                </a:solidFill>
              </a:rPr>
              <a:t> algorithm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6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77CB-5BD2-3247-9A3E-17B95A06014A}" type="slidenum">
              <a:rPr lang="en-US"/>
              <a:pPr/>
              <a:t>44</a:t>
            </a:fld>
            <a:endParaRPr lang="en-US"/>
          </a:p>
        </p:txBody>
      </p:sp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Prim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s </a:t>
            </a:r>
            <a:r>
              <a:rPr lang="en-US" dirty="0">
                <a:solidFill>
                  <a:srgbClr val="B23C00"/>
                </a:solidFill>
              </a:rPr>
              <a:t>algorithm</a:t>
            </a:r>
          </a:p>
          <a:p>
            <a:pPr lvl="1"/>
            <a:r>
              <a:rPr lang="en-US" dirty="0" err="1" smtClean="0">
                <a:solidFill>
                  <a:srgbClr val="B23C00"/>
                </a:solidFill>
              </a:rPr>
              <a:t>Kruskal</a:t>
            </a:r>
            <a:r>
              <a:rPr lang="en-US" dirty="0" err="1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err="1" smtClean="0">
                <a:solidFill>
                  <a:srgbClr val="B23C00"/>
                </a:solidFill>
              </a:rPr>
              <a:t>s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algorithm</a:t>
            </a:r>
          </a:p>
          <a:p>
            <a:pPr lvl="4"/>
            <a:endParaRPr lang="en-US" dirty="0"/>
          </a:p>
          <a:p>
            <a:r>
              <a:rPr lang="en-US" dirty="0"/>
              <a:t>Graph traversal algorithms</a:t>
            </a:r>
          </a:p>
          <a:p>
            <a:pPr lvl="1"/>
            <a:r>
              <a:rPr lang="en-US" dirty="0"/>
              <a:t>Depth-first</a:t>
            </a:r>
          </a:p>
          <a:p>
            <a:pPr lvl="1"/>
            <a:r>
              <a:rPr lang="en-US" dirty="0"/>
              <a:t>Breadth-</a:t>
            </a:r>
            <a:r>
              <a:rPr lang="en-US" dirty="0" smtClean="0"/>
              <a:t>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7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79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F75-B38F-A14B-A27C-ECCA35700307}" type="slidenum">
              <a:rPr lang="en-US"/>
              <a:pPr/>
              <a:t>45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Mapping function</a:t>
            </a:r>
          </a:p>
          <a:p>
            <a:pPr lvl="4"/>
            <a:endParaRPr lang="en-US" dirty="0"/>
          </a:p>
          <a:p>
            <a:r>
              <a:rPr lang="en-US" dirty="0"/>
              <a:t>Collision </a:t>
            </a:r>
            <a:r>
              <a:rPr lang="en-US" dirty="0" smtClean="0"/>
              <a:t>resolution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Linked list</a:t>
            </a:r>
          </a:p>
          <a:p>
            <a:pPr lvl="1"/>
            <a:r>
              <a:rPr lang="en-US" dirty="0"/>
              <a:t>Linear probing</a:t>
            </a:r>
          </a:p>
          <a:p>
            <a:pPr lvl="2"/>
            <a:r>
              <a:rPr lang="en-US" dirty="0"/>
              <a:t>Primary clustering</a:t>
            </a:r>
          </a:p>
          <a:p>
            <a:pPr lvl="1"/>
            <a:r>
              <a:rPr lang="en-US" dirty="0"/>
              <a:t>Quadratic probing</a:t>
            </a:r>
          </a:p>
          <a:p>
            <a:pPr lvl="1"/>
            <a:r>
              <a:rPr lang="en-US" dirty="0"/>
              <a:t>Double </a:t>
            </a:r>
            <a:r>
              <a:rPr lang="en-US" dirty="0" smtClean="0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3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81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EF75-B38F-A14B-A27C-ECCA35700307}" type="slidenum">
              <a:rPr lang="en-US"/>
              <a:pPr/>
              <a:t>46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</a:t>
            </a:r>
            <a:r>
              <a:rPr lang="en-US" dirty="0" smtClean="0"/>
              <a:t>Tables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/>
              <a:t>factor</a:t>
            </a:r>
          </a:p>
          <a:p>
            <a:pPr lvl="4"/>
            <a:endParaRPr lang="en-US" dirty="0"/>
          </a:p>
          <a:p>
            <a:r>
              <a:rPr lang="en-US" dirty="0"/>
              <a:t>Rehashing</a:t>
            </a:r>
          </a:p>
          <a:p>
            <a:pPr lvl="4"/>
            <a:endParaRPr lang="en-US" dirty="0"/>
          </a:p>
          <a:p>
            <a:r>
              <a:rPr lang="en-US" dirty="0"/>
              <a:t>Java support for hashing</a:t>
            </a:r>
          </a:p>
        </p:txBody>
      </p:sp>
    </p:spTree>
    <p:extLst>
      <p:ext uri="{BB962C8B-B14F-4D97-AF65-F5344CB8AC3E}">
        <p14:creationId xmlns:p14="http://schemas.microsoft.com/office/powerpoint/2010/main" val="271472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F86-D75B-B24B-ADA1-33091BB17F43}" type="slidenum">
              <a:rPr lang="en-US"/>
              <a:pPr/>
              <a:t>47</a:t>
            </a:fld>
            <a:endParaRPr lang="en-US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Proceed in stages</a:t>
            </a:r>
          </a:p>
          <a:p>
            <a:pPr lvl="4"/>
            <a:endParaRPr lang="en-US" dirty="0"/>
          </a:p>
          <a:p>
            <a:r>
              <a:rPr lang="en-US" dirty="0"/>
              <a:t>Local optimum</a:t>
            </a:r>
          </a:p>
          <a:p>
            <a:r>
              <a:rPr lang="en-US" dirty="0"/>
              <a:t>Global optimum</a:t>
            </a:r>
          </a:p>
          <a:p>
            <a:pPr lvl="4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 smtClean="0"/>
              <a:t>Dijkstra</a:t>
            </a:r>
            <a:r>
              <a:rPr lang="en-US" dirty="0" err="1" smtClean="0">
                <a:latin typeface="Arial"/>
              </a:rPr>
              <a:t>’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  <a:p>
            <a:pPr lvl="1"/>
            <a:r>
              <a:rPr lang="en-US" dirty="0" smtClean="0"/>
              <a:t>Prim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algorithm</a:t>
            </a:r>
          </a:p>
          <a:p>
            <a:pPr lvl="1"/>
            <a:r>
              <a:rPr lang="en-US" dirty="0" err="1" smtClean="0"/>
              <a:t>Kruskal</a:t>
            </a:r>
            <a:r>
              <a:rPr lang="en-US" dirty="0" err="1" smtClean="0">
                <a:latin typeface="Arial"/>
              </a:rPr>
              <a:t>’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Job scheduling</a:t>
            </a:r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Huffman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s algorithm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9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6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1C09-0BF0-6E44-B5E2-342F1CAABA85}" type="slidenum">
              <a:rPr lang="en-US"/>
              <a:pPr/>
              <a:t>48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Conquer Algorithms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problems into subproblems.</a:t>
            </a:r>
          </a:p>
          <a:p>
            <a:r>
              <a:rPr lang="en-US" dirty="0"/>
              <a:t>Conquer by combining the subproblem solutions.</a:t>
            </a:r>
          </a:p>
          <a:p>
            <a:pPr lvl="4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Towers of Hanoi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Quicksort</a:t>
            </a:r>
          </a:p>
          <a:p>
            <a:pPr lvl="1"/>
            <a:r>
              <a:rPr lang="en-US" dirty="0"/>
              <a:t>Multiplying two large </a:t>
            </a:r>
            <a:r>
              <a:rPr lang="en-US" dirty="0" smtClean="0"/>
              <a:t>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3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52EF-579A-D34B-8825-BD4B95954C21}" type="slidenum">
              <a:rPr lang="en-US"/>
              <a:pPr/>
              <a:t>49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a problem into subproblems.</a:t>
            </a:r>
          </a:p>
          <a:p>
            <a:pPr lvl="1"/>
            <a:r>
              <a:rPr lang="en-US" dirty="0"/>
              <a:t>Solve them all and store the results.</a:t>
            </a:r>
          </a:p>
          <a:p>
            <a:pPr lvl="1"/>
            <a:r>
              <a:rPr lang="en-US" dirty="0"/>
              <a:t>Use the stored results to solve the larger problem.</a:t>
            </a:r>
          </a:p>
          <a:p>
            <a:pPr lvl="4"/>
            <a:endParaRPr lang="en-US" dirty="0"/>
          </a:p>
          <a:p>
            <a:r>
              <a:rPr lang="en-US" dirty="0"/>
              <a:t>Use a table instead of recursion.</a:t>
            </a:r>
          </a:p>
          <a:p>
            <a:pPr lvl="4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Fibonacci series</a:t>
            </a:r>
          </a:p>
          <a:p>
            <a:pPr lvl="1"/>
            <a:r>
              <a:rPr lang="en-US" dirty="0"/>
              <a:t>Knapsack problem</a:t>
            </a:r>
          </a:p>
          <a:p>
            <a:pPr lvl="1"/>
            <a:r>
              <a:rPr lang="en-US" dirty="0"/>
              <a:t>Ordering matrix </a:t>
            </a:r>
            <a:r>
              <a:rPr lang="en-US" dirty="0" smtClean="0"/>
              <a:t>multiplications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7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2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7400-A232-FC4B-A40A-A85EDF1B9ADC}" type="slidenum">
              <a:rPr lang="en-US"/>
              <a:pPr/>
              <a:t>5</a:t>
            </a:fld>
            <a:endParaRPr lang="en-US"/>
          </a:p>
        </p:txBody>
      </p:sp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Running Times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of the algorithms </a:t>
            </a:r>
            <a:r>
              <a:rPr lang="en-US" dirty="0" smtClean="0"/>
              <a:t>we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ve </a:t>
            </a:r>
            <a:r>
              <a:rPr lang="en-US" dirty="0"/>
              <a:t>seen have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polynomial </a:t>
            </a:r>
            <a:r>
              <a:rPr lang="en-US" dirty="0"/>
              <a:t>running times.</a:t>
            </a:r>
          </a:p>
          <a:p>
            <a:pPr lvl="1"/>
            <a:r>
              <a:rPr lang="en-US" dirty="0"/>
              <a:t>Example: Insertion sort: </a:t>
            </a:r>
            <a:r>
              <a:rPr lang="el-GR" i="1" dirty="0">
                <a:latin typeface="Times New Roman" charset="0"/>
              </a:rPr>
              <a:t>Θ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30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4"/>
            <a:endParaRPr lang="en-US" dirty="0"/>
          </a:p>
          <a:p>
            <a:r>
              <a:rPr lang="en-US" dirty="0"/>
              <a:t>Some have </a:t>
            </a:r>
            <a:r>
              <a:rPr lang="en-US" dirty="0">
                <a:solidFill>
                  <a:srgbClr val="B23C00"/>
                </a:solidFill>
              </a:rPr>
              <a:t>linear or near linear </a:t>
            </a:r>
            <a:r>
              <a:rPr lang="en-US" dirty="0"/>
              <a:t>running times.</a:t>
            </a:r>
          </a:p>
          <a:p>
            <a:pPr lvl="1"/>
            <a:r>
              <a:rPr lang="en-US" dirty="0"/>
              <a:t>Example: Building a heap: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1"/>
            <a:r>
              <a:rPr lang="en-US" dirty="0"/>
              <a:t>Example: Merge sort: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log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4"/>
            <a:endParaRPr lang="en-US" dirty="0"/>
          </a:p>
          <a:p>
            <a:r>
              <a:rPr lang="en-US" dirty="0" smtClean="0"/>
              <a:t>We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ve </a:t>
            </a:r>
            <a:r>
              <a:rPr lang="en-US" dirty="0"/>
              <a:t>also seen </a:t>
            </a:r>
            <a:r>
              <a:rPr lang="en-US" dirty="0">
                <a:solidFill>
                  <a:srgbClr val="B23C00"/>
                </a:solidFill>
              </a:rPr>
              <a:t>exponential </a:t>
            </a:r>
            <a:r>
              <a:rPr lang="en-US" dirty="0"/>
              <a:t>running times.</a:t>
            </a:r>
          </a:p>
          <a:p>
            <a:pPr lvl="1"/>
            <a:r>
              <a:rPr lang="en-US" dirty="0"/>
              <a:t>Example: Solving Towers of Hanoi: </a:t>
            </a:r>
            <a:r>
              <a:rPr lang="el-GR" i="1" dirty="0">
                <a:latin typeface="Times New Roman" charset="0"/>
              </a:rPr>
              <a:t>Θ</a:t>
            </a:r>
            <a:r>
              <a:rPr lang="en-US" dirty="0">
                <a:latin typeface="Times New Roman" charset="0"/>
              </a:rPr>
              <a:t>(2</a:t>
            </a:r>
            <a:r>
              <a:rPr lang="en-US" i="1" baseline="30000" dirty="0">
                <a:latin typeface="Times New Roman" charset="0"/>
              </a:rPr>
              <a:t>N</a:t>
            </a:r>
            <a:r>
              <a:rPr lang="en-US" dirty="0" smtClean="0">
                <a:latin typeface="Times New Roman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9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Subsequence (LCS)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algorithm</a:t>
            </a:r>
          </a:p>
          <a:p>
            <a:r>
              <a:rPr lang="en-US" dirty="0" smtClean="0"/>
              <a:t>Dynamic programming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5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8398-97D1-C344-A2CA-44C8641E1142}" type="slidenum">
              <a:rPr lang="en-US"/>
              <a:pPr/>
              <a:t>51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Pattern Matching Algorithms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character-by-character comparisons?</a:t>
            </a:r>
          </a:p>
          <a:p>
            <a:pPr lvl="4"/>
            <a:endParaRPr lang="en-US" dirty="0"/>
          </a:p>
          <a:p>
            <a:r>
              <a:rPr lang="en-US" dirty="0"/>
              <a:t>Brute search</a:t>
            </a:r>
          </a:p>
          <a:p>
            <a:pPr lvl="1"/>
            <a:r>
              <a:rPr lang="en-US" dirty="0"/>
              <a:t>Backtracking after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false start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/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MN</a:t>
            </a:r>
            <a:r>
              <a:rPr lang="en-US" dirty="0"/>
              <a:t>) comparisons</a:t>
            </a:r>
          </a:p>
          <a:p>
            <a:pPr lvl="4"/>
            <a:endParaRPr lang="en-US" dirty="0"/>
          </a:p>
          <a:p>
            <a:r>
              <a:rPr lang="en-US" dirty="0"/>
              <a:t>Knuth-Morris-Pratt algorithm</a:t>
            </a:r>
          </a:p>
          <a:p>
            <a:pPr lvl="1"/>
            <a:r>
              <a:rPr lang="en-US" dirty="0"/>
              <a:t>Eliminates backtracking</a:t>
            </a:r>
          </a:p>
          <a:p>
            <a:pPr lvl="1"/>
            <a:r>
              <a:rPr lang="en-US" dirty="0" smtClean="0"/>
              <a:t>Find similar </a:t>
            </a:r>
            <a:r>
              <a:rPr lang="en-US" dirty="0" err="1"/>
              <a:t>subpatterns</a:t>
            </a:r>
            <a:r>
              <a:rPr lang="en-US" dirty="0"/>
              <a:t> in the pattern</a:t>
            </a:r>
          </a:p>
          <a:p>
            <a:pPr lvl="1"/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M+N</a:t>
            </a:r>
            <a:r>
              <a:rPr lang="en-US" dirty="0"/>
              <a:t>) </a:t>
            </a:r>
            <a:r>
              <a:rPr lang="en-US" dirty="0" smtClean="0"/>
              <a:t>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6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A406-DB0F-4046-918F-0D08EBB0BC49}" type="slidenum">
              <a:rPr lang="en-US"/>
              <a:pPr/>
              <a:t>52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= </a:t>
            </a:r>
            <a:r>
              <a:rPr lang="en-US" dirty="0" smtClean="0"/>
              <a:t>NP?</a:t>
            </a:r>
            <a:endParaRPr lang="en-US" dirty="0"/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and easy problems to solve.</a:t>
            </a:r>
          </a:p>
          <a:p>
            <a:r>
              <a:rPr lang="en-US" dirty="0"/>
              <a:t>Reductions</a:t>
            </a:r>
          </a:p>
          <a:p>
            <a:r>
              <a:rPr lang="en-US" dirty="0"/>
              <a:t>Class P</a:t>
            </a:r>
          </a:p>
          <a:p>
            <a:r>
              <a:rPr lang="en-US" dirty="0"/>
              <a:t>Class NP</a:t>
            </a:r>
          </a:p>
          <a:p>
            <a:r>
              <a:rPr lang="en-US" dirty="0"/>
              <a:t>NP-complete</a:t>
            </a:r>
          </a:p>
          <a:p>
            <a:r>
              <a:rPr lang="en-US" dirty="0">
                <a:solidFill>
                  <a:srgbClr val="B23C00"/>
                </a:solidFill>
              </a:rPr>
              <a:t>Is P = NP?</a:t>
            </a:r>
          </a:p>
        </p:txBody>
      </p:sp>
    </p:spTree>
    <p:extLst>
      <p:ext uri="{BB962C8B-B14F-4D97-AF65-F5344CB8AC3E}">
        <p14:creationId xmlns:p14="http://schemas.microsoft.com/office/powerpoint/2010/main" val="40532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D054-1D98-B049-A0D2-BCF702EA70B6}" type="slidenum">
              <a:rPr lang="en-US"/>
              <a:pPr/>
              <a:t>6</a:t>
            </a:fld>
            <a:endParaRPr lang="en-US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Running </a:t>
            </a:r>
            <a:r>
              <a:rPr lang="en-US" dirty="0" smtClean="0"/>
              <a:t>Times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always have efficient (non-exponential growth) solutions to problems?</a:t>
            </a:r>
          </a:p>
          <a:p>
            <a:pPr lvl="4"/>
            <a:endParaRPr lang="en-US" dirty="0"/>
          </a:p>
          <a:p>
            <a:r>
              <a:rPr lang="en-US" dirty="0"/>
              <a:t>For many problems, the answer is </a:t>
            </a:r>
            <a:r>
              <a:rPr lang="en-US" i="1" dirty="0">
                <a:solidFill>
                  <a:srgbClr val="B23C00"/>
                </a:solidFill>
              </a:rPr>
              <a:t>No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/>
              <a:t>Worse: </a:t>
            </a:r>
            <a:r>
              <a:rPr lang="en-US" dirty="0">
                <a:solidFill>
                  <a:srgbClr val="B23C00"/>
                </a:solidFill>
              </a:rPr>
              <a:t>For a large class of problems,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>
                <a:solidFill>
                  <a:srgbClr val="B23C00"/>
                </a:solidFill>
              </a:rPr>
              <a:t>we can’t </a:t>
            </a:r>
            <a:r>
              <a:rPr lang="en-US" dirty="0">
                <a:solidFill>
                  <a:srgbClr val="B23C00"/>
                </a:solidFill>
              </a:rPr>
              <a:t>even tell whether or not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>
                <a:solidFill>
                  <a:srgbClr val="B23C00"/>
                </a:solidFill>
              </a:rPr>
              <a:t>an </a:t>
            </a:r>
            <a:r>
              <a:rPr lang="en-US" dirty="0">
                <a:solidFill>
                  <a:srgbClr val="B23C00"/>
                </a:solidFill>
              </a:rPr>
              <a:t>efficient solution might exist.</a:t>
            </a:r>
          </a:p>
          <a:p>
            <a:pPr lvl="1"/>
            <a:r>
              <a:rPr lang="en-US" dirty="0"/>
              <a:t>Programmers: You can’t find an efficient algorithm.</a:t>
            </a:r>
          </a:p>
          <a:p>
            <a:pPr lvl="1"/>
            <a:r>
              <a:rPr lang="en-US" dirty="0"/>
              <a:t>Theoreticians: Why are these problems so hard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5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D054-1D98-B049-A0D2-BCF702EA70B6}" type="slidenum">
              <a:rPr lang="en-US"/>
              <a:pPr/>
              <a:t>7</a:t>
            </a:fld>
            <a:endParaRPr lang="en-US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Running </a:t>
            </a:r>
            <a:r>
              <a:rPr lang="en-US" dirty="0" smtClean="0"/>
              <a:t>Times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classify problems as being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ja-JP" altLang="en-US" dirty="0" smtClean="0">
                <a:latin typeface="Arial"/>
              </a:rPr>
              <a:t>“</a:t>
            </a:r>
            <a:r>
              <a:rPr lang="en-US" dirty="0"/>
              <a:t>easy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or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hard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A great deal of computer science </a:t>
            </a:r>
            <a:r>
              <a:rPr lang="en-US" dirty="0" smtClean="0"/>
              <a:t>research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has </a:t>
            </a:r>
            <a:r>
              <a:rPr lang="en-US" dirty="0"/>
              <a:t>gone into this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We now have mechanisms to classify a new problem as being </a:t>
            </a:r>
            <a:r>
              <a:rPr lang="ja-JP" altLang="en-US" dirty="0">
                <a:solidFill>
                  <a:srgbClr val="B23C00"/>
                </a:solidFill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as hard as</a:t>
            </a:r>
            <a:r>
              <a:rPr lang="ja-JP" altLang="en-US" dirty="0">
                <a:solidFill>
                  <a:srgbClr val="B23C00"/>
                </a:solidFill>
                <a:latin typeface="Arial"/>
              </a:rPr>
              <a:t>”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another problem already known to be hard.</a:t>
            </a:r>
          </a:p>
        </p:txBody>
      </p:sp>
    </p:spTree>
    <p:extLst>
      <p:ext uri="{BB962C8B-B14F-4D97-AF65-F5344CB8AC3E}">
        <p14:creationId xmlns:p14="http://schemas.microsoft.com/office/powerpoint/2010/main" val="91584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27DB-565A-AB45-872F-CFA77278AFB5}" type="slidenum">
              <a:rPr lang="en-US"/>
              <a:pPr/>
              <a:t>8</a:t>
            </a:fld>
            <a:endParaRPr lang="en-US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Easy vs. Hard Problems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4835525"/>
          </a:xfrm>
        </p:spPr>
        <p:txBody>
          <a:bodyPr/>
          <a:lstStyle/>
          <a:p>
            <a:r>
              <a:rPr lang="en-US" dirty="0"/>
              <a:t>There </a:t>
            </a:r>
            <a:r>
              <a:rPr lang="en-US" dirty="0" smtClean="0"/>
              <a:t>can be a </a:t>
            </a:r>
            <a:r>
              <a:rPr lang="en-US" dirty="0"/>
              <a:t>fine line between easy and hard.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Easy:</a:t>
            </a:r>
            <a:r>
              <a:rPr lang="en-US" dirty="0"/>
              <a:t> Find the </a:t>
            </a:r>
            <a:r>
              <a:rPr lang="en-US" dirty="0">
                <a:solidFill>
                  <a:srgbClr val="B23C00"/>
                </a:solidFill>
              </a:rPr>
              <a:t>shortest path </a:t>
            </a:r>
            <a:r>
              <a:rPr lang="en-US" dirty="0"/>
              <a:t>from vertex A to vertex B </a:t>
            </a:r>
            <a:r>
              <a:rPr lang="en-US" dirty="0" smtClean="0"/>
              <a:t>in </a:t>
            </a:r>
            <a:r>
              <a:rPr lang="en-US" dirty="0"/>
              <a:t>a weighted graph.</a:t>
            </a:r>
          </a:p>
          <a:p>
            <a:pPr lvl="1"/>
            <a:r>
              <a:rPr lang="en-US" dirty="0"/>
              <a:t>Do a breadth-first </a:t>
            </a:r>
            <a:r>
              <a:rPr lang="en-US" dirty="0" smtClean="0"/>
              <a:t>search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>
                <a:solidFill>
                  <a:srgbClr val="B23C00"/>
                </a:solidFill>
              </a:rPr>
              <a:t>linear time</a:t>
            </a:r>
            <a:r>
              <a:rPr lang="en-US" dirty="0"/>
              <a:t>.</a:t>
            </a:r>
          </a:p>
          <a:p>
            <a:pPr lvl="3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Hard:</a:t>
            </a:r>
            <a:r>
              <a:rPr lang="en-US" dirty="0"/>
              <a:t> Find the </a:t>
            </a:r>
            <a:r>
              <a:rPr lang="en-US" dirty="0">
                <a:solidFill>
                  <a:srgbClr val="B23C00"/>
                </a:solidFill>
              </a:rPr>
              <a:t>longest path </a:t>
            </a:r>
            <a:r>
              <a:rPr lang="en-US" dirty="0"/>
              <a:t>(without cycles)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vertex </a:t>
            </a:r>
            <a:r>
              <a:rPr lang="en-US" dirty="0"/>
              <a:t>A to vertex B in a weighted graph.</a:t>
            </a:r>
          </a:p>
          <a:p>
            <a:pPr lvl="1"/>
            <a:r>
              <a:rPr lang="en-US" dirty="0"/>
              <a:t>All known algorithms take </a:t>
            </a:r>
            <a:r>
              <a:rPr lang="en-US" dirty="0">
                <a:solidFill>
                  <a:srgbClr val="B23C00"/>
                </a:solidFill>
              </a:rPr>
              <a:t>exponential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27DB-565A-AB45-872F-CFA77278AFB5}" type="slidenum">
              <a:rPr lang="en-US"/>
              <a:pPr/>
              <a:t>9</a:t>
            </a:fld>
            <a:endParaRPr lang="en-US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vs. Hard </a:t>
            </a:r>
            <a:r>
              <a:rPr lang="en-US" dirty="0" smtClean="0"/>
              <a:t>Problems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4835525"/>
          </a:xfrm>
        </p:spPr>
        <p:txBody>
          <a:bodyPr/>
          <a:lstStyle/>
          <a:p>
            <a:r>
              <a:rPr lang="en-US" dirty="0" smtClean="0"/>
              <a:t>Recast </a:t>
            </a:r>
            <a:r>
              <a:rPr lang="en-US" dirty="0"/>
              <a:t>the problem as a </a:t>
            </a:r>
            <a:r>
              <a:rPr lang="en-US" i="1" dirty="0">
                <a:solidFill>
                  <a:srgbClr val="B23C00"/>
                </a:solidFill>
              </a:rPr>
              <a:t>Yes-No</a:t>
            </a:r>
            <a:r>
              <a:rPr lang="en-US" dirty="0">
                <a:solidFill>
                  <a:srgbClr val="B23C00"/>
                </a:solidFill>
              </a:rPr>
              <a:t> problem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Easy: </a:t>
            </a:r>
            <a:r>
              <a:rPr lang="en-US" dirty="0"/>
              <a:t>Is there a path from vertex A to vertex B with weight </a:t>
            </a:r>
            <a:r>
              <a:rPr lang="en-US" dirty="0">
                <a:cs typeface="Arial" charset="0"/>
              </a:rPr>
              <a:t>≤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M</a:t>
            </a:r>
            <a:r>
              <a:rPr lang="en-US" dirty="0" smtClean="0"/>
              <a:t>?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Hard:</a:t>
            </a:r>
            <a:r>
              <a:rPr lang="en-US" dirty="0"/>
              <a:t> Is there a path from vertex A to vertex B with weight </a:t>
            </a:r>
            <a:r>
              <a:rPr lang="en-US" dirty="0">
                <a:cs typeface="Arial" charset="0"/>
              </a:rPr>
              <a:t>≥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M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7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54087</TotalTime>
  <Words>1886</Words>
  <Application>Microsoft Macintosh PowerPoint</Application>
  <PresentationFormat>On-screen Show (4:3)</PresentationFormat>
  <Paragraphs>784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Quadrant</vt:lpstr>
      <vt:lpstr>CS 146: Data Structures and Algorithms August 4 Class Meeting</vt:lpstr>
      <vt:lpstr>Computing KMP next[] </vt:lpstr>
      <vt:lpstr>KMP Pattern Matching</vt:lpstr>
      <vt:lpstr>KMP Pattern Matching, cont’d</vt:lpstr>
      <vt:lpstr>Algorithm Running Times</vt:lpstr>
      <vt:lpstr>Algorithm Running Times, cont’d</vt:lpstr>
      <vt:lpstr>Algorithm Running Times, cont’d</vt:lpstr>
      <vt:lpstr>Easy vs. Hard Problems</vt:lpstr>
      <vt:lpstr>Easy vs. Hard Problems, cont’d</vt:lpstr>
      <vt:lpstr>Reductions</vt:lpstr>
      <vt:lpstr>Reduction Example</vt:lpstr>
      <vt:lpstr>Reduction Example, cont’d</vt:lpstr>
      <vt:lpstr>Reduction Example, cont’d</vt:lpstr>
      <vt:lpstr>Polynomial Running Times</vt:lpstr>
      <vt:lpstr>Polynomial Running Times, cont’d</vt:lpstr>
      <vt:lpstr>Polynomial Running Times, cont’d</vt:lpstr>
      <vt:lpstr>Determinism vs. Nondeterminism</vt:lpstr>
      <vt:lpstr>Determinism vs. Nondeterminism, cont’d</vt:lpstr>
      <vt:lpstr>Nondeterministic Machine</vt:lpstr>
      <vt:lpstr>NP</vt:lpstr>
      <vt:lpstr>NP, cont’d</vt:lpstr>
      <vt:lpstr>The Traveling Salesman Problem</vt:lpstr>
      <vt:lpstr>The Traveling Salesman Problem, cont’d</vt:lpstr>
      <vt:lpstr>The Traveling Salesman Problem, cont’d</vt:lpstr>
      <vt:lpstr>The Traveling Salesman Problem, cont’d</vt:lpstr>
      <vt:lpstr>NP-Complete</vt:lpstr>
      <vt:lpstr>NP-Complete, cont’d</vt:lpstr>
      <vt:lpstr>NP-Complete, cont’d</vt:lpstr>
      <vt:lpstr>NP-Complete, cont’d</vt:lpstr>
      <vt:lpstr>NP-Complete Problems</vt:lpstr>
      <vt:lpstr>NP-Complete Problems, cont’d</vt:lpstr>
      <vt:lpstr>P</vt:lpstr>
      <vt:lpstr>Is P = NP?  cont’d</vt:lpstr>
      <vt:lpstr>Is P = NP?  cont’d</vt:lpstr>
      <vt:lpstr>Is P = NP?  cont’d</vt:lpstr>
      <vt:lpstr>Is P = NP?  cont’d</vt:lpstr>
      <vt:lpstr>Is P = NP?  cont’d</vt:lpstr>
      <vt:lpstr>Review for the Final</vt:lpstr>
      <vt:lpstr>Sorting</vt:lpstr>
      <vt:lpstr>Sorting, cont’d</vt:lpstr>
      <vt:lpstr>Disjoint Set Class</vt:lpstr>
      <vt:lpstr>Disjoint Set Class, cont’d</vt:lpstr>
      <vt:lpstr>Graphs</vt:lpstr>
      <vt:lpstr>Graphs, cont’d</vt:lpstr>
      <vt:lpstr>Hash Tables</vt:lpstr>
      <vt:lpstr>Hash Tables, cont’d</vt:lpstr>
      <vt:lpstr>Greedy Algorithms</vt:lpstr>
      <vt:lpstr>Divide and Conquer Algorithms</vt:lpstr>
      <vt:lpstr>Dynamic Programming</vt:lpstr>
      <vt:lpstr>Longest Common Subsequence (LCS)</vt:lpstr>
      <vt:lpstr>String Pattern Matching Algorithms</vt:lpstr>
      <vt:lpstr>P = NP?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810</cp:revision>
  <cp:lastPrinted>2015-07-07T08:11:41Z</cp:lastPrinted>
  <dcterms:created xsi:type="dcterms:W3CDTF">2008-01-12T03:52:55Z</dcterms:created>
  <dcterms:modified xsi:type="dcterms:W3CDTF">2015-08-04T06:35:08Z</dcterms:modified>
  <cp:category/>
</cp:coreProperties>
</file>