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5" r:id="rId1"/>
    <p:sldMasterId id="2147484192" r:id="rId2"/>
    <p:sldMasterId id="2147484221" r:id="rId3"/>
  </p:sldMasterIdLst>
  <p:notesMasterIdLst>
    <p:notesMasterId r:id="rId21"/>
  </p:notesMasterIdLst>
  <p:handoutMasterIdLst>
    <p:handoutMasterId r:id="rId22"/>
  </p:handoutMasterIdLst>
  <p:sldIdLst>
    <p:sldId id="362" r:id="rId4"/>
    <p:sldId id="364" r:id="rId5"/>
    <p:sldId id="365" r:id="rId6"/>
    <p:sldId id="431" r:id="rId7"/>
    <p:sldId id="408" r:id="rId8"/>
    <p:sldId id="439" r:id="rId9"/>
    <p:sldId id="406" r:id="rId10"/>
    <p:sldId id="407" r:id="rId11"/>
    <p:sldId id="438" r:id="rId12"/>
    <p:sldId id="414" r:id="rId13"/>
    <p:sldId id="388" r:id="rId14"/>
    <p:sldId id="384" r:id="rId15"/>
    <p:sldId id="404" r:id="rId16"/>
    <p:sldId id="441" r:id="rId17"/>
    <p:sldId id="442" r:id="rId18"/>
    <p:sldId id="443" r:id="rId19"/>
    <p:sldId id="444" r:id="rId2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l Torvmark" initials="kht" lastIdx="9" clrIdx="0"/>
  <p:cmAuthor id="1" name="a0190552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0000"/>
    <a:srgbClr val="FF0000"/>
    <a:srgbClr val="AAAA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9" autoAdjust="0"/>
    <p:restoredTop sz="90707" autoAdjust="0"/>
  </p:normalViewPr>
  <p:slideViewPr>
    <p:cSldViewPr snapToGrid="0">
      <p:cViewPr>
        <p:scale>
          <a:sx n="70" d="100"/>
          <a:sy n="70" d="100"/>
        </p:scale>
        <p:origin x="-1404" y="-59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F424A-0F7A-4F70-95CC-9DA83A576F26}" type="doc">
      <dgm:prSet loTypeId="urn:microsoft.com/office/officeart/2005/8/layout/vList3#1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4617DD-ABCD-47F0-9FAF-83F1D1E90023}">
      <dgm:prSet phldrT="[Text]" custT="1"/>
      <dgm:spPr/>
      <dgm:t>
        <a:bodyPr/>
        <a:lstStyle/>
        <a:p>
          <a:pPr algn="l"/>
          <a:r>
            <a:rPr lang="en-US" sz="1600" b="0" dirty="0" smtClean="0"/>
            <a:t>34.5 million </a:t>
          </a:r>
          <a:r>
            <a:rPr lang="en-US" sz="1600" b="0" i="1" dirty="0" smtClean="0"/>
            <a:t>Bluetooth </a:t>
          </a:r>
          <a:r>
            <a:rPr lang="en-US" sz="1600" b="0" i="0" dirty="0" smtClean="0"/>
            <a:t>enabled set-top boxes will ship by 2015 </a:t>
          </a:r>
          <a:r>
            <a:rPr lang="en-US" sz="1100" b="0" i="0" dirty="0" smtClean="0"/>
            <a:t>(ABI)</a:t>
          </a:r>
          <a:endParaRPr lang="en-US" sz="1100" b="0" dirty="0"/>
        </a:p>
      </dgm:t>
    </dgm:pt>
    <dgm:pt modelId="{F91F6A07-5D10-4839-8D7D-0430BF599CA1}" type="sibTrans" cxnId="{65627543-F89D-4541-B108-5384A0960771}">
      <dgm:prSet custT="1"/>
      <dgm:spPr/>
      <dgm:t>
        <a:bodyPr/>
        <a:lstStyle/>
        <a:p>
          <a:endParaRPr lang="en-US" sz="1600" b="1"/>
        </a:p>
      </dgm:t>
    </dgm:pt>
    <dgm:pt modelId="{917ECF81-FB3C-4189-A2D0-E766322AE0D1}" type="parTrans" cxnId="{65627543-F89D-4541-B108-5384A0960771}">
      <dgm:prSet/>
      <dgm:spPr/>
      <dgm:t>
        <a:bodyPr/>
        <a:lstStyle/>
        <a:p>
          <a:endParaRPr lang="en-US" sz="1600" b="1"/>
        </a:p>
      </dgm:t>
    </dgm:pt>
    <dgm:pt modelId="{6A6830EF-C41C-49C0-933A-39A9AA294F2F}">
      <dgm:prSet phldrT="[Text]" custT="1"/>
      <dgm:spPr/>
      <dgm:t>
        <a:bodyPr/>
        <a:lstStyle/>
        <a:p>
          <a:pPr algn="l"/>
          <a:r>
            <a:rPr lang="en-US" sz="1600" b="0" dirty="0" smtClean="0"/>
            <a:t>Shipments of </a:t>
          </a:r>
          <a:r>
            <a:rPr lang="en-US" sz="1600" b="0" i="1" dirty="0" smtClean="0"/>
            <a:t>Bluetooth </a:t>
          </a:r>
          <a:r>
            <a:rPr lang="en-US" sz="1600" b="0" i="0" dirty="0" smtClean="0"/>
            <a:t>v4.0 </a:t>
          </a:r>
          <a:r>
            <a:rPr lang="en-US" sz="1600" b="0" dirty="0" smtClean="0"/>
            <a:t>handsets will exceed 370 million units by end of 2012 </a:t>
          </a:r>
          <a:r>
            <a:rPr lang="en-US" sz="1100" b="0" dirty="0" smtClean="0"/>
            <a:t>(IMS Research)</a:t>
          </a:r>
          <a:endParaRPr lang="en-US" sz="1100" b="0" dirty="0"/>
        </a:p>
      </dgm:t>
    </dgm:pt>
    <dgm:pt modelId="{1AB7B653-5455-4A3B-AA13-E28475D9051D}" type="sibTrans" cxnId="{CBA8E431-87DC-4E0B-AF68-B41A2D735D75}">
      <dgm:prSet custT="1"/>
      <dgm:spPr/>
      <dgm:t>
        <a:bodyPr/>
        <a:lstStyle/>
        <a:p>
          <a:endParaRPr lang="en-US" sz="1600" b="1"/>
        </a:p>
      </dgm:t>
    </dgm:pt>
    <dgm:pt modelId="{F90C7091-D8C1-4EB2-999E-DD9B7DCE3504}" type="parTrans" cxnId="{CBA8E431-87DC-4E0B-AF68-B41A2D735D75}">
      <dgm:prSet/>
      <dgm:spPr/>
      <dgm:t>
        <a:bodyPr/>
        <a:lstStyle/>
        <a:p>
          <a:endParaRPr lang="en-US" sz="1600" b="1"/>
        </a:p>
      </dgm:t>
    </dgm:pt>
    <dgm:pt modelId="{9140802B-FB40-4E30-BE4B-FF9A33EF388E}">
      <dgm:prSet phldrT="[Text]" custT="1"/>
      <dgm:spPr/>
      <dgm:t>
        <a:bodyPr/>
        <a:lstStyle/>
        <a:p>
          <a:pPr algn="l"/>
          <a:r>
            <a:rPr lang="en-US" sz="1600" b="0" i="1" dirty="0" smtClean="0"/>
            <a:t>Bluetooth </a:t>
          </a:r>
          <a:r>
            <a:rPr lang="en-US" sz="1600" b="0" i="0" dirty="0" smtClean="0"/>
            <a:t>technology in consumer health devices to exceed 200 million IC shipments in 2015 </a:t>
          </a:r>
          <a:r>
            <a:rPr lang="en-US" sz="1100" b="0" i="0" dirty="0" smtClean="0"/>
            <a:t>(IMS Research) </a:t>
          </a:r>
          <a:endParaRPr lang="en-US" sz="1100" b="0" i="1" dirty="0"/>
        </a:p>
      </dgm:t>
    </dgm:pt>
    <dgm:pt modelId="{BAD2CC2E-184E-4E03-994B-078750F5099A}" type="sibTrans" cxnId="{43F903B8-CC2A-4263-B15E-C35CD4A76726}">
      <dgm:prSet custT="1"/>
      <dgm:spPr/>
      <dgm:t>
        <a:bodyPr/>
        <a:lstStyle/>
        <a:p>
          <a:endParaRPr lang="en-US" sz="1600" b="1"/>
        </a:p>
      </dgm:t>
    </dgm:pt>
    <dgm:pt modelId="{471DB3B0-DBF8-4FF9-AF5A-6210E500B743}" type="parTrans" cxnId="{43F903B8-CC2A-4263-B15E-C35CD4A76726}">
      <dgm:prSet/>
      <dgm:spPr/>
      <dgm:t>
        <a:bodyPr/>
        <a:lstStyle/>
        <a:p>
          <a:endParaRPr lang="en-US" sz="1600" b="1"/>
        </a:p>
      </dgm:t>
    </dgm:pt>
    <dgm:pt modelId="{DDECF825-A544-461C-A08C-180C1912F859}">
      <dgm:prSet phldrT="[Text]" custT="1"/>
      <dgm:spPr/>
      <dgm:t>
        <a:bodyPr/>
        <a:lstStyle/>
        <a:p>
          <a:pPr algn="l"/>
          <a:r>
            <a:rPr lang="en-US" sz="1600" b="0" dirty="0" smtClean="0"/>
            <a:t>128 million </a:t>
          </a:r>
          <a:r>
            <a:rPr lang="en-US" sz="1600" b="0" i="1" dirty="0" smtClean="0"/>
            <a:t>Bluetooth </a:t>
          </a:r>
          <a:r>
            <a:rPr lang="en-US" sz="1600" b="0" i="0" dirty="0" smtClean="0"/>
            <a:t>v4.0 laptops will ship in 2013; tablet sales will approach 250 million units by 2017 </a:t>
          </a:r>
          <a:r>
            <a:rPr lang="en-US" sz="1100" b="0" i="0" dirty="0" smtClean="0"/>
            <a:t>(ABI)</a:t>
          </a:r>
          <a:endParaRPr lang="en-US" sz="1100" b="0" i="1" dirty="0"/>
        </a:p>
      </dgm:t>
    </dgm:pt>
    <dgm:pt modelId="{22688789-E7D5-4386-B78B-81A651D7E807}" type="sibTrans" cxnId="{7D44C5A7-54DB-4569-B68C-7DB74909ADBC}">
      <dgm:prSet custT="1"/>
      <dgm:spPr/>
      <dgm:t>
        <a:bodyPr/>
        <a:lstStyle/>
        <a:p>
          <a:endParaRPr lang="en-US" sz="1600" b="1"/>
        </a:p>
      </dgm:t>
    </dgm:pt>
    <dgm:pt modelId="{417DE6A9-5D8D-49BB-83DA-5C391CA16128}" type="parTrans" cxnId="{7D44C5A7-54DB-4569-B68C-7DB74909ADBC}">
      <dgm:prSet/>
      <dgm:spPr/>
      <dgm:t>
        <a:bodyPr/>
        <a:lstStyle/>
        <a:p>
          <a:endParaRPr lang="en-US" sz="1600" b="1"/>
        </a:p>
      </dgm:t>
    </dgm:pt>
    <dgm:pt modelId="{13A2639D-FEB1-884A-89D7-26FF682A9E0D}">
      <dgm:prSet custT="1"/>
      <dgm:spPr/>
      <dgm:t>
        <a:bodyPr/>
        <a:lstStyle/>
        <a:p>
          <a:pPr algn="l"/>
          <a:r>
            <a:rPr lang="en-US" sz="1600" dirty="0" smtClean="0"/>
            <a:t>Over 60 million </a:t>
          </a:r>
          <a:r>
            <a:rPr lang="en-US" sz="1600" i="1" dirty="0" smtClean="0"/>
            <a:t>Bluetooth </a:t>
          </a:r>
          <a:r>
            <a:rPr lang="en-US" sz="1600" i="0" dirty="0" smtClean="0"/>
            <a:t>enabled sports, fitness and health devices will be shipped between 2010 and 2015 </a:t>
          </a:r>
          <a:r>
            <a:rPr lang="en-US" sz="1100" i="0" dirty="0" smtClean="0"/>
            <a:t>(IMS Research)</a:t>
          </a:r>
          <a:endParaRPr lang="en-US" sz="1100" dirty="0"/>
        </a:p>
      </dgm:t>
    </dgm:pt>
    <dgm:pt modelId="{644245E0-07B6-E740-AF9D-8F3D93E17598}" type="parTrans" cxnId="{088B7BD8-E40D-464F-8220-103A1B7DFD9F}">
      <dgm:prSet/>
      <dgm:spPr/>
      <dgm:t>
        <a:bodyPr/>
        <a:lstStyle/>
        <a:p>
          <a:endParaRPr lang="en-US" sz="1600"/>
        </a:p>
      </dgm:t>
    </dgm:pt>
    <dgm:pt modelId="{CF92D7E3-E2E2-5D4F-8CC2-DA2335DD0AA4}" type="sibTrans" cxnId="{088B7BD8-E40D-464F-8220-103A1B7DFD9F}">
      <dgm:prSet/>
      <dgm:spPr/>
      <dgm:t>
        <a:bodyPr/>
        <a:lstStyle/>
        <a:p>
          <a:endParaRPr lang="en-US" sz="1600"/>
        </a:p>
      </dgm:t>
    </dgm:pt>
    <dgm:pt modelId="{8D5C8817-5226-1946-88AB-4AA551804905}">
      <dgm:prSet phldrT="[Text]" custT="1"/>
      <dgm:spPr/>
      <dgm:t>
        <a:bodyPr/>
        <a:lstStyle/>
        <a:p>
          <a:pPr algn="l"/>
          <a:r>
            <a:rPr lang="en-US" sz="1600" b="0" dirty="0" smtClean="0"/>
            <a:t>70 percent of all new vehicles will have </a:t>
          </a:r>
          <a:r>
            <a:rPr lang="en-US" sz="1600" b="0" i="1" dirty="0" smtClean="0"/>
            <a:t>Bluetooth </a:t>
          </a:r>
          <a:r>
            <a:rPr lang="en-US" sz="1600" b="0" i="0" dirty="0" smtClean="0"/>
            <a:t>connectivity by 2016 </a:t>
          </a:r>
          <a:r>
            <a:rPr lang="en-US" sz="1100" b="0" i="0" dirty="0" smtClean="0"/>
            <a:t>(Strategy Analytics)</a:t>
          </a:r>
          <a:endParaRPr lang="en-US" sz="1100" b="0" dirty="0"/>
        </a:p>
      </dgm:t>
    </dgm:pt>
    <dgm:pt modelId="{F278C6CA-EA1E-1B48-A11E-E1570362B534}" type="parTrans" cxnId="{6EC4C481-1788-3C48-BDC3-142131C021B4}">
      <dgm:prSet/>
      <dgm:spPr/>
      <dgm:t>
        <a:bodyPr/>
        <a:lstStyle/>
        <a:p>
          <a:endParaRPr lang="en-US"/>
        </a:p>
      </dgm:t>
    </dgm:pt>
    <dgm:pt modelId="{7F230E40-CEB7-7D4B-AAD3-D6259A578E13}" type="sibTrans" cxnId="{6EC4C481-1788-3C48-BDC3-142131C021B4}">
      <dgm:prSet/>
      <dgm:spPr/>
      <dgm:t>
        <a:bodyPr/>
        <a:lstStyle/>
        <a:p>
          <a:endParaRPr lang="en-US"/>
        </a:p>
      </dgm:t>
    </dgm:pt>
    <dgm:pt modelId="{30BEB532-FF30-425B-AEBC-D4839E130520}" type="pres">
      <dgm:prSet presAssocID="{271F424A-0F7A-4F70-95CC-9DA83A576F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3101D7-2460-0A4A-B1BB-1BFA5598E523}" type="pres">
      <dgm:prSet presAssocID="{8D5C8817-5226-1946-88AB-4AA551804905}" presName="composite" presStyleCnt="0"/>
      <dgm:spPr/>
      <dgm:t>
        <a:bodyPr/>
        <a:lstStyle/>
        <a:p>
          <a:endParaRPr lang="en-US"/>
        </a:p>
      </dgm:t>
    </dgm:pt>
    <dgm:pt modelId="{4437080F-96B7-6643-81C0-F2BB223E0D57}" type="pres">
      <dgm:prSet presAssocID="{8D5C8817-5226-1946-88AB-4AA551804905}" presName="imgShp" presStyleLbl="fgImgPlace1" presStyleIdx="0" presStyleCnt="6" custLinFactX="59945" custLinFactNeighborX="100000" custLinFactNeighborY="-5813"/>
      <dgm:spPr/>
      <dgm:t>
        <a:bodyPr/>
        <a:lstStyle/>
        <a:p>
          <a:endParaRPr lang="en-US"/>
        </a:p>
      </dgm:t>
    </dgm:pt>
    <dgm:pt modelId="{82CDCCA1-C50F-BF4E-A79F-766077572E60}" type="pres">
      <dgm:prSet presAssocID="{8D5C8817-5226-1946-88AB-4AA551804905}" presName="txShp" presStyleLbl="node1" presStyleIdx="0" presStyleCnt="6" custScaleY="141377" custLinFactNeighborX="23163" custLinFactNeighborY="-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2F68E-B646-8E4E-994D-98925C547F39}" type="pres">
      <dgm:prSet presAssocID="{7F230E40-CEB7-7D4B-AAD3-D6259A578E13}" presName="spacing" presStyleCnt="0"/>
      <dgm:spPr/>
      <dgm:t>
        <a:bodyPr/>
        <a:lstStyle/>
        <a:p>
          <a:endParaRPr lang="en-US"/>
        </a:p>
      </dgm:t>
    </dgm:pt>
    <dgm:pt modelId="{F7D148CE-CF1F-4027-B7DF-F1089AF49837}" type="pres">
      <dgm:prSet presAssocID="{CD4617DD-ABCD-47F0-9FAF-83F1D1E90023}" presName="composite" presStyleCnt="0"/>
      <dgm:spPr/>
      <dgm:t>
        <a:bodyPr/>
        <a:lstStyle/>
        <a:p>
          <a:endParaRPr lang="en-US"/>
        </a:p>
      </dgm:t>
    </dgm:pt>
    <dgm:pt modelId="{0B199BFF-3355-4428-B9B6-B1C130FBC3CD}" type="pres">
      <dgm:prSet presAssocID="{CD4617DD-ABCD-47F0-9FAF-83F1D1E90023}" presName="imgShp" presStyleLbl="fgImgPlace1" presStyleIdx="1" presStyleCnt="6" custLinFactX="51531" custLinFactNeighborX="100000" custLinFactNeighborY="1516"/>
      <dgm:spPr/>
      <dgm:t>
        <a:bodyPr/>
        <a:lstStyle/>
        <a:p>
          <a:endParaRPr lang="en-US"/>
        </a:p>
      </dgm:t>
    </dgm:pt>
    <dgm:pt modelId="{AF91578B-5F3C-4518-A26D-819950C703C7}" type="pres">
      <dgm:prSet presAssocID="{CD4617DD-ABCD-47F0-9FAF-83F1D1E90023}" presName="txShp" presStyleLbl="node1" presStyleIdx="1" presStyleCnt="6" custScaleY="145103" custLinFactNeighborX="23163" custLinFactNeighborY="-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F37EB-0338-4A4B-A0CD-C2D9227100EC}" type="pres">
      <dgm:prSet presAssocID="{F91F6A07-5D10-4839-8D7D-0430BF599CA1}" presName="spacing" presStyleCnt="0"/>
      <dgm:spPr/>
      <dgm:t>
        <a:bodyPr/>
        <a:lstStyle/>
        <a:p>
          <a:endParaRPr lang="en-US"/>
        </a:p>
      </dgm:t>
    </dgm:pt>
    <dgm:pt modelId="{1D8D0B69-94C6-4D77-B93B-783EC8F9B577}" type="pres">
      <dgm:prSet presAssocID="{9140802B-FB40-4E30-BE4B-FF9A33EF388E}" presName="composite" presStyleCnt="0"/>
      <dgm:spPr/>
      <dgm:t>
        <a:bodyPr/>
        <a:lstStyle/>
        <a:p>
          <a:endParaRPr lang="en-US"/>
        </a:p>
      </dgm:t>
    </dgm:pt>
    <dgm:pt modelId="{5804D204-652B-4002-A882-7B7B72DF32D4}" type="pres">
      <dgm:prSet presAssocID="{9140802B-FB40-4E30-BE4B-FF9A33EF388E}" presName="imgShp" presStyleLbl="fgImgPlace1" presStyleIdx="2" presStyleCnt="6" custLinFactX="51531" custLinFactNeighborX="100000" custLinFactNeighborY="1516"/>
      <dgm:spPr/>
      <dgm:t>
        <a:bodyPr/>
        <a:lstStyle/>
        <a:p>
          <a:endParaRPr lang="en-US"/>
        </a:p>
      </dgm:t>
    </dgm:pt>
    <dgm:pt modelId="{45A093FD-49D8-4EEC-8861-4194D6A13798}" type="pres">
      <dgm:prSet presAssocID="{9140802B-FB40-4E30-BE4B-FF9A33EF388E}" presName="txShp" presStyleLbl="node1" presStyleIdx="2" presStyleCnt="6" custScaleY="141377" custLinFactNeighborX="23163" custLinFactNeighborY="-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14474-F4B6-45DE-A7E7-6E90493F1AE1}" type="pres">
      <dgm:prSet presAssocID="{BAD2CC2E-184E-4E03-994B-078750F5099A}" presName="spacing" presStyleCnt="0"/>
      <dgm:spPr/>
      <dgm:t>
        <a:bodyPr/>
        <a:lstStyle/>
        <a:p>
          <a:endParaRPr lang="en-US"/>
        </a:p>
      </dgm:t>
    </dgm:pt>
    <dgm:pt modelId="{98396752-EFA5-4A46-95C5-C1904C5FFEA5}" type="pres">
      <dgm:prSet presAssocID="{6A6830EF-C41C-49C0-933A-39A9AA294F2F}" presName="composite" presStyleCnt="0"/>
      <dgm:spPr/>
      <dgm:t>
        <a:bodyPr/>
        <a:lstStyle/>
        <a:p>
          <a:endParaRPr lang="en-US"/>
        </a:p>
      </dgm:t>
    </dgm:pt>
    <dgm:pt modelId="{63BA011D-D51E-4439-BF94-2AA0FB40E8B3}" type="pres">
      <dgm:prSet presAssocID="{6A6830EF-C41C-49C0-933A-39A9AA294F2F}" presName="imgShp" presStyleLbl="fgImgPlace1" presStyleIdx="3" presStyleCnt="6" custLinFactX="51531" custLinFactNeighborX="100000" custLinFactNeighborY="1516"/>
      <dgm:spPr/>
      <dgm:t>
        <a:bodyPr/>
        <a:lstStyle/>
        <a:p>
          <a:endParaRPr lang="en-US"/>
        </a:p>
      </dgm:t>
    </dgm:pt>
    <dgm:pt modelId="{1AFB31AF-65B9-4330-B35C-5599D610ACC2}" type="pres">
      <dgm:prSet presAssocID="{6A6830EF-C41C-49C0-933A-39A9AA294F2F}" presName="txShp" presStyleLbl="node1" presStyleIdx="3" presStyleCnt="6" custScaleY="141377" custLinFactNeighborX="23163" custLinFactNeighborY="-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DB3B-05D7-42B5-A60B-485BF7F3DE3E}" type="pres">
      <dgm:prSet presAssocID="{1AB7B653-5455-4A3B-AA13-E28475D9051D}" presName="spacing" presStyleCnt="0"/>
      <dgm:spPr/>
      <dgm:t>
        <a:bodyPr/>
        <a:lstStyle/>
        <a:p>
          <a:endParaRPr lang="en-US"/>
        </a:p>
      </dgm:t>
    </dgm:pt>
    <dgm:pt modelId="{8143B10A-A08F-409D-B3EA-101065F95CCE}" type="pres">
      <dgm:prSet presAssocID="{DDECF825-A544-461C-A08C-180C1912F859}" presName="composite" presStyleCnt="0"/>
      <dgm:spPr/>
      <dgm:t>
        <a:bodyPr/>
        <a:lstStyle/>
        <a:p>
          <a:endParaRPr lang="en-US"/>
        </a:p>
      </dgm:t>
    </dgm:pt>
    <dgm:pt modelId="{63C348F8-11A4-471C-B62B-BA6505788ADB}" type="pres">
      <dgm:prSet presAssocID="{DDECF825-A544-461C-A08C-180C1912F859}" presName="imgShp" presStyleLbl="fgImgPlace1" presStyleIdx="4" presStyleCnt="6" custLinFactX="51531" custLinFactNeighborX="100000" custLinFactNeighborY="1516"/>
      <dgm:spPr/>
      <dgm:t>
        <a:bodyPr/>
        <a:lstStyle/>
        <a:p>
          <a:endParaRPr lang="en-US"/>
        </a:p>
      </dgm:t>
    </dgm:pt>
    <dgm:pt modelId="{E6251327-F4BF-4435-B0A9-9C7883110FB2}" type="pres">
      <dgm:prSet presAssocID="{DDECF825-A544-461C-A08C-180C1912F859}" presName="txShp" presStyleLbl="node1" presStyleIdx="4" presStyleCnt="6" custScaleY="141377" custLinFactNeighborX="23163" custLinFactNeighborY="-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98D51-55F3-C94D-9020-AC10B5F2935F}" type="pres">
      <dgm:prSet presAssocID="{22688789-E7D5-4386-B78B-81A651D7E807}" presName="spacing" presStyleCnt="0"/>
      <dgm:spPr/>
      <dgm:t>
        <a:bodyPr/>
        <a:lstStyle/>
        <a:p>
          <a:endParaRPr lang="en-US"/>
        </a:p>
      </dgm:t>
    </dgm:pt>
    <dgm:pt modelId="{7AF3DCB4-AA12-A748-9008-6BB4A6A565AB}" type="pres">
      <dgm:prSet presAssocID="{13A2639D-FEB1-884A-89D7-26FF682A9E0D}" presName="composite" presStyleCnt="0"/>
      <dgm:spPr/>
      <dgm:t>
        <a:bodyPr/>
        <a:lstStyle/>
        <a:p>
          <a:endParaRPr lang="en-US"/>
        </a:p>
      </dgm:t>
    </dgm:pt>
    <dgm:pt modelId="{38904815-B04A-DD40-B6C7-E40C2EBD9A20}" type="pres">
      <dgm:prSet presAssocID="{13A2639D-FEB1-884A-89D7-26FF682A9E0D}" presName="imgShp" presStyleLbl="fgImgPlace1" presStyleIdx="5" presStyleCnt="6" custLinFactX="51531" custLinFactNeighborX="100000" custLinFactNeighborY="1516"/>
      <dgm:spPr/>
      <dgm:t>
        <a:bodyPr/>
        <a:lstStyle/>
        <a:p>
          <a:endParaRPr lang="en-US"/>
        </a:p>
      </dgm:t>
    </dgm:pt>
    <dgm:pt modelId="{EF580AA5-8601-E64D-BA4D-7EDF0E4CCDBF}" type="pres">
      <dgm:prSet presAssocID="{13A2639D-FEB1-884A-89D7-26FF682A9E0D}" presName="txShp" presStyleLbl="node1" presStyleIdx="5" presStyleCnt="6" custScaleY="141377" custLinFactNeighborX="23163" custLinFactNeighborY="-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3D425F-3695-4945-8564-27D861A8E584}" type="presOf" srcId="{DDECF825-A544-461C-A08C-180C1912F859}" destId="{E6251327-F4BF-4435-B0A9-9C7883110FB2}" srcOrd="0" destOrd="0" presId="urn:microsoft.com/office/officeart/2005/8/layout/vList3#1"/>
    <dgm:cxn modelId="{E204E32B-10D9-4A40-8DA8-584922BFE8C5}" type="presOf" srcId="{13A2639D-FEB1-884A-89D7-26FF682A9E0D}" destId="{EF580AA5-8601-E64D-BA4D-7EDF0E4CCDBF}" srcOrd="0" destOrd="0" presId="urn:microsoft.com/office/officeart/2005/8/layout/vList3#1"/>
    <dgm:cxn modelId="{088B7BD8-E40D-464F-8220-103A1B7DFD9F}" srcId="{271F424A-0F7A-4F70-95CC-9DA83A576F26}" destId="{13A2639D-FEB1-884A-89D7-26FF682A9E0D}" srcOrd="5" destOrd="0" parTransId="{644245E0-07B6-E740-AF9D-8F3D93E17598}" sibTransId="{CF92D7E3-E2E2-5D4F-8CC2-DA2335DD0AA4}"/>
    <dgm:cxn modelId="{32739FBF-A42E-4D7A-9485-82AA620B8E20}" type="presOf" srcId="{9140802B-FB40-4E30-BE4B-FF9A33EF388E}" destId="{45A093FD-49D8-4EEC-8861-4194D6A13798}" srcOrd="0" destOrd="0" presId="urn:microsoft.com/office/officeart/2005/8/layout/vList3#1"/>
    <dgm:cxn modelId="{9B3F3AAC-FD02-4A5F-BF59-7051866F9482}" type="presOf" srcId="{CD4617DD-ABCD-47F0-9FAF-83F1D1E90023}" destId="{AF91578B-5F3C-4518-A26D-819950C703C7}" srcOrd="0" destOrd="0" presId="urn:microsoft.com/office/officeart/2005/8/layout/vList3#1"/>
    <dgm:cxn modelId="{65627543-F89D-4541-B108-5384A0960771}" srcId="{271F424A-0F7A-4F70-95CC-9DA83A576F26}" destId="{CD4617DD-ABCD-47F0-9FAF-83F1D1E90023}" srcOrd="1" destOrd="0" parTransId="{917ECF81-FB3C-4189-A2D0-E766322AE0D1}" sibTransId="{F91F6A07-5D10-4839-8D7D-0430BF599CA1}"/>
    <dgm:cxn modelId="{85688B58-F2CE-4A6A-BEBB-C825350E2182}" type="presOf" srcId="{8D5C8817-5226-1946-88AB-4AA551804905}" destId="{82CDCCA1-C50F-BF4E-A79F-766077572E60}" srcOrd="0" destOrd="0" presId="urn:microsoft.com/office/officeart/2005/8/layout/vList3#1"/>
    <dgm:cxn modelId="{43F903B8-CC2A-4263-B15E-C35CD4A76726}" srcId="{271F424A-0F7A-4F70-95CC-9DA83A576F26}" destId="{9140802B-FB40-4E30-BE4B-FF9A33EF388E}" srcOrd="2" destOrd="0" parTransId="{471DB3B0-DBF8-4FF9-AF5A-6210E500B743}" sibTransId="{BAD2CC2E-184E-4E03-994B-078750F5099A}"/>
    <dgm:cxn modelId="{C43E706F-30C5-49AD-BAFC-1B149098ED04}" type="presOf" srcId="{271F424A-0F7A-4F70-95CC-9DA83A576F26}" destId="{30BEB532-FF30-425B-AEBC-D4839E130520}" srcOrd="0" destOrd="0" presId="urn:microsoft.com/office/officeart/2005/8/layout/vList3#1"/>
    <dgm:cxn modelId="{7D44C5A7-54DB-4569-B68C-7DB74909ADBC}" srcId="{271F424A-0F7A-4F70-95CC-9DA83A576F26}" destId="{DDECF825-A544-461C-A08C-180C1912F859}" srcOrd="4" destOrd="0" parTransId="{417DE6A9-5D8D-49BB-83DA-5C391CA16128}" sibTransId="{22688789-E7D5-4386-B78B-81A651D7E807}"/>
    <dgm:cxn modelId="{05BC5301-6C04-48BD-A958-723850D2CB90}" type="presOf" srcId="{6A6830EF-C41C-49C0-933A-39A9AA294F2F}" destId="{1AFB31AF-65B9-4330-B35C-5599D610ACC2}" srcOrd="0" destOrd="0" presId="urn:microsoft.com/office/officeart/2005/8/layout/vList3#1"/>
    <dgm:cxn modelId="{CBA8E431-87DC-4E0B-AF68-B41A2D735D75}" srcId="{271F424A-0F7A-4F70-95CC-9DA83A576F26}" destId="{6A6830EF-C41C-49C0-933A-39A9AA294F2F}" srcOrd="3" destOrd="0" parTransId="{F90C7091-D8C1-4EB2-999E-DD9B7DCE3504}" sibTransId="{1AB7B653-5455-4A3B-AA13-E28475D9051D}"/>
    <dgm:cxn modelId="{6EC4C481-1788-3C48-BDC3-142131C021B4}" srcId="{271F424A-0F7A-4F70-95CC-9DA83A576F26}" destId="{8D5C8817-5226-1946-88AB-4AA551804905}" srcOrd="0" destOrd="0" parTransId="{F278C6CA-EA1E-1B48-A11E-E1570362B534}" sibTransId="{7F230E40-CEB7-7D4B-AAD3-D6259A578E13}"/>
    <dgm:cxn modelId="{63725D98-40A8-4F5B-8D86-F5AD1D2210FA}" type="presParOf" srcId="{30BEB532-FF30-425B-AEBC-D4839E130520}" destId="{423101D7-2460-0A4A-B1BB-1BFA5598E523}" srcOrd="0" destOrd="0" presId="urn:microsoft.com/office/officeart/2005/8/layout/vList3#1"/>
    <dgm:cxn modelId="{31755F9F-29FF-41D2-AD1E-56EA74A70AB4}" type="presParOf" srcId="{423101D7-2460-0A4A-B1BB-1BFA5598E523}" destId="{4437080F-96B7-6643-81C0-F2BB223E0D57}" srcOrd="0" destOrd="0" presId="urn:microsoft.com/office/officeart/2005/8/layout/vList3#1"/>
    <dgm:cxn modelId="{5DC2FE7A-8EC9-449D-9CB4-1DD70F1BDC6A}" type="presParOf" srcId="{423101D7-2460-0A4A-B1BB-1BFA5598E523}" destId="{82CDCCA1-C50F-BF4E-A79F-766077572E60}" srcOrd="1" destOrd="0" presId="urn:microsoft.com/office/officeart/2005/8/layout/vList3#1"/>
    <dgm:cxn modelId="{B52D1187-FED2-489A-9E49-FBEB5B2573E5}" type="presParOf" srcId="{30BEB532-FF30-425B-AEBC-D4839E130520}" destId="{C2C2F68E-B646-8E4E-994D-98925C547F39}" srcOrd="1" destOrd="0" presId="urn:microsoft.com/office/officeart/2005/8/layout/vList3#1"/>
    <dgm:cxn modelId="{3C664FAE-0F72-4B29-A5CB-4ECBA782F77F}" type="presParOf" srcId="{30BEB532-FF30-425B-AEBC-D4839E130520}" destId="{F7D148CE-CF1F-4027-B7DF-F1089AF49837}" srcOrd="2" destOrd="0" presId="urn:microsoft.com/office/officeart/2005/8/layout/vList3#1"/>
    <dgm:cxn modelId="{D19634C6-6454-4F06-B951-CA01CB0EDB02}" type="presParOf" srcId="{F7D148CE-CF1F-4027-B7DF-F1089AF49837}" destId="{0B199BFF-3355-4428-B9B6-B1C130FBC3CD}" srcOrd="0" destOrd="0" presId="urn:microsoft.com/office/officeart/2005/8/layout/vList3#1"/>
    <dgm:cxn modelId="{FB1B8A3E-5F6D-4689-83C8-9D25CA768EAC}" type="presParOf" srcId="{F7D148CE-CF1F-4027-B7DF-F1089AF49837}" destId="{AF91578B-5F3C-4518-A26D-819950C703C7}" srcOrd="1" destOrd="0" presId="urn:microsoft.com/office/officeart/2005/8/layout/vList3#1"/>
    <dgm:cxn modelId="{51694765-D084-4C55-A77B-6492BF9C8006}" type="presParOf" srcId="{30BEB532-FF30-425B-AEBC-D4839E130520}" destId="{B47F37EB-0338-4A4B-A0CD-C2D9227100EC}" srcOrd="3" destOrd="0" presId="urn:microsoft.com/office/officeart/2005/8/layout/vList3#1"/>
    <dgm:cxn modelId="{FE6522C4-8245-41F1-A0E1-99115C5DC137}" type="presParOf" srcId="{30BEB532-FF30-425B-AEBC-D4839E130520}" destId="{1D8D0B69-94C6-4D77-B93B-783EC8F9B577}" srcOrd="4" destOrd="0" presId="urn:microsoft.com/office/officeart/2005/8/layout/vList3#1"/>
    <dgm:cxn modelId="{5C02C462-88B9-49ED-A9D2-61668E33B0D1}" type="presParOf" srcId="{1D8D0B69-94C6-4D77-B93B-783EC8F9B577}" destId="{5804D204-652B-4002-A882-7B7B72DF32D4}" srcOrd="0" destOrd="0" presId="urn:microsoft.com/office/officeart/2005/8/layout/vList3#1"/>
    <dgm:cxn modelId="{0CB9914B-16E1-4706-9431-E94A37224470}" type="presParOf" srcId="{1D8D0B69-94C6-4D77-B93B-783EC8F9B577}" destId="{45A093FD-49D8-4EEC-8861-4194D6A13798}" srcOrd="1" destOrd="0" presId="urn:microsoft.com/office/officeart/2005/8/layout/vList3#1"/>
    <dgm:cxn modelId="{84C57892-509F-4673-96C3-DA4639F6DD30}" type="presParOf" srcId="{30BEB532-FF30-425B-AEBC-D4839E130520}" destId="{D4814474-F4B6-45DE-A7E7-6E90493F1AE1}" srcOrd="5" destOrd="0" presId="urn:microsoft.com/office/officeart/2005/8/layout/vList3#1"/>
    <dgm:cxn modelId="{48F77E6C-CD09-4605-87DC-1E18A6951456}" type="presParOf" srcId="{30BEB532-FF30-425B-AEBC-D4839E130520}" destId="{98396752-EFA5-4A46-95C5-C1904C5FFEA5}" srcOrd="6" destOrd="0" presId="urn:microsoft.com/office/officeart/2005/8/layout/vList3#1"/>
    <dgm:cxn modelId="{264A45E1-E89D-4188-9471-AFC5D077222B}" type="presParOf" srcId="{98396752-EFA5-4A46-95C5-C1904C5FFEA5}" destId="{63BA011D-D51E-4439-BF94-2AA0FB40E8B3}" srcOrd="0" destOrd="0" presId="urn:microsoft.com/office/officeart/2005/8/layout/vList3#1"/>
    <dgm:cxn modelId="{9DA2BC57-6D6A-4B46-BAF3-13FC42EEEB92}" type="presParOf" srcId="{98396752-EFA5-4A46-95C5-C1904C5FFEA5}" destId="{1AFB31AF-65B9-4330-B35C-5599D610ACC2}" srcOrd="1" destOrd="0" presId="urn:microsoft.com/office/officeart/2005/8/layout/vList3#1"/>
    <dgm:cxn modelId="{FCCA4CC6-9618-4A2A-AB02-0E76FBA4CFB3}" type="presParOf" srcId="{30BEB532-FF30-425B-AEBC-D4839E130520}" destId="{F3D3DB3B-05D7-42B5-A60B-485BF7F3DE3E}" srcOrd="7" destOrd="0" presId="urn:microsoft.com/office/officeart/2005/8/layout/vList3#1"/>
    <dgm:cxn modelId="{217910EA-A21F-4F74-B00F-C1A9E5B75C2E}" type="presParOf" srcId="{30BEB532-FF30-425B-AEBC-D4839E130520}" destId="{8143B10A-A08F-409D-B3EA-101065F95CCE}" srcOrd="8" destOrd="0" presId="urn:microsoft.com/office/officeart/2005/8/layout/vList3#1"/>
    <dgm:cxn modelId="{FEEE308F-15B8-4D7C-9FB8-DA378E498E0F}" type="presParOf" srcId="{8143B10A-A08F-409D-B3EA-101065F95CCE}" destId="{63C348F8-11A4-471C-B62B-BA6505788ADB}" srcOrd="0" destOrd="0" presId="urn:microsoft.com/office/officeart/2005/8/layout/vList3#1"/>
    <dgm:cxn modelId="{2F0819C6-CB2D-4843-BADC-976202CE8D59}" type="presParOf" srcId="{8143B10A-A08F-409D-B3EA-101065F95CCE}" destId="{E6251327-F4BF-4435-B0A9-9C7883110FB2}" srcOrd="1" destOrd="0" presId="urn:microsoft.com/office/officeart/2005/8/layout/vList3#1"/>
    <dgm:cxn modelId="{1723894B-435B-4497-87A6-101F18BF3532}" type="presParOf" srcId="{30BEB532-FF30-425B-AEBC-D4839E130520}" destId="{0F298D51-55F3-C94D-9020-AC10B5F2935F}" srcOrd="9" destOrd="0" presId="urn:microsoft.com/office/officeart/2005/8/layout/vList3#1"/>
    <dgm:cxn modelId="{78F52EF9-20C6-4E87-AA3F-DAF59BF5715B}" type="presParOf" srcId="{30BEB532-FF30-425B-AEBC-D4839E130520}" destId="{7AF3DCB4-AA12-A748-9008-6BB4A6A565AB}" srcOrd="10" destOrd="0" presId="urn:microsoft.com/office/officeart/2005/8/layout/vList3#1"/>
    <dgm:cxn modelId="{1062B98B-B538-4738-971C-5380A98A0C57}" type="presParOf" srcId="{7AF3DCB4-AA12-A748-9008-6BB4A6A565AB}" destId="{38904815-B04A-DD40-B6C7-E40C2EBD9A20}" srcOrd="0" destOrd="0" presId="urn:microsoft.com/office/officeart/2005/8/layout/vList3#1"/>
    <dgm:cxn modelId="{4215EC78-3870-47DD-9B67-FCE00FA1C3AF}" type="presParOf" srcId="{7AF3DCB4-AA12-A748-9008-6BB4A6A565AB}" destId="{EF580AA5-8601-E64D-BA4D-7EDF0E4CCDB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F424A-0F7A-4F70-95CC-9DA83A576F26}" type="doc">
      <dgm:prSet loTypeId="urn:microsoft.com/office/officeart/2005/8/layout/vList3#1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5433DA6-CFD3-4FBB-BA7E-F8A32548331F}">
      <dgm:prSet phldrT="[Text]" custT="1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1600" b="1" dirty="0" smtClean="0">
              <a:solidFill>
                <a:schemeClr val="tx1"/>
              </a:solidFill>
            </a:rPr>
            <a:t>Automotive</a:t>
          </a:r>
          <a:endParaRPr lang="en-US" sz="1600" b="1" dirty="0">
            <a:solidFill>
              <a:schemeClr val="tx1"/>
            </a:solidFill>
          </a:endParaRPr>
        </a:p>
      </dgm:t>
    </dgm:pt>
    <dgm:pt modelId="{9C7A3B1F-C1D9-4988-904D-67E9C0A1D716}" type="parTrans" cxnId="{52B6E77E-9B58-4E98-BB6F-10C21382EFAC}">
      <dgm:prSet/>
      <dgm:spPr/>
      <dgm:t>
        <a:bodyPr/>
        <a:lstStyle/>
        <a:p>
          <a:endParaRPr lang="en-US" sz="1600" b="1"/>
        </a:p>
      </dgm:t>
    </dgm:pt>
    <dgm:pt modelId="{95502C6E-3646-45EA-9121-A1086766EBDD}" type="sibTrans" cxnId="{52B6E77E-9B58-4E98-BB6F-10C21382EFAC}">
      <dgm:prSet custT="1"/>
      <dgm:spPr/>
      <dgm:t>
        <a:bodyPr/>
        <a:lstStyle/>
        <a:p>
          <a:endParaRPr lang="en-US" sz="1600" b="1"/>
        </a:p>
      </dgm:t>
    </dgm:pt>
    <dgm:pt modelId="{CD4617DD-ABCD-47F0-9FAF-83F1D1E90023}">
      <dgm:prSet phldrT="[Text]" custT="1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1600" b="1" dirty="0" smtClean="0">
              <a:solidFill>
                <a:schemeClr val="tx1"/>
              </a:solidFill>
            </a:rPr>
            <a:t>Health &amp; Wellness</a:t>
          </a:r>
          <a:endParaRPr lang="en-US" sz="1600" b="1" dirty="0">
            <a:solidFill>
              <a:schemeClr val="tx1"/>
            </a:solidFill>
          </a:endParaRPr>
        </a:p>
      </dgm:t>
    </dgm:pt>
    <dgm:pt modelId="{F91F6A07-5D10-4839-8D7D-0430BF599CA1}" type="sibTrans" cxnId="{65627543-F89D-4541-B108-5384A0960771}">
      <dgm:prSet custT="1"/>
      <dgm:spPr/>
      <dgm:t>
        <a:bodyPr/>
        <a:lstStyle/>
        <a:p>
          <a:endParaRPr lang="en-US" sz="1600" b="1"/>
        </a:p>
      </dgm:t>
    </dgm:pt>
    <dgm:pt modelId="{917ECF81-FB3C-4189-A2D0-E766322AE0D1}" type="parTrans" cxnId="{65627543-F89D-4541-B108-5384A0960771}">
      <dgm:prSet/>
      <dgm:spPr/>
      <dgm:t>
        <a:bodyPr/>
        <a:lstStyle/>
        <a:p>
          <a:endParaRPr lang="en-US" sz="1600" b="1"/>
        </a:p>
      </dgm:t>
    </dgm:pt>
    <dgm:pt modelId="{6A6830EF-C41C-49C0-933A-39A9AA294F2F}">
      <dgm:prSet phldrT="[Text]" custT="1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1600" b="1" dirty="0" smtClean="0">
              <a:solidFill>
                <a:schemeClr val="tx1"/>
              </a:solidFill>
            </a:rPr>
            <a:t>PC &amp; Peripherals</a:t>
          </a:r>
          <a:endParaRPr lang="en-US" sz="1600" b="1" dirty="0">
            <a:solidFill>
              <a:schemeClr val="tx1"/>
            </a:solidFill>
          </a:endParaRPr>
        </a:p>
      </dgm:t>
    </dgm:pt>
    <dgm:pt modelId="{1AB7B653-5455-4A3B-AA13-E28475D9051D}" type="sibTrans" cxnId="{CBA8E431-87DC-4E0B-AF68-B41A2D735D75}">
      <dgm:prSet custT="1"/>
      <dgm:spPr/>
      <dgm:t>
        <a:bodyPr/>
        <a:lstStyle/>
        <a:p>
          <a:endParaRPr lang="en-US" sz="1600" b="1"/>
        </a:p>
      </dgm:t>
    </dgm:pt>
    <dgm:pt modelId="{F90C7091-D8C1-4EB2-999E-DD9B7DCE3504}" type="parTrans" cxnId="{CBA8E431-87DC-4E0B-AF68-B41A2D735D75}">
      <dgm:prSet/>
      <dgm:spPr/>
      <dgm:t>
        <a:bodyPr/>
        <a:lstStyle/>
        <a:p>
          <a:endParaRPr lang="en-US" sz="1600" b="1"/>
        </a:p>
      </dgm:t>
    </dgm:pt>
    <dgm:pt modelId="{9140802B-FB40-4E30-BE4B-FF9A33EF388E}">
      <dgm:prSet phldrT="[Text]" custT="1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1600" b="1" i="0" dirty="0" smtClean="0">
              <a:solidFill>
                <a:schemeClr val="tx1"/>
              </a:solidFill>
            </a:rPr>
            <a:t>Mobile Telephone</a:t>
          </a:r>
          <a:endParaRPr lang="en-US" sz="1600" b="1" i="0" dirty="0">
            <a:solidFill>
              <a:schemeClr val="tx1"/>
            </a:solidFill>
          </a:endParaRPr>
        </a:p>
      </dgm:t>
    </dgm:pt>
    <dgm:pt modelId="{BAD2CC2E-184E-4E03-994B-078750F5099A}" type="sibTrans" cxnId="{43F903B8-CC2A-4263-B15E-C35CD4A76726}">
      <dgm:prSet custT="1"/>
      <dgm:spPr/>
      <dgm:t>
        <a:bodyPr/>
        <a:lstStyle/>
        <a:p>
          <a:endParaRPr lang="en-US" sz="1600" b="1"/>
        </a:p>
      </dgm:t>
    </dgm:pt>
    <dgm:pt modelId="{471DB3B0-DBF8-4FF9-AF5A-6210E500B743}" type="parTrans" cxnId="{43F903B8-CC2A-4263-B15E-C35CD4A76726}">
      <dgm:prSet/>
      <dgm:spPr/>
      <dgm:t>
        <a:bodyPr/>
        <a:lstStyle/>
        <a:p>
          <a:endParaRPr lang="en-US" sz="1600" b="1"/>
        </a:p>
      </dgm:t>
    </dgm:pt>
    <dgm:pt modelId="{DDECF825-A544-461C-A08C-180C1912F859}">
      <dgm:prSet phldrT="[Text]" custT="1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1600" b="1" dirty="0" smtClean="0">
              <a:solidFill>
                <a:schemeClr val="tx1"/>
              </a:solidFill>
            </a:rPr>
            <a:t>Sports &amp; Fitness</a:t>
          </a:r>
          <a:endParaRPr lang="en-US" sz="1600" b="1" i="1" dirty="0">
            <a:solidFill>
              <a:schemeClr val="tx1"/>
            </a:solidFill>
          </a:endParaRPr>
        </a:p>
      </dgm:t>
    </dgm:pt>
    <dgm:pt modelId="{22688789-E7D5-4386-B78B-81A651D7E807}" type="sibTrans" cxnId="{7D44C5A7-54DB-4569-B68C-7DB74909ADBC}">
      <dgm:prSet custT="1"/>
      <dgm:spPr/>
      <dgm:t>
        <a:bodyPr/>
        <a:lstStyle/>
        <a:p>
          <a:endParaRPr lang="en-US" sz="1600" b="1"/>
        </a:p>
      </dgm:t>
    </dgm:pt>
    <dgm:pt modelId="{417DE6A9-5D8D-49BB-83DA-5C391CA16128}" type="parTrans" cxnId="{7D44C5A7-54DB-4569-B68C-7DB74909ADBC}">
      <dgm:prSet/>
      <dgm:spPr/>
      <dgm:t>
        <a:bodyPr/>
        <a:lstStyle/>
        <a:p>
          <a:endParaRPr lang="en-US" sz="1600" b="1"/>
        </a:p>
      </dgm:t>
    </dgm:pt>
    <dgm:pt modelId="{8D5C8817-5226-1946-88AB-4AA551804905}">
      <dgm:prSet phldrT="[Text]" custT="1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1600" b="1" dirty="0" smtClean="0">
              <a:solidFill>
                <a:schemeClr val="tx1"/>
              </a:solidFill>
            </a:rPr>
            <a:t>Consumer Electronics</a:t>
          </a:r>
          <a:endParaRPr lang="en-US" sz="1600" b="1" dirty="0">
            <a:solidFill>
              <a:schemeClr val="tx1"/>
            </a:solidFill>
          </a:endParaRPr>
        </a:p>
      </dgm:t>
    </dgm:pt>
    <dgm:pt modelId="{F278C6CA-EA1E-1B48-A11E-E1570362B534}" type="parTrans" cxnId="{6EC4C481-1788-3C48-BDC3-142131C021B4}">
      <dgm:prSet/>
      <dgm:spPr/>
      <dgm:t>
        <a:bodyPr/>
        <a:lstStyle/>
        <a:p>
          <a:endParaRPr lang="en-US"/>
        </a:p>
      </dgm:t>
    </dgm:pt>
    <dgm:pt modelId="{7F230E40-CEB7-7D4B-AAD3-D6259A578E13}" type="sibTrans" cxnId="{6EC4C481-1788-3C48-BDC3-142131C021B4}">
      <dgm:prSet/>
      <dgm:spPr/>
      <dgm:t>
        <a:bodyPr/>
        <a:lstStyle/>
        <a:p>
          <a:endParaRPr lang="en-US"/>
        </a:p>
      </dgm:t>
    </dgm:pt>
    <dgm:pt modelId="{30BEB532-FF30-425B-AEBC-D4839E130520}" type="pres">
      <dgm:prSet presAssocID="{271F424A-0F7A-4F70-95CC-9DA83A576F26}" presName="linearFlow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93BB4-F3C4-46D7-9FC3-854BFD076FF0}" type="pres">
      <dgm:prSet presAssocID="{55433DA6-CFD3-4FBB-BA7E-F8A32548331F}" presName="composite" presStyleCnt="0"/>
      <dgm:spPr/>
      <dgm:t>
        <a:bodyPr/>
        <a:lstStyle/>
        <a:p>
          <a:endParaRPr lang="en-US"/>
        </a:p>
      </dgm:t>
    </dgm:pt>
    <dgm:pt modelId="{2836FB1E-D6C1-4668-BAB2-F5E97BEFA1F5}" type="pres">
      <dgm:prSet presAssocID="{55433DA6-CFD3-4FBB-BA7E-F8A32548331F}" presName="imgShp" presStyleLbl="fgImgPlace1" presStyleIdx="0" presStyleCnt="6" custLinFactNeighborX="17457" custLinFactNeighborY="691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BD5DB3D-1CBD-42BF-A240-B3BA049ACFEA}" type="pres">
      <dgm:prSet presAssocID="{55433DA6-CFD3-4FBB-BA7E-F8A32548331F}" presName="txShp" presStyleLbl="node1" presStyleIdx="0" presStyleCnt="6" custScaleX="145594" custLinFactNeighborX="-16591" custLinFactNeighborY="6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F0B07-D03C-420B-B07D-1EE0A5EB0981}" type="pres">
      <dgm:prSet presAssocID="{95502C6E-3646-45EA-9121-A1086766EBDD}" presName="spacing" presStyleCnt="0"/>
      <dgm:spPr/>
      <dgm:t>
        <a:bodyPr/>
        <a:lstStyle/>
        <a:p>
          <a:endParaRPr lang="en-US"/>
        </a:p>
      </dgm:t>
    </dgm:pt>
    <dgm:pt modelId="{423101D7-2460-0A4A-B1BB-1BFA5598E523}" type="pres">
      <dgm:prSet presAssocID="{8D5C8817-5226-1946-88AB-4AA551804905}" presName="composite" presStyleCnt="0"/>
      <dgm:spPr/>
      <dgm:t>
        <a:bodyPr/>
        <a:lstStyle/>
        <a:p>
          <a:endParaRPr lang="en-US"/>
        </a:p>
      </dgm:t>
    </dgm:pt>
    <dgm:pt modelId="{4437080F-96B7-6643-81C0-F2BB223E0D57}" type="pres">
      <dgm:prSet presAssocID="{8D5C8817-5226-1946-88AB-4AA551804905}" presName="imgShp" presStyleLbl="fgImgPlace1" presStyleIdx="1" presStyleCnt="6" custLinFactNeighborX="32944" custLinFactNeighborY="-114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2CDCCA1-C50F-BF4E-A79F-766077572E60}" type="pres">
      <dgm:prSet presAssocID="{8D5C8817-5226-1946-88AB-4AA551804905}" presName="txShp" presStyleLbl="node1" presStyleIdx="1" presStyleCnt="6" custScaleX="145594" custLinFactNeighborX="-1768" custLinFactNeighborY="6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2F68E-B646-8E4E-994D-98925C547F39}" type="pres">
      <dgm:prSet presAssocID="{7F230E40-CEB7-7D4B-AAD3-D6259A578E13}" presName="spacing" presStyleCnt="0"/>
      <dgm:spPr/>
      <dgm:t>
        <a:bodyPr/>
        <a:lstStyle/>
        <a:p>
          <a:endParaRPr lang="en-US"/>
        </a:p>
      </dgm:t>
    </dgm:pt>
    <dgm:pt modelId="{F7D148CE-CF1F-4027-B7DF-F1089AF49837}" type="pres">
      <dgm:prSet presAssocID="{CD4617DD-ABCD-47F0-9FAF-83F1D1E90023}" presName="composite" presStyleCnt="0"/>
      <dgm:spPr/>
      <dgm:t>
        <a:bodyPr/>
        <a:lstStyle/>
        <a:p>
          <a:endParaRPr lang="en-US"/>
        </a:p>
      </dgm:t>
    </dgm:pt>
    <dgm:pt modelId="{0B199BFF-3355-4428-B9B6-B1C130FBC3CD}" type="pres">
      <dgm:prSet presAssocID="{CD4617DD-ABCD-47F0-9FAF-83F1D1E90023}" presName="imgShp" presStyleLbl="fgImgPlace1" presStyleIdx="2" presStyleCnt="6" custLinFactNeighborX="32944" custLinFactNeighborY="618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F91578B-5F3C-4518-A26D-819950C703C7}" type="pres">
      <dgm:prSet presAssocID="{CD4617DD-ABCD-47F0-9FAF-83F1D1E90023}" presName="txShp" presStyleLbl="node1" presStyleIdx="2" presStyleCnt="6" custScaleX="145594" custLinFactNeighborX="-16591" custLinFactNeighborY="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F37EB-0338-4A4B-A0CD-C2D9227100EC}" type="pres">
      <dgm:prSet presAssocID="{F91F6A07-5D10-4839-8D7D-0430BF599CA1}" presName="spacing" presStyleCnt="0"/>
      <dgm:spPr/>
      <dgm:t>
        <a:bodyPr/>
        <a:lstStyle/>
        <a:p>
          <a:endParaRPr lang="en-US"/>
        </a:p>
      </dgm:t>
    </dgm:pt>
    <dgm:pt modelId="{1D8D0B69-94C6-4D77-B93B-783EC8F9B577}" type="pres">
      <dgm:prSet presAssocID="{9140802B-FB40-4E30-BE4B-FF9A33EF388E}" presName="composite" presStyleCnt="0"/>
      <dgm:spPr/>
      <dgm:t>
        <a:bodyPr/>
        <a:lstStyle/>
        <a:p>
          <a:endParaRPr lang="en-US"/>
        </a:p>
      </dgm:t>
    </dgm:pt>
    <dgm:pt modelId="{5804D204-652B-4002-A882-7B7B72DF32D4}" type="pres">
      <dgm:prSet presAssocID="{9140802B-FB40-4E30-BE4B-FF9A33EF388E}" presName="imgShp" presStyleLbl="fgImgPlace1" presStyleIdx="3" presStyleCnt="6" custLinFactNeighborX="30576" custLinFactNeighborY="145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5A093FD-49D8-4EEC-8861-4194D6A13798}" type="pres">
      <dgm:prSet presAssocID="{9140802B-FB40-4E30-BE4B-FF9A33EF388E}" presName="txShp" presStyleLbl="node1" presStyleIdx="3" presStyleCnt="6" custScaleX="145594" custLinFactNeighborX="-16591" custLinFactNeighborY="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14474-F4B6-45DE-A7E7-6E90493F1AE1}" type="pres">
      <dgm:prSet presAssocID="{BAD2CC2E-184E-4E03-994B-078750F5099A}" presName="spacing" presStyleCnt="0"/>
      <dgm:spPr/>
      <dgm:t>
        <a:bodyPr/>
        <a:lstStyle/>
        <a:p>
          <a:endParaRPr lang="en-US"/>
        </a:p>
      </dgm:t>
    </dgm:pt>
    <dgm:pt modelId="{98396752-EFA5-4A46-95C5-C1904C5FFEA5}" type="pres">
      <dgm:prSet presAssocID="{6A6830EF-C41C-49C0-933A-39A9AA294F2F}" presName="composite" presStyleCnt="0"/>
      <dgm:spPr/>
      <dgm:t>
        <a:bodyPr/>
        <a:lstStyle/>
        <a:p>
          <a:endParaRPr lang="en-US"/>
        </a:p>
      </dgm:t>
    </dgm:pt>
    <dgm:pt modelId="{63BA011D-D51E-4439-BF94-2AA0FB40E8B3}" type="pres">
      <dgm:prSet presAssocID="{6A6830EF-C41C-49C0-933A-39A9AA294F2F}" presName="imgShp" presStyleLbl="fgImgPlace1" presStyleIdx="4" presStyleCnt="6" custLinFactNeighborX="32944" custLinFactNeighborY="618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AFB31AF-65B9-4330-B35C-5599D610ACC2}" type="pres">
      <dgm:prSet presAssocID="{6A6830EF-C41C-49C0-933A-39A9AA294F2F}" presName="txShp" presStyleLbl="node1" presStyleIdx="4" presStyleCnt="6" custScaleX="145594" custLinFactNeighborX="-16591" custLinFactNeighborY="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DB3B-05D7-42B5-A60B-485BF7F3DE3E}" type="pres">
      <dgm:prSet presAssocID="{1AB7B653-5455-4A3B-AA13-E28475D9051D}" presName="spacing" presStyleCnt="0"/>
      <dgm:spPr/>
      <dgm:t>
        <a:bodyPr/>
        <a:lstStyle/>
        <a:p>
          <a:endParaRPr lang="en-US"/>
        </a:p>
      </dgm:t>
    </dgm:pt>
    <dgm:pt modelId="{8143B10A-A08F-409D-B3EA-101065F95CCE}" type="pres">
      <dgm:prSet presAssocID="{DDECF825-A544-461C-A08C-180C1912F859}" presName="composite" presStyleCnt="0"/>
      <dgm:spPr/>
      <dgm:t>
        <a:bodyPr/>
        <a:lstStyle/>
        <a:p>
          <a:endParaRPr lang="en-US"/>
        </a:p>
      </dgm:t>
    </dgm:pt>
    <dgm:pt modelId="{63C348F8-11A4-471C-B62B-BA6505788ADB}" type="pres">
      <dgm:prSet presAssocID="{DDECF825-A544-461C-A08C-180C1912F859}" presName="imgShp" presStyleLbl="fgImgPlace1" presStyleIdx="5" presStyleCnt="6" custLinFactNeighborX="32944" custLinFactNeighborY="6942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6251327-F4BF-4435-B0A9-9C7883110FB2}" type="pres">
      <dgm:prSet presAssocID="{DDECF825-A544-461C-A08C-180C1912F859}" presName="txShp" presStyleLbl="node1" presStyleIdx="5" presStyleCnt="6" custScaleX="145594" custLinFactNeighborX="-16591" custLinFactNeighborY="-5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833927-5A4A-42D5-9C54-DD5913649D3E}" type="presOf" srcId="{271F424A-0F7A-4F70-95CC-9DA83A576F26}" destId="{30BEB532-FF30-425B-AEBC-D4839E130520}" srcOrd="0" destOrd="0" presId="urn:microsoft.com/office/officeart/2005/8/layout/vList3#1"/>
    <dgm:cxn modelId="{DA8D8C29-1C9D-4A4F-B2B1-5EC77DF87668}" type="presOf" srcId="{9140802B-FB40-4E30-BE4B-FF9A33EF388E}" destId="{45A093FD-49D8-4EEC-8861-4194D6A13798}" srcOrd="0" destOrd="0" presId="urn:microsoft.com/office/officeart/2005/8/layout/vList3#1"/>
    <dgm:cxn modelId="{8E753DB7-8A5B-4C7E-8851-DB172D04EA17}" type="presOf" srcId="{CD4617DD-ABCD-47F0-9FAF-83F1D1E90023}" destId="{AF91578B-5F3C-4518-A26D-819950C703C7}" srcOrd="0" destOrd="0" presId="urn:microsoft.com/office/officeart/2005/8/layout/vList3#1"/>
    <dgm:cxn modelId="{52B6E77E-9B58-4E98-BB6F-10C21382EFAC}" srcId="{271F424A-0F7A-4F70-95CC-9DA83A576F26}" destId="{55433DA6-CFD3-4FBB-BA7E-F8A32548331F}" srcOrd="0" destOrd="0" parTransId="{9C7A3B1F-C1D9-4988-904D-67E9C0A1D716}" sibTransId="{95502C6E-3646-45EA-9121-A1086766EBDD}"/>
    <dgm:cxn modelId="{3AF55D16-C3DA-43DE-B877-AF682963EBBE}" type="presOf" srcId="{6A6830EF-C41C-49C0-933A-39A9AA294F2F}" destId="{1AFB31AF-65B9-4330-B35C-5599D610ACC2}" srcOrd="0" destOrd="0" presId="urn:microsoft.com/office/officeart/2005/8/layout/vList3#1"/>
    <dgm:cxn modelId="{0172620A-B3EE-4CE1-B3CE-DCE1D964BD8C}" type="presOf" srcId="{55433DA6-CFD3-4FBB-BA7E-F8A32548331F}" destId="{1BD5DB3D-1CBD-42BF-A240-B3BA049ACFEA}" srcOrd="0" destOrd="0" presId="urn:microsoft.com/office/officeart/2005/8/layout/vList3#1"/>
    <dgm:cxn modelId="{5F2EADD2-AA71-4DD4-B4F2-C222B7E99DF9}" type="presOf" srcId="{8D5C8817-5226-1946-88AB-4AA551804905}" destId="{82CDCCA1-C50F-BF4E-A79F-766077572E60}" srcOrd="0" destOrd="0" presId="urn:microsoft.com/office/officeart/2005/8/layout/vList3#1"/>
    <dgm:cxn modelId="{65627543-F89D-4541-B108-5384A0960771}" srcId="{271F424A-0F7A-4F70-95CC-9DA83A576F26}" destId="{CD4617DD-ABCD-47F0-9FAF-83F1D1E90023}" srcOrd="2" destOrd="0" parTransId="{917ECF81-FB3C-4189-A2D0-E766322AE0D1}" sibTransId="{F91F6A07-5D10-4839-8D7D-0430BF599CA1}"/>
    <dgm:cxn modelId="{43F903B8-CC2A-4263-B15E-C35CD4A76726}" srcId="{271F424A-0F7A-4F70-95CC-9DA83A576F26}" destId="{9140802B-FB40-4E30-BE4B-FF9A33EF388E}" srcOrd="3" destOrd="0" parTransId="{471DB3B0-DBF8-4FF9-AF5A-6210E500B743}" sibTransId="{BAD2CC2E-184E-4E03-994B-078750F5099A}"/>
    <dgm:cxn modelId="{7D44C5A7-54DB-4569-B68C-7DB74909ADBC}" srcId="{271F424A-0F7A-4F70-95CC-9DA83A576F26}" destId="{DDECF825-A544-461C-A08C-180C1912F859}" srcOrd="5" destOrd="0" parTransId="{417DE6A9-5D8D-49BB-83DA-5C391CA16128}" sibTransId="{22688789-E7D5-4386-B78B-81A651D7E807}"/>
    <dgm:cxn modelId="{CBA8E431-87DC-4E0B-AF68-B41A2D735D75}" srcId="{271F424A-0F7A-4F70-95CC-9DA83A576F26}" destId="{6A6830EF-C41C-49C0-933A-39A9AA294F2F}" srcOrd="4" destOrd="0" parTransId="{F90C7091-D8C1-4EB2-999E-DD9B7DCE3504}" sibTransId="{1AB7B653-5455-4A3B-AA13-E28475D9051D}"/>
    <dgm:cxn modelId="{2B6E12B5-2426-4333-AEEB-38C99A90E7C1}" type="presOf" srcId="{DDECF825-A544-461C-A08C-180C1912F859}" destId="{E6251327-F4BF-4435-B0A9-9C7883110FB2}" srcOrd="0" destOrd="0" presId="urn:microsoft.com/office/officeart/2005/8/layout/vList3#1"/>
    <dgm:cxn modelId="{6EC4C481-1788-3C48-BDC3-142131C021B4}" srcId="{271F424A-0F7A-4F70-95CC-9DA83A576F26}" destId="{8D5C8817-5226-1946-88AB-4AA551804905}" srcOrd="1" destOrd="0" parTransId="{F278C6CA-EA1E-1B48-A11E-E1570362B534}" sibTransId="{7F230E40-CEB7-7D4B-AAD3-D6259A578E13}"/>
    <dgm:cxn modelId="{A821E5CD-38D1-4E40-8AF4-1769A81C0D75}" type="presParOf" srcId="{30BEB532-FF30-425B-AEBC-D4839E130520}" destId="{54A93BB4-F3C4-46D7-9FC3-854BFD076FF0}" srcOrd="0" destOrd="0" presId="urn:microsoft.com/office/officeart/2005/8/layout/vList3#1"/>
    <dgm:cxn modelId="{4F552627-4C72-4B3A-9436-F0C658722086}" type="presParOf" srcId="{54A93BB4-F3C4-46D7-9FC3-854BFD076FF0}" destId="{2836FB1E-D6C1-4668-BAB2-F5E97BEFA1F5}" srcOrd="0" destOrd="0" presId="urn:microsoft.com/office/officeart/2005/8/layout/vList3#1"/>
    <dgm:cxn modelId="{A821DFC7-4C54-4ACA-AC9B-0A93A45492DC}" type="presParOf" srcId="{54A93BB4-F3C4-46D7-9FC3-854BFD076FF0}" destId="{1BD5DB3D-1CBD-42BF-A240-B3BA049ACFEA}" srcOrd="1" destOrd="0" presId="urn:microsoft.com/office/officeart/2005/8/layout/vList3#1"/>
    <dgm:cxn modelId="{D8F6191C-CB29-4DE4-BE58-54CBCB6C9931}" type="presParOf" srcId="{30BEB532-FF30-425B-AEBC-D4839E130520}" destId="{4A0F0B07-D03C-420B-B07D-1EE0A5EB0981}" srcOrd="1" destOrd="0" presId="urn:microsoft.com/office/officeart/2005/8/layout/vList3#1"/>
    <dgm:cxn modelId="{4F2DFC55-6429-41F7-8A56-8965544F3CC1}" type="presParOf" srcId="{30BEB532-FF30-425B-AEBC-D4839E130520}" destId="{423101D7-2460-0A4A-B1BB-1BFA5598E523}" srcOrd="2" destOrd="0" presId="urn:microsoft.com/office/officeart/2005/8/layout/vList3#1"/>
    <dgm:cxn modelId="{658D3257-5683-4F64-B8C9-138CA2267D53}" type="presParOf" srcId="{423101D7-2460-0A4A-B1BB-1BFA5598E523}" destId="{4437080F-96B7-6643-81C0-F2BB223E0D57}" srcOrd="0" destOrd="0" presId="urn:microsoft.com/office/officeart/2005/8/layout/vList3#1"/>
    <dgm:cxn modelId="{53B928A2-B93A-4EBF-AB68-60BF61E205B6}" type="presParOf" srcId="{423101D7-2460-0A4A-B1BB-1BFA5598E523}" destId="{82CDCCA1-C50F-BF4E-A79F-766077572E60}" srcOrd="1" destOrd="0" presId="urn:microsoft.com/office/officeart/2005/8/layout/vList3#1"/>
    <dgm:cxn modelId="{3CCEE039-F12C-469F-A9A5-4D0C3B884C33}" type="presParOf" srcId="{30BEB532-FF30-425B-AEBC-D4839E130520}" destId="{C2C2F68E-B646-8E4E-994D-98925C547F39}" srcOrd="3" destOrd="0" presId="urn:microsoft.com/office/officeart/2005/8/layout/vList3#1"/>
    <dgm:cxn modelId="{5E6BC9C5-AC6B-4A0F-BD95-ED6DAAFC5017}" type="presParOf" srcId="{30BEB532-FF30-425B-AEBC-D4839E130520}" destId="{F7D148CE-CF1F-4027-B7DF-F1089AF49837}" srcOrd="4" destOrd="0" presId="urn:microsoft.com/office/officeart/2005/8/layout/vList3#1"/>
    <dgm:cxn modelId="{CFA73D83-91EA-4FD2-939A-E0DFD2DE52A0}" type="presParOf" srcId="{F7D148CE-CF1F-4027-B7DF-F1089AF49837}" destId="{0B199BFF-3355-4428-B9B6-B1C130FBC3CD}" srcOrd="0" destOrd="0" presId="urn:microsoft.com/office/officeart/2005/8/layout/vList3#1"/>
    <dgm:cxn modelId="{42E64F90-045A-40E4-87D1-2C33DFF2120F}" type="presParOf" srcId="{F7D148CE-CF1F-4027-B7DF-F1089AF49837}" destId="{AF91578B-5F3C-4518-A26D-819950C703C7}" srcOrd="1" destOrd="0" presId="urn:microsoft.com/office/officeart/2005/8/layout/vList3#1"/>
    <dgm:cxn modelId="{75340D8A-9293-4E7B-9C79-670488F8C872}" type="presParOf" srcId="{30BEB532-FF30-425B-AEBC-D4839E130520}" destId="{B47F37EB-0338-4A4B-A0CD-C2D9227100EC}" srcOrd="5" destOrd="0" presId="urn:microsoft.com/office/officeart/2005/8/layout/vList3#1"/>
    <dgm:cxn modelId="{DDFD0C37-E8D4-495D-A95C-504B15EA10EF}" type="presParOf" srcId="{30BEB532-FF30-425B-AEBC-D4839E130520}" destId="{1D8D0B69-94C6-4D77-B93B-783EC8F9B577}" srcOrd="6" destOrd="0" presId="urn:microsoft.com/office/officeart/2005/8/layout/vList3#1"/>
    <dgm:cxn modelId="{4C3A5B58-5BEA-4CEC-81C2-AF19F824D2BE}" type="presParOf" srcId="{1D8D0B69-94C6-4D77-B93B-783EC8F9B577}" destId="{5804D204-652B-4002-A882-7B7B72DF32D4}" srcOrd="0" destOrd="0" presId="urn:microsoft.com/office/officeart/2005/8/layout/vList3#1"/>
    <dgm:cxn modelId="{F6A5B39A-3973-404C-913E-D6EA4604508A}" type="presParOf" srcId="{1D8D0B69-94C6-4D77-B93B-783EC8F9B577}" destId="{45A093FD-49D8-4EEC-8861-4194D6A13798}" srcOrd="1" destOrd="0" presId="urn:microsoft.com/office/officeart/2005/8/layout/vList3#1"/>
    <dgm:cxn modelId="{055533FD-112C-44B8-A50B-4CE32CC2D36A}" type="presParOf" srcId="{30BEB532-FF30-425B-AEBC-D4839E130520}" destId="{D4814474-F4B6-45DE-A7E7-6E90493F1AE1}" srcOrd="7" destOrd="0" presId="urn:microsoft.com/office/officeart/2005/8/layout/vList3#1"/>
    <dgm:cxn modelId="{2E8C6AD7-E308-4265-8D47-B384F8481EE4}" type="presParOf" srcId="{30BEB532-FF30-425B-AEBC-D4839E130520}" destId="{98396752-EFA5-4A46-95C5-C1904C5FFEA5}" srcOrd="8" destOrd="0" presId="urn:microsoft.com/office/officeart/2005/8/layout/vList3#1"/>
    <dgm:cxn modelId="{CEE0906C-12BB-4ABC-8623-E40E30B45000}" type="presParOf" srcId="{98396752-EFA5-4A46-95C5-C1904C5FFEA5}" destId="{63BA011D-D51E-4439-BF94-2AA0FB40E8B3}" srcOrd="0" destOrd="0" presId="urn:microsoft.com/office/officeart/2005/8/layout/vList3#1"/>
    <dgm:cxn modelId="{B0014C1F-1174-43DA-858E-C357809A6C24}" type="presParOf" srcId="{98396752-EFA5-4A46-95C5-C1904C5FFEA5}" destId="{1AFB31AF-65B9-4330-B35C-5599D610ACC2}" srcOrd="1" destOrd="0" presId="urn:microsoft.com/office/officeart/2005/8/layout/vList3#1"/>
    <dgm:cxn modelId="{B0FF0413-2859-413B-8E55-5BB65EEF64D5}" type="presParOf" srcId="{30BEB532-FF30-425B-AEBC-D4839E130520}" destId="{F3D3DB3B-05D7-42B5-A60B-485BF7F3DE3E}" srcOrd="9" destOrd="0" presId="urn:microsoft.com/office/officeart/2005/8/layout/vList3#1"/>
    <dgm:cxn modelId="{9B1D3BFC-BEB4-4983-982A-779077F2A344}" type="presParOf" srcId="{30BEB532-FF30-425B-AEBC-D4839E130520}" destId="{8143B10A-A08F-409D-B3EA-101065F95CCE}" srcOrd="10" destOrd="0" presId="urn:microsoft.com/office/officeart/2005/8/layout/vList3#1"/>
    <dgm:cxn modelId="{CAB7EA79-8E76-4901-83CD-33109B045E16}" type="presParOf" srcId="{8143B10A-A08F-409D-B3EA-101065F95CCE}" destId="{63C348F8-11A4-471C-B62B-BA6505788ADB}" srcOrd="0" destOrd="0" presId="urn:microsoft.com/office/officeart/2005/8/layout/vList3#1"/>
    <dgm:cxn modelId="{5C6817EB-0CB3-4BCC-8FCA-D124E2E89A1A}" type="presParOf" srcId="{8143B10A-A08F-409D-B3EA-101065F95CCE}" destId="{E6251327-F4BF-4435-B0A9-9C7883110FB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CDCCA1-C50F-BF4E-A79F-766077572E60}">
      <dsp:nvSpPr>
        <dsp:cNvPr id="0" name=""/>
        <dsp:cNvSpPr/>
      </dsp:nvSpPr>
      <dsp:spPr>
        <a:xfrm rot="10800000">
          <a:off x="2759043" y="0"/>
          <a:ext cx="5476906" cy="6989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25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70 percent of all new vehicles will have </a:t>
          </a:r>
          <a:r>
            <a:rPr lang="en-US" sz="1600" b="0" i="1" kern="1200" dirty="0" smtClean="0"/>
            <a:t>Bluetooth </a:t>
          </a:r>
          <a:r>
            <a:rPr lang="en-US" sz="1600" b="0" i="0" kern="1200" dirty="0" smtClean="0"/>
            <a:t>connectivity by 2016 </a:t>
          </a:r>
          <a:r>
            <a:rPr lang="en-US" sz="1100" b="0" i="0" kern="1200" dirty="0" smtClean="0"/>
            <a:t>(Strategy Analytics)</a:t>
          </a:r>
          <a:endParaRPr lang="en-US" sz="1100" b="0" kern="1200" dirty="0"/>
        </a:p>
      </dsp:txBody>
      <dsp:txXfrm rot="10800000">
        <a:off x="2759043" y="0"/>
        <a:ext cx="5476906" cy="698993"/>
      </dsp:txXfrm>
    </dsp:sp>
    <dsp:sp modelId="{4437080F-96B7-6643-81C0-F2BB223E0D57}">
      <dsp:nvSpPr>
        <dsp:cNvPr id="0" name=""/>
        <dsp:cNvSpPr/>
      </dsp:nvSpPr>
      <dsp:spPr>
        <a:xfrm>
          <a:off x="2046714" y="74885"/>
          <a:ext cx="494418" cy="49441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1578B-5F3C-4518-A26D-819950C703C7}">
      <dsp:nvSpPr>
        <dsp:cNvPr id="0" name=""/>
        <dsp:cNvSpPr/>
      </dsp:nvSpPr>
      <dsp:spPr>
        <a:xfrm rot="10800000">
          <a:off x="2759043" y="845156"/>
          <a:ext cx="5476906" cy="71741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25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34.5 million </a:t>
          </a:r>
          <a:r>
            <a:rPr lang="en-US" sz="1600" b="0" i="1" kern="1200" dirty="0" smtClean="0"/>
            <a:t>Bluetooth </a:t>
          </a:r>
          <a:r>
            <a:rPr lang="en-US" sz="1600" b="0" i="0" kern="1200" dirty="0" smtClean="0"/>
            <a:t>enabled set-top boxes will ship by 2015 </a:t>
          </a:r>
          <a:r>
            <a:rPr lang="en-US" sz="1100" b="0" i="0" kern="1200" dirty="0" smtClean="0"/>
            <a:t>(ABI)</a:t>
          </a:r>
          <a:endParaRPr lang="en-US" sz="1100" b="0" kern="1200" dirty="0"/>
        </a:p>
      </dsp:txBody>
      <dsp:txXfrm rot="10800000">
        <a:off x="2759043" y="845156"/>
        <a:ext cx="5476906" cy="717415"/>
      </dsp:txXfrm>
    </dsp:sp>
    <dsp:sp modelId="{0B199BFF-3355-4428-B9B6-B1C130FBC3CD}">
      <dsp:nvSpPr>
        <dsp:cNvPr id="0" name=""/>
        <dsp:cNvSpPr/>
      </dsp:nvSpPr>
      <dsp:spPr>
        <a:xfrm>
          <a:off x="2005114" y="966913"/>
          <a:ext cx="494418" cy="49441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093FD-49D8-4EEC-8861-4194D6A13798}">
      <dsp:nvSpPr>
        <dsp:cNvPr id="0" name=""/>
        <dsp:cNvSpPr/>
      </dsp:nvSpPr>
      <dsp:spPr>
        <a:xfrm rot="10800000">
          <a:off x="2759043" y="1710159"/>
          <a:ext cx="5476906" cy="6989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25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dirty="0" smtClean="0"/>
            <a:t>Bluetooth </a:t>
          </a:r>
          <a:r>
            <a:rPr lang="en-US" sz="1600" b="0" i="0" kern="1200" dirty="0" smtClean="0"/>
            <a:t>technology in consumer health devices to exceed 200 million IC shipments in 2015 </a:t>
          </a:r>
          <a:r>
            <a:rPr lang="en-US" sz="1100" b="0" i="0" kern="1200" dirty="0" smtClean="0"/>
            <a:t>(IMS Research) </a:t>
          </a:r>
          <a:endParaRPr lang="en-US" sz="1100" b="0" i="1" kern="1200" dirty="0"/>
        </a:p>
      </dsp:txBody>
      <dsp:txXfrm rot="10800000">
        <a:off x="2759043" y="1710159"/>
        <a:ext cx="5476906" cy="698993"/>
      </dsp:txXfrm>
    </dsp:sp>
    <dsp:sp modelId="{5804D204-652B-4002-A882-7B7B72DF32D4}">
      <dsp:nvSpPr>
        <dsp:cNvPr id="0" name=""/>
        <dsp:cNvSpPr/>
      </dsp:nvSpPr>
      <dsp:spPr>
        <a:xfrm>
          <a:off x="2005114" y="1822706"/>
          <a:ext cx="494418" cy="49441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B31AF-65B9-4330-B35C-5599D610ACC2}">
      <dsp:nvSpPr>
        <dsp:cNvPr id="0" name=""/>
        <dsp:cNvSpPr/>
      </dsp:nvSpPr>
      <dsp:spPr>
        <a:xfrm rot="10800000">
          <a:off x="2759043" y="2556741"/>
          <a:ext cx="5476906" cy="6989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25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Shipments of </a:t>
          </a:r>
          <a:r>
            <a:rPr lang="en-US" sz="1600" b="0" i="1" kern="1200" dirty="0" smtClean="0"/>
            <a:t>Bluetooth </a:t>
          </a:r>
          <a:r>
            <a:rPr lang="en-US" sz="1600" b="0" i="0" kern="1200" dirty="0" smtClean="0"/>
            <a:t>v4.0 </a:t>
          </a:r>
          <a:r>
            <a:rPr lang="en-US" sz="1600" b="0" kern="1200" dirty="0" smtClean="0"/>
            <a:t>handsets will exceed 370 million units by end of 2012 </a:t>
          </a:r>
          <a:r>
            <a:rPr lang="en-US" sz="1100" b="0" kern="1200" dirty="0" smtClean="0"/>
            <a:t>(IMS Research)</a:t>
          </a:r>
          <a:endParaRPr lang="en-US" sz="1100" b="0" kern="1200" dirty="0"/>
        </a:p>
      </dsp:txBody>
      <dsp:txXfrm rot="10800000">
        <a:off x="2759043" y="2556741"/>
        <a:ext cx="5476906" cy="698993"/>
      </dsp:txXfrm>
    </dsp:sp>
    <dsp:sp modelId="{63BA011D-D51E-4439-BF94-2AA0FB40E8B3}">
      <dsp:nvSpPr>
        <dsp:cNvPr id="0" name=""/>
        <dsp:cNvSpPr/>
      </dsp:nvSpPr>
      <dsp:spPr>
        <a:xfrm>
          <a:off x="2005114" y="2669287"/>
          <a:ext cx="494418" cy="49441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51327-F4BF-4435-B0A9-9C7883110FB2}">
      <dsp:nvSpPr>
        <dsp:cNvPr id="0" name=""/>
        <dsp:cNvSpPr/>
      </dsp:nvSpPr>
      <dsp:spPr>
        <a:xfrm rot="10800000">
          <a:off x="2759043" y="3403322"/>
          <a:ext cx="5476906" cy="6989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25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128 million </a:t>
          </a:r>
          <a:r>
            <a:rPr lang="en-US" sz="1600" b="0" i="1" kern="1200" dirty="0" smtClean="0"/>
            <a:t>Bluetooth </a:t>
          </a:r>
          <a:r>
            <a:rPr lang="en-US" sz="1600" b="0" i="0" kern="1200" dirty="0" smtClean="0"/>
            <a:t>v4.0 laptops will ship in 2013; tablet sales will approach 250 million units by 2017 </a:t>
          </a:r>
          <a:r>
            <a:rPr lang="en-US" sz="1100" b="0" i="0" kern="1200" dirty="0" smtClean="0"/>
            <a:t>(ABI)</a:t>
          </a:r>
          <a:endParaRPr lang="en-US" sz="1100" b="0" i="1" kern="1200" dirty="0"/>
        </a:p>
      </dsp:txBody>
      <dsp:txXfrm rot="10800000">
        <a:off x="2759043" y="3403322"/>
        <a:ext cx="5476906" cy="698993"/>
      </dsp:txXfrm>
    </dsp:sp>
    <dsp:sp modelId="{63C348F8-11A4-471C-B62B-BA6505788ADB}">
      <dsp:nvSpPr>
        <dsp:cNvPr id="0" name=""/>
        <dsp:cNvSpPr/>
      </dsp:nvSpPr>
      <dsp:spPr>
        <a:xfrm>
          <a:off x="2005114" y="3515869"/>
          <a:ext cx="494418" cy="49441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80AA5-8601-E64D-BA4D-7EDF0E4CCDBF}">
      <dsp:nvSpPr>
        <dsp:cNvPr id="0" name=""/>
        <dsp:cNvSpPr/>
      </dsp:nvSpPr>
      <dsp:spPr>
        <a:xfrm rot="10800000">
          <a:off x="2759043" y="4249903"/>
          <a:ext cx="5476906" cy="6989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25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Over 60 million </a:t>
          </a:r>
          <a:r>
            <a:rPr lang="en-US" sz="1600" i="1" kern="1200" dirty="0" smtClean="0"/>
            <a:t>Bluetooth </a:t>
          </a:r>
          <a:r>
            <a:rPr lang="en-US" sz="1600" i="0" kern="1200" dirty="0" smtClean="0"/>
            <a:t>enabled sports, fitness and health devices will be shipped between 2010 and 2015 </a:t>
          </a:r>
          <a:r>
            <a:rPr lang="en-US" sz="1100" i="0" kern="1200" dirty="0" smtClean="0"/>
            <a:t>(IMS Research)</a:t>
          </a:r>
          <a:endParaRPr lang="en-US" sz="1100" kern="1200" dirty="0"/>
        </a:p>
      </dsp:txBody>
      <dsp:txXfrm rot="10800000">
        <a:off x="2759043" y="4249903"/>
        <a:ext cx="5476906" cy="698993"/>
      </dsp:txXfrm>
    </dsp:sp>
    <dsp:sp modelId="{38904815-B04A-DD40-B6C7-E40C2EBD9A20}">
      <dsp:nvSpPr>
        <dsp:cNvPr id="0" name=""/>
        <dsp:cNvSpPr/>
      </dsp:nvSpPr>
      <dsp:spPr>
        <a:xfrm>
          <a:off x="2005114" y="4362450"/>
          <a:ext cx="494418" cy="49441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D5DB3D-1CBD-42BF-A240-B3BA049ACFEA}">
      <dsp:nvSpPr>
        <dsp:cNvPr id="0" name=""/>
        <dsp:cNvSpPr/>
      </dsp:nvSpPr>
      <dsp:spPr>
        <a:xfrm>
          <a:off x="0" y="45288"/>
          <a:ext cx="2576725" cy="660829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0960" rIns="291408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Automotive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0" y="45288"/>
        <a:ext cx="2576725" cy="660829"/>
      </dsp:txXfrm>
    </dsp:sp>
    <dsp:sp modelId="{2836FB1E-D6C1-4668-BAB2-F5E97BEFA1F5}">
      <dsp:nvSpPr>
        <dsp:cNvPr id="0" name=""/>
        <dsp:cNvSpPr/>
      </dsp:nvSpPr>
      <dsp:spPr>
        <a:xfrm>
          <a:off x="2000525" y="46537"/>
          <a:ext cx="660829" cy="66082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DCCA1-C50F-BF4E-A79F-766077572E60}">
      <dsp:nvSpPr>
        <dsp:cNvPr id="0" name=""/>
        <dsp:cNvSpPr/>
      </dsp:nvSpPr>
      <dsp:spPr>
        <a:xfrm>
          <a:off x="11025" y="901001"/>
          <a:ext cx="2576725" cy="660829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0960" rIns="291408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Consumer Electronics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1025" y="901001"/>
        <a:ext cx="2576725" cy="660829"/>
      </dsp:txXfrm>
    </dsp:sp>
    <dsp:sp modelId="{4437080F-96B7-6643-81C0-F2BB223E0D57}">
      <dsp:nvSpPr>
        <dsp:cNvPr id="0" name=""/>
        <dsp:cNvSpPr/>
      </dsp:nvSpPr>
      <dsp:spPr>
        <a:xfrm>
          <a:off x="2000526" y="851393"/>
          <a:ext cx="660829" cy="6608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1578B-5F3C-4518-A26D-819950C703C7}">
      <dsp:nvSpPr>
        <dsp:cNvPr id="0" name=""/>
        <dsp:cNvSpPr/>
      </dsp:nvSpPr>
      <dsp:spPr>
        <a:xfrm>
          <a:off x="0" y="1727460"/>
          <a:ext cx="2576725" cy="660829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0960" rIns="291408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Health &amp; Wellness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0" y="1727460"/>
        <a:ext cx="2576725" cy="660829"/>
      </dsp:txXfrm>
    </dsp:sp>
    <dsp:sp modelId="{0B199BFF-3355-4428-B9B6-B1C130FBC3CD}">
      <dsp:nvSpPr>
        <dsp:cNvPr id="0" name=""/>
        <dsp:cNvSpPr/>
      </dsp:nvSpPr>
      <dsp:spPr>
        <a:xfrm>
          <a:off x="2000526" y="1757917"/>
          <a:ext cx="660829" cy="66082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093FD-49D8-4EEC-8861-4194D6A13798}">
      <dsp:nvSpPr>
        <dsp:cNvPr id="0" name=""/>
        <dsp:cNvSpPr/>
      </dsp:nvSpPr>
      <dsp:spPr>
        <a:xfrm>
          <a:off x="0" y="2585552"/>
          <a:ext cx="2576725" cy="660829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0960" rIns="291408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chemeClr val="tx1"/>
              </a:solidFill>
            </a:rPr>
            <a:t>Mobile Telephone</a:t>
          </a:r>
          <a:endParaRPr lang="en-US" sz="1600" b="1" i="0" kern="1200" dirty="0">
            <a:solidFill>
              <a:schemeClr val="tx1"/>
            </a:solidFill>
          </a:endParaRPr>
        </a:p>
      </dsp:txBody>
      <dsp:txXfrm>
        <a:off x="0" y="2585552"/>
        <a:ext cx="2576725" cy="660829"/>
      </dsp:txXfrm>
    </dsp:sp>
    <dsp:sp modelId="{5804D204-652B-4002-A882-7B7B72DF32D4}">
      <dsp:nvSpPr>
        <dsp:cNvPr id="0" name=""/>
        <dsp:cNvSpPr/>
      </dsp:nvSpPr>
      <dsp:spPr>
        <a:xfrm>
          <a:off x="2000526" y="2584726"/>
          <a:ext cx="660829" cy="660829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B31AF-65B9-4330-B35C-5599D610ACC2}">
      <dsp:nvSpPr>
        <dsp:cNvPr id="0" name=""/>
        <dsp:cNvSpPr/>
      </dsp:nvSpPr>
      <dsp:spPr>
        <a:xfrm>
          <a:off x="0" y="3443644"/>
          <a:ext cx="2576725" cy="660829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0960" rIns="291408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PC &amp; Peripherals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0" y="3443644"/>
        <a:ext cx="2576725" cy="660829"/>
      </dsp:txXfrm>
    </dsp:sp>
    <dsp:sp modelId="{63BA011D-D51E-4439-BF94-2AA0FB40E8B3}">
      <dsp:nvSpPr>
        <dsp:cNvPr id="0" name=""/>
        <dsp:cNvSpPr/>
      </dsp:nvSpPr>
      <dsp:spPr>
        <a:xfrm>
          <a:off x="2000526" y="3474102"/>
          <a:ext cx="660829" cy="660829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51327-F4BF-4435-B0A9-9C7883110FB2}">
      <dsp:nvSpPr>
        <dsp:cNvPr id="0" name=""/>
        <dsp:cNvSpPr/>
      </dsp:nvSpPr>
      <dsp:spPr>
        <a:xfrm>
          <a:off x="0" y="4256582"/>
          <a:ext cx="2576725" cy="660829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0960" rIns="291408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Sports &amp; Fitness</a:t>
          </a:r>
          <a:endParaRPr lang="en-US" sz="1600" b="1" i="1" kern="1200" dirty="0">
            <a:solidFill>
              <a:schemeClr val="tx1"/>
            </a:solidFill>
          </a:endParaRPr>
        </a:p>
      </dsp:txBody>
      <dsp:txXfrm>
        <a:off x="0" y="4256582"/>
        <a:ext cx="2576725" cy="660829"/>
      </dsp:txXfrm>
    </dsp:sp>
    <dsp:sp modelId="{63C348F8-11A4-471C-B62B-BA6505788ADB}">
      <dsp:nvSpPr>
        <dsp:cNvPr id="0" name=""/>
        <dsp:cNvSpPr/>
      </dsp:nvSpPr>
      <dsp:spPr>
        <a:xfrm>
          <a:off x="2000526" y="4292170"/>
          <a:ext cx="660829" cy="660829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296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824" y="1"/>
            <a:ext cx="2945295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282"/>
            <a:ext cx="2945296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824" y="9429282"/>
            <a:ext cx="2945295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87CAAB-02AE-468B-B3D7-886B6B908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603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296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24" y="1"/>
            <a:ext cx="2945295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4" y="4715496"/>
            <a:ext cx="5437828" cy="446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282"/>
            <a:ext cx="2945296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24" y="9429282"/>
            <a:ext cx="2945295" cy="4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2A0CABA-44FC-4AEF-B62E-08B1B1A71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300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AD2AA9A-0645-4CBD-932B-71CB3A3C56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Murata</a:t>
            </a:r>
            <a:r>
              <a:rPr lang="nb-NO" baseline="0" dirty="0" smtClean="0"/>
              <a:t>		Module</a:t>
            </a:r>
          </a:p>
          <a:p>
            <a:r>
              <a:rPr lang="nb-NO" baseline="0" dirty="0" smtClean="0"/>
              <a:t>Polar		HRM</a:t>
            </a:r>
          </a:p>
          <a:p>
            <a:r>
              <a:rPr lang="nb-NO" baseline="0" dirty="0" smtClean="0"/>
              <a:t>Salutron		HRM, watch</a:t>
            </a:r>
          </a:p>
          <a:p>
            <a:r>
              <a:rPr lang="nb-NO" baseline="0" dirty="0" smtClean="0"/>
              <a:t>ZOMM		Proximity tag</a:t>
            </a:r>
          </a:p>
          <a:p>
            <a:r>
              <a:rPr lang="nb-NO" baseline="0" dirty="0" smtClean="0"/>
              <a:t>Schneider		Proximity tag, tag, BLE dev kit</a:t>
            </a:r>
          </a:p>
          <a:p>
            <a:r>
              <a:rPr lang="nb-NO" baseline="0" dirty="0" smtClean="0"/>
              <a:t>Bluetrek		Watch</a:t>
            </a:r>
          </a:p>
          <a:p>
            <a:r>
              <a:rPr lang="nb-NO" baseline="0" dirty="0" smtClean="0"/>
              <a:t>SoundOfMotion	Cycle sensors</a:t>
            </a:r>
          </a:p>
          <a:p>
            <a:r>
              <a:rPr lang="nb-NO" baseline="0" dirty="0" smtClean="0"/>
              <a:t>Recon		Remote control for goggles</a:t>
            </a:r>
          </a:p>
          <a:p>
            <a:r>
              <a:rPr lang="nb-NO" baseline="0" dirty="0" smtClean="0"/>
              <a:t>Blastmotion		Golf trainer</a:t>
            </a:r>
          </a:p>
          <a:p>
            <a:r>
              <a:rPr lang="nb-NO" baseline="0" dirty="0" smtClean="0"/>
              <a:t>IDT		Sports watch</a:t>
            </a:r>
          </a:p>
          <a:p>
            <a:r>
              <a:rPr lang="nb-NO" baseline="0" dirty="0" smtClean="0"/>
              <a:t>Griffin		Toys</a:t>
            </a:r>
          </a:p>
          <a:p>
            <a:r>
              <a:rPr lang="nb-NO" baseline="0" dirty="0" smtClean="0"/>
              <a:t>MonBaby		Baby Monitor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7233D6-8DA6-4C82-9D6F-F6EC9512819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138-5BC6-4A0B-9EAC-068F07B2AB9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85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1F497D"/>
              </a:buClr>
            </a:pPr>
            <a:fld id="{EC56CA7E-84CF-4748-A726-227E259F4780}" type="slidenum">
              <a:rPr lang="en-US" smtClean="0">
                <a:solidFill>
                  <a:srgbClr val="000000"/>
                </a:solidFill>
                <a:latin typeface="Arial" charset="0"/>
              </a:rPr>
              <a:pPr>
                <a:buClr>
                  <a:srgbClr val="1F497D"/>
                </a:buClr>
              </a:pPr>
              <a:t>12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1887" cy="3706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4653"/>
            <a:ext cx="4985772" cy="4466756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 embedded SW design knowledge required, the setup of sensors are done with commands directly from the smart phone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21D4EE-FC8E-42E7-B932-93FB8567BD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1c_revRed_rgb_powerpoint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22096" y="6378506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152400" y="6705600"/>
            <a:ext cx="88392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76200" y="6492875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 charset="0"/>
              </a:rPr>
              <a:t>TI Confidential – NDA Restrictions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B09B4-F961-45B7-8374-0ED1F49245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2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762D-FEE6-4C7C-A9E2-3C9C0C592A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15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A3C20-8BDE-435A-BD19-976FF348A7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25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A1C36-1F39-48C6-9C8C-3BAF89DFC4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86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8A929-A195-46B6-98A2-2ED31118BD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33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7DD8B-1F17-4A79-8FF2-84F984FD5E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64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7506C-A9FF-4547-AF8E-2B19F7A06D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19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539D8-BFCD-4EE5-8CD1-9806E93D05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261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FC22A-31D4-4490-8775-4C8B605C25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9336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DC838-E0FF-4C35-8C8A-4CABB7382F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0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8D65-F00A-4DE7-9554-794A936364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848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3D8329-B8CC-4FB3-AB7C-0F74A60F6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545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9" name="Picture 27" descr="1c_revBlack_rgb_powerpoint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101" name="Picture 29" descr="ti_stk_2c_pos_rgb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354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0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4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0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0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4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3D8329-B8CC-4FB3-AB7C-0F74A60F6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545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A632-A91B-4745-A35E-18DB2E115B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8229600" cy="502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sz="22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39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F1350-B8A0-4B3A-8BE1-0D9FD07870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+ 3 Picture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57200" y="914400"/>
            <a:ext cx="8229600" cy="3048000"/>
          </a:xfrm>
        </p:spPr>
        <p:txBody>
          <a:bodyPr/>
          <a:lstStyle>
            <a:lvl5pPr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"/>
            <a:ext cx="8394192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4097592"/>
            <a:ext cx="2697480" cy="1828800"/>
          </a:xfrm>
        </p:spPr>
        <p:txBody>
          <a:bodyPr tIns="91440" bIns="91440">
            <a:norm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/>
            </a:lvl1pPr>
            <a:lvl3pPr marL="0" indent="0"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</a:lstStyle>
          <a:p>
            <a:r>
              <a:rPr lang="en-US" dirty="0" smtClean="0"/>
              <a:t>Click icon to insert a picture</a:t>
            </a:r>
            <a:br>
              <a:rPr lang="en-US" dirty="0" smtClean="0"/>
            </a:br>
            <a:r>
              <a:rPr lang="en-US" dirty="0" smtClean="0"/>
              <a:t>NOT intended for text</a:t>
            </a:r>
            <a:endParaRPr lang="en-US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3223260" y="4097592"/>
            <a:ext cx="2697480" cy="1828800"/>
          </a:xfrm>
        </p:spPr>
        <p:txBody>
          <a:bodyPr tIns="91440" bIns="91440">
            <a:norm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/>
            </a:lvl1pPr>
            <a:lvl3pPr marL="0" indent="0"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</a:lstStyle>
          <a:p>
            <a:r>
              <a:rPr lang="en-US" dirty="0" smtClean="0"/>
              <a:t>Click icon to insert a picture</a:t>
            </a:r>
            <a:br>
              <a:rPr lang="en-US" dirty="0" smtClean="0"/>
            </a:br>
            <a:r>
              <a:rPr lang="en-US" dirty="0" smtClean="0"/>
              <a:t>NOT intended for text</a:t>
            </a:r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5989320" y="4097592"/>
            <a:ext cx="2697480" cy="1828800"/>
          </a:xfrm>
        </p:spPr>
        <p:txBody>
          <a:bodyPr tIns="91440" bIns="91440">
            <a:norm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/>
            </a:lvl1pPr>
            <a:lvl3pPr marL="0" indent="0"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</a:lstStyle>
          <a:p>
            <a:r>
              <a:rPr lang="en-US" dirty="0" smtClean="0"/>
              <a:t>Click icon to insert a picture</a:t>
            </a:r>
            <a:br>
              <a:rPr lang="en-US" dirty="0" smtClean="0"/>
            </a:br>
            <a:r>
              <a:rPr lang="en-US" dirty="0" smtClean="0"/>
              <a:t>NOT intended for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72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F8DA6-FD0E-413B-A27C-7D8BB7F6C2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058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0DCF2-BCD8-4729-8442-2EB3378B0B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580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2"/>
          <p:cNvSpPr>
            <a:spLocks noChangeArrowheads="1"/>
          </p:cNvSpPr>
          <p:nvPr userDrawn="1"/>
        </p:nvSpPr>
        <p:spPr bwMode="auto">
          <a:xfrm>
            <a:off x="3114675" y="6451600"/>
            <a:ext cx="2895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B0B22-3B22-45DE-A1A2-AC93C28DF0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821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76200" y="6492875"/>
            <a:ext cx="8915400" cy="365125"/>
            <a:chOff x="48" y="4090"/>
            <a:chExt cx="5616" cy="230"/>
          </a:xfrm>
        </p:grpSpPr>
        <p:pic>
          <p:nvPicPr>
            <p:cNvPr id="10" name="Picture 7" descr="hdr_ti_logo.gif"/>
            <p:cNvPicPr>
              <a:picLocks noChangeAspect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4896" y="4119"/>
              <a:ext cx="76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96" y="4224"/>
              <a:ext cx="5568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ate Placeholder 3"/>
            <p:cNvSpPr txBox="1">
              <a:spLocks/>
            </p:cNvSpPr>
            <p:nvPr/>
          </p:nvSpPr>
          <p:spPr>
            <a:xfrm>
              <a:off x="48" y="4090"/>
              <a:ext cx="1632" cy="230"/>
            </a:xfrm>
            <a:prstGeom prst="rect">
              <a:avLst/>
            </a:prstGeom>
          </p:spPr>
          <p:txBody>
            <a:bodyPr/>
            <a:lstStyle>
              <a:lvl1pPr>
                <a:defRPr sz="1000">
                  <a:latin typeface="+mj-lt"/>
                </a:defRPr>
              </a:lvl1pPr>
            </a:lstStyle>
            <a:p>
              <a:pPr>
                <a:defRPr/>
              </a:pPr>
              <a:r>
                <a:rPr lang="en-US" dirty="0" smtClean="0">
                  <a:solidFill>
                    <a:srgbClr val="FFFFFF">
                      <a:lumMod val="50000"/>
                    </a:srgbClr>
                  </a:solidFill>
                  <a:cs typeface="Arial" charset="0"/>
                </a:rPr>
                <a:t>TI Confidential – NDA Restrictions</a:t>
              </a:r>
              <a:endParaRPr lang="en-US" dirty="0">
                <a:solidFill>
                  <a:srgbClr val="FFFFFF">
                    <a:lumMod val="50000"/>
                  </a:srgbClr>
                </a:solidFill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87" r:id="rId3"/>
    <p:sldLayoutId id="2147484189" r:id="rId4"/>
    <p:sldLayoutId id="2147484190" r:id="rId5"/>
    <p:sldLayoutId id="214748419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1D5A14-6673-4CF3-AD39-8CAE903120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-560388" y="-820738"/>
            <a:ext cx="8815388" cy="466725"/>
            <a:chOff x="-7620" y="6323077"/>
            <a:chExt cx="8814816" cy="4663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7620" y="6324664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>
            <a:off x="-496888" y="-817563"/>
            <a:ext cx="87407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38475" y="6415088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  <p:sldLayoutId id="2147484205" r:id="rId13"/>
    <p:sldLayoutId id="2147484206" r:id="rId14"/>
    <p:sldLayoutId id="21474842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0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04BA632-A91B-4745-A35E-18DB2E115BAA}" type="slidenum">
              <a:rPr lang="en-US" smtClean="0">
                <a:solidFill>
                  <a:srgbClr val="000000"/>
                </a:solidFill>
                <a:latin typeface="Aria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054" name="Picture 30" descr="ti_stk_2c_pos_rgb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ble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jpeg"/><Relationship Id="rId7" Type="http://schemas.openxmlformats.org/officeDocument/2006/relationships/image" Target="../media/image88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eg"/><Relationship Id="rId5" Type="http://schemas.openxmlformats.org/officeDocument/2006/relationships/image" Target="../media/image86.png"/><Relationship Id="rId4" Type="http://schemas.openxmlformats.org/officeDocument/2006/relationships/image" Target="../media/image85.jpeg"/><Relationship Id="rId9" Type="http://schemas.openxmlformats.org/officeDocument/2006/relationships/image" Target="../media/image9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3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eg"/><Relationship Id="rId5" Type="http://schemas.openxmlformats.org/officeDocument/2006/relationships/image" Target="../media/image101.jpeg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jpe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6.jpe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5" Type="http://schemas.openxmlformats.org/officeDocument/2006/relationships/image" Target="../media/image34.jpe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4" Type="http://schemas.openxmlformats.org/officeDocument/2006/relationships/image" Target="../media/image23.jpeg"/><Relationship Id="rId9" Type="http://schemas.openxmlformats.org/officeDocument/2006/relationships/image" Target="../media/image28.png"/><Relationship Id="rId1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image" Target="../media/image64.jpeg"/><Relationship Id="rId18" Type="http://schemas.openxmlformats.org/officeDocument/2006/relationships/image" Target="../media/image69.jpeg"/><Relationship Id="rId3" Type="http://schemas.openxmlformats.org/officeDocument/2006/relationships/image" Target="../media/image54.jpeg"/><Relationship Id="rId7" Type="http://schemas.openxmlformats.org/officeDocument/2006/relationships/image" Target="../media/image58.jpeg"/><Relationship Id="rId12" Type="http://schemas.openxmlformats.org/officeDocument/2006/relationships/image" Target="../media/image63.jpeg"/><Relationship Id="rId17" Type="http://schemas.openxmlformats.org/officeDocument/2006/relationships/image" Target="../media/image6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11" Type="http://schemas.openxmlformats.org/officeDocument/2006/relationships/image" Target="../media/image62.jpeg"/><Relationship Id="rId5" Type="http://schemas.openxmlformats.org/officeDocument/2006/relationships/image" Target="../media/image56.jpe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jpeg"/><Relationship Id="rId9" Type="http://schemas.openxmlformats.org/officeDocument/2006/relationships/image" Target="../media/image60.png"/><Relationship Id="rId14" Type="http://schemas.openxmlformats.org/officeDocument/2006/relationships/image" Target="../media/image6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Bluetooth </a:t>
            </a:r>
            <a:r>
              <a:rPr lang="en-US" dirty="0" smtClean="0"/>
              <a:t>low energy (BLE)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hlinkClick r:id="rId2"/>
              </a:rPr>
              <a:t>www.ti.com/ble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9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28208" y="4396969"/>
            <a:ext cx="1276001" cy="9660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prstShdw prst="shdw17">
              <a:schemeClr val="accent1">
                <a:gamma/>
                <a:shade val="60000"/>
                <a:invGamma/>
              </a:schemeClr>
            </a:prstShdw>
          </a:effectLst>
          <a:scene3d>
            <a:camera prst="orthographicFront"/>
            <a:lightRig rig="threePt" dir="t"/>
          </a:scene3d>
          <a:sp3d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E0000"/>
                </a:solidFill>
              </a:rPr>
              <a:t>TI </a:t>
            </a:r>
            <a:r>
              <a:rPr lang="en-US" sz="3200" i="1" dirty="0" smtClean="0">
                <a:solidFill>
                  <a:srgbClr val="DE0000"/>
                </a:solidFill>
              </a:rPr>
              <a:t>Bluetooth</a:t>
            </a:r>
            <a:r>
              <a:rPr lang="en-US" sz="3200" dirty="0" smtClean="0">
                <a:solidFill>
                  <a:srgbClr val="DE0000"/>
                </a:solidFill>
              </a:rPr>
              <a:t> low energy offering</a:t>
            </a:r>
            <a:endParaRPr lang="en-US" sz="3200" dirty="0">
              <a:solidFill>
                <a:srgbClr val="DE0000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375400" y="1331913"/>
            <a:ext cx="27876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238125">
              <a:lnSpc>
                <a:spcPts val="1200"/>
              </a:lnSpc>
              <a:buClr>
                <a:srgbClr val="000000"/>
              </a:buClr>
              <a:buSzPct val="125000"/>
              <a:buFont typeface="Wingdings" pitchFamily="2" charset="2"/>
              <a:buChar char="§"/>
            </a:pP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55575" y="3024188"/>
            <a:ext cx="352107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238125">
              <a:lnSpc>
                <a:spcPts val="1350"/>
              </a:lnSpc>
              <a:buClr>
                <a:srgbClr val="000000"/>
              </a:buClr>
              <a:buSzPct val="125000"/>
              <a:buFont typeface="Wingdings" pitchFamily="2" charset="2"/>
              <a:buChar char="§"/>
            </a:pP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822372" y="1612900"/>
            <a:ext cx="456927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nb-NO" sz="1600" dirty="0" smtClean="0">
                <a:solidFill>
                  <a:srgbClr val="000000"/>
                </a:solidFill>
                <a:latin typeface="Arial"/>
              </a:rPr>
              <a:t>Royalty free, in-house BLE-stack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/>
              </a:rPr>
              <a:t>Broadest range of certified profiles</a:t>
            </a:r>
          </a:p>
          <a:p>
            <a:r>
              <a:rPr lang="nb-NO" sz="1600" dirty="0" smtClean="0">
                <a:solidFill>
                  <a:srgbClr val="000000"/>
                </a:solidFill>
                <a:latin typeface="Arial"/>
              </a:rPr>
              <a:t>BLEv1.3 – OAD (Dec 2012)</a:t>
            </a:r>
          </a:p>
          <a:p>
            <a:endParaRPr lang="nb-NO" sz="1600" dirty="0" smtClean="0">
              <a:solidFill>
                <a:srgbClr val="000000"/>
              </a:solidFill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nb-NO" sz="1600" dirty="0" smtClean="0">
              <a:solidFill>
                <a:srgbClr val="000000"/>
              </a:solidFill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nb-NO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188913" y="3159811"/>
            <a:ext cx="297021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9913" lvl="2" indent="-103188">
              <a:lnSpc>
                <a:spcPct val="90000"/>
              </a:lnSpc>
              <a:buClr>
                <a:srgbClr val="5F5F5F"/>
              </a:buClr>
              <a:buSzPct val="110000"/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/>
            </a:endParaRPr>
          </a:p>
          <a:p>
            <a:pPr marL="352425" lvl="1" indent="-238125">
              <a:lnSpc>
                <a:spcPct val="85000"/>
              </a:lnSpc>
              <a:buClr>
                <a:srgbClr val="000000"/>
              </a:buClr>
              <a:buSzPct val="125000"/>
              <a:buFont typeface="Wingdings" pitchFamily="2" charset="2"/>
              <a:buChar char="§"/>
            </a:pP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AutoShape 63"/>
          <p:cNvSpPr>
            <a:spLocks noChangeArrowheads="1"/>
          </p:cNvSpPr>
          <p:nvPr/>
        </p:nvSpPr>
        <p:spPr bwMode="auto">
          <a:xfrm>
            <a:off x="2264228" y="5252369"/>
            <a:ext cx="2666999" cy="622300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b-NO" sz="1400" b="1" dirty="0" smtClean="0">
                <a:solidFill>
                  <a:srgbClr val="000000"/>
                </a:solidFill>
                <a:latin typeface="Arial"/>
              </a:rPr>
              <a:t>CC2540DK-Mini</a:t>
            </a:r>
            <a:endParaRPr lang="en-US" sz="1400" b="1" dirty="0" smtClean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nb-NO" sz="1400" dirty="0" smtClean="0">
                <a:solidFill>
                  <a:srgbClr val="000000"/>
                </a:solidFill>
                <a:latin typeface="Arial"/>
              </a:rPr>
              <a:t>CC2541DK-MINI Q4 2012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AutoShape 63"/>
          <p:cNvSpPr>
            <a:spLocks noChangeArrowheads="1"/>
          </p:cNvSpPr>
          <p:nvPr/>
        </p:nvSpPr>
        <p:spPr bwMode="auto">
          <a:xfrm>
            <a:off x="0" y="5412030"/>
            <a:ext cx="2428875" cy="280988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Sensor kit</a:t>
            </a:r>
          </a:p>
          <a:p>
            <a:pPr algn="ctr"/>
            <a:r>
              <a:rPr lang="nb-NO" sz="1400" dirty="0" smtClean="0">
                <a:solidFill>
                  <a:srgbClr val="000000"/>
                </a:solidFill>
                <a:latin typeface="Arial"/>
              </a:rPr>
              <a:t>(CC2541DK-SENSOR)</a:t>
            </a:r>
            <a:endParaRPr lang="en-US" sz="14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AutoShape 63"/>
          <p:cNvSpPr>
            <a:spLocks noChangeArrowheads="1"/>
          </p:cNvSpPr>
          <p:nvPr/>
        </p:nvSpPr>
        <p:spPr bwMode="auto">
          <a:xfrm>
            <a:off x="4963887" y="5378689"/>
            <a:ext cx="1480456" cy="319087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USB dongles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AutoShape 63"/>
          <p:cNvSpPr>
            <a:spLocks noChangeArrowheads="1"/>
          </p:cNvSpPr>
          <p:nvPr/>
        </p:nvSpPr>
        <p:spPr bwMode="auto">
          <a:xfrm>
            <a:off x="6912428" y="5344897"/>
            <a:ext cx="2046515" cy="4318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Remote Control</a:t>
            </a:r>
          </a:p>
          <a:p>
            <a:pPr algn="ctr"/>
            <a:r>
              <a:rPr lang="nb-NO" sz="1400" dirty="0" smtClean="0">
                <a:solidFill>
                  <a:srgbClr val="000000"/>
                </a:solidFill>
                <a:latin typeface="Arial"/>
              </a:rPr>
              <a:t>Motion RC ref.des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" name="Picture 4" descr="DSC_6630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951413" y="4318046"/>
            <a:ext cx="1538287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 cstate="email">
            <a:lum bright="10000" contrast="18000"/>
          </a:blip>
          <a:stretch>
            <a:fillRect/>
          </a:stretch>
        </p:blipFill>
        <p:spPr bwMode="auto">
          <a:xfrm>
            <a:off x="537471" y="4258829"/>
            <a:ext cx="571500" cy="97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235074" y="4332526"/>
            <a:ext cx="638175" cy="78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Group 39"/>
          <p:cNvGrpSpPr/>
          <p:nvPr/>
        </p:nvGrpSpPr>
        <p:grpSpPr>
          <a:xfrm>
            <a:off x="1500418" y="1592573"/>
            <a:ext cx="1193800" cy="1016000"/>
            <a:chOff x="8270543" y="1220637"/>
            <a:chExt cx="3043735" cy="2593179"/>
          </a:xfrm>
        </p:grpSpPr>
        <p:sp>
          <p:nvSpPr>
            <p:cNvPr id="39" name="Rectangle 38"/>
            <p:cNvSpPr/>
            <p:nvPr/>
          </p:nvSpPr>
          <p:spPr>
            <a:xfrm>
              <a:off x="8884693" y="1978925"/>
              <a:ext cx="1433015" cy="1228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270543" y="1220637"/>
              <a:ext cx="3043735" cy="2593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7" name="AutoShape 63"/>
          <p:cNvSpPr>
            <a:spLocks noChangeArrowheads="1"/>
          </p:cNvSpPr>
          <p:nvPr/>
        </p:nvSpPr>
        <p:spPr bwMode="auto">
          <a:xfrm>
            <a:off x="-114300" y="2653705"/>
            <a:ext cx="1612900" cy="493712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CC2540</a:t>
            </a:r>
          </a:p>
          <a:p>
            <a:pPr algn="ctr"/>
            <a:r>
              <a:rPr lang="nb-NO" sz="1400" dirty="0" smtClean="0">
                <a:solidFill>
                  <a:srgbClr val="000000"/>
                </a:solidFill>
                <a:latin typeface="Arial"/>
              </a:rPr>
              <a:t>Flash SoC</a:t>
            </a:r>
          </a:p>
          <a:p>
            <a:pPr algn="ctr"/>
            <a:r>
              <a:rPr lang="nb-NO" sz="1400" dirty="0" smtClean="0">
                <a:solidFill>
                  <a:srgbClr val="000000"/>
                </a:solidFill>
                <a:latin typeface="Arial"/>
              </a:rPr>
              <a:t>USB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AutoShape 63"/>
          <p:cNvSpPr>
            <a:spLocks noChangeArrowheads="1"/>
          </p:cNvSpPr>
          <p:nvPr/>
        </p:nvSpPr>
        <p:spPr bwMode="auto">
          <a:xfrm>
            <a:off x="1295404" y="2631933"/>
            <a:ext cx="1612900" cy="776740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CC2541</a:t>
            </a:r>
          </a:p>
          <a:p>
            <a:pPr algn="ctr"/>
            <a:r>
              <a:rPr lang="nb-NO" sz="1400" dirty="0" smtClean="0">
                <a:solidFill>
                  <a:srgbClr val="000000"/>
                </a:solidFill>
                <a:latin typeface="Arial"/>
              </a:rPr>
              <a:t>Flash SoC</a:t>
            </a:r>
            <a:br>
              <a:rPr lang="nb-NO" sz="1400" dirty="0" smtClean="0">
                <a:solidFill>
                  <a:srgbClr val="000000"/>
                </a:solidFill>
                <a:latin typeface="Arial"/>
              </a:rPr>
            </a:br>
            <a:r>
              <a:rPr lang="nb-NO" sz="1400" dirty="0" smtClean="0">
                <a:solidFill>
                  <a:srgbClr val="000000"/>
                </a:solidFill>
                <a:latin typeface="Arial"/>
              </a:rPr>
              <a:t>I2C </a:t>
            </a:r>
            <a:br>
              <a:rPr lang="nb-NO" sz="1400" dirty="0" smtClean="0">
                <a:solidFill>
                  <a:srgbClr val="000000"/>
                </a:solidFill>
                <a:latin typeface="Arial"/>
              </a:rPr>
            </a:b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AutoShape 63"/>
          <p:cNvSpPr>
            <a:spLocks noChangeArrowheads="1"/>
          </p:cNvSpPr>
          <p:nvPr/>
        </p:nvSpPr>
        <p:spPr bwMode="auto">
          <a:xfrm>
            <a:off x="2743201" y="2664985"/>
            <a:ext cx="1612900" cy="493712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CC2541S</a:t>
            </a:r>
          </a:p>
          <a:p>
            <a:pPr algn="ctr"/>
            <a:r>
              <a:rPr lang="nb-NO" sz="1400" dirty="0" smtClean="0">
                <a:solidFill>
                  <a:srgbClr val="000000"/>
                </a:solidFill>
                <a:latin typeface="Arial"/>
              </a:rPr>
              <a:t>Flash WNP </a:t>
            </a:r>
            <a:br>
              <a:rPr lang="nb-NO" sz="1400" dirty="0" smtClean="0">
                <a:solidFill>
                  <a:srgbClr val="000000"/>
                </a:solidFill>
                <a:latin typeface="Arial"/>
              </a:rPr>
            </a:b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C:\Consumer\Products\CC2540\CC254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172" y="1619076"/>
            <a:ext cx="896978" cy="793445"/>
          </a:xfrm>
          <a:prstGeom prst="rect">
            <a:avLst/>
          </a:prstGeom>
          <a:noFill/>
        </p:spPr>
      </p:pic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328613" y="996508"/>
            <a:ext cx="3700462" cy="4147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b="1" dirty="0" smtClean="0">
                <a:solidFill>
                  <a:srgbClr val="FFFFFF"/>
                </a:solidFill>
                <a:latin typeface="Arial"/>
                <a:ea typeface="ヒラギノ角ゴ Pro W3"/>
                <a:cs typeface="ヒラギノ角ゴ Pro W3"/>
              </a:rPr>
              <a:t>HW</a:t>
            </a:r>
            <a:endParaRPr lang="en-US" altLang="zh-TW" b="1" dirty="0">
              <a:solidFill>
                <a:srgbClr val="FFFFFF"/>
              </a:solidFill>
              <a:latin typeface="Arial"/>
              <a:ea typeface="ヒラギノ角ゴ Pro W3"/>
              <a:cs typeface="ヒラギノ角ゴ Pro W3"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4729163" y="996508"/>
            <a:ext cx="3700462" cy="4147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b="1" dirty="0" smtClean="0">
                <a:solidFill>
                  <a:srgbClr val="FFFFFF"/>
                </a:solidFill>
                <a:latin typeface="Arial"/>
                <a:ea typeface="ヒラギノ角ゴ Pro W3"/>
                <a:cs typeface="ヒラギノ角ゴ Pro W3"/>
              </a:rPr>
              <a:t>SW</a:t>
            </a:r>
            <a:endParaRPr lang="en-US" altLang="zh-TW" b="1" dirty="0">
              <a:solidFill>
                <a:srgbClr val="FFFFFF"/>
              </a:solidFill>
              <a:latin typeface="Arial"/>
              <a:ea typeface="ヒラギノ角ゴ Pro W3"/>
              <a:cs typeface="ヒラギノ角ゴ Pro W3"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333374" y="3558733"/>
            <a:ext cx="8143875" cy="4147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Development tools and reference designs</a:t>
            </a:r>
            <a:endParaRPr lang="en-US" altLang="zh-TW" b="1" dirty="0">
              <a:solidFill>
                <a:srgbClr val="FFFFFF"/>
              </a:solidFill>
              <a:latin typeface="Arial"/>
              <a:ea typeface="ヒラギノ角ゴ Pro W3"/>
              <a:cs typeface="ヒラギノ角ゴ Pro W3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077155" y="4444779"/>
            <a:ext cx="946205" cy="680774"/>
          </a:xfrm>
          <a:prstGeom prst="roundRect">
            <a:avLst>
              <a:gd name="adj" fmla="val 10000"/>
            </a:avLst>
          </a:prstGeom>
          <a:blipFill rotWithShape="0">
            <a:blip r:embed="rId8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Picture 2" descr="C:\Users\a0190552\AppData\Local\Microsoft\Windows\Temporary Internet Files\Content.Outlook\DKGNX24V\CC2541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09413" y="1703070"/>
            <a:ext cx="933936" cy="819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Kits / Tools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DE0000"/>
                </a:solidFill>
              </a:rPr>
              <a:t>TI CC2540DK-MINI Kit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09650"/>
            <a:ext cx="3648075" cy="5091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150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038850"/>
            <a:ext cx="2133600" cy="206375"/>
          </a:xfrm>
          <a:prstGeom prst="rect">
            <a:avLst/>
          </a:prstGeom>
          <a:noFill/>
        </p:spPr>
        <p:txBody>
          <a:bodyPr/>
          <a:lstStyle/>
          <a:p>
            <a:fld id="{8B2AFFBB-E75D-4071-9FE8-FC9144A1A55F}" type="slidenum">
              <a:rPr lang="en-US">
                <a:latin typeface="Arial" charset="0"/>
              </a:rPr>
              <a:pPr/>
              <a:t>12</a:t>
            </a:fld>
            <a:endParaRPr lang="en-US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98963" y="1020602"/>
            <a:ext cx="1059416" cy="851746"/>
          </a:xfrm>
          <a:prstGeom prst="roundRect">
            <a:avLst>
              <a:gd name="adj" fmla="val 10000"/>
            </a:avLst>
          </a:prstGeom>
          <a:blipFill rotWithShape="0">
            <a:blip r:embed="rId4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ounded Rectangle 7"/>
          <p:cNvSpPr/>
          <p:nvPr/>
        </p:nvSpPr>
        <p:spPr>
          <a:xfrm>
            <a:off x="365971" y="1697352"/>
            <a:ext cx="1138825" cy="915589"/>
          </a:xfrm>
          <a:prstGeom prst="roundRect">
            <a:avLst>
              <a:gd name="adj" fmla="val 10000"/>
            </a:avLst>
          </a:prstGeom>
          <a:blipFill rotWithShape="0">
            <a:blip r:embed="rId5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531982" y="2995709"/>
            <a:ext cx="1251559" cy="1006225"/>
          </a:xfrm>
          <a:prstGeom prst="roundRect">
            <a:avLst>
              <a:gd name="adj" fmla="val 10000"/>
            </a:avLst>
          </a:prstGeom>
          <a:blipFill rotWithShape="0">
            <a:blip r:embed="rId6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11"/>
          <p:cNvSpPr/>
          <p:nvPr/>
        </p:nvSpPr>
        <p:spPr>
          <a:xfrm>
            <a:off x="1754689" y="4471172"/>
            <a:ext cx="1676400" cy="1347787"/>
          </a:xfrm>
          <a:prstGeom prst="roundRect">
            <a:avLst>
              <a:gd name="adj" fmla="val 10000"/>
            </a:avLst>
          </a:prstGeom>
          <a:blipFill rotWithShape="0">
            <a:blip r:embed="rId7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3170130" y="4897057"/>
            <a:ext cx="1676400" cy="1347787"/>
          </a:xfrm>
          <a:prstGeom prst="roundRect">
            <a:avLst>
              <a:gd name="adj" fmla="val 10000"/>
            </a:avLst>
          </a:prstGeom>
          <a:blipFill rotWithShape="0">
            <a:blip r:embed="rId8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4573045" y="4471792"/>
            <a:ext cx="1676400" cy="1287216"/>
          </a:xfrm>
          <a:prstGeom prst="roundRect">
            <a:avLst>
              <a:gd name="adj" fmla="val 10000"/>
            </a:avLst>
          </a:prstGeom>
          <a:blipFill rotWithShape="0">
            <a:blip r:embed="rId9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ounded Rectangle 19"/>
          <p:cNvSpPr/>
          <p:nvPr/>
        </p:nvSpPr>
        <p:spPr>
          <a:xfrm>
            <a:off x="5977004" y="4017556"/>
            <a:ext cx="1688926" cy="1230849"/>
          </a:xfrm>
          <a:prstGeom prst="roundRect">
            <a:avLst>
              <a:gd name="adj" fmla="val 10000"/>
            </a:avLst>
          </a:prstGeom>
          <a:blipFill rotWithShape="0">
            <a:blip r:embed="rId10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xtBox 22"/>
          <p:cNvSpPr txBox="1"/>
          <p:nvPr/>
        </p:nvSpPr>
        <p:spPr>
          <a:xfrm>
            <a:off x="2141950" y="5774499"/>
            <a:ext cx="105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000000"/>
                </a:solidFill>
                <a:cs typeface="Arial"/>
              </a:rPr>
              <a:t>BTool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9917" y="4446740"/>
            <a:ext cx="92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0000"/>
                </a:solidFill>
                <a:cs typeface="Arial"/>
              </a:rPr>
              <a:t>Sniffer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8094" y="5686816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0000"/>
                </a:solidFill>
                <a:cs typeface="Arial"/>
              </a:rPr>
              <a:t>Flash </a:t>
            </a:r>
          </a:p>
          <a:p>
            <a:r>
              <a:rPr lang="nb-NO" dirty="0" smtClean="0">
                <a:solidFill>
                  <a:srgbClr val="000000"/>
                </a:solidFill>
                <a:cs typeface="Arial"/>
              </a:rPr>
              <a:t>     Programmer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6164" y="5223353"/>
            <a:ext cx="197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0000"/>
                </a:solidFill>
                <a:cs typeface="Arial"/>
              </a:rPr>
              <a:t>IAR Workbench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2668" y="2204582"/>
            <a:ext cx="182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0000"/>
                </a:solidFill>
                <a:cs typeface="Arial"/>
              </a:rPr>
              <a:t>Power  Meas. </a:t>
            </a:r>
          </a:p>
          <a:p>
            <a:r>
              <a:rPr lang="nb-NO" dirty="0" smtClean="0">
                <a:solidFill>
                  <a:srgbClr val="000000"/>
                </a:solidFill>
                <a:cs typeface="Arial"/>
              </a:rPr>
              <a:t>App Note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03831" y="2984990"/>
            <a:ext cx="1676400" cy="1347787"/>
          </a:xfrm>
          <a:prstGeom prst="roundRect">
            <a:avLst>
              <a:gd name="adj" fmla="val 10000"/>
            </a:avLst>
          </a:prstGeom>
          <a:blipFill rotWithShape="0">
            <a:blip r:embed="rId11" cstate="screen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extBox 20"/>
          <p:cNvSpPr txBox="1"/>
          <p:nvPr/>
        </p:nvSpPr>
        <p:spPr>
          <a:xfrm>
            <a:off x="1462390" y="1204678"/>
            <a:ext cx="64496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cs typeface="Arial"/>
              </a:rPr>
              <a:t>			      </a:t>
            </a:r>
            <a:r>
              <a:rPr lang="en-US" sz="1600" b="1" dirty="0" smtClean="0">
                <a:solidFill>
                  <a:srgbClr val="000000"/>
                </a:solidFill>
                <a:cs typeface="Arial"/>
              </a:rPr>
              <a:t>Debugger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cs typeface="Arial"/>
              </a:rPr>
              <a:t>			       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Works with CC2540 Keyfob and USB dongle</a:t>
            </a:r>
          </a:p>
          <a:p>
            <a:r>
              <a:rPr lang="en-US" sz="1200" dirty="0" smtClean="0">
                <a:solidFill>
                  <a:srgbClr val="000000"/>
                </a:solidFill>
                <a:cs typeface="Arial"/>
              </a:rPr>
              <a:t>			          Supports IAR and TI flash programmer</a:t>
            </a:r>
          </a:p>
          <a:p>
            <a:r>
              <a:rPr lang="en-US" sz="1600" b="1" dirty="0" smtClean="0">
                <a:solidFill>
                  <a:srgbClr val="000000"/>
                </a:solidFill>
                <a:cs typeface="Arial"/>
              </a:rPr>
              <a:t>CC2540 Keyfob</a:t>
            </a:r>
          </a:p>
          <a:p>
            <a:r>
              <a:rPr lang="en-US" sz="1600" b="1" dirty="0" smtClean="0">
                <a:solidFill>
                  <a:srgbClr val="000000"/>
                </a:solidFill>
                <a:cs typeface="Arial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Powered by CR2032 coin cell battery </a:t>
            </a:r>
          </a:p>
          <a:p>
            <a:r>
              <a:rPr lang="en-US" sz="1200" dirty="0" smtClean="0">
                <a:solidFill>
                  <a:srgbClr val="000000"/>
                </a:solidFill>
                <a:cs typeface="Arial"/>
              </a:rPr>
              <a:t>    LED, buttons, buzzer, accelerometer</a:t>
            </a:r>
          </a:p>
          <a:p>
            <a:r>
              <a:rPr lang="en-US" sz="1200" dirty="0" smtClean="0">
                <a:solidFill>
                  <a:srgbClr val="000000"/>
                </a:solidFill>
                <a:cs typeface="Arial"/>
              </a:rPr>
              <a:t>    Usually acts as peripheral, application is on chip.</a:t>
            </a:r>
          </a:p>
          <a:p>
            <a:endParaRPr lang="en-US" sz="1600" b="1" dirty="0" smtClean="0">
              <a:solidFill>
                <a:srgbClr val="000000"/>
              </a:solidFill>
              <a:cs typeface="Arial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cs typeface="Arial"/>
              </a:rPr>
              <a:t>USB Dongle</a:t>
            </a:r>
          </a:p>
          <a:p>
            <a:r>
              <a:rPr lang="en-US" sz="1600" b="1" dirty="0" smtClean="0">
                <a:solidFill>
                  <a:srgbClr val="000000"/>
                </a:solidFill>
                <a:cs typeface="Arial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Use Btool.exe to or custom app to send HCI commands.</a:t>
            </a:r>
          </a:p>
          <a:p>
            <a:r>
              <a:rPr lang="en-US" sz="1200" dirty="0" smtClean="0">
                <a:solidFill>
                  <a:srgbClr val="000000"/>
                </a:solidFill>
                <a:cs typeface="Arial"/>
              </a:rPr>
              <a:t>    Usually acts as master (cell phone)</a:t>
            </a:r>
          </a:p>
          <a:p>
            <a:pPr lvl="1"/>
            <a:endParaRPr lang="en-US" dirty="0" smtClean="0">
              <a:solidFill>
                <a:srgbClr val="000000"/>
              </a:solidFill>
              <a:cs typeface="Arial"/>
            </a:endParaRPr>
          </a:p>
          <a:p>
            <a:pPr lvl="1"/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 dirty="0" smtClean="0">
                <a:solidFill>
                  <a:srgbClr val="DE0000"/>
                </a:solidFill>
              </a:rPr>
              <a:t>Sensor Tag – </a:t>
            </a:r>
            <a:r>
              <a:rPr lang="nb-NO" sz="2800" i="1" dirty="0" smtClean="0">
                <a:solidFill>
                  <a:srgbClr val="DE0000"/>
                </a:solidFill>
              </a:rPr>
              <a:t>Bluetooth</a:t>
            </a:r>
            <a:r>
              <a:rPr lang="nb-NO" sz="2800" dirty="0" smtClean="0">
                <a:solidFill>
                  <a:srgbClr val="DE0000"/>
                </a:solidFill>
              </a:rPr>
              <a:t> low energy made easy!</a:t>
            </a:r>
            <a:endParaRPr lang="en-US" sz="2800" dirty="0">
              <a:solidFill>
                <a:srgbClr val="DE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00" y="991518"/>
            <a:ext cx="8763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cs typeface="+mn-cs"/>
              </a:rPr>
              <a:t>6 sensors + buttons/LEDs available in TI BLE sensor tag!</a:t>
            </a:r>
            <a:endParaRPr lang="en-US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lv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nb-NO" sz="2000" dirty="0" smtClean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" name="AutoShape 63"/>
          <p:cNvSpPr>
            <a:spLocks noChangeArrowheads="1"/>
          </p:cNvSpPr>
          <p:nvPr/>
        </p:nvSpPr>
        <p:spPr bwMode="auto">
          <a:xfrm>
            <a:off x="304800" y="2885848"/>
            <a:ext cx="2057400" cy="290512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b-NO" sz="1400" b="1" dirty="0" smtClean="0">
                <a:solidFill>
                  <a:srgbClr val="000000"/>
                </a:solidFill>
                <a:latin typeface="Arial"/>
                <a:cs typeface="+mn-cs"/>
              </a:rPr>
              <a:t>TI BLE sensor tag</a:t>
            </a:r>
            <a:endParaRPr lang="en-US" sz="1400" b="1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b="1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8800" y="2123848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b-NO" sz="4000" dirty="0" smtClean="0">
                <a:solidFill>
                  <a:srgbClr val="000000"/>
                </a:solidFill>
                <a:latin typeface="Arial"/>
                <a:cs typeface="+mn-cs"/>
              </a:rPr>
              <a:t>+</a:t>
            </a:r>
            <a:endParaRPr lang="en-US" sz="400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600" y="3484085"/>
            <a:ext cx="4814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b-NO" sz="4400" dirty="0" smtClean="0">
                <a:solidFill>
                  <a:srgbClr val="000000"/>
                </a:solidFill>
                <a:latin typeface="Arial"/>
                <a:cs typeface="+mn-cs"/>
              </a:rPr>
              <a:t>= app possibilities</a:t>
            </a:r>
            <a:endParaRPr lang="en-US" sz="440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78172" y="2123848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b-NO" sz="4000" dirty="0" smtClean="0">
                <a:solidFill>
                  <a:srgbClr val="000000"/>
                </a:solidFill>
                <a:latin typeface="Arial"/>
                <a:cs typeface="+mn-cs"/>
              </a:rPr>
              <a:t>+</a:t>
            </a:r>
            <a:endParaRPr lang="en-US" sz="400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838199" y="1585442"/>
            <a:ext cx="657225" cy="1120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Placeholder 19"/>
          <p:cNvPicPr>
            <a:picLocks noChangeAspect="1"/>
          </p:cNvPicPr>
          <p:nvPr/>
        </p:nvPicPr>
        <p:blipFill>
          <a:blip r:embed="rId3" cstate="screen"/>
          <a:srcRect l="-24515" r="-24515"/>
          <a:stretch>
            <a:fillRect/>
          </a:stretch>
        </p:blipFill>
        <p:spPr>
          <a:xfrm>
            <a:off x="6400800" y="1982974"/>
            <a:ext cx="1219200" cy="826674"/>
          </a:xfrm>
          <a:prstGeom prst="rect">
            <a:avLst/>
          </a:prstGeom>
        </p:spPr>
      </p:pic>
      <p:sp>
        <p:nvSpPr>
          <p:cNvPr id="24" name="AutoShape 63"/>
          <p:cNvSpPr>
            <a:spLocks noChangeArrowheads="1"/>
          </p:cNvSpPr>
          <p:nvPr/>
        </p:nvSpPr>
        <p:spPr bwMode="auto">
          <a:xfrm>
            <a:off x="5638800" y="2809648"/>
            <a:ext cx="3429001" cy="228600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b-NO" sz="1400" b="1" dirty="0" smtClean="0">
                <a:solidFill>
                  <a:srgbClr val="000000"/>
                </a:solidFill>
                <a:latin typeface="Arial"/>
                <a:cs typeface="+mn-cs"/>
              </a:rPr>
              <a:t>iOS device with </a:t>
            </a:r>
            <a:r>
              <a:rPr lang="nb-NO" sz="1400" b="1" i="1" dirty="0" smtClean="0">
                <a:solidFill>
                  <a:srgbClr val="000000"/>
                </a:solidFill>
                <a:latin typeface="Arial"/>
                <a:cs typeface="+mn-cs"/>
              </a:rPr>
              <a:t>Bluetooth</a:t>
            </a:r>
            <a:r>
              <a:rPr lang="nb-NO" sz="1400" b="1" dirty="0" smtClean="0">
                <a:solidFill>
                  <a:srgbClr val="000000"/>
                </a:solidFill>
                <a:latin typeface="Arial"/>
                <a:cs typeface="+mn-cs"/>
              </a:rPr>
              <a:t> low energy</a:t>
            </a:r>
            <a:endParaRPr lang="en-US" sz="1400" b="1" dirty="0" smtClean="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429000" y="1971448"/>
            <a:ext cx="638175" cy="78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AutoShape 63"/>
          <p:cNvSpPr>
            <a:spLocks noChangeArrowheads="1"/>
          </p:cNvSpPr>
          <p:nvPr/>
        </p:nvSpPr>
        <p:spPr bwMode="auto">
          <a:xfrm>
            <a:off x="2514600" y="2809648"/>
            <a:ext cx="2819400" cy="290512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000000"/>
                </a:solidFill>
                <a:latin typeface="Arial"/>
                <a:cs typeface="+mn-cs"/>
              </a:rPr>
              <a:t>iOS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+mn-cs"/>
              </a:rPr>
              <a:t> reference app on </a:t>
            </a:r>
            <a:r>
              <a:rPr lang="en-US" sz="1400" b="1" dirty="0" err="1" smtClean="0">
                <a:solidFill>
                  <a:srgbClr val="000000"/>
                </a:solidFill>
                <a:latin typeface="Arial"/>
                <a:cs typeface="+mn-cs"/>
              </a:rPr>
              <a:t>Appstore</a:t>
            </a:r>
            <a:endParaRPr lang="en-US" sz="1400" b="1" dirty="0" smtClean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7200" y="4495800"/>
            <a:ext cx="990600" cy="3810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b-NO" sz="900" b="1" dirty="0" smtClean="0">
                <a:solidFill>
                  <a:srgbClr val="000000"/>
                </a:solidFill>
              </a:rPr>
              <a:t>IR temp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00200" y="4495800"/>
            <a:ext cx="990600" cy="3810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b-NO" sz="900" b="1" dirty="0" smtClean="0">
                <a:solidFill>
                  <a:srgbClr val="000000"/>
                </a:solidFill>
              </a:rPr>
              <a:t>humidity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86199" y="4495800"/>
            <a:ext cx="1082407" cy="3810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b-NO" sz="900" b="1" dirty="0" smtClean="0">
                <a:solidFill>
                  <a:srgbClr val="000000"/>
                </a:solidFill>
              </a:rPr>
              <a:t>accelerometer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667000" y="4495800"/>
            <a:ext cx="990600" cy="3810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b-NO" sz="900" b="1" dirty="0" smtClean="0">
                <a:solidFill>
                  <a:srgbClr val="000000"/>
                </a:solidFill>
              </a:rPr>
              <a:t>pressure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9319" y="4495800"/>
            <a:ext cx="1109948" cy="3810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b-NO" sz="900" b="1" dirty="0" smtClean="0">
                <a:solidFill>
                  <a:srgbClr val="000000"/>
                </a:solidFill>
              </a:rPr>
              <a:t>magnetometer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06319" y="4495800"/>
            <a:ext cx="990600" cy="3810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b-NO" sz="900" b="1" dirty="0" smtClean="0">
                <a:solidFill>
                  <a:srgbClr val="000000"/>
                </a:solidFill>
              </a:rPr>
              <a:t>gyroscope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447404" y="4495800"/>
            <a:ext cx="990600" cy="3810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b-NO" sz="900" b="1" dirty="0" smtClean="0">
                <a:solidFill>
                  <a:srgbClr val="000000"/>
                </a:solidFill>
              </a:rPr>
              <a:t>Buttons/LEDs</a:t>
            </a:r>
            <a:endParaRPr lang="en-US" sz="900" b="1" dirty="0">
              <a:solidFill>
                <a:srgbClr val="000000"/>
              </a:solidFill>
            </a:endParaRPr>
          </a:p>
        </p:txBody>
      </p:sp>
      <p:pic>
        <p:nvPicPr>
          <p:cNvPr id="30" name="Picture 29" descr="Weather station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447800" y="5410200"/>
            <a:ext cx="762000" cy="762000"/>
          </a:xfrm>
          <a:prstGeom prst="rect">
            <a:avLst/>
          </a:prstGeom>
        </p:spPr>
      </p:pic>
      <p:pic>
        <p:nvPicPr>
          <p:cNvPr id="31" name="Picture 30" descr="remote.jp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886200" y="5486400"/>
            <a:ext cx="609600" cy="609600"/>
          </a:xfrm>
          <a:prstGeom prst="rect">
            <a:avLst/>
          </a:prstGeom>
        </p:spPr>
      </p:pic>
      <p:pic>
        <p:nvPicPr>
          <p:cNvPr id="3074" name="Picture 2" descr="https://encrypted-tbn1.gstatic.com/images?q=tbn:ANd9GcRJoP4Zo45KIdna98ZTIL3VQg2s2hUF3QBcgYU-_EujwnIPA_G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72200" y="5334000"/>
            <a:ext cx="838200" cy="838200"/>
          </a:xfrm>
          <a:prstGeom prst="rect">
            <a:avLst/>
          </a:prstGeom>
          <a:noFill/>
        </p:spPr>
      </p:pic>
      <p:cxnSp>
        <p:nvCxnSpPr>
          <p:cNvPr id="42" name="Straight Connector 41"/>
          <p:cNvCxnSpPr>
            <a:endCxn id="30" idx="0"/>
          </p:cNvCxnSpPr>
          <p:nvPr/>
        </p:nvCxnSpPr>
        <p:spPr>
          <a:xfrm flipH="1">
            <a:off x="1828800" y="4953000"/>
            <a:ext cx="228600" cy="45720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33600" y="4953000"/>
            <a:ext cx="838200" cy="53340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419600" y="4953000"/>
            <a:ext cx="914400" cy="53340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191000" y="4953000"/>
            <a:ext cx="76200" cy="45720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074" idx="0"/>
          </p:cNvCxnSpPr>
          <p:nvPr/>
        </p:nvCxnSpPr>
        <p:spPr>
          <a:xfrm flipH="1">
            <a:off x="6591300" y="4953000"/>
            <a:ext cx="38100" cy="38100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YOU </a:t>
            </a:r>
            <a:r>
              <a:rPr lang="nb-NO" dirty="0" err="1" smtClean="0"/>
              <a:t>create</a:t>
            </a:r>
            <a:r>
              <a:rPr lang="nb-NO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78538"/>
            <a:ext cx="2133600" cy="2063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87F813-1EC3-4534-AA7F-A07E4B91E2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5776" y="876299"/>
            <a:ext cx="2400299" cy="7429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TMP006 </a:t>
            </a:r>
            <a:r>
              <a:rPr lang="en-US" dirty="0" smtClean="0"/>
              <a:t>Temperature</a:t>
            </a:r>
            <a:r>
              <a:rPr lang="nb-NO" dirty="0" smtClean="0"/>
              <a:t> Sensor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5301" y="1752599"/>
            <a:ext cx="2400299" cy="7429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Humidity</a:t>
            </a:r>
            <a:r>
              <a:rPr lang="nb-NO" dirty="0" smtClean="0"/>
              <a:t> Sensor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4351" y="2647949"/>
            <a:ext cx="2400299" cy="7429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Pressure</a:t>
            </a:r>
            <a:r>
              <a:rPr lang="nb-NO" dirty="0" smtClean="0"/>
              <a:t> Sensor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3876" y="3524249"/>
            <a:ext cx="2400299" cy="7429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Accelerometer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23876" y="4419599"/>
            <a:ext cx="2400299" cy="7429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Gyroscope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1" y="5295899"/>
            <a:ext cx="2400299" cy="7429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Magnetometer</a:t>
            </a:r>
            <a:r>
              <a:rPr lang="nb-NO" dirty="0" smtClean="0"/>
              <a:t>/</a:t>
            </a:r>
          </a:p>
          <a:p>
            <a:pPr algn="ctr"/>
            <a:r>
              <a:rPr lang="nb-NO" dirty="0" smtClean="0"/>
              <a:t>Compass</a:t>
            </a:r>
            <a:endParaRPr lang="en-US" dirty="0"/>
          </a:p>
        </p:txBody>
      </p:sp>
      <p:pic>
        <p:nvPicPr>
          <p:cNvPr id="19" name="Picture 18" descr="Weather st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700" y="1095375"/>
            <a:ext cx="2190750" cy="2190750"/>
          </a:xfrm>
          <a:prstGeom prst="rect">
            <a:avLst/>
          </a:prstGeom>
        </p:spPr>
      </p:pic>
      <p:pic>
        <p:nvPicPr>
          <p:cNvPr id="27" name="Picture 26" descr="remo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0112" y="3586162"/>
            <a:ext cx="2143125" cy="2143125"/>
          </a:xfrm>
          <a:prstGeom prst="rect">
            <a:avLst/>
          </a:prstGeom>
        </p:spPr>
      </p:pic>
      <p:pic>
        <p:nvPicPr>
          <p:cNvPr id="29" name="Picture 28" descr="Swix WaxWiz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6171" y="976312"/>
            <a:ext cx="4457179" cy="2576513"/>
          </a:xfrm>
          <a:prstGeom prst="rect">
            <a:avLst/>
          </a:prstGeom>
        </p:spPr>
      </p:pic>
      <p:pic>
        <p:nvPicPr>
          <p:cNvPr id="30" name="Picture 29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9112" y="3974147"/>
            <a:ext cx="2481263" cy="1819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 descr="questio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1437" y="1662112"/>
            <a:ext cx="2957513" cy="29575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8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Documents and Settings\a0132599\My Documents\TI\Marketing\Bluetooth App Kit\Pictures\DSC_33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073" y="965200"/>
            <a:ext cx="3238951" cy="2235200"/>
          </a:xfrm>
          <a:prstGeom prst="rect">
            <a:avLst/>
          </a:prstGeom>
          <a:noFill/>
        </p:spPr>
      </p:pic>
      <p:sp>
        <p:nvSpPr>
          <p:cNvPr id="51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78538"/>
            <a:ext cx="2133600" cy="206375"/>
          </a:xfrm>
          <a:prstGeom prst="rect">
            <a:avLst/>
          </a:prstGeom>
          <a:noFill/>
        </p:spPr>
        <p:txBody>
          <a:bodyPr/>
          <a:lstStyle/>
          <a:p>
            <a:fld id="{7B1D3752-4F77-486C-B570-0804A8C0B07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/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YOU </a:t>
            </a:r>
            <a:r>
              <a:rPr lang="nb-NO" dirty="0" err="1" smtClean="0"/>
              <a:t>create</a:t>
            </a:r>
            <a:r>
              <a:rPr lang="nb-NO" dirty="0" smtClean="0"/>
              <a:t>?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6359525" cy="4692650"/>
          </a:xfrm>
        </p:spPr>
        <p:txBody>
          <a:bodyPr/>
          <a:lstStyle/>
          <a:p>
            <a:pPr eaLnBrk="1" hangingPunct="1"/>
            <a:r>
              <a:rPr lang="nb-NO" sz="1400" i="1" dirty="0" smtClean="0"/>
              <a:t>CC2541 Bluetooth</a:t>
            </a:r>
            <a:r>
              <a:rPr lang="nb-NO" sz="1400" dirty="0" smtClean="0"/>
              <a:t> low energy</a:t>
            </a:r>
            <a:r>
              <a:rPr lang="nb-NO" sz="1400" dirty="0"/>
              <a:t> </a:t>
            </a:r>
            <a:r>
              <a:rPr lang="nb-NO" sz="1400" dirty="0" smtClean="0"/>
              <a:t>development kit </a:t>
            </a:r>
          </a:p>
          <a:p>
            <a:pPr lvl="1" eaLnBrk="1" hangingPunct="1"/>
            <a:r>
              <a:rPr lang="en-US" sz="1200" dirty="0" smtClean="0"/>
              <a:t>6 sensors (temperature, humidity, pressure, accelerometer, gyroscope and magnetometer) available</a:t>
            </a:r>
          </a:p>
          <a:p>
            <a:pPr lvl="1" eaLnBrk="1" hangingPunct="1"/>
            <a:r>
              <a:rPr lang="nb-NO" sz="1200" dirty="0" err="1" smtClean="0"/>
              <a:t>Years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battery</a:t>
            </a:r>
            <a:r>
              <a:rPr lang="nb-NO" sz="1200" dirty="0" smtClean="0"/>
              <a:t> </a:t>
            </a:r>
            <a:r>
              <a:rPr lang="nb-NO" sz="1200" dirty="0" err="1" smtClean="0"/>
              <a:t>life</a:t>
            </a:r>
            <a:r>
              <a:rPr lang="nb-NO" sz="1200" dirty="0" smtClean="0"/>
              <a:t> </a:t>
            </a:r>
            <a:r>
              <a:rPr lang="nb-NO" sz="1200" dirty="0" err="1" smtClean="0"/>
              <a:t>on</a:t>
            </a:r>
            <a:r>
              <a:rPr lang="nb-NO" sz="1200" dirty="0" smtClean="0"/>
              <a:t> a single </a:t>
            </a:r>
            <a:r>
              <a:rPr lang="nb-NO" sz="1200" dirty="0" err="1" smtClean="0"/>
              <a:t>coin</a:t>
            </a:r>
            <a:r>
              <a:rPr lang="nb-NO" sz="1200" dirty="0" smtClean="0"/>
              <a:t> </a:t>
            </a:r>
            <a:r>
              <a:rPr lang="nb-NO" sz="1200" dirty="0" err="1" smtClean="0"/>
              <a:t>cell</a:t>
            </a:r>
            <a:r>
              <a:rPr lang="nb-NO" sz="1200" dirty="0" smtClean="0"/>
              <a:t> </a:t>
            </a:r>
            <a:r>
              <a:rPr lang="nb-NO" sz="1200" dirty="0" err="1" smtClean="0"/>
              <a:t>battery</a:t>
            </a:r>
            <a:endParaRPr lang="nb-NO" sz="1200" dirty="0" smtClean="0"/>
          </a:p>
          <a:p>
            <a:pPr lvl="1" eaLnBrk="1" hangingPunct="1"/>
            <a:r>
              <a:rPr lang="nb-NO" sz="1200" dirty="0" err="1" smtClean="0"/>
              <a:t>Compact</a:t>
            </a:r>
            <a:r>
              <a:rPr lang="nb-NO" sz="1200" dirty="0" smtClean="0"/>
              <a:t> </a:t>
            </a:r>
            <a:r>
              <a:rPr lang="nb-NO" sz="1200" dirty="0" err="1" smtClean="0"/>
              <a:t>solution</a:t>
            </a:r>
            <a:r>
              <a:rPr lang="nb-NO" sz="1200" dirty="0" smtClean="0"/>
              <a:t> - </a:t>
            </a:r>
            <a:r>
              <a:rPr lang="en-US" sz="1200" dirty="0" smtClean="0"/>
              <a:t>36x66x15.5 mm (including plastic enclosure) 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nb-NO" sz="1400" dirty="0" err="1" smtClean="0"/>
              <a:t>Focus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App</a:t>
            </a:r>
            <a:r>
              <a:rPr lang="nb-NO" sz="1400" dirty="0" smtClean="0"/>
              <a:t> </a:t>
            </a:r>
            <a:r>
              <a:rPr lang="nb-NO" sz="1400" dirty="0" err="1" smtClean="0"/>
              <a:t>developers</a:t>
            </a:r>
            <a:endParaRPr lang="nb-NO" sz="1400" dirty="0" smtClean="0"/>
          </a:p>
          <a:p>
            <a:pPr lvl="1" eaLnBrk="1" hangingPunct="1"/>
            <a:r>
              <a:rPr lang="nb-NO" sz="1200" dirty="0" smtClean="0"/>
              <a:t>All sensors can individually be controlled from the smartphone/tablet –  we make RF easy</a:t>
            </a:r>
          </a:p>
          <a:p>
            <a:pPr lvl="1" eaLnBrk="1" hangingPunct="1"/>
            <a:r>
              <a:rPr lang="nb-NO" sz="1200" dirty="0" smtClean="0"/>
              <a:t>No </a:t>
            </a:r>
            <a:r>
              <a:rPr lang="nb-NO" sz="1200" dirty="0" err="1" smtClean="0"/>
              <a:t>embedded</a:t>
            </a:r>
            <a:r>
              <a:rPr lang="nb-NO" sz="1200" dirty="0" smtClean="0"/>
              <a:t> SW </a:t>
            </a:r>
            <a:r>
              <a:rPr lang="nb-NO" sz="1200" dirty="0" err="1" smtClean="0"/>
              <a:t>knowledge</a:t>
            </a:r>
            <a:r>
              <a:rPr lang="nb-NO" sz="1200" dirty="0" smtClean="0"/>
              <a:t> </a:t>
            </a:r>
            <a:r>
              <a:rPr lang="nb-NO" sz="1200" dirty="0" err="1" smtClean="0"/>
              <a:t>needed</a:t>
            </a:r>
            <a:endParaRPr lang="nb-NO" sz="1200" dirty="0" smtClean="0"/>
          </a:p>
          <a:p>
            <a:pPr eaLnBrk="1" hangingPunct="1"/>
            <a:endParaRPr lang="nb-NO" sz="1400" dirty="0" smtClean="0"/>
          </a:p>
          <a:p>
            <a:pPr eaLnBrk="1" hangingPunct="1"/>
            <a:r>
              <a:rPr lang="nb-NO" sz="1400" dirty="0" smtClean="0"/>
              <a:t>App available from the App Store to demonstrate the use of all the sensors</a:t>
            </a:r>
          </a:p>
          <a:p>
            <a:pPr lvl="1" eaLnBrk="1" hangingPunct="1"/>
            <a:r>
              <a:rPr lang="nb-NO" sz="1200" dirty="0" smtClean="0"/>
              <a:t>iOS available today, Android support will follow in 2013</a:t>
            </a:r>
          </a:p>
          <a:p>
            <a:pPr eaLnBrk="1" hangingPunct="1"/>
            <a:endParaRPr lang="nb-NO" sz="1400" dirty="0" smtClean="0"/>
          </a:p>
          <a:p>
            <a:r>
              <a:rPr lang="en-US" sz="1400" dirty="0" smtClean="0"/>
              <a:t>FCC, IC and ETSI certified solution</a:t>
            </a:r>
          </a:p>
          <a:p>
            <a:pPr lvl="1"/>
            <a:r>
              <a:rPr lang="nb-NO" sz="1200" dirty="0" smtClean="0"/>
              <a:t>Qualified as if it was an end product</a:t>
            </a:r>
            <a:endParaRPr lang="en-US" sz="1200" dirty="0" smtClean="0"/>
          </a:p>
          <a:p>
            <a:endParaRPr lang="nb-NO" sz="1600" dirty="0" smtClean="0"/>
          </a:p>
          <a:p>
            <a:pPr eaLnBrk="1" hangingPunct="1"/>
            <a:endParaRPr lang="nb-NO" sz="1600" dirty="0" smtClean="0"/>
          </a:p>
          <a:p>
            <a:pPr eaLnBrk="1" hangingPunct="1"/>
            <a:endParaRPr lang="nb-NO" sz="1600" dirty="0" smtClean="0"/>
          </a:p>
          <a:p>
            <a:pPr eaLnBrk="1" hangingPunct="1"/>
            <a:endParaRPr lang="nb-NO" sz="1600" dirty="0" smtClean="0"/>
          </a:p>
          <a:p>
            <a:pPr eaLnBrk="1" hangingPunct="1"/>
            <a:endParaRPr lang="nb-NO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YOU </a:t>
            </a:r>
            <a:r>
              <a:rPr lang="nb-NO" dirty="0" err="1" smtClean="0"/>
              <a:t>create</a:t>
            </a:r>
            <a:r>
              <a:rPr lang="nb-NO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78538"/>
            <a:ext cx="2133600" cy="2063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87F813-1EC3-4534-AA7F-A07E4B91E2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 descr="C:\Documents and Settings\a0132599\Local Settings\Temp\wz4321\IMG_00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214438"/>
            <a:ext cx="3478212" cy="463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Documents and Settings\a0132599\Local Settings\Temp\wzf877\IMG_00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0" y="1222375"/>
            <a:ext cx="3475501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vnRepo\Documentation\Training-Marketing\FAE Training 2012Q4\IMAG013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94985">
            <a:off x="4813300" y="3324224"/>
            <a:ext cx="3800371" cy="2028825"/>
          </a:xfrm>
          <a:prstGeom prst="rect">
            <a:avLst/>
          </a:prstGeom>
          <a:noFill/>
        </p:spPr>
      </p:pic>
      <p:pic>
        <p:nvPicPr>
          <p:cNvPr id="3075" name="Picture 3" descr="C:\SvnRepo\Documentation\Training-Marketing\FAE Training 2012Q4\IMAG0135s.jpg"/>
          <p:cNvPicPr>
            <a:picLocks noChangeAspect="1" noChangeArrowheads="1"/>
          </p:cNvPicPr>
          <p:nvPr/>
        </p:nvPicPr>
        <p:blipFill>
          <a:blip r:embed="rId3" cstate="print">
            <a:lum bright="13000"/>
          </a:blip>
          <a:srcRect/>
          <a:stretch>
            <a:fillRect/>
          </a:stretch>
        </p:blipFill>
        <p:spPr bwMode="auto">
          <a:xfrm>
            <a:off x="847725" y="1695450"/>
            <a:ext cx="4162425" cy="2218134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4162425" y="1809750"/>
            <a:ext cx="466725" cy="83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10000" y="1552575"/>
            <a:ext cx="628650" cy="1123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76650" y="1238250"/>
            <a:ext cx="628650" cy="1123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2"/>
          </p:cNvCxnSpPr>
          <p:nvPr/>
        </p:nvCxnSpPr>
        <p:spPr>
          <a:xfrm flipV="1">
            <a:off x="2752725" y="1709440"/>
            <a:ext cx="296384" cy="103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743075" y="1638300"/>
            <a:ext cx="600075" cy="1095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9175" y="135255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Pressure sensor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75" y="1247775"/>
            <a:ext cx="12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IR Temperature</a:t>
            </a:r>
          </a:p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sensor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31774" y="142875"/>
            <a:ext cx="8816975" cy="814388"/>
          </a:xfrm>
        </p:spPr>
        <p:txBody>
          <a:bodyPr/>
          <a:lstStyle/>
          <a:p>
            <a:r>
              <a:rPr lang="nb-NO" i="1" dirty="0" smtClean="0"/>
              <a:t>Bluetooth</a:t>
            </a:r>
            <a:r>
              <a:rPr lang="nb-NO" dirty="0" smtClean="0"/>
              <a:t> low energy SensorTag - Hardware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248150" y="100965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Compass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2925" y="1314450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Accelerometer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3900" y="160020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Gyroscope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2" name="Straight Connector 21"/>
          <p:cNvCxnSpPr>
            <a:endCxn id="26" idx="3"/>
          </p:cNvCxnSpPr>
          <p:nvPr/>
        </p:nvCxnSpPr>
        <p:spPr>
          <a:xfrm flipH="1" flipV="1">
            <a:off x="838992" y="2393008"/>
            <a:ext cx="504034" cy="358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3"/>
          </p:cNvCxnSpPr>
          <p:nvPr/>
        </p:nvCxnSpPr>
        <p:spPr>
          <a:xfrm flipH="1" flipV="1">
            <a:off x="838992" y="2393008"/>
            <a:ext cx="580234" cy="7597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350" y="2162175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User</a:t>
            </a:r>
          </a:p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Buttons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476500" y="2933700"/>
            <a:ext cx="485775" cy="876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4950" y="3781425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000" dirty="0" smtClean="0"/>
              <a:t>Airflow for </a:t>
            </a:r>
          </a:p>
          <a:p>
            <a:pPr algn="ctr"/>
            <a:r>
              <a:rPr lang="nb-NO" sz="1000" dirty="0" smtClean="0"/>
              <a:t>Humidity Sensor</a:t>
            </a:r>
            <a:endParaRPr lang="en-US" sz="10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162675" y="2933700"/>
            <a:ext cx="466725" cy="83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34150" y="2724150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Debug Header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677150" y="3448050"/>
            <a:ext cx="85725" cy="514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38975" y="3200400"/>
            <a:ext cx="210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MCU + BLE Transciever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7705725" y="4914900"/>
            <a:ext cx="20002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39075" y="5200650"/>
            <a:ext cx="1105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PCB Antenna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6667500" y="4476750"/>
            <a:ext cx="704850" cy="1219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15200" y="5667375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Humidity sensor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429375" y="5057775"/>
            <a:ext cx="152400" cy="476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8800" y="555307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Pairing Button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>
            <a:stCxn id="52" idx="0"/>
          </p:cNvCxnSpPr>
          <p:nvPr/>
        </p:nvCxnSpPr>
        <p:spPr>
          <a:xfrm flipH="1" flipV="1">
            <a:off x="3562350" y="2771776"/>
            <a:ext cx="660885" cy="962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43350" y="373380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C00000"/>
                </a:solidFill>
              </a:rPr>
              <a:t>LEDs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619500" y="3286126"/>
            <a:ext cx="28576" cy="10096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90875" y="4267200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DCDC</a:t>
            </a:r>
          </a:p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Converter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248150" y="4467227"/>
            <a:ext cx="1209676" cy="9048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03488" y="5381625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CR2032 Coincell </a:t>
            </a:r>
          </a:p>
          <a:p>
            <a:pPr algn="ctr"/>
            <a:r>
              <a:rPr lang="nb-NO" sz="1200" dirty="0" smtClean="0">
                <a:solidFill>
                  <a:srgbClr val="C00000"/>
                </a:solidFill>
              </a:rPr>
              <a:t>Battery Holder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572000" y="2390775"/>
            <a:ext cx="1181100" cy="3048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90467" y="2009775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000" dirty="0" smtClean="0">
                <a:solidFill>
                  <a:schemeClr val="bg1">
                    <a:lumMod val="50000"/>
                  </a:schemeClr>
                </a:solidFill>
              </a:rPr>
              <a:t>Interface Connector</a:t>
            </a:r>
          </a:p>
          <a:p>
            <a:pPr algn="ctr"/>
            <a:r>
              <a:rPr lang="nb-NO" sz="1000" dirty="0" smtClean="0">
                <a:solidFill>
                  <a:schemeClr val="bg1">
                    <a:lumMod val="50000"/>
                  </a:schemeClr>
                </a:solidFill>
              </a:rPr>
              <a:t>For EZ430 battery packs </a:t>
            </a:r>
          </a:p>
          <a:p>
            <a:pPr algn="ctr"/>
            <a:r>
              <a:rPr lang="nb-NO" sz="1000" dirty="0" smtClean="0">
                <a:solidFill>
                  <a:schemeClr val="bg1">
                    <a:lumMod val="50000"/>
                  </a:schemeClr>
                </a:solidFill>
              </a:rPr>
              <a:t>(optional)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1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gaminggenerations.com/store/images/images_extra/mario_kart_wii_bundle_white_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964086" cy="7230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37160"/>
            <a:ext cx="8827477" cy="639762"/>
          </a:xfrm>
        </p:spPr>
        <p:txBody>
          <a:bodyPr>
            <a:noAutofit/>
          </a:bodyPr>
          <a:lstStyle/>
          <a:p>
            <a:r>
              <a:rPr lang="en-US" sz="3200" i="1" dirty="0" smtClean="0">
                <a:solidFill>
                  <a:srgbClr val="DE0000"/>
                </a:solidFill>
              </a:rPr>
              <a:t>Bluetooth </a:t>
            </a:r>
            <a:r>
              <a:rPr lang="en-US" sz="3200" dirty="0" smtClean="0">
                <a:solidFill>
                  <a:srgbClr val="DE0000"/>
                </a:solidFill>
              </a:rPr>
              <a:t>– The 1st Wave</a:t>
            </a:r>
            <a:endParaRPr lang="en-US" sz="3200" dirty="0">
              <a:solidFill>
                <a:srgbClr val="DE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50156" y="1219200"/>
            <a:ext cx="6893844" cy="2286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Point-to-point solutions</a:t>
            </a:r>
          </a:p>
          <a:p>
            <a:r>
              <a:rPr lang="en-US" dirty="0" smtClean="0"/>
              <a:t>Wireless audio was the main application </a:t>
            </a:r>
          </a:p>
          <a:p>
            <a:r>
              <a:rPr lang="en-US" dirty="0" smtClean="0"/>
              <a:t>7 billion Bluetooth enabled devices</a:t>
            </a:r>
          </a:p>
          <a:p>
            <a:r>
              <a:rPr lang="nb-NO" dirty="0" smtClean="0"/>
              <a:t>Focus on cable replacement</a:t>
            </a:r>
            <a:endParaRPr lang="en-US" dirty="0"/>
          </a:p>
        </p:txBody>
      </p:sp>
      <p:pic>
        <p:nvPicPr>
          <p:cNvPr id="1028" name="Picture 4" descr="http://www.wired.com/images/article/magazine/test2007/gg_sony_playstation_3_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55" y="3940284"/>
            <a:ext cx="597702" cy="761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endCxn id="1040" idx="2"/>
          </p:cNvCxnSpPr>
          <p:nvPr/>
        </p:nvCxnSpPr>
        <p:spPr>
          <a:xfrm flipV="1">
            <a:off x="4495800" y="4827359"/>
            <a:ext cx="0" cy="548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images.highspeedbackbone.net/skuimages/large/Nintendo-RVLACW-ND10-11240-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59" y="5128662"/>
            <a:ext cx="724337" cy="724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43914"/>
            <a:ext cx="905892" cy="103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mypay-computers-credit.com/wp-content/uploads/wireless-keyboard-and-mouse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27" y="5375838"/>
            <a:ext cx="1115573" cy="643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letsgomobile.org/images/reviews/0016/playstation-ps3-2C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04" y="5119838"/>
            <a:ext cx="989404" cy="6641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G/01/videogames/detail-page/B002I0J51U.01.lg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06" y="5055551"/>
            <a:ext cx="488585" cy="8118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product.nuji.com/large/96a8f933-2179-4fa7-b15b-037ff9d1437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03042"/>
            <a:ext cx="1734597" cy="11101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ataylor\AppData\Local\Temp\VMwareDnD\a8c9c9c9\2010Lexus450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44191"/>
            <a:ext cx="1757113" cy="98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605346" y="2670999"/>
            <a:ext cx="1011742" cy="117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1617088" y="2670999"/>
            <a:ext cx="633069" cy="137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38" idx="0"/>
          </p:cNvCxnSpPr>
          <p:nvPr/>
        </p:nvCxnSpPr>
        <p:spPr>
          <a:xfrm flipH="1">
            <a:off x="1248299" y="2670999"/>
            <a:ext cx="368789" cy="2232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32" idx="0"/>
            <a:endCxn id="1028" idx="2"/>
          </p:cNvCxnSpPr>
          <p:nvPr/>
        </p:nvCxnSpPr>
        <p:spPr>
          <a:xfrm flipV="1">
            <a:off x="6974799" y="4701688"/>
            <a:ext cx="531807" cy="35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30" idx="0"/>
            <a:endCxn id="1028" idx="2"/>
          </p:cNvCxnSpPr>
          <p:nvPr/>
        </p:nvCxnSpPr>
        <p:spPr>
          <a:xfrm flipH="1" flipV="1">
            <a:off x="7506606" y="4701688"/>
            <a:ext cx="405600" cy="41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6" idx="0"/>
          </p:cNvCxnSpPr>
          <p:nvPr/>
        </p:nvCxnSpPr>
        <p:spPr>
          <a:xfrm flipH="1" flipV="1">
            <a:off x="6371127" y="4536695"/>
            <a:ext cx="1" cy="591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://www.computerhardwareinc.com/wp-content/uploads/2011/04/27-imac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12959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ummobile.com/Files/ecomproducts-image-727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05" y="5029200"/>
            <a:ext cx="1017212" cy="10172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76977"/>
            <a:ext cx="1200462" cy="179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34035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20" y="44068"/>
            <a:ext cx="8591780" cy="812800"/>
          </a:xfrm>
        </p:spPr>
        <p:txBody>
          <a:bodyPr>
            <a:noAutofit/>
          </a:bodyPr>
          <a:lstStyle/>
          <a:p>
            <a:r>
              <a:rPr lang="en-US" sz="3200" i="1" kern="1200" dirty="0" smtClean="0">
                <a:solidFill>
                  <a:srgbClr val="DE0000"/>
                </a:solidFill>
                <a:latin typeface="Arial" charset="0"/>
                <a:ea typeface="+mn-ea"/>
                <a:cs typeface="Arial" charset="0"/>
              </a:rPr>
              <a:t>Bluetooth</a:t>
            </a:r>
            <a:r>
              <a:rPr lang="en-US" sz="3200" kern="1200" dirty="0" smtClean="0">
                <a:solidFill>
                  <a:srgbClr val="DE0000"/>
                </a:solidFill>
                <a:latin typeface="Arial" charset="0"/>
                <a:ea typeface="+mn-ea"/>
                <a:cs typeface="Arial" charset="0"/>
              </a:rPr>
              <a:t> low energy – 2</a:t>
            </a:r>
            <a:r>
              <a:rPr lang="en-US" sz="3200" kern="1200" baseline="30000" dirty="0" smtClean="0">
                <a:solidFill>
                  <a:srgbClr val="DE0000"/>
                </a:solidFill>
                <a:latin typeface="Arial" charset="0"/>
                <a:ea typeface="+mn-ea"/>
                <a:cs typeface="Arial" charset="0"/>
              </a:rPr>
              <a:t>nd</a:t>
            </a:r>
            <a:r>
              <a:rPr lang="en-US" sz="3200" kern="1200" dirty="0" smtClean="0">
                <a:solidFill>
                  <a:srgbClr val="DE0000"/>
                </a:solidFill>
                <a:latin typeface="Arial" charset="0"/>
                <a:ea typeface="+mn-ea"/>
                <a:cs typeface="Arial" charset="0"/>
              </a:rPr>
              <a:t> Wave</a:t>
            </a:r>
            <a:endParaRPr lang="en-US" sz="3200" kern="1200" dirty="0">
              <a:solidFill>
                <a:srgbClr val="DE0000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" y="1136543"/>
            <a:ext cx="22320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52" y="1944500"/>
            <a:ext cx="245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chemeClr val="accent5">
                    <a:lumMod val="25000"/>
                  </a:schemeClr>
                </a:solidFill>
                <a:cs typeface="+mn-cs"/>
              </a:rPr>
              <a:t>Billions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cs typeface="+mn-cs"/>
              </a:rPr>
              <a:t> of </a:t>
            </a:r>
            <a:r>
              <a:rPr lang="en-US" sz="1200" i="1" dirty="0" smtClean="0">
                <a:solidFill>
                  <a:schemeClr val="accent5">
                    <a:lumMod val="25000"/>
                  </a:schemeClr>
                </a:solidFill>
                <a:cs typeface="+mn-cs"/>
              </a:rPr>
              <a:t>Bluetooth </a:t>
            </a: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  <a:cs typeface="+mn-cs"/>
              </a:rPr>
              <a:t>Smart Ready devices turning data into information through apps</a:t>
            </a:r>
            <a:endParaRPr lang="en-US" sz="1200" dirty="0">
              <a:solidFill>
                <a:schemeClr val="accent5">
                  <a:lumMod val="25000"/>
                </a:schemeClr>
              </a:solidFill>
              <a:cs typeface="+mn-cs"/>
            </a:endParaRPr>
          </a:p>
        </p:txBody>
      </p:sp>
      <p:sp>
        <p:nvSpPr>
          <p:cNvPr id="6" name="AutoShape 10" descr="data:image/jpeg;base64,/9j/4AAQSkZJRgABAQAAAQABAAD/2wCEAAkGBhQSEBQUERQVFRIWFBcUFxYVFBUUFxQUFRcVFRUYFBUXGyYeFxojGRUUHy8gIycpLCwtFR4xNTAqNSYrLCkBCQoKDAwNDQwMDTYYFBgpKSk1KTUpKTUpKSkpLik2MikpKSk1KSkpKik2KSk2KSkqKSo1NSkpKSk1KikpKSopKf/AABEIAOQA3QMBIgACEQEDEQH/xAAcAAEAAQUBAQAAAAAAAAAAAAAABQIDBAYHAQj/xABEEAACAQICBgYHBQcCBgMAAAABAgADEQQhBQYSMUFREyJhcYGRBzJCUmKhsRRywdHwIzNTc4KSopPxFUOy0uHiFhdj/8QAFgEBAQEAAAAAAAAAAAAAAAAAAAEC/8QAFxEBAQEBAAAAAAAAAAAAAAAAAAECMf/aAAwDAQACEQMRAD8A7jERAREQEREBERAREQEREBERAREQEREBERAREQEREBERAREQEREBERAREQEREBERARPLzHxukKdJdqowUdvE8gN5MDJi80/H66Mb9CmyPfqfggP1kNXxOIr+szsO07CeQgb5idMUafr1UB5Fhfy3yPq654Yf8wn7qOfwmmjRhAzIHct8+/LtmLXamvrVPNkX5EwN1bX7DD+L/pmU/wD2HhOLOvfTb8Jz3E4yiqkmoLAXP7VD8gZhaNrLVYsQ+xZSAciQ6kgkj6coHWcPrpg3NhiEB5NdP+oCS2HxSOLo6uOasGHmJwbGYGqFZulUgC9hRXPkFXazPjLAVqaNV2wrLYk0i6ML80vfxBNuNoH0NE4ho30j42ha9QVk5VRc+DrZh43m86A9KmFrkJWvh6h/iEdGT2VRkP6rQN2iUq4O6VQEREBERAREQEREBERAREQE8JgyE1g010Y6Omf2jC9/cXn38hA903rEKXUp2arx91O1u3smptTqV3JJLvxdvVQchy+6PGZGA0eap3kL7TcT2KeZ4mNO60YfBIRldctkGwU/E2eZ5ZseQgZWH0QqWJ6zcyMh91dwmNpDT2Ho5VKqA+6Dtt/atz5gd80zG6Rx+MTbGzhsMd1SuTSVh8FMHbqeJN+U1bHaqPUyFd3HEkdCnggzPlCtx1g19wT0mo1FeojEEi60sxmLEuGHlNKbTeix6uCQ/erX+l5bpejpPbqMfugD5m8vjULDj+Ie97fQQMerp/RxFhgaYPAiqMvO0mtHa54VVCkVQctpiBU22AAJurE26uQysJD1dRaHA1B/UD9RI/EajD/l1SOW0v4j8oR0ShrHh61xSqI979TIEXFhcGzZd0isc9iwuQEUO5CliATYCwB2crEk52tYG+XOsXoTEU8yu2o4jrW/ES9ovWqrR6t9pL3KPmL8bPvBtziRrWretouuztU3FReLqcyeJa+YPfymM7+XPh4jhKsOKOKu9BjRxAHWA3kfGu6ovaM5GNiai1Nh6du1TdT2jshluWqfpCxGBYLnVw/GkxzUc6Teyezd3TuGgtPUsZRWtQbaQ5cmVuKuvssOX4GfMW1wPh+UmtT9b6mj8QKi3NJrCtTGe2nMfGu8Hw3GB9KRLGCxa1aa1KZDI6hlYbirC4PlL8BERAREQEREBERARE8gYuk9ICjSZ24ZAe8xyAHeZp1DDvVexPXfrVG90dnyUD9DL1h0h0lYi/7Oj/lVI4c7Agd5M8xdX7Lhixt0r5kngSMh3KoJ8DAgtdtcVwlPoqPreoAu8tYHZXtzuW4XG8nLTNCUSX6aoFq1x6u0L0cPxsi3678b3785BUKjY7GlrnZF7H3ad99/eYm9+bEzd6dMKoVRYAWHCFU1iXbbqMXf3mNz3Dgo7BLZMqdpYZoHjNLTGHaWi0ClzLLGVM0tMYFtjIjSuhKdbMjZf3gM/HnJVjLTGBotSk+GqgNcWN1dd47VP1E2nD4g1qe0QA622rbiG9V15A59xBlWlMAKqFTv9k8jwlvUultJVVvWw/WYe9hqjCnXX+lmp1B9084RiYiW6r3seef6/XCX9LUzTZkO9SQfCYYb9mvj9TA7Z6DtPGphamGY3NBgU/lVLm3cHVvOdPnBfQTiD/xGqvBsM1/6XQj6nzneoCIiAiIgIiICIiAkdp3SHQ0WYeueqg5u2Q8BvPYJIGalpTFdNiMvUpXUdrn1z4ZDzgYujMHerTQ5hQark7yQcr9pYyG9J2MIoP8Ay282ZKZ/xdpsugjdsQ/xrTHcq3Pzaazr/hDUouBvKMB3jZcf9BHiIGj6i4bZw7ud7vbwTIDzJmwO0g9UawNBl9yo3k1mHnf5SYdoVS7SyzSt2lhzAocy0xlxnlloFLGWnMrYy08C28ttKzKDAoaX9RcODpR19mrhaysOxqTD6qJjtJbUShbEYjEtlTpUGW/xMNmw/vPkYGra21LV352BPeVF/nIyqbKo5AX8QD+cu6SxXTYhmO4sWPcD/tMdztN+v1zhHTvQHgScXiKvBKAS/wAVR7/RJ3SaD6G9AHD6OFRhZ8Q3Sn7g6tMeQv4zfoCIiAiIgIiICInhgR+ndIdFRJHrnqoPiO7yzPhNbwlHYUD5nieJl7S2K6bE2HqUrqO1z6x8N3nMevW5QqrVir1cSt81rBvB0W3h1T5TzS2G21I+fI3yPnaQWG0mMNjdpjalWApuTuVgf2bG+4XJB7DNlxGeXH9XhHIsdQOCxRYi1Gpk3JG3g9wJOfIgyVNS43zbtO6ESqpV7G4y7pz/ABOj6uDOywL0OBAu1Mcu1fmOGWUKzi0tM0s08Wri6kEbsvy4HsgvAqYygzxmlt2geky0xgmUEwKTKSYZpRQRqrbNJdo8TeyoObtuH1gUlWdlSmL1HNlHbzPYN/hM7WvSiYPCjBUWu561Zgd7b9m45Zk9ssYnTNPBIwosKmIYWatbJB7tIHcO38Zpy3quWfMXub8ez8YRVh0stzvbPuXh+c2DU7VtsXiqdIbiw2jyXeflc+EiKaF2yzJNgOc7x6KtVRQpGow65yv2n1vIWHftdkDfcNRCIqqLKoCgcgBYfKXYEQEREBERAREQEjtOaS6GizD1j1UHN23eW/wkgZp+n8Z0uJ2R6lHLvqH1vIbI8WgYVIbCW48TzJ3nz+sxMTi7S3pDSCoLk5Ca7X08De2YhUhjVV1IYXuLG+6WNGazthrUcUSaQstOsc9kbglY89wDHkLzBo6XDZceXPumWSrKVYXBGY534GBsr4kEXBuOH1kFitIvVISkFs7bAZgWJF7VXppYgogvdmIUnLOa++jK1C5wdWyfwXzUfyyfU478pThdbqeHGzUoNhybAsRtB7XterxzJPDMnKETeM1MpOb0S6OBmyG5NuLjcx55cTIivq5ikPVNOqO8028jlJvRWulG3VIa/FWF/Ii0ox+n+kbavluGfD9Z+Mo1qpRrL6+HqjO1wA4uchax39ktHb/hVf8ASf8AKZ7aUL1165BSohVctwDNUdgd4C2UcmPOXKusBvmzAdhuQOwG2cio5cPVO6hVP9BX5tYSr/hdb2ujpDm9QX/tS5MzqmsNNgFeomwL3azpWA4WAurEeI7pqGL00ef6/V4RN1loU/3jtWPuqOip+PtEeIkTpTWZmXo0slPgiCy+Q3+N5ErVeqbU1Ldwy8TuHmJlUtFBc6rXPug3/uP4DKBg0cOahuTZeJvy4Dme3hL+yD1VyUcOXOZGIxN8hkN1pm6D0Qa1UIMl9Z24Ko35/rhAntR9BFmFUrtEsEpL79Q7vAbzyt2Tv2jMGKVJUBvYZnmxzY+JJPjNP9H2hwbYgramoNPDr8O56ne27um9AQPYiICIiAiIgIieGBg6b0j0FFqm8gWUc3OSjzmi7Wwu+5NyTzJzJ85La14/pK4pj1aQ2j21GGXiFP8AlNW0ti9lTf8AQhUFpjGF2twH4gW/OUUdI01ospQF26hZWKtsDrZk3BJYDdwHdKcPpJVADrcl9sm+4bIFlU8QL58L87SxjalLoWN1LqeXR5Eg3C+0FAI59Y8AIEHjcZsugXJi6geYm0ipvtxJ8BNT0DhzVqtWYdVeqo7eJ+VvCbPRR2ZURSzsQFVcyeWUDI6awlFVwRZgCDvBF/lJ2lqWyrtYiuqH3KYDkdhY5eUhdI6Opqf2dckjg6AfMbvKBE4rVfDPmE2G95CV+kjamqrj93iHH3rGStPG52PcZkkwNcbQOJUECsuZF7qcwL2G/dcnzlj/AOO4g+tWQf0t+c2KvjAu+R1XTigwMIape/iGPYqAfUmXaWr+HT2S5+Nif8chMynpBX3b+U8doFqtUysoAUcAAB5CRWKeZuJrWkWes3Z+vMwPcPQLEWFyTZR32z+fnOi6ratl3XCpvNnxLj2VFjsX+Xee+QGgsD0SCsReq/Vorvt8fhfLnftE7ZqVq19lw/W/fVOtUJzIPBb9n1JhE7h8OqKqoAFUAADgBuEvREBERAREQEREBMbSONWjSeo25VJ7+QHaTYeMyZp2vmkMqdAe0ekb7q5KO4tn/TA14Vibls2YlmPxMbn8vCavrBjLsEvm1/Jf/JE2OtUsJqOtOhTXW6NsVEN0btO8HsIt5Qqx9lUi6uQfddSDccmW4PjaQelKhZlooesxAJHAXuTccpjfY9Ieqb259Xd3yd1e1ealepVN6hFhxsOyBI4PCCmiouSqB5zP1Z1lpYbE1OkydqJFIndfas4HI7JEtsLLNf09oHpkyNnBup5Ht7DA2XS2sK1jnUKntBZT23XMeUgcdjxTpNtVFqMx2UCvtBRvZzfMcFAtxPKaXXp4qkdllY24i5HnLdGjXqEdQkdtwPHdCJnRGPZq5HssjfIix+Zm0PUsufKRuiNEFL1KpBqEAWAAVVG5VAyAHKNJ4yw7TCo/SOKubCeaL00tMlWorskMrNsh3faVhkWPUsSCNkcN8uYerTKAEoGLkOXUt1MrbFt1usTuO6WtI06SgOjGzXYKd6L7IY3PWvc5fjCMEYgps237S28x+F5P1qthIPROFNV+lfJF9UcCeczMdieA/XCBYxFUsbCSugNECoSz5UUzY+8eAH0+fGYOi9GtVqBF9Zt591eJPb+uIm/6vaA+1Vkw9K4w9PrVHHtcz3ncO4mFbB6PNXjXq/bKw6i9WivC44gch9b8hOlrLWEwq00VEAVFAVQOAGUvQhERAREQEREBERATlGntI9Lja7XyVuiXup5H/LanU69XZVm90E+QvODYDG7S7R3sSx72JY/MwJl60sMbm1r8u0zE6eX8FjejYOACRe1+Z45cYVexOCZMnUrfid3deYbtn2cJJ0NLqw2a9s2DGyDZN97Ns53tl4yltG032uic32drZyYdY2RN9y3deBEs2coqZ+czcRoeqtstrav6mdtnM3Fhu5zAIIOeRHA5HygKii0sCiLysvPNuBZxlSwmq4rFbbG24G1u42tNor5iappTQ9QOalE5nNl5nnAy9I4KklR+iqbY2roFB2VTeA7tYsw3WFx2yLWka1QIvqjNjLa0MQ+RBEmcLhhRp2HrHMnthF6rUCLYZAcpg0qZdt1yTYDmT+Ah22jbhxm0aHwHQUxWYftXFqKn2R75Hz74VmaO0WybOHpDaxNUjbI3ja3IDw7TwHhOzar6upg6C01sWPWdveb8huA5CQ2oOqP2dOmrC9eoL570U55/EePlwm4iEexEQEREBERAREQEREDF0ohNCqBvNNwP7TPnDR2M6i9wHyn0wwynzBpnBthMbXw7ZbFRtntQm6kdljAmFxEvHEeQ+shKOLl/7R8oVJitvMyMPRZl2wwGyQN+xYm5FicicjkDeRAxMvVMeSip7IuchvLby195tYeECYp6ZrU26xuRlZ75DJrA5HPlfPjLw05TYbNVMzcMQqlbsfX3bXVG5QbSNxmllZnNNbbZN2YAtbKyrwUW8T2SPNa8DZaej8PU6yNsgMci9yUXIEggFWZtwEitI4FqZNyhAbZKhiSrcjcZ25i4kc78J7XxrNYM7NbIbTE252vzgeu8ss0tPVmLWxMC9VrgZyLrVSxsMyeEprVSSAN5NrDiewSX0FoTpWbaNqa/vX3i3GmnPPI84GRq7odbdNUzoocv/wBqnAD4R+ZnTtRdVzWcYvEDLfSU7stx+6OA475H6q6t/bKis6lcJSNlX3zy/wC4+E6qlMAAAWAFgBuAhHonsRAREQEREBERAREQEREBOU+mnUo1aa4ygP2tIWqAD1qfBrcbbj2Ecp1aUVaYZSCAQRYg7iDA+RcNpHgciOH6398kKWLE3D0m+i7oXNbDi1Njlb2WPsk8M+J3985jU6SkSHBy8/KBsgxMq+0zXqWkxzmTTx0Kmzi4GJkQMVK/tUCSNeefaZG/apaqY2Bn1cRMY1SxsN+/w435DtmGMTc5XJ5DMyX0fom4BrZIc9gb3I584RkaC0OapJB2aY/eVjutxWnx8d5vYZb+hasatnFstOmDTwdLIncWP4sR/bv32lnVLVWrjbZdFhU4jieS+81uO4Tr2j9HpRprTpqFRRYAfU8yeJhVeEwi00VEUKiiwAGQEvREIREQEREBERAREQEREBERAREQLdfDq6lXAZWFiCLgg7wRxE5brh6JNrafCAOv8FzZl/lVDv8Aut4GdWgwPkzSuq/RuUdWpuPYqKVPmRY94kVU0K6+rfwzn11pPQ1HELs16SVF+IA27jvHhNL0p6GcLUJNFnpHv21+fW+cD5yOGqjn5D8550VX9f7zteK9CGIB/Z10YfEXU/Rpgv6Gcdf1qf8Aq/8ApA5MuBqnnMvD6H99vxPlOr4b0HYk/vK1JfF3PlYCbLon0LYenbpqj1DyUCmvyu3zgcj0ToolglCkzOeS7THuUbvGdR1V9FZBFTGnPI9EDcn+Yw4fCJ0HReg6OGXZoUkpj4Rme9t58TM+Bbo0FQBVAVQLAAWAHIAS5EQEREBERAREQEREBERAREQEREBERAREQEREBERAREQEREBERAREQEREBERAREQEREBERAREQEREBERAREQEREBERAREQEREBERAREQEREBERAREQERED//Z"/>
          <p:cNvSpPr>
            <a:spLocks noChangeAspect="1" noChangeArrowheads="1"/>
          </p:cNvSpPr>
          <p:nvPr/>
        </p:nvSpPr>
        <p:spPr bwMode="auto">
          <a:xfrm>
            <a:off x="63500" y="-1047750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AutoShape 12" descr="data:image/jpeg;base64,/9j/4AAQSkZJRgABAQAAAQABAAD/2wCEAAkGBhQSEBQUERQVFRIWFBcUFxYVFBUUFxQUFRcVFRUYFBUXGyYeFxojGRUUHy8gIycpLCwtFR4xNTAqNSYrLCkBCQoKDAwNDQwMDTYYFBgpKSk1KTUpKTUpKSkpLik2MikpKSk1KSkpKik2KSk2KSkqKSo1NSkpKSk1KikpKSopKf/AABEIAOQA3QMBIgACEQEDEQH/xAAcAAEAAQUBAQAAAAAAAAAAAAAABQIDBAYHAQj/xABEEAACAQICBgYHBQcCBgMAAAABAgADEQQhBQYSMUFREyJhcYGRBzJCUmKhsRRywdHwIzNTc4KSopPxFUOy0uHiFhdj/8QAFgEBAQEAAAAAAAAAAAAAAAAAAAEC/8QAFxEBAQEBAAAAAAAAAAAAAAAAAAECMf/aAAwDAQACEQMRAD8A7jERAREQEREBERAREQEREBERAREQEREBERAREQEREBERAREQEREBERAREQEREBERARPLzHxukKdJdqowUdvE8gN5MDJi80/H66Mb9CmyPfqfggP1kNXxOIr+szsO07CeQgb5idMUafr1UB5Fhfy3yPq654Yf8wn7qOfwmmjRhAzIHct8+/LtmLXamvrVPNkX5EwN1bX7DD+L/pmU/wD2HhOLOvfTb8Jz3E4yiqkmoLAXP7VD8gZhaNrLVYsQ+xZSAciQ6kgkj6coHWcPrpg3NhiEB5NdP+oCS2HxSOLo6uOasGHmJwbGYGqFZulUgC9hRXPkFXazPjLAVqaNV2wrLYk0i6ML80vfxBNuNoH0NE4ho30j42ha9QVk5VRc+DrZh43m86A9KmFrkJWvh6h/iEdGT2VRkP6rQN2iUq4O6VQEREBERAREQEREBERAREQE8JgyE1g010Y6Omf2jC9/cXn38hA903rEKXUp2arx91O1u3smptTqV3JJLvxdvVQchy+6PGZGA0eap3kL7TcT2KeZ4mNO60YfBIRldctkGwU/E2eZ5ZseQgZWH0QqWJ6zcyMh91dwmNpDT2Ho5VKqA+6Dtt/atz5gd80zG6Rx+MTbGzhsMd1SuTSVh8FMHbqeJN+U1bHaqPUyFd3HEkdCnggzPlCtx1g19wT0mo1FeojEEi60sxmLEuGHlNKbTeix6uCQ/erX+l5bpejpPbqMfugD5m8vjULDj+Ie97fQQMerp/RxFhgaYPAiqMvO0mtHa54VVCkVQctpiBU22AAJurE26uQysJD1dRaHA1B/UD9RI/EajD/l1SOW0v4j8oR0ShrHh61xSqI979TIEXFhcGzZd0isc9iwuQEUO5CliATYCwB2crEk52tYG+XOsXoTEU8yu2o4jrW/ES9ovWqrR6t9pL3KPmL8bPvBtziRrWretouuztU3FReLqcyeJa+YPfymM7+XPh4jhKsOKOKu9BjRxAHWA3kfGu6ovaM5GNiai1Nh6du1TdT2jshluWqfpCxGBYLnVw/GkxzUc6Teyezd3TuGgtPUsZRWtQbaQ5cmVuKuvssOX4GfMW1wPh+UmtT9b6mj8QKi3NJrCtTGe2nMfGu8Hw3GB9KRLGCxa1aa1KZDI6hlYbirC4PlL8BERAREQEREBERARE8gYuk9ICjSZ24ZAe8xyAHeZp1DDvVexPXfrVG90dnyUD9DL1h0h0lYi/7Oj/lVI4c7Agd5M8xdX7Lhixt0r5kngSMh3KoJ8DAgtdtcVwlPoqPreoAu8tYHZXtzuW4XG8nLTNCUSX6aoFq1x6u0L0cPxsi3678b3785BUKjY7GlrnZF7H3ad99/eYm9+bEzd6dMKoVRYAWHCFU1iXbbqMXf3mNz3Dgo7BLZMqdpYZoHjNLTGHaWi0ClzLLGVM0tMYFtjIjSuhKdbMjZf3gM/HnJVjLTGBotSk+GqgNcWN1dd47VP1E2nD4g1qe0QA622rbiG9V15A59xBlWlMAKqFTv9k8jwlvUultJVVvWw/WYe9hqjCnXX+lmp1B9084RiYiW6r3seef6/XCX9LUzTZkO9SQfCYYb9mvj9TA7Z6DtPGphamGY3NBgU/lVLm3cHVvOdPnBfQTiD/xGqvBsM1/6XQj6nzneoCIiAiIgIiICIiAkdp3SHQ0WYeueqg5u2Q8BvPYJIGalpTFdNiMvUpXUdrn1z4ZDzgYujMHerTQ5hQark7yQcr9pYyG9J2MIoP8Ay282ZKZ/xdpsugjdsQ/xrTHcq3Pzaazr/hDUouBvKMB3jZcf9BHiIGj6i4bZw7ud7vbwTIDzJmwO0g9UawNBl9yo3k1mHnf5SYdoVS7SyzSt2lhzAocy0xlxnlloFLGWnMrYy08C28ttKzKDAoaX9RcODpR19mrhaysOxqTD6qJjtJbUShbEYjEtlTpUGW/xMNmw/vPkYGra21LV352BPeVF/nIyqbKo5AX8QD+cu6SxXTYhmO4sWPcD/tMdztN+v1zhHTvQHgScXiKvBKAS/wAVR7/RJ3SaD6G9AHD6OFRhZ8Q3Sn7g6tMeQv4zfoCIiAiIgIiICInhgR+ndIdFRJHrnqoPiO7yzPhNbwlHYUD5nieJl7S2K6bE2HqUrqO1z6x8N3nMevW5QqrVir1cSt81rBvB0W3h1T5TzS2G21I+fI3yPnaQWG0mMNjdpjalWApuTuVgf2bG+4XJB7DNlxGeXH9XhHIsdQOCxRYi1Gpk3JG3g9wJOfIgyVNS43zbtO6ESqpV7G4y7pz/ABOj6uDOywL0OBAu1Mcu1fmOGWUKzi0tM0s08Wri6kEbsvy4HsgvAqYygzxmlt2geky0xgmUEwKTKSYZpRQRqrbNJdo8TeyoObtuH1gUlWdlSmL1HNlHbzPYN/hM7WvSiYPCjBUWu561Zgd7b9m45Zk9ssYnTNPBIwosKmIYWatbJB7tIHcO38Zpy3quWfMXub8ez8YRVh0stzvbPuXh+c2DU7VtsXiqdIbiw2jyXeflc+EiKaF2yzJNgOc7x6KtVRQpGow65yv2n1vIWHftdkDfcNRCIqqLKoCgcgBYfKXYEQEREBERAREQEjtOaS6GizD1j1UHN23eW/wkgZp+n8Z0uJ2R6lHLvqH1vIbI8WgYVIbCW48TzJ3nz+sxMTi7S3pDSCoLk5Ca7X08De2YhUhjVV1IYXuLG+6WNGazthrUcUSaQstOsc9kbglY89wDHkLzBo6XDZceXPumWSrKVYXBGY534GBsr4kEXBuOH1kFitIvVISkFs7bAZgWJF7VXppYgogvdmIUnLOa++jK1C5wdWyfwXzUfyyfU478pThdbqeHGzUoNhybAsRtB7XterxzJPDMnKETeM1MpOb0S6OBmyG5NuLjcx55cTIivq5ikPVNOqO8028jlJvRWulG3VIa/FWF/Ii0ox+n+kbavluGfD9Z+Mo1qpRrL6+HqjO1wA4uchax39ktHb/hVf8ASf8AKZ7aUL1165BSohVctwDNUdgd4C2UcmPOXKusBvmzAdhuQOwG2cio5cPVO6hVP9BX5tYSr/hdb2ujpDm9QX/tS5MzqmsNNgFeomwL3azpWA4WAurEeI7pqGL00ef6/V4RN1loU/3jtWPuqOip+PtEeIkTpTWZmXo0slPgiCy+Q3+N5ErVeqbU1Ldwy8TuHmJlUtFBc6rXPug3/uP4DKBg0cOahuTZeJvy4Dme3hL+yD1VyUcOXOZGIxN8hkN1pm6D0Qa1UIMl9Z24Ko35/rhAntR9BFmFUrtEsEpL79Q7vAbzyt2Tv2jMGKVJUBvYZnmxzY+JJPjNP9H2hwbYgramoNPDr8O56ne27um9AQPYiICIiAiIgIieGBg6b0j0FFqm8gWUc3OSjzmi7Wwu+5NyTzJzJ85La14/pK4pj1aQ2j21GGXiFP8AlNW0ti9lTf8AQhUFpjGF2twH4gW/OUUdI01ospQF26hZWKtsDrZk3BJYDdwHdKcPpJVADrcl9sm+4bIFlU8QL58L87SxjalLoWN1LqeXR5Eg3C+0FAI59Y8AIEHjcZsugXJi6geYm0ipvtxJ8BNT0DhzVqtWYdVeqo7eJ+VvCbPRR2ZURSzsQFVcyeWUDI6awlFVwRZgCDvBF/lJ2lqWyrtYiuqH3KYDkdhY5eUhdI6Opqf2dckjg6AfMbvKBE4rVfDPmE2G95CV+kjamqrj93iHH3rGStPG52PcZkkwNcbQOJUECsuZF7qcwL2G/dcnzlj/AOO4g+tWQf0t+c2KvjAu+R1XTigwMIape/iGPYqAfUmXaWr+HT2S5+Nif8chMynpBX3b+U8doFqtUysoAUcAAB5CRWKeZuJrWkWes3Z+vMwPcPQLEWFyTZR32z+fnOi6ratl3XCpvNnxLj2VFjsX+Xee+QGgsD0SCsReq/Vorvt8fhfLnftE7ZqVq19lw/W/fVOtUJzIPBb9n1JhE7h8OqKqoAFUAADgBuEvREBERAREQEREBMbSONWjSeo25VJ7+QHaTYeMyZp2vmkMqdAe0ekb7q5KO4tn/TA14Vibls2YlmPxMbn8vCavrBjLsEvm1/Jf/JE2OtUsJqOtOhTXW6NsVEN0btO8HsIt5Qqx9lUi6uQfddSDccmW4PjaQelKhZlooesxAJHAXuTccpjfY9Ieqb259Xd3yd1e1ealepVN6hFhxsOyBI4PCCmiouSqB5zP1Z1lpYbE1OkydqJFIndfas4HI7JEtsLLNf09oHpkyNnBup5Ht7DA2XS2sK1jnUKntBZT23XMeUgcdjxTpNtVFqMx2UCvtBRvZzfMcFAtxPKaXXp4qkdllY24i5HnLdGjXqEdQkdtwPHdCJnRGPZq5HssjfIix+Zm0PUsufKRuiNEFL1KpBqEAWAAVVG5VAyAHKNJ4yw7TCo/SOKubCeaL00tMlWorskMrNsh3faVhkWPUsSCNkcN8uYerTKAEoGLkOXUt1MrbFt1usTuO6WtI06SgOjGzXYKd6L7IY3PWvc5fjCMEYgps237S28x+F5P1qthIPROFNV+lfJF9UcCeczMdieA/XCBYxFUsbCSugNECoSz5UUzY+8eAH0+fGYOi9GtVqBF9Zt591eJPb+uIm/6vaA+1Vkw9K4w9PrVHHtcz3ncO4mFbB6PNXjXq/bKw6i9WivC44gch9b8hOlrLWEwq00VEAVFAVQOAGUvQhERAREQEREBERATlGntI9Lja7XyVuiXup5H/LanU69XZVm90E+QvODYDG7S7R3sSx72JY/MwJl60sMbm1r8u0zE6eX8FjejYOACRe1+Z45cYVexOCZMnUrfid3deYbtn2cJJ0NLqw2a9s2DGyDZN97Ns53tl4yltG032uic32drZyYdY2RN9y3deBEs2coqZ+czcRoeqtstrav6mdtnM3Fhu5zAIIOeRHA5HygKii0sCiLysvPNuBZxlSwmq4rFbbG24G1u42tNor5iappTQ9QOalE5nNl5nnAy9I4KklR+iqbY2roFB2VTeA7tYsw3WFx2yLWka1QIvqjNjLa0MQ+RBEmcLhhRp2HrHMnthF6rUCLYZAcpg0qZdt1yTYDmT+Ah22jbhxm0aHwHQUxWYftXFqKn2R75Hz74VmaO0WybOHpDaxNUjbI3ja3IDw7TwHhOzar6upg6C01sWPWdveb8huA5CQ2oOqP2dOmrC9eoL570U55/EePlwm4iEexEQEREBERAREQEREDF0ohNCqBvNNwP7TPnDR2M6i9wHyn0wwynzBpnBthMbXw7ZbFRtntQm6kdljAmFxEvHEeQ+shKOLl/7R8oVJitvMyMPRZl2wwGyQN+xYm5FicicjkDeRAxMvVMeSip7IuchvLby195tYeECYp6ZrU26xuRlZ75DJrA5HPlfPjLw05TYbNVMzcMQqlbsfX3bXVG5QbSNxmllZnNNbbZN2YAtbKyrwUW8T2SPNa8DZaej8PU6yNsgMci9yUXIEggFWZtwEitI4FqZNyhAbZKhiSrcjcZ25i4kc78J7XxrNYM7NbIbTE252vzgeu8ss0tPVmLWxMC9VrgZyLrVSxsMyeEprVSSAN5NrDiewSX0FoTpWbaNqa/vX3i3GmnPPI84GRq7odbdNUzoocv/wBqnAD4R+ZnTtRdVzWcYvEDLfSU7stx+6OA475H6q6t/bKis6lcJSNlX3zy/wC4+E6qlMAAAWAFgBuAhHonsRAREQEREBERAREQEREBOU+mnUo1aa4ygP2tIWqAD1qfBrcbbj2Ecp1aUVaYZSCAQRYg7iDA+RcNpHgciOH6398kKWLE3D0m+i7oXNbDi1Njlb2WPsk8M+J3985jU6SkSHBy8/KBsgxMq+0zXqWkxzmTTx0Kmzi4GJkQMVK/tUCSNeefaZG/apaqY2Bn1cRMY1SxsN+/w435DtmGMTc5XJ5DMyX0fom4BrZIc9gb3I584RkaC0OapJB2aY/eVjutxWnx8d5vYZb+hasatnFstOmDTwdLIncWP4sR/bv32lnVLVWrjbZdFhU4jieS+81uO4Tr2j9HpRprTpqFRRYAfU8yeJhVeEwi00VEUKiiwAGQEvREIREQEREBERAREQEREBERAREQLdfDq6lXAZWFiCLgg7wRxE5brh6JNrafCAOv8FzZl/lVDv8Aut4GdWgwPkzSuq/RuUdWpuPYqKVPmRY94kVU0K6+rfwzn11pPQ1HELs16SVF+IA27jvHhNL0p6GcLUJNFnpHv21+fW+cD5yOGqjn5D8550VX9f7zteK9CGIB/Z10YfEXU/Rpgv6Gcdf1qf8Aq/8ApA5MuBqnnMvD6H99vxPlOr4b0HYk/vK1JfF3PlYCbLon0LYenbpqj1DyUCmvyu3zgcj0ToolglCkzOeS7THuUbvGdR1V9FZBFTGnPI9EDcn+Yw4fCJ0HReg6OGXZoUkpj4Rme9t58TM+Bbo0FQBVAVQLAAWAHIAS5EQEREBERAREQEREBERAREQEREBERAREQEREBERAREQEREBERAREQEREBERAREQEREBERAREQEREBERAREQEREBERAREQEREBERAREQEREBERAREQERED//Z"/>
          <p:cNvSpPr>
            <a:spLocks noChangeAspect="1" noChangeArrowheads="1"/>
          </p:cNvSpPr>
          <p:nvPr/>
        </p:nvSpPr>
        <p:spPr bwMode="auto">
          <a:xfrm>
            <a:off x="215900" y="-895350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131823" y="4318000"/>
            <a:ext cx="2193498" cy="1295400"/>
            <a:chOff x="131823" y="4267200"/>
            <a:chExt cx="2193498" cy="129540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52400" y="4267200"/>
              <a:ext cx="2172921" cy="693287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131823" y="4916269"/>
              <a:ext cx="215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smtClean="0">
                  <a:solidFill>
                    <a:schemeClr val="accent5">
                      <a:lumMod val="25000"/>
                    </a:schemeClr>
                  </a:solidFill>
                  <a:cs typeface="+mn-cs"/>
                </a:rPr>
                <a:t>Billions</a:t>
              </a:r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  <a:cs typeface="+mn-cs"/>
                </a:rPr>
                <a:t> of </a:t>
              </a:r>
              <a:r>
                <a:rPr lang="en-US" sz="1200" i="1" dirty="0" smtClean="0">
                  <a:solidFill>
                    <a:schemeClr val="accent5">
                      <a:lumMod val="25000"/>
                    </a:schemeClr>
                  </a:solidFill>
                  <a:cs typeface="+mn-cs"/>
                </a:rPr>
                <a:t>Bluetooth</a:t>
              </a:r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  <a:cs typeface="+mn-cs"/>
                </a:rPr>
                <a:t> Smart &amp; Classic </a:t>
              </a:r>
              <a:r>
                <a:rPr lang="en-US" sz="1200" i="1" dirty="0" smtClean="0">
                  <a:solidFill>
                    <a:schemeClr val="accent5">
                      <a:lumMod val="25000"/>
                    </a:schemeClr>
                  </a:solidFill>
                  <a:cs typeface="+mn-cs"/>
                </a:rPr>
                <a:t>Bluetooth </a:t>
              </a:r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  <a:cs typeface="+mn-cs"/>
                </a:rPr>
                <a:t>devices securely sending data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  <a:cs typeface="+mn-cs"/>
              </a:endParaRP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7465402" y="4603102"/>
            <a:ext cx="1688123" cy="1470652"/>
            <a:chOff x="7379677" y="4450702"/>
            <a:chExt cx="1688123" cy="1470652"/>
          </a:xfrm>
        </p:grpSpPr>
        <p:sp>
          <p:nvSpPr>
            <p:cNvPr id="119" name="TextBox 118"/>
            <p:cNvSpPr txBox="1"/>
            <p:nvPr/>
          </p:nvSpPr>
          <p:spPr>
            <a:xfrm>
              <a:off x="7379677" y="5644355"/>
              <a:ext cx="1688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Smart Home/Energy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566" y="4450702"/>
              <a:ext cx="1347314" cy="1055397"/>
            </a:xfrm>
            <a:prstGeom prst="rect">
              <a:avLst/>
            </a:prstGeom>
          </p:spPr>
        </p:pic>
      </p:grpSp>
      <p:grpSp>
        <p:nvGrpSpPr>
          <p:cNvPr id="9" name="Group 26"/>
          <p:cNvGrpSpPr/>
          <p:nvPr/>
        </p:nvGrpSpPr>
        <p:grpSpPr>
          <a:xfrm>
            <a:off x="3971925" y="4969940"/>
            <a:ext cx="1523963" cy="1126060"/>
            <a:chOff x="3886200" y="4817540"/>
            <a:chExt cx="1523963" cy="1126060"/>
          </a:xfrm>
        </p:grpSpPr>
        <p:sp>
          <p:nvSpPr>
            <p:cNvPr id="117" name="TextBox 116"/>
            <p:cNvSpPr txBox="1"/>
            <p:nvPr/>
          </p:nvSpPr>
          <p:spPr>
            <a:xfrm>
              <a:off x="3886200" y="5666601"/>
              <a:ext cx="1523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Automotive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pic>
          <p:nvPicPr>
            <p:cNvPr id="2072" name="Picture 24" descr="http://www.bmwcoop.com/wp-content/images/2011/12/2013-BMW-3-Series-ActiveHybrid-1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923" y="4817540"/>
              <a:ext cx="1447544" cy="8212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25"/>
          <p:cNvGrpSpPr/>
          <p:nvPr/>
        </p:nvGrpSpPr>
        <p:grpSpPr>
          <a:xfrm>
            <a:off x="2295525" y="4138374"/>
            <a:ext cx="2602500" cy="1957626"/>
            <a:chOff x="2209800" y="3985974"/>
            <a:chExt cx="2602500" cy="1957626"/>
          </a:xfrm>
        </p:grpSpPr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492" y="3985974"/>
              <a:ext cx="886808" cy="886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 descr="http://www.golfclubs99.com/images/upload/Image/46418588033722_face.jp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4214788"/>
              <a:ext cx="611779" cy="65256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239145" y="5666601"/>
              <a:ext cx="1523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Health &amp; Fitness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4205483"/>
              <a:ext cx="882351" cy="533087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869656"/>
              <a:ext cx="727591" cy="692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 descr="http://www.wired.com/images_blogs/gadgetlab/2010/10/minitek.jpeg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780" y="4872782"/>
              <a:ext cx="909523" cy="6639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27"/>
          <p:cNvGrpSpPr/>
          <p:nvPr/>
        </p:nvGrpSpPr>
        <p:grpSpPr>
          <a:xfrm>
            <a:off x="5422724" y="4000467"/>
            <a:ext cx="2190329" cy="2095533"/>
            <a:chOff x="5336999" y="3848067"/>
            <a:chExt cx="2190329" cy="2095533"/>
          </a:xfrm>
        </p:grpSpPr>
        <p:pic>
          <p:nvPicPr>
            <p:cNvPr id="13" name="Picture 6" descr="https://encrypted-tbn2.google.com/images?q=tbn:ANd9GcSFvWstJbcMEjZkmFIVsu5oWaTog7IfnaNgy2tGFLZI5vgw4yNp5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999" y="3848067"/>
              <a:ext cx="978079" cy="9780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://t2.gstatic.com/images?q=tbn:ANd9GcTxjX9EUcdjQylF4gsJ9ICYZsFmcWhjWu0AJwVTHb7JojjcHSyz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358" y="5013663"/>
              <a:ext cx="1145424" cy="76919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www.bluetooth.com/PublishingImages/panasonic-viera-pad-home.jpg"/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009" y="4741333"/>
              <a:ext cx="898319" cy="92526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://cdn1.mobilemag.com/wp-content/uploads/2010/11/jambox-blue.jpg"/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243" y="4555126"/>
              <a:ext cx="1021670" cy="5677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5539887" y="5666601"/>
              <a:ext cx="1699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Consumer Electronics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pic>
          <p:nvPicPr>
            <p:cNvPr id="14" name="Picture 8" descr="http://www.bluetooth.com/SiteCollectionImages/casio-g-shock-gb-6900.jpg"/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747" y="3857721"/>
              <a:ext cx="797032" cy="7678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2409565" y="1057264"/>
            <a:ext cx="6530975" cy="1231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7" name="Group 21"/>
          <p:cNvGrpSpPr/>
          <p:nvPr/>
        </p:nvGrpSpPr>
        <p:grpSpPr>
          <a:xfrm>
            <a:off x="2239145" y="1117914"/>
            <a:ext cx="6828525" cy="1398137"/>
            <a:chOff x="2409565" y="1858907"/>
            <a:chExt cx="6734435" cy="1399517"/>
          </a:xfrm>
        </p:grpSpPr>
        <p:sp>
          <p:nvSpPr>
            <p:cNvPr id="89" name="TextBox 88"/>
            <p:cNvSpPr txBox="1"/>
            <p:nvPr/>
          </p:nvSpPr>
          <p:spPr>
            <a:xfrm>
              <a:off x="2590800" y="2981425"/>
              <a:ext cx="1523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Mobile Phones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62400" y="2981425"/>
              <a:ext cx="1523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Tablets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38800" y="2981425"/>
              <a:ext cx="1676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Personal Computers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315200" y="2981425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rgbClr val="FF6600"/>
                </a:buClr>
              </a:pPr>
              <a:r>
                <a:rPr lang="en-US" sz="1200" dirty="0" smtClean="0">
                  <a:solidFill>
                    <a:srgbClr val="808080">
                      <a:lumMod val="50000"/>
                    </a:srgbClr>
                  </a:solidFill>
                </a:rPr>
                <a:t>Connected Televisions</a:t>
              </a:r>
              <a:endParaRPr lang="en-US" sz="1200" dirty="0">
                <a:solidFill>
                  <a:srgbClr val="808080">
                    <a:lumMod val="50000"/>
                  </a:srgbClr>
                </a:solidFill>
              </a:endParaRPr>
            </a:p>
          </p:txBody>
        </p:sp>
        <p:pic>
          <p:nvPicPr>
            <p:cNvPr id="2066" name="Picture 18" descr="http://wpuploads.appadvice.com/wp-content/uploads/2012/02/ipad.png"/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149" y="1898579"/>
              <a:ext cx="1270052" cy="114231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://media.gdgt.com/img/product/23/iag/iphone-4-23yt-460.jpg"/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565" y="1931812"/>
              <a:ext cx="1071146" cy="89603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://i-cdn.phonearena.com/images/phones/31931-specs/Motorola-DROID-RAZR.jpg"/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897575"/>
              <a:ext cx="1006470" cy="100647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samsung smart tv smarthub 1 286x300 Samsung Smart TV Price and Specifications "/>
            <p:cNvPicPr>
              <a:picLocks noChangeAspect="1" noChangeArrowheads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933" y="1860287"/>
              <a:ext cx="1238224" cy="11211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https://encrypted-tbn2.google.com/images?q=tbn:ANd9GcQzEqXeZvfbVfqrxHstcW5hvrRQly0sX0CVKAba2Pjs3XJFQuT3"/>
            <p:cNvPicPr>
              <a:picLocks noChangeAspect="1" noChangeArrowheads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818" y="1858907"/>
              <a:ext cx="1798961" cy="118198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3157938" y="3112053"/>
            <a:ext cx="507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New Applications</a:t>
            </a:r>
          </a:p>
          <a:p>
            <a:pPr algn="ctr"/>
            <a:r>
              <a:rPr lang="nb-NO" sz="1600" b="1" dirty="0" smtClean="0"/>
              <a:t>Lower cost. Lower power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2314575" y="2952750"/>
            <a:ext cx="6610350" cy="7620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37756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6765925" y="1460500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1038225"/>
          </a:xfrm>
        </p:spPr>
        <p:txBody>
          <a:bodyPr/>
          <a:lstStyle/>
          <a:p>
            <a:pPr eaLnBrk="1" hangingPunct="1"/>
            <a:r>
              <a:rPr lang="en-US" sz="3200" i="1" dirty="0" smtClean="0">
                <a:solidFill>
                  <a:srgbClr val="DE0000"/>
                </a:solidFill>
              </a:rPr>
              <a:t>Bluetooth</a:t>
            </a:r>
            <a:r>
              <a:rPr lang="en-US" sz="3200" dirty="0" smtClean="0">
                <a:solidFill>
                  <a:srgbClr val="DE0000"/>
                </a:solidFill>
              </a:rPr>
              <a:t> low energy target markets</a:t>
            </a:r>
          </a:p>
        </p:txBody>
      </p:sp>
      <p:sp>
        <p:nvSpPr>
          <p:cNvPr id="2" name="AutoShape 36"/>
          <p:cNvSpPr>
            <a:spLocks noChangeArrowheads="1"/>
          </p:cNvSpPr>
          <p:nvPr/>
        </p:nvSpPr>
        <p:spPr bwMode="auto">
          <a:xfrm>
            <a:off x="2471738" y="1460500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15365" name="AutoShape 36"/>
          <p:cNvSpPr>
            <a:spLocks noChangeArrowheads="1"/>
          </p:cNvSpPr>
          <p:nvPr/>
        </p:nvSpPr>
        <p:spPr bwMode="auto">
          <a:xfrm>
            <a:off x="328613" y="1460500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15366" name="AutoShape 11"/>
          <p:cNvSpPr>
            <a:spLocks noChangeArrowheads="1"/>
          </p:cNvSpPr>
          <p:nvPr/>
        </p:nvSpPr>
        <p:spPr bwMode="auto">
          <a:xfrm>
            <a:off x="328613" y="996508"/>
            <a:ext cx="2073275" cy="4147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Proximity tag</a:t>
            </a:r>
          </a:p>
        </p:txBody>
      </p:sp>
      <p:sp>
        <p:nvSpPr>
          <p:cNvPr id="15376" name="AutoShape 12"/>
          <p:cNvSpPr>
            <a:spLocks noChangeArrowheads="1"/>
          </p:cNvSpPr>
          <p:nvPr/>
        </p:nvSpPr>
        <p:spPr bwMode="auto">
          <a:xfrm>
            <a:off x="2438400" y="1000125"/>
            <a:ext cx="2082800" cy="419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Health / Fitness</a:t>
            </a:r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4648200" y="1460500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4632325" y="996508"/>
            <a:ext cx="2073275" cy="4147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Medical</a:t>
            </a: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6765925" y="996508"/>
            <a:ext cx="2073275" cy="4147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Automotive</a:t>
            </a:r>
          </a:p>
        </p:txBody>
      </p:sp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77" y="1550584"/>
            <a:ext cx="788010" cy="80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342247" y="2722313"/>
            <a:ext cx="2077155" cy="753019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Find-me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Locationing</a:t>
            </a:r>
            <a:endParaRPr lang="en-US" altLang="zh-TW" sz="1400" dirty="0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auto">
          <a:xfrm>
            <a:off x="2468503" y="2627063"/>
            <a:ext cx="2077155" cy="753019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Heart-rate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Speed/Cadence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Watches</a:t>
            </a:r>
            <a:endParaRPr lang="en-US" altLang="zh-TW" sz="1400" dirty="0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>
            <a:off x="4649843" y="2722313"/>
            <a:ext cx="2077155" cy="753019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Thermometer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Blood-Glucose-Meter</a:t>
            </a: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>
            <a:off x="6787115" y="2584450"/>
            <a:ext cx="2077155" cy="890882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Remote-Keyless-Entry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Tire Pressure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Non-critical sensors</a:t>
            </a:r>
            <a:endParaRPr lang="en-US" altLang="zh-TW" sz="1400" dirty="0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6775450" y="4175125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1" name="AutoShape 36"/>
          <p:cNvSpPr>
            <a:spLocks noChangeArrowheads="1"/>
          </p:cNvSpPr>
          <p:nvPr/>
        </p:nvSpPr>
        <p:spPr bwMode="auto">
          <a:xfrm>
            <a:off x="2481263" y="4175125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>
            <a:off x="338138" y="4175125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338138" y="3748839"/>
            <a:ext cx="2073275" cy="37707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Remote control</a:t>
            </a: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2447925" y="3752850"/>
            <a:ext cx="208280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Keyboard and Mouse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4657725" y="4175125"/>
            <a:ext cx="2057400" cy="1882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7C7C7"/>
              </a:gs>
              <a:gs pos="100000">
                <a:srgbClr val="F8F8F8"/>
              </a:gs>
            </a:gsLst>
            <a:lin ang="5400000" scaled="1"/>
          </a:gra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4641850" y="3748839"/>
            <a:ext cx="2073275" cy="37707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Toys</a:t>
            </a: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6775450" y="3748839"/>
            <a:ext cx="2073275" cy="37707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b="1" dirty="0">
                <a:solidFill>
                  <a:srgbClr val="FFFFFF"/>
                </a:solidFill>
                <a:ea typeface="ヒラギノ角ゴ Pro W3"/>
                <a:cs typeface="ヒラギノ角ゴ Pro W3"/>
              </a:rPr>
              <a:t>Home Automation</a:t>
            </a:r>
          </a:p>
        </p:txBody>
      </p:sp>
      <p:pic>
        <p:nvPicPr>
          <p:cNvPr id="41" name="Picture 13" descr="C:\Users\x0marcom\Desktop\photos purchased 2\2012_dp\dp_2012_2234302_XS remote s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4431">
            <a:off x="1235756" y="4389632"/>
            <a:ext cx="309184" cy="98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AutoShape 36"/>
          <p:cNvSpPr>
            <a:spLocks noChangeArrowheads="1"/>
          </p:cNvSpPr>
          <p:nvPr/>
        </p:nvSpPr>
        <p:spPr bwMode="auto">
          <a:xfrm>
            <a:off x="351772" y="5301754"/>
            <a:ext cx="2077155" cy="885220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Simple RC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Motion RC </a:t>
            </a:r>
            <a:r>
              <a:rPr lang="en-US" altLang="zh-TW" sz="1400" dirty="0" err="1">
                <a:solidFill>
                  <a:srgbClr val="000000"/>
                </a:solidFill>
                <a:ea typeface="ヒラギノ角ゴ Pro W3"/>
                <a:cs typeface="ヒラギノ角ゴ Pro W3"/>
              </a:rPr>
              <a:t>RC+keyboard</a:t>
            </a:r>
            <a:endParaRPr lang="en-US" altLang="zh-TW" sz="1400" dirty="0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47" name="AutoShape 36"/>
          <p:cNvSpPr>
            <a:spLocks noChangeArrowheads="1"/>
          </p:cNvSpPr>
          <p:nvPr/>
        </p:nvSpPr>
        <p:spPr bwMode="auto">
          <a:xfrm>
            <a:off x="2489044" y="5433954"/>
            <a:ext cx="2077155" cy="753019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Keyboard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Mouse</a:t>
            </a:r>
            <a:endParaRPr lang="en-US" altLang="zh-TW" sz="1400" dirty="0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>
            <a:off x="4626316" y="5433954"/>
            <a:ext cx="2077155" cy="753019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Toys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Professional toys </a:t>
            </a:r>
            <a:endParaRPr lang="en-US" altLang="zh-TW" sz="1400" dirty="0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52" name="AutoShape 36"/>
          <p:cNvSpPr>
            <a:spLocks noChangeArrowheads="1"/>
          </p:cNvSpPr>
          <p:nvPr/>
        </p:nvSpPr>
        <p:spPr bwMode="auto">
          <a:xfrm>
            <a:off x="6763589" y="5433954"/>
            <a:ext cx="2077155" cy="753019"/>
          </a:xfrm>
          <a:prstGeom prst="roundRect">
            <a:avLst>
              <a:gd name="adj" fmla="val 6861"/>
            </a:avLst>
          </a:prstGeom>
          <a:noFill/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Lighting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altLang="zh-TW" sz="1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Home Automation</a:t>
            </a:r>
            <a:endParaRPr lang="en-US" altLang="zh-TW" sz="1400" dirty="0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36" y="1623060"/>
            <a:ext cx="929472" cy="929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65104"/>
            <a:ext cx="1183360" cy="982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1501303" cy="83298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624" y="1661905"/>
            <a:ext cx="728356" cy="80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922020" y="1615440"/>
            <a:ext cx="967740" cy="114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49" y="1848601"/>
            <a:ext cx="1568144" cy="524318"/>
          </a:xfrm>
          <a:prstGeom prst="rect">
            <a:avLst/>
          </a:prstGeom>
        </p:spPr>
      </p:pic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78859" y="4267199"/>
            <a:ext cx="607865" cy="112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953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DE0000"/>
                </a:solidFill>
              </a:rPr>
              <a:t>Projected Growth by Market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1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541105734"/>
              </p:ext>
            </p:extLst>
          </p:nvPr>
        </p:nvGraphicFramePr>
        <p:xfrm>
          <a:off x="0" y="976313"/>
          <a:ext cx="823595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964381"/>
              </p:ext>
            </p:extLst>
          </p:nvPr>
        </p:nvGraphicFramePr>
        <p:xfrm>
          <a:off x="462844" y="945444"/>
          <a:ext cx="266135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113247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129867"/>
            <a:ext cx="9144000" cy="72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-154897"/>
            <a:ext cx="8458200" cy="11890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DE0000"/>
                </a:solidFill>
              </a:rPr>
              <a:t>TI </a:t>
            </a:r>
            <a:r>
              <a:rPr lang="en-US" sz="3200" i="1" dirty="0" smtClean="0">
                <a:solidFill>
                  <a:srgbClr val="DE0000"/>
                </a:solidFill>
              </a:rPr>
              <a:t>Bluetooth</a:t>
            </a:r>
            <a:r>
              <a:rPr lang="en-US" sz="3200" dirty="0" smtClean="0">
                <a:solidFill>
                  <a:srgbClr val="DE0000"/>
                </a:solidFill>
              </a:rPr>
              <a:t> low energy enabled Products</a:t>
            </a:r>
            <a:endParaRPr lang="en-US" sz="3200" dirty="0">
              <a:solidFill>
                <a:srgbClr val="DE0000"/>
              </a:solidFill>
            </a:endParaRPr>
          </a:p>
        </p:txBody>
      </p:sp>
      <p:pic>
        <p:nvPicPr>
          <p:cNvPr id="5" name="Picture 4" descr="IMG_1055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5400000">
            <a:off x="301903" y="1329437"/>
            <a:ext cx="1591857" cy="1188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88108" y="1132060"/>
            <a:ext cx="925246" cy="1469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idt1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514600" y="5036316"/>
            <a:ext cx="1783651" cy="1335955"/>
          </a:xfrm>
          <a:prstGeom prst="rect">
            <a:avLst/>
          </a:prstGeom>
        </p:spPr>
      </p:pic>
      <p:pic>
        <p:nvPicPr>
          <p:cNvPr id="10" name="Picture 9" descr="BabyHand_800x533-452205_185x185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867400" y="5084984"/>
            <a:ext cx="1563449" cy="1275167"/>
          </a:xfrm>
          <a:prstGeom prst="rect">
            <a:avLst/>
          </a:prstGeom>
        </p:spPr>
      </p:pic>
      <p:pic>
        <p:nvPicPr>
          <p:cNvPr id="11" name="Picture 10" descr="ZOMM1.jp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911873" y="1196235"/>
            <a:ext cx="1848957" cy="1392071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57200" y="4915340"/>
            <a:ext cx="904482" cy="169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308083" y="4956283"/>
            <a:ext cx="901717" cy="169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recon.bmp"/>
          <p:cNvPicPr>
            <a:picLocks noChangeAspect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4495800" y="3275645"/>
            <a:ext cx="1885330" cy="129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IMG-20111220-00109.jpg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3475258" y="1455067"/>
            <a:ext cx="1211002" cy="90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0" descr="sensor-bw398x298.jp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2514600" y="3255928"/>
            <a:ext cx="1673255" cy="125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ookoo-watch.jp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304800" y="3235712"/>
            <a:ext cx="1801118" cy="1122670"/>
          </a:xfrm>
          <a:prstGeom prst="rect">
            <a:avLst/>
          </a:prstGeom>
        </p:spPr>
      </p:pic>
      <p:pic>
        <p:nvPicPr>
          <p:cNvPr id="1032" name="Picture 8" descr="http://www.blukii.com/gfx/blulokk_site_06.gif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6970353" y="2110635"/>
            <a:ext cx="1050880" cy="591120"/>
          </a:xfrm>
          <a:prstGeom prst="rect">
            <a:avLst/>
          </a:prstGeom>
          <a:noFill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7091717" y="1152622"/>
            <a:ext cx="764858" cy="108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 flipH="1">
            <a:off x="8003275" y="1155292"/>
            <a:ext cx="650734" cy="145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 descr="http://image.made-in-china.com/2f0j00FZhtelYqAabd/Child-Toy-Remote-Control-Helicopter-RC-Toy-3-5channels-Play-Bullet-Gyro-F45081-.jpg"/>
          <p:cNvPicPr>
            <a:picLocks noChangeAspect="1" noChangeArrowheads="1"/>
          </p:cNvPicPr>
          <p:nvPr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4572000" y="5181600"/>
            <a:ext cx="1021187" cy="85241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423081" y="718565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Murata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5668" y="707191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Polar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6492" y="723112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Salutron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7997" y="723113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ZOMM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6355" y="709466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Schneider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1750" y="2871768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Bluetrek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4713" y="2823749"/>
            <a:ext cx="18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SoundOfMotion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819400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Recon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8659" y="4635643"/>
            <a:ext cx="15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Blast Motion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1550" y="4645078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IDT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4659868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Griffin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3600" y="4631432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MonBaby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31" name="Picture 30" descr="61WcCHLdbhL._SL1000_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48600" y="4953000"/>
            <a:ext cx="1014984" cy="1524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624550" y="4659868"/>
            <a:ext cx="12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Citizen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39" name="Picture 38" descr="AceSensor Scal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09628" y="3277323"/>
            <a:ext cx="1953372" cy="129467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086600" y="2819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+mn-cs"/>
              </a:rPr>
              <a:t>Ace Sensor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47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914400"/>
            <a:ext cx="82296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i="1" dirty="0" smtClean="0"/>
              <a:t>Bluetooth </a:t>
            </a:r>
            <a:r>
              <a:rPr lang="en-US" sz="1800" dirty="0" smtClean="0"/>
              <a:t>Smart </a:t>
            </a:r>
            <a:r>
              <a:rPr lang="en-US" sz="1800" dirty="0"/>
              <a:t>R</a:t>
            </a:r>
            <a:r>
              <a:rPr lang="en-US" sz="1800" dirty="0" smtClean="0"/>
              <a:t>eady devices are phones, tablets, PCs and TVs that sit at the center of the consumers’ connected world. </a:t>
            </a:r>
            <a:endParaRPr lang="en-US" sz="1800" i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>
                <a:latin typeface="Arial" charset="0"/>
                <a:ea typeface="+mn-ea"/>
                <a:cs typeface="Arial" charset="0"/>
              </a:rPr>
              <a:t>Bluetooth Smart Ready Devices</a:t>
            </a:r>
            <a:endParaRPr lang="en-US" kern="1200" dirty="0"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/>
          <a:srcRect l="-24512" r="-24512"/>
          <a:stretch>
            <a:fillRect/>
          </a:stretch>
        </p:blipFill>
        <p:spPr>
          <a:xfrm>
            <a:off x="794345" y="2819400"/>
            <a:ext cx="1910491" cy="1295400"/>
          </a:xfrm>
          <a:prstGeom prst="rect">
            <a:avLst/>
          </a:prstGeom>
        </p:spPr>
      </p:pic>
      <p:pic>
        <p:nvPicPr>
          <p:cNvPr id="3" name="Picture Placeholder 2" descr="windows 8.jpeg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0742" b="-10742"/>
          <a:stretch>
            <a:fillRect/>
          </a:stretch>
        </p:blipFill>
        <p:spPr>
          <a:xfrm>
            <a:off x="3507382" y="2667000"/>
            <a:ext cx="1910491" cy="1295400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 cstate="screen"/>
          <a:srcRect t="-444" b="-444"/>
          <a:stretch/>
        </p:blipFill>
        <p:spPr>
          <a:xfrm>
            <a:off x="6433145" y="2667000"/>
            <a:ext cx="1910491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864338" y="1600200"/>
            <a:ext cx="2926862" cy="10668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457200" y="40386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Tx/>
              <a:buBlip>
                <a:blip r:embed="rId7"/>
              </a:buBlip>
              <a:defRPr sz="28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–"/>
              <a:defRPr sz="22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»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6F6F6F"/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rgbClr val="808080">
                    <a:lumMod val="50000"/>
                  </a:srgbClr>
                </a:solidFill>
              </a:rPr>
              <a:t>Bluetooth</a:t>
            </a:r>
            <a:r>
              <a:rPr lang="en-US" sz="1800" dirty="0" smtClean="0">
                <a:solidFill>
                  <a:srgbClr val="808080">
                    <a:lumMod val="50000"/>
                  </a:srgbClr>
                </a:solidFill>
              </a:rPr>
              <a:t> Smart Ready devices: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MUST</a:t>
            </a:r>
          </a:p>
          <a:p>
            <a:pPr lvl="2">
              <a:buClr>
                <a:srgbClr val="000000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Be built to </a:t>
            </a:r>
            <a:r>
              <a:rPr lang="en-US" sz="1200" i="1" dirty="0" smtClean="0">
                <a:solidFill>
                  <a:srgbClr val="000000"/>
                </a:solidFill>
              </a:rPr>
              <a:t>Bluetooth </a:t>
            </a:r>
            <a:r>
              <a:rPr lang="en-US" sz="1200" dirty="0" smtClean="0">
                <a:solidFill>
                  <a:srgbClr val="000000"/>
                </a:solidFill>
              </a:rPr>
              <a:t>v4.0 specifications w/ GATT-based architecture</a:t>
            </a:r>
          </a:p>
          <a:p>
            <a:pPr lvl="2">
              <a:buClr>
                <a:srgbClr val="000000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Feature a dual-mode low energy and classic radio</a:t>
            </a:r>
          </a:p>
          <a:p>
            <a:pPr lvl="2">
              <a:buClr>
                <a:srgbClr val="000000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Allow for the device software to be updated by the consumer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SHOULD</a:t>
            </a:r>
          </a:p>
          <a:p>
            <a:pPr lvl="2">
              <a:buClr>
                <a:srgbClr val="000000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Provide a way for third-parties to create applications that can be loaded onto the device</a:t>
            </a:r>
          </a:p>
          <a:p>
            <a:pPr lvl="1"/>
            <a:endParaRPr lang="en-US" sz="1200" dirty="0">
              <a:solidFill>
                <a:srgbClr val="FF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56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743200" y="1981200"/>
            <a:ext cx="3505200" cy="111836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8382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Bluetooth</a:t>
            </a:r>
            <a:r>
              <a:rPr lang="en-US" sz="1800" i="1" dirty="0"/>
              <a:t> Smart devices are designed to gather specific </a:t>
            </a:r>
            <a:r>
              <a:rPr lang="en-US" sz="1800" i="1" dirty="0" smtClean="0"/>
              <a:t>types </a:t>
            </a:r>
            <a:r>
              <a:rPr lang="en-US" sz="1800" i="1" dirty="0"/>
              <a:t>of information – are all the windows on my house locked, what is my insulin level, how much do I weigh? – and send it to a </a:t>
            </a:r>
            <a:r>
              <a:rPr lang="en-US" sz="1800" dirty="0"/>
              <a:t>Bluetooth</a:t>
            </a:r>
            <a:r>
              <a:rPr lang="en-US" sz="1800" i="1" dirty="0"/>
              <a:t> Smart Ready device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>
                <a:latin typeface="Arial" charset="0"/>
                <a:ea typeface="+mn-ea"/>
                <a:cs typeface="Arial" charset="0"/>
              </a:rPr>
              <a:t>Bluetooth Smart Devices</a:t>
            </a:r>
            <a:endParaRPr lang="en-US" kern="1200" dirty="0"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Placeholder 4" descr="Casio-Bluetooth-low-energy-watch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3783" y="3106992"/>
            <a:ext cx="1935869" cy="1312608"/>
          </a:xfrm>
        </p:spPr>
      </p:pic>
      <p:pic>
        <p:nvPicPr>
          <p:cNvPr id="16" name="Picture Placeholder 15" descr="ihealth 2.jpeg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50" b="1050"/>
          <a:stretch>
            <a:fillRect/>
          </a:stretch>
        </p:blipFill>
        <p:spPr>
          <a:xfrm>
            <a:off x="6445903" y="3089784"/>
            <a:ext cx="1936097" cy="1312608"/>
          </a:xfrm>
        </p:spPr>
      </p:pic>
      <p:pic>
        <p:nvPicPr>
          <p:cNvPr id="9" name="Picture 1" descr="Motorola Motoactv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1783" y="2954592"/>
            <a:ext cx="1421992" cy="14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457200" y="44958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Tx/>
              <a:buBlip>
                <a:blip r:embed="rId6"/>
              </a:buBlip>
              <a:defRPr sz="28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–"/>
              <a:defRPr sz="22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»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6F6F6F"/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solidFill>
                  <a:srgbClr val="808080">
                    <a:lumMod val="50000"/>
                  </a:srgbClr>
                </a:solidFill>
              </a:rPr>
              <a:t>Bluetooth </a:t>
            </a:r>
            <a:r>
              <a:rPr lang="en-US" sz="2400" dirty="0" smtClean="0">
                <a:solidFill>
                  <a:srgbClr val="808080">
                    <a:lumMod val="50000"/>
                  </a:srgbClr>
                </a:solidFill>
              </a:rPr>
              <a:t>Smart devices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MUST:</a:t>
            </a:r>
          </a:p>
          <a:p>
            <a:pPr lvl="2">
              <a:buClr>
                <a:srgbClr val="000000"/>
              </a:buClr>
            </a:pPr>
            <a:r>
              <a:rPr lang="en-US" sz="1600" dirty="0" smtClean="0">
                <a:solidFill>
                  <a:srgbClr val="000000"/>
                </a:solidFill>
              </a:rPr>
              <a:t>Be built to </a:t>
            </a:r>
            <a:r>
              <a:rPr lang="en-US" sz="1600" i="1" dirty="0" smtClean="0">
                <a:solidFill>
                  <a:srgbClr val="000000"/>
                </a:solidFill>
              </a:rPr>
              <a:t>Bluetooth </a:t>
            </a:r>
            <a:r>
              <a:rPr lang="en-US" sz="1600" dirty="0" smtClean="0">
                <a:solidFill>
                  <a:srgbClr val="000000"/>
                </a:solidFill>
              </a:rPr>
              <a:t>v4.0 specifications w/ GATT-based architecture</a:t>
            </a:r>
          </a:p>
          <a:p>
            <a:pPr lvl="2">
              <a:buClr>
                <a:srgbClr val="000000"/>
              </a:buClr>
            </a:pPr>
            <a:r>
              <a:rPr lang="en-US" sz="1600" dirty="0" smtClean="0">
                <a:solidFill>
                  <a:srgbClr val="000000"/>
                </a:solidFill>
              </a:rPr>
              <a:t>Feature a single mode low energy radio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303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97494" y="1000495"/>
            <a:ext cx="8331841" cy="4800230"/>
          </a:xfrm>
          <a:prstGeom prst="roundRect">
            <a:avLst>
              <a:gd name="adj" fmla="val 69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-1"/>
            <a:ext cx="8458200" cy="903383"/>
          </a:xfrm>
        </p:spPr>
        <p:txBody>
          <a:bodyPr/>
          <a:lstStyle/>
          <a:p>
            <a:r>
              <a:rPr lang="en-US" sz="3200" i="1" dirty="0" smtClean="0">
                <a:solidFill>
                  <a:srgbClr val="DE0000"/>
                </a:solidFill>
              </a:rPr>
              <a:t>Bluetooth</a:t>
            </a:r>
            <a:r>
              <a:rPr lang="en-US" sz="3200" dirty="0" smtClean="0">
                <a:solidFill>
                  <a:srgbClr val="DE0000"/>
                </a:solidFill>
              </a:rPr>
              <a:t> low energy Benefits</a:t>
            </a:r>
            <a:endParaRPr lang="en-US" sz="3200" dirty="0">
              <a:solidFill>
                <a:srgbClr val="DE00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571501" y="1371600"/>
            <a:ext cx="6207124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lvl="0" indent="-250825" eaLnBrk="0" hangingPunct="0">
              <a:lnSpc>
                <a:spcPct val="115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1" kern="0" dirty="0" smtClean="0">
                <a:latin typeface="+mn-lt"/>
                <a:cs typeface="+mn-cs"/>
              </a:rPr>
              <a:t>Low power consumption </a:t>
            </a:r>
            <a:br>
              <a:rPr lang="en-US" sz="2800" b="1" kern="0" dirty="0" smtClean="0">
                <a:latin typeface="+mn-lt"/>
                <a:cs typeface="+mn-cs"/>
              </a:rPr>
            </a:br>
            <a:endParaRPr lang="en-US" sz="2800" kern="0" dirty="0" smtClean="0">
              <a:latin typeface="+mn-lt"/>
              <a:cs typeface="+mn-cs"/>
            </a:endParaRPr>
          </a:p>
          <a:p>
            <a:pPr marL="274320" lvl="0" indent="-250825" eaLnBrk="0" hangingPunct="0">
              <a:lnSpc>
                <a:spcPct val="115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endParaRPr lang="nb-NO" sz="2800" b="1" kern="0" dirty="0" smtClean="0">
              <a:latin typeface="+mn-lt"/>
              <a:cs typeface="+mn-cs"/>
            </a:endParaRPr>
          </a:p>
          <a:p>
            <a:pPr marL="274320" lvl="0" indent="-250825" eaLnBrk="0" hangingPunct="0">
              <a:lnSpc>
                <a:spcPct val="115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nb-NO" sz="2800" b="1" kern="0" dirty="0" smtClean="0">
                <a:latin typeface="+mn-lt"/>
                <a:cs typeface="+mn-cs"/>
              </a:rPr>
              <a:t>Easy to connect </a:t>
            </a:r>
            <a:br>
              <a:rPr lang="nb-NO" sz="2800" b="1" kern="0" dirty="0" smtClean="0">
                <a:latin typeface="+mn-lt"/>
                <a:cs typeface="+mn-cs"/>
              </a:rPr>
            </a:br>
            <a:endParaRPr lang="nb-NO" sz="2800" b="1" kern="0" dirty="0" smtClean="0">
              <a:latin typeface="+mn-lt"/>
              <a:cs typeface="+mn-cs"/>
            </a:endParaRPr>
          </a:p>
          <a:p>
            <a:pPr marL="274320" lvl="0" indent="-250825" eaLnBrk="0" hangingPunct="0">
              <a:lnSpc>
                <a:spcPct val="115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kern="0" dirty="0" smtClean="0">
              <a:latin typeface="+mn-lt"/>
              <a:cs typeface="+mn-cs"/>
            </a:endParaRPr>
          </a:p>
          <a:p>
            <a:pPr marL="274320" lvl="0" indent="-250825" eaLnBrk="0" hangingPunct="0">
              <a:lnSpc>
                <a:spcPct val="115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1" kern="0" dirty="0" smtClean="0">
                <a:latin typeface="+mn-lt"/>
                <a:cs typeface="+mn-cs"/>
              </a:rPr>
              <a:t>Low solution cost </a:t>
            </a:r>
            <a:br>
              <a:rPr lang="en-US" sz="2800" b="1" kern="0" dirty="0" smtClean="0">
                <a:latin typeface="+mn-lt"/>
                <a:cs typeface="+mn-cs"/>
              </a:rPr>
            </a:br>
            <a:endParaRPr kumimoji="0" lang="en-US" sz="2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50825" algn="l" defTabSz="914400" rtl="0" eaLnBrk="0" fontAlgn="base" latinLnBrk="0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Ø"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5" name="Picture 1" descr="C:\Users\a0132620\Desktop\CR24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7675" y="1309076"/>
            <a:ext cx="945174" cy="945174"/>
          </a:xfrm>
          <a:prstGeom prst="rect">
            <a:avLst/>
          </a:prstGeom>
          <a:noFill/>
        </p:spPr>
      </p:pic>
      <p:pic>
        <p:nvPicPr>
          <p:cNvPr id="93188" name="Picture 4" descr="http://www.mangoorange.com/wp-content/uploads/2010/02/easy-butt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0699" y="2830513"/>
            <a:ext cx="809626" cy="80962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379807"/>
            <a:ext cx="709613" cy="93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7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</p:tagLst>
</file>

<file path=ppt/theme/theme1.xml><?xml version="1.0" encoding="utf-8"?>
<a:theme xmlns:a="http://schemas.openxmlformats.org/drawingml/2006/main" name="10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1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2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12617</TotalTime>
  <Words>760</Words>
  <Application>Microsoft Office PowerPoint</Application>
  <PresentationFormat>On-screen Show (4:3)</PresentationFormat>
  <Paragraphs>241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10_FinalPowerpoint</vt:lpstr>
      <vt:lpstr>FinalPowerpoint</vt:lpstr>
      <vt:lpstr>Theme1</vt:lpstr>
      <vt:lpstr>Bluetooth low energy (BLE)</vt:lpstr>
      <vt:lpstr>Bluetooth – The 1st Wave</vt:lpstr>
      <vt:lpstr>Bluetooth low energy – 2nd Wave</vt:lpstr>
      <vt:lpstr>Bluetooth low energy target markets</vt:lpstr>
      <vt:lpstr>Projected Growth by Market</vt:lpstr>
      <vt:lpstr>TI Bluetooth low energy enabled Products</vt:lpstr>
      <vt:lpstr>Bluetooth Smart Ready Devices</vt:lpstr>
      <vt:lpstr>Bluetooth Smart Devices</vt:lpstr>
      <vt:lpstr>Bluetooth low energy Benefits</vt:lpstr>
      <vt:lpstr>TI Bluetooth low energy offering</vt:lpstr>
      <vt:lpstr>Kits / Tools</vt:lpstr>
      <vt:lpstr>TI CC2540DK-MINI Kit</vt:lpstr>
      <vt:lpstr>Sensor Tag – Bluetooth low energy made easy!</vt:lpstr>
      <vt:lpstr>So what can YOU create?</vt:lpstr>
      <vt:lpstr>How can YOU create?</vt:lpstr>
      <vt:lpstr>How can YOU create?</vt:lpstr>
      <vt:lpstr>Bluetooth low energy SensorTag - Hardware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a0272152</cp:lastModifiedBy>
  <cp:revision>414</cp:revision>
  <cp:lastPrinted>2012-11-22T09:42:10Z</cp:lastPrinted>
  <dcterms:created xsi:type="dcterms:W3CDTF">2007-12-19T20:51:45Z</dcterms:created>
  <dcterms:modified xsi:type="dcterms:W3CDTF">2013-01-22T01:21:16Z</dcterms:modified>
</cp:coreProperties>
</file>