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305" r:id="rId2"/>
    <p:sldId id="306" r:id="rId3"/>
    <p:sldId id="307" r:id="rId4"/>
    <p:sldId id="308" r:id="rId5"/>
    <p:sldId id="311" r:id="rId6"/>
    <p:sldId id="313" r:id="rId7"/>
    <p:sldId id="315" r:id="rId8"/>
    <p:sldId id="317" r:id="rId9"/>
    <p:sldId id="318" r:id="rId10"/>
    <p:sldId id="319" r:id="rId11"/>
    <p:sldId id="314" r:id="rId12"/>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AB00"/>
    <a:srgbClr val="FCEBAF"/>
    <a:srgbClr val="DBCA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38" autoAdjust="0"/>
  </p:normalViewPr>
  <p:slideViewPr>
    <p:cSldViewPr snapToObjects="1">
      <p:cViewPr varScale="1">
        <p:scale>
          <a:sx n="94" d="100"/>
          <a:sy n="94" d="100"/>
        </p:scale>
        <p:origin x="-124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B7C0E6F1-C379-8646-8E1E-C8EF31488CDA}" type="datetimeFigureOut">
              <a:rPr lang="en-US" smtClean="0"/>
              <a:pPr/>
              <a:t>11/27/12</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9D157935-B1B6-B34C-9987-1F6499E49885}" type="slidenum">
              <a:rPr lang="en-US" smtClean="0"/>
              <a:pPr/>
              <a:t>‹#›</a:t>
            </a:fld>
            <a:endParaRPr lang="en-US"/>
          </a:p>
        </p:txBody>
      </p:sp>
    </p:spTree>
    <p:extLst>
      <p:ext uri="{BB962C8B-B14F-4D97-AF65-F5344CB8AC3E}">
        <p14:creationId xmlns:p14="http://schemas.microsoft.com/office/powerpoint/2010/main" val="511806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FE676B67-FCB6-1444-B9C7-04005B63FE25}" type="datetimeFigureOut">
              <a:rPr lang="en-US" smtClean="0"/>
              <a:pPr/>
              <a:t>11/27/12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F3CF034-23B5-0F41-8839-9755D880CDC8}" type="slidenum">
              <a:rPr lang="en-US" smtClean="0"/>
              <a:pPr/>
              <a:t>‹#›</a:t>
            </a:fld>
            <a:endParaRPr lang="en-US"/>
          </a:p>
        </p:txBody>
      </p:sp>
    </p:spTree>
    <p:extLst>
      <p:ext uri="{BB962C8B-B14F-4D97-AF65-F5344CB8AC3E}">
        <p14:creationId xmlns:p14="http://schemas.microsoft.com/office/powerpoint/2010/main" val="2041309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1" Type="http://schemas.openxmlformats.org/officeDocument/2006/relationships/hyperlink" Target="http://en.wikipedia.org/wiki/MP3" TargetMode="External"/><Relationship Id="rId12" Type="http://schemas.openxmlformats.org/officeDocument/2006/relationships/hyperlink" Target="http://en.wikipedia.org/wiki/Copyright_violation" TargetMode="External"/><Relationship Id="rId13" Type="http://schemas.openxmlformats.org/officeDocument/2006/relationships/hyperlink" Target="http://en.wikipedia.org/wiki/Napster_(pay_service)" TargetMode="External"/><Relationship Id="rId14" Type="http://schemas.openxmlformats.org/officeDocument/2006/relationships/hyperlink" Target="http://en.wikipedia.org/wiki/Napster%23cite_note-2" TargetMode="External"/><Relationship Id="rId15" Type="http://schemas.openxmlformats.org/officeDocument/2006/relationships/hyperlink" Target="http://en.wikipedia.org/wiki/IRC" TargetMode="External"/><Relationship Id="rId16" Type="http://schemas.openxmlformats.org/officeDocument/2006/relationships/hyperlink" Target="http://en.wikipedia.org/wiki/Lycos" TargetMode="External"/><Relationship Id="rId17" Type="http://schemas.openxmlformats.org/officeDocument/2006/relationships/hyperlink" Target="http://en.wikipedia.org/wiki/Hull,_Massachusetts" TargetMode="External"/><Relationship Id="rId18" Type="http://schemas.openxmlformats.org/officeDocument/2006/relationships/hyperlink" Target="http://en.wikipedia.org/wiki/Nantasket_Beach" TargetMode="External"/><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en.wikipedia.org/wiki/Shawn_Fanning" TargetMode="External"/><Relationship Id="rId4" Type="http://schemas.openxmlformats.org/officeDocument/2006/relationships/hyperlink" Target="http://en.wikipedia.org/wiki/John_Fanning" TargetMode="External"/><Relationship Id="rId5" Type="http://schemas.openxmlformats.org/officeDocument/2006/relationships/hyperlink" Target="http://en.wikipedia.org/wiki/Northeastern_University" TargetMode="External"/><Relationship Id="rId6" Type="http://schemas.openxmlformats.org/officeDocument/2006/relationships/hyperlink" Target="http://en.wikipedia.org/wiki/Boston" TargetMode="External"/><Relationship Id="rId7" Type="http://schemas.openxmlformats.org/officeDocument/2006/relationships/hyperlink" Target="http://en.wikipedia.org/wiki/The_Social_Network" TargetMode="External"/><Relationship Id="rId8" Type="http://schemas.openxmlformats.org/officeDocument/2006/relationships/hyperlink" Target="http://en.wikipedia.org/wiki/Sean_Parker" TargetMode="External"/><Relationship Id="rId9" Type="http://schemas.openxmlformats.org/officeDocument/2006/relationships/hyperlink" Target="http://en.wikipedia.org/wiki/Napster%23cite_note-BW_2000_033-0" TargetMode="External"/><Relationship Id="rId10" Type="http://schemas.openxmlformats.org/officeDocument/2006/relationships/hyperlink" Target="http://en.wikipedia.org/wiki/Peer-to-peer_file_sharin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www.petervaldivia.com</a:t>
            </a:r>
            <a:r>
              <a:rPr lang="en-US" dirty="0" smtClean="0"/>
              <a:t>/technology/networks/</a:t>
            </a:r>
            <a:r>
              <a:rPr lang="en-US" dirty="0" err="1" smtClean="0"/>
              <a:t>index.php</a:t>
            </a:r>
            <a:endParaRPr lang="en-US" dirty="0"/>
          </a:p>
        </p:txBody>
      </p:sp>
      <p:sp>
        <p:nvSpPr>
          <p:cNvPr id="4" name="Slide Number Placeholder 3"/>
          <p:cNvSpPr>
            <a:spLocks noGrp="1"/>
          </p:cNvSpPr>
          <p:nvPr>
            <p:ph type="sldNum" sz="quarter" idx="10"/>
          </p:nvPr>
        </p:nvSpPr>
        <p:spPr/>
        <p:txBody>
          <a:bodyPr/>
          <a:lstStyle/>
          <a:p>
            <a:fld id="{55688392-0BB4-C94D-8049-02FD09105D6C}" type="slidenum">
              <a:rPr lang="en-US" smtClean="0"/>
              <a:pPr/>
              <a:t>1</a:t>
            </a:fld>
            <a:endParaRPr lang="en-US"/>
          </a:p>
        </p:txBody>
      </p:sp>
    </p:spTree>
    <p:extLst>
      <p:ext uri="{BB962C8B-B14F-4D97-AF65-F5344CB8AC3E}">
        <p14:creationId xmlns:p14="http://schemas.microsoft.com/office/powerpoint/2010/main" val="4284462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RIAA record industry association of </a:t>
            </a:r>
            <a:r>
              <a:rPr lang="en-US" dirty="0" err="1" smtClean="0"/>
              <a:t>america</a:t>
            </a:r>
            <a:endParaRPr lang="en-US" dirty="0"/>
          </a:p>
        </p:txBody>
      </p:sp>
      <p:sp>
        <p:nvSpPr>
          <p:cNvPr id="4" name="Slide Number Placeholder 3"/>
          <p:cNvSpPr>
            <a:spLocks noGrp="1"/>
          </p:cNvSpPr>
          <p:nvPr>
            <p:ph type="sldNum" sz="quarter" idx="10"/>
          </p:nvPr>
        </p:nvSpPr>
        <p:spPr/>
        <p:txBody>
          <a:bodyPr/>
          <a:lstStyle/>
          <a:p>
            <a:fld id="{BF3CF034-23B5-0F41-8839-9755D880CDC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Copying digital information is extremely easy. This encourages people to freely share digital music, videos, books, software, etc., even though such sharing may violate copyright laws.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Digital Rights Management (DRM) refers to technological and legal methods of protecting the copyright of digital information.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On the technology side, digital information may be associated with "copy protection" or "content protection" systems that try to prevent the information from being copied. For example, some distributors of digital music use a combination of DRM information in music files and DRM software in the music players to limit the number of times the music file can be copied or played or the duration of time in which it can be played. Software available for trial download uses DRM to ensure that the software can't be used after the trial period expires. DVD video discs use a Content Scramble System (CSS) to encrypt the contents of the discs as an attempt to prevent the discs from being copied or being played by devices not licensed by the DVD Copy Control </a:t>
            </a:r>
            <a:r>
              <a:rPr lang="en-US" sz="1200" kern="1200" dirty="0" err="1" smtClean="0">
                <a:solidFill>
                  <a:schemeClr val="tx1"/>
                </a:solidFill>
                <a:latin typeface="+mn-lt"/>
                <a:ea typeface="+mn-ea"/>
                <a:cs typeface="+mn-cs"/>
              </a:rPr>
              <a:t>Association.Software</a:t>
            </a:r>
            <a:r>
              <a:rPr lang="en-US" sz="1200" kern="1200" dirty="0" smtClean="0">
                <a:solidFill>
                  <a:schemeClr val="tx1"/>
                </a:solidFill>
                <a:latin typeface="+mn-lt"/>
                <a:ea typeface="+mn-ea"/>
                <a:cs typeface="+mn-cs"/>
              </a:rPr>
              <a:t>-only approaches to DRM can be circumvented by skilled technologists, who often publish descriptions of how to circumvent the DRM or applications that circumvent the DRM. In response, the computer industry has developed hardware-assisted approaches to </a:t>
            </a:r>
            <a:r>
              <a:rPr lang="en-US" sz="1200" i="1" kern="1200" dirty="0" smtClean="0">
                <a:solidFill>
                  <a:schemeClr val="tx1"/>
                </a:solidFill>
                <a:latin typeface="+mn-lt"/>
                <a:ea typeface="+mn-ea"/>
                <a:cs typeface="+mn-cs"/>
              </a:rPr>
              <a:t>Trusted Computing, whose goal is to prevent uncertified programs from manipulating copyrighted digital information. A popular incarnation of this idea is the Trusted Platform Module (TPM), a chip that uses cryptography to verify that the operating system and applications manipulating the DRM-protected digital information have not been compromised. This chip is also known as the "Fritz chip" after former Senator Ernest "Fritz" Hollings, who championed its adoption. Many computers sold today are equipped with a Fritz </a:t>
            </a:r>
            <a:r>
              <a:rPr lang="en-US" sz="1200" i="1" kern="1200" dirty="0" err="1" smtClean="0">
                <a:solidFill>
                  <a:schemeClr val="tx1"/>
                </a:solidFill>
                <a:latin typeface="+mn-lt"/>
                <a:ea typeface="+mn-ea"/>
                <a:cs typeface="+mn-cs"/>
              </a:rPr>
              <a:t>chip.Because</a:t>
            </a:r>
            <a:r>
              <a:rPr lang="en-US" sz="1200" i="1" kern="1200" dirty="0" smtClean="0">
                <a:solidFill>
                  <a:schemeClr val="tx1"/>
                </a:solidFill>
                <a:latin typeface="+mn-lt"/>
                <a:ea typeface="+mn-ea"/>
                <a:cs typeface="+mn-cs"/>
              </a:rPr>
              <a:t> many forms of digital information must ultimately be converted to analog forms in order to be displayed, DRM systems suffer from an analog hole that fundamentally limits their efficacy. </a:t>
            </a:r>
            <a:endParaRPr lang="en-US" dirty="0" smtClean="0"/>
          </a:p>
          <a:p>
            <a:endParaRPr lang="en-US" dirty="0"/>
          </a:p>
        </p:txBody>
      </p:sp>
      <p:sp>
        <p:nvSpPr>
          <p:cNvPr id="4" name="Slide Number Placeholder 3"/>
          <p:cNvSpPr>
            <a:spLocks noGrp="1"/>
          </p:cNvSpPr>
          <p:nvPr>
            <p:ph type="sldNum" sz="quarter" idx="10"/>
          </p:nvPr>
        </p:nvSpPr>
        <p:spPr/>
        <p:txBody>
          <a:bodyPr/>
          <a:lstStyle/>
          <a:p>
            <a:fld id="{BF3CF034-23B5-0F41-8839-9755D880CDC8}"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sz="1200" kern="1200" dirty="0" smtClean="0">
                <a:solidFill>
                  <a:schemeClr val="tx1"/>
                </a:solidFill>
                <a:latin typeface="+mn-lt"/>
                <a:ea typeface="+mn-ea"/>
                <a:cs typeface="+mn-cs"/>
              </a:rPr>
              <a:t>The results of intellectual work are covered by three distinctly different legal areas:</a:t>
            </a:r>
          </a:p>
          <a:p>
            <a:endParaRPr lang="en-US" baseline="0" dirty="0" smtClean="0"/>
          </a:p>
          <a:p>
            <a:r>
              <a:rPr lang="en-US" sz="1200" kern="1200" dirty="0" smtClean="0">
                <a:solidFill>
                  <a:schemeClr val="tx1"/>
                </a:solidFill>
                <a:latin typeface="+mn-lt"/>
                <a:ea typeface="+mn-ea"/>
                <a:cs typeface="+mn-cs"/>
              </a:rPr>
              <a:t>A </a:t>
            </a:r>
            <a:r>
              <a:rPr lang="en-US" sz="1200" b="1" kern="1200" dirty="0" smtClean="0">
                <a:solidFill>
                  <a:schemeClr val="tx1"/>
                </a:solidFill>
                <a:latin typeface="+mn-lt"/>
                <a:ea typeface="+mn-ea"/>
                <a:cs typeface="+mn-cs"/>
              </a:rPr>
              <a:t>trademark is the recognizable mark that a company has made to market its products. It is not only the name of the product that is covered by the trademark (e.g., Coca Cola), but also the shape (e.g., the recognizable Coca Cola bottle shape, or the font of the Coca Cola name used on the product). This means that one cannot create, say, </a:t>
            </a:r>
            <a:r>
              <a:rPr lang="en-US" sz="1200" b="1" kern="1200" dirty="0" err="1" smtClean="0">
                <a:solidFill>
                  <a:schemeClr val="tx1"/>
                </a:solidFill>
                <a:latin typeface="+mn-lt"/>
                <a:ea typeface="+mn-ea"/>
                <a:cs typeface="+mn-cs"/>
              </a:rPr>
              <a:t>LTCola</a:t>
            </a:r>
            <a:r>
              <a:rPr lang="en-US" sz="1200" b="1" kern="1200" dirty="0" smtClean="0">
                <a:solidFill>
                  <a:schemeClr val="tx1"/>
                </a:solidFill>
                <a:latin typeface="+mn-lt"/>
                <a:ea typeface="+mn-ea"/>
                <a:cs typeface="+mn-cs"/>
              </a:rPr>
              <a:t> and have it bottled in a Coca Cola-shaped bottle or have its name written with a Coca Cola-looking type of font. All famous marks are registered and watched by </a:t>
            </a:r>
            <a:r>
              <a:rPr lang="en-US" sz="1200" b="1" kern="1200" dirty="0" err="1" smtClean="0">
                <a:solidFill>
                  <a:schemeClr val="tx1"/>
                </a:solidFill>
                <a:latin typeface="+mn-lt"/>
                <a:ea typeface="+mn-ea"/>
                <a:cs typeface="+mn-cs"/>
              </a:rPr>
              <a:t>webcrawlers</a:t>
            </a:r>
            <a:r>
              <a:rPr lang="en-US" sz="1200" b="1" kern="1200" dirty="0" smtClean="0">
                <a:solidFill>
                  <a:schemeClr val="tx1"/>
                </a:solidFill>
                <a:latin typeface="+mn-lt"/>
                <a:ea typeface="+mn-ea"/>
                <a:cs typeface="+mn-cs"/>
              </a:rPr>
              <a:t>.</a:t>
            </a:r>
          </a:p>
          <a:p>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work of an inventor is covered by a </a:t>
            </a:r>
            <a:r>
              <a:rPr lang="en-US" sz="1200" b="1" kern="1200" dirty="0" smtClean="0">
                <a:solidFill>
                  <a:schemeClr val="tx1"/>
                </a:solidFill>
                <a:latin typeface="+mn-lt"/>
                <a:ea typeface="+mn-ea"/>
                <a:cs typeface="+mn-cs"/>
              </a:rPr>
              <a:t>patent. A patent is issued after careful review by the patent office, which must be persuaded that the work described in the patent is not a trivial extension of an existing work (“prior art”).</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In your project, it is not likely that you will produce or infringe upon a patent. You might violate a trademark if, for example, you decide to have the picture of a a Coca Cola bottle on your page or you use the same font, color, and style to write something. What you need to pay particular attention, though, is on the Copyright Law.</a:t>
            </a:r>
          </a:p>
          <a:p>
            <a:endParaRPr lang="en-US" dirty="0"/>
          </a:p>
        </p:txBody>
      </p:sp>
      <p:sp>
        <p:nvSpPr>
          <p:cNvPr id="4" name="Slide Number Placeholder 3"/>
          <p:cNvSpPr>
            <a:spLocks noGrp="1"/>
          </p:cNvSpPr>
          <p:nvPr>
            <p:ph type="sldNum" sz="quarter" idx="10"/>
          </p:nvPr>
        </p:nvSpPr>
        <p:spPr/>
        <p:txBody>
          <a:bodyPr/>
          <a:lstStyle/>
          <a:p>
            <a:fld id="{BF3CF034-23B5-0F41-8839-9755D880CDC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get preliminary  understanding of copyright law we need to first answer 3 questions:</a:t>
            </a:r>
          </a:p>
          <a:p>
            <a:endParaRPr lang="en-US" dirty="0" smtClean="0"/>
          </a:p>
          <a:p>
            <a:r>
              <a:rPr lang="en-US" sz="1200" kern="1200" dirty="0" smtClean="0">
                <a:solidFill>
                  <a:schemeClr val="tx1"/>
                </a:solidFill>
                <a:latin typeface="+mn-lt"/>
                <a:ea typeface="+mn-ea"/>
                <a:cs typeface="+mn-cs"/>
              </a:rPr>
              <a:t>Note that copyright applies to </a:t>
            </a:r>
            <a:r>
              <a:rPr lang="en-US" sz="1200" i="1" kern="1200" dirty="0" smtClean="0">
                <a:solidFill>
                  <a:schemeClr val="tx1"/>
                </a:solidFill>
                <a:latin typeface="+mn-lt"/>
                <a:ea typeface="+mn-ea"/>
                <a:cs typeface="+mn-cs"/>
              </a:rPr>
              <a:t>things, in the sense that your creative endeavor has to be fixed in some medium: paper, videotape or whatever. You can't copyright an idea; that idea has to be expressed somehow.</a:t>
            </a:r>
          </a:p>
          <a:p>
            <a:r>
              <a:rPr lang="en-US" sz="1200" kern="1200" dirty="0" smtClean="0">
                <a:solidFill>
                  <a:schemeClr val="tx1"/>
                </a:solidFill>
                <a:latin typeface="+mn-lt"/>
                <a:ea typeface="+mn-ea"/>
                <a:cs typeface="+mn-cs"/>
              </a:rPr>
              <a:t>The movie industry got the copyright law extended so that the movies that were released in the 1920s, where the copyright was about to expire, are still copyrighted. Now the copyright is held by the employer for 95 years since publication or 125(!) years from creation.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When a work is no longer copyrighted, it is in </a:t>
            </a:r>
            <a:r>
              <a:rPr lang="en-US" sz="1200" b="1" kern="1200" dirty="0" smtClean="0">
                <a:solidFill>
                  <a:schemeClr val="tx1"/>
                </a:solidFill>
                <a:latin typeface="+mn-lt"/>
                <a:ea typeface="+mn-ea"/>
                <a:cs typeface="+mn-cs"/>
              </a:rPr>
              <a:t>the public domain and therefore is owned by society in general. This is where society really benefits from the new works created by copyright law. Once something is in the public domain, the author no longer has any rights and anyone can do with it what they want. For example, someone wrote </a:t>
            </a:r>
            <a:r>
              <a:rPr lang="en-US" sz="1200" b="1" i="1" kern="1200" dirty="0" smtClean="0">
                <a:solidFill>
                  <a:schemeClr val="tx1"/>
                </a:solidFill>
                <a:latin typeface="+mn-lt"/>
                <a:ea typeface="+mn-ea"/>
                <a:cs typeface="+mn-cs"/>
              </a:rPr>
              <a:t>West Side Story without having to pay any royalties to Shakespeare's estate, because Romeo and Juliet is now in the public domain. Similarly, anyone can perform the works of J. S. Bach, because he's been dead for more than 70 years.</a:t>
            </a:r>
            <a:endParaRPr lang="en-US" dirty="0"/>
          </a:p>
        </p:txBody>
      </p:sp>
      <p:sp>
        <p:nvSpPr>
          <p:cNvPr id="4" name="Slide Number Placeholder 3"/>
          <p:cNvSpPr>
            <a:spLocks noGrp="1"/>
          </p:cNvSpPr>
          <p:nvPr>
            <p:ph type="sldNum" sz="quarter" idx="10"/>
          </p:nvPr>
        </p:nvSpPr>
        <p:spPr/>
        <p:txBody>
          <a:bodyPr/>
          <a:lstStyle/>
          <a:p>
            <a:fld id="{BF3CF034-23B5-0F41-8839-9755D880CDC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Copyright is about the rights of the author, artist, or creator. </a:t>
            </a:r>
            <a:r>
              <a:rPr lang="en-US" sz="1200" b="1" kern="1200" baseline="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What rights does an author have?</a:t>
            </a:r>
          </a:p>
          <a:p>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Under this Act, additional works made in 1923 or afterwards that were still protected by copyright in 1998 will not enter the public domain until 2019 or afterward</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Suppose you're the author of a novel. You </a:t>
            </a:r>
            <a:r>
              <a:rPr lang="en-US" sz="1200" b="1" kern="1200" dirty="0" err="1" smtClean="0">
                <a:solidFill>
                  <a:schemeClr val="tx1"/>
                </a:solidFill>
                <a:latin typeface="+mn-lt"/>
                <a:ea typeface="+mn-ea"/>
                <a:cs typeface="+mn-cs"/>
              </a:rPr>
              <a:t>can:Reproduce</a:t>
            </a:r>
            <a:r>
              <a:rPr lang="en-US" sz="1200" b="1" kern="1200" dirty="0" smtClean="0">
                <a:solidFill>
                  <a:schemeClr val="tx1"/>
                </a:solidFill>
                <a:latin typeface="+mn-lt"/>
                <a:ea typeface="+mn-ea"/>
                <a:cs typeface="+mn-cs"/>
              </a:rPr>
              <a:t> copies of the work. In other words, you can print up 100,000 copies of your novel to sell, but no one else </a:t>
            </a:r>
            <a:r>
              <a:rPr lang="en-US" sz="1200" b="1" kern="1200" dirty="0" err="1" smtClean="0">
                <a:solidFill>
                  <a:schemeClr val="tx1"/>
                </a:solidFill>
                <a:latin typeface="+mn-lt"/>
                <a:ea typeface="+mn-ea"/>
                <a:cs typeface="+mn-cs"/>
              </a:rPr>
              <a:t>can.Prepare</a:t>
            </a:r>
            <a:r>
              <a:rPr lang="en-US" sz="1200" b="1" kern="1200" dirty="0" smtClean="0">
                <a:solidFill>
                  <a:schemeClr val="tx1"/>
                </a:solidFill>
                <a:latin typeface="+mn-lt"/>
                <a:ea typeface="+mn-ea"/>
                <a:cs typeface="+mn-cs"/>
              </a:rPr>
              <a:t> derivative works. You can write a sequel to your novel, a different version (maybe with a different ending) and so forth, but no one else </a:t>
            </a:r>
            <a:r>
              <a:rPr lang="en-US" sz="1200" b="1" kern="1200" dirty="0" err="1" smtClean="0">
                <a:solidFill>
                  <a:schemeClr val="tx1"/>
                </a:solidFill>
                <a:latin typeface="+mn-lt"/>
                <a:ea typeface="+mn-ea"/>
                <a:cs typeface="+mn-cs"/>
              </a:rPr>
              <a:t>can.Distribute</a:t>
            </a:r>
            <a:r>
              <a:rPr lang="en-US" sz="1200" b="1" kern="1200" dirty="0" smtClean="0">
                <a:solidFill>
                  <a:schemeClr val="tx1"/>
                </a:solidFill>
                <a:latin typeface="+mn-lt"/>
                <a:ea typeface="+mn-ea"/>
                <a:cs typeface="+mn-cs"/>
              </a:rPr>
              <a:t> copies. You can sell or give away the copies that you made, but if you decide to keep them all in your attic, no one else can give them away for </a:t>
            </a:r>
            <a:r>
              <a:rPr lang="en-US" sz="1200" b="1" kern="1200" dirty="0" err="1" smtClean="0">
                <a:solidFill>
                  <a:schemeClr val="tx1"/>
                </a:solidFill>
                <a:latin typeface="+mn-lt"/>
                <a:ea typeface="+mn-ea"/>
                <a:cs typeface="+mn-cs"/>
              </a:rPr>
              <a:t>you.Publicly</a:t>
            </a:r>
            <a:r>
              <a:rPr lang="en-US" sz="1200" b="1" kern="1200" dirty="0" smtClean="0">
                <a:solidFill>
                  <a:schemeClr val="tx1"/>
                </a:solidFill>
                <a:latin typeface="+mn-lt"/>
                <a:ea typeface="+mn-ea"/>
                <a:cs typeface="+mn-cs"/>
              </a:rPr>
              <a:t> perform it. Suppose instead of a novel, you've written a play. You can decide who can and cannot perform your </a:t>
            </a:r>
            <a:r>
              <a:rPr lang="en-US" sz="1200" b="1" kern="1200" dirty="0" err="1" smtClean="0">
                <a:solidFill>
                  <a:schemeClr val="tx1"/>
                </a:solidFill>
                <a:latin typeface="+mn-lt"/>
                <a:ea typeface="+mn-ea"/>
                <a:cs typeface="+mn-cs"/>
              </a:rPr>
              <a:t>play.Publicly</a:t>
            </a:r>
            <a:r>
              <a:rPr lang="en-US" sz="1200" b="1" kern="1200" dirty="0" smtClean="0">
                <a:solidFill>
                  <a:schemeClr val="tx1"/>
                </a:solidFill>
                <a:latin typeface="+mn-lt"/>
                <a:ea typeface="+mn-ea"/>
                <a:cs typeface="+mn-cs"/>
              </a:rPr>
              <a:t> display it. Suppose instead of a novel, you've painted a painting: you can control whether it is displayed in a gallery or stays under your </a:t>
            </a:r>
            <a:r>
              <a:rPr lang="en-US" sz="1200" b="1" kern="1200" dirty="0" err="1" smtClean="0">
                <a:solidFill>
                  <a:schemeClr val="tx1"/>
                </a:solidFill>
                <a:latin typeface="+mn-lt"/>
                <a:ea typeface="+mn-ea"/>
                <a:cs typeface="+mn-cs"/>
              </a:rPr>
              <a:t>bed.Of</a:t>
            </a:r>
            <a:r>
              <a:rPr lang="en-US" sz="1200" b="1" kern="1200" dirty="0" smtClean="0">
                <a:solidFill>
                  <a:schemeClr val="tx1"/>
                </a:solidFill>
                <a:latin typeface="+mn-lt"/>
                <a:ea typeface="+mn-ea"/>
                <a:cs typeface="+mn-cs"/>
              </a:rPr>
              <a:t> course, as the owner of the copyright, you can decide to sell or lease the rights, piecemeal or in total, to other people. Musicians often sell their rights to the record company. Sometimes in the fine print at the end of a movie, you'll see “for the purposes of copyright, the owner of this film is Paramount Pictures, Inc.”</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Lets talk</a:t>
            </a:r>
            <a:r>
              <a:rPr lang="en-US" sz="1200" b="1" kern="1200" baseline="0" dirty="0" smtClean="0">
                <a:solidFill>
                  <a:schemeClr val="tx1"/>
                </a:solidFill>
                <a:latin typeface="+mn-lt"/>
                <a:ea typeface="+mn-ea"/>
                <a:cs typeface="+mn-cs"/>
              </a:rPr>
              <a:t> about </a:t>
            </a:r>
            <a:r>
              <a:rPr lang="en-US" sz="1200" b="1" kern="1200" baseline="0" dirty="0" err="1" smtClean="0">
                <a:solidFill>
                  <a:schemeClr val="tx1"/>
                </a:solidFill>
                <a:latin typeface="+mn-lt"/>
                <a:ea typeface="+mn-ea"/>
                <a:cs typeface="+mn-cs"/>
              </a:rPr>
              <a:t>fanfiction</a:t>
            </a:r>
            <a:r>
              <a:rPr lang="en-US" sz="1200" b="1" kern="1200" baseline="0" dirty="0" smtClean="0">
                <a:solidFill>
                  <a:schemeClr val="tx1"/>
                </a:solidFill>
                <a:latin typeface="+mn-lt"/>
                <a:ea typeface="+mn-ea"/>
                <a:cs typeface="+mn-cs"/>
              </a:rPr>
              <a:t> and fan art.</a:t>
            </a:r>
            <a:endParaRPr lang="en-US" dirty="0"/>
          </a:p>
        </p:txBody>
      </p:sp>
      <p:sp>
        <p:nvSpPr>
          <p:cNvPr id="4" name="Slide Number Placeholder 3"/>
          <p:cNvSpPr>
            <a:spLocks noGrp="1"/>
          </p:cNvSpPr>
          <p:nvPr>
            <p:ph type="sldNum" sz="quarter" idx="10"/>
          </p:nvPr>
        </p:nvSpPr>
        <p:spPr/>
        <p:txBody>
          <a:bodyPr/>
          <a:lstStyle/>
          <a:p>
            <a:fld id="{BF3CF034-23B5-0F41-8839-9755D880CDC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000" dirty="0" smtClean="0"/>
              <a:t>In creating and enforcing </a:t>
            </a:r>
            <a:r>
              <a:rPr lang="en-US" sz="2000" dirty="0" err="1" smtClean="0"/>
              <a:t>IPRs</a:t>
            </a:r>
            <a:r>
              <a:rPr lang="en-US" sz="2000" dirty="0" smtClean="0"/>
              <a:t>, then, we must carefully balance the need for creation incentives versus the need for later creators to build on past creations</a:t>
            </a:r>
          </a:p>
          <a:p>
            <a:r>
              <a:rPr lang="en-US" sz="2000" dirty="0" smtClean="0"/>
              <a:t>We must resist the temptation to analogize information to tangible property</a:t>
            </a:r>
          </a:p>
          <a:p>
            <a:pPr lvl="1"/>
            <a:r>
              <a:rPr lang="en-US" sz="1800" dirty="0" smtClean="0"/>
              <a:t>Information is not a zero-sum game</a:t>
            </a:r>
          </a:p>
          <a:p>
            <a:pPr lvl="1"/>
            <a:r>
              <a:rPr lang="en-US" sz="1800" dirty="0" smtClean="0"/>
              <a:t>Protection of information is economically inefficient, but for the need for creation incentives</a:t>
            </a:r>
          </a:p>
          <a:p>
            <a:pPr lvl="1"/>
            <a:r>
              <a:rPr lang="en-US" sz="1800" dirty="0" smtClean="0"/>
              <a:t>Notions of “fairness” or “natural rights,” while highly emotive, should not play much, if any, role in analyzing either the existence or the scope of </a:t>
            </a:r>
            <a:r>
              <a:rPr lang="en-US" sz="1800" dirty="0" err="1" smtClean="0"/>
              <a:t>IPRs</a:t>
            </a:r>
            <a:endParaRPr lang="en-US" sz="1800" dirty="0" smtClean="0"/>
          </a:p>
          <a:p>
            <a:endParaRPr lang="en-US" dirty="0" smtClean="0"/>
          </a:p>
          <a:p>
            <a:r>
              <a:rPr lang="en-US" sz="1200" b="1" kern="1200" dirty="0" smtClean="0">
                <a:solidFill>
                  <a:schemeClr val="tx1"/>
                </a:solidFill>
                <a:latin typeface="+mn-lt"/>
                <a:ea typeface="+mn-ea"/>
                <a:cs typeface="+mn-cs"/>
              </a:rPr>
              <a:t>The effect of the use on the potential market of the copyrighted work. This factor is the key factor from which the others are derived. If your use significantly reduces the potential revenues an author gets from the work, the court may rule against you. People sometimes forget this when they say “but I'm not making any money!” In fact, no one really cares whether you're making any money. The author cares about whether your use is depriving her of money. If you use your CD burner to give away free copies of Britney Spears's latest oeuvre, you're depriving her of sales, even though you don't make a dime. </a:t>
            </a:r>
            <a:endParaRPr lang="en-US" dirty="0"/>
          </a:p>
        </p:txBody>
      </p:sp>
      <p:sp>
        <p:nvSpPr>
          <p:cNvPr id="4" name="Slide Number Placeholder 3"/>
          <p:cNvSpPr>
            <a:spLocks noGrp="1"/>
          </p:cNvSpPr>
          <p:nvPr>
            <p:ph type="sldNum" sz="quarter" idx="10"/>
          </p:nvPr>
        </p:nvSpPr>
        <p:spPr/>
        <p:txBody>
          <a:bodyPr/>
          <a:lstStyle/>
          <a:p>
            <a:fld id="{BF3CF034-23B5-0F41-8839-9755D880CDC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Copyright was created long before the emergence of the Internet, and can make it hard to legally perform actions we take for granted on the network: copy, paste, edit source, and post to the Web. The default setting of copyright law requires all of these actions to have explicit permission, granted in advance, whether you’re an artist, teacher, scientist, librarian, policymaker, or just a regular user. To achieve the vision of universal access, someone needed to provide a free, public, and standardized infrastructure that creates a balance between the reality of the Internet and the reality of copyright laws. That someone is Creative Commons.</a:t>
            </a:r>
            <a:endParaRPr lang="en-US" dirty="0"/>
          </a:p>
        </p:txBody>
      </p:sp>
      <p:sp>
        <p:nvSpPr>
          <p:cNvPr id="4" name="Slide Number Placeholder 3"/>
          <p:cNvSpPr>
            <a:spLocks noGrp="1"/>
          </p:cNvSpPr>
          <p:nvPr>
            <p:ph type="sldNum" sz="quarter" idx="10"/>
          </p:nvPr>
        </p:nvSpPr>
        <p:spPr/>
        <p:txBody>
          <a:bodyPr/>
          <a:lstStyle/>
          <a:p>
            <a:fld id="{BF3CF034-23B5-0F41-8839-9755D880CDC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mn-lt"/>
                <a:ea typeface="+mn-ea"/>
                <a:cs typeface="+mn-cs"/>
              </a:rPr>
              <a:t>Napster was founded </a:t>
            </a:r>
            <a:r>
              <a:rPr lang="en-US" sz="1200" kern="1200" dirty="0" err="1" smtClean="0">
                <a:solidFill>
                  <a:schemeClr val="tx1"/>
                </a:solidFill>
                <a:latin typeface="+mn-lt"/>
                <a:ea typeface="+mn-ea"/>
                <a:cs typeface="+mn-cs"/>
              </a:rPr>
              <a:t>by</a:t>
            </a:r>
            <a:r>
              <a:rPr lang="en-US" sz="1200" kern="1200" dirty="0" err="1" smtClean="0">
                <a:solidFill>
                  <a:schemeClr val="tx1"/>
                </a:solidFill>
                <a:latin typeface="+mn-lt"/>
                <a:ea typeface="+mn-ea"/>
                <a:cs typeface="+mn-cs"/>
                <a:hlinkClick r:id="rId3"/>
              </a:rPr>
              <a:t>Shawn</a:t>
            </a:r>
            <a:r>
              <a:rPr lang="en-US" sz="1200" kern="1200" dirty="0" smtClean="0">
                <a:solidFill>
                  <a:schemeClr val="tx1"/>
                </a:solidFill>
                <a:latin typeface="+mn-lt"/>
                <a:ea typeface="+mn-ea"/>
                <a:cs typeface="+mn-cs"/>
                <a:hlinkClick r:id="rId3"/>
              </a:rPr>
              <a:t> Fanning and his uncle </a:t>
            </a:r>
            <a:r>
              <a:rPr lang="en-US" sz="1200" kern="1200" dirty="0" smtClean="0">
                <a:solidFill>
                  <a:schemeClr val="tx1"/>
                </a:solidFill>
                <a:latin typeface="+mn-lt"/>
                <a:ea typeface="+mn-ea"/>
                <a:cs typeface="+mn-cs"/>
                <a:hlinkClick r:id="rId4"/>
              </a:rPr>
              <a:t>John Fanning while the former was attending </a:t>
            </a:r>
            <a:r>
              <a:rPr lang="en-US" sz="1200" kern="1200" dirty="0" smtClean="0">
                <a:solidFill>
                  <a:schemeClr val="tx1"/>
                </a:solidFill>
                <a:latin typeface="+mn-lt"/>
                <a:ea typeface="+mn-ea"/>
                <a:cs typeface="+mn-cs"/>
                <a:hlinkClick r:id="rId5"/>
              </a:rPr>
              <a:t>Northeastern University in </a:t>
            </a:r>
            <a:r>
              <a:rPr lang="en-US" sz="1200" kern="1200" dirty="0" smtClean="0">
                <a:solidFill>
                  <a:schemeClr val="tx1"/>
                </a:solidFill>
                <a:latin typeface="+mn-lt"/>
                <a:ea typeface="+mn-ea"/>
                <a:cs typeface="+mn-cs"/>
                <a:hlinkClick r:id="rId6"/>
              </a:rPr>
              <a:t>Boston. Note that despite representations in the movie "</a:t>
            </a:r>
            <a:r>
              <a:rPr lang="en-US" sz="1200" kern="1200" dirty="0" smtClean="0">
                <a:solidFill>
                  <a:schemeClr val="tx1"/>
                </a:solidFill>
                <a:latin typeface="+mn-lt"/>
                <a:ea typeface="+mn-ea"/>
                <a:cs typeface="+mn-cs"/>
                <a:hlinkClick r:id="rId7"/>
              </a:rPr>
              <a:t>The Social Network" and elsewhere, </a:t>
            </a:r>
            <a:r>
              <a:rPr lang="en-US" sz="1200" kern="1200" dirty="0" smtClean="0">
                <a:solidFill>
                  <a:schemeClr val="tx1"/>
                </a:solidFill>
                <a:latin typeface="+mn-lt"/>
                <a:ea typeface="+mn-ea"/>
                <a:cs typeface="+mn-cs"/>
                <a:hlinkClick r:id="rId8"/>
              </a:rPr>
              <a:t>Sean Parker was not a co-founder of Napster but rather an early employee.</a:t>
            </a:r>
            <a:r>
              <a:rPr lang="en-US" sz="1200" kern="1200" dirty="0" smtClean="0">
                <a:solidFill>
                  <a:schemeClr val="tx1"/>
                </a:solidFill>
                <a:latin typeface="+mn-lt"/>
                <a:ea typeface="+mn-ea"/>
                <a:cs typeface="+mn-cs"/>
                <a:hlinkClick r:id="rId9"/>
              </a:rPr>
              <a:t>[1] At its founding, it was envisioned as an independent </a:t>
            </a:r>
            <a:r>
              <a:rPr lang="en-US" sz="1200" kern="1200" dirty="0" smtClean="0">
                <a:solidFill>
                  <a:schemeClr val="tx1"/>
                </a:solidFill>
                <a:latin typeface="+mn-lt"/>
                <a:ea typeface="+mn-ea"/>
                <a:cs typeface="+mn-cs"/>
                <a:hlinkClick r:id="rId10"/>
              </a:rPr>
              <a:t>peer-to-peer file sharing service that was known for the free online music it offered. The service, named after Fanning's hairstyle-based nickname, operated between June 1999 and July 2001.</a:t>
            </a:r>
            <a:r>
              <a:rPr lang="en-US" sz="1200" kern="1200" dirty="0" smtClean="0">
                <a:solidFill>
                  <a:schemeClr val="tx1"/>
                </a:solidFill>
                <a:latin typeface="+mn-lt"/>
                <a:ea typeface="+mn-ea"/>
                <a:cs typeface="+mn-cs"/>
                <a:hlinkClick r:id=""/>
              </a:rPr>
              <a:t>[2] </a:t>
            </a:r>
          </a:p>
          <a:p>
            <a:endParaRPr lang="en-US" sz="1200" kern="1200" dirty="0" smtClean="0">
              <a:solidFill>
                <a:schemeClr val="tx1"/>
              </a:solidFill>
              <a:latin typeface="+mn-lt"/>
              <a:ea typeface="+mn-ea"/>
              <a:cs typeface="+mn-cs"/>
              <a:hlinkClick r:id=""/>
            </a:endParaRPr>
          </a:p>
          <a:p>
            <a:r>
              <a:rPr lang="en-US" sz="1200" kern="1200" dirty="0" smtClean="0">
                <a:solidFill>
                  <a:schemeClr val="tx1"/>
                </a:solidFill>
                <a:latin typeface="+mn-lt"/>
                <a:ea typeface="+mn-ea"/>
                <a:cs typeface="+mn-cs"/>
                <a:hlinkClick r:id=""/>
              </a:rPr>
              <a:t>Its technology allowed people to easily share their </a:t>
            </a:r>
            <a:r>
              <a:rPr lang="en-US" sz="1200" kern="1200" dirty="0" smtClean="0">
                <a:solidFill>
                  <a:schemeClr val="tx1"/>
                </a:solidFill>
                <a:latin typeface="+mn-lt"/>
                <a:ea typeface="+mn-ea"/>
                <a:cs typeface="+mn-cs"/>
                <a:hlinkClick r:id="rId11"/>
              </a:rPr>
              <a:t>MP3 files with other participants, bypassing the established market for such songs and thus leading to massive </a:t>
            </a:r>
            <a:r>
              <a:rPr lang="en-US" sz="1200" kern="1200" dirty="0" smtClean="0">
                <a:solidFill>
                  <a:schemeClr val="tx1"/>
                </a:solidFill>
                <a:latin typeface="+mn-lt"/>
                <a:ea typeface="+mn-ea"/>
                <a:cs typeface="+mn-cs"/>
                <a:hlinkClick r:id="rId12"/>
              </a:rPr>
              <a:t>copyright violations of music and film media as well as other intellectual property. Although the original service was shut down by court order, it paved the way for decentralized peer-to-peer file distribution programs, which have been much harder to control. Napster's brand and logo were purchased after the company closed its doors and continue to be used by a </a:t>
            </a:r>
            <a:r>
              <a:rPr lang="en-US" sz="1200" kern="1200" dirty="0" smtClean="0">
                <a:solidFill>
                  <a:schemeClr val="tx1"/>
                </a:solidFill>
                <a:latin typeface="+mn-lt"/>
                <a:ea typeface="+mn-ea"/>
                <a:cs typeface="+mn-cs"/>
                <a:hlinkClick r:id="rId13"/>
              </a:rPr>
              <a:t>pay service. </a:t>
            </a:r>
            <a:r>
              <a:rPr lang="en-US" sz="1200" kern="1200" dirty="0" smtClean="0">
                <a:solidFill>
                  <a:schemeClr val="tx1"/>
                </a:solidFill>
                <a:latin typeface="+mn-lt"/>
                <a:ea typeface="+mn-ea"/>
                <a:cs typeface="+mn-cs"/>
                <a:hlinkClick r:id="rId4"/>
              </a:rPr>
              <a:t>John and </a:t>
            </a:r>
            <a:r>
              <a:rPr lang="en-US" sz="1200" kern="1200" dirty="0" smtClean="0">
                <a:solidFill>
                  <a:schemeClr val="tx1"/>
                </a:solidFill>
                <a:latin typeface="+mn-lt"/>
                <a:ea typeface="+mn-ea"/>
                <a:cs typeface="+mn-cs"/>
                <a:hlinkClick r:id="rId3"/>
              </a:rPr>
              <a:t>Shawn Fanning released the original Napster in June 1999.</a:t>
            </a:r>
            <a:r>
              <a:rPr lang="en-US" sz="1200" kern="1200" dirty="0" smtClean="0">
                <a:solidFill>
                  <a:schemeClr val="tx1"/>
                </a:solidFill>
                <a:latin typeface="+mn-lt"/>
                <a:ea typeface="+mn-ea"/>
                <a:cs typeface="+mn-cs"/>
                <a:hlinkClick r:id="rId14"/>
              </a:rPr>
              <a:t>[3] Fanning wanted an easier method of finding music than by searching </a:t>
            </a:r>
            <a:r>
              <a:rPr lang="en-US" sz="1200" kern="1200" dirty="0" smtClean="0">
                <a:solidFill>
                  <a:schemeClr val="tx1"/>
                </a:solidFill>
                <a:latin typeface="+mn-lt"/>
                <a:ea typeface="+mn-ea"/>
                <a:cs typeface="+mn-cs"/>
                <a:hlinkClick r:id="rId15"/>
              </a:rPr>
              <a:t>IRC or </a:t>
            </a:r>
            <a:r>
              <a:rPr lang="en-US" sz="1200" kern="1200" dirty="0" smtClean="0">
                <a:solidFill>
                  <a:schemeClr val="tx1"/>
                </a:solidFill>
                <a:latin typeface="+mn-lt"/>
                <a:ea typeface="+mn-ea"/>
                <a:cs typeface="+mn-cs"/>
                <a:hlinkClick r:id="rId16"/>
              </a:rPr>
              <a:t>Lycos. </a:t>
            </a:r>
            <a:r>
              <a:rPr lang="en-US" sz="1200" kern="1200" dirty="0" smtClean="0">
                <a:solidFill>
                  <a:schemeClr val="tx1"/>
                </a:solidFill>
                <a:latin typeface="+mn-lt"/>
                <a:ea typeface="+mn-ea"/>
                <a:cs typeface="+mn-cs"/>
                <a:hlinkClick r:id="rId4"/>
              </a:rPr>
              <a:t>John Fanning of </a:t>
            </a:r>
            <a:r>
              <a:rPr lang="en-US" sz="1200" kern="1200" dirty="0" smtClean="0">
                <a:solidFill>
                  <a:schemeClr val="tx1"/>
                </a:solidFill>
                <a:latin typeface="+mn-lt"/>
                <a:ea typeface="+mn-ea"/>
                <a:cs typeface="+mn-cs"/>
                <a:hlinkClick r:id="rId17"/>
              </a:rPr>
              <a:t>Hull, Massachusetts was the founding Chairman and CEO and ran all aspects of the company's operations from the launch from his office on </a:t>
            </a:r>
            <a:r>
              <a:rPr lang="en-US" sz="1200" kern="1200" dirty="0" smtClean="0">
                <a:solidFill>
                  <a:schemeClr val="tx1"/>
                </a:solidFill>
                <a:latin typeface="+mn-lt"/>
                <a:ea typeface="+mn-ea"/>
                <a:cs typeface="+mn-cs"/>
                <a:hlinkClick r:id="rId18"/>
              </a:rPr>
              <a:t>Nantasket Beach. The final agreement gave </a:t>
            </a:r>
            <a:r>
              <a:rPr lang="en-US" sz="1200" kern="1200" dirty="0" smtClean="0">
                <a:solidFill>
                  <a:schemeClr val="tx1"/>
                </a:solidFill>
                <a:latin typeface="+mn-lt"/>
                <a:ea typeface="+mn-ea"/>
                <a:cs typeface="+mn-cs"/>
                <a:hlinkClick r:id="rId3"/>
              </a:rPr>
              <a:t>Shawn 30% control of the company, with the rest going to his uncle. It was the first of the massively popular peer-to-peer file distribution systems, although it was not fully peer-to-peer since it used central servers to maintain lists of connected systems and the files they provided, while actual transactions were conducted directly between machines.</a:t>
            </a:r>
            <a:endParaRPr lang="en-US" dirty="0"/>
          </a:p>
        </p:txBody>
      </p:sp>
      <p:sp>
        <p:nvSpPr>
          <p:cNvPr id="4" name="Slide Number Placeholder 3"/>
          <p:cNvSpPr>
            <a:spLocks noGrp="1"/>
          </p:cNvSpPr>
          <p:nvPr>
            <p:ph type="sldNum" sz="quarter" idx="10"/>
          </p:nvPr>
        </p:nvSpPr>
        <p:spPr/>
        <p:txBody>
          <a:bodyPr/>
          <a:lstStyle/>
          <a:p>
            <a:fld id="{BF3CF034-23B5-0F41-8839-9755D880CDC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3CF034-23B5-0F41-8839-9755D880CDC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3CF034-23B5-0F41-8839-9755D880CDC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07FFDF-05D6-FB4C-97A7-734E44C2EBCA}" type="datetimeFigureOut">
              <a:rPr lang="en-US" smtClean="0"/>
              <a:pPr/>
              <a:t>11/27/12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AAF59-B649-AE46-8005-C176C43655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7FFDF-05D6-FB4C-97A7-734E44C2EBCA}" type="datetimeFigureOut">
              <a:rPr lang="en-US" smtClean="0"/>
              <a:pPr/>
              <a:t>11/27/12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AAF59-B649-AE46-8005-C176C43655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7FFDF-05D6-FB4C-97A7-734E44C2EBCA}" type="datetimeFigureOut">
              <a:rPr lang="en-US" smtClean="0"/>
              <a:pPr/>
              <a:t>11/27/12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AAF59-B649-AE46-8005-C176C43655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07FFDF-05D6-FB4C-97A7-734E44C2EBCA}" type="datetimeFigureOut">
              <a:rPr lang="en-US" smtClean="0"/>
              <a:pPr/>
              <a:t>11/27/12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AAF59-B649-AE46-8005-C176C43655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07FFDF-05D6-FB4C-97A7-734E44C2EBCA}" type="datetimeFigureOut">
              <a:rPr lang="en-US" smtClean="0"/>
              <a:pPr/>
              <a:t>11/27/12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2AAF59-B649-AE46-8005-C176C43655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07FFDF-05D6-FB4C-97A7-734E44C2EBCA}" type="datetimeFigureOut">
              <a:rPr lang="en-US" smtClean="0"/>
              <a:pPr/>
              <a:t>11/27/12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2AAF59-B649-AE46-8005-C176C43655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07FFDF-05D6-FB4C-97A7-734E44C2EBCA}" type="datetimeFigureOut">
              <a:rPr lang="en-US" smtClean="0"/>
              <a:pPr/>
              <a:t>11/27/12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2AAF59-B649-AE46-8005-C176C43655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07FFDF-05D6-FB4C-97A7-734E44C2EBCA}" type="datetimeFigureOut">
              <a:rPr lang="en-US" smtClean="0"/>
              <a:pPr/>
              <a:t>11/27/12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2AAF59-B649-AE46-8005-C176C43655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7FFDF-05D6-FB4C-97A7-734E44C2EBCA}" type="datetimeFigureOut">
              <a:rPr lang="en-US" smtClean="0"/>
              <a:pPr/>
              <a:t>11/27/12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2AAF59-B649-AE46-8005-C176C43655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07FFDF-05D6-FB4C-97A7-734E44C2EBCA}" type="datetimeFigureOut">
              <a:rPr lang="en-US" smtClean="0"/>
              <a:pPr/>
              <a:t>11/27/12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2AAF59-B649-AE46-8005-C176C43655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07FFDF-05D6-FB4C-97A7-734E44C2EBCA}" type="datetimeFigureOut">
              <a:rPr lang="en-US" smtClean="0"/>
              <a:pPr/>
              <a:t>11/27/12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2AAF59-B649-AE46-8005-C176C43655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7FFDF-05D6-FB4C-97A7-734E44C2EBCA}" type="datetimeFigureOut">
              <a:rPr lang="en-US" smtClean="0"/>
              <a:pPr/>
              <a:t>11/27/12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AAF59-B649-AE46-8005-C176C43655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57988"/>
            <a:ext cx="3810000" cy="2134327"/>
          </a:xfrm>
        </p:spPr>
        <p:txBody>
          <a:bodyPr>
            <a:normAutofit/>
          </a:bodyPr>
          <a:lstStyle/>
          <a:p>
            <a:r>
              <a:rPr lang="en-US" sz="4000" dirty="0" smtClean="0">
                <a:latin typeface="Comic Sans MS"/>
                <a:cs typeface="Comic Sans MS"/>
              </a:rPr>
              <a:t>Intellectual Property</a:t>
            </a:r>
            <a:endParaRPr lang="en-US" sz="4000" dirty="0">
              <a:latin typeface="Comic Sans MS"/>
              <a:cs typeface="Comic Sans MS"/>
            </a:endParaRPr>
          </a:p>
        </p:txBody>
      </p:sp>
      <p:sp>
        <p:nvSpPr>
          <p:cNvPr id="6" name="TextBox 5"/>
          <p:cNvSpPr txBox="1"/>
          <p:nvPr/>
        </p:nvSpPr>
        <p:spPr>
          <a:xfrm>
            <a:off x="685800" y="685800"/>
            <a:ext cx="8001000" cy="1569660"/>
          </a:xfrm>
          <a:prstGeom prst="rect">
            <a:avLst/>
          </a:prstGeom>
          <a:noFill/>
        </p:spPr>
        <p:txBody>
          <a:bodyPr wrap="square" rtlCol="0">
            <a:spAutoFit/>
          </a:bodyPr>
          <a:lstStyle/>
          <a:p>
            <a:r>
              <a:rPr lang="en-US" sz="4800" dirty="0" smtClean="0">
                <a:latin typeface="Comic Sans MS"/>
                <a:cs typeface="Comic Sans MS"/>
              </a:rPr>
              <a:t>CS110: Computer Science and the Internet</a:t>
            </a:r>
            <a:endParaRPr lang="en-US" sz="4800" dirty="0">
              <a:latin typeface="Comic Sans MS"/>
              <a:cs typeface="Comic Sans MS"/>
            </a:endParaRPr>
          </a:p>
        </p:txBody>
      </p:sp>
      <p:pic>
        <p:nvPicPr>
          <p:cNvPr id="7" name="Picture 6" descr="mban2555l.jpg"/>
          <p:cNvPicPr>
            <a:picLocks noChangeAspect="1"/>
          </p:cNvPicPr>
          <p:nvPr/>
        </p:nvPicPr>
        <p:blipFill>
          <a:blip r:embed="rId3"/>
          <a:srcRect t="13865"/>
          <a:stretch>
            <a:fillRect/>
          </a:stretch>
        </p:blipFill>
        <p:spPr>
          <a:xfrm>
            <a:off x="4800600" y="2743200"/>
            <a:ext cx="3429000" cy="345447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1-04-21 at 9.57.08 AM.png"/>
          <p:cNvPicPr>
            <a:picLocks noGrp="1" noChangeAspect="1"/>
          </p:cNvPicPr>
          <p:nvPr>
            <p:ph idx="1"/>
          </p:nvPr>
        </p:nvPicPr>
        <p:blipFill>
          <a:blip r:embed="rId3"/>
          <a:srcRect l="-1699" r="-1699"/>
          <a:stretch>
            <a:fillRect/>
          </a:stretch>
        </p:blipFill>
        <p:spPr>
          <a:xfrm>
            <a:off x="1219200" y="2743200"/>
            <a:ext cx="6781800" cy="3729730"/>
          </a:xfrm>
        </p:spPr>
      </p:pic>
      <p:sp>
        <p:nvSpPr>
          <p:cNvPr id="5" name="Rectangle 4"/>
          <p:cNvSpPr/>
          <p:nvPr/>
        </p:nvSpPr>
        <p:spPr>
          <a:xfrm>
            <a:off x="609600" y="749905"/>
            <a:ext cx="8077200" cy="1754327"/>
          </a:xfrm>
          <a:prstGeom prst="rect">
            <a:avLst/>
          </a:prstGeom>
        </p:spPr>
        <p:txBody>
          <a:bodyPr wrap="square">
            <a:spAutoFit/>
          </a:bodyPr>
          <a:lstStyle/>
          <a:p>
            <a:r>
              <a:rPr lang="en-US" b="1" dirty="0" smtClean="0">
                <a:latin typeface="+mj-lt"/>
                <a:cs typeface="Comic Sans MS"/>
              </a:rPr>
              <a:t>RIAA vs. </a:t>
            </a:r>
            <a:r>
              <a:rPr lang="en-US" b="1" dirty="0" err="1" smtClean="0">
                <a:latin typeface="+mj-lt"/>
                <a:cs typeface="Comic Sans MS"/>
              </a:rPr>
              <a:t>Grockster</a:t>
            </a:r>
            <a:r>
              <a:rPr lang="en-US" b="1" dirty="0" smtClean="0">
                <a:latin typeface="+mj-lt"/>
                <a:cs typeface="Comic Sans MS"/>
              </a:rPr>
              <a:t> 2005, Supreme </a:t>
            </a:r>
            <a:r>
              <a:rPr lang="en-US" b="1" dirty="0">
                <a:latin typeface="+mj-lt"/>
                <a:cs typeface="Comic Sans MS"/>
              </a:rPr>
              <a:t>C</a:t>
            </a:r>
            <a:r>
              <a:rPr lang="en-US" b="1" dirty="0" smtClean="0">
                <a:latin typeface="+mj-lt"/>
                <a:cs typeface="Comic Sans MS"/>
              </a:rPr>
              <a:t>ourt: </a:t>
            </a:r>
            <a:r>
              <a:rPr lang="en-US" dirty="0" smtClean="0">
                <a:latin typeface="+mj-lt"/>
                <a:cs typeface="Comic Sans MS"/>
              </a:rPr>
              <a:t>“The question is under what circumstances the distributor of a product capable of both lawful and unlawful use is liable for acts of copyright infringement by third parties using the product. We hold that one who distributes a device with the object of promoting its use to infringe copyright, as shown by clear expression or other affirmative steps taken to foster infringement, is liable for the resulting acts of infringement by third parties.”</a:t>
            </a:r>
            <a:endParaRPr lang="en-US" dirty="0">
              <a:latin typeface="+mj-lt"/>
              <a:cs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a:rPr>
              <a:t>Digital Rights Management</a:t>
            </a:r>
            <a:endParaRPr lang="en-US" dirty="0">
              <a:latin typeface="Comic Sans MS"/>
            </a:endParaRPr>
          </a:p>
        </p:txBody>
      </p:sp>
      <p:pic>
        <p:nvPicPr>
          <p:cNvPr id="4" name="Content Placeholder 3" descr="Screen shot 2011-04-21 at 10.13.37 AM.png"/>
          <p:cNvPicPr>
            <a:picLocks noGrp="1" noChangeAspect="1"/>
          </p:cNvPicPr>
          <p:nvPr>
            <p:ph idx="1"/>
          </p:nvPr>
        </p:nvPicPr>
        <p:blipFill>
          <a:blip r:embed="rId3"/>
          <a:srcRect l="-17461" r="-17461"/>
          <a:stretch>
            <a:fillRect/>
          </a:stretch>
        </p:blipFill>
        <p:spPr>
          <a:xfrm>
            <a:off x="4724400" y="3429000"/>
            <a:ext cx="4876800" cy="2682052"/>
          </a:xfrm>
        </p:spPr>
      </p:pic>
      <p:sp>
        <p:nvSpPr>
          <p:cNvPr id="3" name="TextBox 2"/>
          <p:cNvSpPr txBox="1"/>
          <p:nvPr/>
        </p:nvSpPr>
        <p:spPr>
          <a:xfrm>
            <a:off x="762000" y="1600200"/>
            <a:ext cx="7924800" cy="1261884"/>
          </a:xfrm>
          <a:prstGeom prst="rect">
            <a:avLst/>
          </a:prstGeom>
          <a:noFill/>
        </p:spPr>
        <p:txBody>
          <a:bodyPr wrap="square" rtlCol="0">
            <a:spAutoFit/>
          </a:bodyPr>
          <a:lstStyle/>
          <a:p>
            <a:r>
              <a:rPr lang="en-US" sz="2400" dirty="0" smtClean="0">
                <a:latin typeface="Comic Sans MS"/>
                <a:cs typeface="Comic Sans MS"/>
              </a:rPr>
              <a:t>Technical and legal methods to protect copyright of digital information</a:t>
            </a:r>
          </a:p>
          <a:p>
            <a:endParaRPr lang="en-US" sz="800" dirty="0" smtClean="0">
              <a:latin typeface="Comic Sans MS"/>
              <a:cs typeface="Comic Sans MS"/>
            </a:endParaRPr>
          </a:p>
          <a:p>
            <a:r>
              <a:rPr lang="en-US" sz="2000" dirty="0" smtClean="0">
                <a:latin typeface="Comic Sans MS"/>
                <a:cs typeface="Comic Sans MS"/>
              </a:rPr>
              <a:t>- e.g. software or hardware to “prevent” copying, via encryption</a:t>
            </a:r>
            <a:endParaRPr lang="en-US" sz="2000" dirty="0">
              <a:latin typeface="Comic Sans MS"/>
              <a:cs typeface="Comic Sans MS"/>
            </a:endParaRPr>
          </a:p>
        </p:txBody>
      </p:sp>
      <p:sp>
        <p:nvSpPr>
          <p:cNvPr id="5" name="TextBox 4"/>
          <p:cNvSpPr txBox="1"/>
          <p:nvPr/>
        </p:nvSpPr>
        <p:spPr>
          <a:xfrm>
            <a:off x="457200" y="3466495"/>
            <a:ext cx="4724400" cy="1077218"/>
          </a:xfrm>
          <a:prstGeom prst="rect">
            <a:avLst/>
          </a:prstGeom>
          <a:noFill/>
        </p:spPr>
        <p:txBody>
          <a:bodyPr wrap="square" rtlCol="0">
            <a:spAutoFit/>
          </a:bodyPr>
          <a:lstStyle/>
          <a:p>
            <a:r>
              <a:rPr lang="en-US" sz="2000" dirty="0" smtClean="0">
                <a:latin typeface="Comic Sans MS"/>
                <a:cs typeface="Comic Sans MS"/>
              </a:rPr>
              <a:t>Security researcher:</a:t>
            </a:r>
          </a:p>
          <a:p>
            <a:endParaRPr lang="en-US" sz="800" dirty="0" smtClean="0">
              <a:latin typeface="Comic Sans MS"/>
              <a:cs typeface="Comic Sans MS"/>
            </a:endParaRPr>
          </a:p>
          <a:p>
            <a:r>
              <a:rPr lang="en-US" i="1" dirty="0" smtClean="0">
                <a:latin typeface="Comic Sans MS"/>
                <a:cs typeface="Comic Sans MS"/>
              </a:rPr>
              <a:t>“Digital files cannot be made </a:t>
            </a:r>
            <a:r>
              <a:rPr lang="en-US" i="1" dirty="0" err="1" smtClean="0">
                <a:latin typeface="Comic Sans MS"/>
                <a:cs typeface="Comic Sans MS"/>
              </a:rPr>
              <a:t>uncopyable</a:t>
            </a:r>
            <a:r>
              <a:rPr lang="en-US" i="1" dirty="0" smtClean="0">
                <a:latin typeface="Comic Sans MS"/>
                <a:cs typeface="Comic Sans MS"/>
              </a:rPr>
              <a:t>, any more than water can be made not wet”</a:t>
            </a:r>
            <a:endParaRPr lang="en-US" i="1" dirty="0">
              <a:latin typeface="Comic Sans MS"/>
              <a:cs typeface="Comic Sans MS"/>
            </a:endParaRPr>
          </a:p>
        </p:txBody>
      </p:sp>
      <p:sp>
        <p:nvSpPr>
          <p:cNvPr id="6" name="TextBox 5"/>
          <p:cNvSpPr txBox="1"/>
          <p:nvPr/>
        </p:nvSpPr>
        <p:spPr>
          <a:xfrm>
            <a:off x="472924" y="4876800"/>
            <a:ext cx="4724400" cy="830997"/>
          </a:xfrm>
          <a:prstGeom prst="rect">
            <a:avLst/>
          </a:prstGeom>
          <a:noFill/>
        </p:spPr>
        <p:txBody>
          <a:bodyPr wrap="square" rtlCol="0">
            <a:spAutoFit/>
          </a:bodyPr>
          <a:lstStyle/>
          <a:p>
            <a:r>
              <a:rPr lang="en-US" sz="2400" dirty="0" smtClean="0">
                <a:latin typeface="Comic Sans MS"/>
                <a:cs typeface="Comic Sans MS"/>
              </a:rPr>
              <a:t>Asserting control beyond the bounds of copyright law?</a:t>
            </a:r>
            <a:endParaRPr lang="en-US" sz="2400" dirty="0">
              <a:latin typeface="Comic Sans MS"/>
              <a:cs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latin typeface="Comic Sans MS"/>
              </a:rPr>
              <a:t>Intellectual property areas</a:t>
            </a:r>
            <a:endParaRPr lang="en-US" dirty="0">
              <a:latin typeface="Comic Sans MS"/>
            </a:endParaRPr>
          </a:p>
        </p:txBody>
      </p:sp>
      <p:sp>
        <p:nvSpPr>
          <p:cNvPr id="3" name="Content Placeholder 2"/>
          <p:cNvSpPr>
            <a:spLocks noGrp="1"/>
          </p:cNvSpPr>
          <p:nvPr>
            <p:ph idx="1"/>
          </p:nvPr>
        </p:nvSpPr>
        <p:spPr>
          <a:xfrm>
            <a:off x="457200" y="1752600"/>
            <a:ext cx="8229600" cy="4525963"/>
          </a:xfrm>
        </p:spPr>
        <p:txBody>
          <a:bodyPr>
            <a:normAutofit fontScale="92500"/>
          </a:bodyPr>
          <a:lstStyle/>
          <a:p>
            <a:r>
              <a:rPr lang="en-US" dirty="0" smtClean="0">
                <a:latin typeface="Comic Sans MS"/>
              </a:rPr>
              <a:t>Trademarks </a:t>
            </a:r>
          </a:p>
          <a:p>
            <a:pPr lvl="1"/>
            <a:r>
              <a:rPr lang="en-US" dirty="0" smtClean="0">
                <a:latin typeface="Comic Sans MS"/>
              </a:rPr>
              <a:t>Recognizable mark of a company</a:t>
            </a:r>
          </a:p>
          <a:p>
            <a:pPr lvl="1"/>
            <a:r>
              <a:rPr lang="en-US" dirty="0" smtClean="0">
                <a:latin typeface="Comic Sans MS"/>
              </a:rPr>
              <a:t>Famous marks are registered and watched by web crawlers</a:t>
            </a:r>
          </a:p>
          <a:p>
            <a:r>
              <a:rPr lang="en-US" dirty="0" smtClean="0">
                <a:latin typeface="Comic Sans MS"/>
              </a:rPr>
              <a:t>Patents</a:t>
            </a:r>
          </a:p>
          <a:p>
            <a:pPr lvl="1"/>
            <a:r>
              <a:rPr lang="en-US" dirty="0" smtClean="0">
                <a:latin typeface="Comic Sans MS"/>
              </a:rPr>
              <a:t>Issued after careful review</a:t>
            </a:r>
            <a:br>
              <a:rPr lang="en-US" dirty="0" smtClean="0">
                <a:latin typeface="Comic Sans MS"/>
              </a:rPr>
            </a:br>
            <a:r>
              <a:rPr lang="en-US" dirty="0" smtClean="0">
                <a:latin typeface="Comic Sans MS"/>
              </a:rPr>
              <a:t> of prior work</a:t>
            </a:r>
          </a:p>
          <a:p>
            <a:r>
              <a:rPr lang="en-US" dirty="0" smtClean="0">
                <a:latin typeface="Comic Sans MS"/>
              </a:rPr>
              <a:t>Copyright</a:t>
            </a:r>
          </a:p>
          <a:p>
            <a:pPr lvl="1"/>
            <a:r>
              <a:rPr lang="en-US" dirty="0" smtClean="0">
                <a:latin typeface="Comic Sans MS"/>
              </a:rPr>
              <a:t>Assume everything on the web is copyrighted </a:t>
            </a:r>
          </a:p>
          <a:p>
            <a:pPr>
              <a:buNone/>
            </a:pPr>
            <a:endParaRPr lang="en-US" dirty="0" smtClean="0"/>
          </a:p>
          <a:p>
            <a:endParaRPr lang="en-US" dirty="0"/>
          </a:p>
        </p:txBody>
      </p:sp>
      <p:pic>
        <p:nvPicPr>
          <p:cNvPr id="5" name="Picture 4" descr="apple-logo-248x300.jpg"/>
          <p:cNvPicPr>
            <a:picLocks noChangeAspect="1"/>
          </p:cNvPicPr>
          <p:nvPr/>
        </p:nvPicPr>
        <p:blipFill>
          <a:blip r:embed="rId3"/>
          <a:stretch>
            <a:fillRect/>
          </a:stretch>
        </p:blipFill>
        <p:spPr>
          <a:xfrm>
            <a:off x="7089544" y="1371600"/>
            <a:ext cx="1070864" cy="1295400"/>
          </a:xfrm>
          <a:prstGeom prst="rect">
            <a:avLst/>
          </a:prstGeom>
        </p:spPr>
      </p:pic>
      <p:pic>
        <p:nvPicPr>
          <p:cNvPr id="6" name="Picture 5" descr="coca_cola_logo[1].png"/>
          <p:cNvPicPr>
            <a:picLocks noChangeAspect="1"/>
          </p:cNvPicPr>
          <p:nvPr/>
        </p:nvPicPr>
        <p:blipFill>
          <a:blip r:embed="rId4"/>
          <a:stretch>
            <a:fillRect/>
          </a:stretch>
        </p:blipFill>
        <p:spPr>
          <a:xfrm>
            <a:off x="4945743" y="1600200"/>
            <a:ext cx="1741714" cy="609600"/>
          </a:xfrm>
          <a:prstGeom prst="rect">
            <a:avLst/>
          </a:prstGeom>
        </p:spPr>
      </p:pic>
      <p:pic>
        <p:nvPicPr>
          <p:cNvPr id="7" name="Picture 6" descr="patent.jpg"/>
          <p:cNvPicPr>
            <a:picLocks noChangeAspect="1"/>
          </p:cNvPicPr>
          <p:nvPr/>
        </p:nvPicPr>
        <p:blipFill>
          <a:blip r:embed="rId5"/>
          <a:stretch>
            <a:fillRect/>
          </a:stretch>
        </p:blipFill>
        <p:spPr>
          <a:xfrm>
            <a:off x="6482888" y="3581399"/>
            <a:ext cx="1213312" cy="182328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latin typeface="Comic Sans MS"/>
              </a:rPr>
              <a:t>Copyright basics</a:t>
            </a:r>
            <a:endParaRPr lang="en-US" dirty="0">
              <a:latin typeface="Comic Sans MS"/>
            </a:endParaRPr>
          </a:p>
        </p:txBody>
      </p:sp>
      <p:sp>
        <p:nvSpPr>
          <p:cNvPr id="3" name="Content Placeholder 2"/>
          <p:cNvSpPr>
            <a:spLocks noGrp="1"/>
          </p:cNvSpPr>
          <p:nvPr>
            <p:ph idx="1"/>
          </p:nvPr>
        </p:nvSpPr>
        <p:spPr>
          <a:xfrm>
            <a:off x="990600" y="1447800"/>
            <a:ext cx="7543800" cy="4525963"/>
          </a:xfrm>
        </p:spPr>
        <p:txBody>
          <a:bodyPr>
            <a:normAutofit/>
          </a:bodyPr>
          <a:lstStyle/>
          <a:p>
            <a:pPr>
              <a:lnSpc>
                <a:spcPts val="3620"/>
              </a:lnSpc>
            </a:pPr>
            <a:r>
              <a:rPr lang="en-US" sz="2600" dirty="0" smtClean="0">
                <a:latin typeface="Comic Sans MS"/>
              </a:rPr>
              <a:t>What is copyrightable?</a:t>
            </a:r>
          </a:p>
          <a:p>
            <a:pPr lvl="1">
              <a:lnSpc>
                <a:spcPts val="2400"/>
              </a:lnSpc>
            </a:pPr>
            <a:r>
              <a:rPr lang="en-US" sz="1600" dirty="0" smtClean="0">
                <a:latin typeface="Comic Sans MS"/>
              </a:rPr>
              <a:t>Original work of authorship that is fixed in a tangible medium</a:t>
            </a:r>
          </a:p>
          <a:p>
            <a:pPr lvl="1">
              <a:lnSpc>
                <a:spcPts val="2400"/>
              </a:lnSpc>
            </a:pPr>
            <a:r>
              <a:rPr lang="en-US" sz="1600" dirty="0" smtClean="0">
                <a:latin typeface="Comic Sans MS"/>
              </a:rPr>
              <a:t>Copyright is automatic – © symbol is advised but not required</a:t>
            </a:r>
          </a:p>
          <a:p>
            <a:pPr lvl="1">
              <a:lnSpc>
                <a:spcPts val="2400"/>
              </a:lnSpc>
            </a:pPr>
            <a:r>
              <a:rPr lang="en-US" sz="1600" dirty="0" smtClean="0">
                <a:latin typeface="Comic Sans MS"/>
              </a:rPr>
              <a:t>Ignorance is no defense against copyright infringement</a:t>
            </a:r>
          </a:p>
          <a:p>
            <a:pPr lvl="1">
              <a:lnSpc>
                <a:spcPts val="2400"/>
              </a:lnSpc>
            </a:pPr>
            <a:r>
              <a:rPr lang="en-US" sz="1600" dirty="0" smtClean="0">
                <a:latin typeface="Comic Sans MS"/>
              </a:rPr>
              <a:t>Not copyrightable: Facts, ideas, public domain information</a:t>
            </a:r>
          </a:p>
          <a:p>
            <a:pPr>
              <a:lnSpc>
                <a:spcPts val="3620"/>
              </a:lnSpc>
            </a:pPr>
            <a:r>
              <a:rPr lang="en-US" sz="2600" dirty="0" smtClean="0">
                <a:latin typeface="Comic Sans MS"/>
              </a:rPr>
              <a:t>Who owns the copyright?</a:t>
            </a:r>
          </a:p>
          <a:p>
            <a:pPr lvl="1">
              <a:lnSpc>
                <a:spcPts val="2220"/>
              </a:lnSpc>
            </a:pPr>
            <a:r>
              <a:rPr lang="en-US" sz="1600" dirty="0">
                <a:latin typeface="Comic Sans MS"/>
              </a:rPr>
              <a:t>a</a:t>
            </a:r>
            <a:r>
              <a:rPr lang="en-US" sz="1600" dirty="0" smtClean="0">
                <a:latin typeface="Comic Sans MS"/>
              </a:rPr>
              <a:t>uthor, publisher, artist, photographer, performer, composer, programmer, company, you…</a:t>
            </a:r>
          </a:p>
          <a:p>
            <a:pPr>
              <a:lnSpc>
                <a:spcPts val="3680"/>
              </a:lnSpc>
            </a:pPr>
            <a:r>
              <a:rPr lang="en-US" sz="2400" dirty="0" smtClean="0">
                <a:latin typeface="Comic Sans MS"/>
              </a:rPr>
              <a:t>How long does the copyright last?</a:t>
            </a:r>
          </a:p>
          <a:p>
            <a:pPr lvl="1">
              <a:lnSpc>
                <a:spcPts val="2400"/>
              </a:lnSpc>
            </a:pPr>
            <a:r>
              <a:rPr lang="en-US" sz="1600" dirty="0">
                <a:latin typeface="Comic Sans MS"/>
              </a:rPr>
              <a:t>b</a:t>
            </a:r>
            <a:r>
              <a:rPr lang="en-US" sz="1600" dirty="0" smtClean="0">
                <a:latin typeface="Comic Sans MS"/>
              </a:rPr>
              <a:t>y author: life +70 years</a:t>
            </a:r>
          </a:p>
          <a:p>
            <a:pPr lvl="1">
              <a:lnSpc>
                <a:spcPts val="2400"/>
              </a:lnSpc>
            </a:pPr>
            <a:r>
              <a:rPr lang="en-US" sz="1600" dirty="0">
                <a:latin typeface="Comic Sans MS"/>
              </a:rPr>
              <a:t>b</a:t>
            </a:r>
            <a:r>
              <a:rPr lang="en-US" sz="1600" dirty="0" smtClean="0">
                <a:latin typeface="Comic Sans MS"/>
              </a:rPr>
              <a:t>y employer: 95 years from publication or 125 from creation</a:t>
            </a:r>
          </a:p>
          <a:p>
            <a:pPr lvl="2"/>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latin typeface="Comic Sans MS"/>
              </a:rPr>
              <a:t>5</a:t>
            </a:r>
            <a:r>
              <a:rPr lang="en-US" dirty="0" smtClean="0">
                <a:latin typeface="Comic Sans MS"/>
              </a:rPr>
              <a:t> rights of the copyright holder</a:t>
            </a:r>
            <a:endParaRPr lang="en-US" dirty="0">
              <a:latin typeface="Comic Sans MS"/>
            </a:endParaRPr>
          </a:p>
        </p:txBody>
      </p:sp>
      <p:sp>
        <p:nvSpPr>
          <p:cNvPr id="3" name="Content Placeholder 2"/>
          <p:cNvSpPr>
            <a:spLocks noGrp="1"/>
          </p:cNvSpPr>
          <p:nvPr>
            <p:ph idx="1"/>
          </p:nvPr>
        </p:nvSpPr>
        <p:spPr>
          <a:xfrm>
            <a:off x="838200" y="1390915"/>
            <a:ext cx="8077200" cy="4525963"/>
          </a:xfrm>
        </p:spPr>
        <p:txBody>
          <a:bodyPr>
            <a:normAutofit/>
          </a:bodyPr>
          <a:lstStyle/>
          <a:p>
            <a:r>
              <a:rPr lang="en-US" sz="2000" dirty="0" smtClean="0">
                <a:latin typeface="Comic Sans MS"/>
              </a:rPr>
              <a:t>To reproduce</a:t>
            </a:r>
          </a:p>
          <a:p>
            <a:r>
              <a:rPr lang="en-US" sz="2000" dirty="0" smtClean="0">
                <a:latin typeface="Comic Sans MS"/>
              </a:rPr>
              <a:t>To prepare derivative work</a:t>
            </a:r>
          </a:p>
          <a:p>
            <a:r>
              <a:rPr lang="en-US" sz="2000" dirty="0" smtClean="0">
                <a:latin typeface="Comic Sans MS"/>
              </a:rPr>
              <a:t>To distribute</a:t>
            </a:r>
          </a:p>
          <a:p>
            <a:r>
              <a:rPr lang="en-US" sz="2000" dirty="0" smtClean="0">
                <a:latin typeface="Comic Sans MS"/>
              </a:rPr>
              <a:t>To display publicly</a:t>
            </a:r>
          </a:p>
          <a:p>
            <a:r>
              <a:rPr lang="en-US" sz="2000" dirty="0" smtClean="0">
                <a:latin typeface="Comic Sans MS"/>
              </a:rPr>
              <a:t>To perform publicly</a:t>
            </a:r>
            <a:endParaRPr lang="en-US" sz="2000" dirty="0">
              <a:latin typeface="Comic Sans MS"/>
            </a:endParaRPr>
          </a:p>
        </p:txBody>
      </p:sp>
      <p:pic>
        <p:nvPicPr>
          <p:cNvPr id="4" name="Picture 3"/>
          <p:cNvPicPr>
            <a:picLocks noChangeAspect="1"/>
          </p:cNvPicPr>
          <p:nvPr/>
        </p:nvPicPr>
        <p:blipFill>
          <a:blip r:embed="rId3"/>
          <a:stretch>
            <a:fillRect/>
          </a:stretch>
        </p:blipFill>
        <p:spPr>
          <a:xfrm>
            <a:off x="5559717" y="2438400"/>
            <a:ext cx="3127083" cy="3459163"/>
          </a:xfrm>
          <a:prstGeom prst="rect">
            <a:avLst/>
          </a:prstGeom>
        </p:spPr>
      </p:pic>
      <p:sp>
        <p:nvSpPr>
          <p:cNvPr id="5" name="Content Placeholder 2"/>
          <p:cNvSpPr txBox="1">
            <a:spLocks/>
          </p:cNvSpPr>
          <p:nvPr/>
        </p:nvSpPr>
        <p:spPr>
          <a:xfrm>
            <a:off x="304799" y="3657600"/>
            <a:ext cx="5105402" cy="2514600"/>
          </a:xfrm>
          <a:prstGeom prst="rect">
            <a:avLst/>
          </a:prstGeom>
        </p:spPr>
        <p:txBody>
          <a:bodyPr vert="horz" lIns="91440" tIns="45720" rIns="91440" bIns="45720" rtlCol="0">
            <a:normAutofit fontScale="70000" lnSpcReduction="20000"/>
          </a:bodyPr>
          <a:lstStyle/>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n-US" sz="3097" u="none" strike="noStrike" kern="1200" cap="none" spc="0" normalizeH="0" baseline="0" noProof="0" dirty="0" smtClean="0">
                <a:ln>
                  <a:noFill/>
                </a:ln>
                <a:solidFill>
                  <a:schemeClr val="tx1"/>
                </a:solidFill>
                <a:effectLst/>
                <a:uLnTx/>
                <a:uFillTx/>
                <a:latin typeface="Comic Sans MS"/>
                <a:ea typeface="+mn-ea"/>
                <a:cs typeface="+mn-cs"/>
              </a:rPr>
              <a:t>Purpose of copyright:</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endParaRPr lang="en-US" sz="2000" dirty="0" smtClean="0">
              <a:latin typeface="Comic Sans MS"/>
            </a:endParaRPr>
          </a:p>
          <a:p>
            <a:pPr marL="342900" marR="0" lvl="0" indent="-342900" algn="l" defTabSz="457200" rtl="0" eaLnBrk="1" fontAlgn="auto" latinLnBrk="0" hangingPunct="1">
              <a:lnSpc>
                <a:spcPts val="2400"/>
              </a:lnSpc>
              <a:spcBef>
                <a:spcPct val="20000"/>
              </a:spcBef>
              <a:spcAft>
                <a:spcPts val="0"/>
              </a:spcAft>
              <a:buClrTx/>
              <a:buSzTx/>
              <a:buFont typeface="Arial"/>
              <a:buNone/>
              <a:tabLst/>
              <a:defRPr/>
            </a:pPr>
            <a:r>
              <a:rPr kumimoji="0" lang="en-US" sz="2581" b="0" i="0" u="none" strike="noStrike" kern="1200" cap="none" spc="0" normalizeH="0" baseline="0" noProof="0" dirty="0" smtClean="0">
                <a:ln>
                  <a:noFill/>
                </a:ln>
                <a:solidFill>
                  <a:schemeClr val="tx1"/>
                </a:solidFill>
                <a:effectLst/>
                <a:uLnTx/>
                <a:uFillTx/>
                <a:latin typeface="Comic Sans MS"/>
                <a:ea typeface="+mn-ea"/>
                <a:cs typeface="+mn-cs"/>
              </a:rPr>
              <a:t>Article I, Section 8, Clause 8, gave Congress the power: </a:t>
            </a:r>
          </a:p>
          <a:p>
            <a:pPr marL="342900" marR="0" lvl="0" indent="-342900" algn="l" defTabSz="457200" rtl="0" eaLnBrk="1" fontAlgn="auto" latinLnBrk="0" hangingPunct="1">
              <a:lnSpc>
                <a:spcPct val="100000"/>
              </a:lnSpc>
              <a:spcBef>
                <a:spcPct val="20000"/>
              </a:spcBef>
              <a:spcAft>
                <a:spcPts val="0"/>
              </a:spcAft>
              <a:buClrTx/>
              <a:buSzTx/>
              <a:buFont typeface="Arial"/>
              <a:buNone/>
              <a:tabLst/>
              <a:defRPr/>
            </a:pPr>
            <a:r>
              <a:rPr kumimoji="0" lang="en-US" sz="2118" b="0" i="0" u="none" strike="noStrike" kern="1200" cap="none" spc="0" normalizeH="0" baseline="0" noProof="0" dirty="0" smtClean="0">
                <a:ln>
                  <a:noFill/>
                </a:ln>
                <a:solidFill>
                  <a:schemeClr val="tx1"/>
                </a:solidFill>
                <a:effectLst/>
                <a:uLnTx/>
                <a:uFillTx/>
                <a:latin typeface="+mn-lt"/>
                <a:ea typeface="+mn-ea"/>
                <a:cs typeface="+mn-cs"/>
              </a:rPr>
              <a:t/>
            </a:r>
            <a:br>
              <a:rPr kumimoji="0" lang="en-US" sz="2118" b="0" i="0" u="none" strike="noStrike" kern="1200" cap="none" spc="0" normalizeH="0" baseline="0" noProof="0" dirty="0" smtClean="0">
                <a:ln>
                  <a:noFill/>
                </a:ln>
                <a:solidFill>
                  <a:schemeClr val="tx1"/>
                </a:solidFill>
                <a:effectLst/>
                <a:uLnTx/>
                <a:uFillTx/>
                <a:latin typeface="+mn-lt"/>
                <a:ea typeface="+mn-ea"/>
                <a:cs typeface="+mn-cs"/>
              </a:rPr>
            </a:br>
            <a:r>
              <a:rPr kumimoji="0" lang="en-US" sz="2900" b="0" i="0" u="none" strike="noStrike" kern="1200" cap="none" spc="0" normalizeH="0" baseline="0" noProof="0" dirty="0" smtClean="0">
                <a:ln>
                  <a:noFill/>
                </a:ln>
                <a:solidFill>
                  <a:schemeClr val="tx1"/>
                </a:solidFill>
                <a:effectLst/>
                <a:uLnTx/>
                <a:uFillTx/>
                <a:latin typeface="Garamond"/>
                <a:ea typeface="+mn-ea"/>
                <a:cs typeface="Garamond"/>
              </a:rPr>
              <a:t>“</a:t>
            </a:r>
            <a:r>
              <a:rPr kumimoji="0" lang="en-US" sz="2900" b="1" u="none" strike="noStrike" kern="1200" cap="none" spc="0" normalizeH="0" baseline="0" noProof="0" dirty="0" smtClean="0">
                <a:ln>
                  <a:noFill/>
                </a:ln>
                <a:solidFill>
                  <a:schemeClr val="tx1"/>
                </a:solidFill>
                <a:effectLst/>
                <a:uLnTx/>
                <a:uFillTx/>
                <a:latin typeface="Garamond"/>
                <a:ea typeface="+mn-ea"/>
                <a:cs typeface="Garamond"/>
              </a:rPr>
              <a:t>To promote the progress of science and useful arts</a:t>
            </a:r>
            <a:r>
              <a:rPr kumimoji="0" lang="en-US" sz="2900" b="0" i="0" u="none" strike="noStrike" kern="1200" cap="none" spc="0" normalizeH="0" baseline="0" noProof="0" dirty="0" smtClean="0">
                <a:ln>
                  <a:noFill/>
                </a:ln>
                <a:solidFill>
                  <a:schemeClr val="tx1"/>
                </a:solidFill>
                <a:effectLst/>
                <a:uLnTx/>
                <a:uFillTx/>
                <a:latin typeface="Garamond"/>
                <a:ea typeface="+mn-ea"/>
                <a:cs typeface="Garamond"/>
              </a:rPr>
              <a:t>, by securing for limited times to authors and inventors the exclusive right to their respective writings and discoveries.” </a:t>
            </a:r>
            <a:endParaRPr kumimoji="0" lang="en-US" sz="2900" b="0" i="0" u="none" strike="noStrike" kern="1200" cap="none" spc="0" normalizeH="0" baseline="0" noProof="0" dirty="0">
              <a:ln>
                <a:noFill/>
              </a:ln>
              <a:solidFill>
                <a:schemeClr val="tx1"/>
              </a:solidFill>
              <a:effectLst/>
              <a:uLnTx/>
              <a:uFillTx/>
              <a:latin typeface="Garamond"/>
              <a:ea typeface="+mn-ea"/>
              <a:cs typeface="Garamond"/>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86800" cy="792162"/>
          </a:xfrm>
        </p:spPr>
        <p:txBody>
          <a:bodyPr>
            <a:normAutofit/>
          </a:bodyPr>
          <a:lstStyle/>
          <a:p>
            <a:r>
              <a:rPr lang="en-US" sz="3200" dirty="0" smtClean="0">
                <a:latin typeface="Comic Sans MS"/>
              </a:rPr>
              <a:t>Fair use: Exemption to copyright monopoly</a:t>
            </a:r>
            <a:endParaRPr lang="en-US" sz="3200" dirty="0">
              <a:latin typeface="Comic Sans MS"/>
            </a:endParaRPr>
          </a:p>
        </p:txBody>
      </p:sp>
      <p:sp>
        <p:nvSpPr>
          <p:cNvPr id="3" name="Content Placeholder 2"/>
          <p:cNvSpPr>
            <a:spLocks noGrp="1"/>
          </p:cNvSpPr>
          <p:nvPr>
            <p:ph idx="1"/>
          </p:nvPr>
        </p:nvSpPr>
        <p:spPr>
          <a:xfrm>
            <a:off x="762000" y="1219200"/>
            <a:ext cx="7924800" cy="5029200"/>
          </a:xfrm>
        </p:spPr>
        <p:txBody>
          <a:bodyPr>
            <a:noAutofit/>
          </a:bodyPr>
          <a:lstStyle/>
          <a:p>
            <a:pPr>
              <a:lnSpc>
                <a:spcPts val="2340"/>
              </a:lnSpc>
              <a:buNone/>
            </a:pPr>
            <a:r>
              <a:rPr lang="en-US" sz="2000" dirty="0" smtClean="0">
                <a:latin typeface="Comic Sans MS"/>
              </a:rPr>
              <a:t>The right of the public to reproduce and distribute without permission for:</a:t>
            </a:r>
          </a:p>
          <a:p>
            <a:pPr lvl="1">
              <a:lnSpc>
                <a:spcPts val="2340"/>
              </a:lnSpc>
            </a:pPr>
            <a:r>
              <a:rPr lang="en-US" sz="2000" dirty="0" smtClean="0">
                <a:latin typeface="Comic Sans MS"/>
              </a:rPr>
              <a:t>Criticism and commentary</a:t>
            </a:r>
          </a:p>
          <a:p>
            <a:pPr lvl="1">
              <a:lnSpc>
                <a:spcPts val="2340"/>
              </a:lnSpc>
            </a:pPr>
            <a:r>
              <a:rPr lang="en-US" sz="2000" dirty="0" smtClean="0">
                <a:latin typeface="Comic Sans MS"/>
              </a:rPr>
              <a:t>News reporting</a:t>
            </a:r>
          </a:p>
          <a:p>
            <a:pPr lvl="1">
              <a:lnSpc>
                <a:spcPts val="2340"/>
              </a:lnSpc>
            </a:pPr>
            <a:r>
              <a:rPr lang="en-US" sz="2000" dirty="0" smtClean="0">
                <a:latin typeface="Comic Sans MS"/>
              </a:rPr>
              <a:t>Teaching, scholarship, research</a:t>
            </a:r>
          </a:p>
          <a:p>
            <a:pPr lvl="1">
              <a:lnSpc>
                <a:spcPts val="2340"/>
              </a:lnSpc>
            </a:pPr>
            <a:r>
              <a:rPr lang="en-US" sz="2000" dirty="0" smtClean="0">
                <a:latin typeface="Comic Sans MS"/>
              </a:rPr>
              <a:t>Home use</a:t>
            </a:r>
          </a:p>
          <a:p>
            <a:pPr lvl="1">
              <a:buNone/>
            </a:pPr>
            <a:endParaRPr lang="en-US" sz="1600" dirty="0" smtClean="0">
              <a:latin typeface="Comic Sans MS"/>
            </a:endParaRPr>
          </a:p>
          <a:p>
            <a:pPr lvl="1">
              <a:buNone/>
            </a:pPr>
            <a:r>
              <a:rPr lang="en-US" sz="2000" dirty="0" smtClean="0">
                <a:latin typeface="Comic Sans MS"/>
              </a:rPr>
              <a:t>		</a:t>
            </a:r>
            <a:r>
              <a:rPr lang="en-US" sz="2400" dirty="0" smtClean="0">
                <a:solidFill>
                  <a:srgbClr val="0000FF"/>
                </a:solidFill>
                <a:latin typeface="Comic Sans MS"/>
              </a:rPr>
              <a:t>Fair use is not granted automatically!</a:t>
            </a:r>
          </a:p>
          <a:p>
            <a:pPr>
              <a:buNone/>
            </a:pPr>
            <a:endParaRPr lang="en-US" sz="1600" dirty="0" smtClean="0">
              <a:latin typeface="Comic Sans MS"/>
            </a:endParaRPr>
          </a:p>
          <a:p>
            <a:pPr>
              <a:lnSpc>
                <a:spcPts val="2200"/>
              </a:lnSpc>
              <a:buNone/>
            </a:pPr>
            <a:r>
              <a:rPr lang="en-US" sz="2000" dirty="0" smtClean="0">
                <a:latin typeface="Comic Sans MS"/>
              </a:rPr>
              <a:t>Determining fair use is subject to a four-factor test:</a:t>
            </a:r>
          </a:p>
          <a:p>
            <a:pPr lvl="1">
              <a:lnSpc>
                <a:spcPts val="2200"/>
              </a:lnSpc>
            </a:pPr>
            <a:r>
              <a:rPr lang="en-US" sz="2000" dirty="0" smtClean="0">
                <a:latin typeface="Comic Sans MS"/>
              </a:rPr>
              <a:t>Non-profit vs. commercial use</a:t>
            </a:r>
          </a:p>
          <a:p>
            <a:pPr lvl="1">
              <a:lnSpc>
                <a:spcPts val="2200"/>
              </a:lnSpc>
            </a:pPr>
            <a:r>
              <a:rPr lang="en-US" sz="2000" dirty="0" smtClean="0">
                <a:latin typeface="Comic Sans MS"/>
              </a:rPr>
              <a:t>Number of copies made</a:t>
            </a:r>
          </a:p>
          <a:p>
            <a:pPr lvl="1">
              <a:lnSpc>
                <a:spcPts val="2200"/>
              </a:lnSpc>
            </a:pPr>
            <a:r>
              <a:rPr lang="en-US" sz="2000" dirty="0" smtClean="0">
                <a:latin typeface="Comic Sans MS"/>
              </a:rPr>
              <a:t>Amount of text copied</a:t>
            </a:r>
          </a:p>
          <a:p>
            <a:pPr lvl="1">
              <a:lnSpc>
                <a:spcPts val="2200"/>
              </a:lnSpc>
            </a:pPr>
            <a:r>
              <a:rPr lang="en-US" sz="2000" dirty="0" smtClean="0">
                <a:latin typeface="Comic Sans MS"/>
              </a:rPr>
              <a:t>Effect on market potential</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a:rPr>
              <a:t>Share, Remix, Reuse — Legally</a:t>
            </a:r>
            <a:endParaRPr lang="en-US" dirty="0">
              <a:latin typeface="Comic Sans MS"/>
            </a:endParaRPr>
          </a:p>
        </p:txBody>
      </p:sp>
      <p:pic>
        <p:nvPicPr>
          <p:cNvPr id="4" name="Content Placeholder 3" descr="Screen shot 2011-04-21 at 10.05.28 AM.png"/>
          <p:cNvPicPr>
            <a:picLocks noGrp="1" noChangeAspect="1"/>
          </p:cNvPicPr>
          <p:nvPr>
            <p:ph idx="1"/>
          </p:nvPr>
        </p:nvPicPr>
        <p:blipFill>
          <a:blip r:embed="rId3"/>
          <a:srcRect l="-36196" r="-36196"/>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600" dirty="0" smtClean="0">
                <a:latin typeface="Comic Sans MS"/>
                <a:cs typeface="Comic Sans MS"/>
              </a:rPr>
              <a:t>Types of Infringement: the Napster case</a:t>
            </a:r>
            <a:endParaRPr lang="en-US" sz="3600" dirty="0">
              <a:latin typeface="Comic Sans MS"/>
              <a:cs typeface="Comic Sans MS"/>
            </a:endParaRPr>
          </a:p>
        </p:txBody>
      </p:sp>
      <p:pic>
        <p:nvPicPr>
          <p:cNvPr id="5" name="Picture 4" descr="Picture 3.png"/>
          <p:cNvPicPr>
            <a:picLocks noChangeAspect="1"/>
          </p:cNvPicPr>
          <p:nvPr/>
        </p:nvPicPr>
        <p:blipFill>
          <a:blip r:embed="rId3"/>
          <a:stretch>
            <a:fillRect/>
          </a:stretch>
        </p:blipFill>
        <p:spPr>
          <a:xfrm>
            <a:off x="457200" y="1295400"/>
            <a:ext cx="3830976" cy="2895600"/>
          </a:xfrm>
          <a:prstGeom prst="rect">
            <a:avLst/>
          </a:prstGeom>
        </p:spPr>
      </p:pic>
      <p:pic>
        <p:nvPicPr>
          <p:cNvPr id="6" name="Picture 5" descr="Picture 4.png"/>
          <p:cNvPicPr>
            <a:picLocks noChangeAspect="1"/>
          </p:cNvPicPr>
          <p:nvPr/>
        </p:nvPicPr>
        <p:blipFill>
          <a:blip r:embed="rId4"/>
          <a:stretch>
            <a:fillRect/>
          </a:stretch>
        </p:blipFill>
        <p:spPr>
          <a:xfrm>
            <a:off x="4191000" y="2906170"/>
            <a:ext cx="5063552" cy="3570829"/>
          </a:xfrm>
          <a:prstGeom prst="rect">
            <a:avLst/>
          </a:prstGeom>
        </p:spPr>
      </p:pic>
      <p:sp>
        <p:nvSpPr>
          <p:cNvPr id="7" name="TextBox 6"/>
          <p:cNvSpPr txBox="1"/>
          <p:nvPr/>
        </p:nvSpPr>
        <p:spPr>
          <a:xfrm>
            <a:off x="4311157" y="1600200"/>
            <a:ext cx="3304853" cy="830997"/>
          </a:xfrm>
          <a:prstGeom prst="rect">
            <a:avLst/>
          </a:prstGeom>
          <a:noFill/>
        </p:spPr>
        <p:txBody>
          <a:bodyPr wrap="square" rtlCol="0">
            <a:spAutoFit/>
          </a:bodyPr>
          <a:lstStyle/>
          <a:p>
            <a:r>
              <a:rPr lang="en-US" sz="2400" dirty="0" smtClean="0">
                <a:latin typeface="Comic Sans MS"/>
              </a:rPr>
              <a:t>HTTP protocol </a:t>
            </a:r>
          </a:p>
          <a:p>
            <a:r>
              <a:rPr lang="en-US" sz="2400" dirty="0" smtClean="0">
                <a:latin typeface="Comic Sans MS"/>
              </a:rPr>
              <a:t>- central web server</a:t>
            </a:r>
            <a:endParaRPr lang="en-US" sz="2400" dirty="0">
              <a:latin typeface="Comic Sans MS"/>
            </a:endParaRPr>
          </a:p>
        </p:txBody>
      </p:sp>
      <p:sp>
        <p:nvSpPr>
          <p:cNvPr id="8" name="TextBox 7"/>
          <p:cNvSpPr txBox="1"/>
          <p:nvPr/>
        </p:nvSpPr>
        <p:spPr>
          <a:xfrm>
            <a:off x="381000" y="4572000"/>
            <a:ext cx="4121696" cy="1569660"/>
          </a:xfrm>
          <a:prstGeom prst="rect">
            <a:avLst/>
          </a:prstGeom>
          <a:noFill/>
        </p:spPr>
        <p:txBody>
          <a:bodyPr wrap="square" rtlCol="0">
            <a:spAutoFit/>
          </a:bodyPr>
          <a:lstStyle/>
          <a:p>
            <a:r>
              <a:rPr lang="en-US" sz="2400" dirty="0" smtClean="0">
                <a:latin typeface="Comic Sans MS"/>
                <a:cs typeface="Comic Sans MS"/>
              </a:rPr>
              <a:t>Napster:</a:t>
            </a:r>
          </a:p>
          <a:p>
            <a:r>
              <a:rPr lang="en-US" sz="2400" dirty="0" smtClean="0">
                <a:latin typeface="Comic Sans MS"/>
                <a:cs typeface="Comic Sans MS"/>
              </a:rPr>
              <a:t>P2P (Peer to Peer) protocol</a:t>
            </a:r>
          </a:p>
          <a:p>
            <a:pPr marL="285750" indent="-285750">
              <a:buFontTx/>
              <a:buChar char="-"/>
            </a:pPr>
            <a:r>
              <a:rPr lang="en-US" sz="2400" dirty="0">
                <a:latin typeface="Comic Sans MS"/>
                <a:cs typeface="Comic Sans MS"/>
              </a:rPr>
              <a:t>e</a:t>
            </a:r>
            <a:r>
              <a:rPr lang="en-US" sz="2400" dirty="0" smtClean="0">
                <a:latin typeface="Comic Sans MS"/>
                <a:cs typeface="Comic Sans MS"/>
              </a:rPr>
              <a:t>very client is a server</a:t>
            </a:r>
          </a:p>
          <a:p>
            <a:pPr marL="285750" indent="-285750">
              <a:buFontTx/>
              <a:buChar char="-"/>
            </a:pPr>
            <a:r>
              <a:rPr lang="en-US" sz="2400" dirty="0">
                <a:latin typeface="Comic Sans MS"/>
                <a:cs typeface="Comic Sans MS"/>
              </a:rPr>
              <a:t>n</a:t>
            </a:r>
            <a:r>
              <a:rPr lang="en-US" sz="2400" dirty="0" smtClean="0">
                <a:latin typeface="Comic Sans MS"/>
                <a:cs typeface="Comic Sans MS"/>
              </a:rPr>
              <a:t>o central web server</a:t>
            </a:r>
            <a:endParaRPr lang="en-US" sz="2400" dirty="0">
              <a:latin typeface="Comic Sans MS"/>
              <a:cs typeface="Comic Sans MS"/>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dirty="0" smtClean="0">
                <a:latin typeface="Comic Sans MS"/>
                <a:cs typeface="Comic Sans MS"/>
              </a:rPr>
              <a:t>Napster vs. HTTP</a:t>
            </a:r>
            <a:endParaRPr lang="en-US" dirty="0">
              <a:latin typeface="Comic Sans MS"/>
              <a:cs typeface="Comic Sans MS"/>
            </a:endParaRPr>
          </a:p>
        </p:txBody>
      </p:sp>
      <p:sp>
        <p:nvSpPr>
          <p:cNvPr id="4" name="Text Placeholder 3"/>
          <p:cNvSpPr>
            <a:spLocks noGrp="1"/>
          </p:cNvSpPr>
          <p:nvPr>
            <p:ph type="body" idx="1"/>
          </p:nvPr>
        </p:nvSpPr>
        <p:spPr>
          <a:xfrm>
            <a:off x="457200" y="1412875"/>
            <a:ext cx="4040188" cy="639762"/>
          </a:xfrm>
        </p:spPr>
        <p:txBody>
          <a:bodyPr/>
          <a:lstStyle/>
          <a:p>
            <a:r>
              <a:rPr lang="en-US" dirty="0" smtClean="0">
                <a:latin typeface="Comic Sans MS"/>
                <a:cs typeface="Comic Sans MS"/>
              </a:rPr>
              <a:t>Technically</a:t>
            </a:r>
            <a:r>
              <a:rPr lang="en-US" dirty="0" smtClean="0"/>
              <a:t>	</a:t>
            </a:r>
            <a:endParaRPr lang="en-US" dirty="0"/>
          </a:p>
        </p:txBody>
      </p:sp>
      <p:sp>
        <p:nvSpPr>
          <p:cNvPr id="5" name="Content Placeholder 4"/>
          <p:cNvSpPr>
            <a:spLocks noGrp="1"/>
          </p:cNvSpPr>
          <p:nvPr>
            <p:ph sz="half" idx="2"/>
          </p:nvPr>
        </p:nvSpPr>
        <p:spPr>
          <a:xfrm>
            <a:off x="457200" y="2163762"/>
            <a:ext cx="4040188" cy="2778125"/>
          </a:xfrm>
        </p:spPr>
        <p:txBody>
          <a:bodyPr>
            <a:normAutofit/>
          </a:bodyPr>
          <a:lstStyle/>
          <a:p>
            <a:r>
              <a:rPr lang="en-US" sz="2000" dirty="0" smtClean="0">
                <a:latin typeface="Comic Sans MS"/>
                <a:cs typeface="Comic Sans MS"/>
              </a:rPr>
              <a:t>More efficient – no server overload</a:t>
            </a:r>
          </a:p>
          <a:p>
            <a:r>
              <a:rPr lang="en-US" sz="2000" dirty="0" smtClean="0">
                <a:latin typeface="Comic Sans MS"/>
                <a:cs typeface="Comic Sans MS"/>
              </a:rPr>
              <a:t>More reliable – many machines could crash and the system will operate fine</a:t>
            </a:r>
          </a:p>
          <a:p>
            <a:r>
              <a:rPr lang="en-US" sz="2000" dirty="0" smtClean="0">
                <a:latin typeface="Comic Sans MS"/>
                <a:cs typeface="Comic Sans MS"/>
              </a:rPr>
              <a:t>Only maintains a directory of files, stores no files at all!</a:t>
            </a:r>
            <a:endParaRPr lang="en-US" sz="2000" dirty="0">
              <a:latin typeface="Comic Sans MS"/>
              <a:cs typeface="Comic Sans MS"/>
            </a:endParaRPr>
          </a:p>
        </p:txBody>
      </p:sp>
      <p:sp>
        <p:nvSpPr>
          <p:cNvPr id="6" name="Text Placeholder 5"/>
          <p:cNvSpPr>
            <a:spLocks noGrp="1"/>
          </p:cNvSpPr>
          <p:nvPr>
            <p:ph type="body" sz="quarter" idx="3"/>
          </p:nvPr>
        </p:nvSpPr>
        <p:spPr>
          <a:xfrm>
            <a:off x="4876800" y="1412875"/>
            <a:ext cx="2365375" cy="639762"/>
          </a:xfrm>
        </p:spPr>
        <p:txBody>
          <a:bodyPr/>
          <a:lstStyle/>
          <a:p>
            <a:r>
              <a:rPr lang="en-US" dirty="0" smtClean="0">
                <a:latin typeface="Comic Sans MS"/>
                <a:cs typeface="Comic Sans MS"/>
              </a:rPr>
              <a:t>Culturally</a:t>
            </a:r>
            <a:endParaRPr lang="en-US" dirty="0">
              <a:latin typeface="Comic Sans MS"/>
              <a:cs typeface="Comic Sans MS"/>
            </a:endParaRPr>
          </a:p>
        </p:txBody>
      </p:sp>
      <p:sp>
        <p:nvSpPr>
          <p:cNvPr id="7" name="Content Placeholder 6"/>
          <p:cNvSpPr>
            <a:spLocks noGrp="1"/>
          </p:cNvSpPr>
          <p:nvPr>
            <p:ph sz="quarter" idx="4"/>
          </p:nvPr>
        </p:nvSpPr>
        <p:spPr>
          <a:xfrm>
            <a:off x="4876800" y="2197780"/>
            <a:ext cx="4041775" cy="2244725"/>
          </a:xfrm>
        </p:spPr>
        <p:txBody>
          <a:bodyPr/>
          <a:lstStyle/>
          <a:p>
            <a:r>
              <a:rPr lang="en-US" sz="2000" dirty="0" smtClean="0">
                <a:latin typeface="Comic Sans MS"/>
                <a:cs typeface="Comic Sans MS"/>
              </a:rPr>
              <a:t>“The universal juke box”</a:t>
            </a:r>
          </a:p>
          <a:p>
            <a:r>
              <a:rPr lang="en-US" sz="2000" dirty="0" smtClean="0">
                <a:latin typeface="Comic Sans MS"/>
                <a:cs typeface="Comic Sans MS"/>
              </a:rPr>
              <a:t>Napster parties</a:t>
            </a:r>
          </a:p>
          <a:p>
            <a:r>
              <a:rPr lang="en-US" sz="2000" dirty="0" smtClean="0">
                <a:latin typeface="Comic Sans MS"/>
                <a:cs typeface="Comic Sans MS"/>
              </a:rPr>
              <a:t>26M users in 2 years</a:t>
            </a:r>
          </a:p>
          <a:p>
            <a:r>
              <a:rPr lang="en-US" sz="2000" dirty="0" smtClean="0">
                <a:latin typeface="Comic Sans MS"/>
                <a:cs typeface="Comic Sans MS"/>
              </a:rPr>
              <a:t>26M copyright violators?</a:t>
            </a:r>
          </a:p>
          <a:p>
            <a:endParaRPr lang="en-US" dirty="0" smtClean="0"/>
          </a:p>
          <a:p>
            <a:endParaRPr lang="en-US" dirty="0"/>
          </a:p>
        </p:txBody>
      </p:sp>
      <p:sp>
        <p:nvSpPr>
          <p:cNvPr id="8" name="Rectangle 7"/>
          <p:cNvSpPr/>
          <p:nvPr/>
        </p:nvSpPr>
        <p:spPr>
          <a:xfrm>
            <a:off x="550333" y="4915579"/>
            <a:ext cx="8153400" cy="981984"/>
          </a:xfrm>
          <a:prstGeom prst="rect">
            <a:avLst/>
          </a:prstGeom>
          <a:ln/>
        </p:spPr>
        <p:style>
          <a:lnRef idx="1">
            <a:schemeClr val="accent1"/>
          </a:lnRef>
          <a:fillRef idx="3">
            <a:schemeClr val="accent1"/>
          </a:fillRef>
          <a:effectRef idx="2">
            <a:schemeClr val="accent1"/>
          </a:effectRef>
          <a:fontRef idx="minor">
            <a:schemeClr val="lt1"/>
          </a:fontRef>
        </p:style>
        <p:txBody>
          <a:bodyPr/>
          <a:lstStyle/>
          <a:p>
            <a:r>
              <a:rPr lang="en-US" sz="2400" dirty="0" smtClean="0"/>
              <a:t>Judge finds Napster guilty of secondary copyright  infringement: </a:t>
            </a:r>
          </a:p>
          <a:p>
            <a:r>
              <a:rPr lang="en-US" sz="2400" dirty="0" smtClean="0"/>
              <a:t>Enabling others to infringe and not preventing them </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dirty="0" smtClean="0">
                <a:latin typeface="Comic Sans MS"/>
                <a:cs typeface="Comic Sans MS"/>
              </a:rPr>
              <a:t>Napster is dead: Long live Napster</a:t>
            </a:r>
            <a:endParaRPr lang="en-US" sz="3600" dirty="0">
              <a:latin typeface="Comic Sans MS"/>
              <a:cs typeface="Comic Sans MS"/>
            </a:endParaRPr>
          </a:p>
        </p:txBody>
      </p:sp>
      <p:sp>
        <p:nvSpPr>
          <p:cNvPr id="3" name="Content Placeholder 2"/>
          <p:cNvSpPr>
            <a:spLocks noGrp="1"/>
          </p:cNvSpPr>
          <p:nvPr>
            <p:ph idx="1"/>
          </p:nvPr>
        </p:nvSpPr>
        <p:spPr>
          <a:xfrm>
            <a:off x="457200" y="1421267"/>
            <a:ext cx="8534400" cy="4525963"/>
          </a:xfrm>
        </p:spPr>
        <p:txBody>
          <a:bodyPr>
            <a:normAutofit/>
          </a:bodyPr>
          <a:lstStyle/>
          <a:p>
            <a:pPr marL="0" indent="0">
              <a:buNone/>
            </a:pPr>
            <a:r>
              <a:rPr lang="en-US" sz="2400" dirty="0" smtClean="0">
                <a:latin typeface="Comic Sans MS"/>
                <a:cs typeface="Comic Sans MS"/>
              </a:rPr>
              <a:t>2000: </a:t>
            </a:r>
            <a:r>
              <a:rPr lang="en-US" sz="2400" dirty="0" err="1" smtClean="0">
                <a:latin typeface="Comic Sans MS"/>
                <a:cs typeface="Comic Sans MS"/>
              </a:rPr>
              <a:t>Grockster</a:t>
            </a:r>
            <a:r>
              <a:rPr lang="en-US" sz="2400" dirty="0" smtClean="0">
                <a:latin typeface="Comic Sans MS"/>
                <a:cs typeface="Comic Sans MS"/>
              </a:rPr>
              <a:t>, </a:t>
            </a:r>
            <a:r>
              <a:rPr lang="en-US" sz="2400" dirty="0">
                <a:latin typeface="Comic Sans MS"/>
                <a:cs typeface="Comic Sans MS"/>
              </a:rPr>
              <a:t>M</a:t>
            </a:r>
            <a:r>
              <a:rPr lang="en-US" sz="2400" dirty="0" smtClean="0">
                <a:latin typeface="Comic Sans MS"/>
                <a:cs typeface="Comic Sans MS"/>
              </a:rPr>
              <a:t>orpheus, </a:t>
            </a:r>
            <a:r>
              <a:rPr lang="en-US" sz="2400" dirty="0" err="1" smtClean="0">
                <a:latin typeface="Comic Sans MS"/>
                <a:cs typeface="Comic Sans MS"/>
              </a:rPr>
              <a:t>Kazaa</a:t>
            </a:r>
            <a:r>
              <a:rPr lang="en-US" sz="2400" dirty="0" smtClean="0">
                <a:latin typeface="Comic Sans MS"/>
                <a:cs typeface="Comic Sans MS"/>
              </a:rPr>
              <a:t> – no central directory</a:t>
            </a:r>
            <a:endParaRPr lang="en-US" sz="2400" dirty="0">
              <a:latin typeface="Comic Sans MS"/>
              <a:cs typeface="Comic Sans MS"/>
            </a:endParaRPr>
          </a:p>
        </p:txBody>
      </p:sp>
      <p:pic>
        <p:nvPicPr>
          <p:cNvPr id="4" name="Picture 3" descr="Screen shot 2011-04-21 at 9.54.14 AM.png"/>
          <p:cNvPicPr>
            <a:picLocks noChangeAspect="1"/>
          </p:cNvPicPr>
          <p:nvPr/>
        </p:nvPicPr>
        <p:blipFill>
          <a:blip r:embed="rId3"/>
          <a:stretch>
            <a:fillRect/>
          </a:stretch>
        </p:blipFill>
        <p:spPr>
          <a:xfrm>
            <a:off x="1906210" y="2119051"/>
            <a:ext cx="5562600" cy="4371253"/>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5853</TotalTime>
  <Words>2295</Words>
  <Application>Microsoft Macintosh PowerPoint</Application>
  <PresentationFormat>On-screen Show (4:3)</PresentationFormat>
  <Paragraphs>124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Intellectual Property</vt:lpstr>
      <vt:lpstr>Intellectual property areas</vt:lpstr>
      <vt:lpstr>Copyright basics</vt:lpstr>
      <vt:lpstr>5 rights of the copyright holder</vt:lpstr>
      <vt:lpstr>Fair use: Exemption to copyright monopoly</vt:lpstr>
      <vt:lpstr>Share, Remix, Reuse — Legally</vt:lpstr>
      <vt:lpstr>Types of Infringement: the Napster case</vt:lpstr>
      <vt:lpstr>Napster vs. HTTP</vt:lpstr>
      <vt:lpstr>Napster is dead: Long live Napster</vt:lpstr>
      <vt:lpstr>PowerPoint Presentation</vt:lpstr>
      <vt:lpstr>Digital Rights Management</vt:lpstr>
    </vt:vector>
  </TitlesOfParts>
  <Company>Wellesley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Emergency Access</dc:creator>
  <cp:lastModifiedBy>Ellen Hildreth</cp:lastModifiedBy>
  <cp:revision>263</cp:revision>
  <cp:lastPrinted>2012-09-30T22:05:32Z</cp:lastPrinted>
  <dcterms:created xsi:type="dcterms:W3CDTF">2012-11-27T18:33:35Z</dcterms:created>
  <dcterms:modified xsi:type="dcterms:W3CDTF">2012-11-28T01:20:22Z</dcterms:modified>
</cp:coreProperties>
</file>