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5" r:id="rId2"/>
    <p:sldId id="260" r:id="rId3"/>
    <p:sldId id="267" r:id="rId4"/>
    <p:sldId id="268" r:id="rId5"/>
    <p:sldId id="270" r:id="rId6"/>
    <p:sldId id="271" r:id="rId7"/>
    <p:sldId id="275" r:id="rId8"/>
    <p:sldId id="276" r:id="rId9"/>
    <p:sldId id="277" r:id="rId10"/>
    <p:sldId id="278" r:id="rId11"/>
    <p:sldId id="280" r:id="rId12"/>
    <p:sldId id="281" r:id="rId13"/>
    <p:sldId id="282" r:id="rId14"/>
    <p:sldId id="279" r:id="rId15"/>
    <p:sldId id="283" r:id="rId16"/>
    <p:sldId id="284" r:id="rId1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60" autoAdjust="0"/>
  </p:normalViewPr>
  <p:slideViewPr>
    <p:cSldViewPr snapToGrid="0" snapToObjects="1">
      <p:cViewPr varScale="1">
        <p:scale>
          <a:sx n="99" d="100"/>
          <a:sy n="99" d="100"/>
        </p:scale>
        <p:origin x="-11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0B53135-4B9C-0D43-9946-1D311DEA2E6D}" type="datetimeFigureOut">
              <a:rPr lang="en-US" smtClean="0"/>
              <a:t>11/27/12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28AE8B9-5235-5B43-B745-53954403D767}" type="slidenum">
              <a:rPr lang="en-US" smtClean="0"/>
              <a:t>‹#›</a:t>
            </a:fld>
            <a:endParaRPr lang="en-US"/>
          </a:p>
        </p:txBody>
      </p:sp>
    </p:spTree>
    <p:extLst>
      <p:ext uri="{BB962C8B-B14F-4D97-AF65-F5344CB8AC3E}">
        <p14:creationId xmlns:p14="http://schemas.microsoft.com/office/powerpoint/2010/main" val="26810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3C52DBD-6B32-1C45-9F5C-E9E305571186}" type="datetimeFigureOut">
              <a:rPr lang="en-US" smtClean="0"/>
              <a:pPr/>
              <a:t>11/26/12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A358E56-1FF9-9F46-954E-A645DECCA880}" type="slidenum">
              <a:rPr lang="en-US" smtClean="0"/>
              <a:pPr/>
              <a:t>‹#›</a:t>
            </a:fld>
            <a:endParaRPr lang="en-US"/>
          </a:p>
        </p:txBody>
      </p:sp>
    </p:spTree>
    <p:extLst>
      <p:ext uri="{BB962C8B-B14F-4D97-AF65-F5344CB8AC3E}">
        <p14:creationId xmlns:p14="http://schemas.microsoft.com/office/powerpoint/2010/main" val="34111890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en.wikipedia.org/wiki/RS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Encryption is the art of encoding messages so they can’t be understood by eavesdropper or adversaries.</a:t>
            </a:r>
          </a:p>
          <a:p>
            <a:r>
              <a:rPr lang="en-US" dirty="0" smtClean="0"/>
              <a:t>An encrypted message  may</a:t>
            </a:r>
            <a:r>
              <a:rPr lang="en-US" baseline="0" dirty="0" smtClean="0"/>
              <a:t> be visible to the world (think about a postcard) but one can’t read read it unless she has a key that shows how to descramble the message.</a:t>
            </a:r>
          </a:p>
          <a:p>
            <a:endParaRPr lang="en-US" baseline="0" dirty="0" smtClean="0"/>
          </a:p>
          <a:p>
            <a:r>
              <a:rPr lang="en-US" baseline="0" dirty="0" smtClean="0"/>
              <a:t>Think about a box that contains a message. The content is secret unless you have a box?</a:t>
            </a:r>
          </a:p>
          <a:p>
            <a:endParaRPr lang="en-US" dirty="0" smtClean="0"/>
          </a:p>
          <a:p>
            <a:r>
              <a:rPr lang="en-US" dirty="0" smtClean="0"/>
              <a:t>Why are we going to talk about encryption in CS110?</a:t>
            </a:r>
          </a:p>
          <a:p>
            <a:endParaRPr lang="en-US" dirty="0" smtClean="0"/>
          </a:p>
          <a:p>
            <a:r>
              <a:rPr lang="en-US" dirty="0" smtClean="0"/>
              <a:t>Anyone</a:t>
            </a:r>
            <a:r>
              <a:rPr lang="en-US" baseline="0" dirty="0" smtClean="0"/>
              <a:t> using the internet for commerce needed the protection of encryption. Consumers don’t want their credit card numbers birthdates and </a:t>
            </a:r>
            <a:r>
              <a:rPr lang="en-US" baseline="0" dirty="0" err="1" smtClean="0"/>
              <a:t>ssn</a:t>
            </a:r>
            <a:r>
              <a:rPr lang="en-US" baseline="0" dirty="0" smtClean="0"/>
              <a:t> exposed on the internet. Bits move like postcards and anyone can examine and analyze messages unless they are encrypted.</a:t>
            </a:r>
            <a:endParaRPr lang="en-US" dirty="0" smtClean="0"/>
          </a:p>
          <a:p>
            <a:endParaRPr lang="en-US" dirty="0" smtClean="0"/>
          </a:p>
          <a:p>
            <a:r>
              <a:rPr lang="en-US" dirty="0" smtClean="0"/>
              <a:t>http://</a:t>
            </a:r>
            <a:r>
              <a:rPr lang="en-US" dirty="0" err="1" smtClean="0"/>
              <a:t>computer.howstuffworks.com</a:t>
            </a:r>
            <a:r>
              <a:rPr lang="en-US" dirty="0" smtClean="0"/>
              <a:t>/vpn7.htm</a:t>
            </a:r>
          </a:p>
        </p:txBody>
      </p:sp>
      <p:sp>
        <p:nvSpPr>
          <p:cNvPr id="4" name="Slide Number Placeholder 3"/>
          <p:cNvSpPr>
            <a:spLocks noGrp="1"/>
          </p:cNvSpPr>
          <p:nvPr>
            <p:ph type="sldNum" sz="quarter" idx="10"/>
          </p:nvPr>
        </p:nvSpPr>
        <p:spPr/>
        <p:txBody>
          <a:bodyPr/>
          <a:lstStyle/>
          <a:p>
            <a:fld id="{55688392-0BB4-C94D-8049-02FD09105D6C}" type="slidenum">
              <a:rPr lang="en-US" smtClean="0"/>
              <a:pPr/>
              <a:t>1</a:t>
            </a:fld>
            <a:endParaRPr lang="en-US"/>
          </a:p>
        </p:txBody>
      </p:sp>
    </p:spTree>
    <p:extLst>
      <p:ext uri="{BB962C8B-B14F-4D97-AF65-F5344CB8AC3E}">
        <p14:creationId xmlns:p14="http://schemas.microsoft.com/office/powerpoint/2010/main" val="428446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When you access a </a:t>
            </a:r>
            <a:r>
              <a:rPr lang="en-US" sz="1200" b="1" i="1" kern="1200" dirty="0" smtClean="0">
                <a:solidFill>
                  <a:schemeClr val="tx1"/>
                </a:solidFill>
                <a:latin typeface="+mn-lt"/>
                <a:ea typeface="+mn-ea"/>
                <a:cs typeface="+mn-cs"/>
              </a:rPr>
              <a:t>secure web server, your browser and the server become Alice and Bob. Public key encryption is used to establish a cryptographically secure connection, so credit card numbers and other private information is safe from the Eves on the network connections between your browser and the server:</a:t>
            </a:r>
          </a:p>
          <a:p>
            <a:endParaRPr lang="en-US" sz="1200" b="1" i="1" kern="1200" dirty="0" smtClean="0">
              <a:solidFill>
                <a:schemeClr val="tx1"/>
              </a:solidFill>
              <a:latin typeface="+mn-lt"/>
              <a:ea typeface="+mn-ea"/>
              <a:cs typeface="+mn-cs"/>
            </a:endParaRPr>
          </a:p>
          <a:p>
            <a:pPr marL="228600" indent="-228600">
              <a:buAutoNum type="arabicParenR"/>
            </a:pPr>
            <a:r>
              <a:rPr lang="en-US" sz="1200" kern="1200" dirty="0" smtClean="0">
                <a:solidFill>
                  <a:schemeClr val="tx1"/>
                </a:solidFill>
                <a:latin typeface="+mn-lt"/>
                <a:ea typeface="+mn-ea"/>
                <a:cs typeface="+mn-cs"/>
              </a:rPr>
              <a:t>The browser makes an </a:t>
            </a:r>
            <a:r>
              <a:rPr lang="en-US" sz="1200" b="1" kern="1200" dirty="0" smtClean="0">
                <a:solidFill>
                  <a:schemeClr val="tx1"/>
                </a:solidFill>
                <a:latin typeface="+mn-lt"/>
                <a:ea typeface="+mn-ea"/>
                <a:cs typeface="+mn-cs"/>
              </a:rPr>
              <a:t>HTTPS request to the server for secure communication</a:t>
            </a:r>
          </a:p>
          <a:p>
            <a:pPr marL="228600" indent="-228600">
              <a:buAutoNum type="arabicParenR"/>
            </a:pPr>
            <a:r>
              <a:rPr lang="en-US" sz="1200" b="1" kern="1200" dirty="0" smtClean="0">
                <a:solidFill>
                  <a:schemeClr val="tx1"/>
                </a:solidFill>
                <a:latin typeface="+mn-lt"/>
                <a:ea typeface="+mn-ea"/>
                <a:cs typeface="+mn-cs"/>
              </a:rPr>
              <a:t>The server responds by sending a digital "trunk" — </a:t>
            </a:r>
            <a:r>
              <a:rPr lang="en-US" sz="1200" b="1" i="1" kern="1200" dirty="0" smtClean="0">
                <a:solidFill>
                  <a:schemeClr val="tx1"/>
                </a:solidFill>
                <a:latin typeface="+mn-lt"/>
                <a:ea typeface="+mn-ea"/>
                <a:cs typeface="+mn-cs"/>
              </a:rPr>
              <a:t>only the server has the key that unlocks the trunk, but anyone can put something in the trunk and lock it </a:t>
            </a:r>
          </a:p>
          <a:p>
            <a:pPr marL="228600" indent="-228600">
              <a:buAutoNum type="arabicParenR"/>
            </a:pPr>
            <a:r>
              <a:rPr lang="en-US" sz="1200" b="1" i="1" kern="1200" dirty="0" smtClean="0">
                <a:solidFill>
                  <a:schemeClr val="tx1"/>
                </a:solidFill>
                <a:latin typeface="+mn-lt"/>
                <a:ea typeface="+mn-ea"/>
                <a:cs typeface="+mn-cs"/>
              </a:rPr>
              <a:t>The browser makes up a secret code, puts it in the trunk, closes the lid, and sends it to the server. </a:t>
            </a:r>
          </a:p>
          <a:p>
            <a:r>
              <a:rPr lang="en-US" sz="1200" b="1" i="1" kern="1200" dirty="0" smtClean="0">
                <a:solidFill>
                  <a:schemeClr val="tx1"/>
                </a:solidFill>
                <a:latin typeface="+mn-lt"/>
                <a:ea typeface="+mn-ea"/>
                <a:cs typeface="+mn-cs"/>
              </a:rPr>
              <a:t>Only the server can unlock the trunk, so no one along the path can get the secret code</a:t>
            </a:r>
          </a:p>
          <a:p>
            <a:r>
              <a:rPr lang="en-US" sz="1200" b="1" i="1" kern="1200" dirty="0" smtClean="0">
                <a:solidFill>
                  <a:schemeClr val="tx1"/>
                </a:solidFill>
                <a:latin typeface="+mn-lt"/>
                <a:ea typeface="+mn-ea"/>
                <a:cs typeface="+mn-cs"/>
              </a:rPr>
              <a:t>4)The server unlocks the trunk, gets the secret code, and uses it to securely transmit the page. </a:t>
            </a:r>
          </a:p>
          <a:p>
            <a:r>
              <a:rPr lang="en-US" sz="1200" b="1" i="1" kern="1200" dirty="0" smtClean="0">
                <a:solidFill>
                  <a:schemeClr val="tx1"/>
                </a:solidFill>
                <a:latin typeface="+mn-lt"/>
                <a:ea typeface="+mn-ea"/>
                <a:cs typeface="+mn-cs"/>
              </a:rPr>
              <a:t>The server and browser can then communicate in both directions using the secret code, and no one else can read their conversation</a:t>
            </a:r>
          </a:p>
          <a:p>
            <a:endParaRPr lang="en-US" sz="1200" b="1"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preceding description is relatively straightforward, but the implementation is not. The solution, called the RSA method, involves advanced number theory that can cause grown men to burst into tears (or maybe it's just me), but the idea is very cool. (If you're interested, please consult the Wikipedia article on the </a:t>
            </a:r>
            <a:r>
              <a:rPr lang="en-US" sz="1200" u="sng" kern="1200" dirty="0" smtClean="0">
                <a:solidFill>
                  <a:schemeClr val="tx1"/>
                </a:solidFill>
                <a:latin typeface="+mn-lt"/>
                <a:ea typeface="+mn-ea"/>
                <a:cs typeface="+mn-cs"/>
                <a:hlinkClick r:id="rId3"/>
              </a:rPr>
              <a:t>RSA method, but be warned that the article assumes a good deal of knowledge of number theory, but there are good examples and references.)The pair of keys are mathematically related, andYou can reasonably efficiently generate them and use them to encrypt and decrypt messages, butTo try to determine one key from the other involves solving a problem that is mathematically “hard.”The last fact makes the RSA method difficult to crack. For their contribution, the members of the RSA team received the 2002 TURING AWARD, which is considered the Nobel-equivalent for Computer Science.</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Is your information safe? Not entirely. Maybe someone can hack into the server. Maybe someone at the destination isn't trustworthy. Maybe the server is a complete fraud, put up by Eve. Maybe someone was looking over your shoulder when you typed. There is probably no such thing as perfect security. We all have to decide how much effort to put into </a:t>
            </a:r>
            <a:r>
              <a:rPr lang="en-US" sz="1200" kern="1200" dirty="0" err="1" smtClean="0">
                <a:solidFill>
                  <a:schemeClr val="tx1"/>
                </a:solidFill>
                <a:latin typeface="+mn-lt"/>
                <a:ea typeface="+mn-ea"/>
                <a:cs typeface="+mn-cs"/>
              </a:rPr>
              <a:t>security.Encryption</a:t>
            </a:r>
            <a:r>
              <a:rPr lang="en-US" sz="1200" kern="1200" dirty="0" smtClean="0">
                <a:solidFill>
                  <a:schemeClr val="tx1"/>
                </a:solidFill>
                <a:latin typeface="+mn-lt"/>
                <a:ea typeface="+mn-ea"/>
                <a:cs typeface="+mn-cs"/>
              </a:rPr>
              <a:t> isn't just for web traffic. It could also be used for email and for telephone messages, including cell phones. Right now, anyone with a radio scanner and a little know-how can listen to cell phone conversations. Similarly, tapping a phone is very easy. Encryption lets us use any of these insecure media to send a private message.</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Suppose Alice wants to send Bob the </a:t>
            </a:r>
            <a:r>
              <a:rPr lang="en-US" sz="1200" kern="1200" dirty="0" err="1" smtClean="0">
                <a:solidFill>
                  <a:schemeClr val="tx1"/>
                </a:solidFill>
                <a:latin typeface="+mn-lt"/>
                <a:ea typeface="+mn-ea"/>
                <a:cs typeface="+mn-cs"/>
              </a:rPr>
              <a:t>message:Call</a:t>
            </a:r>
            <a:r>
              <a:rPr lang="en-US" sz="1200" kern="1200" dirty="0" smtClean="0">
                <a:solidFill>
                  <a:schemeClr val="tx1"/>
                </a:solidFill>
                <a:latin typeface="+mn-lt"/>
                <a:ea typeface="+mn-ea"/>
                <a:cs typeface="+mn-cs"/>
              </a:rPr>
              <a:t> off the attack, it's a trap! Signed, </a:t>
            </a:r>
            <a:r>
              <a:rPr lang="en-US" sz="1200" kern="1200" dirty="0" err="1" smtClean="0">
                <a:solidFill>
                  <a:schemeClr val="tx1"/>
                </a:solidFill>
                <a:latin typeface="+mn-lt"/>
                <a:ea typeface="+mn-ea"/>
                <a:cs typeface="+mn-cs"/>
              </a:rPr>
              <a:t>AliceShe</a:t>
            </a:r>
            <a:r>
              <a:rPr lang="en-US" sz="1200" kern="1200" dirty="0" smtClean="0">
                <a:solidFill>
                  <a:schemeClr val="tx1"/>
                </a:solidFill>
                <a:latin typeface="+mn-lt"/>
                <a:ea typeface="+mn-ea"/>
                <a:cs typeface="+mn-cs"/>
              </a:rPr>
              <a:t> encrypts her message with Bob's public key and radios it to him. Meanwhile, Eve sends Bob the </a:t>
            </a:r>
            <a:r>
              <a:rPr lang="en-US" sz="1200" kern="1200" dirty="0" err="1" smtClean="0">
                <a:solidFill>
                  <a:schemeClr val="tx1"/>
                </a:solidFill>
                <a:latin typeface="+mn-lt"/>
                <a:ea typeface="+mn-ea"/>
                <a:cs typeface="+mn-cs"/>
              </a:rPr>
              <a:t>message:Go</a:t>
            </a:r>
            <a:r>
              <a:rPr lang="en-US" sz="1200" kern="1200" dirty="0" smtClean="0">
                <a:solidFill>
                  <a:schemeClr val="tx1"/>
                </a:solidFill>
                <a:latin typeface="+mn-lt"/>
                <a:ea typeface="+mn-ea"/>
                <a:cs typeface="+mn-cs"/>
              </a:rPr>
              <a:t> on with the attack, it's all clear! Signed, </a:t>
            </a:r>
            <a:r>
              <a:rPr lang="en-US" sz="1200" kern="1200" dirty="0" err="1" smtClean="0">
                <a:solidFill>
                  <a:schemeClr val="tx1"/>
                </a:solidFill>
                <a:latin typeface="+mn-lt"/>
                <a:ea typeface="+mn-ea"/>
                <a:cs typeface="+mn-cs"/>
              </a:rPr>
              <a:t>AliceShe</a:t>
            </a:r>
            <a:r>
              <a:rPr lang="en-US" sz="1200" kern="1200" dirty="0" smtClean="0">
                <a:solidFill>
                  <a:schemeClr val="tx1"/>
                </a:solidFill>
                <a:latin typeface="+mn-lt"/>
                <a:ea typeface="+mn-ea"/>
                <a:cs typeface="+mn-cs"/>
              </a:rPr>
              <a:t> also encrypts the message with Bob's public key and radios it to him. She's pretending to be Alice! What is Bob to </a:t>
            </a:r>
            <a:r>
              <a:rPr lang="en-US" sz="1200" kern="1200" dirty="0" err="1" smtClean="0">
                <a:solidFill>
                  <a:schemeClr val="tx1"/>
                </a:solidFill>
                <a:latin typeface="+mn-lt"/>
                <a:ea typeface="+mn-ea"/>
                <a:cs typeface="+mn-cs"/>
              </a:rPr>
              <a:t>think?There's</a:t>
            </a:r>
            <a:r>
              <a:rPr lang="en-US" sz="1200" kern="1200" dirty="0" smtClean="0">
                <a:solidFill>
                  <a:schemeClr val="tx1"/>
                </a:solidFill>
                <a:latin typeface="+mn-lt"/>
                <a:ea typeface="+mn-ea"/>
                <a:cs typeface="+mn-cs"/>
              </a:rPr>
              <a:t> a cool aspect to public key encryption that we haven't mentioned. We said that one key decrypts what the other encrypts. In fact, both keys can encrypt, and the two keys are opposites, which means that one can decrypt what the other </a:t>
            </a:r>
            <a:r>
              <a:rPr lang="en-US" sz="1200" kern="1200" dirty="0" err="1" smtClean="0">
                <a:solidFill>
                  <a:schemeClr val="tx1"/>
                </a:solidFill>
                <a:latin typeface="+mn-lt"/>
                <a:ea typeface="+mn-ea"/>
                <a:cs typeface="+mn-cs"/>
              </a:rPr>
              <a:t>encrypts.So</a:t>
            </a:r>
            <a:r>
              <a:rPr lang="en-US" sz="1200" kern="1200" dirty="0" smtClean="0">
                <a:solidFill>
                  <a:schemeClr val="tx1"/>
                </a:solidFill>
                <a:latin typeface="+mn-lt"/>
                <a:ea typeface="+mn-ea"/>
                <a:cs typeface="+mn-cs"/>
              </a:rPr>
              <a:t>, here's what Alice does: she encrypts her message with her own </a:t>
            </a:r>
            <a:r>
              <a:rPr lang="en-US" sz="1200" i="1" kern="1200" dirty="0" smtClean="0">
                <a:solidFill>
                  <a:schemeClr val="tx1"/>
                </a:solidFill>
                <a:latin typeface="+mn-lt"/>
                <a:ea typeface="+mn-ea"/>
                <a:cs typeface="+mn-cs"/>
              </a:rPr>
              <a:t>private key. Bob gets it and successfully decrypts it with Alice's public key. (She has a web site with her public key listed.) He then realizes that only Alice could have sent this message, since only her private key can create a message that her public key can </a:t>
            </a:r>
            <a:r>
              <a:rPr lang="en-US" sz="1200" i="1" kern="1200" dirty="0" err="1" smtClean="0">
                <a:solidFill>
                  <a:schemeClr val="tx1"/>
                </a:solidFill>
                <a:latin typeface="+mn-lt"/>
                <a:ea typeface="+mn-ea"/>
                <a:cs typeface="+mn-cs"/>
              </a:rPr>
              <a:t>decrypt.Thus</a:t>
            </a:r>
            <a:r>
              <a:rPr lang="en-US" sz="1200" i="1" kern="1200" dirty="0" smtClean="0">
                <a:solidFill>
                  <a:schemeClr val="tx1"/>
                </a:solidFill>
                <a:latin typeface="+mn-lt"/>
                <a:ea typeface="+mn-ea"/>
                <a:cs typeface="+mn-cs"/>
              </a:rPr>
              <a:t>, public key encryption can give us digital signatures . The purpose of a regular, real-life signature is that, presumably, only you can sign your name the way you do. By comparison to a known signature on file, your bank or any other interested party can verify that something has been signed by </a:t>
            </a:r>
            <a:r>
              <a:rPr lang="en-US" sz="1200" i="1" kern="1200" dirty="0" err="1" smtClean="0">
                <a:solidFill>
                  <a:schemeClr val="tx1"/>
                </a:solidFill>
                <a:latin typeface="+mn-lt"/>
                <a:ea typeface="+mn-ea"/>
                <a:cs typeface="+mn-cs"/>
              </a:rPr>
              <a:t>you.The</a:t>
            </a:r>
            <a:r>
              <a:rPr lang="en-US" sz="1200" i="1" kern="1200" dirty="0" smtClean="0">
                <a:solidFill>
                  <a:schemeClr val="tx1"/>
                </a:solidFill>
                <a:latin typeface="+mn-lt"/>
                <a:ea typeface="+mn-ea"/>
                <a:cs typeface="+mn-cs"/>
              </a:rPr>
              <a:t> “signing” of digital certificates, which we discuss in the lecture on certificates, actually uses digital signatures just like this. It just involves a different use of public key encryption: a trusted third party signs the public key, using its own private key! This is confusing, so think about it for a while...Similarly, if there was a public key on file for a person, they can use their private key to “sign” an electronic document, even an email.</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Spoofing means to impersonate a website - it takes some hacking ability, but that's common enough. Let's make some (illegal) </a:t>
            </a:r>
            <a:r>
              <a:rPr lang="en-US" sz="1200" b="1" i="1" kern="1200" dirty="0" err="1" smtClean="0">
                <a:solidFill>
                  <a:schemeClr val="tx1"/>
                </a:solidFill>
                <a:latin typeface="+mn-lt"/>
                <a:ea typeface="+mn-ea"/>
                <a:cs typeface="+mn-cs"/>
              </a:rPr>
              <a:t>money:Set</a:t>
            </a:r>
            <a:r>
              <a:rPr lang="en-US" sz="1200" b="1" i="1" kern="1200" dirty="0" smtClean="0">
                <a:solidFill>
                  <a:schemeClr val="tx1"/>
                </a:solidFill>
                <a:latin typeface="+mn-lt"/>
                <a:ea typeface="+mn-ea"/>
                <a:cs typeface="+mn-cs"/>
              </a:rPr>
              <a:t> up a web server that claims to be </a:t>
            </a:r>
            <a:r>
              <a:rPr lang="en-US" sz="1200" b="1" i="1" kern="1200" dirty="0" err="1" smtClean="0">
                <a:solidFill>
                  <a:schemeClr val="tx1"/>
                </a:solidFill>
                <a:latin typeface="+mn-lt"/>
                <a:ea typeface="+mn-ea"/>
                <a:cs typeface="+mn-cs"/>
              </a:rPr>
              <a:t>Amazon.comFake</a:t>
            </a:r>
            <a:r>
              <a:rPr lang="en-US" sz="1200" b="1" i="1" kern="1200" dirty="0" smtClean="0">
                <a:solidFill>
                  <a:schemeClr val="tx1"/>
                </a:solidFill>
                <a:latin typeface="+mn-lt"/>
                <a:ea typeface="+mn-ea"/>
                <a:cs typeface="+mn-cs"/>
              </a:rPr>
              <a:t> a bunch of web pages (by copying some of </a:t>
            </a:r>
            <a:r>
              <a:rPr lang="en-US" sz="1200" b="1" i="1" kern="1200" dirty="0" err="1" smtClean="0">
                <a:solidFill>
                  <a:schemeClr val="tx1"/>
                </a:solidFill>
                <a:latin typeface="+mn-lt"/>
                <a:ea typeface="+mn-ea"/>
                <a:cs typeface="+mn-cs"/>
              </a:rPr>
              <a:t>theirs)Wait</a:t>
            </a:r>
            <a:r>
              <a:rPr lang="en-US" sz="1200" b="1" i="1" kern="1200" dirty="0" smtClean="0">
                <a:solidFill>
                  <a:schemeClr val="tx1"/>
                </a:solidFill>
                <a:latin typeface="+mn-lt"/>
                <a:ea typeface="+mn-ea"/>
                <a:cs typeface="+mn-cs"/>
              </a:rPr>
              <a:t> for people to order merchandise by credit </a:t>
            </a:r>
            <a:r>
              <a:rPr lang="en-US" sz="1200" b="1" i="1" kern="1200" dirty="0" err="1" smtClean="0">
                <a:solidFill>
                  <a:schemeClr val="tx1"/>
                </a:solidFill>
                <a:latin typeface="+mn-lt"/>
                <a:ea typeface="+mn-ea"/>
                <a:cs typeface="+mn-cs"/>
              </a:rPr>
              <a:t>cardTake</a:t>
            </a:r>
            <a:r>
              <a:rPr lang="en-US" sz="1200" b="1" i="1" kern="1200" dirty="0" smtClean="0">
                <a:solidFill>
                  <a:schemeClr val="tx1"/>
                </a:solidFill>
                <a:latin typeface="+mn-lt"/>
                <a:ea typeface="+mn-ea"/>
                <a:cs typeface="+mn-cs"/>
              </a:rPr>
              <a:t> their credit cards and buy </a:t>
            </a:r>
            <a:r>
              <a:rPr lang="en-US" sz="1200" b="1" i="1" kern="1200" dirty="0" err="1" smtClean="0">
                <a:solidFill>
                  <a:schemeClr val="tx1"/>
                </a:solidFill>
                <a:latin typeface="+mn-lt"/>
                <a:ea typeface="+mn-ea"/>
                <a:cs typeface="+mn-cs"/>
              </a:rPr>
              <a:t>stuffWhat</a:t>
            </a:r>
            <a:r>
              <a:rPr lang="en-US" sz="1200" b="1" i="1" kern="1200" dirty="0" smtClean="0">
                <a:solidFill>
                  <a:schemeClr val="tx1"/>
                </a:solidFill>
                <a:latin typeface="+mn-lt"/>
                <a:ea typeface="+mn-ea"/>
                <a:cs typeface="+mn-cs"/>
              </a:rPr>
              <a:t> can be done about this? How do we deal with possible impersonation in real life? We have id cards.</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358E56-1FF9-9F46-954E-A645DECCA88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Imagine that the "trunk" from the secure server is </a:t>
            </a:r>
            <a:r>
              <a:rPr lang="en-US" sz="1200" i="1" kern="1200" dirty="0" smtClean="0">
                <a:solidFill>
                  <a:schemeClr val="tx1"/>
                </a:solidFill>
                <a:latin typeface="+mn-lt"/>
                <a:ea typeface="+mn-ea"/>
                <a:cs typeface="+mn-cs"/>
              </a:rPr>
              <a:t>labeled with the owner's name and signed by some authority, just as a driver's license has the signature of a state official on it. Of course, the electronic signature is digital. The signed, identified trunk is called a </a:t>
            </a:r>
            <a:r>
              <a:rPr lang="en-US" sz="1200" i="1" kern="1200" dirty="0" err="1" smtClean="0">
                <a:solidFill>
                  <a:schemeClr val="tx1"/>
                </a:solidFill>
                <a:latin typeface="+mn-lt"/>
                <a:ea typeface="+mn-ea"/>
                <a:cs typeface="+mn-cs"/>
              </a:rPr>
              <a:t>certificate.A</a:t>
            </a:r>
            <a:r>
              <a:rPr lang="en-US" sz="1200" i="1" kern="1200" dirty="0" smtClean="0">
                <a:solidFill>
                  <a:schemeClr val="tx1"/>
                </a:solidFill>
                <a:latin typeface="+mn-lt"/>
                <a:ea typeface="+mn-ea"/>
                <a:cs typeface="+mn-cs"/>
              </a:rPr>
              <a:t> signature can only come from a valid signing authority - a company that makes money signing trunks, such as "</a:t>
            </a:r>
            <a:r>
              <a:rPr lang="en-US" sz="1200" i="1" kern="1200" dirty="0" err="1" smtClean="0">
                <a:solidFill>
                  <a:schemeClr val="tx1"/>
                </a:solidFill>
                <a:latin typeface="+mn-lt"/>
                <a:ea typeface="+mn-ea"/>
                <a:cs typeface="+mn-cs"/>
              </a:rPr>
              <a:t>Verisign</a:t>
            </a:r>
            <a:r>
              <a:rPr lang="en-US" sz="1200" i="1" kern="1200" dirty="0" smtClean="0">
                <a:solidFill>
                  <a:schemeClr val="tx1"/>
                </a:solidFill>
                <a:latin typeface="+mn-lt"/>
                <a:ea typeface="+mn-ea"/>
                <a:cs typeface="+mn-cs"/>
              </a:rPr>
              <a:t>." The IT people at </a:t>
            </a:r>
            <a:r>
              <a:rPr lang="en-US" sz="1200" i="1" kern="1200" dirty="0" err="1" smtClean="0">
                <a:solidFill>
                  <a:schemeClr val="tx1"/>
                </a:solidFill>
                <a:latin typeface="+mn-lt"/>
                <a:ea typeface="+mn-ea"/>
                <a:cs typeface="+mn-cs"/>
              </a:rPr>
              <a:t>Amazon.com</a:t>
            </a:r>
            <a:r>
              <a:rPr lang="en-US" sz="1200" i="1" kern="1200" dirty="0" smtClean="0">
                <a:solidFill>
                  <a:schemeClr val="tx1"/>
                </a:solidFill>
                <a:latin typeface="+mn-lt"/>
                <a:ea typeface="+mn-ea"/>
                <a:cs typeface="+mn-cs"/>
              </a:rPr>
              <a:t> go to </a:t>
            </a:r>
            <a:r>
              <a:rPr lang="en-US" sz="1200" i="1" kern="1200" dirty="0" err="1" smtClean="0">
                <a:solidFill>
                  <a:schemeClr val="tx1"/>
                </a:solidFill>
                <a:latin typeface="+mn-lt"/>
                <a:ea typeface="+mn-ea"/>
                <a:cs typeface="+mn-cs"/>
              </a:rPr>
              <a:t>Verisign</a:t>
            </a:r>
            <a:r>
              <a:rPr lang="en-US" sz="1200" i="1" kern="1200" dirty="0" smtClean="0">
                <a:solidFill>
                  <a:schemeClr val="tx1"/>
                </a:solidFill>
                <a:latin typeface="+mn-lt"/>
                <a:ea typeface="+mn-ea"/>
                <a:cs typeface="+mn-cs"/>
              </a:rPr>
              <a:t>, prove that they are valid representatives of </a:t>
            </a:r>
            <a:r>
              <a:rPr lang="en-US" sz="1200" i="1" kern="1200" dirty="0" err="1" smtClean="0">
                <a:solidFill>
                  <a:schemeClr val="tx1"/>
                </a:solidFill>
                <a:latin typeface="+mn-lt"/>
                <a:ea typeface="+mn-ea"/>
                <a:cs typeface="+mn-cs"/>
              </a:rPr>
              <a:t>Amazon.com</a:t>
            </a:r>
            <a:r>
              <a:rPr lang="en-US" sz="1200" i="1" kern="1200" dirty="0" smtClean="0">
                <a:solidFill>
                  <a:schemeClr val="tx1"/>
                </a:solidFill>
                <a:latin typeface="+mn-lt"/>
                <a:ea typeface="+mn-ea"/>
                <a:cs typeface="+mn-cs"/>
              </a:rPr>
              <a:t>, and present their trunk for signature. </a:t>
            </a:r>
            <a:r>
              <a:rPr lang="en-US" sz="1200" i="1" kern="1200" dirty="0" err="1" smtClean="0">
                <a:solidFill>
                  <a:schemeClr val="tx1"/>
                </a:solidFill>
                <a:latin typeface="+mn-lt"/>
                <a:ea typeface="+mn-ea"/>
                <a:cs typeface="+mn-cs"/>
              </a:rPr>
              <a:t>Verisign</a:t>
            </a:r>
            <a:r>
              <a:rPr lang="en-US" sz="1200" i="1" kern="1200" dirty="0" smtClean="0">
                <a:solidFill>
                  <a:schemeClr val="tx1"/>
                </a:solidFill>
                <a:latin typeface="+mn-lt"/>
                <a:ea typeface="+mn-ea"/>
                <a:cs typeface="+mn-cs"/>
              </a:rPr>
              <a:t> signs the trunk, and </a:t>
            </a:r>
            <a:r>
              <a:rPr lang="en-US" sz="1200" i="1" kern="1200" dirty="0" err="1" smtClean="0">
                <a:solidFill>
                  <a:schemeClr val="tx1"/>
                </a:solidFill>
                <a:latin typeface="+mn-lt"/>
                <a:ea typeface="+mn-ea"/>
                <a:cs typeface="+mn-cs"/>
              </a:rPr>
              <a:t>Amazon.com</a:t>
            </a:r>
            <a:r>
              <a:rPr lang="en-US" sz="1200" i="1" kern="1200" dirty="0" smtClean="0">
                <a:solidFill>
                  <a:schemeClr val="tx1"/>
                </a:solidFill>
                <a:latin typeface="+mn-lt"/>
                <a:ea typeface="+mn-ea"/>
                <a:cs typeface="+mn-cs"/>
              </a:rPr>
              <a:t> is now ready to set up a secure server. We now have:</a:t>
            </a:r>
          </a:p>
          <a:p>
            <a:endParaRPr lang="en-US" sz="1200"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browser requests a web page via </a:t>
            </a:r>
            <a:r>
              <a:rPr lang="en-US" sz="1200" kern="1200" dirty="0" err="1" smtClean="0">
                <a:solidFill>
                  <a:schemeClr val="tx1"/>
                </a:solidFill>
                <a:latin typeface="+mn-lt"/>
                <a:ea typeface="+mn-ea"/>
                <a:cs typeface="+mn-cs"/>
              </a:rPr>
              <a:t>HTTPSThe</a:t>
            </a:r>
            <a:r>
              <a:rPr lang="en-US" sz="1200" kern="1200" dirty="0" smtClean="0">
                <a:solidFill>
                  <a:schemeClr val="tx1"/>
                </a:solidFill>
                <a:latin typeface="+mn-lt"/>
                <a:ea typeface="+mn-ea"/>
                <a:cs typeface="+mn-cs"/>
              </a:rPr>
              <a:t> server replies with a certificate — a signed, labeled </a:t>
            </a:r>
            <a:r>
              <a:rPr lang="en-US" sz="1200" kern="1200" dirty="0" err="1" smtClean="0">
                <a:solidFill>
                  <a:schemeClr val="tx1"/>
                </a:solidFill>
                <a:latin typeface="+mn-lt"/>
                <a:ea typeface="+mn-ea"/>
                <a:cs typeface="+mn-cs"/>
              </a:rPr>
              <a:t>trunkThe</a:t>
            </a:r>
            <a:r>
              <a:rPr lang="en-US" sz="1200" kern="1200" dirty="0" smtClean="0">
                <a:solidFill>
                  <a:schemeClr val="tx1"/>
                </a:solidFill>
                <a:latin typeface="+mn-lt"/>
                <a:ea typeface="+mn-ea"/>
                <a:cs typeface="+mn-cs"/>
              </a:rPr>
              <a:t> browser verifies the signature and whether it trusts the signer — if they check out, it uses the trunk to send a secret code to the </a:t>
            </a:r>
            <a:r>
              <a:rPr lang="en-US" sz="1200" kern="1200" dirty="0" err="1" smtClean="0">
                <a:solidFill>
                  <a:schemeClr val="tx1"/>
                </a:solidFill>
                <a:latin typeface="+mn-lt"/>
                <a:ea typeface="+mn-ea"/>
                <a:cs typeface="+mn-cs"/>
              </a:rPr>
              <a:t>serverThe</a:t>
            </a:r>
            <a:r>
              <a:rPr lang="en-US" sz="1200" kern="1200" dirty="0" smtClean="0">
                <a:solidFill>
                  <a:schemeClr val="tx1"/>
                </a:solidFill>
                <a:latin typeface="+mn-lt"/>
                <a:ea typeface="+mn-ea"/>
                <a:cs typeface="+mn-cs"/>
              </a:rPr>
              <a:t> server unlocks the trunk and uses the secret code to send the web page securely</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358E56-1FF9-9F46-954E-A645DECCA880}"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Encryption allows machines to communicate in a secure way. Traditionally when we</a:t>
            </a:r>
            <a:r>
              <a:rPr lang="en-US" sz="1200" b="1" i="1" kern="1200" baseline="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introduce methods of encryption, we consider the following cast of characters :Alice, who wants to say something privately to Bob, Bob, who wants to hear from </a:t>
            </a:r>
            <a:r>
              <a:rPr lang="en-US" sz="1200" b="1" i="1" kern="1200" dirty="0" err="1" smtClean="0">
                <a:solidFill>
                  <a:schemeClr val="tx1"/>
                </a:solidFill>
                <a:latin typeface="+mn-lt"/>
                <a:ea typeface="+mn-ea"/>
                <a:cs typeface="+mn-cs"/>
              </a:rPr>
              <a:t>AliceEve</a:t>
            </a:r>
            <a:r>
              <a:rPr lang="en-US" sz="1200" b="1" i="1" kern="1200" dirty="0" smtClean="0">
                <a:solidFill>
                  <a:schemeClr val="tx1"/>
                </a:solidFill>
                <a:latin typeface="+mn-lt"/>
                <a:ea typeface="+mn-ea"/>
                <a:cs typeface="+mn-cs"/>
              </a:rPr>
              <a:t>, the person who is trying to eavesdrop on their conversation   Messages may be sent by radio, phone, email or carrier pigeon. All media are potentially insecure - radio waves can be picked up by other receivers, phone wires and computer networks can be tapped, and carrier pigeons can be captured.</a:t>
            </a:r>
          </a:p>
          <a:p>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Alice an agent</a:t>
            </a:r>
            <a:r>
              <a:rPr lang="en-US" sz="1200" b="1" i="1" kern="1200" baseline="0" dirty="0" smtClean="0">
                <a:solidFill>
                  <a:schemeClr val="tx1"/>
                </a:solidFill>
                <a:latin typeface="+mn-lt"/>
                <a:ea typeface="+mn-ea"/>
                <a:cs typeface="+mn-cs"/>
              </a:rPr>
              <a:t> try to convince bob to defect, eve is an eavesdropper looking for traitors.</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Ciphers One approach to secure communication is to </a:t>
            </a:r>
            <a:r>
              <a:rPr lang="en-US" sz="1200" b="1" i="1" kern="1200" dirty="0" smtClean="0">
                <a:solidFill>
                  <a:schemeClr val="tx1"/>
                </a:solidFill>
                <a:latin typeface="+mn-lt"/>
                <a:ea typeface="+mn-ea"/>
                <a:cs typeface="+mn-cs"/>
              </a:rPr>
              <a:t>put the message in code. Code-making and code-breaking have a long history - some notable </a:t>
            </a:r>
            <a:r>
              <a:rPr lang="en-US" sz="1200" b="1" i="1" kern="1200" dirty="0" err="1" smtClean="0">
                <a:solidFill>
                  <a:schemeClr val="tx1"/>
                </a:solidFill>
                <a:latin typeface="+mn-lt"/>
                <a:ea typeface="+mn-ea"/>
                <a:cs typeface="+mn-cs"/>
              </a:rPr>
              <a:t>examples:Julius</a:t>
            </a:r>
            <a:r>
              <a:rPr lang="en-US" sz="1200" b="1" i="1" kern="1200" dirty="0" smtClean="0">
                <a:solidFill>
                  <a:schemeClr val="tx1"/>
                </a:solidFill>
                <a:latin typeface="+mn-lt"/>
                <a:ea typeface="+mn-ea"/>
                <a:cs typeface="+mn-cs"/>
              </a:rPr>
              <a:t> Caesar used so-called Caesar Codes to communicate with his </a:t>
            </a:r>
            <a:r>
              <a:rPr lang="en-US" sz="1200" b="1" i="1" kern="1200" dirty="0" err="1" smtClean="0">
                <a:solidFill>
                  <a:schemeClr val="tx1"/>
                </a:solidFill>
                <a:latin typeface="+mn-lt"/>
                <a:ea typeface="+mn-ea"/>
                <a:cs typeface="+mn-cs"/>
              </a:rPr>
              <a:t>troopsAlan</a:t>
            </a:r>
            <a:r>
              <a:rPr lang="en-US" sz="1200" b="1" i="1" kern="1200" dirty="0" smtClean="0">
                <a:solidFill>
                  <a:schemeClr val="tx1"/>
                </a:solidFill>
                <a:latin typeface="+mn-lt"/>
                <a:ea typeface="+mn-ea"/>
                <a:cs typeface="+mn-cs"/>
              </a:rPr>
              <a:t> Turing and his code-breakers in England were able to break the codes sent by the Germans with the Enigma machine in WWII, Navajo Indians used their native language as an unbreakable code in the war in the </a:t>
            </a:r>
            <a:r>
              <a:rPr lang="en-US" sz="1200" b="1" i="1" kern="1200" dirty="0" err="1" smtClean="0">
                <a:solidFill>
                  <a:schemeClr val="tx1"/>
                </a:solidFill>
                <a:latin typeface="+mn-lt"/>
                <a:ea typeface="+mn-ea"/>
                <a:cs typeface="+mn-cs"/>
              </a:rPr>
              <a:t>PacificEncryption</a:t>
            </a:r>
            <a:r>
              <a:rPr lang="en-US" sz="1200" b="1" i="1" kern="1200" dirty="0" smtClean="0">
                <a:solidFill>
                  <a:schemeClr val="tx1"/>
                </a:solidFill>
                <a:latin typeface="+mn-lt"/>
                <a:ea typeface="+mn-ea"/>
                <a:cs typeface="+mn-cs"/>
              </a:rPr>
              <a:t> </a:t>
            </a:r>
            <a:r>
              <a:rPr lang="en-US" sz="1200" b="1" i="1" kern="1200" dirty="0" err="1" smtClean="0">
                <a:solidFill>
                  <a:schemeClr val="tx1"/>
                </a:solidFill>
                <a:latin typeface="+mn-lt"/>
                <a:ea typeface="+mn-ea"/>
                <a:cs typeface="+mn-cs"/>
              </a:rPr>
              <a:t>terminology:plaintext</a:t>
            </a:r>
            <a:r>
              <a:rPr lang="en-US" sz="1200" b="1" i="1" kern="1200" dirty="0" smtClean="0">
                <a:solidFill>
                  <a:schemeClr val="tx1"/>
                </a:solidFill>
                <a:latin typeface="+mn-lt"/>
                <a:ea typeface="+mn-ea"/>
                <a:cs typeface="+mn-cs"/>
              </a:rPr>
              <a:t>: message to be sent, in readable </a:t>
            </a:r>
            <a:r>
              <a:rPr lang="en-US" sz="1200" b="1" i="1" kern="1200" dirty="0" err="1" smtClean="0">
                <a:solidFill>
                  <a:schemeClr val="tx1"/>
                </a:solidFill>
                <a:latin typeface="+mn-lt"/>
                <a:ea typeface="+mn-ea"/>
                <a:cs typeface="+mn-cs"/>
              </a:rPr>
              <a:t>formciphertext</a:t>
            </a:r>
            <a:r>
              <a:rPr lang="en-US" sz="1200" b="1" i="1" kern="1200" dirty="0" smtClean="0">
                <a:solidFill>
                  <a:schemeClr val="tx1"/>
                </a:solidFill>
                <a:latin typeface="+mn-lt"/>
                <a:ea typeface="+mn-ea"/>
                <a:cs typeface="+mn-cs"/>
              </a:rPr>
              <a:t>: message in coded form, unreadable without special information such as a </a:t>
            </a:r>
            <a:r>
              <a:rPr lang="en-US" sz="1200" b="1" i="1" kern="1200" dirty="0" err="1" smtClean="0">
                <a:solidFill>
                  <a:schemeClr val="tx1"/>
                </a:solidFill>
                <a:latin typeface="+mn-lt"/>
                <a:ea typeface="+mn-ea"/>
                <a:cs typeface="+mn-cs"/>
              </a:rPr>
              <a:t>keyencrypt</a:t>
            </a:r>
            <a:r>
              <a:rPr lang="en-US" sz="1200" b="1" i="1" kern="1200" dirty="0" smtClean="0">
                <a:solidFill>
                  <a:schemeClr val="tx1"/>
                </a:solidFill>
                <a:latin typeface="+mn-lt"/>
                <a:ea typeface="+mn-ea"/>
                <a:cs typeface="+mn-cs"/>
              </a:rPr>
              <a:t>: turn plaintext into </a:t>
            </a:r>
            <a:r>
              <a:rPr lang="en-US" sz="1200" b="1" i="1" kern="1200" dirty="0" err="1" smtClean="0">
                <a:solidFill>
                  <a:schemeClr val="tx1"/>
                </a:solidFill>
                <a:latin typeface="+mn-lt"/>
                <a:ea typeface="+mn-ea"/>
                <a:cs typeface="+mn-cs"/>
              </a:rPr>
              <a:t>ciphertextdecrypt</a:t>
            </a:r>
            <a:r>
              <a:rPr lang="en-US" sz="1200" b="1" i="1" kern="1200" dirty="0" smtClean="0">
                <a:solidFill>
                  <a:schemeClr val="tx1"/>
                </a:solidFill>
                <a:latin typeface="+mn-lt"/>
                <a:ea typeface="+mn-ea"/>
                <a:cs typeface="+mn-cs"/>
              </a:rPr>
              <a:t>: turn </a:t>
            </a:r>
            <a:r>
              <a:rPr lang="en-US" sz="1200" b="1" i="1" kern="1200" dirty="0" err="1" smtClean="0">
                <a:solidFill>
                  <a:schemeClr val="tx1"/>
                </a:solidFill>
                <a:latin typeface="+mn-lt"/>
                <a:ea typeface="+mn-ea"/>
                <a:cs typeface="+mn-cs"/>
              </a:rPr>
              <a:t>ciphertext</a:t>
            </a:r>
            <a:r>
              <a:rPr lang="en-US" sz="1200" b="1" i="1" kern="1200" dirty="0" smtClean="0">
                <a:solidFill>
                  <a:schemeClr val="tx1"/>
                </a:solidFill>
                <a:latin typeface="+mn-lt"/>
                <a:ea typeface="+mn-ea"/>
                <a:cs typeface="+mn-cs"/>
              </a:rPr>
              <a:t> back into </a:t>
            </a:r>
            <a:r>
              <a:rPr lang="en-US" sz="1200" b="1" i="1" kern="1200" dirty="0" err="1" smtClean="0">
                <a:solidFill>
                  <a:schemeClr val="tx1"/>
                </a:solidFill>
                <a:latin typeface="+mn-lt"/>
                <a:ea typeface="+mn-ea"/>
                <a:cs typeface="+mn-cs"/>
              </a:rPr>
              <a:t>plaintextcryptanalysis</a:t>
            </a:r>
            <a:r>
              <a:rPr lang="en-US" sz="1200" b="1" i="1" kern="1200" dirty="0" smtClean="0">
                <a:solidFill>
                  <a:schemeClr val="tx1"/>
                </a:solidFill>
                <a:latin typeface="+mn-lt"/>
                <a:ea typeface="+mn-ea"/>
                <a:cs typeface="+mn-cs"/>
              </a:rPr>
              <a:t>: cracking a code - attempting to decrypt without the required special </a:t>
            </a:r>
            <a:r>
              <a:rPr lang="en-US" sz="1200" b="1" i="1" kern="1200" dirty="0" err="1" smtClean="0">
                <a:solidFill>
                  <a:schemeClr val="tx1"/>
                </a:solidFill>
                <a:latin typeface="+mn-lt"/>
                <a:ea typeface="+mn-ea"/>
                <a:cs typeface="+mn-cs"/>
              </a:rPr>
              <a:t>informationcryptography</a:t>
            </a:r>
            <a:r>
              <a:rPr lang="en-US" sz="1200" b="1" i="1" kern="1200" dirty="0" smtClean="0">
                <a:solidFill>
                  <a:schemeClr val="tx1"/>
                </a:solidFill>
                <a:latin typeface="+mn-lt"/>
                <a:ea typeface="+mn-ea"/>
                <a:cs typeface="+mn-cs"/>
              </a:rPr>
              <a:t>: study of codes and code-breaking</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The idea behind substitution</a:t>
            </a:r>
            <a:r>
              <a:rPr lang="en-US" b="1" i="1" baseline="0" dirty="0" smtClean="0"/>
              <a:t> is replacing each letter with another symbol.</a:t>
            </a:r>
            <a:endParaRPr lang="en-US" b="1" i="1" dirty="0" smtClean="0"/>
          </a:p>
          <a:p>
            <a:r>
              <a:rPr lang="en-US" b="1" i="1" dirty="0" smtClean="0"/>
              <a:t>One </a:t>
            </a:r>
            <a:r>
              <a:rPr lang="en-US" b="1" i="1" dirty="0" err="1" smtClean="0"/>
              <a:t>substititution</a:t>
            </a:r>
            <a:r>
              <a:rPr lang="en-US" b="1" i="1" baseline="0" dirty="0" smtClean="0"/>
              <a:t> strategy is rotation. </a:t>
            </a:r>
            <a:r>
              <a:rPr lang="en-US" b="1" i="1" dirty="0" smtClean="0"/>
              <a:t>turn the inner wheel and then replace the outer letters (plaintext) with those in the inner wheel (</a:t>
            </a:r>
            <a:r>
              <a:rPr lang="en-US" b="1" i="1" dirty="0" err="1" smtClean="0"/>
              <a:t>ciphertext</a:t>
            </a:r>
            <a:r>
              <a:rPr lang="en-US" b="1" i="1" dirty="0" smtClean="0"/>
              <a:t>):</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Earlier, we ignored punctuation and anything other than a letter. Obviously, that makes for a bad code. What we really should do is treat all characters the same. How is this done? First, we have to say what a character </a:t>
            </a:r>
            <a:r>
              <a:rPr lang="en-US" sz="1200" kern="1200" dirty="0" err="1" smtClean="0">
                <a:solidFill>
                  <a:schemeClr val="tx1"/>
                </a:solidFill>
                <a:latin typeface="+mn-lt"/>
                <a:ea typeface="+mn-ea"/>
                <a:cs typeface="+mn-cs"/>
              </a:rPr>
              <a:t>is.As</a:t>
            </a:r>
            <a:r>
              <a:rPr lang="en-US" sz="1200" kern="1200" dirty="0" smtClean="0">
                <a:solidFill>
                  <a:schemeClr val="tx1"/>
                </a:solidFill>
                <a:latin typeface="+mn-lt"/>
                <a:ea typeface="+mn-ea"/>
                <a:cs typeface="+mn-cs"/>
              </a:rPr>
              <a:t> you know, everything in a computer is just numbers. How does it deal with characters? Essentially, early computer designers agreed on a set of characters and a standard numbering for each one. For example, A is a 65. One such system was ASCII: American Standard Code for Information Interchange. Here's part of the ASCII code:</a:t>
            </a:r>
          </a:p>
          <a:p>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Caesar ciphers are relatively easy to break, as is any cipher based just on substitution of letters. For example, the most common letter in the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is probably the </a:t>
            </a:r>
            <a:r>
              <a:rPr lang="en-US" sz="1200" kern="1200" dirty="0" err="1" smtClean="0">
                <a:solidFill>
                  <a:schemeClr val="tx1"/>
                </a:solidFill>
                <a:latin typeface="+mn-lt"/>
                <a:ea typeface="+mn-ea"/>
                <a:cs typeface="+mn-cs"/>
              </a:rPr>
              <a:t>encypted</a:t>
            </a:r>
            <a:r>
              <a:rPr lang="en-US" sz="1200" kern="1200" dirty="0" smtClean="0">
                <a:solidFill>
                  <a:schemeClr val="tx1"/>
                </a:solidFill>
                <a:latin typeface="+mn-lt"/>
                <a:ea typeface="+mn-ea"/>
                <a:cs typeface="+mn-cs"/>
              </a:rPr>
              <a:t> form of a very common letter, such as “</a:t>
            </a:r>
            <a:r>
              <a:rPr lang="en-US" sz="1200" kern="1200" dirty="0" err="1" smtClean="0">
                <a:solidFill>
                  <a:schemeClr val="tx1"/>
                </a:solidFill>
                <a:latin typeface="+mn-lt"/>
                <a:ea typeface="+mn-ea"/>
                <a:cs typeface="+mn-cs"/>
              </a:rPr>
              <a:t>e</a:t>
            </a:r>
            <a:r>
              <a:rPr lang="en-US" sz="1200" kern="1200" dirty="0" smtClean="0">
                <a:solidFill>
                  <a:schemeClr val="tx1"/>
                </a:solidFill>
                <a:latin typeface="+mn-lt"/>
                <a:ea typeface="+mn-ea"/>
                <a:cs typeface="+mn-cs"/>
              </a:rPr>
              <a:t>” or “</a:t>
            </a:r>
            <a:r>
              <a:rPr lang="en-US" sz="1200"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or “a”. With more sophisticated statistics, and trial and error, both of which computers are good at, it's fairly easy to crack a substitution cipher.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way to spoil the statistics of a Caesar cipher is to use multiple Caesar ciphers. In other words, suppose we rotate the first letter of the plaintext by 2, the second letter by 0, and the third letter by 19. Then we repeat, rotating by 2, 0, 19, until we're done with the plaintext. Such a technique is called a </a:t>
            </a:r>
            <a:r>
              <a:rPr lang="en-US" sz="1200" i="1" kern="1200" dirty="0" err="1" smtClean="0">
                <a:solidFill>
                  <a:schemeClr val="tx1"/>
                </a:solidFill>
                <a:latin typeface="+mn-lt"/>
                <a:ea typeface="+mn-ea"/>
                <a:cs typeface="+mn-cs"/>
              </a:rPr>
              <a:t>Vigenere</a:t>
            </a:r>
            <a:r>
              <a:rPr lang="en-US" sz="1200" i="1" kern="1200" dirty="0" smtClean="0">
                <a:solidFill>
                  <a:schemeClr val="tx1"/>
                </a:solidFill>
                <a:latin typeface="+mn-lt"/>
                <a:ea typeface="+mn-ea"/>
                <a:cs typeface="+mn-cs"/>
              </a:rPr>
              <a:t> Cipher, named for its inventor, </a:t>
            </a:r>
            <a:r>
              <a:rPr lang="en-US" sz="1200" i="1" kern="1200" dirty="0" err="1" smtClean="0">
                <a:solidFill>
                  <a:schemeClr val="tx1"/>
                </a:solidFill>
                <a:latin typeface="+mn-lt"/>
                <a:ea typeface="+mn-ea"/>
                <a:cs typeface="+mn-cs"/>
              </a:rPr>
              <a:t>Blaise</a:t>
            </a:r>
            <a:r>
              <a:rPr lang="en-US" sz="1200" i="1" kern="1200" dirty="0" smtClean="0">
                <a:solidFill>
                  <a:schemeClr val="tx1"/>
                </a:solidFill>
                <a:latin typeface="+mn-lt"/>
                <a:ea typeface="+mn-ea"/>
                <a:cs typeface="+mn-cs"/>
              </a:rPr>
              <a:t> de </a:t>
            </a:r>
            <a:r>
              <a:rPr lang="en-US" sz="1200" i="1" kern="1200" dirty="0" err="1" smtClean="0">
                <a:solidFill>
                  <a:schemeClr val="tx1"/>
                </a:solidFill>
                <a:latin typeface="+mn-lt"/>
                <a:ea typeface="+mn-ea"/>
                <a:cs typeface="+mn-cs"/>
              </a:rPr>
              <a:t>Vigenere</a:t>
            </a:r>
            <a:r>
              <a:rPr lang="en-US" sz="1200" i="1" kern="1200" dirty="0" smtClean="0">
                <a:solidFill>
                  <a:schemeClr val="tx1"/>
                </a:solidFill>
                <a:latin typeface="+mn-lt"/>
                <a:ea typeface="+mn-ea"/>
                <a:cs typeface="+mn-cs"/>
              </a:rPr>
              <a:t> from the court of Henry III of France in the sixteenth century. It was considered unbreakable for some 300 </a:t>
            </a:r>
            <a:r>
              <a:rPr lang="en-US" sz="1200" i="1" kern="1200" dirty="0" err="1" smtClean="0">
                <a:solidFill>
                  <a:schemeClr val="tx1"/>
                </a:solidFill>
                <a:latin typeface="+mn-lt"/>
                <a:ea typeface="+mn-ea"/>
                <a:cs typeface="+mn-cs"/>
              </a:rPr>
              <a:t>years!Another</a:t>
            </a:r>
            <a:r>
              <a:rPr lang="en-US" sz="1200" i="1" kern="1200" dirty="0" smtClean="0">
                <a:solidFill>
                  <a:schemeClr val="tx1"/>
                </a:solidFill>
                <a:latin typeface="+mn-lt"/>
                <a:ea typeface="+mn-ea"/>
                <a:cs typeface="+mn-cs"/>
              </a:rPr>
              <a:t> way to think of the </a:t>
            </a:r>
            <a:r>
              <a:rPr lang="en-US" sz="1200" i="1" kern="1200" dirty="0" err="1" smtClean="0">
                <a:solidFill>
                  <a:schemeClr val="tx1"/>
                </a:solidFill>
                <a:latin typeface="+mn-lt"/>
                <a:ea typeface="+mn-ea"/>
                <a:cs typeface="+mn-cs"/>
              </a:rPr>
              <a:t>Vigenere</a:t>
            </a:r>
            <a:r>
              <a:rPr lang="en-US" sz="1200" i="1" kern="1200" dirty="0" smtClean="0">
                <a:solidFill>
                  <a:schemeClr val="tx1"/>
                </a:solidFill>
                <a:latin typeface="+mn-lt"/>
                <a:ea typeface="+mn-ea"/>
                <a:cs typeface="+mn-cs"/>
              </a:rPr>
              <a:t> Cipher is as follows. Write down a keyword, such as “cat”. Then, use the index of each letter as the amount to rotate. For example, if the keyword is “cat”, then we will use a 2 rotation, a 0 rotation, and a 19 rotation (“</a:t>
            </a:r>
            <a:r>
              <a:rPr lang="en-US" sz="1200" i="1" kern="1200" dirty="0" err="1" smtClean="0">
                <a:solidFill>
                  <a:schemeClr val="tx1"/>
                </a:solidFill>
                <a:latin typeface="+mn-lt"/>
                <a:ea typeface="+mn-ea"/>
                <a:cs typeface="+mn-cs"/>
              </a:rPr>
              <a:t>t</a:t>
            </a:r>
            <a:r>
              <a:rPr lang="en-US" sz="1200" i="1" kern="1200" dirty="0" smtClean="0">
                <a:solidFill>
                  <a:schemeClr val="tx1"/>
                </a:solidFill>
                <a:latin typeface="+mn-lt"/>
                <a:ea typeface="+mn-ea"/>
                <a:cs typeface="+mn-cs"/>
              </a:rPr>
              <a:t>” is the 19</a:t>
            </a:r>
            <a:r>
              <a:rPr lang="en-US" sz="1200" i="1" kern="1200" baseline="30000" dirty="0" smtClean="0">
                <a:solidFill>
                  <a:schemeClr val="tx1"/>
                </a:solidFill>
                <a:latin typeface="+mn-lt"/>
                <a:ea typeface="+mn-ea"/>
                <a:cs typeface="+mn-cs"/>
              </a:rPr>
              <a:t>th</a:t>
            </a:r>
            <a:r>
              <a:rPr lang="en-US" sz="1200" i="1" kern="1200" baseline="0" dirty="0" smtClean="0">
                <a:solidFill>
                  <a:schemeClr val="tx1"/>
                </a:solidFill>
                <a:latin typeface="+mn-lt"/>
                <a:ea typeface="+mn-ea"/>
                <a:cs typeface="+mn-cs"/>
              </a:rPr>
              <a:t> letter of the alphabet if you start from zero: “A” is the 0</a:t>
            </a:r>
            <a:r>
              <a:rPr lang="en-US" sz="1200" i="1" kern="1200" baseline="30000" dirty="0" smtClean="0">
                <a:solidFill>
                  <a:schemeClr val="tx1"/>
                </a:solidFill>
                <a:latin typeface="+mn-lt"/>
                <a:ea typeface="+mn-ea"/>
                <a:cs typeface="+mn-cs"/>
              </a:rPr>
              <a:t>th</a:t>
            </a:r>
            <a:r>
              <a:rPr lang="en-US" sz="1200" i="1" kern="1200" baseline="0" dirty="0" smtClean="0">
                <a:solidFill>
                  <a:schemeClr val="tx1"/>
                </a:solidFill>
                <a:latin typeface="+mn-lt"/>
                <a:ea typeface="+mn-ea"/>
                <a:cs typeface="+mn-cs"/>
              </a:rPr>
              <a:t> letter). Write down the keyword above the plaintext and use it to select the correct rotation. It helps to have a table of all the rotations:</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that we understand something about encryption, let's go back to our initial scenario and see how it works. Alice wants to send a message to Bob, without Eve or anyone else being able to read the message. She encrypts it using the secret key, and sends it to Bob. Even if Eve intercepts the message, she won't be able to read it. Bob uses the secret key to decrypt the message and read what Alice </a:t>
            </a:r>
            <a:r>
              <a:rPr lang="en-US" sz="1200" kern="1200" dirty="0" err="1" smtClean="0">
                <a:solidFill>
                  <a:schemeClr val="tx1"/>
                </a:solidFill>
                <a:latin typeface="+mn-lt"/>
                <a:ea typeface="+mn-ea"/>
                <a:cs typeface="+mn-cs"/>
              </a:rPr>
              <a:t>says.Suppose</a:t>
            </a:r>
            <a:r>
              <a:rPr lang="en-US" sz="1200" kern="1200" dirty="0" smtClean="0">
                <a:solidFill>
                  <a:schemeClr val="tx1"/>
                </a:solidFill>
                <a:latin typeface="+mn-lt"/>
                <a:ea typeface="+mn-ea"/>
                <a:cs typeface="+mn-cs"/>
              </a:rPr>
              <a:t> that Alice is behind enemy lines and Bob is back at home base. She gets to a radio transmitter, gets out her secret code book, encrypts her message using today's key, and sends it to Bob. Bob has to get out the matching code book to decrypt the message. If Eve is able to capture the code book, </a:t>
            </a:r>
            <a:r>
              <a:rPr lang="en-US" sz="1200" kern="1200" dirty="0" err="1" smtClean="0">
                <a:solidFill>
                  <a:schemeClr val="tx1"/>
                </a:solidFill>
                <a:latin typeface="+mn-lt"/>
                <a:ea typeface="+mn-ea"/>
                <a:cs typeface="+mn-cs"/>
              </a:rPr>
              <a:t>disaster!If</a:t>
            </a:r>
            <a:r>
              <a:rPr lang="en-US" sz="1200" kern="1200" dirty="0" smtClean="0">
                <a:solidFill>
                  <a:schemeClr val="tx1"/>
                </a:solidFill>
                <a:latin typeface="+mn-lt"/>
                <a:ea typeface="+mn-ea"/>
                <a:cs typeface="+mn-cs"/>
              </a:rPr>
              <a:t> Eve captures the code book, Alice needs to send a new secret key to Bob. She needs to send it securely, so that Eve can't read it. Thus, we're back at square one: Alice needs to send a key securely to Bob, so that she can send a message securely to Bob. Consider the secret codes we used earlier, when we said you could send email messages in code, just by agreeing on a rotation amount, but if you had to send the rotation amount by email, you're </a:t>
            </a:r>
            <a:r>
              <a:rPr lang="en-US" sz="1200" kern="1200" dirty="0" err="1" smtClean="0">
                <a:solidFill>
                  <a:schemeClr val="tx1"/>
                </a:solidFill>
                <a:latin typeface="+mn-lt"/>
                <a:ea typeface="+mn-ea"/>
                <a:cs typeface="+mn-cs"/>
              </a:rPr>
              <a:t>stuck!For</a:t>
            </a:r>
            <a:r>
              <a:rPr lang="en-US" sz="1200" kern="1200" dirty="0" smtClean="0">
                <a:solidFill>
                  <a:schemeClr val="tx1"/>
                </a:solidFill>
                <a:latin typeface="+mn-lt"/>
                <a:ea typeface="+mn-ea"/>
                <a:cs typeface="+mn-cs"/>
              </a:rPr>
              <a:t> thousands of years, this was the essential paradox of encryption: you had to have a secure way of communicating in order to have a secure way of communicating. A real-life chicken-and-egg </a:t>
            </a:r>
            <a:r>
              <a:rPr lang="en-US" sz="1200" kern="1200" dirty="0" err="1" smtClean="0">
                <a:solidFill>
                  <a:schemeClr val="tx1"/>
                </a:solidFill>
                <a:latin typeface="+mn-lt"/>
                <a:ea typeface="+mn-ea"/>
                <a:cs typeface="+mn-cs"/>
              </a:rPr>
              <a:t>problem!The</a:t>
            </a:r>
            <a:r>
              <a:rPr lang="en-US" sz="1200" kern="1200" dirty="0" smtClean="0">
                <a:solidFill>
                  <a:schemeClr val="tx1"/>
                </a:solidFill>
                <a:latin typeface="+mn-lt"/>
                <a:ea typeface="+mn-ea"/>
                <a:cs typeface="+mn-cs"/>
              </a:rPr>
              <a:t> kernel of the paradox is that all of these encryption methods are kinds of </a:t>
            </a:r>
            <a:r>
              <a:rPr lang="en-US" sz="1200" i="1" kern="1200" dirty="0" smtClean="0">
                <a:solidFill>
                  <a:schemeClr val="tx1"/>
                </a:solidFill>
                <a:latin typeface="+mn-lt"/>
                <a:ea typeface="+mn-ea"/>
                <a:cs typeface="+mn-cs"/>
              </a:rPr>
              <a:t>private key systems: they required a shared private key.</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358E56-1FF9-9F46-954E-A645DECCA88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How does this help? Bob knows that Alice wants to send him a message, and creates a pair of keys. He advertises his public key, maybe on his web page! Alice sees it, and so does Eve. Alice uses the public key to encrypt her message, and sends it to Bob. Eve intercepts the message, but can't decrypt it — only Bob can decrypt the message, because only Bob has the secret key.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description of public key encryption is simple, but the implementation is not. The RSA method involves advanced number theory. The pair of keys are mathematically related — you can generate them efficiently and use them to encrypt and decrypt messages, but trying to determine one key from the other involves solving a problem that is mathematically “hard.” This makes the RSA method difficult to crack. For their contribution, the RSA team won the Turing Award, considered the Nobel-equivalent for Computer Science.</a:t>
            </a:r>
            <a:endParaRPr lang="en-US" dirty="0"/>
          </a:p>
        </p:txBody>
      </p:sp>
      <p:sp>
        <p:nvSpPr>
          <p:cNvPr id="4" name="Slide Number Placeholder 3"/>
          <p:cNvSpPr>
            <a:spLocks noGrp="1"/>
          </p:cNvSpPr>
          <p:nvPr>
            <p:ph type="sldNum" sz="quarter" idx="10"/>
          </p:nvPr>
        </p:nvSpPr>
        <p:spPr/>
        <p:txBody>
          <a:bodyPr/>
          <a:lstStyle/>
          <a:p>
            <a:fld id="{9A358E56-1FF9-9F46-954E-A645DECCA88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5C792-8D5C-0F4B-AF33-787407A0FA7D}"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5C792-8D5C-0F4B-AF33-787407A0FA7D}"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5C792-8D5C-0F4B-AF33-787407A0FA7D}"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5C792-8D5C-0F4B-AF33-787407A0FA7D}"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5C792-8D5C-0F4B-AF33-787407A0FA7D}"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5C792-8D5C-0F4B-AF33-787407A0FA7D}"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5C792-8D5C-0F4B-AF33-787407A0FA7D}" type="datetimeFigureOut">
              <a:rPr lang="en-US" smtClean="0"/>
              <a:pPr/>
              <a:t>11/26/12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5C792-8D5C-0F4B-AF33-787407A0FA7D}" type="datetimeFigureOut">
              <a:rPr lang="en-US" smtClean="0"/>
              <a:pPr/>
              <a:t>11/26/12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5C792-8D5C-0F4B-AF33-787407A0FA7D}" type="datetimeFigureOut">
              <a:rPr lang="en-US" smtClean="0"/>
              <a:pPr/>
              <a:t>11/26/12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5C792-8D5C-0F4B-AF33-787407A0FA7D}"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5C792-8D5C-0F4B-AF33-787407A0FA7D}"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CC017-ACC0-7F48-B2C9-4FFEB3FFD6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5C792-8D5C-0F4B-AF33-787407A0FA7D}" type="datetimeFigureOut">
              <a:rPr lang="en-US" smtClean="0"/>
              <a:pPr/>
              <a:t>11/26/12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CC017-ACC0-7F48-B2C9-4FFEB3FFD6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firstclass.wellesley.edu/" TargetMode="External"/><Relationship Id="rId4" Type="http://schemas.openxmlformats.org/officeDocument/2006/relationships/hyperlink" Target="https://cs.wellesley.edu/" TargetMode="External"/><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607" y="3573992"/>
            <a:ext cx="3810000" cy="2134327"/>
          </a:xfrm>
        </p:spPr>
        <p:txBody>
          <a:bodyPr>
            <a:normAutofit/>
          </a:bodyPr>
          <a:lstStyle/>
          <a:p>
            <a:r>
              <a:rPr lang="en-US" sz="4000" dirty="0" smtClean="0">
                <a:latin typeface="Comic Sans MS"/>
                <a:cs typeface="Comic Sans MS"/>
              </a:rPr>
              <a:t>Encryption</a:t>
            </a:r>
            <a:endParaRPr lang="en-US" sz="4000" dirty="0">
              <a:latin typeface="Comic Sans MS"/>
              <a:cs typeface="Comic Sans MS"/>
            </a:endParaRPr>
          </a:p>
        </p:txBody>
      </p:sp>
      <p:sp>
        <p:nvSpPr>
          <p:cNvPr id="6" name="TextBox 5"/>
          <p:cNvSpPr txBox="1"/>
          <p:nvPr/>
        </p:nvSpPr>
        <p:spPr>
          <a:xfrm>
            <a:off x="685800" y="685800"/>
            <a:ext cx="8001000" cy="1569660"/>
          </a:xfrm>
          <a:prstGeom prst="rect">
            <a:avLst/>
          </a:prstGeom>
          <a:noFill/>
        </p:spPr>
        <p:txBody>
          <a:bodyPr wrap="square" rtlCol="0">
            <a:spAutoFit/>
          </a:bodyPr>
          <a:lstStyle/>
          <a:p>
            <a:r>
              <a:rPr lang="en-US" sz="4800" dirty="0" smtClean="0">
                <a:latin typeface="Comic Sans MS"/>
                <a:cs typeface="Comic Sans MS"/>
              </a:rPr>
              <a:t>CS110: Computer Science and the Internet</a:t>
            </a:r>
            <a:endParaRPr lang="en-US" sz="4800" dirty="0">
              <a:latin typeface="Comic Sans MS"/>
              <a:cs typeface="Comic Sans MS"/>
            </a:endParaRPr>
          </a:p>
        </p:txBody>
      </p:sp>
      <p:pic>
        <p:nvPicPr>
          <p:cNvPr id="3" name="Picture 2" descr="vpn-rev-encryp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387" y="2882799"/>
            <a:ext cx="4460413" cy="297360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5435"/>
          </a:xfrm>
        </p:spPr>
        <p:txBody>
          <a:bodyPr/>
          <a:lstStyle/>
          <a:p>
            <a:r>
              <a:rPr lang="en-US" dirty="0" smtClean="0">
                <a:latin typeface="Comic Sans MS"/>
                <a:cs typeface="Comic Sans MS"/>
              </a:rPr>
              <a:t>Secure </a:t>
            </a:r>
            <a:r>
              <a:rPr lang="en-US" dirty="0" smtClean="0">
                <a:latin typeface="Comic Sans MS"/>
                <a:cs typeface="Comic Sans MS"/>
              </a:rPr>
              <a:t>communication</a:t>
            </a:r>
            <a:endParaRPr lang="en-US" dirty="0">
              <a:latin typeface="Comic Sans MS"/>
              <a:cs typeface="Comic Sans MS"/>
            </a:endParaRPr>
          </a:p>
        </p:txBody>
      </p:sp>
      <p:pic>
        <p:nvPicPr>
          <p:cNvPr id="4" name="Content Placeholder 3" descr="setup.png"/>
          <p:cNvPicPr>
            <a:picLocks noGrp="1" noChangeAspect="1"/>
          </p:cNvPicPr>
          <p:nvPr>
            <p:ph idx="1"/>
          </p:nvPr>
        </p:nvPicPr>
        <p:blipFill>
          <a:blip r:embed="rId3"/>
          <a:srcRect l="-11429" r="-11429"/>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Is your information secure?</a:t>
            </a:r>
            <a:endParaRPr lang="en-US" dirty="0">
              <a:latin typeface="Comic Sans MS"/>
              <a:cs typeface="Comic Sans MS"/>
            </a:endParaRPr>
          </a:p>
        </p:txBody>
      </p:sp>
      <p:sp>
        <p:nvSpPr>
          <p:cNvPr id="3" name="Content Placeholder 2"/>
          <p:cNvSpPr>
            <a:spLocks noGrp="1"/>
          </p:cNvSpPr>
          <p:nvPr>
            <p:ph idx="1"/>
          </p:nvPr>
        </p:nvSpPr>
        <p:spPr/>
        <p:txBody>
          <a:bodyPr>
            <a:normAutofit lnSpcReduction="10000"/>
          </a:bodyPr>
          <a:lstStyle/>
          <a:p>
            <a:r>
              <a:rPr lang="en-US" dirty="0" smtClean="0">
                <a:latin typeface="Comic Sans MS"/>
                <a:cs typeface="Comic Sans MS"/>
              </a:rPr>
              <a:t>Someone can hack into the server</a:t>
            </a:r>
          </a:p>
          <a:p>
            <a:pPr>
              <a:buNone/>
            </a:pPr>
            <a:endParaRPr lang="en-US" dirty="0" smtClean="0">
              <a:latin typeface="Comic Sans MS"/>
              <a:cs typeface="Comic Sans MS"/>
            </a:endParaRPr>
          </a:p>
          <a:p>
            <a:r>
              <a:rPr lang="en-US" dirty="0" smtClean="0">
                <a:latin typeface="Comic Sans MS"/>
                <a:cs typeface="Comic Sans MS"/>
              </a:rPr>
              <a:t>The server may not be trustworthy</a:t>
            </a:r>
          </a:p>
          <a:p>
            <a:pPr>
              <a:buNone/>
            </a:pPr>
            <a:endParaRPr lang="en-US" dirty="0" smtClean="0">
              <a:latin typeface="Comic Sans MS"/>
              <a:cs typeface="Comic Sans MS"/>
            </a:endParaRPr>
          </a:p>
          <a:p>
            <a:r>
              <a:rPr lang="en-US" dirty="0" smtClean="0">
                <a:latin typeface="Comic Sans MS"/>
                <a:cs typeface="Comic Sans MS"/>
              </a:rPr>
              <a:t>Someone can pretend to be you</a:t>
            </a:r>
          </a:p>
          <a:p>
            <a:pPr>
              <a:buNone/>
            </a:pPr>
            <a:endParaRPr lang="en-US" dirty="0" smtClean="0">
              <a:latin typeface="Comic Sans MS"/>
              <a:cs typeface="Comic Sans MS"/>
            </a:endParaRPr>
          </a:p>
          <a:p>
            <a:r>
              <a:rPr lang="en-US" dirty="0" smtClean="0">
                <a:latin typeface="Comic Sans MS"/>
                <a:cs typeface="Comic Sans MS"/>
              </a:rPr>
              <a:t>Someone may look over your shoulder when you type</a:t>
            </a:r>
            <a:endParaRPr lang="en-US"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16360" cy="901355"/>
          </a:xfrm>
        </p:spPr>
        <p:txBody>
          <a:bodyPr>
            <a:noAutofit/>
          </a:bodyPr>
          <a:lstStyle/>
          <a:p>
            <a:r>
              <a:rPr lang="en-US" sz="3600" dirty="0" smtClean="0">
                <a:latin typeface="Comic Sans MS"/>
                <a:cs typeface="Comic Sans MS"/>
              </a:rPr>
              <a:t>Using public key for digital signatures</a:t>
            </a:r>
            <a:endParaRPr lang="en-US" sz="3600" dirty="0">
              <a:latin typeface="Comic Sans MS"/>
              <a:cs typeface="Comic Sans MS"/>
            </a:endParaRPr>
          </a:p>
        </p:txBody>
      </p:sp>
      <p:sp>
        <p:nvSpPr>
          <p:cNvPr id="3" name="Content Placeholder 2"/>
          <p:cNvSpPr>
            <a:spLocks noGrp="1"/>
          </p:cNvSpPr>
          <p:nvPr>
            <p:ph idx="1"/>
          </p:nvPr>
        </p:nvSpPr>
        <p:spPr>
          <a:xfrm>
            <a:off x="457200" y="1764096"/>
            <a:ext cx="8229600" cy="4525963"/>
          </a:xfrm>
        </p:spPr>
        <p:txBody>
          <a:bodyPr>
            <a:normAutofit fontScale="85000" lnSpcReduction="20000"/>
          </a:bodyPr>
          <a:lstStyle/>
          <a:p>
            <a:pPr marL="0" indent="0">
              <a:buNone/>
            </a:pPr>
            <a:r>
              <a:rPr lang="en-US" dirty="0" smtClean="0"/>
              <a:t> </a:t>
            </a:r>
            <a:endParaRPr lang="en-US" dirty="0" smtClean="0"/>
          </a:p>
          <a:p>
            <a:pPr marL="0" indent="0">
              <a:buNone/>
            </a:pPr>
            <a:r>
              <a:rPr lang="en-US" sz="2800" dirty="0" smtClean="0"/>
              <a:t>	</a:t>
            </a:r>
            <a:r>
              <a:rPr lang="en-US" sz="2800" i="1" dirty="0" smtClean="0"/>
              <a:t>Call off </a:t>
            </a:r>
            <a:r>
              <a:rPr lang="en-US" sz="2800" i="1" dirty="0" smtClean="0"/>
              <a:t>the attack, it’s a trap! Signed Alice</a:t>
            </a:r>
          </a:p>
          <a:p>
            <a:pPr marL="457200" lvl="1" indent="0">
              <a:buNone/>
            </a:pPr>
            <a:endParaRPr lang="en-US" dirty="0"/>
          </a:p>
          <a:p>
            <a:pPr marL="457200" lvl="1" indent="0">
              <a:buNone/>
            </a:pPr>
            <a:endParaRPr lang="en-US" sz="3300" dirty="0"/>
          </a:p>
          <a:p>
            <a:pPr marL="457200" lvl="1" indent="0">
              <a:buNone/>
            </a:pPr>
            <a:endParaRPr lang="en-US" i="1" dirty="0" smtClean="0"/>
          </a:p>
          <a:p>
            <a:pPr marL="457200" lvl="1" indent="0">
              <a:buNone/>
            </a:pPr>
            <a:r>
              <a:rPr lang="en-US" i="1" dirty="0" smtClean="0"/>
              <a:t>Go </a:t>
            </a:r>
            <a:r>
              <a:rPr lang="en-US" i="1" dirty="0" smtClean="0"/>
              <a:t>on with the attack, it’s all clear! Signed Alice</a:t>
            </a:r>
          </a:p>
          <a:p>
            <a:pPr marL="0" indent="0">
              <a:buNone/>
            </a:pPr>
            <a:endParaRPr lang="en-US" b="1" dirty="0" smtClean="0">
              <a:solidFill>
                <a:srgbClr val="FF0000"/>
              </a:solidFill>
            </a:endParaRPr>
          </a:p>
          <a:p>
            <a:pPr marL="0" indent="0">
              <a:buNone/>
            </a:pPr>
            <a:r>
              <a:rPr lang="en-US" b="1" dirty="0" smtClean="0">
                <a:solidFill>
                  <a:srgbClr val="FF0000"/>
                </a:solidFill>
              </a:rPr>
              <a:t>Problem</a:t>
            </a:r>
            <a:r>
              <a:rPr lang="en-US" dirty="0" smtClean="0">
                <a:solidFill>
                  <a:srgbClr val="FF0000"/>
                </a:solidFill>
              </a:rPr>
              <a:t>:</a:t>
            </a:r>
            <a:r>
              <a:rPr lang="en-US" dirty="0" smtClean="0"/>
              <a:t> How does Bob know </a:t>
            </a:r>
            <a:r>
              <a:rPr lang="en-US" dirty="0" smtClean="0"/>
              <a:t>the </a:t>
            </a:r>
            <a:r>
              <a:rPr lang="en-US" dirty="0" smtClean="0"/>
              <a:t>identity of the sender?</a:t>
            </a:r>
          </a:p>
          <a:p>
            <a:pPr marL="0" indent="0">
              <a:buNone/>
            </a:pPr>
            <a:r>
              <a:rPr lang="en-US" b="1" dirty="0" smtClean="0">
                <a:solidFill>
                  <a:srgbClr val="008000"/>
                </a:solidFill>
              </a:rPr>
              <a:t>Solution</a:t>
            </a:r>
            <a:r>
              <a:rPr lang="en-US" dirty="0" smtClean="0">
                <a:solidFill>
                  <a:srgbClr val="008000"/>
                </a:solidFill>
              </a:rPr>
              <a:t>:</a:t>
            </a:r>
            <a:r>
              <a:rPr lang="en-US" dirty="0" smtClean="0"/>
              <a:t> Alice </a:t>
            </a:r>
            <a:r>
              <a:rPr lang="en-US" dirty="0" smtClean="0"/>
              <a:t>encrypts </a:t>
            </a:r>
            <a:r>
              <a:rPr lang="en-US" dirty="0" smtClean="0"/>
              <a:t>the message with her private </a:t>
            </a:r>
            <a:r>
              <a:rPr lang="en-US" dirty="0" smtClean="0"/>
              <a:t>key</a:t>
            </a:r>
            <a:endParaRPr lang="en-US" dirty="0" smtClean="0"/>
          </a:p>
          <a:p>
            <a:pPr marL="457200" lvl="1" indent="0">
              <a:buNone/>
            </a:pPr>
            <a:r>
              <a:rPr lang="en-US" i="1" dirty="0" smtClean="0"/>
              <a:t>Anyone </a:t>
            </a:r>
            <a:r>
              <a:rPr lang="en-US" i="1" dirty="0" smtClean="0"/>
              <a:t>can </a:t>
            </a:r>
            <a:r>
              <a:rPr lang="en-US" i="1" dirty="0" smtClean="0"/>
              <a:t>decrypt using Alice’s  public key but she is the only one </a:t>
            </a:r>
            <a:r>
              <a:rPr lang="en-US" i="1" dirty="0" smtClean="0"/>
              <a:t>who</a:t>
            </a:r>
            <a:r>
              <a:rPr lang="en-US" i="1" dirty="0" smtClean="0"/>
              <a:t> can encrypt </a:t>
            </a:r>
            <a:endParaRPr lang="en-US" i="1" dirty="0" smtClean="0"/>
          </a:p>
          <a:p>
            <a:endParaRPr lang="en-US" dirty="0" smtClean="0"/>
          </a:p>
        </p:txBody>
      </p:sp>
      <p:pic>
        <p:nvPicPr>
          <p:cNvPr id="4" name="Picture 3" descr="Picture 2.png"/>
          <p:cNvPicPr>
            <a:picLocks noChangeAspect="1"/>
          </p:cNvPicPr>
          <p:nvPr/>
        </p:nvPicPr>
        <p:blipFill>
          <a:blip r:embed="rId3"/>
          <a:stretch>
            <a:fillRect/>
          </a:stretch>
        </p:blipFill>
        <p:spPr>
          <a:xfrm>
            <a:off x="1223365" y="1175993"/>
            <a:ext cx="850794" cy="850794"/>
          </a:xfrm>
          <a:prstGeom prst="rect">
            <a:avLst/>
          </a:prstGeom>
        </p:spPr>
      </p:pic>
      <p:pic>
        <p:nvPicPr>
          <p:cNvPr id="5" name="Picture 4" descr="Picture 3.png"/>
          <p:cNvPicPr>
            <a:picLocks noChangeAspect="1"/>
          </p:cNvPicPr>
          <p:nvPr/>
        </p:nvPicPr>
        <p:blipFill>
          <a:blip r:embed="rId4"/>
          <a:stretch>
            <a:fillRect/>
          </a:stretch>
        </p:blipFill>
        <p:spPr>
          <a:xfrm>
            <a:off x="5074206" y="1175993"/>
            <a:ext cx="863492" cy="901587"/>
          </a:xfrm>
          <a:prstGeom prst="rect">
            <a:avLst/>
          </a:prstGeom>
        </p:spPr>
      </p:pic>
      <p:pic>
        <p:nvPicPr>
          <p:cNvPr id="6" name="Picture 5" descr="Picture 4.png"/>
          <p:cNvPicPr>
            <a:picLocks noChangeAspect="1"/>
          </p:cNvPicPr>
          <p:nvPr/>
        </p:nvPicPr>
        <p:blipFill>
          <a:blip r:embed="rId5"/>
          <a:stretch>
            <a:fillRect/>
          </a:stretch>
        </p:blipFill>
        <p:spPr>
          <a:xfrm>
            <a:off x="1333988" y="2907182"/>
            <a:ext cx="863492" cy="685714"/>
          </a:xfrm>
          <a:prstGeom prst="rect">
            <a:avLst/>
          </a:prstGeom>
        </p:spPr>
      </p:pic>
      <p:pic>
        <p:nvPicPr>
          <p:cNvPr id="7" name="Picture 6" descr="Picture 3.png"/>
          <p:cNvPicPr>
            <a:picLocks noChangeAspect="1"/>
          </p:cNvPicPr>
          <p:nvPr/>
        </p:nvPicPr>
        <p:blipFill>
          <a:blip r:embed="rId4"/>
          <a:stretch>
            <a:fillRect/>
          </a:stretch>
        </p:blipFill>
        <p:spPr>
          <a:xfrm>
            <a:off x="5074206" y="2691309"/>
            <a:ext cx="863492" cy="901587"/>
          </a:xfrm>
          <a:prstGeom prst="rect">
            <a:avLst/>
          </a:prstGeom>
        </p:spPr>
      </p:pic>
      <p:cxnSp>
        <p:nvCxnSpPr>
          <p:cNvPr id="9" name="Straight Arrow Connector 8"/>
          <p:cNvCxnSpPr/>
          <p:nvPr/>
        </p:nvCxnSpPr>
        <p:spPr>
          <a:xfrm>
            <a:off x="2582714" y="1723122"/>
            <a:ext cx="2059746" cy="20487"/>
          </a:xfrm>
          <a:prstGeom prst="straightConnector1">
            <a:avLst/>
          </a:prstGeom>
          <a:ln w="38100">
            <a:tailEnd type="arrow" w="lg"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582714" y="3347156"/>
            <a:ext cx="2059746" cy="20487"/>
          </a:xfrm>
          <a:prstGeom prst="straightConnector1">
            <a:avLst/>
          </a:prstGeom>
          <a:ln w="38100">
            <a:tailEnd type="arrow" w="lg"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Spoofing</a:t>
            </a:r>
            <a:endParaRPr lang="en-US" dirty="0">
              <a:latin typeface="Comic Sans MS"/>
              <a:cs typeface="Comic Sans MS"/>
            </a:endParaRPr>
          </a:p>
        </p:txBody>
      </p:sp>
      <p:pic>
        <p:nvPicPr>
          <p:cNvPr id="4" name="Content Placeholder 3" descr="Picture 6.png"/>
          <p:cNvPicPr>
            <a:picLocks noGrp="1" noChangeAspect="1"/>
          </p:cNvPicPr>
          <p:nvPr>
            <p:ph idx="1"/>
          </p:nvPr>
        </p:nvPicPr>
        <p:blipFill>
          <a:blip r:embed="rId3"/>
          <a:srcRect l="-8739" r="-8739"/>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Spoofing (2)</a:t>
            </a:r>
            <a:endParaRPr lang="en-US" dirty="0">
              <a:latin typeface="Comic Sans MS"/>
              <a:cs typeface="Comic Sans MS"/>
            </a:endParaRPr>
          </a:p>
        </p:txBody>
      </p:sp>
      <p:pic>
        <p:nvPicPr>
          <p:cNvPr id="4" name="Content Placeholder 3" descr="sppof.gif"/>
          <p:cNvPicPr>
            <a:picLocks noGrp="1" noChangeAspect="1"/>
          </p:cNvPicPr>
          <p:nvPr>
            <p:ph idx="1"/>
          </p:nvPr>
        </p:nvPicPr>
        <p:blipFill>
          <a:blip r:embed="rId3"/>
          <a:srcRect l="-28622" r="-28622"/>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32" y="274638"/>
            <a:ext cx="8701106" cy="1143000"/>
          </a:xfrm>
        </p:spPr>
        <p:txBody>
          <a:bodyPr>
            <a:normAutofit fontScale="90000"/>
          </a:bodyPr>
          <a:lstStyle/>
          <a:p>
            <a:r>
              <a:rPr lang="en-US" dirty="0" smtClean="0">
                <a:latin typeface="Comic Sans MS"/>
                <a:cs typeface="Comic Sans MS"/>
              </a:rPr>
              <a:t>Certificates and </a:t>
            </a:r>
            <a:r>
              <a:rPr lang="en-US" dirty="0" smtClean="0">
                <a:latin typeface="Comic Sans MS"/>
                <a:cs typeface="Comic Sans MS"/>
              </a:rPr>
              <a:t>signing </a:t>
            </a:r>
            <a:r>
              <a:rPr lang="en-US" dirty="0">
                <a:latin typeface="Comic Sans MS"/>
                <a:cs typeface="Comic Sans MS"/>
              </a:rPr>
              <a:t>a</a:t>
            </a:r>
            <a:r>
              <a:rPr lang="en-US" dirty="0" smtClean="0">
                <a:latin typeface="Comic Sans MS"/>
                <a:cs typeface="Comic Sans MS"/>
              </a:rPr>
              <a:t>uthorities</a:t>
            </a:r>
            <a:endParaRPr lang="en-US" dirty="0">
              <a:latin typeface="Comic Sans MS"/>
              <a:cs typeface="Comic Sans MS"/>
            </a:endParaRPr>
          </a:p>
        </p:txBody>
      </p:sp>
      <p:pic>
        <p:nvPicPr>
          <p:cNvPr id="4" name="Content Placeholder 3" descr="Picture 1.png"/>
          <p:cNvPicPr>
            <a:picLocks noGrp="1" noChangeAspect="1"/>
          </p:cNvPicPr>
          <p:nvPr>
            <p:ph idx="1"/>
          </p:nvPr>
        </p:nvPicPr>
        <p:blipFill>
          <a:blip r:embed="rId3"/>
          <a:srcRect l="-30500" r="-30500"/>
          <a:stretch>
            <a:fillRect/>
          </a:stretch>
        </p:blipFill>
        <p:spPr>
          <a:xfrm>
            <a:off x="188132" y="1616729"/>
            <a:ext cx="8839258" cy="4861251"/>
          </a:xfr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5362"/>
          </a:xfrm>
        </p:spPr>
        <p:txBody>
          <a:bodyPr/>
          <a:lstStyle/>
          <a:p>
            <a:r>
              <a:rPr lang="en-US" dirty="0" smtClean="0">
                <a:latin typeface="Comic Sans MS"/>
                <a:cs typeface="Comic Sans MS"/>
              </a:rPr>
              <a:t>Whom do you trust?</a:t>
            </a:r>
            <a:endParaRPr lang="en-US" dirty="0">
              <a:latin typeface="Comic Sans MS"/>
              <a:cs typeface="Comic Sans MS"/>
            </a:endParaRP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sz="3000" dirty="0" smtClean="0">
              <a:latin typeface="Comic Sans MS"/>
              <a:cs typeface="Comic Sans MS"/>
            </a:endParaRPr>
          </a:p>
          <a:p>
            <a:pPr marL="0" indent="0">
              <a:buNone/>
            </a:pPr>
            <a:r>
              <a:rPr lang="en-US" sz="3000" dirty="0" smtClean="0">
                <a:latin typeface="Comic Sans MS"/>
                <a:cs typeface="Comic Sans MS"/>
              </a:rPr>
              <a:t>Verified </a:t>
            </a:r>
            <a:r>
              <a:rPr lang="en-US" sz="3000" dirty="0" smtClean="0">
                <a:latin typeface="Comic Sans MS"/>
                <a:cs typeface="Comic Sans MS"/>
              </a:rPr>
              <a:t>website: </a:t>
            </a:r>
            <a:r>
              <a:rPr lang="en-US" sz="3000" dirty="0"/>
              <a:t> </a:t>
            </a:r>
            <a:r>
              <a:rPr lang="en-US" sz="3000" dirty="0" smtClean="0">
                <a:hlinkClick r:id="rId3"/>
              </a:rPr>
              <a:t>https</a:t>
            </a:r>
            <a:r>
              <a:rPr lang="en-US" sz="3000" dirty="0" smtClean="0">
                <a:hlinkClick r:id="rId3"/>
              </a:rPr>
              <a:t>://firstclass.wellesley.edu/</a:t>
            </a:r>
            <a:endParaRPr lang="en-US" sz="3000" dirty="0" smtClean="0"/>
          </a:p>
          <a:p>
            <a:pPr marL="0" indent="0">
              <a:buNone/>
            </a:pPr>
            <a:r>
              <a:rPr lang="en-US" sz="3000" dirty="0" smtClean="0">
                <a:latin typeface="Comic Sans MS"/>
                <a:cs typeface="Comic Sans MS"/>
              </a:rPr>
              <a:t>Unknown signer: </a:t>
            </a:r>
            <a:r>
              <a:rPr lang="en-US" sz="3000" dirty="0" smtClean="0">
                <a:latin typeface="Comic Sans MS"/>
                <a:cs typeface="Comic Sans MS"/>
              </a:rPr>
              <a:t> </a:t>
            </a:r>
            <a:r>
              <a:rPr lang="en-US" sz="3000" dirty="0" smtClean="0">
                <a:hlinkClick r:id="rId4"/>
              </a:rPr>
              <a:t>https</a:t>
            </a:r>
            <a:r>
              <a:rPr lang="en-US" sz="3000" dirty="0" smtClean="0">
                <a:hlinkClick r:id="rId4"/>
              </a:rPr>
              <a:t>://cs.wellesley.edu/</a:t>
            </a:r>
            <a:endParaRPr lang="en-US" sz="3000" dirty="0" smtClean="0"/>
          </a:p>
          <a:p>
            <a:pPr>
              <a:buNone/>
            </a:pPr>
            <a:endParaRPr lang="en-US" dirty="0" smtClean="0"/>
          </a:p>
          <a:p>
            <a:endParaRPr lang="en-US" dirty="0" smtClean="0"/>
          </a:p>
          <a:p>
            <a:endParaRPr lang="en-US" dirty="0"/>
          </a:p>
        </p:txBody>
      </p:sp>
      <p:pic>
        <p:nvPicPr>
          <p:cNvPr id="4" name="Picture 3" descr="Picture 7.png"/>
          <p:cNvPicPr>
            <a:picLocks noChangeAspect="1"/>
          </p:cNvPicPr>
          <p:nvPr/>
        </p:nvPicPr>
        <p:blipFill>
          <a:blip r:embed="rId5"/>
          <a:stretch>
            <a:fillRect/>
          </a:stretch>
        </p:blipFill>
        <p:spPr>
          <a:xfrm>
            <a:off x="2346882" y="1417638"/>
            <a:ext cx="4538954" cy="32746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Encryption and security</a:t>
            </a:r>
            <a:endParaRPr lang="en-US" dirty="0">
              <a:latin typeface="Comic Sans MS"/>
              <a:cs typeface="Comic Sans MS"/>
            </a:endParaRPr>
          </a:p>
        </p:txBody>
      </p:sp>
      <p:pic>
        <p:nvPicPr>
          <p:cNvPr id="5" name="Content Placeholder 4" descr="aliceBob.jpg"/>
          <p:cNvPicPr>
            <a:picLocks noGrp="1" noChangeAspect="1"/>
          </p:cNvPicPr>
          <p:nvPr>
            <p:ph idx="1"/>
          </p:nvPr>
        </p:nvPicPr>
        <p:blipFill>
          <a:blip r:embed="rId3"/>
          <a:srcRect t="-8051" b="-8051"/>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4075"/>
          </a:xfrm>
        </p:spPr>
        <p:txBody>
          <a:bodyPr/>
          <a:lstStyle/>
          <a:p>
            <a:r>
              <a:rPr lang="en-US" dirty="0" smtClean="0">
                <a:latin typeface="Comic Sans MS"/>
                <a:cs typeface="Comic Sans MS"/>
              </a:rPr>
              <a:t>Ciphers</a:t>
            </a:r>
            <a:endParaRPr lang="en-US" dirty="0">
              <a:latin typeface="Comic Sans MS"/>
              <a:cs typeface="Comic Sans MS"/>
            </a:endParaRPr>
          </a:p>
        </p:txBody>
      </p:sp>
      <p:sp>
        <p:nvSpPr>
          <p:cNvPr id="3" name="Content Placeholder 2"/>
          <p:cNvSpPr>
            <a:spLocks noGrp="1"/>
          </p:cNvSpPr>
          <p:nvPr>
            <p:ph idx="1"/>
          </p:nvPr>
        </p:nvSpPr>
        <p:spPr>
          <a:xfrm>
            <a:off x="457200" y="1245376"/>
            <a:ext cx="8229600" cy="4525963"/>
          </a:xfrm>
        </p:spPr>
        <p:txBody>
          <a:bodyPr>
            <a:normAutofit/>
          </a:bodyPr>
          <a:lstStyle/>
          <a:p>
            <a:pPr marL="0" indent="0">
              <a:buNone/>
            </a:pPr>
            <a:r>
              <a:rPr lang="en-US" sz="2400" dirty="0" smtClean="0">
                <a:latin typeface="Comic Sans MS"/>
                <a:cs typeface="Comic Sans MS"/>
              </a:rPr>
              <a:t>Encryption terminology:</a:t>
            </a:r>
          </a:p>
          <a:p>
            <a:pPr lvl="1"/>
            <a:r>
              <a:rPr lang="en-US" sz="1600" b="1" dirty="0" smtClean="0">
                <a:latin typeface="Comic Sans MS"/>
                <a:cs typeface="Comic Sans MS"/>
              </a:rPr>
              <a:t>plaintext</a:t>
            </a:r>
            <a:r>
              <a:rPr lang="en-US" sz="1600" dirty="0" smtClean="0">
                <a:latin typeface="Comic Sans MS"/>
                <a:cs typeface="Comic Sans MS"/>
              </a:rPr>
              <a:t>: message to be sent, in readable form</a:t>
            </a:r>
          </a:p>
          <a:p>
            <a:pPr lvl="1"/>
            <a:r>
              <a:rPr lang="en-US" sz="1600" b="1" dirty="0" err="1" smtClean="0">
                <a:latin typeface="Comic Sans MS"/>
                <a:cs typeface="Comic Sans MS"/>
              </a:rPr>
              <a:t>ciphertext</a:t>
            </a:r>
            <a:r>
              <a:rPr lang="en-US" sz="1600" dirty="0" smtClean="0">
                <a:latin typeface="Comic Sans MS"/>
                <a:cs typeface="Comic Sans MS"/>
              </a:rPr>
              <a:t>: message in coded form, unreadable without a key</a:t>
            </a:r>
          </a:p>
          <a:p>
            <a:pPr lvl="1"/>
            <a:r>
              <a:rPr lang="en-US" sz="1600" b="1" dirty="0" smtClean="0">
                <a:latin typeface="Comic Sans MS"/>
                <a:cs typeface="Comic Sans MS"/>
              </a:rPr>
              <a:t>encrypt</a:t>
            </a:r>
            <a:r>
              <a:rPr lang="en-US" sz="1600" dirty="0" smtClean="0">
                <a:latin typeface="Comic Sans MS"/>
                <a:cs typeface="Comic Sans MS"/>
              </a:rPr>
              <a:t>: turn plaintext into </a:t>
            </a:r>
            <a:r>
              <a:rPr lang="en-US" sz="1600" dirty="0" err="1" smtClean="0">
                <a:latin typeface="Comic Sans MS"/>
                <a:cs typeface="Comic Sans MS"/>
              </a:rPr>
              <a:t>ciphertext</a:t>
            </a:r>
            <a:endParaRPr lang="en-US" sz="1600" dirty="0" smtClean="0">
              <a:latin typeface="Comic Sans MS"/>
              <a:cs typeface="Comic Sans MS"/>
            </a:endParaRPr>
          </a:p>
          <a:p>
            <a:pPr lvl="1"/>
            <a:r>
              <a:rPr lang="en-US" sz="1600" b="1" dirty="0" smtClean="0">
                <a:latin typeface="Comic Sans MS"/>
                <a:cs typeface="Comic Sans MS"/>
              </a:rPr>
              <a:t>decrypt</a:t>
            </a:r>
            <a:r>
              <a:rPr lang="en-US" sz="1600" dirty="0" smtClean="0">
                <a:latin typeface="Comic Sans MS"/>
                <a:cs typeface="Comic Sans MS"/>
              </a:rPr>
              <a:t>: turn </a:t>
            </a:r>
            <a:r>
              <a:rPr lang="en-US" sz="1600" dirty="0" err="1" smtClean="0">
                <a:latin typeface="Comic Sans MS"/>
                <a:cs typeface="Comic Sans MS"/>
              </a:rPr>
              <a:t>ciphertext</a:t>
            </a:r>
            <a:r>
              <a:rPr lang="en-US" sz="1600" dirty="0" smtClean="0">
                <a:latin typeface="Comic Sans MS"/>
                <a:cs typeface="Comic Sans MS"/>
              </a:rPr>
              <a:t> back into plaintext</a:t>
            </a:r>
          </a:p>
          <a:p>
            <a:pPr lvl="1"/>
            <a:r>
              <a:rPr lang="en-US" sz="1600" b="1" dirty="0" smtClean="0">
                <a:latin typeface="Comic Sans MS"/>
                <a:cs typeface="Comic Sans MS"/>
              </a:rPr>
              <a:t>cryptanalysis</a:t>
            </a:r>
            <a:r>
              <a:rPr lang="en-US" sz="1600" dirty="0" smtClean="0">
                <a:latin typeface="Comic Sans MS"/>
                <a:cs typeface="Comic Sans MS"/>
              </a:rPr>
              <a:t>: cracking a code without the required special information</a:t>
            </a:r>
          </a:p>
          <a:p>
            <a:pPr lvl="1"/>
            <a:r>
              <a:rPr lang="en-US" sz="1600" b="1" dirty="0" smtClean="0">
                <a:latin typeface="Comic Sans MS"/>
                <a:cs typeface="Comic Sans MS"/>
              </a:rPr>
              <a:t>cryptography</a:t>
            </a:r>
            <a:r>
              <a:rPr lang="en-US" sz="1600" dirty="0" smtClean="0">
                <a:latin typeface="Comic Sans MS"/>
                <a:cs typeface="Comic Sans MS"/>
              </a:rPr>
              <a:t>: study of codes and code-breaking</a:t>
            </a:r>
            <a:endParaRPr lang="en-US" sz="1600" dirty="0">
              <a:latin typeface="Comic Sans MS"/>
              <a:cs typeface="Comic Sans MS"/>
            </a:endParaRPr>
          </a:p>
        </p:txBody>
      </p:sp>
      <p:pic>
        <p:nvPicPr>
          <p:cNvPr id="4" name="Picture 3" descr="terms.gif"/>
          <p:cNvPicPr>
            <a:picLocks noChangeAspect="1"/>
          </p:cNvPicPr>
          <p:nvPr/>
        </p:nvPicPr>
        <p:blipFill>
          <a:blip r:embed="rId3"/>
          <a:stretch>
            <a:fillRect/>
          </a:stretch>
        </p:blipFill>
        <p:spPr>
          <a:xfrm>
            <a:off x="2650367" y="3669072"/>
            <a:ext cx="3892729" cy="281188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7035"/>
          </a:xfrm>
        </p:spPr>
        <p:txBody>
          <a:bodyPr/>
          <a:lstStyle/>
          <a:p>
            <a:r>
              <a:rPr lang="en-US" dirty="0" smtClean="0">
                <a:latin typeface="Comic Sans MS"/>
                <a:cs typeface="Comic Sans MS"/>
              </a:rPr>
              <a:t>Caesar </a:t>
            </a:r>
            <a:r>
              <a:rPr lang="en-US" dirty="0" smtClean="0">
                <a:latin typeface="Comic Sans MS"/>
                <a:cs typeface="Comic Sans MS"/>
              </a:rPr>
              <a:t>ciphers</a:t>
            </a:r>
            <a:endParaRPr lang="en-US" dirty="0">
              <a:latin typeface="Comic Sans MS"/>
              <a:cs typeface="Comic Sans MS"/>
            </a:endParaRPr>
          </a:p>
        </p:txBody>
      </p:sp>
      <p:sp>
        <p:nvSpPr>
          <p:cNvPr id="3" name="Content Placeholder 2"/>
          <p:cNvSpPr>
            <a:spLocks noGrp="1"/>
          </p:cNvSpPr>
          <p:nvPr>
            <p:ph idx="1"/>
          </p:nvPr>
        </p:nvSpPr>
        <p:spPr>
          <a:xfrm>
            <a:off x="457200" y="1349321"/>
            <a:ext cx="8229600" cy="4525963"/>
          </a:xfrm>
        </p:spPr>
        <p:txBody>
          <a:bodyPr/>
          <a:lstStyle/>
          <a:p>
            <a:pPr marL="0" indent="0">
              <a:buNone/>
            </a:pPr>
            <a:r>
              <a:rPr lang="en-US" sz="2400" dirty="0" smtClean="0">
                <a:latin typeface="Comic Sans MS"/>
                <a:cs typeface="Comic Sans MS"/>
              </a:rPr>
              <a:t>The idea behind Caesar </a:t>
            </a:r>
            <a:r>
              <a:rPr lang="en-US" sz="2400" dirty="0" smtClean="0">
                <a:latin typeface="Comic Sans MS"/>
                <a:cs typeface="Comic Sans MS"/>
              </a:rPr>
              <a:t>ciphers</a:t>
            </a:r>
            <a:r>
              <a:rPr lang="en-US" sz="2400" dirty="0" smtClean="0">
                <a:latin typeface="Comic Sans MS"/>
                <a:cs typeface="Comic Sans MS"/>
              </a:rPr>
              <a:t> </a:t>
            </a:r>
            <a:r>
              <a:rPr lang="en-US" sz="2400" dirty="0" smtClean="0">
                <a:latin typeface="Comic Sans MS"/>
                <a:cs typeface="Comic Sans MS"/>
              </a:rPr>
              <a:t>is </a:t>
            </a:r>
            <a:r>
              <a:rPr lang="en-US" sz="2400" b="1" i="1" dirty="0" smtClean="0">
                <a:latin typeface="Comic Sans MS"/>
                <a:cs typeface="Comic Sans MS"/>
              </a:rPr>
              <a:t>letter </a:t>
            </a:r>
            <a:r>
              <a:rPr lang="en-US" sz="2400" b="1" i="1" dirty="0" smtClean="0">
                <a:latin typeface="Comic Sans MS"/>
                <a:cs typeface="Comic Sans MS"/>
              </a:rPr>
              <a:t>substitution </a:t>
            </a:r>
            <a:endParaRPr lang="en-US" sz="2400" b="1" i="1" dirty="0">
              <a:latin typeface="Comic Sans MS"/>
              <a:cs typeface="Comic Sans MS"/>
            </a:endParaRPr>
          </a:p>
          <a:p>
            <a:pPr marL="0" indent="0">
              <a:buNone/>
            </a:pPr>
            <a:r>
              <a:rPr lang="en-US" sz="2400" b="1" i="1" dirty="0" smtClean="0">
                <a:latin typeface="Comic Sans MS"/>
                <a:cs typeface="Comic Sans MS"/>
              </a:rPr>
              <a:t>	</a:t>
            </a:r>
            <a:r>
              <a:rPr lang="en-US" sz="2400" dirty="0" smtClean="0">
                <a:latin typeface="Comic Sans MS"/>
                <a:cs typeface="Comic Sans MS"/>
              </a:rPr>
              <a:t>One </a:t>
            </a:r>
            <a:r>
              <a:rPr lang="en-US" sz="2400" dirty="0" smtClean="0">
                <a:latin typeface="Comic Sans MS"/>
                <a:cs typeface="Comic Sans MS"/>
              </a:rPr>
              <a:t>strategy uses </a:t>
            </a:r>
            <a:r>
              <a:rPr lang="en-US" sz="2400" b="1" i="1" dirty="0" smtClean="0">
                <a:latin typeface="Comic Sans MS"/>
                <a:cs typeface="Comic Sans MS"/>
              </a:rPr>
              <a:t>rotation</a:t>
            </a:r>
            <a:endParaRPr lang="en-US" sz="2400" b="1" i="1" dirty="0" smtClean="0">
              <a:latin typeface="Comic Sans MS"/>
              <a:cs typeface="Comic Sans MS"/>
            </a:endParaRPr>
          </a:p>
          <a:p>
            <a:pPr>
              <a:buNone/>
            </a:pPr>
            <a:r>
              <a:rPr lang="en-US" b="1" i="1" dirty="0" smtClean="0"/>
              <a:t> </a:t>
            </a:r>
            <a:endParaRPr lang="en-US" dirty="0"/>
          </a:p>
        </p:txBody>
      </p:sp>
      <p:pic>
        <p:nvPicPr>
          <p:cNvPr id="4" name="Picture 3" descr="caesar.jpg"/>
          <p:cNvPicPr>
            <a:picLocks noChangeAspect="1"/>
          </p:cNvPicPr>
          <p:nvPr/>
        </p:nvPicPr>
        <p:blipFill>
          <a:blip r:embed="rId3"/>
          <a:stretch>
            <a:fillRect/>
          </a:stretch>
        </p:blipFill>
        <p:spPr>
          <a:xfrm>
            <a:off x="1275679" y="2431626"/>
            <a:ext cx="2540000" cy="2514600"/>
          </a:xfrm>
          <a:prstGeom prst="rect">
            <a:avLst/>
          </a:prstGeom>
        </p:spPr>
      </p:pic>
      <p:pic>
        <p:nvPicPr>
          <p:cNvPr id="5" name="Picture 4" descr="320px-Caesar3.png"/>
          <p:cNvPicPr>
            <a:picLocks noChangeAspect="1"/>
          </p:cNvPicPr>
          <p:nvPr/>
        </p:nvPicPr>
        <p:blipFill>
          <a:blip r:embed="rId4"/>
          <a:stretch>
            <a:fillRect/>
          </a:stretch>
        </p:blipFill>
        <p:spPr>
          <a:xfrm>
            <a:off x="4134026" y="2748132"/>
            <a:ext cx="4064000" cy="1714500"/>
          </a:xfrm>
          <a:prstGeom prst="rect">
            <a:avLst/>
          </a:prstGeom>
        </p:spPr>
      </p:pic>
      <p:sp>
        <p:nvSpPr>
          <p:cNvPr id="6" name="TextBox 5"/>
          <p:cNvSpPr txBox="1"/>
          <p:nvPr/>
        </p:nvSpPr>
        <p:spPr>
          <a:xfrm>
            <a:off x="789672" y="5060283"/>
            <a:ext cx="7897128" cy="925040"/>
          </a:xfrm>
          <a:prstGeom prst="rect">
            <a:avLst/>
          </a:prstGeom>
          <a:noFill/>
        </p:spPr>
        <p:txBody>
          <a:bodyPr wrap="square" rtlCol="0">
            <a:spAutoFit/>
          </a:bodyPr>
          <a:lstStyle/>
          <a:p>
            <a:pPr>
              <a:lnSpc>
                <a:spcPts val="3280"/>
              </a:lnSpc>
            </a:pPr>
            <a:r>
              <a:rPr lang="en-US" sz="2400" dirty="0" smtClean="0">
                <a:latin typeface="Comic Sans MS"/>
                <a:cs typeface="Comic Sans MS"/>
              </a:rPr>
              <a:t>Substitution codes are </a:t>
            </a:r>
            <a:r>
              <a:rPr lang="en-US" sz="2400" b="1" i="1" dirty="0" smtClean="0">
                <a:latin typeface="Comic Sans MS"/>
                <a:cs typeface="Comic Sans MS"/>
              </a:rPr>
              <a:t>easy to break</a:t>
            </a:r>
          </a:p>
          <a:p>
            <a:pPr>
              <a:lnSpc>
                <a:spcPts val="3280"/>
              </a:lnSpc>
            </a:pPr>
            <a:r>
              <a:rPr lang="en-US" sz="2400" dirty="0">
                <a:latin typeface="Comic Sans MS"/>
                <a:cs typeface="Comic Sans MS"/>
              </a:rPr>
              <a:t>	</a:t>
            </a:r>
            <a:r>
              <a:rPr lang="en-US" sz="2400" dirty="0" smtClean="0">
                <a:latin typeface="Comic Sans MS"/>
                <a:cs typeface="Comic Sans MS"/>
              </a:rPr>
              <a:t>One strategy uses </a:t>
            </a:r>
            <a:r>
              <a:rPr lang="en-US" sz="2400" b="1" i="1" dirty="0" smtClean="0">
                <a:latin typeface="Comic Sans MS"/>
                <a:cs typeface="Comic Sans MS"/>
              </a:rPr>
              <a:t>letter frequencies</a:t>
            </a:r>
            <a:endParaRPr lang="en-US" sz="2400" b="1" i="1" dirty="0">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Comic Sans MS"/>
                <a:cs typeface="Comic Sans MS"/>
              </a:rPr>
              <a:t>How can we i</a:t>
            </a:r>
            <a:r>
              <a:rPr lang="en-US" sz="3200" dirty="0" smtClean="0">
                <a:latin typeface="Comic Sans MS"/>
                <a:cs typeface="Comic Sans MS"/>
              </a:rPr>
              <a:t>mplement a </a:t>
            </a:r>
            <a:r>
              <a:rPr lang="en-US" sz="3200" dirty="0" smtClean="0">
                <a:latin typeface="Comic Sans MS"/>
                <a:cs typeface="Comic Sans MS"/>
              </a:rPr>
              <a:t>Caesar </a:t>
            </a:r>
            <a:r>
              <a:rPr lang="en-US" sz="3200" dirty="0">
                <a:latin typeface="Comic Sans MS"/>
                <a:cs typeface="Comic Sans MS"/>
              </a:rPr>
              <a:t>c</a:t>
            </a:r>
            <a:r>
              <a:rPr lang="en-US" sz="3200" dirty="0" smtClean="0">
                <a:latin typeface="Comic Sans MS"/>
                <a:cs typeface="Comic Sans MS"/>
              </a:rPr>
              <a:t>ipher </a:t>
            </a:r>
            <a:br>
              <a:rPr lang="en-US" sz="3200" dirty="0" smtClean="0">
                <a:latin typeface="Comic Sans MS"/>
                <a:cs typeface="Comic Sans MS"/>
              </a:rPr>
            </a:br>
            <a:r>
              <a:rPr lang="en-US" sz="3200" dirty="0" smtClean="0">
                <a:latin typeface="Comic Sans MS"/>
                <a:cs typeface="Comic Sans MS"/>
              </a:rPr>
              <a:t>using </a:t>
            </a:r>
            <a:r>
              <a:rPr lang="en-US" sz="3200" dirty="0" smtClean="0">
                <a:latin typeface="Comic Sans MS"/>
                <a:cs typeface="Comic Sans MS"/>
              </a:rPr>
              <a:t>the ASCII </a:t>
            </a:r>
            <a:r>
              <a:rPr lang="en-US" sz="3200" dirty="0" smtClean="0">
                <a:latin typeface="Comic Sans MS"/>
                <a:cs typeface="Comic Sans MS"/>
              </a:rPr>
              <a:t>table?</a:t>
            </a:r>
            <a:endParaRPr lang="en-US" sz="3200" dirty="0">
              <a:latin typeface="Comic Sans MS"/>
              <a:cs typeface="Comic Sans MS"/>
            </a:endParaRPr>
          </a:p>
        </p:txBody>
      </p:sp>
      <p:pic>
        <p:nvPicPr>
          <p:cNvPr id="4" name="Picture 3" descr="Screen shot 2011-04-22 at 4.52.48 PM.png"/>
          <p:cNvPicPr>
            <a:picLocks noChangeAspect="1"/>
          </p:cNvPicPr>
          <p:nvPr/>
        </p:nvPicPr>
        <p:blipFill>
          <a:blip r:embed="rId3"/>
          <a:stretch>
            <a:fillRect/>
          </a:stretch>
        </p:blipFill>
        <p:spPr>
          <a:xfrm>
            <a:off x="1498823" y="1729019"/>
            <a:ext cx="6311900" cy="4521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99" y="274638"/>
            <a:ext cx="8949401" cy="1143000"/>
          </a:xfrm>
        </p:spPr>
        <p:txBody>
          <a:bodyPr>
            <a:normAutofit/>
          </a:bodyPr>
          <a:lstStyle/>
          <a:p>
            <a:r>
              <a:rPr lang="en-US" sz="3200" dirty="0" err="1" smtClean="0">
                <a:latin typeface="Comic Sans MS"/>
                <a:cs typeface="Comic Sans MS"/>
              </a:rPr>
              <a:t>Vigenere</a:t>
            </a:r>
            <a:r>
              <a:rPr lang="en-US" sz="3200" dirty="0" smtClean="0">
                <a:latin typeface="Comic Sans MS"/>
                <a:cs typeface="Comic Sans MS"/>
              </a:rPr>
              <a:t> </a:t>
            </a:r>
            <a:r>
              <a:rPr lang="en-US" sz="3200" dirty="0" smtClean="0">
                <a:latin typeface="Comic Sans MS"/>
                <a:cs typeface="Comic Sans MS"/>
              </a:rPr>
              <a:t>cipher</a:t>
            </a:r>
            <a:r>
              <a:rPr lang="en-US" sz="3200" dirty="0" smtClean="0">
                <a:latin typeface="Comic Sans MS"/>
                <a:cs typeface="Comic Sans MS"/>
              </a:rPr>
              <a:t>: </a:t>
            </a:r>
            <a:r>
              <a:rPr lang="en-US" sz="3200" dirty="0" smtClean="0">
                <a:latin typeface="Comic Sans MS"/>
                <a:cs typeface="Comic Sans MS"/>
              </a:rPr>
              <a:t>Multiple </a:t>
            </a:r>
            <a:r>
              <a:rPr lang="en-US" sz="3200" dirty="0" smtClean="0">
                <a:latin typeface="Comic Sans MS"/>
                <a:cs typeface="Comic Sans MS"/>
              </a:rPr>
              <a:t>Caesar </a:t>
            </a:r>
            <a:r>
              <a:rPr lang="en-US" sz="3200" dirty="0" smtClean="0">
                <a:latin typeface="Comic Sans MS"/>
                <a:cs typeface="Comic Sans MS"/>
              </a:rPr>
              <a:t>ciphers</a:t>
            </a:r>
            <a:endParaRPr lang="en-US" sz="3200" dirty="0">
              <a:latin typeface="Comic Sans MS"/>
              <a:cs typeface="Comic Sans MS"/>
            </a:endParaRPr>
          </a:p>
        </p:txBody>
      </p:sp>
      <p:sp>
        <p:nvSpPr>
          <p:cNvPr id="3" name="Content Placeholder 2"/>
          <p:cNvSpPr>
            <a:spLocks noGrp="1"/>
          </p:cNvSpPr>
          <p:nvPr>
            <p:ph idx="1"/>
          </p:nvPr>
        </p:nvSpPr>
        <p:spPr>
          <a:xfrm>
            <a:off x="457200" y="1543077"/>
            <a:ext cx="8526104" cy="4525963"/>
          </a:xfrm>
        </p:spPr>
        <p:txBody>
          <a:bodyPr>
            <a:noAutofit/>
          </a:bodyPr>
          <a:lstStyle/>
          <a:p>
            <a:pPr marL="0" indent="0">
              <a:buNone/>
            </a:pPr>
            <a:r>
              <a:rPr lang="en-US" sz="2800" dirty="0" smtClean="0">
                <a:latin typeface="Comic Sans MS"/>
                <a:cs typeface="Comic Sans MS"/>
              </a:rPr>
              <a:t>Using </a:t>
            </a:r>
            <a:r>
              <a:rPr lang="en-US" sz="2800" dirty="0" smtClean="0">
                <a:latin typeface="Comic Sans MS"/>
                <a:cs typeface="Comic Sans MS"/>
              </a:rPr>
              <a:t>a </a:t>
            </a:r>
            <a:r>
              <a:rPr lang="en-US" sz="2800" b="1" i="1" dirty="0" err="1" smtClean="0">
                <a:latin typeface="Comic Sans MS"/>
                <a:cs typeface="Comic Sans MS"/>
              </a:rPr>
              <a:t>Vigenere</a:t>
            </a:r>
            <a:r>
              <a:rPr lang="en-US" sz="2800" b="1" i="1" dirty="0" smtClean="0">
                <a:latin typeface="Comic Sans MS"/>
                <a:cs typeface="Comic Sans MS"/>
              </a:rPr>
              <a:t> </a:t>
            </a:r>
            <a:r>
              <a:rPr lang="en-US" sz="2800" b="1" i="1" dirty="0" smtClean="0">
                <a:latin typeface="Comic Sans MS"/>
                <a:cs typeface="Comic Sans MS"/>
              </a:rPr>
              <a:t>cipher </a:t>
            </a:r>
            <a:r>
              <a:rPr lang="en-US" sz="2800" dirty="0" smtClean="0">
                <a:latin typeface="Comic Sans MS"/>
                <a:cs typeface="Comic Sans MS"/>
              </a:rPr>
              <a:t>to encrypt a message:</a:t>
            </a:r>
          </a:p>
          <a:p>
            <a:pPr lvl="1"/>
            <a:r>
              <a:rPr lang="en-US" sz="2400" dirty="0" smtClean="0">
                <a:latin typeface="Comic Sans MS"/>
                <a:cs typeface="Comic Sans MS"/>
              </a:rPr>
              <a:t>Select a </a:t>
            </a:r>
            <a:r>
              <a:rPr lang="en-US" sz="2400" b="1" i="1" dirty="0" smtClean="0">
                <a:latin typeface="Comic Sans MS"/>
                <a:cs typeface="Comic Sans MS"/>
              </a:rPr>
              <a:t>keyword</a:t>
            </a:r>
            <a:r>
              <a:rPr lang="en-US" sz="2400" i="1" dirty="0" smtClean="0">
                <a:latin typeface="Comic Sans MS"/>
                <a:cs typeface="Comic Sans MS"/>
              </a:rPr>
              <a:t> </a:t>
            </a:r>
            <a:r>
              <a:rPr lang="en-US" sz="2400" dirty="0" smtClean="0">
                <a:latin typeface="Comic Sans MS"/>
                <a:cs typeface="Comic Sans MS"/>
              </a:rPr>
              <a:t>(e.g. CAT)</a:t>
            </a:r>
          </a:p>
          <a:p>
            <a:pPr lvl="1"/>
            <a:r>
              <a:rPr lang="en-US" sz="2400" dirty="0" smtClean="0">
                <a:latin typeface="Comic Sans MS"/>
                <a:cs typeface="Comic Sans MS"/>
              </a:rPr>
              <a:t>Convert the letters of the keyword to a sequence of rotations, each in the range from 0 to 25  (e.g. "CAT" is converted to the rotation sequence 2-0-19) </a:t>
            </a:r>
          </a:p>
          <a:p>
            <a:pPr lvl="1"/>
            <a:r>
              <a:rPr lang="en-US" sz="2400" dirty="0" smtClean="0">
                <a:latin typeface="Comic Sans MS"/>
                <a:cs typeface="Comic Sans MS"/>
              </a:rPr>
              <a:t>Use the sequence of rotations to encode successive letters of the message, repeatedly cycling through the rotations </a:t>
            </a:r>
            <a:endParaRPr lang="en-US" sz="2400" dirty="0" smtClean="0">
              <a:latin typeface="Comic Sans MS"/>
              <a:cs typeface="Comic Sans MS"/>
            </a:endParaRPr>
          </a:p>
          <a:p>
            <a:pPr marL="457200" lvl="1" indent="0">
              <a:lnSpc>
                <a:spcPts val="3820"/>
              </a:lnSpc>
              <a:buNone/>
            </a:pPr>
            <a:r>
              <a:rPr lang="en-US" sz="2400" dirty="0">
                <a:latin typeface="Comic Sans MS"/>
                <a:cs typeface="Comic Sans MS"/>
              </a:rPr>
              <a:t>	</a:t>
            </a:r>
            <a:r>
              <a:rPr lang="en-US" sz="2400" dirty="0" smtClean="0">
                <a:latin typeface="Comic Sans MS"/>
                <a:cs typeface="Comic Sans MS"/>
              </a:rPr>
              <a:t>	</a:t>
            </a:r>
            <a:r>
              <a:rPr lang="en-US" sz="2400" dirty="0" smtClean="0">
                <a:latin typeface="Comic Sans MS"/>
                <a:cs typeface="Comic Sans MS"/>
              </a:rPr>
              <a:t>(</a:t>
            </a:r>
            <a:r>
              <a:rPr lang="en-US" sz="2400" dirty="0" smtClean="0">
                <a:latin typeface="Comic Sans MS"/>
                <a:cs typeface="Comic Sans MS"/>
              </a:rPr>
              <a:t>e.g. 2-0-19-2-0-19-2-0-19...</a:t>
            </a:r>
            <a:r>
              <a:rPr lang="en-US" sz="2400" dirty="0" smtClean="0">
                <a:latin typeface="Comic Sans MS"/>
                <a:cs typeface="Comic Sans MS"/>
              </a:rPr>
              <a:t>)</a:t>
            </a:r>
          </a:p>
          <a:p>
            <a:pPr marL="457200" lvl="1" indent="0">
              <a:lnSpc>
                <a:spcPts val="3820"/>
              </a:lnSpc>
              <a:buNone/>
            </a:pPr>
            <a:r>
              <a:rPr lang="en-US" sz="2400" i="1" dirty="0" smtClean="0">
                <a:solidFill>
                  <a:srgbClr val="0000FF"/>
                </a:solidFill>
                <a:latin typeface="Comic Sans MS"/>
                <a:cs typeface="Comic Sans MS"/>
              </a:rPr>
              <a:t>			Unbreakable for 300 years!</a:t>
            </a:r>
            <a:endParaRPr lang="en-US" sz="2400" i="1" dirty="0">
              <a:solidFill>
                <a:srgbClr val="0000FF"/>
              </a:solidFill>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115"/>
          </a:xfrm>
        </p:spPr>
        <p:txBody>
          <a:bodyPr/>
          <a:lstStyle/>
          <a:p>
            <a:r>
              <a:rPr lang="en-US" dirty="0" smtClean="0">
                <a:latin typeface="Comic Sans MS"/>
                <a:cs typeface="Comic Sans MS"/>
              </a:rPr>
              <a:t>Private </a:t>
            </a:r>
            <a:r>
              <a:rPr lang="en-US" dirty="0" smtClean="0">
                <a:latin typeface="Comic Sans MS"/>
                <a:cs typeface="Comic Sans MS"/>
              </a:rPr>
              <a:t>key </a:t>
            </a:r>
            <a:r>
              <a:rPr lang="en-US" dirty="0">
                <a:latin typeface="Comic Sans MS"/>
                <a:cs typeface="Comic Sans MS"/>
              </a:rPr>
              <a:t>e</a:t>
            </a:r>
            <a:r>
              <a:rPr lang="en-US" dirty="0" smtClean="0">
                <a:latin typeface="Comic Sans MS"/>
                <a:cs typeface="Comic Sans MS"/>
              </a:rPr>
              <a:t>ncryption</a:t>
            </a:r>
            <a:endParaRPr lang="en-US" dirty="0">
              <a:latin typeface="Comic Sans MS"/>
              <a:cs typeface="Comic Sans MS"/>
            </a:endParaRPr>
          </a:p>
        </p:txBody>
      </p:sp>
      <p:pic>
        <p:nvPicPr>
          <p:cNvPr id="4" name="Content Placeholder 3" descr="key.gif"/>
          <p:cNvPicPr>
            <a:picLocks noGrp="1" noChangeAspect="1"/>
          </p:cNvPicPr>
          <p:nvPr>
            <p:ph idx="1"/>
          </p:nvPr>
        </p:nvPicPr>
        <p:blipFill>
          <a:blip r:embed="rId3"/>
          <a:srcRect l="-15672" r="-15672"/>
          <a:stretch>
            <a:fillRect/>
          </a:stretch>
        </p:blipFill>
        <p:spPr>
          <a:xfrm>
            <a:off x="923701" y="1417638"/>
            <a:ext cx="7222830" cy="4039149"/>
          </a:xfrm>
        </p:spPr>
      </p:pic>
      <p:sp>
        <p:nvSpPr>
          <p:cNvPr id="5" name="Rectangle 4"/>
          <p:cNvSpPr/>
          <p:nvPr/>
        </p:nvSpPr>
        <p:spPr>
          <a:xfrm>
            <a:off x="1352011" y="5652500"/>
            <a:ext cx="6704127" cy="8229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p>
            <a:pPr>
              <a:lnSpc>
                <a:spcPts val="2460"/>
              </a:lnSpc>
            </a:pPr>
            <a:r>
              <a:rPr lang="en-US" b="1" dirty="0" smtClean="0">
                <a:solidFill>
                  <a:srgbClr val="FF0000"/>
                </a:solidFill>
                <a:latin typeface="Comic Sans MS"/>
                <a:cs typeface="Comic Sans MS"/>
              </a:rPr>
              <a:t>Key distribution problem</a:t>
            </a:r>
            <a:r>
              <a:rPr lang="en-US" dirty="0" smtClean="0">
                <a:solidFill>
                  <a:schemeClr val="tx1"/>
                </a:solidFill>
                <a:latin typeface="Comic Sans MS"/>
                <a:cs typeface="Comic Sans MS"/>
              </a:rPr>
              <a:t>: finding a secure way </a:t>
            </a:r>
            <a:r>
              <a:rPr lang="en-US" dirty="0" smtClean="0">
                <a:solidFill>
                  <a:schemeClr val="tx1"/>
                </a:solidFill>
                <a:latin typeface="Comic Sans MS"/>
                <a:cs typeface="Comic Sans MS"/>
              </a:rPr>
              <a:t>to</a:t>
            </a:r>
            <a:r>
              <a:rPr lang="en-US" dirty="0" smtClean="0">
                <a:solidFill>
                  <a:schemeClr val="tx1"/>
                </a:solidFill>
                <a:latin typeface="Comic Sans MS"/>
                <a:cs typeface="Comic Sans MS"/>
              </a:rPr>
              <a:t> send </a:t>
            </a:r>
            <a:r>
              <a:rPr lang="en-US" dirty="0" smtClean="0">
                <a:solidFill>
                  <a:schemeClr val="tx1"/>
                </a:solidFill>
                <a:latin typeface="Comic Sans MS"/>
                <a:cs typeface="Comic Sans MS"/>
              </a:rPr>
              <a:t>a private key in order to have a secure way </a:t>
            </a:r>
            <a:r>
              <a:rPr lang="en-US" dirty="0" smtClean="0">
                <a:solidFill>
                  <a:schemeClr val="tx1"/>
                </a:solidFill>
                <a:latin typeface="Comic Sans MS"/>
                <a:cs typeface="Comic Sans MS"/>
              </a:rPr>
              <a:t>to</a:t>
            </a:r>
            <a:r>
              <a:rPr lang="en-US" dirty="0" smtClean="0">
                <a:solidFill>
                  <a:schemeClr val="tx1"/>
                </a:solidFill>
                <a:latin typeface="Comic Sans MS"/>
                <a:cs typeface="Comic Sans MS"/>
              </a:rPr>
              <a:t> communicate</a:t>
            </a:r>
            <a:endParaRPr lang="en-US" dirty="0">
              <a:solidFill>
                <a:schemeClr val="tx1"/>
              </a:solidFill>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Public </a:t>
            </a:r>
            <a:r>
              <a:rPr lang="en-US" dirty="0" smtClean="0">
                <a:latin typeface="Comic Sans MS"/>
                <a:cs typeface="Comic Sans MS"/>
              </a:rPr>
              <a:t>key </a:t>
            </a:r>
            <a:r>
              <a:rPr lang="en-US" dirty="0">
                <a:latin typeface="Comic Sans MS"/>
                <a:cs typeface="Comic Sans MS"/>
              </a:rPr>
              <a:t>e</a:t>
            </a:r>
            <a:r>
              <a:rPr lang="en-US" dirty="0" smtClean="0">
                <a:latin typeface="Comic Sans MS"/>
                <a:cs typeface="Comic Sans MS"/>
              </a:rPr>
              <a:t>ncryption</a:t>
            </a:r>
            <a:endParaRPr lang="en-US" dirty="0">
              <a:latin typeface="Comic Sans MS"/>
              <a:cs typeface="Comic Sans MS"/>
            </a:endParaRPr>
          </a:p>
        </p:txBody>
      </p:sp>
      <p:sp>
        <p:nvSpPr>
          <p:cNvPr id="3" name="Content Placeholder 2"/>
          <p:cNvSpPr>
            <a:spLocks noGrp="1"/>
          </p:cNvSpPr>
          <p:nvPr>
            <p:ph idx="1"/>
          </p:nvPr>
        </p:nvSpPr>
        <p:spPr>
          <a:xfrm>
            <a:off x="457199" y="1449847"/>
            <a:ext cx="8463393" cy="4525963"/>
          </a:xfrm>
        </p:spPr>
        <p:txBody>
          <a:bodyPr>
            <a:noAutofit/>
          </a:bodyPr>
          <a:lstStyle/>
          <a:p>
            <a:pPr marL="0" indent="0">
              <a:lnSpc>
                <a:spcPts val="3080"/>
              </a:lnSpc>
              <a:buNone/>
            </a:pPr>
            <a:r>
              <a:rPr lang="en-US" sz="2400" dirty="0" smtClean="0">
                <a:latin typeface="Comic Sans MS"/>
                <a:cs typeface="Comic Sans MS"/>
              </a:rPr>
              <a:t>1977</a:t>
            </a:r>
            <a:r>
              <a:rPr lang="en-US" sz="2400" dirty="0" smtClean="0">
                <a:latin typeface="Comic Sans MS"/>
                <a:cs typeface="Comic Sans MS"/>
              </a:rPr>
              <a:t>, </a:t>
            </a:r>
            <a:r>
              <a:rPr lang="en-US" sz="2400" b="1" dirty="0" smtClean="0">
                <a:latin typeface="Comic Sans MS"/>
                <a:cs typeface="Comic Sans MS"/>
              </a:rPr>
              <a:t>RSA method </a:t>
            </a:r>
            <a:r>
              <a:rPr lang="en-US" sz="2400" dirty="0" smtClean="0">
                <a:latin typeface="Comic Sans MS"/>
                <a:cs typeface="Comic Sans MS"/>
              </a:rPr>
              <a:t>(</a:t>
            </a:r>
            <a:r>
              <a:rPr lang="en-US" sz="2400" dirty="0" err="1" smtClean="0">
                <a:latin typeface="Comic Sans MS"/>
                <a:cs typeface="Comic Sans MS"/>
              </a:rPr>
              <a:t>Rivest</a:t>
            </a:r>
            <a:r>
              <a:rPr lang="en-US" sz="2400" dirty="0" smtClean="0">
                <a:latin typeface="Comic Sans MS"/>
                <a:cs typeface="Comic Sans MS"/>
              </a:rPr>
              <a:t>, </a:t>
            </a:r>
            <a:r>
              <a:rPr lang="en-US" sz="2400" dirty="0" smtClean="0">
                <a:latin typeface="Comic Sans MS"/>
                <a:cs typeface="Comic Sans MS"/>
              </a:rPr>
              <a:t>Shamir </a:t>
            </a:r>
            <a:r>
              <a:rPr lang="en-US" sz="2400" dirty="0" smtClean="0">
                <a:latin typeface="Comic Sans MS"/>
                <a:cs typeface="Comic Sans MS"/>
              </a:rPr>
              <a:t>and </a:t>
            </a:r>
            <a:r>
              <a:rPr lang="en-US" sz="2400" dirty="0" err="1" smtClean="0">
                <a:latin typeface="Comic Sans MS"/>
                <a:cs typeface="Comic Sans MS"/>
              </a:rPr>
              <a:t>Adleman</a:t>
            </a:r>
            <a:r>
              <a:rPr lang="en-US" sz="2400" dirty="0" smtClean="0">
                <a:latin typeface="Comic Sans MS"/>
                <a:cs typeface="Comic Sans MS"/>
              </a:rPr>
              <a:t>)</a:t>
            </a:r>
            <a:r>
              <a:rPr lang="en-US" sz="2400" dirty="0" smtClean="0">
                <a:latin typeface="Comic Sans MS"/>
                <a:cs typeface="Comic Sans MS"/>
              </a:rPr>
              <a:t>: </a:t>
            </a:r>
          </a:p>
          <a:p>
            <a:pPr marL="0" indent="0">
              <a:lnSpc>
                <a:spcPts val="3080"/>
              </a:lnSpc>
              <a:buNone/>
            </a:pPr>
            <a:r>
              <a:rPr lang="en-US" sz="2400" dirty="0">
                <a:latin typeface="Comic Sans MS"/>
                <a:cs typeface="Comic Sans MS"/>
              </a:rPr>
              <a:t>F</a:t>
            </a:r>
            <a:r>
              <a:rPr lang="en-US" sz="2400" dirty="0" smtClean="0">
                <a:latin typeface="Comic Sans MS"/>
                <a:cs typeface="Comic Sans MS"/>
              </a:rPr>
              <a:t>irst </a:t>
            </a:r>
            <a:r>
              <a:rPr lang="en-US" sz="2400" dirty="0" smtClean="0">
                <a:latin typeface="Comic Sans MS"/>
                <a:cs typeface="Comic Sans MS"/>
              </a:rPr>
              <a:t>practical implementation of </a:t>
            </a:r>
            <a:r>
              <a:rPr lang="en-US" sz="2400" b="1" i="1" dirty="0" smtClean="0">
                <a:latin typeface="Comic Sans MS"/>
                <a:cs typeface="Comic Sans MS"/>
              </a:rPr>
              <a:t>public </a:t>
            </a:r>
            <a:r>
              <a:rPr lang="en-US" sz="2400" b="1" i="1" dirty="0" smtClean="0">
                <a:latin typeface="Comic Sans MS"/>
                <a:cs typeface="Comic Sans MS"/>
              </a:rPr>
              <a:t>key </a:t>
            </a:r>
            <a:r>
              <a:rPr lang="en-US" sz="2400" b="1" i="1" dirty="0" smtClean="0">
                <a:latin typeface="Comic Sans MS"/>
                <a:cs typeface="Comic Sans MS"/>
              </a:rPr>
              <a:t>encryption </a:t>
            </a:r>
            <a:endParaRPr lang="en-US" sz="2400" b="1" i="1" dirty="0">
              <a:latin typeface="Comic Sans MS"/>
              <a:cs typeface="Comic Sans MS"/>
            </a:endParaRPr>
          </a:p>
          <a:p>
            <a:pPr marL="0" indent="0">
              <a:lnSpc>
                <a:spcPts val="3080"/>
              </a:lnSpc>
              <a:buNone/>
            </a:pPr>
            <a:endParaRPr lang="en-US" sz="800" dirty="0" smtClean="0">
              <a:latin typeface="Comic Sans MS"/>
              <a:cs typeface="Comic Sans MS"/>
            </a:endParaRPr>
          </a:p>
          <a:p>
            <a:pPr marL="0" indent="0">
              <a:lnSpc>
                <a:spcPts val="3080"/>
              </a:lnSpc>
              <a:buNone/>
            </a:pPr>
            <a:r>
              <a:rPr lang="en-US" sz="2400" dirty="0" smtClean="0">
                <a:latin typeface="Comic Sans MS"/>
                <a:cs typeface="Comic Sans MS"/>
              </a:rPr>
              <a:t>Main </a:t>
            </a:r>
            <a:r>
              <a:rPr lang="en-US" sz="2400" dirty="0" smtClean="0">
                <a:latin typeface="Comic Sans MS"/>
                <a:cs typeface="Comic Sans MS"/>
              </a:rPr>
              <a:t>ideas of public key encryption:</a:t>
            </a:r>
          </a:p>
          <a:p>
            <a:pPr lvl="1">
              <a:lnSpc>
                <a:spcPts val="3080"/>
              </a:lnSpc>
            </a:pPr>
            <a:r>
              <a:rPr lang="en-US" sz="2000" dirty="0" smtClean="0">
                <a:latin typeface="Comic Sans MS"/>
                <a:cs typeface="Comic Sans MS"/>
              </a:rPr>
              <a:t>Instead of one key, you have </a:t>
            </a:r>
            <a:r>
              <a:rPr lang="en-US" sz="2000" b="1" dirty="0" smtClean="0">
                <a:latin typeface="Comic Sans MS"/>
                <a:cs typeface="Comic Sans MS"/>
              </a:rPr>
              <a:t>two</a:t>
            </a:r>
            <a:r>
              <a:rPr lang="en-US" sz="2000" dirty="0" smtClean="0">
                <a:latin typeface="Comic Sans MS"/>
                <a:cs typeface="Comic Sans MS"/>
              </a:rPr>
              <a:t>: one to encrypt and a different one to decrypt</a:t>
            </a:r>
          </a:p>
          <a:p>
            <a:pPr lvl="1">
              <a:lnSpc>
                <a:spcPts val="3080"/>
              </a:lnSpc>
            </a:pPr>
            <a:r>
              <a:rPr lang="en-US" sz="2000" dirty="0" smtClean="0">
                <a:latin typeface="Comic Sans MS"/>
                <a:cs typeface="Comic Sans MS"/>
              </a:rPr>
              <a:t>The </a:t>
            </a:r>
            <a:r>
              <a:rPr lang="en-US" sz="2000" b="1" dirty="0" smtClean="0">
                <a:latin typeface="Comic Sans MS"/>
                <a:cs typeface="Comic Sans MS"/>
              </a:rPr>
              <a:t>encryption key </a:t>
            </a:r>
            <a:r>
              <a:rPr lang="en-US" sz="2000" dirty="0" smtClean="0">
                <a:latin typeface="Comic Sans MS"/>
                <a:cs typeface="Comic Sans MS"/>
              </a:rPr>
              <a:t>can be public</a:t>
            </a:r>
          </a:p>
          <a:p>
            <a:pPr lvl="1">
              <a:lnSpc>
                <a:spcPts val="3080"/>
              </a:lnSpc>
            </a:pPr>
            <a:r>
              <a:rPr lang="en-US" sz="2000" dirty="0" smtClean="0">
                <a:latin typeface="Comic Sans MS"/>
                <a:cs typeface="Comic Sans MS"/>
              </a:rPr>
              <a:t>Knowing the encryption key </a:t>
            </a:r>
            <a:r>
              <a:rPr lang="en-US" sz="2000" b="1" dirty="0" smtClean="0">
                <a:latin typeface="Comic Sans MS"/>
                <a:cs typeface="Comic Sans MS"/>
              </a:rPr>
              <a:t>doesn't help </a:t>
            </a:r>
            <a:r>
              <a:rPr lang="en-US" sz="2000" dirty="0" smtClean="0">
                <a:latin typeface="Comic Sans MS"/>
                <a:cs typeface="Comic Sans MS"/>
              </a:rPr>
              <a:t>you figure out the decryption key</a:t>
            </a:r>
            <a:endParaRPr lang="en-US" sz="2000" dirty="0">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cs typeface="Comic Sans MS"/>
              </a:rPr>
              <a:t>Public </a:t>
            </a:r>
            <a:r>
              <a:rPr lang="en-US" dirty="0" smtClean="0">
                <a:latin typeface="Comic Sans MS"/>
                <a:cs typeface="Comic Sans MS"/>
              </a:rPr>
              <a:t>key </a:t>
            </a:r>
            <a:r>
              <a:rPr lang="en-US" dirty="0">
                <a:latin typeface="Comic Sans MS"/>
                <a:cs typeface="Comic Sans MS"/>
              </a:rPr>
              <a:t>e</a:t>
            </a:r>
            <a:r>
              <a:rPr lang="en-US" dirty="0" smtClean="0">
                <a:latin typeface="Comic Sans MS"/>
                <a:cs typeface="Comic Sans MS"/>
              </a:rPr>
              <a:t>ncryption</a:t>
            </a:r>
            <a:endParaRPr lang="en-US" dirty="0">
              <a:latin typeface="Comic Sans MS"/>
              <a:cs typeface="Comic Sans MS"/>
            </a:endParaRPr>
          </a:p>
        </p:txBody>
      </p:sp>
      <p:pic>
        <p:nvPicPr>
          <p:cNvPr id="4" name="Content Placeholder 3" descr="public.jpg"/>
          <p:cNvPicPr>
            <a:picLocks noGrp="1" noChangeAspect="1"/>
          </p:cNvPicPr>
          <p:nvPr>
            <p:ph idx="1"/>
          </p:nvPr>
        </p:nvPicPr>
        <p:blipFill>
          <a:blip r:embed="rId3"/>
          <a:srcRect l="-27845" r="-27845"/>
          <a:stretch>
            <a:fillRect/>
          </a:stretch>
        </p:blipFill>
        <p:spPr>
          <a:xfrm>
            <a:off x="457200" y="1600200"/>
            <a:ext cx="8526104" cy="4689029"/>
          </a:xfr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2801</TotalTime>
  <Words>2755</Words>
  <Application>Microsoft Macintosh PowerPoint</Application>
  <PresentationFormat>On-screen Show (4:3)</PresentationFormat>
  <Paragraphs>126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Encryption</vt:lpstr>
      <vt:lpstr>Encryption and security</vt:lpstr>
      <vt:lpstr>Ciphers</vt:lpstr>
      <vt:lpstr>Caesar ciphers</vt:lpstr>
      <vt:lpstr>How can we implement a Caesar cipher  using the ASCII table?</vt:lpstr>
      <vt:lpstr>Vigenere cipher: Multiple Caesar ciphers</vt:lpstr>
      <vt:lpstr>Private key encryption</vt:lpstr>
      <vt:lpstr>Public key encryption</vt:lpstr>
      <vt:lpstr>Public key encryption</vt:lpstr>
      <vt:lpstr>Secure communication</vt:lpstr>
      <vt:lpstr>Is your information secure?</vt:lpstr>
      <vt:lpstr>Using public key for digital signatures</vt:lpstr>
      <vt:lpstr>Spoofing</vt:lpstr>
      <vt:lpstr>Spoofing (2)</vt:lpstr>
      <vt:lpstr>Certificates and signing authorities</vt:lpstr>
      <vt:lpstr>Whom do you trust?</vt:lpstr>
    </vt:vector>
  </TitlesOfParts>
  <Company>Wellesley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 Science</dc:creator>
  <cp:lastModifiedBy>Ellen Hildreth</cp:lastModifiedBy>
  <cp:revision>66</cp:revision>
  <cp:lastPrinted>2012-11-28T02:29:24Z</cp:lastPrinted>
  <dcterms:created xsi:type="dcterms:W3CDTF">2011-04-24T20:31:52Z</dcterms:created>
  <dcterms:modified xsi:type="dcterms:W3CDTF">2012-11-28T02:32:52Z</dcterms:modified>
</cp:coreProperties>
</file>