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3" r:id="rId4"/>
    <p:sldId id="266" r:id="rId5"/>
    <p:sldId id="260" r:id="rId6"/>
    <p:sldId id="263" r:id="rId7"/>
    <p:sldId id="265" r:id="rId8"/>
    <p:sldId id="271" r:id="rId9"/>
    <p:sldId id="268" r:id="rId10"/>
    <p:sldId id="27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5759"/>
    <a:srgbClr val="4E79A7"/>
    <a:srgbClr val="59A14F"/>
    <a:srgbClr val="76B7B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FC8A-1869-4500-8B9F-AF01DCDD0ED0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3003-B815-409D-AEA1-F93551FF3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47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FC8A-1869-4500-8B9F-AF01DCDD0ED0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3003-B815-409D-AEA1-F93551FF3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88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FC8A-1869-4500-8B9F-AF01DCDD0ED0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3003-B815-409D-AEA1-F93551FF3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94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FC8A-1869-4500-8B9F-AF01DCDD0ED0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3003-B815-409D-AEA1-F93551FF3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82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FC8A-1869-4500-8B9F-AF01DCDD0ED0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3003-B815-409D-AEA1-F93551FF3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331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FC8A-1869-4500-8B9F-AF01DCDD0ED0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3003-B815-409D-AEA1-F93551FF3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48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FC8A-1869-4500-8B9F-AF01DCDD0ED0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3003-B815-409D-AEA1-F93551FF396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111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FC8A-1869-4500-8B9F-AF01DCDD0ED0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3003-B815-409D-AEA1-F93551FF3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52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FC8A-1869-4500-8B9F-AF01DCDD0ED0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3003-B815-409D-AEA1-F93551FF3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56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FC8A-1869-4500-8B9F-AF01DCDD0ED0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3003-B815-409D-AEA1-F93551FF3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7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F15FC8A-1869-4500-8B9F-AF01DCDD0ED0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3003-B815-409D-AEA1-F93551FF3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06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F15FC8A-1869-4500-8B9F-AF01DCDD0ED0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C353003-B815-409D-AEA1-F93551FF3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32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scottellisanalyst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C8E6220D-86AE-4A00-A945-D934FA2921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7" t="15054" r="14336" b="39309"/>
          <a:stretch/>
        </p:blipFill>
        <p:spPr>
          <a:xfrm>
            <a:off x="1143231" y="1153873"/>
            <a:ext cx="9922334" cy="5114406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5BE72A3-CB91-4533-8F2F-DC4AB5EE0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8718" y="5038602"/>
            <a:ext cx="2214563" cy="1042108"/>
          </a:xfrm>
          <a:ln w="28575">
            <a:solidFill>
              <a:srgbClr val="0070C0"/>
            </a:solidFill>
          </a:ln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Scott Ellis</a:t>
            </a:r>
          </a:p>
          <a:p>
            <a:r>
              <a:rPr lang="en-US" dirty="0">
                <a:solidFill>
                  <a:schemeClr val="bg1"/>
                </a:solidFill>
              </a:rPr>
              <a:t>1/11/2022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D26A6BC-831D-4303-9DE3-D3D056DE3DCB}"/>
              </a:ext>
            </a:extLst>
          </p:cNvPr>
          <p:cNvSpPr txBox="1">
            <a:spLocks/>
          </p:cNvSpPr>
          <p:nvPr/>
        </p:nvSpPr>
        <p:spPr>
          <a:xfrm>
            <a:off x="34415" y="264431"/>
            <a:ext cx="12123170" cy="2442222"/>
          </a:xfrm>
          <a:custGeom>
            <a:avLst/>
            <a:gdLst>
              <a:gd name="connsiteX0" fmla="*/ 0 w 12123170"/>
              <a:gd name="connsiteY0" fmla="*/ 0 h 2442222"/>
              <a:gd name="connsiteX1" fmla="*/ 552278 w 12123170"/>
              <a:gd name="connsiteY1" fmla="*/ 0 h 2442222"/>
              <a:gd name="connsiteX2" fmla="*/ 862092 w 12123170"/>
              <a:gd name="connsiteY2" fmla="*/ 0 h 2442222"/>
              <a:gd name="connsiteX3" fmla="*/ 1778065 w 12123170"/>
              <a:gd name="connsiteY3" fmla="*/ 0 h 2442222"/>
              <a:gd name="connsiteX4" fmla="*/ 2330343 w 12123170"/>
              <a:gd name="connsiteY4" fmla="*/ 0 h 2442222"/>
              <a:gd name="connsiteX5" fmla="*/ 2882620 w 12123170"/>
              <a:gd name="connsiteY5" fmla="*/ 0 h 2442222"/>
              <a:gd name="connsiteX6" fmla="*/ 3798593 w 12123170"/>
              <a:gd name="connsiteY6" fmla="*/ 0 h 2442222"/>
              <a:gd name="connsiteX7" fmla="*/ 4229639 w 12123170"/>
              <a:gd name="connsiteY7" fmla="*/ 0 h 2442222"/>
              <a:gd name="connsiteX8" fmla="*/ 5145612 w 12123170"/>
              <a:gd name="connsiteY8" fmla="*/ 0 h 2442222"/>
              <a:gd name="connsiteX9" fmla="*/ 6061585 w 12123170"/>
              <a:gd name="connsiteY9" fmla="*/ 0 h 2442222"/>
              <a:gd name="connsiteX10" fmla="*/ 6735094 w 12123170"/>
              <a:gd name="connsiteY10" fmla="*/ 0 h 2442222"/>
              <a:gd name="connsiteX11" fmla="*/ 7651067 w 12123170"/>
              <a:gd name="connsiteY11" fmla="*/ 0 h 2442222"/>
              <a:gd name="connsiteX12" fmla="*/ 8203345 w 12123170"/>
              <a:gd name="connsiteY12" fmla="*/ 0 h 2442222"/>
              <a:gd name="connsiteX13" fmla="*/ 8755623 w 12123170"/>
              <a:gd name="connsiteY13" fmla="*/ 0 h 2442222"/>
              <a:gd name="connsiteX14" fmla="*/ 9550364 w 12123170"/>
              <a:gd name="connsiteY14" fmla="*/ 0 h 2442222"/>
              <a:gd name="connsiteX15" fmla="*/ 10102642 w 12123170"/>
              <a:gd name="connsiteY15" fmla="*/ 0 h 2442222"/>
              <a:gd name="connsiteX16" fmla="*/ 11018615 w 12123170"/>
              <a:gd name="connsiteY16" fmla="*/ 0 h 2442222"/>
              <a:gd name="connsiteX17" fmla="*/ 12123170 w 12123170"/>
              <a:gd name="connsiteY17" fmla="*/ 0 h 2442222"/>
              <a:gd name="connsiteX18" fmla="*/ 12123170 w 12123170"/>
              <a:gd name="connsiteY18" fmla="*/ 610556 h 2442222"/>
              <a:gd name="connsiteX19" fmla="*/ 12123170 w 12123170"/>
              <a:gd name="connsiteY19" fmla="*/ 1245533 h 2442222"/>
              <a:gd name="connsiteX20" fmla="*/ 12123170 w 12123170"/>
              <a:gd name="connsiteY20" fmla="*/ 1782822 h 2442222"/>
              <a:gd name="connsiteX21" fmla="*/ 12123170 w 12123170"/>
              <a:gd name="connsiteY21" fmla="*/ 2442222 h 2442222"/>
              <a:gd name="connsiteX22" fmla="*/ 11328429 w 12123170"/>
              <a:gd name="connsiteY22" fmla="*/ 2442222 h 2442222"/>
              <a:gd name="connsiteX23" fmla="*/ 10897383 w 12123170"/>
              <a:gd name="connsiteY23" fmla="*/ 2442222 h 2442222"/>
              <a:gd name="connsiteX24" fmla="*/ 10223873 w 12123170"/>
              <a:gd name="connsiteY24" fmla="*/ 2442222 h 2442222"/>
              <a:gd name="connsiteX25" fmla="*/ 9914059 w 12123170"/>
              <a:gd name="connsiteY25" fmla="*/ 2442222 h 2442222"/>
              <a:gd name="connsiteX26" fmla="*/ 9604245 w 12123170"/>
              <a:gd name="connsiteY26" fmla="*/ 2442222 h 2442222"/>
              <a:gd name="connsiteX27" fmla="*/ 8930735 w 12123170"/>
              <a:gd name="connsiteY27" fmla="*/ 2442222 h 2442222"/>
              <a:gd name="connsiteX28" fmla="*/ 8499689 w 12123170"/>
              <a:gd name="connsiteY28" fmla="*/ 2442222 h 2442222"/>
              <a:gd name="connsiteX29" fmla="*/ 7704948 w 12123170"/>
              <a:gd name="connsiteY29" fmla="*/ 2442222 h 2442222"/>
              <a:gd name="connsiteX30" fmla="*/ 7273902 w 12123170"/>
              <a:gd name="connsiteY30" fmla="*/ 2442222 h 2442222"/>
              <a:gd name="connsiteX31" fmla="*/ 6479161 w 12123170"/>
              <a:gd name="connsiteY31" fmla="*/ 2442222 h 2442222"/>
              <a:gd name="connsiteX32" fmla="*/ 6169347 w 12123170"/>
              <a:gd name="connsiteY32" fmla="*/ 2442222 h 2442222"/>
              <a:gd name="connsiteX33" fmla="*/ 5374605 w 12123170"/>
              <a:gd name="connsiteY33" fmla="*/ 2442222 h 2442222"/>
              <a:gd name="connsiteX34" fmla="*/ 4943559 w 12123170"/>
              <a:gd name="connsiteY34" fmla="*/ 2442222 h 2442222"/>
              <a:gd name="connsiteX35" fmla="*/ 4633745 w 12123170"/>
              <a:gd name="connsiteY35" fmla="*/ 2442222 h 2442222"/>
              <a:gd name="connsiteX36" fmla="*/ 4202699 w 12123170"/>
              <a:gd name="connsiteY36" fmla="*/ 2442222 h 2442222"/>
              <a:gd name="connsiteX37" fmla="*/ 3407958 w 12123170"/>
              <a:gd name="connsiteY37" fmla="*/ 2442222 h 2442222"/>
              <a:gd name="connsiteX38" fmla="*/ 2976912 w 12123170"/>
              <a:gd name="connsiteY38" fmla="*/ 2442222 h 2442222"/>
              <a:gd name="connsiteX39" fmla="*/ 2667097 w 12123170"/>
              <a:gd name="connsiteY39" fmla="*/ 2442222 h 2442222"/>
              <a:gd name="connsiteX40" fmla="*/ 2236051 w 12123170"/>
              <a:gd name="connsiteY40" fmla="*/ 2442222 h 2442222"/>
              <a:gd name="connsiteX41" fmla="*/ 1683774 w 12123170"/>
              <a:gd name="connsiteY41" fmla="*/ 2442222 h 2442222"/>
              <a:gd name="connsiteX42" fmla="*/ 1010264 w 12123170"/>
              <a:gd name="connsiteY42" fmla="*/ 2442222 h 2442222"/>
              <a:gd name="connsiteX43" fmla="*/ 579218 w 12123170"/>
              <a:gd name="connsiteY43" fmla="*/ 2442222 h 2442222"/>
              <a:gd name="connsiteX44" fmla="*/ 0 w 12123170"/>
              <a:gd name="connsiteY44" fmla="*/ 2442222 h 2442222"/>
              <a:gd name="connsiteX45" fmla="*/ 0 w 12123170"/>
              <a:gd name="connsiteY45" fmla="*/ 1831667 h 2442222"/>
              <a:gd name="connsiteX46" fmla="*/ 0 w 12123170"/>
              <a:gd name="connsiteY46" fmla="*/ 1221111 h 2442222"/>
              <a:gd name="connsiteX47" fmla="*/ 0 w 12123170"/>
              <a:gd name="connsiteY47" fmla="*/ 610556 h 2442222"/>
              <a:gd name="connsiteX48" fmla="*/ 0 w 12123170"/>
              <a:gd name="connsiteY48" fmla="*/ 0 h 2442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2123170" h="2442222" extrusionOk="0">
                <a:moveTo>
                  <a:pt x="0" y="0"/>
                </a:moveTo>
                <a:cubicBezTo>
                  <a:pt x="255569" y="6772"/>
                  <a:pt x="382616" y="5887"/>
                  <a:pt x="552278" y="0"/>
                </a:cubicBezTo>
                <a:cubicBezTo>
                  <a:pt x="721940" y="-5887"/>
                  <a:pt x="723930" y="-5762"/>
                  <a:pt x="862092" y="0"/>
                </a:cubicBezTo>
                <a:cubicBezTo>
                  <a:pt x="1000254" y="5762"/>
                  <a:pt x="1439025" y="43892"/>
                  <a:pt x="1778065" y="0"/>
                </a:cubicBezTo>
                <a:cubicBezTo>
                  <a:pt x="2117105" y="-43892"/>
                  <a:pt x="2081879" y="3234"/>
                  <a:pt x="2330343" y="0"/>
                </a:cubicBezTo>
                <a:cubicBezTo>
                  <a:pt x="2578807" y="-3234"/>
                  <a:pt x="2707209" y="-22261"/>
                  <a:pt x="2882620" y="0"/>
                </a:cubicBezTo>
                <a:cubicBezTo>
                  <a:pt x="3058031" y="22261"/>
                  <a:pt x="3475835" y="-31913"/>
                  <a:pt x="3798593" y="0"/>
                </a:cubicBezTo>
                <a:cubicBezTo>
                  <a:pt x="4121351" y="31913"/>
                  <a:pt x="4106900" y="-13267"/>
                  <a:pt x="4229639" y="0"/>
                </a:cubicBezTo>
                <a:cubicBezTo>
                  <a:pt x="4352378" y="13267"/>
                  <a:pt x="4849224" y="43929"/>
                  <a:pt x="5145612" y="0"/>
                </a:cubicBezTo>
                <a:cubicBezTo>
                  <a:pt x="5442000" y="-43929"/>
                  <a:pt x="5715531" y="-4118"/>
                  <a:pt x="6061585" y="0"/>
                </a:cubicBezTo>
                <a:cubicBezTo>
                  <a:pt x="6407639" y="4118"/>
                  <a:pt x="6590491" y="14638"/>
                  <a:pt x="6735094" y="0"/>
                </a:cubicBezTo>
                <a:cubicBezTo>
                  <a:pt x="6879697" y="-14638"/>
                  <a:pt x="7346440" y="33397"/>
                  <a:pt x="7651067" y="0"/>
                </a:cubicBezTo>
                <a:cubicBezTo>
                  <a:pt x="7955694" y="-33397"/>
                  <a:pt x="8059775" y="-1587"/>
                  <a:pt x="8203345" y="0"/>
                </a:cubicBezTo>
                <a:cubicBezTo>
                  <a:pt x="8346915" y="1587"/>
                  <a:pt x="8610014" y="10113"/>
                  <a:pt x="8755623" y="0"/>
                </a:cubicBezTo>
                <a:cubicBezTo>
                  <a:pt x="8901232" y="-10113"/>
                  <a:pt x="9266753" y="-4455"/>
                  <a:pt x="9550364" y="0"/>
                </a:cubicBezTo>
                <a:cubicBezTo>
                  <a:pt x="9833975" y="4455"/>
                  <a:pt x="9871892" y="-20221"/>
                  <a:pt x="10102642" y="0"/>
                </a:cubicBezTo>
                <a:cubicBezTo>
                  <a:pt x="10333392" y="20221"/>
                  <a:pt x="10742820" y="-29011"/>
                  <a:pt x="11018615" y="0"/>
                </a:cubicBezTo>
                <a:cubicBezTo>
                  <a:pt x="11294410" y="29011"/>
                  <a:pt x="11636092" y="46551"/>
                  <a:pt x="12123170" y="0"/>
                </a:cubicBezTo>
                <a:cubicBezTo>
                  <a:pt x="12149242" y="138317"/>
                  <a:pt x="12099528" y="325759"/>
                  <a:pt x="12123170" y="610556"/>
                </a:cubicBezTo>
                <a:cubicBezTo>
                  <a:pt x="12146812" y="895353"/>
                  <a:pt x="12099866" y="1112422"/>
                  <a:pt x="12123170" y="1245533"/>
                </a:cubicBezTo>
                <a:cubicBezTo>
                  <a:pt x="12146474" y="1378644"/>
                  <a:pt x="12131968" y="1586364"/>
                  <a:pt x="12123170" y="1782822"/>
                </a:cubicBezTo>
                <a:cubicBezTo>
                  <a:pt x="12114372" y="1979280"/>
                  <a:pt x="12128367" y="2182266"/>
                  <a:pt x="12123170" y="2442222"/>
                </a:cubicBezTo>
                <a:cubicBezTo>
                  <a:pt x="11738309" y="2416318"/>
                  <a:pt x="11709148" y="2440598"/>
                  <a:pt x="11328429" y="2442222"/>
                </a:cubicBezTo>
                <a:cubicBezTo>
                  <a:pt x="10947710" y="2443846"/>
                  <a:pt x="11034280" y="2458206"/>
                  <a:pt x="10897383" y="2442222"/>
                </a:cubicBezTo>
                <a:cubicBezTo>
                  <a:pt x="10760486" y="2426238"/>
                  <a:pt x="10416778" y="2415363"/>
                  <a:pt x="10223873" y="2442222"/>
                </a:cubicBezTo>
                <a:cubicBezTo>
                  <a:pt x="10030968" y="2469082"/>
                  <a:pt x="10007193" y="2439390"/>
                  <a:pt x="9914059" y="2442222"/>
                </a:cubicBezTo>
                <a:cubicBezTo>
                  <a:pt x="9820925" y="2445054"/>
                  <a:pt x="9756211" y="2445926"/>
                  <a:pt x="9604245" y="2442222"/>
                </a:cubicBezTo>
                <a:cubicBezTo>
                  <a:pt x="9452279" y="2438518"/>
                  <a:pt x="9220755" y="2460498"/>
                  <a:pt x="8930735" y="2442222"/>
                </a:cubicBezTo>
                <a:cubicBezTo>
                  <a:pt x="8640715" y="2423947"/>
                  <a:pt x="8596154" y="2460476"/>
                  <a:pt x="8499689" y="2442222"/>
                </a:cubicBezTo>
                <a:cubicBezTo>
                  <a:pt x="8403224" y="2423968"/>
                  <a:pt x="8008949" y="2427600"/>
                  <a:pt x="7704948" y="2442222"/>
                </a:cubicBezTo>
                <a:cubicBezTo>
                  <a:pt x="7400947" y="2456844"/>
                  <a:pt x="7406374" y="2422694"/>
                  <a:pt x="7273902" y="2442222"/>
                </a:cubicBezTo>
                <a:cubicBezTo>
                  <a:pt x="7141430" y="2461750"/>
                  <a:pt x="6798168" y="2421813"/>
                  <a:pt x="6479161" y="2442222"/>
                </a:cubicBezTo>
                <a:cubicBezTo>
                  <a:pt x="6160154" y="2462631"/>
                  <a:pt x="6246522" y="2455192"/>
                  <a:pt x="6169347" y="2442222"/>
                </a:cubicBezTo>
                <a:cubicBezTo>
                  <a:pt x="6092172" y="2429252"/>
                  <a:pt x="5688640" y="2479483"/>
                  <a:pt x="5374605" y="2442222"/>
                </a:cubicBezTo>
                <a:cubicBezTo>
                  <a:pt x="5060570" y="2404961"/>
                  <a:pt x="5151168" y="2458246"/>
                  <a:pt x="4943559" y="2442222"/>
                </a:cubicBezTo>
                <a:cubicBezTo>
                  <a:pt x="4735950" y="2426198"/>
                  <a:pt x="4778598" y="2446136"/>
                  <a:pt x="4633745" y="2442222"/>
                </a:cubicBezTo>
                <a:cubicBezTo>
                  <a:pt x="4488892" y="2438308"/>
                  <a:pt x="4334188" y="2424443"/>
                  <a:pt x="4202699" y="2442222"/>
                </a:cubicBezTo>
                <a:cubicBezTo>
                  <a:pt x="4071210" y="2460001"/>
                  <a:pt x="3608242" y="2472677"/>
                  <a:pt x="3407958" y="2442222"/>
                </a:cubicBezTo>
                <a:cubicBezTo>
                  <a:pt x="3207674" y="2411767"/>
                  <a:pt x="3099292" y="2451637"/>
                  <a:pt x="2976912" y="2442222"/>
                </a:cubicBezTo>
                <a:cubicBezTo>
                  <a:pt x="2854532" y="2432807"/>
                  <a:pt x="2816713" y="2450994"/>
                  <a:pt x="2667097" y="2442222"/>
                </a:cubicBezTo>
                <a:cubicBezTo>
                  <a:pt x="2517481" y="2433450"/>
                  <a:pt x="2409763" y="2432499"/>
                  <a:pt x="2236051" y="2442222"/>
                </a:cubicBezTo>
                <a:cubicBezTo>
                  <a:pt x="2062339" y="2451945"/>
                  <a:pt x="1848940" y="2419467"/>
                  <a:pt x="1683774" y="2442222"/>
                </a:cubicBezTo>
                <a:cubicBezTo>
                  <a:pt x="1518608" y="2464977"/>
                  <a:pt x="1251355" y="2430837"/>
                  <a:pt x="1010264" y="2442222"/>
                </a:cubicBezTo>
                <a:cubicBezTo>
                  <a:pt x="769173" y="2453608"/>
                  <a:pt x="788781" y="2448191"/>
                  <a:pt x="579218" y="2442222"/>
                </a:cubicBezTo>
                <a:cubicBezTo>
                  <a:pt x="369655" y="2436253"/>
                  <a:pt x="206672" y="2460708"/>
                  <a:pt x="0" y="2442222"/>
                </a:cubicBezTo>
                <a:cubicBezTo>
                  <a:pt x="-27698" y="2275976"/>
                  <a:pt x="14421" y="2120006"/>
                  <a:pt x="0" y="1831667"/>
                </a:cubicBezTo>
                <a:cubicBezTo>
                  <a:pt x="-14421" y="1543328"/>
                  <a:pt x="4500" y="1364740"/>
                  <a:pt x="0" y="1221111"/>
                </a:cubicBezTo>
                <a:cubicBezTo>
                  <a:pt x="-4500" y="1077482"/>
                  <a:pt x="-23880" y="863133"/>
                  <a:pt x="0" y="610556"/>
                </a:cubicBezTo>
                <a:cubicBezTo>
                  <a:pt x="23880" y="357979"/>
                  <a:pt x="-28937" y="228188"/>
                  <a:pt x="0" y="0"/>
                </a:cubicBezTo>
                <a:close/>
              </a:path>
            </a:pathLst>
          </a:custGeom>
          <a:noFill/>
          <a:ln w="38100"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u="sng" dirty="0" err="1">
                <a:solidFill>
                  <a:schemeClr val="bg1"/>
                </a:solidFill>
              </a:rPr>
              <a:t>Rockbuster</a:t>
            </a:r>
            <a:r>
              <a:rPr lang="en-US" sz="4400" u="sng" dirty="0">
                <a:solidFill>
                  <a:schemeClr val="bg1"/>
                </a:solidFill>
              </a:rPr>
              <a:t> Stealth</a:t>
            </a:r>
          </a:p>
          <a:p>
            <a:r>
              <a:rPr lang="en-US" sz="4400" u="sng" dirty="0">
                <a:solidFill>
                  <a:schemeClr val="bg1"/>
                </a:solidFill>
              </a:rPr>
              <a:t>Strategic Data Analysis: </a:t>
            </a:r>
          </a:p>
          <a:p>
            <a:r>
              <a:rPr lang="en-US" sz="2800" dirty="0">
                <a:solidFill>
                  <a:schemeClr val="bg1"/>
                </a:solidFill>
              </a:rPr>
              <a:t>Evolving into Online Streaming Services</a:t>
            </a:r>
          </a:p>
        </p:txBody>
      </p:sp>
    </p:spTree>
    <p:extLst>
      <p:ext uri="{BB962C8B-B14F-4D97-AF65-F5344CB8AC3E}">
        <p14:creationId xmlns:p14="http://schemas.microsoft.com/office/powerpoint/2010/main" val="110778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7600ADCF-61E0-4954-A5F0-1F3B2EA4F355}"/>
              </a:ext>
            </a:extLst>
          </p:cNvPr>
          <p:cNvSpPr/>
          <p:nvPr/>
        </p:nvSpPr>
        <p:spPr>
          <a:xfrm>
            <a:off x="1626729" y="1024744"/>
            <a:ext cx="8938541" cy="1081856"/>
          </a:xfrm>
          <a:custGeom>
            <a:avLst/>
            <a:gdLst>
              <a:gd name="connsiteX0" fmla="*/ 180313 w 8938541"/>
              <a:gd name="connsiteY0" fmla="*/ 0 h 1081856"/>
              <a:gd name="connsiteX1" fmla="*/ 766441 w 8938541"/>
              <a:gd name="connsiteY1" fmla="*/ 0 h 1081856"/>
              <a:gd name="connsiteX2" fmla="*/ 1177404 w 8938541"/>
              <a:gd name="connsiteY2" fmla="*/ 0 h 1081856"/>
              <a:gd name="connsiteX3" fmla="*/ 2026278 w 8938541"/>
              <a:gd name="connsiteY3" fmla="*/ 0 h 1081856"/>
              <a:gd name="connsiteX4" fmla="*/ 2612406 w 8938541"/>
              <a:gd name="connsiteY4" fmla="*/ 0 h 1081856"/>
              <a:gd name="connsiteX5" fmla="*/ 3198533 w 8938541"/>
              <a:gd name="connsiteY5" fmla="*/ 0 h 1081856"/>
              <a:gd name="connsiteX6" fmla="*/ 4047408 w 8938541"/>
              <a:gd name="connsiteY6" fmla="*/ 0 h 1081856"/>
              <a:gd name="connsiteX7" fmla="*/ 4545953 w 8938541"/>
              <a:gd name="connsiteY7" fmla="*/ 0 h 1081856"/>
              <a:gd name="connsiteX8" fmla="*/ 5394827 w 8938541"/>
              <a:gd name="connsiteY8" fmla="*/ 0 h 1081856"/>
              <a:gd name="connsiteX9" fmla="*/ 6243702 w 8938541"/>
              <a:gd name="connsiteY9" fmla="*/ 0 h 1081856"/>
              <a:gd name="connsiteX10" fmla="*/ 6917411 w 8938541"/>
              <a:gd name="connsiteY10" fmla="*/ 0 h 1081856"/>
              <a:gd name="connsiteX11" fmla="*/ 7766286 w 8938541"/>
              <a:gd name="connsiteY11" fmla="*/ 0 h 1081856"/>
              <a:gd name="connsiteX12" fmla="*/ 8352413 w 8938541"/>
              <a:gd name="connsiteY12" fmla="*/ 0 h 1081856"/>
              <a:gd name="connsiteX13" fmla="*/ 8938541 w 8938541"/>
              <a:gd name="connsiteY13" fmla="*/ 0 h 1081856"/>
              <a:gd name="connsiteX14" fmla="*/ 8938541 w 8938541"/>
              <a:gd name="connsiteY14" fmla="*/ 0 h 1081856"/>
              <a:gd name="connsiteX15" fmla="*/ 8938541 w 8938541"/>
              <a:gd name="connsiteY15" fmla="*/ 459787 h 1081856"/>
              <a:gd name="connsiteX16" fmla="*/ 8938541 w 8938541"/>
              <a:gd name="connsiteY16" fmla="*/ 901543 h 1081856"/>
              <a:gd name="connsiteX17" fmla="*/ 8758228 w 8938541"/>
              <a:gd name="connsiteY17" fmla="*/ 1081856 h 1081856"/>
              <a:gd name="connsiteX18" fmla="*/ 8084518 w 8938541"/>
              <a:gd name="connsiteY18" fmla="*/ 1081856 h 1081856"/>
              <a:gd name="connsiteX19" fmla="*/ 7323226 w 8938541"/>
              <a:gd name="connsiteY19" fmla="*/ 1081856 h 1081856"/>
              <a:gd name="connsiteX20" fmla="*/ 6912263 w 8938541"/>
              <a:gd name="connsiteY20" fmla="*/ 1081856 h 1081856"/>
              <a:gd name="connsiteX21" fmla="*/ 6413718 w 8938541"/>
              <a:gd name="connsiteY21" fmla="*/ 1081856 h 1081856"/>
              <a:gd name="connsiteX22" fmla="*/ 5652426 w 8938541"/>
              <a:gd name="connsiteY22" fmla="*/ 1081856 h 1081856"/>
              <a:gd name="connsiteX23" fmla="*/ 5066298 w 8938541"/>
              <a:gd name="connsiteY23" fmla="*/ 1081856 h 1081856"/>
              <a:gd name="connsiteX24" fmla="*/ 4567753 w 8938541"/>
              <a:gd name="connsiteY24" fmla="*/ 1081856 h 1081856"/>
              <a:gd name="connsiteX25" fmla="*/ 3806461 w 8938541"/>
              <a:gd name="connsiteY25" fmla="*/ 1081856 h 1081856"/>
              <a:gd name="connsiteX26" fmla="*/ 3132751 w 8938541"/>
              <a:gd name="connsiteY26" fmla="*/ 1081856 h 1081856"/>
              <a:gd name="connsiteX27" fmla="*/ 2459041 w 8938541"/>
              <a:gd name="connsiteY27" fmla="*/ 1081856 h 1081856"/>
              <a:gd name="connsiteX28" fmla="*/ 1610167 w 8938541"/>
              <a:gd name="connsiteY28" fmla="*/ 1081856 h 1081856"/>
              <a:gd name="connsiteX29" fmla="*/ 848874 w 8938541"/>
              <a:gd name="connsiteY29" fmla="*/ 1081856 h 1081856"/>
              <a:gd name="connsiteX30" fmla="*/ 0 w 8938541"/>
              <a:gd name="connsiteY30" fmla="*/ 1081856 h 1081856"/>
              <a:gd name="connsiteX31" fmla="*/ 0 w 8938541"/>
              <a:gd name="connsiteY31" fmla="*/ 1081856 h 1081856"/>
              <a:gd name="connsiteX32" fmla="*/ 0 w 8938541"/>
              <a:gd name="connsiteY32" fmla="*/ 640100 h 1081856"/>
              <a:gd name="connsiteX33" fmla="*/ 0 w 8938541"/>
              <a:gd name="connsiteY33" fmla="*/ 180313 h 1081856"/>
              <a:gd name="connsiteX34" fmla="*/ 180313 w 8938541"/>
              <a:gd name="connsiteY34" fmla="*/ 0 h 1081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938541" h="1081856" extrusionOk="0">
                <a:moveTo>
                  <a:pt x="180313" y="0"/>
                </a:moveTo>
                <a:cubicBezTo>
                  <a:pt x="465641" y="-19676"/>
                  <a:pt x="569391" y="20413"/>
                  <a:pt x="766441" y="0"/>
                </a:cubicBezTo>
                <a:cubicBezTo>
                  <a:pt x="963491" y="-20413"/>
                  <a:pt x="983082" y="1839"/>
                  <a:pt x="1177404" y="0"/>
                </a:cubicBezTo>
                <a:cubicBezTo>
                  <a:pt x="1371726" y="-1839"/>
                  <a:pt x="1791409" y="16189"/>
                  <a:pt x="2026278" y="0"/>
                </a:cubicBezTo>
                <a:cubicBezTo>
                  <a:pt x="2261147" y="-16189"/>
                  <a:pt x="2449481" y="-7023"/>
                  <a:pt x="2612406" y="0"/>
                </a:cubicBezTo>
                <a:cubicBezTo>
                  <a:pt x="2775331" y="7023"/>
                  <a:pt x="3009497" y="14456"/>
                  <a:pt x="3198533" y="0"/>
                </a:cubicBezTo>
                <a:cubicBezTo>
                  <a:pt x="3387569" y="-14456"/>
                  <a:pt x="3837559" y="-2465"/>
                  <a:pt x="4047408" y="0"/>
                </a:cubicBezTo>
                <a:cubicBezTo>
                  <a:pt x="4257258" y="2465"/>
                  <a:pt x="4416229" y="19384"/>
                  <a:pt x="4545953" y="0"/>
                </a:cubicBezTo>
                <a:cubicBezTo>
                  <a:pt x="4675677" y="-19384"/>
                  <a:pt x="5199206" y="-29781"/>
                  <a:pt x="5394827" y="0"/>
                </a:cubicBezTo>
                <a:cubicBezTo>
                  <a:pt x="5590448" y="29781"/>
                  <a:pt x="6027832" y="36794"/>
                  <a:pt x="6243702" y="0"/>
                </a:cubicBezTo>
                <a:cubicBezTo>
                  <a:pt x="6459572" y="-36794"/>
                  <a:pt x="6634749" y="16812"/>
                  <a:pt x="6917411" y="0"/>
                </a:cubicBezTo>
                <a:cubicBezTo>
                  <a:pt x="7200073" y="-16812"/>
                  <a:pt x="7428254" y="9830"/>
                  <a:pt x="7766286" y="0"/>
                </a:cubicBezTo>
                <a:cubicBezTo>
                  <a:pt x="8104318" y="-9830"/>
                  <a:pt x="8081862" y="-26688"/>
                  <a:pt x="8352413" y="0"/>
                </a:cubicBezTo>
                <a:cubicBezTo>
                  <a:pt x="8622964" y="26688"/>
                  <a:pt x="8698980" y="25657"/>
                  <a:pt x="8938541" y="0"/>
                </a:cubicBezTo>
                <a:lnTo>
                  <a:pt x="8938541" y="0"/>
                </a:lnTo>
                <a:cubicBezTo>
                  <a:pt x="8949068" y="187388"/>
                  <a:pt x="8920998" y="279253"/>
                  <a:pt x="8938541" y="459787"/>
                </a:cubicBezTo>
                <a:cubicBezTo>
                  <a:pt x="8956084" y="640321"/>
                  <a:pt x="8941465" y="788189"/>
                  <a:pt x="8938541" y="901543"/>
                </a:cubicBezTo>
                <a:cubicBezTo>
                  <a:pt x="8929634" y="978915"/>
                  <a:pt x="8854778" y="1078997"/>
                  <a:pt x="8758228" y="1081856"/>
                </a:cubicBezTo>
                <a:cubicBezTo>
                  <a:pt x="8448651" y="1061013"/>
                  <a:pt x="8398725" y="1055191"/>
                  <a:pt x="8084518" y="1081856"/>
                </a:cubicBezTo>
                <a:cubicBezTo>
                  <a:pt x="7770311" y="1108522"/>
                  <a:pt x="7685810" y="1062757"/>
                  <a:pt x="7323226" y="1081856"/>
                </a:cubicBezTo>
                <a:cubicBezTo>
                  <a:pt x="6960642" y="1100955"/>
                  <a:pt x="7040124" y="1087745"/>
                  <a:pt x="6912263" y="1081856"/>
                </a:cubicBezTo>
                <a:cubicBezTo>
                  <a:pt x="6784402" y="1075967"/>
                  <a:pt x="6571219" y="1065975"/>
                  <a:pt x="6413718" y="1081856"/>
                </a:cubicBezTo>
                <a:cubicBezTo>
                  <a:pt x="6256218" y="1097737"/>
                  <a:pt x="6009837" y="1095759"/>
                  <a:pt x="5652426" y="1081856"/>
                </a:cubicBezTo>
                <a:cubicBezTo>
                  <a:pt x="5295015" y="1067953"/>
                  <a:pt x="5234561" y="1098746"/>
                  <a:pt x="5066298" y="1081856"/>
                </a:cubicBezTo>
                <a:cubicBezTo>
                  <a:pt x="4898035" y="1064966"/>
                  <a:pt x="4688610" y="1096354"/>
                  <a:pt x="4567753" y="1081856"/>
                </a:cubicBezTo>
                <a:cubicBezTo>
                  <a:pt x="4446897" y="1067358"/>
                  <a:pt x="4145578" y="1112248"/>
                  <a:pt x="3806461" y="1081856"/>
                </a:cubicBezTo>
                <a:cubicBezTo>
                  <a:pt x="3467344" y="1051464"/>
                  <a:pt x="3407950" y="1072105"/>
                  <a:pt x="3132751" y="1081856"/>
                </a:cubicBezTo>
                <a:cubicBezTo>
                  <a:pt x="2857552" y="1091608"/>
                  <a:pt x="2721338" y="1089682"/>
                  <a:pt x="2459041" y="1081856"/>
                </a:cubicBezTo>
                <a:cubicBezTo>
                  <a:pt x="2196744" y="1074031"/>
                  <a:pt x="1846494" y="1064306"/>
                  <a:pt x="1610167" y="1081856"/>
                </a:cubicBezTo>
                <a:cubicBezTo>
                  <a:pt x="1373840" y="1099406"/>
                  <a:pt x="1058050" y="1111178"/>
                  <a:pt x="848874" y="1081856"/>
                </a:cubicBezTo>
                <a:cubicBezTo>
                  <a:pt x="639698" y="1052534"/>
                  <a:pt x="384255" y="1060129"/>
                  <a:pt x="0" y="1081856"/>
                </a:cubicBezTo>
                <a:lnTo>
                  <a:pt x="0" y="1081856"/>
                </a:lnTo>
                <a:cubicBezTo>
                  <a:pt x="8331" y="926364"/>
                  <a:pt x="19179" y="827523"/>
                  <a:pt x="0" y="640100"/>
                </a:cubicBezTo>
                <a:cubicBezTo>
                  <a:pt x="-19179" y="452677"/>
                  <a:pt x="-14609" y="279977"/>
                  <a:pt x="0" y="180313"/>
                </a:cubicBezTo>
                <a:cubicBezTo>
                  <a:pt x="3328" y="74952"/>
                  <a:pt x="78065" y="-1021"/>
                  <a:pt x="180313" y="0"/>
                </a:cubicBezTo>
                <a:close/>
              </a:path>
            </a:pathLst>
          </a:custGeom>
          <a:noFill/>
          <a:ln w="38100"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ound2Diag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u="sng" dirty="0">
                <a:solidFill>
                  <a:schemeClr val="bg1"/>
                </a:solidFill>
              </a:rPr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FCD24D-75D3-4327-BE4C-D8F9FD8B39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3" y="2809053"/>
            <a:ext cx="6801612" cy="1239894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Contact Scott at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scottellisanalyst@gmail.com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Tableau link: https://public.tableau.com/app/profile/scott.ellis1807/viz/Rockbuster_16416872789260/3_CountriesPaymentmap?publish=yes</a:t>
            </a:r>
          </a:p>
        </p:txBody>
      </p:sp>
    </p:spTree>
    <p:extLst>
      <p:ext uri="{BB962C8B-B14F-4D97-AF65-F5344CB8AC3E}">
        <p14:creationId xmlns:p14="http://schemas.microsoft.com/office/powerpoint/2010/main" val="2279765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7600ADCF-61E0-4954-A5F0-1F3B2EA4F355}"/>
              </a:ext>
            </a:extLst>
          </p:cNvPr>
          <p:cNvSpPr/>
          <p:nvPr/>
        </p:nvSpPr>
        <p:spPr>
          <a:xfrm>
            <a:off x="471488" y="-57152"/>
            <a:ext cx="8255017" cy="5516404"/>
          </a:xfrm>
          <a:custGeom>
            <a:avLst/>
            <a:gdLst>
              <a:gd name="connsiteX0" fmla="*/ 919419 w 8255017"/>
              <a:gd name="connsiteY0" fmla="*/ 0 h 5516404"/>
              <a:gd name="connsiteX1" fmla="*/ 1512936 w 8255017"/>
              <a:gd name="connsiteY1" fmla="*/ 0 h 5516404"/>
              <a:gd name="connsiteX2" fmla="*/ 1959740 w 8255017"/>
              <a:gd name="connsiteY2" fmla="*/ 0 h 5516404"/>
              <a:gd name="connsiteX3" fmla="*/ 2773325 w 8255017"/>
              <a:gd name="connsiteY3" fmla="*/ 0 h 5516404"/>
              <a:gd name="connsiteX4" fmla="*/ 3366841 w 8255017"/>
              <a:gd name="connsiteY4" fmla="*/ 0 h 5516404"/>
              <a:gd name="connsiteX5" fmla="*/ 3960358 w 8255017"/>
              <a:gd name="connsiteY5" fmla="*/ 0 h 5516404"/>
              <a:gd name="connsiteX6" fmla="*/ 4773942 w 8255017"/>
              <a:gd name="connsiteY6" fmla="*/ 0 h 5516404"/>
              <a:gd name="connsiteX7" fmla="*/ 5294103 w 8255017"/>
              <a:gd name="connsiteY7" fmla="*/ 0 h 5516404"/>
              <a:gd name="connsiteX8" fmla="*/ 6107687 w 8255017"/>
              <a:gd name="connsiteY8" fmla="*/ 0 h 5516404"/>
              <a:gd name="connsiteX9" fmla="*/ 6921272 w 8255017"/>
              <a:gd name="connsiteY9" fmla="*/ 0 h 5516404"/>
              <a:gd name="connsiteX10" fmla="*/ 7588144 w 8255017"/>
              <a:gd name="connsiteY10" fmla="*/ 0 h 5516404"/>
              <a:gd name="connsiteX11" fmla="*/ 8255017 w 8255017"/>
              <a:gd name="connsiteY11" fmla="*/ 0 h 5516404"/>
              <a:gd name="connsiteX12" fmla="*/ 8255017 w 8255017"/>
              <a:gd name="connsiteY12" fmla="*/ 0 h 5516404"/>
              <a:gd name="connsiteX13" fmla="*/ 8255017 w 8255017"/>
              <a:gd name="connsiteY13" fmla="*/ 610742 h 5516404"/>
              <a:gd name="connsiteX14" fmla="*/ 8255017 w 8255017"/>
              <a:gd name="connsiteY14" fmla="*/ 1129545 h 5516404"/>
              <a:gd name="connsiteX15" fmla="*/ 8255017 w 8255017"/>
              <a:gd name="connsiteY15" fmla="*/ 1786257 h 5516404"/>
              <a:gd name="connsiteX16" fmla="*/ 8255017 w 8255017"/>
              <a:gd name="connsiteY16" fmla="*/ 2442969 h 5516404"/>
              <a:gd name="connsiteX17" fmla="*/ 8255017 w 8255017"/>
              <a:gd name="connsiteY17" fmla="*/ 3099681 h 5516404"/>
              <a:gd name="connsiteX18" fmla="*/ 8255017 w 8255017"/>
              <a:gd name="connsiteY18" fmla="*/ 3802363 h 5516404"/>
              <a:gd name="connsiteX19" fmla="*/ 8255017 w 8255017"/>
              <a:gd name="connsiteY19" fmla="*/ 4596985 h 5516404"/>
              <a:gd name="connsiteX20" fmla="*/ 7335598 w 8255017"/>
              <a:gd name="connsiteY20" fmla="*/ 5516404 h 5516404"/>
              <a:gd name="connsiteX21" fmla="*/ 6815437 w 8255017"/>
              <a:gd name="connsiteY21" fmla="*/ 5516404 h 5516404"/>
              <a:gd name="connsiteX22" fmla="*/ 6075209 w 8255017"/>
              <a:gd name="connsiteY22" fmla="*/ 5516404 h 5516404"/>
              <a:gd name="connsiteX23" fmla="*/ 5481692 w 8255017"/>
              <a:gd name="connsiteY23" fmla="*/ 5516404 h 5516404"/>
              <a:gd name="connsiteX24" fmla="*/ 4961532 w 8255017"/>
              <a:gd name="connsiteY24" fmla="*/ 5516404 h 5516404"/>
              <a:gd name="connsiteX25" fmla="*/ 4221303 w 8255017"/>
              <a:gd name="connsiteY25" fmla="*/ 5516404 h 5516404"/>
              <a:gd name="connsiteX26" fmla="*/ 3554431 w 8255017"/>
              <a:gd name="connsiteY26" fmla="*/ 5516404 h 5516404"/>
              <a:gd name="connsiteX27" fmla="*/ 2887558 w 8255017"/>
              <a:gd name="connsiteY27" fmla="*/ 5516404 h 5516404"/>
              <a:gd name="connsiteX28" fmla="*/ 2073974 w 8255017"/>
              <a:gd name="connsiteY28" fmla="*/ 5516404 h 5516404"/>
              <a:gd name="connsiteX29" fmla="*/ 1333745 w 8255017"/>
              <a:gd name="connsiteY29" fmla="*/ 5516404 h 5516404"/>
              <a:gd name="connsiteX30" fmla="*/ 886940 w 8255017"/>
              <a:gd name="connsiteY30" fmla="*/ 5516404 h 5516404"/>
              <a:gd name="connsiteX31" fmla="*/ 0 w 8255017"/>
              <a:gd name="connsiteY31" fmla="*/ 5516404 h 5516404"/>
              <a:gd name="connsiteX32" fmla="*/ 0 w 8255017"/>
              <a:gd name="connsiteY32" fmla="*/ 5516404 h 5516404"/>
              <a:gd name="connsiteX33" fmla="*/ 0 w 8255017"/>
              <a:gd name="connsiteY33" fmla="*/ 4767752 h 5516404"/>
              <a:gd name="connsiteX34" fmla="*/ 0 w 8255017"/>
              <a:gd name="connsiteY34" fmla="*/ 4065070 h 5516404"/>
              <a:gd name="connsiteX35" fmla="*/ 0 w 8255017"/>
              <a:gd name="connsiteY35" fmla="*/ 3500298 h 5516404"/>
              <a:gd name="connsiteX36" fmla="*/ 0 w 8255017"/>
              <a:gd name="connsiteY36" fmla="*/ 2981495 h 5516404"/>
              <a:gd name="connsiteX37" fmla="*/ 0 w 8255017"/>
              <a:gd name="connsiteY37" fmla="*/ 2416723 h 5516404"/>
              <a:gd name="connsiteX38" fmla="*/ 0 w 8255017"/>
              <a:gd name="connsiteY38" fmla="*/ 1714041 h 5516404"/>
              <a:gd name="connsiteX39" fmla="*/ 0 w 8255017"/>
              <a:gd name="connsiteY39" fmla="*/ 919419 h 5516404"/>
              <a:gd name="connsiteX40" fmla="*/ 919419 w 8255017"/>
              <a:gd name="connsiteY40" fmla="*/ 0 h 5516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8255017" h="5516404" extrusionOk="0">
                <a:moveTo>
                  <a:pt x="919419" y="0"/>
                </a:moveTo>
                <a:cubicBezTo>
                  <a:pt x="1147675" y="-26798"/>
                  <a:pt x="1388353" y="-6105"/>
                  <a:pt x="1512936" y="0"/>
                </a:cubicBezTo>
                <a:cubicBezTo>
                  <a:pt x="1637519" y="6105"/>
                  <a:pt x="1806187" y="-15188"/>
                  <a:pt x="1959740" y="0"/>
                </a:cubicBezTo>
                <a:cubicBezTo>
                  <a:pt x="2113293" y="15188"/>
                  <a:pt x="2478201" y="-7746"/>
                  <a:pt x="2773325" y="0"/>
                </a:cubicBezTo>
                <a:cubicBezTo>
                  <a:pt x="3068449" y="7746"/>
                  <a:pt x="3089169" y="-23151"/>
                  <a:pt x="3366841" y="0"/>
                </a:cubicBezTo>
                <a:cubicBezTo>
                  <a:pt x="3644513" y="23151"/>
                  <a:pt x="3711330" y="15209"/>
                  <a:pt x="3960358" y="0"/>
                </a:cubicBezTo>
                <a:cubicBezTo>
                  <a:pt x="4209386" y="-15209"/>
                  <a:pt x="4557661" y="-4795"/>
                  <a:pt x="4773942" y="0"/>
                </a:cubicBezTo>
                <a:cubicBezTo>
                  <a:pt x="4990223" y="4795"/>
                  <a:pt x="5070312" y="-7356"/>
                  <a:pt x="5294103" y="0"/>
                </a:cubicBezTo>
                <a:cubicBezTo>
                  <a:pt x="5517894" y="7356"/>
                  <a:pt x="5863630" y="-24595"/>
                  <a:pt x="6107687" y="0"/>
                </a:cubicBezTo>
                <a:cubicBezTo>
                  <a:pt x="6351744" y="24595"/>
                  <a:pt x="6731766" y="10872"/>
                  <a:pt x="6921272" y="0"/>
                </a:cubicBezTo>
                <a:cubicBezTo>
                  <a:pt x="7110778" y="-10872"/>
                  <a:pt x="7338693" y="1086"/>
                  <a:pt x="7588144" y="0"/>
                </a:cubicBezTo>
                <a:cubicBezTo>
                  <a:pt x="7837595" y="-1086"/>
                  <a:pt x="8081936" y="-31190"/>
                  <a:pt x="8255017" y="0"/>
                </a:cubicBezTo>
                <a:lnTo>
                  <a:pt x="8255017" y="0"/>
                </a:lnTo>
                <a:cubicBezTo>
                  <a:pt x="8258392" y="268449"/>
                  <a:pt x="8230349" y="307064"/>
                  <a:pt x="8255017" y="610742"/>
                </a:cubicBezTo>
                <a:cubicBezTo>
                  <a:pt x="8279685" y="914420"/>
                  <a:pt x="8269349" y="941790"/>
                  <a:pt x="8255017" y="1129545"/>
                </a:cubicBezTo>
                <a:cubicBezTo>
                  <a:pt x="8240685" y="1317300"/>
                  <a:pt x="8261458" y="1567379"/>
                  <a:pt x="8255017" y="1786257"/>
                </a:cubicBezTo>
                <a:cubicBezTo>
                  <a:pt x="8248576" y="2005135"/>
                  <a:pt x="8269445" y="2281781"/>
                  <a:pt x="8255017" y="2442969"/>
                </a:cubicBezTo>
                <a:cubicBezTo>
                  <a:pt x="8240589" y="2604157"/>
                  <a:pt x="8222675" y="2852273"/>
                  <a:pt x="8255017" y="3099681"/>
                </a:cubicBezTo>
                <a:cubicBezTo>
                  <a:pt x="8287359" y="3347089"/>
                  <a:pt x="8264894" y="3661559"/>
                  <a:pt x="8255017" y="3802363"/>
                </a:cubicBezTo>
                <a:cubicBezTo>
                  <a:pt x="8245140" y="3943167"/>
                  <a:pt x="8237015" y="4272134"/>
                  <a:pt x="8255017" y="4596985"/>
                </a:cubicBezTo>
                <a:cubicBezTo>
                  <a:pt x="8172879" y="5152727"/>
                  <a:pt x="7814156" y="5568655"/>
                  <a:pt x="7335598" y="5516404"/>
                </a:cubicBezTo>
                <a:cubicBezTo>
                  <a:pt x="7081464" y="5491683"/>
                  <a:pt x="7057769" y="5524632"/>
                  <a:pt x="6815437" y="5516404"/>
                </a:cubicBezTo>
                <a:cubicBezTo>
                  <a:pt x="6573105" y="5508176"/>
                  <a:pt x="6433754" y="5538128"/>
                  <a:pt x="6075209" y="5516404"/>
                </a:cubicBezTo>
                <a:cubicBezTo>
                  <a:pt x="5716664" y="5494680"/>
                  <a:pt x="5714784" y="5514070"/>
                  <a:pt x="5481692" y="5516404"/>
                </a:cubicBezTo>
                <a:cubicBezTo>
                  <a:pt x="5248600" y="5518738"/>
                  <a:pt x="5121316" y="5500323"/>
                  <a:pt x="4961532" y="5516404"/>
                </a:cubicBezTo>
                <a:cubicBezTo>
                  <a:pt x="4801748" y="5532485"/>
                  <a:pt x="4588533" y="5492501"/>
                  <a:pt x="4221303" y="5516404"/>
                </a:cubicBezTo>
                <a:cubicBezTo>
                  <a:pt x="3854073" y="5540307"/>
                  <a:pt x="3841461" y="5529342"/>
                  <a:pt x="3554431" y="5516404"/>
                </a:cubicBezTo>
                <a:cubicBezTo>
                  <a:pt x="3267401" y="5503466"/>
                  <a:pt x="3156991" y="5545639"/>
                  <a:pt x="2887558" y="5516404"/>
                </a:cubicBezTo>
                <a:cubicBezTo>
                  <a:pt x="2618125" y="5487169"/>
                  <a:pt x="2360154" y="5539013"/>
                  <a:pt x="2073974" y="5516404"/>
                </a:cubicBezTo>
                <a:cubicBezTo>
                  <a:pt x="1787794" y="5493795"/>
                  <a:pt x="1676551" y="5552977"/>
                  <a:pt x="1333745" y="5516404"/>
                </a:cubicBezTo>
                <a:cubicBezTo>
                  <a:pt x="990939" y="5479831"/>
                  <a:pt x="1096015" y="5516150"/>
                  <a:pt x="886940" y="5516404"/>
                </a:cubicBezTo>
                <a:cubicBezTo>
                  <a:pt x="677866" y="5516658"/>
                  <a:pt x="406627" y="5560207"/>
                  <a:pt x="0" y="5516404"/>
                </a:cubicBezTo>
                <a:lnTo>
                  <a:pt x="0" y="5516404"/>
                </a:lnTo>
                <a:cubicBezTo>
                  <a:pt x="5990" y="5285905"/>
                  <a:pt x="35104" y="5003177"/>
                  <a:pt x="0" y="4767752"/>
                </a:cubicBezTo>
                <a:cubicBezTo>
                  <a:pt x="-35104" y="4532327"/>
                  <a:pt x="1868" y="4327422"/>
                  <a:pt x="0" y="4065070"/>
                </a:cubicBezTo>
                <a:cubicBezTo>
                  <a:pt x="-1868" y="3802718"/>
                  <a:pt x="-26692" y="3693254"/>
                  <a:pt x="0" y="3500298"/>
                </a:cubicBezTo>
                <a:cubicBezTo>
                  <a:pt x="26692" y="3307342"/>
                  <a:pt x="22376" y="3128270"/>
                  <a:pt x="0" y="2981495"/>
                </a:cubicBezTo>
                <a:cubicBezTo>
                  <a:pt x="-22376" y="2834720"/>
                  <a:pt x="-16285" y="2584180"/>
                  <a:pt x="0" y="2416723"/>
                </a:cubicBezTo>
                <a:cubicBezTo>
                  <a:pt x="16285" y="2249266"/>
                  <a:pt x="-27552" y="1960884"/>
                  <a:pt x="0" y="1714041"/>
                </a:cubicBezTo>
                <a:cubicBezTo>
                  <a:pt x="27552" y="1467198"/>
                  <a:pt x="-20576" y="1298650"/>
                  <a:pt x="0" y="919419"/>
                </a:cubicBezTo>
                <a:cubicBezTo>
                  <a:pt x="33240" y="412695"/>
                  <a:pt x="491757" y="83018"/>
                  <a:pt x="919419" y="0"/>
                </a:cubicBezTo>
                <a:close/>
              </a:path>
            </a:pathLst>
          </a:custGeom>
          <a:noFill/>
          <a:ln w="38100"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ound2Diag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u="sng" dirty="0">
                <a:solidFill>
                  <a:schemeClr val="bg1"/>
                </a:solidFill>
              </a:rPr>
              <a:t>Business Areas of Concern: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Data Overview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Movie Catalog Composition 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Total Revenue Gain by Movie Type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Geographic Distribution of Customers and Revenue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Revenue by Region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Categories by Region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Recommendations/ Next Steps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en-US" sz="1600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1B69E269-63A3-4297-B184-450EDF46F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84459" y="454901"/>
            <a:ext cx="2922569" cy="6038664"/>
          </a:xfrm>
          <a:ln w="25400">
            <a:solidFill>
              <a:srgbClr val="0070C0"/>
            </a:solidFill>
          </a:ln>
        </p:spPr>
        <p:txBody>
          <a:bodyPr anchor="ctr">
            <a:normAutofit/>
          </a:bodyPr>
          <a:lstStyle/>
          <a:p>
            <a:r>
              <a:rPr lang="en-US" sz="2800" u="sng" dirty="0">
                <a:solidFill>
                  <a:schemeClr val="bg1"/>
                </a:solidFill>
              </a:rPr>
              <a:t>Why?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</a:p>
          <a:p>
            <a:r>
              <a:rPr lang="en-US" sz="3000" dirty="0">
                <a:solidFill>
                  <a:schemeClr val="bg1"/>
                </a:solidFill>
              </a:rPr>
              <a:t>We must have a solid understanding of our current business model if we are to successfully move into online video streaming services.</a:t>
            </a:r>
          </a:p>
        </p:txBody>
      </p:sp>
      <p:sp>
        <p:nvSpPr>
          <p:cNvPr id="12" name="Subtitle 7">
            <a:extLst>
              <a:ext uri="{FF2B5EF4-FFF2-40B4-BE49-F238E27FC236}">
                <a16:creationId xmlns:a16="http://schemas.microsoft.com/office/drawing/2014/main" id="{C4B2F4F0-A8AB-4504-AF3E-4B6C78B4B13D}"/>
              </a:ext>
            </a:extLst>
          </p:cNvPr>
          <p:cNvSpPr txBox="1">
            <a:spLocks/>
          </p:cNvSpPr>
          <p:nvPr/>
        </p:nvSpPr>
        <p:spPr>
          <a:xfrm>
            <a:off x="284973" y="4886325"/>
            <a:ext cx="8441532" cy="1607240"/>
          </a:xfrm>
          <a:prstGeom prst="rect">
            <a:avLst/>
          </a:prstGeom>
          <a:noFill/>
          <a:ln w="25400">
            <a:solidFill>
              <a:srgbClr val="0070C0"/>
            </a:solidFill>
            <a:prstDash val="dash"/>
          </a:ln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u="sng" dirty="0">
                <a:solidFill>
                  <a:schemeClr val="bg1"/>
                </a:solidFill>
              </a:rPr>
              <a:t>Bottom Line Up Front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</a:p>
          <a:p>
            <a:r>
              <a:rPr lang="en-US" sz="2800" dirty="0">
                <a:solidFill>
                  <a:schemeClr val="bg1"/>
                </a:solidFill>
              </a:rPr>
              <a:t>Invest in categories, regions, and other movie metrics that show the most opportunity, while investigating underperforming areas.</a:t>
            </a:r>
          </a:p>
        </p:txBody>
      </p:sp>
    </p:spTree>
    <p:extLst>
      <p:ext uri="{BB962C8B-B14F-4D97-AF65-F5344CB8AC3E}">
        <p14:creationId xmlns:p14="http://schemas.microsoft.com/office/powerpoint/2010/main" val="2707202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7600ADCF-61E0-4954-A5F0-1F3B2EA4F355}"/>
              </a:ext>
            </a:extLst>
          </p:cNvPr>
          <p:cNvSpPr/>
          <p:nvPr/>
        </p:nvSpPr>
        <p:spPr>
          <a:xfrm>
            <a:off x="1749343" y="35421"/>
            <a:ext cx="8693314" cy="1081856"/>
          </a:xfrm>
          <a:custGeom>
            <a:avLst/>
            <a:gdLst>
              <a:gd name="connsiteX0" fmla="*/ 180313 w 8693314"/>
              <a:gd name="connsiteY0" fmla="*/ 0 h 1081856"/>
              <a:gd name="connsiteX1" fmla="*/ 750029 w 8693314"/>
              <a:gd name="connsiteY1" fmla="*/ 0 h 1081856"/>
              <a:gd name="connsiteX2" fmla="*/ 1149485 w 8693314"/>
              <a:gd name="connsiteY2" fmla="*/ 0 h 1081856"/>
              <a:gd name="connsiteX3" fmla="*/ 1974592 w 8693314"/>
              <a:gd name="connsiteY3" fmla="*/ 0 h 1081856"/>
              <a:gd name="connsiteX4" fmla="*/ 2544308 w 8693314"/>
              <a:gd name="connsiteY4" fmla="*/ 0 h 1081856"/>
              <a:gd name="connsiteX5" fmla="*/ 3114024 w 8693314"/>
              <a:gd name="connsiteY5" fmla="*/ 0 h 1081856"/>
              <a:gd name="connsiteX6" fmla="*/ 3939130 w 8693314"/>
              <a:gd name="connsiteY6" fmla="*/ 0 h 1081856"/>
              <a:gd name="connsiteX7" fmla="*/ 4423717 w 8693314"/>
              <a:gd name="connsiteY7" fmla="*/ 0 h 1081856"/>
              <a:gd name="connsiteX8" fmla="*/ 5248823 w 8693314"/>
              <a:gd name="connsiteY8" fmla="*/ 0 h 1081856"/>
              <a:gd name="connsiteX9" fmla="*/ 6073929 w 8693314"/>
              <a:gd name="connsiteY9" fmla="*/ 0 h 1081856"/>
              <a:gd name="connsiteX10" fmla="*/ 6728775 w 8693314"/>
              <a:gd name="connsiteY10" fmla="*/ 0 h 1081856"/>
              <a:gd name="connsiteX11" fmla="*/ 7553882 w 8693314"/>
              <a:gd name="connsiteY11" fmla="*/ 0 h 1081856"/>
              <a:gd name="connsiteX12" fmla="*/ 8123598 w 8693314"/>
              <a:gd name="connsiteY12" fmla="*/ 0 h 1081856"/>
              <a:gd name="connsiteX13" fmla="*/ 8693314 w 8693314"/>
              <a:gd name="connsiteY13" fmla="*/ 0 h 1081856"/>
              <a:gd name="connsiteX14" fmla="*/ 8693314 w 8693314"/>
              <a:gd name="connsiteY14" fmla="*/ 0 h 1081856"/>
              <a:gd name="connsiteX15" fmla="*/ 8693314 w 8693314"/>
              <a:gd name="connsiteY15" fmla="*/ 459787 h 1081856"/>
              <a:gd name="connsiteX16" fmla="*/ 8693314 w 8693314"/>
              <a:gd name="connsiteY16" fmla="*/ 901543 h 1081856"/>
              <a:gd name="connsiteX17" fmla="*/ 8513001 w 8693314"/>
              <a:gd name="connsiteY17" fmla="*/ 1081856 h 1081856"/>
              <a:gd name="connsiteX18" fmla="*/ 7858155 w 8693314"/>
              <a:gd name="connsiteY18" fmla="*/ 1081856 h 1081856"/>
              <a:gd name="connsiteX19" fmla="*/ 7118179 w 8693314"/>
              <a:gd name="connsiteY19" fmla="*/ 1081856 h 1081856"/>
              <a:gd name="connsiteX20" fmla="*/ 6718722 w 8693314"/>
              <a:gd name="connsiteY20" fmla="*/ 1081856 h 1081856"/>
              <a:gd name="connsiteX21" fmla="*/ 6234136 w 8693314"/>
              <a:gd name="connsiteY21" fmla="*/ 1081856 h 1081856"/>
              <a:gd name="connsiteX22" fmla="*/ 5494160 w 8693314"/>
              <a:gd name="connsiteY22" fmla="*/ 1081856 h 1081856"/>
              <a:gd name="connsiteX23" fmla="*/ 4924444 w 8693314"/>
              <a:gd name="connsiteY23" fmla="*/ 1081856 h 1081856"/>
              <a:gd name="connsiteX24" fmla="*/ 4439857 w 8693314"/>
              <a:gd name="connsiteY24" fmla="*/ 1081856 h 1081856"/>
              <a:gd name="connsiteX25" fmla="*/ 3699881 w 8693314"/>
              <a:gd name="connsiteY25" fmla="*/ 1081856 h 1081856"/>
              <a:gd name="connsiteX26" fmla="*/ 3045035 w 8693314"/>
              <a:gd name="connsiteY26" fmla="*/ 1081856 h 1081856"/>
              <a:gd name="connsiteX27" fmla="*/ 2390189 w 8693314"/>
              <a:gd name="connsiteY27" fmla="*/ 1081856 h 1081856"/>
              <a:gd name="connsiteX28" fmla="*/ 1565082 w 8693314"/>
              <a:gd name="connsiteY28" fmla="*/ 1081856 h 1081856"/>
              <a:gd name="connsiteX29" fmla="*/ 825106 w 8693314"/>
              <a:gd name="connsiteY29" fmla="*/ 1081856 h 1081856"/>
              <a:gd name="connsiteX30" fmla="*/ 0 w 8693314"/>
              <a:gd name="connsiteY30" fmla="*/ 1081856 h 1081856"/>
              <a:gd name="connsiteX31" fmla="*/ 0 w 8693314"/>
              <a:gd name="connsiteY31" fmla="*/ 1081856 h 1081856"/>
              <a:gd name="connsiteX32" fmla="*/ 0 w 8693314"/>
              <a:gd name="connsiteY32" fmla="*/ 640100 h 1081856"/>
              <a:gd name="connsiteX33" fmla="*/ 0 w 8693314"/>
              <a:gd name="connsiteY33" fmla="*/ 180313 h 1081856"/>
              <a:gd name="connsiteX34" fmla="*/ 180313 w 8693314"/>
              <a:gd name="connsiteY34" fmla="*/ 0 h 1081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693314" h="1081856" extrusionOk="0">
                <a:moveTo>
                  <a:pt x="180313" y="0"/>
                </a:moveTo>
                <a:cubicBezTo>
                  <a:pt x="357561" y="-28092"/>
                  <a:pt x="580389" y="4425"/>
                  <a:pt x="750029" y="0"/>
                </a:cubicBezTo>
                <a:cubicBezTo>
                  <a:pt x="919669" y="-4425"/>
                  <a:pt x="1065500" y="2676"/>
                  <a:pt x="1149485" y="0"/>
                </a:cubicBezTo>
                <a:cubicBezTo>
                  <a:pt x="1233470" y="-2676"/>
                  <a:pt x="1780281" y="16414"/>
                  <a:pt x="1974592" y="0"/>
                </a:cubicBezTo>
                <a:cubicBezTo>
                  <a:pt x="2168903" y="-16414"/>
                  <a:pt x="2420647" y="7638"/>
                  <a:pt x="2544308" y="0"/>
                </a:cubicBezTo>
                <a:cubicBezTo>
                  <a:pt x="2667969" y="-7638"/>
                  <a:pt x="2984781" y="-16382"/>
                  <a:pt x="3114024" y="0"/>
                </a:cubicBezTo>
                <a:cubicBezTo>
                  <a:pt x="3243267" y="16382"/>
                  <a:pt x="3615465" y="37848"/>
                  <a:pt x="3939130" y="0"/>
                </a:cubicBezTo>
                <a:cubicBezTo>
                  <a:pt x="4262795" y="-37848"/>
                  <a:pt x="4306704" y="-17111"/>
                  <a:pt x="4423717" y="0"/>
                </a:cubicBezTo>
                <a:cubicBezTo>
                  <a:pt x="4540730" y="17111"/>
                  <a:pt x="4961279" y="24695"/>
                  <a:pt x="5248823" y="0"/>
                </a:cubicBezTo>
                <a:cubicBezTo>
                  <a:pt x="5536367" y="-24695"/>
                  <a:pt x="5817622" y="-13809"/>
                  <a:pt x="6073929" y="0"/>
                </a:cubicBezTo>
                <a:cubicBezTo>
                  <a:pt x="6330236" y="13809"/>
                  <a:pt x="6502859" y="11181"/>
                  <a:pt x="6728775" y="0"/>
                </a:cubicBezTo>
                <a:cubicBezTo>
                  <a:pt x="6954691" y="-11181"/>
                  <a:pt x="7353219" y="-24826"/>
                  <a:pt x="7553882" y="0"/>
                </a:cubicBezTo>
                <a:cubicBezTo>
                  <a:pt x="7754545" y="24826"/>
                  <a:pt x="7898454" y="-24542"/>
                  <a:pt x="8123598" y="0"/>
                </a:cubicBezTo>
                <a:cubicBezTo>
                  <a:pt x="8348742" y="24542"/>
                  <a:pt x="8568579" y="23712"/>
                  <a:pt x="8693314" y="0"/>
                </a:cubicBezTo>
                <a:lnTo>
                  <a:pt x="8693314" y="0"/>
                </a:lnTo>
                <a:cubicBezTo>
                  <a:pt x="8703841" y="187388"/>
                  <a:pt x="8675771" y="279253"/>
                  <a:pt x="8693314" y="459787"/>
                </a:cubicBezTo>
                <a:cubicBezTo>
                  <a:pt x="8710857" y="640321"/>
                  <a:pt x="8696238" y="788189"/>
                  <a:pt x="8693314" y="901543"/>
                </a:cubicBezTo>
                <a:cubicBezTo>
                  <a:pt x="8684407" y="978915"/>
                  <a:pt x="8609551" y="1078997"/>
                  <a:pt x="8513001" y="1081856"/>
                </a:cubicBezTo>
                <a:cubicBezTo>
                  <a:pt x="8305802" y="1088149"/>
                  <a:pt x="8086880" y="1064822"/>
                  <a:pt x="7858155" y="1081856"/>
                </a:cubicBezTo>
                <a:cubicBezTo>
                  <a:pt x="7629430" y="1098890"/>
                  <a:pt x="7316112" y="1073023"/>
                  <a:pt x="7118179" y="1081856"/>
                </a:cubicBezTo>
                <a:cubicBezTo>
                  <a:pt x="6920246" y="1090689"/>
                  <a:pt x="6888120" y="1073465"/>
                  <a:pt x="6718722" y="1081856"/>
                </a:cubicBezTo>
                <a:cubicBezTo>
                  <a:pt x="6549324" y="1090247"/>
                  <a:pt x="6390116" y="1068055"/>
                  <a:pt x="6234136" y="1081856"/>
                </a:cubicBezTo>
                <a:cubicBezTo>
                  <a:pt x="6078156" y="1095657"/>
                  <a:pt x="5817198" y="1073111"/>
                  <a:pt x="5494160" y="1081856"/>
                </a:cubicBezTo>
                <a:cubicBezTo>
                  <a:pt x="5171122" y="1090601"/>
                  <a:pt x="5101850" y="1087191"/>
                  <a:pt x="4924444" y="1081856"/>
                </a:cubicBezTo>
                <a:cubicBezTo>
                  <a:pt x="4747038" y="1076521"/>
                  <a:pt x="4570504" y="1082105"/>
                  <a:pt x="4439857" y="1081856"/>
                </a:cubicBezTo>
                <a:cubicBezTo>
                  <a:pt x="4309210" y="1081607"/>
                  <a:pt x="3924583" y="1091121"/>
                  <a:pt x="3699881" y="1081856"/>
                </a:cubicBezTo>
                <a:cubicBezTo>
                  <a:pt x="3475179" y="1072591"/>
                  <a:pt x="3339764" y="1060249"/>
                  <a:pt x="3045035" y="1081856"/>
                </a:cubicBezTo>
                <a:cubicBezTo>
                  <a:pt x="2750306" y="1103463"/>
                  <a:pt x="2714942" y="1080548"/>
                  <a:pt x="2390189" y="1081856"/>
                </a:cubicBezTo>
                <a:cubicBezTo>
                  <a:pt x="2065436" y="1083164"/>
                  <a:pt x="1851756" y="1068919"/>
                  <a:pt x="1565082" y="1081856"/>
                </a:cubicBezTo>
                <a:cubicBezTo>
                  <a:pt x="1278408" y="1094793"/>
                  <a:pt x="1018642" y="1086241"/>
                  <a:pt x="825106" y="1081856"/>
                </a:cubicBezTo>
                <a:cubicBezTo>
                  <a:pt x="631570" y="1077471"/>
                  <a:pt x="260405" y="1100007"/>
                  <a:pt x="0" y="1081856"/>
                </a:cubicBezTo>
                <a:lnTo>
                  <a:pt x="0" y="1081856"/>
                </a:lnTo>
                <a:cubicBezTo>
                  <a:pt x="8331" y="926364"/>
                  <a:pt x="19179" y="827523"/>
                  <a:pt x="0" y="640100"/>
                </a:cubicBezTo>
                <a:cubicBezTo>
                  <a:pt x="-19179" y="452677"/>
                  <a:pt x="-14609" y="279977"/>
                  <a:pt x="0" y="180313"/>
                </a:cubicBezTo>
                <a:cubicBezTo>
                  <a:pt x="3328" y="74952"/>
                  <a:pt x="78065" y="-1021"/>
                  <a:pt x="180313" y="0"/>
                </a:cubicBezTo>
                <a:close/>
              </a:path>
            </a:pathLst>
          </a:custGeom>
          <a:noFill/>
          <a:ln w="38100"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ound2Diag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u="sng" dirty="0">
                <a:solidFill>
                  <a:schemeClr val="bg1"/>
                </a:solidFill>
              </a:rPr>
              <a:t>1. Data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043610-6292-46A5-BB3E-FBB5CC8F9070}"/>
              </a:ext>
            </a:extLst>
          </p:cNvPr>
          <p:cNvSpPr txBox="1"/>
          <p:nvPr/>
        </p:nvSpPr>
        <p:spPr>
          <a:xfrm>
            <a:off x="197822" y="4801672"/>
            <a:ext cx="1931015" cy="369332"/>
          </a:xfrm>
          <a:prstGeom prst="rect">
            <a:avLst/>
          </a:prstGeom>
          <a:gradFill>
            <a:gsLst>
              <a:gs pos="0">
                <a:srgbClr val="00B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>
            <a:solidFill>
              <a:srgbClr val="0070C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Payment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33B882E7-5700-46C4-900C-240B0C047A90}"/>
              </a:ext>
            </a:extLst>
          </p:cNvPr>
          <p:cNvCxnSpPr>
            <a:cxnSpLocks/>
            <a:stCxn id="160" idx="3"/>
            <a:endCxn id="158" idx="1"/>
          </p:cNvCxnSpPr>
          <p:nvPr/>
        </p:nvCxnSpPr>
        <p:spPr>
          <a:xfrm>
            <a:off x="7061505" y="1703824"/>
            <a:ext cx="484629" cy="110907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3FE9A5DC-F5EB-4147-B5A7-745D6104A1B2}"/>
              </a:ext>
            </a:extLst>
          </p:cNvPr>
          <p:cNvSpPr txBox="1"/>
          <p:nvPr/>
        </p:nvSpPr>
        <p:spPr>
          <a:xfrm>
            <a:off x="2664157" y="4795838"/>
            <a:ext cx="1931015" cy="369332"/>
          </a:xfrm>
          <a:prstGeom prst="rect">
            <a:avLst/>
          </a:prstGeom>
          <a:gradFill>
            <a:gsLst>
              <a:gs pos="0">
                <a:srgbClr val="00B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>
            <a:solidFill>
              <a:srgbClr val="0070C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Rental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274D5E4-6E1B-4237-ADF1-D787B976AF94}"/>
              </a:ext>
            </a:extLst>
          </p:cNvPr>
          <p:cNvSpPr txBox="1"/>
          <p:nvPr/>
        </p:nvSpPr>
        <p:spPr>
          <a:xfrm>
            <a:off x="5130492" y="4795838"/>
            <a:ext cx="1931015" cy="369332"/>
          </a:xfrm>
          <a:prstGeom prst="rect">
            <a:avLst/>
          </a:prstGeom>
          <a:gradFill>
            <a:gsLst>
              <a:gs pos="0">
                <a:srgbClr val="00B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>
            <a:solidFill>
              <a:srgbClr val="0070C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Customer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5F424324-6410-4F1F-B5AC-435551814BFE}"/>
              </a:ext>
            </a:extLst>
          </p:cNvPr>
          <p:cNvSpPr txBox="1"/>
          <p:nvPr/>
        </p:nvSpPr>
        <p:spPr>
          <a:xfrm>
            <a:off x="5130491" y="5673209"/>
            <a:ext cx="1931015" cy="369332"/>
          </a:xfrm>
          <a:prstGeom prst="rect">
            <a:avLst/>
          </a:prstGeom>
          <a:gradFill>
            <a:gsLst>
              <a:gs pos="0">
                <a:srgbClr val="00B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>
            <a:solidFill>
              <a:srgbClr val="0070C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Staff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5E06C32-BC60-4762-A6D7-8FDEBA9A76A3}"/>
              </a:ext>
            </a:extLst>
          </p:cNvPr>
          <p:cNvSpPr txBox="1"/>
          <p:nvPr/>
        </p:nvSpPr>
        <p:spPr>
          <a:xfrm>
            <a:off x="2664157" y="6309295"/>
            <a:ext cx="1931015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>
            <a:solidFill>
              <a:srgbClr val="0070C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Store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CCC49E83-EE34-4ADF-BB97-BD49245EACE9}"/>
              </a:ext>
            </a:extLst>
          </p:cNvPr>
          <p:cNvSpPr txBox="1"/>
          <p:nvPr/>
        </p:nvSpPr>
        <p:spPr>
          <a:xfrm>
            <a:off x="5408316" y="6309399"/>
            <a:ext cx="1931015" cy="369332"/>
          </a:xfrm>
          <a:prstGeom prst="rect">
            <a:avLst/>
          </a:prstGeom>
          <a:gradFill>
            <a:gsLst>
              <a:gs pos="0">
                <a:srgbClr val="00B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>
            <a:solidFill>
              <a:srgbClr val="0070C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Address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F8C251D-C25F-41BC-88D7-0F918033212D}"/>
              </a:ext>
            </a:extLst>
          </p:cNvPr>
          <p:cNvSpPr txBox="1"/>
          <p:nvPr/>
        </p:nvSpPr>
        <p:spPr>
          <a:xfrm>
            <a:off x="7724115" y="6310555"/>
            <a:ext cx="1931015" cy="369332"/>
          </a:xfrm>
          <a:prstGeom prst="rect">
            <a:avLst/>
          </a:prstGeom>
          <a:gradFill>
            <a:gsLst>
              <a:gs pos="0">
                <a:srgbClr val="00B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>
            <a:solidFill>
              <a:srgbClr val="0070C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City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8C16F51-F81D-45BC-BCCD-C2A656C77BAB}"/>
              </a:ext>
            </a:extLst>
          </p:cNvPr>
          <p:cNvSpPr txBox="1"/>
          <p:nvPr/>
        </p:nvSpPr>
        <p:spPr>
          <a:xfrm>
            <a:off x="10048894" y="6309295"/>
            <a:ext cx="1931015" cy="369332"/>
          </a:xfrm>
          <a:prstGeom prst="rect">
            <a:avLst/>
          </a:prstGeom>
          <a:gradFill>
            <a:gsLst>
              <a:gs pos="0">
                <a:srgbClr val="00B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>
            <a:solidFill>
              <a:srgbClr val="0070C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Country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1C7D938-909B-4857-910B-93E32601D132}"/>
              </a:ext>
            </a:extLst>
          </p:cNvPr>
          <p:cNvSpPr txBox="1"/>
          <p:nvPr/>
        </p:nvSpPr>
        <p:spPr>
          <a:xfrm>
            <a:off x="5130491" y="3688689"/>
            <a:ext cx="1931015" cy="369332"/>
          </a:xfrm>
          <a:prstGeom prst="rect">
            <a:avLst/>
          </a:prstGeom>
          <a:gradFill>
            <a:gsLst>
              <a:gs pos="0">
                <a:srgbClr val="00B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>
            <a:solidFill>
              <a:srgbClr val="0070C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Film Category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DB06697-52F1-43F9-83D9-1D5C298B0AF0}"/>
              </a:ext>
            </a:extLst>
          </p:cNvPr>
          <p:cNvSpPr txBox="1"/>
          <p:nvPr/>
        </p:nvSpPr>
        <p:spPr>
          <a:xfrm>
            <a:off x="7546134" y="3688689"/>
            <a:ext cx="1931015" cy="369332"/>
          </a:xfrm>
          <a:prstGeom prst="rect">
            <a:avLst/>
          </a:prstGeom>
          <a:gradFill>
            <a:gsLst>
              <a:gs pos="0">
                <a:srgbClr val="00B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>
            <a:solidFill>
              <a:srgbClr val="0070C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Category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580A166-6802-45D6-84A8-5873ECA82690}"/>
              </a:ext>
            </a:extLst>
          </p:cNvPr>
          <p:cNvSpPr txBox="1"/>
          <p:nvPr/>
        </p:nvSpPr>
        <p:spPr>
          <a:xfrm>
            <a:off x="5130490" y="2628232"/>
            <a:ext cx="1931015" cy="369332"/>
          </a:xfrm>
          <a:prstGeom prst="rect">
            <a:avLst/>
          </a:prstGeom>
          <a:gradFill>
            <a:gsLst>
              <a:gs pos="0">
                <a:srgbClr val="00B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>
            <a:solidFill>
              <a:srgbClr val="0070C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Inventory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530B7DE-76FF-4F44-833C-9A4004CB73C8}"/>
              </a:ext>
            </a:extLst>
          </p:cNvPr>
          <p:cNvSpPr txBox="1"/>
          <p:nvPr/>
        </p:nvSpPr>
        <p:spPr>
          <a:xfrm>
            <a:off x="7546134" y="2628232"/>
            <a:ext cx="1931015" cy="369332"/>
          </a:xfrm>
          <a:prstGeom prst="rect">
            <a:avLst/>
          </a:prstGeom>
          <a:gradFill>
            <a:gsLst>
              <a:gs pos="0">
                <a:srgbClr val="00B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>
            <a:solidFill>
              <a:srgbClr val="0070C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Film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62EF3A1-DBEF-457B-8662-1C84F0CF8613}"/>
              </a:ext>
            </a:extLst>
          </p:cNvPr>
          <p:cNvSpPr txBox="1"/>
          <p:nvPr/>
        </p:nvSpPr>
        <p:spPr>
          <a:xfrm>
            <a:off x="9927778" y="2630544"/>
            <a:ext cx="1931015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>
            <a:solidFill>
              <a:srgbClr val="0070C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Language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53F9C9B-B559-4D83-A7B3-9B8B31C8B7E5}"/>
              </a:ext>
            </a:extLst>
          </p:cNvPr>
          <p:cNvSpPr txBox="1"/>
          <p:nvPr/>
        </p:nvSpPr>
        <p:spPr>
          <a:xfrm>
            <a:off x="5130490" y="1519158"/>
            <a:ext cx="1931015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>
            <a:solidFill>
              <a:srgbClr val="0070C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Film Actor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97C8FEA-CDCA-4744-94F8-840B37A8D150}"/>
              </a:ext>
            </a:extLst>
          </p:cNvPr>
          <p:cNvSpPr txBox="1"/>
          <p:nvPr/>
        </p:nvSpPr>
        <p:spPr>
          <a:xfrm>
            <a:off x="7546134" y="1518771"/>
            <a:ext cx="1931015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>
            <a:solidFill>
              <a:srgbClr val="0070C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Actor</a:t>
            </a: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0DA57F12-0022-4505-BF6D-E5914E970FC9}"/>
              </a:ext>
            </a:extLst>
          </p:cNvPr>
          <p:cNvCxnSpPr>
            <a:cxnSpLocks/>
            <a:stCxn id="5" idx="0"/>
          </p:cNvCxnSpPr>
          <p:nvPr/>
        </p:nvCxnSpPr>
        <p:spPr>
          <a:xfrm rot="5400000" flipH="1" flipV="1">
            <a:off x="3229907" y="2452415"/>
            <a:ext cx="282681" cy="4415835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98654629-468F-4D95-BC32-B7A12B0DE056}"/>
              </a:ext>
            </a:extLst>
          </p:cNvPr>
          <p:cNvCxnSpPr>
            <a:cxnSpLocks/>
          </p:cNvCxnSpPr>
          <p:nvPr/>
        </p:nvCxnSpPr>
        <p:spPr>
          <a:xfrm>
            <a:off x="5579165" y="4518993"/>
            <a:ext cx="0" cy="2768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294EC09F-B615-4236-A7C8-9E82DCC30CF5}"/>
              </a:ext>
            </a:extLst>
          </p:cNvPr>
          <p:cNvCxnSpPr>
            <a:cxnSpLocks/>
            <a:stCxn id="5" idx="2"/>
            <a:endCxn id="150" idx="1"/>
          </p:cNvCxnSpPr>
          <p:nvPr/>
        </p:nvCxnSpPr>
        <p:spPr>
          <a:xfrm rot="16200000" flipH="1">
            <a:off x="2803475" y="3530858"/>
            <a:ext cx="686871" cy="396716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A24D02F7-BA48-4C1D-9300-8910C73FF864}"/>
              </a:ext>
            </a:extLst>
          </p:cNvPr>
          <p:cNvCxnSpPr>
            <a:cxnSpLocks/>
            <a:stCxn id="5" idx="3"/>
            <a:endCxn id="148" idx="1"/>
          </p:cNvCxnSpPr>
          <p:nvPr/>
        </p:nvCxnSpPr>
        <p:spPr>
          <a:xfrm flipV="1">
            <a:off x="2128837" y="4980504"/>
            <a:ext cx="535320" cy="58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5E335592-16A2-40B9-A17E-822C8080470D}"/>
              </a:ext>
            </a:extLst>
          </p:cNvPr>
          <p:cNvCxnSpPr>
            <a:cxnSpLocks/>
            <a:stCxn id="148" idx="0"/>
            <a:endCxn id="157" idx="1"/>
          </p:cNvCxnSpPr>
          <p:nvPr/>
        </p:nvCxnSpPr>
        <p:spPr>
          <a:xfrm rot="5400000" flipH="1" flipV="1">
            <a:off x="3388607" y="3053956"/>
            <a:ext cx="1982940" cy="150082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C3DB6AD9-D1B0-4E50-91C4-4B0BFDCBBA03}"/>
              </a:ext>
            </a:extLst>
          </p:cNvPr>
          <p:cNvCxnSpPr>
            <a:cxnSpLocks/>
            <a:stCxn id="148" idx="3"/>
            <a:endCxn id="149" idx="1"/>
          </p:cNvCxnSpPr>
          <p:nvPr/>
        </p:nvCxnSpPr>
        <p:spPr>
          <a:xfrm>
            <a:off x="4595172" y="4980504"/>
            <a:ext cx="5353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E7043A3E-9899-4396-AA83-8804E772B65A}"/>
              </a:ext>
            </a:extLst>
          </p:cNvPr>
          <p:cNvCxnSpPr>
            <a:cxnSpLocks/>
            <a:stCxn id="148" idx="2"/>
            <a:endCxn id="150" idx="1"/>
          </p:cNvCxnSpPr>
          <p:nvPr/>
        </p:nvCxnSpPr>
        <p:spPr>
          <a:xfrm rot="16200000" flipH="1">
            <a:off x="4033726" y="4761109"/>
            <a:ext cx="692705" cy="150082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FB7897F8-4764-48DA-B1AB-89208AF7D56E}"/>
              </a:ext>
            </a:extLst>
          </p:cNvPr>
          <p:cNvCxnSpPr>
            <a:cxnSpLocks/>
            <a:stCxn id="151" idx="0"/>
            <a:endCxn id="150" idx="1"/>
          </p:cNvCxnSpPr>
          <p:nvPr/>
        </p:nvCxnSpPr>
        <p:spPr>
          <a:xfrm rot="5400000" flipH="1" flipV="1">
            <a:off x="4154368" y="5333172"/>
            <a:ext cx="451420" cy="150082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4AF69A55-86B1-4C63-984F-A65C3AF9FA0B}"/>
              </a:ext>
            </a:extLst>
          </p:cNvPr>
          <p:cNvCxnSpPr>
            <a:cxnSpLocks/>
            <a:stCxn id="151" idx="3"/>
            <a:endCxn id="152" idx="1"/>
          </p:cNvCxnSpPr>
          <p:nvPr/>
        </p:nvCxnSpPr>
        <p:spPr>
          <a:xfrm>
            <a:off x="4595172" y="6493961"/>
            <a:ext cx="813144" cy="1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8318AEAA-6AA7-41AE-891D-2F11FCCB0ADD}"/>
              </a:ext>
            </a:extLst>
          </p:cNvPr>
          <p:cNvCxnSpPr>
            <a:cxnSpLocks/>
            <a:stCxn id="152" idx="3"/>
            <a:endCxn id="153" idx="1"/>
          </p:cNvCxnSpPr>
          <p:nvPr/>
        </p:nvCxnSpPr>
        <p:spPr>
          <a:xfrm>
            <a:off x="7339331" y="6494065"/>
            <a:ext cx="384784" cy="11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F92B899B-713D-408C-ADFC-BB72E9856FA1}"/>
              </a:ext>
            </a:extLst>
          </p:cNvPr>
          <p:cNvCxnSpPr>
            <a:cxnSpLocks/>
            <a:stCxn id="153" idx="3"/>
            <a:endCxn id="154" idx="1"/>
          </p:cNvCxnSpPr>
          <p:nvPr/>
        </p:nvCxnSpPr>
        <p:spPr>
          <a:xfrm flipV="1">
            <a:off x="9655130" y="6493961"/>
            <a:ext cx="393764" cy="12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57FC4C7C-78E6-40B1-A234-286591624395}"/>
              </a:ext>
            </a:extLst>
          </p:cNvPr>
          <p:cNvCxnSpPr>
            <a:cxnSpLocks/>
            <a:stCxn id="150" idx="3"/>
          </p:cNvCxnSpPr>
          <p:nvPr/>
        </p:nvCxnSpPr>
        <p:spPr>
          <a:xfrm>
            <a:off x="7061506" y="5857875"/>
            <a:ext cx="160929" cy="45142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or: Elbow 200">
            <a:extLst>
              <a:ext uri="{FF2B5EF4-FFF2-40B4-BE49-F238E27FC236}">
                <a16:creationId xmlns:a16="http://schemas.microsoft.com/office/drawing/2014/main" id="{948D6106-7422-4091-B482-4C3B401364C5}"/>
              </a:ext>
            </a:extLst>
          </p:cNvPr>
          <p:cNvCxnSpPr>
            <a:cxnSpLocks/>
            <a:stCxn id="149" idx="3"/>
          </p:cNvCxnSpPr>
          <p:nvPr/>
        </p:nvCxnSpPr>
        <p:spPr>
          <a:xfrm>
            <a:off x="7061507" y="4980504"/>
            <a:ext cx="160928" cy="922483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7194C1F-476F-4F7A-B8F5-791DEB7FF025}"/>
              </a:ext>
            </a:extLst>
          </p:cNvPr>
          <p:cNvCxnSpPr>
            <a:cxnSpLocks/>
            <a:stCxn id="155" idx="3"/>
            <a:endCxn id="156" idx="1"/>
          </p:cNvCxnSpPr>
          <p:nvPr/>
        </p:nvCxnSpPr>
        <p:spPr>
          <a:xfrm>
            <a:off x="7061506" y="3873355"/>
            <a:ext cx="4846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nector: Elbow 209">
            <a:extLst>
              <a:ext uri="{FF2B5EF4-FFF2-40B4-BE49-F238E27FC236}">
                <a16:creationId xmlns:a16="http://schemas.microsoft.com/office/drawing/2014/main" id="{6437F9A3-2738-4678-9B53-7D789B70EA3F}"/>
              </a:ext>
            </a:extLst>
          </p:cNvPr>
          <p:cNvCxnSpPr>
            <a:cxnSpLocks/>
            <a:stCxn id="155" idx="0"/>
            <a:endCxn id="158" idx="2"/>
          </p:cNvCxnSpPr>
          <p:nvPr/>
        </p:nvCxnSpPr>
        <p:spPr>
          <a:xfrm rot="5400000" flipH="1" flipV="1">
            <a:off x="6958258" y="2135306"/>
            <a:ext cx="691125" cy="241564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884F87B6-F8F1-4183-96E9-2B46011888D2}"/>
              </a:ext>
            </a:extLst>
          </p:cNvPr>
          <p:cNvCxnSpPr>
            <a:cxnSpLocks/>
            <a:stCxn id="157" idx="3"/>
            <a:endCxn id="158" idx="1"/>
          </p:cNvCxnSpPr>
          <p:nvPr/>
        </p:nvCxnSpPr>
        <p:spPr>
          <a:xfrm>
            <a:off x="7061505" y="2812898"/>
            <a:ext cx="48462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EDF49779-3594-4A95-8EC0-E0BCDDA588F6}"/>
              </a:ext>
            </a:extLst>
          </p:cNvPr>
          <p:cNvCxnSpPr>
            <a:cxnSpLocks/>
            <a:stCxn id="158" idx="3"/>
            <a:endCxn id="159" idx="1"/>
          </p:cNvCxnSpPr>
          <p:nvPr/>
        </p:nvCxnSpPr>
        <p:spPr>
          <a:xfrm>
            <a:off x="9477149" y="2812898"/>
            <a:ext cx="450629" cy="23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2FC85429-B02F-460E-8218-83A7CB429B3B}"/>
              </a:ext>
            </a:extLst>
          </p:cNvPr>
          <p:cNvCxnSpPr>
            <a:cxnSpLocks/>
            <a:stCxn id="160" idx="3"/>
            <a:endCxn id="161" idx="1"/>
          </p:cNvCxnSpPr>
          <p:nvPr/>
        </p:nvCxnSpPr>
        <p:spPr>
          <a:xfrm flipV="1">
            <a:off x="7061505" y="1703437"/>
            <a:ext cx="484629" cy="3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Subtitle 7">
            <a:extLst>
              <a:ext uri="{FF2B5EF4-FFF2-40B4-BE49-F238E27FC236}">
                <a16:creationId xmlns:a16="http://schemas.microsoft.com/office/drawing/2014/main" id="{4BA02B08-BF39-4B43-B9E7-CD53B2792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0065" y="1518771"/>
            <a:ext cx="2859410" cy="2590197"/>
          </a:xfrm>
          <a:ln w="25400">
            <a:solidFill>
              <a:srgbClr val="0070C0"/>
            </a:solidFill>
          </a:ln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Green </a:t>
            </a:r>
            <a:r>
              <a:rPr lang="en-US" sz="2800" dirty="0">
                <a:solidFill>
                  <a:schemeClr val="bg1"/>
                </a:solidFill>
              </a:rPr>
              <a:t>tables were used in this analysis.</a:t>
            </a:r>
            <a:endParaRPr lang="en-US" sz="3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910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7600ADCF-61E0-4954-A5F0-1F3B2EA4F355}"/>
              </a:ext>
            </a:extLst>
          </p:cNvPr>
          <p:cNvSpPr/>
          <p:nvPr/>
        </p:nvSpPr>
        <p:spPr>
          <a:xfrm>
            <a:off x="284972" y="67349"/>
            <a:ext cx="8619188" cy="1406201"/>
          </a:xfrm>
          <a:custGeom>
            <a:avLst/>
            <a:gdLst>
              <a:gd name="connsiteX0" fmla="*/ 234372 w 8619188"/>
              <a:gd name="connsiteY0" fmla="*/ 0 h 1406201"/>
              <a:gd name="connsiteX1" fmla="*/ 849259 w 8619188"/>
              <a:gd name="connsiteY1" fmla="*/ 0 h 1406201"/>
              <a:gd name="connsiteX2" fmla="*/ 1296449 w 8619188"/>
              <a:gd name="connsiteY2" fmla="*/ 0 h 1406201"/>
              <a:gd name="connsiteX3" fmla="*/ 2162880 w 8619188"/>
              <a:gd name="connsiteY3" fmla="*/ 0 h 1406201"/>
              <a:gd name="connsiteX4" fmla="*/ 2777766 w 8619188"/>
              <a:gd name="connsiteY4" fmla="*/ 0 h 1406201"/>
              <a:gd name="connsiteX5" fmla="*/ 3392653 w 8619188"/>
              <a:gd name="connsiteY5" fmla="*/ 0 h 1406201"/>
              <a:gd name="connsiteX6" fmla="*/ 4259084 w 8619188"/>
              <a:gd name="connsiteY6" fmla="*/ 0 h 1406201"/>
              <a:gd name="connsiteX7" fmla="*/ 4790122 w 8619188"/>
              <a:gd name="connsiteY7" fmla="*/ 0 h 1406201"/>
              <a:gd name="connsiteX8" fmla="*/ 5656553 w 8619188"/>
              <a:gd name="connsiteY8" fmla="*/ 0 h 1406201"/>
              <a:gd name="connsiteX9" fmla="*/ 6522984 w 8619188"/>
              <a:gd name="connsiteY9" fmla="*/ 0 h 1406201"/>
              <a:gd name="connsiteX10" fmla="*/ 7221719 w 8619188"/>
              <a:gd name="connsiteY10" fmla="*/ 0 h 1406201"/>
              <a:gd name="connsiteX11" fmla="*/ 8619188 w 8619188"/>
              <a:gd name="connsiteY11" fmla="*/ 0 h 1406201"/>
              <a:gd name="connsiteX12" fmla="*/ 8619188 w 8619188"/>
              <a:gd name="connsiteY12" fmla="*/ 0 h 1406201"/>
              <a:gd name="connsiteX13" fmla="*/ 8619188 w 8619188"/>
              <a:gd name="connsiteY13" fmla="*/ 574196 h 1406201"/>
              <a:gd name="connsiteX14" fmla="*/ 8619188 w 8619188"/>
              <a:gd name="connsiteY14" fmla="*/ 1171829 h 1406201"/>
              <a:gd name="connsiteX15" fmla="*/ 8384816 w 8619188"/>
              <a:gd name="connsiteY15" fmla="*/ 1406201 h 1406201"/>
              <a:gd name="connsiteX16" fmla="*/ 7518385 w 8619188"/>
              <a:gd name="connsiteY16" fmla="*/ 1406201 h 1406201"/>
              <a:gd name="connsiteX17" fmla="*/ 6735802 w 8619188"/>
              <a:gd name="connsiteY17" fmla="*/ 1406201 h 1406201"/>
              <a:gd name="connsiteX18" fmla="*/ 5953219 w 8619188"/>
              <a:gd name="connsiteY18" fmla="*/ 1406201 h 1406201"/>
              <a:gd name="connsiteX19" fmla="*/ 5170637 w 8619188"/>
              <a:gd name="connsiteY19" fmla="*/ 1406201 h 1406201"/>
              <a:gd name="connsiteX20" fmla="*/ 4723446 w 8619188"/>
              <a:gd name="connsiteY20" fmla="*/ 1406201 h 1406201"/>
              <a:gd name="connsiteX21" fmla="*/ 4192408 w 8619188"/>
              <a:gd name="connsiteY21" fmla="*/ 1406201 h 1406201"/>
              <a:gd name="connsiteX22" fmla="*/ 3409825 w 8619188"/>
              <a:gd name="connsiteY22" fmla="*/ 1406201 h 1406201"/>
              <a:gd name="connsiteX23" fmla="*/ 2794939 w 8619188"/>
              <a:gd name="connsiteY23" fmla="*/ 1406201 h 1406201"/>
              <a:gd name="connsiteX24" fmla="*/ 2263900 w 8619188"/>
              <a:gd name="connsiteY24" fmla="*/ 1406201 h 1406201"/>
              <a:gd name="connsiteX25" fmla="*/ 1481317 w 8619188"/>
              <a:gd name="connsiteY25" fmla="*/ 1406201 h 1406201"/>
              <a:gd name="connsiteX26" fmla="*/ 782583 w 8619188"/>
              <a:gd name="connsiteY26" fmla="*/ 1406201 h 1406201"/>
              <a:gd name="connsiteX27" fmla="*/ 0 w 8619188"/>
              <a:gd name="connsiteY27" fmla="*/ 1406201 h 1406201"/>
              <a:gd name="connsiteX28" fmla="*/ 0 w 8619188"/>
              <a:gd name="connsiteY28" fmla="*/ 1406201 h 1406201"/>
              <a:gd name="connsiteX29" fmla="*/ 0 w 8619188"/>
              <a:gd name="connsiteY29" fmla="*/ 796850 h 1406201"/>
              <a:gd name="connsiteX30" fmla="*/ 0 w 8619188"/>
              <a:gd name="connsiteY30" fmla="*/ 234372 h 1406201"/>
              <a:gd name="connsiteX31" fmla="*/ 234372 w 8619188"/>
              <a:gd name="connsiteY31" fmla="*/ 0 h 1406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8619188" h="1406201" extrusionOk="0">
                <a:moveTo>
                  <a:pt x="234372" y="0"/>
                </a:moveTo>
                <a:cubicBezTo>
                  <a:pt x="370530" y="-26281"/>
                  <a:pt x="557959" y="16355"/>
                  <a:pt x="849259" y="0"/>
                </a:cubicBezTo>
                <a:cubicBezTo>
                  <a:pt x="1140559" y="-16355"/>
                  <a:pt x="1194833" y="-21526"/>
                  <a:pt x="1296449" y="0"/>
                </a:cubicBezTo>
                <a:cubicBezTo>
                  <a:pt x="1398065" y="21526"/>
                  <a:pt x="1975458" y="-19488"/>
                  <a:pt x="2162880" y="0"/>
                </a:cubicBezTo>
                <a:cubicBezTo>
                  <a:pt x="2350302" y="19488"/>
                  <a:pt x="2632686" y="21541"/>
                  <a:pt x="2777766" y="0"/>
                </a:cubicBezTo>
                <a:cubicBezTo>
                  <a:pt x="2922846" y="-21541"/>
                  <a:pt x="3252864" y="23279"/>
                  <a:pt x="3392653" y="0"/>
                </a:cubicBezTo>
                <a:cubicBezTo>
                  <a:pt x="3532442" y="-23279"/>
                  <a:pt x="3933725" y="14807"/>
                  <a:pt x="4259084" y="0"/>
                </a:cubicBezTo>
                <a:cubicBezTo>
                  <a:pt x="4584443" y="-14807"/>
                  <a:pt x="4625774" y="24259"/>
                  <a:pt x="4790122" y="0"/>
                </a:cubicBezTo>
                <a:cubicBezTo>
                  <a:pt x="4954470" y="-24259"/>
                  <a:pt x="5318915" y="-21624"/>
                  <a:pt x="5656553" y="0"/>
                </a:cubicBezTo>
                <a:cubicBezTo>
                  <a:pt x="5994191" y="21624"/>
                  <a:pt x="6128065" y="-7845"/>
                  <a:pt x="6522984" y="0"/>
                </a:cubicBezTo>
                <a:cubicBezTo>
                  <a:pt x="6917903" y="7845"/>
                  <a:pt x="6886755" y="-3822"/>
                  <a:pt x="7221719" y="0"/>
                </a:cubicBezTo>
                <a:cubicBezTo>
                  <a:pt x="7556684" y="3822"/>
                  <a:pt x="8013602" y="-41522"/>
                  <a:pt x="8619188" y="0"/>
                </a:cubicBezTo>
                <a:lnTo>
                  <a:pt x="8619188" y="0"/>
                </a:lnTo>
                <a:cubicBezTo>
                  <a:pt x="8597737" y="275581"/>
                  <a:pt x="8595791" y="439470"/>
                  <a:pt x="8619188" y="574196"/>
                </a:cubicBezTo>
                <a:cubicBezTo>
                  <a:pt x="8642585" y="708922"/>
                  <a:pt x="8622126" y="908151"/>
                  <a:pt x="8619188" y="1171829"/>
                </a:cubicBezTo>
                <a:cubicBezTo>
                  <a:pt x="8609387" y="1298761"/>
                  <a:pt x="8518469" y="1400971"/>
                  <a:pt x="8384816" y="1406201"/>
                </a:cubicBezTo>
                <a:cubicBezTo>
                  <a:pt x="8109238" y="1413392"/>
                  <a:pt x="7900831" y="1443507"/>
                  <a:pt x="7518385" y="1406201"/>
                </a:cubicBezTo>
                <a:cubicBezTo>
                  <a:pt x="7135939" y="1368895"/>
                  <a:pt x="7004471" y="1435040"/>
                  <a:pt x="6735802" y="1406201"/>
                </a:cubicBezTo>
                <a:cubicBezTo>
                  <a:pt x="6467133" y="1377362"/>
                  <a:pt x="6269794" y="1392574"/>
                  <a:pt x="5953219" y="1406201"/>
                </a:cubicBezTo>
                <a:cubicBezTo>
                  <a:pt x="5636644" y="1419828"/>
                  <a:pt x="5552898" y="1412573"/>
                  <a:pt x="5170637" y="1406201"/>
                </a:cubicBezTo>
                <a:cubicBezTo>
                  <a:pt x="4788376" y="1399829"/>
                  <a:pt x="4840085" y="1392991"/>
                  <a:pt x="4723446" y="1406201"/>
                </a:cubicBezTo>
                <a:cubicBezTo>
                  <a:pt x="4606807" y="1419411"/>
                  <a:pt x="4440279" y="1429325"/>
                  <a:pt x="4192408" y="1406201"/>
                </a:cubicBezTo>
                <a:cubicBezTo>
                  <a:pt x="3944537" y="1383077"/>
                  <a:pt x="3632016" y="1434329"/>
                  <a:pt x="3409825" y="1406201"/>
                </a:cubicBezTo>
                <a:cubicBezTo>
                  <a:pt x="3187634" y="1378073"/>
                  <a:pt x="3021015" y="1401406"/>
                  <a:pt x="2794939" y="1406201"/>
                </a:cubicBezTo>
                <a:cubicBezTo>
                  <a:pt x="2568863" y="1410996"/>
                  <a:pt x="2443951" y="1418509"/>
                  <a:pt x="2263900" y="1406201"/>
                </a:cubicBezTo>
                <a:cubicBezTo>
                  <a:pt x="2083849" y="1393893"/>
                  <a:pt x="1830456" y="1370943"/>
                  <a:pt x="1481317" y="1406201"/>
                </a:cubicBezTo>
                <a:cubicBezTo>
                  <a:pt x="1132178" y="1441459"/>
                  <a:pt x="950842" y="1386525"/>
                  <a:pt x="782583" y="1406201"/>
                </a:cubicBezTo>
                <a:cubicBezTo>
                  <a:pt x="614324" y="1425877"/>
                  <a:pt x="282378" y="1410425"/>
                  <a:pt x="0" y="1406201"/>
                </a:cubicBezTo>
                <a:lnTo>
                  <a:pt x="0" y="1406201"/>
                </a:lnTo>
                <a:cubicBezTo>
                  <a:pt x="3235" y="1265493"/>
                  <a:pt x="7550" y="976352"/>
                  <a:pt x="0" y="796850"/>
                </a:cubicBezTo>
                <a:cubicBezTo>
                  <a:pt x="-7550" y="617348"/>
                  <a:pt x="3229" y="474286"/>
                  <a:pt x="0" y="234372"/>
                </a:cubicBezTo>
                <a:cubicBezTo>
                  <a:pt x="5263" y="103778"/>
                  <a:pt x="118199" y="10930"/>
                  <a:pt x="234372" y="0"/>
                </a:cubicBezTo>
                <a:close/>
              </a:path>
            </a:pathLst>
          </a:custGeom>
          <a:noFill/>
          <a:ln w="38100"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ound2Diag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u="sng" dirty="0">
                <a:solidFill>
                  <a:schemeClr val="bg1"/>
                </a:solidFill>
              </a:rPr>
              <a:t>2.  Movie Catalog Composition</a:t>
            </a:r>
          </a:p>
          <a:p>
            <a:pPr algn="ctr">
              <a:lnSpc>
                <a:spcPct val="150000"/>
              </a:lnSpc>
            </a:pP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1B69E269-63A3-4297-B184-450EDF46F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95791" y="322738"/>
            <a:ext cx="2511237" cy="6170827"/>
          </a:xfrm>
          <a:ln w="25400">
            <a:solidFill>
              <a:srgbClr val="0070C0"/>
            </a:solidFill>
          </a:ln>
        </p:spPr>
        <p:txBody>
          <a:bodyPr lIns="182880" tIns="0" rIns="182880" bIns="0" anchor="ctr">
            <a:normAutofit/>
          </a:bodyPr>
          <a:lstStyle/>
          <a:p>
            <a:pPr>
              <a:lnSpc>
                <a:spcPct val="250000"/>
              </a:lnSpc>
            </a:pPr>
            <a:r>
              <a:rPr lang="en-US" sz="2400" dirty="0">
                <a:solidFill>
                  <a:schemeClr val="bg1"/>
                </a:solidFill>
              </a:rPr>
              <a:t>Rental Duration of 3 days and Rental Rate of $4.99 contribute  disproportionally to revenue gain.</a:t>
            </a:r>
          </a:p>
        </p:txBody>
      </p:sp>
      <p:sp>
        <p:nvSpPr>
          <p:cNvPr id="5" name="Subtitle 7">
            <a:extLst>
              <a:ext uri="{FF2B5EF4-FFF2-40B4-BE49-F238E27FC236}">
                <a16:creationId xmlns:a16="http://schemas.microsoft.com/office/drawing/2014/main" id="{ADD7D223-2CEC-40E8-AE4C-AFD70079DD30}"/>
              </a:ext>
            </a:extLst>
          </p:cNvPr>
          <p:cNvSpPr txBox="1">
            <a:spLocks/>
          </p:cNvSpPr>
          <p:nvPr/>
        </p:nvSpPr>
        <p:spPr>
          <a:xfrm>
            <a:off x="353733" y="2232988"/>
            <a:ext cx="4340037" cy="4512365"/>
          </a:xfrm>
          <a:prstGeom prst="rect">
            <a:avLst/>
          </a:prstGeom>
          <a:noFill/>
          <a:ln w="25400">
            <a:noFill/>
          </a:ln>
        </p:spPr>
        <p:txBody>
          <a:bodyPr vert="horz" lIns="27432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u="sng" dirty="0">
                <a:solidFill>
                  <a:schemeClr val="bg1"/>
                </a:solidFill>
              </a:rPr>
              <a:t>Release Year:</a:t>
            </a:r>
          </a:p>
          <a:p>
            <a:pPr lvl="1" algn="l"/>
            <a:r>
              <a:rPr lang="en-US" sz="1600" dirty="0">
                <a:solidFill>
                  <a:schemeClr val="bg1"/>
                </a:solidFill>
              </a:rPr>
              <a:t>Minimum: 2006</a:t>
            </a:r>
          </a:p>
          <a:p>
            <a:pPr lvl="1" algn="l"/>
            <a:r>
              <a:rPr lang="en-US" sz="1600" dirty="0">
                <a:solidFill>
                  <a:schemeClr val="bg1"/>
                </a:solidFill>
              </a:rPr>
              <a:t>Maximum: 2006</a:t>
            </a:r>
          </a:p>
          <a:p>
            <a:pPr lvl="1" algn="l"/>
            <a:r>
              <a:rPr lang="en-US" sz="1600" dirty="0">
                <a:solidFill>
                  <a:schemeClr val="bg1"/>
                </a:solidFill>
              </a:rPr>
              <a:t>Average: 2006</a:t>
            </a:r>
          </a:p>
          <a:p>
            <a:pPr algn="l"/>
            <a:r>
              <a:rPr lang="en-US" sz="1800" u="sng" dirty="0">
                <a:solidFill>
                  <a:schemeClr val="bg1"/>
                </a:solidFill>
              </a:rPr>
              <a:t>Rental Duration (days):</a:t>
            </a:r>
          </a:p>
          <a:p>
            <a:pPr lvl="1" algn="l"/>
            <a:r>
              <a:rPr lang="en-US" sz="1600" dirty="0">
                <a:solidFill>
                  <a:schemeClr val="bg1"/>
                </a:solidFill>
              </a:rPr>
              <a:t>Minimum: 3</a:t>
            </a:r>
          </a:p>
          <a:p>
            <a:pPr lvl="1" algn="l"/>
            <a:r>
              <a:rPr lang="en-US" sz="1600" dirty="0">
                <a:solidFill>
                  <a:schemeClr val="bg1"/>
                </a:solidFill>
              </a:rPr>
              <a:t>Maximum: 7</a:t>
            </a:r>
          </a:p>
          <a:p>
            <a:pPr lvl="1" algn="l"/>
            <a:r>
              <a:rPr lang="en-US" sz="1600" dirty="0">
                <a:solidFill>
                  <a:schemeClr val="bg1"/>
                </a:solidFill>
              </a:rPr>
              <a:t>Average: 5</a:t>
            </a:r>
          </a:p>
          <a:p>
            <a:pPr algn="l"/>
            <a:r>
              <a:rPr lang="en-US" sz="1800" u="sng" dirty="0">
                <a:solidFill>
                  <a:schemeClr val="bg1"/>
                </a:solidFill>
              </a:rPr>
              <a:t>Rental Rate ($):</a:t>
            </a:r>
          </a:p>
          <a:p>
            <a:pPr lvl="1" algn="l"/>
            <a:r>
              <a:rPr lang="en-US" sz="1600" dirty="0">
                <a:solidFill>
                  <a:schemeClr val="bg1"/>
                </a:solidFill>
              </a:rPr>
              <a:t>Minimum: 0.99</a:t>
            </a:r>
          </a:p>
          <a:p>
            <a:pPr lvl="1" algn="l"/>
            <a:r>
              <a:rPr lang="en-US" sz="1600" dirty="0">
                <a:solidFill>
                  <a:schemeClr val="bg1"/>
                </a:solidFill>
              </a:rPr>
              <a:t>Maximum: 4.99</a:t>
            </a:r>
          </a:p>
          <a:p>
            <a:pPr lvl="1" algn="l"/>
            <a:r>
              <a:rPr lang="en-US" sz="1600" dirty="0">
                <a:solidFill>
                  <a:schemeClr val="bg1"/>
                </a:solidFill>
              </a:rPr>
              <a:t>Average: 2.98</a:t>
            </a:r>
          </a:p>
          <a:p>
            <a:pPr algn="l"/>
            <a:endParaRPr lang="en-US" sz="1800" dirty="0">
              <a:solidFill>
                <a:schemeClr val="bg1"/>
              </a:solidFill>
            </a:endParaRPr>
          </a:p>
          <a:p>
            <a:pPr algn="l"/>
            <a:endParaRPr lang="en-US" sz="1800" dirty="0">
              <a:solidFill>
                <a:schemeClr val="bg1"/>
              </a:solidFill>
            </a:endParaRPr>
          </a:p>
          <a:p>
            <a:pPr algn="l"/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EB1B76-254D-48BA-ACA3-A196D5259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492" y="3808921"/>
            <a:ext cx="1656522" cy="12772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6B45A1E-1E80-4E9E-9F14-28EC67FF9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683" y="2392055"/>
            <a:ext cx="1417409" cy="96105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104071F-243F-42F7-AF1B-F1FFCEEC9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7422" y="5325818"/>
            <a:ext cx="1713615" cy="1277211"/>
          </a:xfrm>
          <a:prstGeom prst="rect">
            <a:avLst/>
          </a:prstGeom>
        </p:spPr>
      </p:pic>
      <p:sp>
        <p:nvSpPr>
          <p:cNvPr id="18" name="Subtitle 7">
            <a:extLst>
              <a:ext uri="{FF2B5EF4-FFF2-40B4-BE49-F238E27FC236}">
                <a16:creationId xmlns:a16="http://schemas.microsoft.com/office/drawing/2014/main" id="{08324922-A853-4B0D-A3D9-F5AC6860FFD3}"/>
              </a:ext>
            </a:extLst>
          </p:cNvPr>
          <p:cNvSpPr txBox="1">
            <a:spLocks/>
          </p:cNvSpPr>
          <p:nvPr/>
        </p:nvSpPr>
        <p:spPr>
          <a:xfrm>
            <a:off x="4697370" y="2232988"/>
            <a:ext cx="4340037" cy="4512365"/>
          </a:xfrm>
          <a:prstGeom prst="rect">
            <a:avLst/>
          </a:prstGeom>
          <a:noFill/>
          <a:ln w="25400">
            <a:noFill/>
          </a:ln>
        </p:spPr>
        <p:txBody>
          <a:bodyPr vert="horz" lIns="27432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u="sng" dirty="0">
                <a:solidFill>
                  <a:schemeClr val="bg1"/>
                </a:solidFill>
              </a:rPr>
              <a:t>Length (minutes):</a:t>
            </a:r>
          </a:p>
          <a:p>
            <a:pPr lvl="1" algn="l"/>
            <a:r>
              <a:rPr lang="en-US" sz="1600" dirty="0">
                <a:solidFill>
                  <a:schemeClr val="bg1"/>
                </a:solidFill>
              </a:rPr>
              <a:t>Minimum: 46</a:t>
            </a:r>
          </a:p>
          <a:p>
            <a:pPr lvl="1" algn="l"/>
            <a:r>
              <a:rPr lang="en-US" sz="1600" dirty="0">
                <a:solidFill>
                  <a:schemeClr val="bg1"/>
                </a:solidFill>
              </a:rPr>
              <a:t>Maximum: 185</a:t>
            </a:r>
          </a:p>
          <a:p>
            <a:pPr lvl="1" algn="l"/>
            <a:r>
              <a:rPr lang="en-US" sz="1600" dirty="0">
                <a:solidFill>
                  <a:schemeClr val="bg1"/>
                </a:solidFill>
              </a:rPr>
              <a:t>Average: 115</a:t>
            </a:r>
          </a:p>
          <a:p>
            <a:pPr algn="l"/>
            <a:r>
              <a:rPr lang="en-US" sz="1800" u="sng" dirty="0">
                <a:solidFill>
                  <a:schemeClr val="bg1"/>
                </a:solidFill>
              </a:rPr>
              <a:t>Replacement Cost ($):</a:t>
            </a:r>
          </a:p>
          <a:p>
            <a:pPr lvl="1" algn="l"/>
            <a:r>
              <a:rPr lang="en-US" sz="1600" dirty="0">
                <a:solidFill>
                  <a:schemeClr val="bg1"/>
                </a:solidFill>
              </a:rPr>
              <a:t>Minimum: 9.99</a:t>
            </a:r>
          </a:p>
          <a:p>
            <a:pPr lvl="1" algn="l"/>
            <a:r>
              <a:rPr lang="en-US" sz="1600" dirty="0">
                <a:solidFill>
                  <a:schemeClr val="bg1"/>
                </a:solidFill>
              </a:rPr>
              <a:t>Maximum: 29.99</a:t>
            </a:r>
          </a:p>
          <a:p>
            <a:pPr lvl="1" algn="l"/>
            <a:r>
              <a:rPr lang="en-US" sz="1600" dirty="0">
                <a:solidFill>
                  <a:schemeClr val="bg1"/>
                </a:solidFill>
              </a:rPr>
              <a:t>Average: 19.99</a:t>
            </a:r>
          </a:p>
          <a:p>
            <a:pPr algn="l"/>
            <a:r>
              <a:rPr lang="en-US" sz="1800" u="sng" dirty="0">
                <a:solidFill>
                  <a:schemeClr val="bg1"/>
                </a:solidFill>
              </a:rPr>
              <a:t>Rating:</a:t>
            </a:r>
          </a:p>
          <a:p>
            <a:pPr lvl="1" algn="l"/>
            <a:r>
              <a:rPr lang="en-US" sz="1600" dirty="0">
                <a:solidFill>
                  <a:schemeClr val="bg1"/>
                </a:solidFill>
              </a:rPr>
              <a:t>Mode: PG-13</a:t>
            </a:r>
          </a:p>
          <a:p>
            <a:pPr algn="l"/>
            <a:endParaRPr lang="en-US" sz="1800" dirty="0">
              <a:solidFill>
                <a:schemeClr val="bg1"/>
              </a:solidFill>
            </a:endParaRPr>
          </a:p>
          <a:p>
            <a:pPr algn="l"/>
            <a:endParaRPr lang="en-US" sz="1800" dirty="0">
              <a:solidFill>
                <a:schemeClr val="bg1"/>
              </a:solidFill>
            </a:endParaRPr>
          </a:p>
          <a:p>
            <a:pPr algn="l"/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4A72832-5BA7-4474-9188-978A330E27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6452" y="2233978"/>
            <a:ext cx="1259430" cy="127721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1DD9C56-8746-4797-BCE3-E1979247C0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7984" y="3847106"/>
            <a:ext cx="1203870" cy="128412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3012851-CA71-44AC-9DAC-8D6822630E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2432" y="5343656"/>
            <a:ext cx="1574975" cy="1259373"/>
          </a:xfrm>
          <a:prstGeom prst="rect">
            <a:avLst/>
          </a:prstGeom>
        </p:spPr>
      </p:pic>
      <p:sp>
        <p:nvSpPr>
          <p:cNvPr id="26" name="Subtitle 7">
            <a:extLst>
              <a:ext uri="{FF2B5EF4-FFF2-40B4-BE49-F238E27FC236}">
                <a16:creationId xmlns:a16="http://schemas.microsoft.com/office/drawing/2014/main" id="{573F03E4-B8B8-4203-84A7-7E86BD29B7E6}"/>
              </a:ext>
            </a:extLst>
          </p:cNvPr>
          <p:cNvSpPr txBox="1">
            <a:spLocks/>
          </p:cNvSpPr>
          <p:nvPr/>
        </p:nvSpPr>
        <p:spPr>
          <a:xfrm>
            <a:off x="-168954" y="1603226"/>
            <a:ext cx="3232614" cy="390076"/>
          </a:xfrm>
          <a:prstGeom prst="rect">
            <a:avLst/>
          </a:prstGeom>
          <a:noFill/>
          <a:ln w="25400">
            <a:noFill/>
          </a:ln>
        </p:spPr>
        <p:txBody>
          <a:bodyPr vert="horz" lIns="27432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en-US" sz="1800" u="sng" dirty="0">
                <a:solidFill>
                  <a:schemeClr val="bg1"/>
                </a:solidFill>
              </a:rPr>
              <a:t>Total Movie Count:</a:t>
            </a:r>
            <a:r>
              <a:rPr lang="en-US" sz="1800" dirty="0">
                <a:solidFill>
                  <a:schemeClr val="bg1"/>
                </a:solidFill>
              </a:rPr>
              <a:t> 1,000 </a:t>
            </a:r>
          </a:p>
          <a:p>
            <a:pPr algn="l"/>
            <a:endParaRPr lang="en-US" sz="1800" dirty="0">
              <a:solidFill>
                <a:schemeClr val="bg1"/>
              </a:solidFill>
            </a:endParaRPr>
          </a:p>
          <a:p>
            <a:pPr algn="l"/>
            <a:endParaRPr lang="en-US" sz="1800" dirty="0">
              <a:solidFill>
                <a:schemeClr val="bg1"/>
              </a:solidFill>
            </a:endParaRPr>
          </a:p>
          <a:p>
            <a:pPr algn="l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7" name="Subtitle 7">
            <a:extLst>
              <a:ext uri="{FF2B5EF4-FFF2-40B4-BE49-F238E27FC236}">
                <a16:creationId xmlns:a16="http://schemas.microsoft.com/office/drawing/2014/main" id="{55838EB0-E834-4906-94C5-2E966E5AACA1}"/>
              </a:ext>
            </a:extLst>
          </p:cNvPr>
          <p:cNvSpPr txBox="1">
            <a:spLocks/>
          </p:cNvSpPr>
          <p:nvPr/>
        </p:nvSpPr>
        <p:spPr>
          <a:xfrm>
            <a:off x="2725864" y="1668337"/>
            <a:ext cx="4598504" cy="390076"/>
          </a:xfrm>
          <a:prstGeom prst="rect">
            <a:avLst/>
          </a:prstGeom>
          <a:noFill/>
          <a:ln w="25400">
            <a:noFill/>
          </a:ln>
        </p:spPr>
        <p:txBody>
          <a:bodyPr vert="horz" lIns="274320" tIns="45720" rIns="91440" bIns="45720" rtlCol="0" anchor="t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en-US" sz="1800" dirty="0">
                <a:solidFill>
                  <a:schemeClr val="bg1"/>
                </a:solidFill>
              </a:rPr>
              <a:t>*Chart dollar amount is revenue per category </a:t>
            </a:r>
          </a:p>
          <a:p>
            <a:pPr algn="l"/>
            <a:endParaRPr lang="en-US" sz="1800" dirty="0">
              <a:solidFill>
                <a:schemeClr val="bg1"/>
              </a:solidFill>
            </a:endParaRPr>
          </a:p>
          <a:p>
            <a:pPr algn="l"/>
            <a:endParaRPr lang="en-US" sz="1800" dirty="0">
              <a:solidFill>
                <a:schemeClr val="bg1"/>
              </a:solidFill>
            </a:endParaRPr>
          </a:p>
          <a:p>
            <a:pPr algn="l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5278B7F-C08C-465A-8785-BEDCC97C2FF0}"/>
              </a:ext>
            </a:extLst>
          </p:cNvPr>
          <p:cNvSpPr/>
          <p:nvPr/>
        </p:nvSpPr>
        <p:spPr>
          <a:xfrm flipV="1">
            <a:off x="3871914" y="3922604"/>
            <a:ext cx="467072" cy="33507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B3D7F81-A305-4094-BCBF-03F20508E407}"/>
              </a:ext>
            </a:extLst>
          </p:cNvPr>
          <p:cNvSpPr/>
          <p:nvPr/>
        </p:nvSpPr>
        <p:spPr>
          <a:xfrm>
            <a:off x="2717422" y="5672138"/>
            <a:ext cx="582991" cy="37886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41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F92A939A-925A-4ACF-B28E-A3146DBE0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5" y="2200275"/>
            <a:ext cx="4863630" cy="391395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4D51D4B-FD94-4CE7-BF90-627785EB7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8974" y="2200275"/>
            <a:ext cx="4343133" cy="3374828"/>
          </a:xfrm>
          <a:prstGeom prst="rect">
            <a:avLst/>
          </a:prstGeom>
        </p:spPr>
      </p:pic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7600ADCF-61E0-4954-A5F0-1F3B2EA4F355}"/>
              </a:ext>
            </a:extLst>
          </p:cNvPr>
          <p:cNvSpPr/>
          <p:nvPr/>
        </p:nvSpPr>
        <p:spPr>
          <a:xfrm>
            <a:off x="0" y="293006"/>
            <a:ext cx="9206762" cy="901523"/>
          </a:xfrm>
          <a:custGeom>
            <a:avLst/>
            <a:gdLst>
              <a:gd name="connsiteX0" fmla="*/ 150257 w 9206762"/>
              <a:gd name="connsiteY0" fmla="*/ 0 h 901523"/>
              <a:gd name="connsiteX1" fmla="*/ 756346 w 9206762"/>
              <a:gd name="connsiteY1" fmla="*/ 0 h 901523"/>
              <a:gd name="connsiteX2" fmla="*/ 1181305 w 9206762"/>
              <a:gd name="connsiteY2" fmla="*/ 0 h 901523"/>
              <a:gd name="connsiteX3" fmla="*/ 2059090 w 9206762"/>
              <a:gd name="connsiteY3" fmla="*/ 0 h 901523"/>
              <a:gd name="connsiteX4" fmla="*/ 2665179 w 9206762"/>
              <a:gd name="connsiteY4" fmla="*/ 0 h 901523"/>
              <a:gd name="connsiteX5" fmla="*/ 3271268 w 9206762"/>
              <a:gd name="connsiteY5" fmla="*/ 0 h 901523"/>
              <a:gd name="connsiteX6" fmla="*/ 4149052 w 9206762"/>
              <a:gd name="connsiteY6" fmla="*/ 0 h 901523"/>
              <a:gd name="connsiteX7" fmla="*/ 4664576 w 9206762"/>
              <a:gd name="connsiteY7" fmla="*/ 0 h 901523"/>
              <a:gd name="connsiteX8" fmla="*/ 5542361 w 9206762"/>
              <a:gd name="connsiteY8" fmla="*/ 0 h 901523"/>
              <a:gd name="connsiteX9" fmla="*/ 6420145 w 9206762"/>
              <a:gd name="connsiteY9" fmla="*/ 0 h 901523"/>
              <a:gd name="connsiteX10" fmla="*/ 7116799 w 9206762"/>
              <a:gd name="connsiteY10" fmla="*/ 0 h 901523"/>
              <a:gd name="connsiteX11" fmla="*/ 7994584 w 9206762"/>
              <a:gd name="connsiteY11" fmla="*/ 0 h 901523"/>
              <a:gd name="connsiteX12" fmla="*/ 8600673 w 9206762"/>
              <a:gd name="connsiteY12" fmla="*/ 0 h 901523"/>
              <a:gd name="connsiteX13" fmla="*/ 9206762 w 9206762"/>
              <a:gd name="connsiteY13" fmla="*/ 0 h 901523"/>
              <a:gd name="connsiteX14" fmla="*/ 9206762 w 9206762"/>
              <a:gd name="connsiteY14" fmla="*/ 0 h 901523"/>
              <a:gd name="connsiteX15" fmla="*/ 9206762 w 9206762"/>
              <a:gd name="connsiteY15" fmla="*/ 383146 h 901523"/>
              <a:gd name="connsiteX16" fmla="*/ 9206762 w 9206762"/>
              <a:gd name="connsiteY16" fmla="*/ 751266 h 901523"/>
              <a:gd name="connsiteX17" fmla="*/ 9056505 w 9206762"/>
              <a:gd name="connsiteY17" fmla="*/ 901523 h 901523"/>
              <a:gd name="connsiteX18" fmla="*/ 8359851 w 9206762"/>
              <a:gd name="connsiteY18" fmla="*/ 901523 h 901523"/>
              <a:gd name="connsiteX19" fmla="*/ 7572631 w 9206762"/>
              <a:gd name="connsiteY19" fmla="*/ 901523 h 901523"/>
              <a:gd name="connsiteX20" fmla="*/ 7147672 w 9206762"/>
              <a:gd name="connsiteY20" fmla="*/ 901523 h 901523"/>
              <a:gd name="connsiteX21" fmla="*/ 6632148 w 9206762"/>
              <a:gd name="connsiteY21" fmla="*/ 901523 h 901523"/>
              <a:gd name="connsiteX22" fmla="*/ 5844929 w 9206762"/>
              <a:gd name="connsiteY22" fmla="*/ 901523 h 901523"/>
              <a:gd name="connsiteX23" fmla="*/ 5238840 w 9206762"/>
              <a:gd name="connsiteY23" fmla="*/ 901523 h 901523"/>
              <a:gd name="connsiteX24" fmla="*/ 4723316 w 9206762"/>
              <a:gd name="connsiteY24" fmla="*/ 901523 h 901523"/>
              <a:gd name="connsiteX25" fmla="*/ 3936096 w 9206762"/>
              <a:gd name="connsiteY25" fmla="*/ 901523 h 901523"/>
              <a:gd name="connsiteX26" fmla="*/ 3239442 w 9206762"/>
              <a:gd name="connsiteY26" fmla="*/ 901523 h 901523"/>
              <a:gd name="connsiteX27" fmla="*/ 2542788 w 9206762"/>
              <a:gd name="connsiteY27" fmla="*/ 901523 h 901523"/>
              <a:gd name="connsiteX28" fmla="*/ 1665004 w 9206762"/>
              <a:gd name="connsiteY28" fmla="*/ 901523 h 901523"/>
              <a:gd name="connsiteX29" fmla="*/ 877784 w 9206762"/>
              <a:gd name="connsiteY29" fmla="*/ 901523 h 901523"/>
              <a:gd name="connsiteX30" fmla="*/ 0 w 9206762"/>
              <a:gd name="connsiteY30" fmla="*/ 901523 h 901523"/>
              <a:gd name="connsiteX31" fmla="*/ 0 w 9206762"/>
              <a:gd name="connsiteY31" fmla="*/ 901523 h 901523"/>
              <a:gd name="connsiteX32" fmla="*/ 0 w 9206762"/>
              <a:gd name="connsiteY32" fmla="*/ 533403 h 901523"/>
              <a:gd name="connsiteX33" fmla="*/ 0 w 9206762"/>
              <a:gd name="connsiteY33" fmla="*/ 150257 h 901523"/>
              <a:gd name="connsiteX34" fmla="*/ 150257 w 9206762"/>
              <a:gd name="connsiteY34" fmla="*/ 0 h 901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206762" h="901523" extrusionOk="0">
                <a:moveTo>
                  <a:pt x="150257" y="0"/>
                </a:moveTo>
                <a:cubicBezTo>
                  <a:pt x="318442" y="-18277"/>
                  <a:pt x="532783" y="-9006"/>
                  <a:pt x="756346" y="0"/>
                </a:cubicBezTo>
                <a:cubicBezTo>
                  <a:pt x="979909" y="9006"/>
                  <a:pt x="973578" y="4175"/>
                  <a:pt x="1181305" y="0"/>
                </a:cubicBezTo>
                <a:cubicBezTo>
                  <a:pt x="1389032" y="-4175"/>
                  <a:pt x="1823860" y="-4734"/>
                  <a:pt x="2059090" y="0"/>
                </a:cubicBezTo>
                <a:cubicBezTo>
                  <a:pt x="2294321" y="4734"/>
                  <a:pt x="2515444" y="-7658"/>
                  <a:pt x="2665179" y="0"/>
                </a:cubicBezTo>
                <a:cubicBezTo>
                  <a:pt x="2814914" y="7658"/>
                  <a:pt x="3019553" y="1927"/>
                  <a:pt x="3271268" y="0"/>
                </a:cubicBezTo>
                <a:cubicBezTo>
                  <a:pt x="3522983" y="-1927"/>
                  <a:pt x="3887542" y="13883"/>
                  <a:pt x="4149052" y="0"/>
                </a:cubicBezTo>
                <a:cubicBezTo>
                  <a:pt x="4410562" y="-13883"/>
                  <a:pt x="4536170" y="-23027"/>
                  <a:pt x="4664576" y="0"/>
                </a:cubicBezTo>
                <a:cubicBezTo>
                  <a:pt x="4792982" y="23027"/>
                  <a:pt x="5188288" y="16258"/>
                  <a:pt x="5542361" y="0"/>
                </a:cubicBezTo>
                <a:cubicBezTo>
                  <a:pt x="5896434" y="-16258"/>
                  <a:pt x="6162479" y="710"/>
                  <a:pt x="6420145" y="0"/>
                </a:cubicBezTo>
                <a:cubicBezTo>
                  <a:pt x="6677811" y="-710"/>
                  <a:pt x="6933352" y="8251"/>
                  <a:pt x="7116799" y="0"/>
                </a:cubicBezTo>
                <a:cubicBezTo>
                  <a:pt x="7300246" y="-8251"/>
                  <a:pt x="7602610" y="-10955"/>
                  <a:pt x="7994584" y="0"/>
                </a:cubicBezTo>
                <a:cubicBezTo>
                  <a:pt x="8386558" y="10955"/>
                  <a:pt x="8358483" y="-12120"/>
                  <a:pt x="8600673" y="0"/>
                </a:cubicBezTo>
                <a:cubicBezTo>
                  <a:pt x="8842863" y="12120"/>
                  <a:pt x="8945383" y="-9050"/>
                  <a:pt x="9206762" y="0"/>
                </a:cubicBezTo>
                <a:lnTo>
                  <a:pt x="9206762" y="0"/>
                </a:lnTo>
                <a:cubicBezTo>
                  <a:pt x="9203627" y="120337"/>
                  <a:pt x="9198302" y="224457"/>
                  <a:pt x="9206762" y="383146"/>
                </a:cubicBezTo>
                <a:cubicBezTo>
                  <a:pt x="9215222" y="541835"/>
                  <a:pt x="9204757" y="667514"/>
                  <a:pt x="9206762" y="751266"/>
                </a:cubicBezTo>
                <a:cubicBezTo>
                  <a:pt x="9203756" y="826754"/>
                  <a:pt x="9131693" y="894177"/>
                  <a:pt x="9056505" y="901523"/>
                </a:cubicBezTo>
                <a:cubicBezTo>
                  <a:pt x="8899588" y="932628"/>
                  <a:pt x="8526988" y="915806"/>
                  <a:pt x="8359851" y="901523"/>
                </a:cubicBezTo>
                <a:cubicBezTo>
                  <a:pt x="8192714" y="887240"/>
                  <a:pt x="7814545" y="912740"/>
                  <a:pt x="7572631" y="901523"/>
                </a:cubicBezTo>
                <a:cubicBezTo>
                  <a:pt x="7330717" y="890306"/>
                  <a:pt x="7261657" y="916716"/>
                  <a:pt x="7147672" y="901523"/>
                </a:cubicBezTo>
                <a:cubicBezTo>
                  <a:pt x="7033687" y="886330"/>
                  <a:pt x="6809301" y="917667"/>
                  <a:pt x="6632148" y="901523"/>
                </a:cubicBezTo>
                <a:cubicBezTo>
                  <a:pt x="6454995" y="885379"/>
                  <a:pt x="6211838" y="863445"/>
                  <a:pt x="5844929" y="901523"/>
                </a:cubicBezTo>
                <a:cubicBezTo>
                  <a:pt x="5478020" y="939601"/>
                  <a:pt x="5530774" y="918135"/>
                  <a:pt x="5238840" y="901523"/>
                </a:cubicBezTo>
                <a:cubicBezTo>
                  <a:pt x="4946906" y="884911"/>
                  <a:pt x="4943088" y="924534"/>
                  <a:pt x="4723316" y="901523"/>
                </a:cubicBezTo>
                <a:cubicBezTo>
                  <a:pt x="4503544" y="878512"/>
                  <a:pt x="4228030" y="908728"/>
                  <a:pt x="3936096" y="901523"/>
                </a:cubicBezTo>
                <a:cubicBezTo>
                  <a:pt x="3644162" y="894318"/>
                  <a:pt x="3417001" y="884947"/>
                  <a:pt x="3239442" y="901523"/>
                </a:cubicBezTo>
                <a:cubicBezTo>
                  <a:pt x="3061883" y="918099"/>
                  <a:pt x="2779470" y="896448"/>
                  <a:pt x="2542788" y="901523"/>
                </a:cubicBezTo>
                <a:cubicBezTo>
                  <a:pt x="2306106" y="906598"/>
                  <a:pt x="2092453" y="877267"/>
                  <a:pt x="1665004" y="901523"/>
                </a:cubicBezTo>
                <a:cubicBezTo>
                  <a:pt x="1237555" y="925779"/>
                  <a:pt x="1077574" y="882922"/>
                  <a:pt x="877784" y="901523"/>
                </a:cubicBezTo>
                <a:cubicBezTo>
                  <a:pt x="677994" y="920124"/>
                  <a:pt x="316612" y="878739"/>
                  <a:pt x="0" y="901523"/>
                </a:cubicBezTo>
                <a:lnTo>
                  <a:pt x="0" y="901523"/>
                </a:lnTo>
                <a:cubicBezTo>
                  <a:pt x="10052" y="717484"/>
                  <a:pt x="-6452" y="697531"/>
                  <a:pt x="0" y="533403"/>
                </a:cubicBezTo>
                <a:cubicBezTo>
                  <a:pt x="6452" y="369275"/>
                  <a:pt x="-15102" y="286341"/>
                  <a:pt x="0" y="150257"/>
                </a:cubicBezTo>
                <a:cubicBezTo>
                  <a:pt x="10165" y="49623"/>
                  <a:pt x="63457" y="-1463"/>
                  <a:pt x="150257" y="0"/>
                </a:cubicBezTo>
                <a:close/>
              </a:path>
            </a:pathLst>
          </a:custGeom>
          <a:noFill/>
          <a:ln w="38100"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ound2Diag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u="sng" dirty="0">
                <a:solidFill>
                  <a:schemeClr val="bg1"/>
                </a:solidFill>
              </a:rPr>
              <a:t>3. Total Revenue Gain by Movie Type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1B69E269-63A3-4297-B184-450EDF46F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95791" y="454901"/>
            <a:ext cx="2511237" cy="6038664"/>
          </a:xfrm>
          <a:ln w="25400">
            <a:solidFill>
              <a:srgbClr val="0070C0"/>
            </a:solidFill>
          </a:ln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Global revenue breakdowns show that Sports and PG-13 movies make the most, while Thriller and G-rated movies make the least.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370067-2B9C-4F30-BB92-845B853124EE}"/>
              </a:ext>
            </a:extLst>
          </p:cNvPr>
          <p:cNvSpPr/>
          <p:nvPr/>
        </p:nvSpPr>
        <p:spPr>
          <a:xfrm>
            <a:off x="4490362" y="4883662"/>
            <a:ext cx="309407" cy="92765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92AE14-361A-4986-872E-F682DDCBF671}"/>
              </a:ext>
            </a:extLst>
          </p:cNvPr>
          <p:cNvSpPr/>
          <p:nvPr/>
        </p:nvSpPr>
        <p:spPr>
          <a:xfrm>
            <a:off x="8529638" y="3228973"/>
            <a:ext cx="546961" cy="227008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851CD1-48C2-4871-9410-6044626F9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21" y="1803606"/>
            <a:ext cx="9110820" cy="4809389"/>
          </a:xfrm>
          <a:prstGeom prst="rect">
            <a:avLst/>
          </a:prstGeom>
        </p:spPr>
      </p:pic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7600ADCF-61E0-4954-A5F0-1F3B2EA4F355}"/>
              </a:ext>
            </a:extLst>
          </p:cNvPr>
          <p:cNvSpPr/>
          <p:nvPr/>
        </p:nvSpPr>
        <p:spPr>
          <a:xfrm>
            <a:off x="686943" y="85981"/>
            <a:ext cx="8146376" cy="1730758"/>
          </a:xfrm>
          <a:custGeom>
            <a:avLst/>
            <a:gdLst>
              <a:gd name="connsiteX0" fmla="*/ 288465 w 8146376"/>
              <a:gd name="connsiteY0" fmla="*/ 0 h 1730758"/>
              <a:gd name="connsiteX1" fmla="*/ 864712 w 8146376"/>
              <a:gd name="connsiteY1" fmla="*/ 0 h 1730758"/>
              <a:gd name="connsiteX2" fmla="*/ 1283800 w 8146376"/>
              <a:gd name="connsiteY2" fmla="*/ 0 h 1730758"/>
              <a:gd name="connsiteX3" fmla="*/ 2095785 w 8146376"/>
              <a:gd name="connsiteY3" fmla="*/ 0 h 1730758"/>
              <a:gd name="connsiteX4" fmla="*/ 2672031 w 8146376"/>
              <a:gd name="connsiteY4" fmla="*/ 0 h 1730758"/>
              <a:gd name="connsiteX5" fmla="*/ 3248278 w 8146376"/>
              <a:gd name="connsiteY5" fmla="*/ 0 h 1730758"/>
              <a:gd name="connsiteX6" fmla="*/ 4060262 w 8146376"/>
              <a:gd name="connsiteY6" fmla="*/ 0 h 1730758"/>
              <a:gd name="connsiteX7" fmla="*/ 4557930 w 8146376"/>
              <a:gd name="connsiteY7" fmla="*/ 0 h 1730758"/>
              <a:gd name="connsiteX8" fmla="*/ 5369914 w 8146376"/>
              <a:gd name="connsiteY8" fmla="*/ 0 h 1730758"/>
              <a:gd name="connsiteX9" fmla="*/ 6181898 w 8146376"/>
              <a:gd name="connsiteY9" fmla="*/ 0 h 1730758"/>
              <a:gd name="connsiteX10" fmla="*/ 6836724 w 8146376"/>
              <a:gd name="connsiteY10" fmla="*/ 0 h 1730758"/>
              <a:gd name="connsiteX11" fmla="*/ 8146376 w 8146376"/>
              <a:gd name="connsiteY11" fmla="*/ 0 h 1730758"/>
              <a:gd name="connsiteX12" fmla="*/ 8146376 w 8146376"/>
              <a:gd name="connsiteY12" fmla="*/ 0 h 1730758"/>
              <a:gd name="connsiteX13" fmla="*/ 8146376 w 8146376"/>
              <a:gd name="connsiteY13" fmla="*/ 466341 h 1730758"/>
              <a:gd name="connsiteX14" fmla="*/ 8146376 w 8146376"/>
              <a:gd name="connsiteY14" fmla="*/ 903837 h 1730758"/>
              <a:gd name="connsiteX15" fmla="*/ 8146376 w 8146376"/>
              <a:gd name="connsiteY15" fmla="*/ 1442293 h 1730758"/>
              <a:gd name="connsiteX16" fmla="*/ 7857911 w 8146376"/>
              <a:gd name="connsiteY16" fmla="*/ 1730758 h 1730758"/>
              <a:gd name="connsiteX17" fmla="*/ 7045927 w 8146376"/>
              <a:gd name="connsiteY17" fmla="*/ 1730758 h 1730758"/>
              <a:gd name="connsiteX18" fmla="*/ 6312522 w 8146376"/>
              <a:gd name="connsiteY18" fmla="*/ 1730758 h 1730758"/>
              <a:gd name="connsiteX19" fmla="*/ 5579117 w 8146376"/>
              <a:gd name="connsiteY19" fmla="*/ 1730758 h 1730758"/>
              <a:gd name="connsiteX20" fmla="*/ 5160028 w 8146376"/>
              <a:gd name="connsiteY20" fmla="*/ 1730758 h 1730758"/>
              <a:gd name="connsiteX21" fmla="*/ 4662361 w 8146376"/>
              <a:gd name="connsiteY21" fmla="*/ 1730758 h 1730758"/>
              <a:gd name="connsiteX22" fmla="*/ 3928956 w 8146376"/>
              <a:gd name="connsiteY22" fmla="*/ 1730758 h 1730758"/>
              <a:gd name="connsiteX23" fmla="*/ 3352709 w 8146376"/>
              <a:gd name="connsiteY23" fmla="*/ 1730758 h 1730758"/>
              <a:gd name="connsiteX24" fmla="*/ 2855041 w 8146376"/>
              <a:gd name="connsiteY24" fmla="*/ 1730758 h 1730758"/>
              <a:gd name="connsiteX25" fmla="*/ 2121636 w 8146376"/>
              <a:gd name="connsiteY25" fmla="*/ 1730758 h 1730758"/>
              <a:gd name="connsiteX26" fmla="*/ 1466810 w 8146376"/>
              <a:gd name="connsiteY26" fmla="*/ 1730758 h 1730758"/>
              <a:gd name="connsiteX27" fmla="*/ 811984 w 8146376"/>
              <a:gd name="connsiteY27" fmla="*/ 1730758 h 1730758"/>
              <a:gd name="connsiteX28" fmla="*/ 0 w 8146376"/>
              <a:gd name="connsiteY28" fmla="*/ 1730758 h 1730758"/>
              <a:gd name="connsiteX29" fmla="*/ 0 w 8146376"/>
              <a:gd name="connsiteY29" fmla="*/ 1730758 h 1730758"/>
              <a:gd name="connsiteX30" fmla="*/ 0 w 8146376"/>
              <a:gd name="connsiteY30" fmla="*/ 1235571 h 1730758"/>
              <a:gd name="connsiteX31" fmla="*/ 0 w 8146376"/>
              <a:gd name="connsiteY31" fmla="*/ 783652 h 1730758"/>
              <a:gd name="connsiteX32" fmla="*/ 0 w 8146376"/>
              <a:gd name="connsiteY32" fmla="*/ 288465 h 1730758"/>
              <a:gd name="connsiteX33" fmla="*/ 288465 w 8146376"/>
              <a:gd name="connsiteY33" fmla="*/ 0 h 1730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46376" h="1730758" extrusionOk="0">
                <a:moveTo>
                  <a:pt x="288465" y="0"/>
                </a:moveTo>
                <a:cubicBezTo>
                  <a:pt x="512763" y="17699"/>
                  <a:pt x="638789" y="-26421"/>
                  <a:pt x="864712" y="0"/>
                </a:cubicBezTo>
                <a:cubicBezTo>
                  <a:pt x="1090635" y="26421"/>
                  <a:pt x="1169650" y="4085"/>
                  <a:pt x="1283800" y="0"/>
                </a:cubicBezTo>
                <a:cubicBezTo>
                  <a:pt x="1397950" y="-4085"/>
                  <a:pt x="1888383" y="10537"/>
                  <a:pt x="2095785" y="0"/>
                </a:cubicBezTo>
                <a:cubicBezTo>
                  <a:pt x="2303187" y="-10537"/>
                  <a:pt x="2514570" y="450"/>
                  <a:pt x="2672031" y="0"/>
                </a:cubicBezTo>
                <a:cubicBezTo>
                  <a:pt x="2829492" y="-450"/>
                  <a:pt x="2991584" y="28228"/>
                  <a:pt x="3248278" y="0"/>
                </a:cubicBezTo>
                <a:cubicBezTo>
                  <a:pt x="3504972" y="-28228"/>
                  <a:pt x="3778404" y="-12522"/>
                  <a:pt x="4060262" y="0"/>
                </a:cubicBezTo>
                <a:cubicBezTo>
                  <a:pt x="4342120" y="12522"/>
                  <a:pt x="4387355" y="21657"/>
                  <a:pt x="4557930" y="0"/>
                </a:cubicBezTo>
                <a:cubicBezTo>
                  <a:pt x="4728505" y="-21657"/>
                  <a:pt x="5097704" y="-32434"/>
                  <a:pt x="5369914" y="0"/>
                </a:cubicBezTo>
                <a:cubicBezTo>
                  <a:pt x="5642124" y="32434"/>
                  <a:pt x="5901971" y="7036"/>
                  <a:pt x="6181898" y="0"/>
                </a:cubicBezTo>
                <a:cubicBezTo>
                  <a:pt x="6461825" y="-7036"/>
                  <a:pt x="6687372" y="-16071"/>
                  <a:pt x="6836724" y="0"/>
                </a:cubicBezTo>
                <a:cubicBezTo>
                  <a:pt x="6986076" y="16071"/>
                  <a:pt x="7494279" y="62652"/>
                  <a:pt x="8146376" y="0"/>
                </a:cubicBezTo>
                <a:lnTo>
                  <a:pt x="8146376" y="0"/>
                </a:lnTo>
                <a:cubicBezTo>
                  <a:pt x="8155106" y="156399"/>
                  <a:pt x="8131266" y="310753"/>
                  <a:pt x="8146376" y="466341"/>
                </a:cubicBezTo>
                <a:cubicBezTo>
                  <a:pt x="8161486" y="621929"/>
                  <a:pt x="8136071" y="805763"/>
                  <a:pt x="8146376" y="903837"/>
                </a:cubicBezTo>
                <a:cubicBezTo>
                  <a:pt x="8156681" y="1001911"/>
                  <a:pt x="8171939" y="1302741"/>
                  <a:pt x="8146376" y="1442293"/>
                </a:cubicBezTo>
                <a:cubicBezTo>
                  <a:pt x="8150046" y="1584346"/>
                  <a:pt x="8000512" y="1733503"/>
                  <a:pt x="7857911" y="1730758"/>
                </a:cubicBezTo>
                <a:cubicBezTo>
                  <a:pt x="7545383" y="1691792"/>
                  <a:pt x="7256758" y="1708478"/>
                  <a:pt x="7045927" y="1730758"/>
                </a:cubicBezTo>
                <a:cubicBezTo>
                  <a:pt x="6835096" y="1753038"/>
                  <a:pt x="6490760" y="1755396"/>
                  <a:pt x="6312522" y="1730758"/>
                </a:cubicBezTo>
                <a:cubicBezTo>
                  <a:pt x="6134285" y="1706120"/>
                  <a:pt x="5761872" y="1746598"/>
                  <a:pt x="5579117" y="1730758"/>
                </a:cubicBezTo>
                <a:cubicBezTo>
                  <a:pt x="5396362" y="1714918"/>
                  <a:pt x="5345979" y="1723938"/>
                  <a:pt x="5160028" y="1730758"/>
                </a:cubicBezTo>
                <a:cubicBezTo>
                  <a:pt x="4974077" y="1737578"/>
                  <a:pt x="4878196" y="1752380"/>
                  <a:pt x="4662361" y="1730758"/>
                </a:cubicBezTo>
                <a:cubicBezTo>
                  <a:pt x="4446526" y="1709136"/>
                  <a:pt x="4206231" y="1754545"/>
                  <a:pt x="3928956" y="1730758"/>
                </a:cubicBezTo>
                <a:cubicBezTo>
                  <a:pt x="3651682" y="1706971"/>
                  <a:pt x="3617055" y="1751683"/>
                  <a:pt x="3352709" y="1730758"/>
                </a:cubicBezTo>
                <a:cubicBezTo>
                  <a:pt x="3088363" y="1709833"/>
                  <a:pt x="3048503" y="1733161"/>
                  <a:pt x="2855041" y="1730758"/>
                </a:cubicBezTo>
                <a:cubicBezTo>
                  <a:pt x="2661579" y="1728355"/>
                  <a:pt x="2337837" y="1737379"/>
                  <a:pt x="2121636" y="1730758"/>
                </a:cubicBezTo>
                <a:cubicBezTo>
                  <a:pt x="1905435" y="1724137"/>
                  <a:pt x="1654417" y="1707478"/>
                  <a:pt x="1466810" y="1730758"/>
                </a:cubicBezTo>
                <a:cubicBezTo>
                  <a:pt x="1279203" y="1754038"/>
                  <a:pt x="1088589" y="1752906"/>
                  <a:pt x="811984" y="1730758"/>
                </a:cubicBezTo>
                <a:cubicBezTo>
                  <a:pt x="535379" y="1708610"/>
                  <a:pt x="187651" y="1740689"/>
                  <a:pt x="0" y="1730758"/>
                </a:cubicBezTo>
                <a:lnTo>
                  <a:pt x="0" y="1730758"/>
                </a:lnTo>
                <a:cubicBezTo>
                  <a:pt x="8640" y="1549654"/>
                  <a:pt x="11411" y="1363910"/>
                  <a:pt x="0" y="1235571"/>
                </a:cubicBezTo>
                <a:cubicBezTo>
                  <a:pt x="-11411" y="1107232"/>
                  <a:pt x="20418" y="925223"/>
                  <a:pt x="0" y="783652"/>
                </a:cubicBezTo>
                <a:cubicBezTo>
                  <a:pt x="-20418" y="642081"/>
                  <a:pt x="-1263" y="472879"/>
                  <a:pt x="0" y="288465"/>
                </a:cubicBezTo>
                <a:cubicBezTo>
                  <a:pt x="-10891" y="140174"/>
                  <a:pt x="118624" y="22525"/>
                  <a:pt x="288465" y="0"/>
                </a:cubicBezTo>
                <a:close/>
              </a:path>
            </a:pathLst>
          </a:custGeom>
          <a:noFill/>
          <a:ln w="38100"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ound2Diag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u="sng" dirty="0">
                <a:solidFill>
                  <a:schemeClr val="bg1"/>
                </a:solidFill>
              </a:rPr>
              <a:t>4. Geographic Distribution of Customers and Revenue</a:t>
            </a:r>
          </a:p>
        </p:txBody>
      </p:sp>
      <p:sp>
        <p:nvSpPr>
          <p:cNvPr id="10" name="Subtitle 7">
            <a:extLst>
              <a:ext uri="{FF2B5EF4-FFF2-40B4-BE49-F238E27FC236}">
                <a16:creationId xmlns:a16="http://schemas.microsoft.com/office/drawing/2014/main" id="{5B8B9CB7-5AB9-47E8-AA1D-FFA4F0EECB49}"/>
              </a:ext>
            </a:extLst>
          </p:cNvPr>
          <p:cNvSpPr txBox="1">
            <a:spLocks/>
          </p:cNvSpPr>
          <p:nvPr/>
        </p:nvSpPr>
        <p:spPr>
          <a:xfrm>
            <a:off x="9395791" y="415305"/>
            <a:ext cx="2511237" cy="6038664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vert="horz" lIns="27432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Cities of Top 5 Customers (by lifetime payments):</a:t>
            </a:r>
          </a:p>
          <a:p>
            <a:pPr algn="l"/>
            <a:endParaRPr lang="en-US" sz="1700" dirty="0">
              <a:solidFill>
                <a:schemeClr val="bg1"/>
              </a:solidFill>
            </a:endParaRPr>
          </a:p>
          <a:p>
            <a:pPr algn="l"/>
            <a:r>
              <a:rPr lang="en-US" sz="1700" dirty="0">
                <a:solidFill>
                  <a:schemeClr val="bg1"/>
                </a:solidFill>
              </a:rPr>
              <a:t>1.  Ambattur, India</a:t>
            </a:r>
          </a:p>
          <a:p>
            <a:pPr algn="l"/>
            <a:r>
              <a:rPr lang="en-US" sz="1700" dirty="0">
                <a:solidFill>
                  <a:schemeClr val="bg1"/>
                </a:solidFill>
              </a:rPr>
              <a:t>	$111.76</a:t>
            </a:r>
          </a:p>
          <a:p>
            <a:pPr algn="l"/>
            <a:r>
              <a:rPr lang="en-US" sz="1700" dirty="0">
                <a:solidFill>
                  <a:schemeClr val="bg1"/>
                </a:solidFill>
              </a:rPr>
              <a:t>2.  </a:t>
            </a:r>
            <a:r>
              <a:rPr lang="en-US" sz="1700" dirty="0" err="1">
                <a:solidFill>
                  <a:schemeClr val="bg1"/>
                </a:solidFill>
              </a:rPr>
              <a:t>Shanwei</a:t>
            </a:r>
            <a:r>
              <a:rPr lang="en-US" sz="1700" dirty="0">
                <a:solidFill>
                  <a:schemeClr val="bg1"/>
                </a:solidFill>
              </a:rPr>
              <a:t>, China</a:t>
            </a:r>
          </a:p>
          <a:p>
            <a:pPr algn="l"/>
            <a:r>
              <a:rPr lang="en-US" sz="1700" dirty="0">
                <a:solidFill>
                  <a:schemeClr val="bg1"/>
                </a:solidFill>
              </a:rPr>
              <a:t>	$109.71</a:t>
            </a:r>
          </a:p>
          <a:p>
            <a:pPr algn="l"/>
            <a:r>
              <a:rPr lang="en-US" sz="1700" dirty="0">
                <a:solidFill>
                  <a:schemeClr val="bg1"/>
                </a:solidFill>
              </a:rPr>
              <a:t>3.  Iwaki, Japan</a:t>
            </a:r>
          </a:p>
          <a:p>
            <a:pPr algn="l"/>
            <a:r>
              <a:rPr lang="en-US" sz="1700" dirty="0">
                <a:solidFill>
                  <a:schemeClr val="bg1"/>
                </a:solidFill>
              </a:rPr>
              <a:t>	$106.77</a:t>
            </a:r>
          </a:p>
          <a:p>
            <a:pPr algn="l"/>
            <a:r>
              <a:rPr lang="en-US" sz="1700" dirty="0">
                <a:solidFill>
                  <a:schemeClr val="bg1"/>
                </a:solidFill>
              </a:rPr>
              <a:t>4.  </a:t>
            </a:r>
            <a:r>
              <a:rPr lang="en-US" sz="1700" dirty="0" err="1">
                <a:solidFill>
                  <a:schemeClr val="bg1"/>
                </a:solidFill>
              </a:rPr>
              <a:t>Acua</a:t>
            </a:r>
            <a:r>
              <a:rPr lang="en-US" sz="1700" dirty="0">
                <a:solidFill>
                  <a:schemeClr val="bg1"/>
                </a:solidFill>
              </a:rPr>
              <a:t>, Mexico</a:t>
            </a:r>
          </a:p>
          <a:p>
            <a:pPr lvl="1" algn="l"/>
            <a:r>
              <a:rPr lang="en-US" sz="1700" dirty="0">
                <a:solidFill>
                  <a:schemeClr val="bg1"/>
                </a:solidFill>
              </a:rPr>
              <a:t>	$100.77</a:t>
            </a:r>
          </a:p>
          <a:p>
            <a:pPr algn="l"/>
            <a:r>
              <a:rPr lang="en-US" sz="1700" dirty="0">
                <a:solidFill>
                  <a:schemeClr val="bg1"/>
                </a:solidFill>
              </a:rPr>
              <a:t>5.  Aurora, U.S.</a:t>
            </a:r>
          </a:p>
          <a:p>
            <a:pPr algn="l"/>
            <a:r>
              <a:rPr lang="en-US" sz="1700" dirty="0">
                <a:solidFill>
                  <a:schemeClr val="bg1"/>
                </a:solidFill>
              </a:rPr>
              <a:t>	$98.76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138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7600ADCF-61E0-4954-A5F0-1F3B2EA4F355}"/>
              </a:ext>
            </a:extLst>
          </p:cNvPr>
          <p:cNvSpPr/>
          <p:nvPr/>
        </p:nvSpPr>
        <p:spPr>
          <a:xfrm>
            <a:off x="153622" y="0"/>
            <a:ext cx="8513299" cy="1081856"/>
          </a:xfrm>
          <a:custGeom>
            <a:avLst/>
            <a:gdLst>
              <a:gd name="connsiteX0" fmla="*/ 180313 w 8513299"/>
              <a:gd name="connsiteY0" fmla="*/ 0 h 1081856"/>
              <a:gd name="connsiteX1" fmla="*/ 791399 w 8513299"/>
              <a:gd name="connsiteY1" fmla="*/ 0 h 1081856"/>
              <a:gd name="connsiteX2" fmla="*/ 1235825 w 8513299"/>
              <a:gd name="connsiteY2" fmla="*/ 0 h 1081856"/>
              <a:gd name="connsiteX3" fmla="*/ 2096900 w 8513299"/>
              <a:gd name="connsiteY3" fmla="*/ 0 h 1081856"/>
              <a:gd name="connsiteX4" fmla="*/ 2707985 w 8513299"/>
              <a:gd name="connsiteY4" fmla="*/ 0 h 1081856"/>
              <a:gd name="connsiteX5" fmla="*/ 3319071 w 8513299"/>
              <a:gd name="connsiteY5" fmla="*/ 0 h 1081856"/>
              <a:gd name="connsiteX6" fmla="*/ 4180146 w 8513299"/>
              <a:gd name="connsiteY6" fmla="*/ 0 h 1081856"/>
              <a:gd name="connsiteX7" fmla="*/ 4707902 w 8513299"/>
              <a:gd name="connsiteY7" fmla="*/ 0 h 1081856"/>
              <a:gd name="connsiteX8" fmla="*/ 5568977 w 8513299"/>
              <a:gd name="connsiteY8" fmla="*/ 0 h 1081856"/>
              <a:gd name="connsiteX9" fmla="*/ 6430053 w 8513299"/>
              <a:gd name="connsiteY9" fmla="*/ 0 h 1081856"/>
              <a:gd name="connsiteX10" fmla="*/ 7124468 w 8513299"/>
              <a:gd name="connsiteY10" fmla="*/ 0 h 1081856"/>
              <a:gd name="connsiteX11" fmla="*/ 8513299 w 8513299"/>
              <a:gd name="connsiteY11" fmla="*/ 0 h 1081856"/>
              <a:gd name="connsiteX12" fmla="*/ 8513299 w 8513299"/>
              <a:gd name="connsiteY12" fmla="*/ 0 h 1081856"/>
              <a:gd name="connsiteX13" fmla="*/ 8513299 w 8513299"/>
              <a:gd name="connsiteY13" fmla="*/ 441756 h 1081856"/>
              <a:gd name="connsiteX14" fmla="*/ 8513299 w 8513299"/>
              <a:gd name="connsiteY14" fmla="*/ 901543 h 1081856"/>
              <a:gd name="connsiteX15" fmla="*/ 8332986 w 8513299"/>
              <a:gd name="connsiteY15" fmla="*/ 1081856 h 1081856"/>
              <a:gd name="connsiteX16" fmla="*/ 7471911 w 8513299"/>
              <a:gd name="connsiteY16" fmla="*/ 1081856 h 1081856"/>
              <a:gd name="connsiteX17" fmla="*/ 6694165 w 8513299"/>
              <a:gd name="connsiteY17" fmla="*/ 1081856 h 1081856"/>
              <a:gd name="connsiteX18" fmla="*/ 5916420 w 8513299"/>
              <a:gd name="connsiteY18" fmla="*/ 1081856 h 1081856"/>
              <a:gd name="connsiteX19" fmla="*/ 5138675 w 8513299"/>
              <a:gd name="connsiteY19" fmla="*/ 1081856 h 1081856"/>
              <a:gd name="connsiteX20" fmla="*/ 4694249 w 8513299"/>
              <a:gd name="connsiteY20" fmla="*/ 1081856 h 1081856"/>
              <a:gd name="connsiteX21" fmla="*/ 4166493 w 8513299"/>
              <a:gd name="connsiteY21" fmla="*/ 1081856 h 1081856"/>
              <a:gd name="connsiteX22" fmla="*/ 3388748 w 8513299"/>
              <a:gd name="connsiteY22" fmla="*/ 1081856 h 1081856"/>
              <a:gd name="connsiteX23" fmla="*/ 2777662 w 8513299"/>
              <a:gd name="connsiteY23" fmla="*/ 1081856 h 1081856"/>
              <a:gd name="connsiteX24" fmla="*/ 2249906 w 8513299"/>
              <a:gd name="connsiteY24" fmla="*/ 1081856 h 1081856"/>
              <a:gd name="connsiteX25" fmla="*/ 1472161 w 8513299"/>
              <a:gd name="connsiteY25" fmla="*/ 1081856 h 1081856"/>
              <a:gd name="connsiteX26" fmla="*/ 777745 w 8513299"/>
              <a:gd name="connsiteY26" fmla="*/ 1081856 h 1081856"/>
              <a:gd name="connsiteX27" fmla="*/ 0 w 8513299"/>
              <a:gd name="connsiteY27" fmla="*/ 1081856 h 1081856"/>
              <a:gd name="connsiteX28" fmla="*/ 0 w 8513299"/>
              <a:gd name="connsiteY28" fmla="*/ 1081856 h 1081856"/>
              <a:gd name="connsiteX29" fmla="*/ 0 w 8513299"/>
              <a:gd name="connsiteY29" fmla="*/ 613054 h 1081856"/>
              <a:gd name="connsiteX30" fmla="*/ 0 w 8513299"/>
              <a:gd name="connsiteY30" fmla="*/ 180313 h 1081856"/>
              <a:gd name="connsiteX31" fmla="*/ 180313 w 8513299"/>
              <a:gd name="connsiteY31" fmla="*/ 0 h 1081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8513299" h="1081856" extrusionOk="0">
                <a:moveTo>
                  <a:pt x="180313" y="0"/>
                </a:moveTo>
                <a:cubicBezTo>
                  <a:pt x="328974" y="10513"/>
                  <a:pt x="606204" y="2540"/>
                  <a:pt x="791399" y="0"/>
                </a:cubicBezTo>
                <a:cubicBezTo>
                  <a:pt x="976594" y="-2540"/>
                  <a:pt x="1052653" y="-14344"/>
                  <a:pt x="1235825" y="0"/>
                </a:cubicBezTo>
                <a:cubicBezTo>
                  <a:pt x="1418997" y="14344"/>
                  <a:pt x="1815025" y="-43035"/>
                  <a:pt x="2096900" y="0"/>
                </a:cubicBezTo>
                <a:cubicBezTo>
                  <a:pt x="2378775" y="43035"/>
                  <a:pt x="2455622" y="26380"/>
                  <a:pt x="2707985" y="0"/>
                </a:cubicBezTo>
                <a:cubicBezTo>
                  <a:pt x="2960348" y="-26380"/>
                  <a:pt x="3077445" y="28674"/>
                  <a:pt x="3319071" y="0"/>
                </a:cubicBezTo>
                <a:cubicBezTo>
                  <a:pt x="3560697" y="-28674"/>
                  <a:pt x="3915721" y="29352"/>
                  <a:pt x="4180146" y="0"/>
                </a:cubicBezTo>
                <a:cubicBezTo>
                  <a:pt x="4444572" y="-29352"/>
                  <a:pt x="4550256" y="-12809"/>
                  <a:pt x="4707902" y="0"/>
                </a:cubicBezTo>
                <a:cubicBezTo>
                  <a:pt x="4865548" y="12809"/>
                  <a:pt x="5188567" y="36737"/>
                  <a:pt x="5568977" y="0"/>
                </a:cubicBezTo>
                <a:cubicBezTo>
                  <a:pt x="5949388" y="-36737"/>
                  <a:pt x="6160270" y="396"/>
                  <a:pt x="6430053" y="0"/>
                </a:cubicBezTo>
                <a:cubicBezTo>
                  <a:pt x="6699836" y="-396"/>
                  <a:pt x="6873145" y="19829"/>
                  <a:pt x="7124468" y="0"/>
                </a:cubicBezTo>
                <a:cubicBezTo>
                  <a:pt x="7375792" y="-19829"/>
                  <a:pt x="7954237" y="-37186"/>
                  <a:pt x="8513299" y="0"/>
                </a:cubicBezTo>
                <a:lnTo>
                  <a:pt x="8513299" y="0"/>
                </a:lnTo>
                <a:cubicBezTo>
                  <a:pt x="8535089" y="116358"/>
                  <a:pt x="8531874" y="351241"/>
                  <a:pt x="8513299" y="441756"/>
                </a:cubicBezTo>
                <a:cubicBezTo>
                  <a:pt x="8494724" y="532271"/>
                  <a:pt x="8520769" y="746263"/>
                  <a:pt x="8513299" y="901543"/>
                </a:cubicBezTo>
                <a:cubicBezTo>
                  <a:pt x="8505731" y="999191"/>
                  <a:pt x="8439640" y="1073080"/>
                  <a:pt x="8332986" y="1081856"/>
                </a:cubicBezTo>
                <a:cubicBezTo>
                  <a:pt x="8062903" y="1111372"/>
                  <a:pt x="7705332" y="1059508"/>
                  <a:pt x="7471911" y="1081856"/>
                </a:cubicBezTo>
                <a:cubicBezTo>
                  <a:pt x="7238490" y="1104204"/>
                  <a:pt x="6919121" y="1064666"/>
                  <a:pt x="6694165" y="1081856"/>
                </a:cubicBezTo>
                <a:cubicBezTo>
                  <a:pt x="6469209" y="1099046"/>
                  <a:pt x="6199075" y="1092025"/>
                  <a:pt x="5916420" y="1081856"/>
                </a:cubicBezTo>
                <a:cubicBezTo>
                  <a:pt x="5633765" y="1071687"/>
                  <a:pt x="5303989" y="1095205"/>
                  <a:pt x="5138675" y="1081856"/>
                </a:cubicBezTo>
                <a:cubicBezTo>
                  <a:pt x="4973362" y="1068507"/>
                  <a:pt x="4844009" y="1094953"/>
                  <a:pt x="4694249" y="1081856"/>
                </a:cubicBezTo>
                <a:cubicBezTo>
                  <a:pt x="4544489" y="1068759"/>
                  <a:pt x="4387012" y="1076960"/>
                  <a:pt x="4166493" y="1081856"/>
                </a:cubicBezTo>
                <a:cubicBezTo>
                  <a:pt x="3945974" y="1086752"/>
                  <a:pt x="3666975" y="1101468"/>
                  <a:pt x="3388748" y="1081856"/>
                </a:cubicBezTo>
                <a:cubicBezTo>
                  <a:pt x="3110521" y="1062244"/>
                  <a:pt x="3006833" y="1104274"/>
                  <a:pt x="2777662" y="1081856"/>
                </a:cubicBezTo>
                <a:cubicBezTo>
                  <a:pt x="2548491" y="1059438"/>
                  <a:pt x="2455928" y="1079186"/>
                  <a:pt x="2249906" y="1081856"/>
                </a:cubicBezTo>
                <a:cubicBezTo>
                  <a:pt x="2043884" y="1084526"/>
                  <a:pt x="1761160" y="1046177"/>
                  <a:pt x="1472161" y="1081856"/>
                </a:cubicBezTo>
                <a:cubicBezTo>
                  <a:pt x="1183162" y="1117535"/>
                  <a:pt x="937686" y="1084635"/>
                  <a:pt x="777745" y="1081856"/>
                </a:cubicBezTo>
                <a:cubicBezTo>
                  <a:pt x="617804" y="1079077"/>
                  <a:pt x="336340" y="1101374"/>
                  <a:pt x="0" y="1081856"/>
                </a:cubicBezTo>
                <a:lnTo>
                  <a:pt x="0" y="1081856"/>
                </a:lnTo>
                <a:cubicBezTo>
                  <a:pt x="9435" y="898052"/>
                  <a:pt x="9927" y="842873"/>
                  <a:pt x="0" y="613054"/>
                </a:cubicBezTo>
                <a:cubicBezTo>
                  <a:pt x="-9927" y="383235"/>
                  <a:pt x="-1428" y="378976"/>
                  <a:pt x="0" y="180313"/>
                </a:cubicBezTo>
                <a:cubicBezTo>
                  <a:pt x="20817" y="76163"/>
                  <a:pt x="94836" y="11622"/>
                  <a:pt x="180313" y="0"/>
                </a:cubicBezTo>
                <a:close/>
              </a:path>
            </a:pathLst>
          </a:custGeom>
          <a:noFill/>
          <a:ln w="38100"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ound2Diag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u="sng" dirty="0">
                <a:solidFill>
                  <a:schemeClr val="bg1"/>
                </a:solidFill>
              </a:rPr>
              <a:t>5.	 Revenue by Region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1B69E269-63A3-4297-B184-450EDF46F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95791" y="454901"/>
            <a:ext cx="2511237" cy="6038664"/>
          </a:xfrm>
          <a:ln w="25400">
            <a:solidFill>
              <a:srgbClr val="0070C0"/>
            </a:solidFill>
          </a:ln>
        </p:spPr>
        <p:txBody>
          <a:bodyPr lIns="274320" anchor="ctr">
            <a:normAutofit/>
          </a:bodyPr>
          <a:lstStyle/>
          <a:p>
            <a:pPr algn="l"/>
            <a:endParaRPr lang="en-US" sz="2800" dirty="0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accent1"/>
                </a:solidFill>
              </a:rPr>
              <a:t>Asia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E15759"/>
                </a:solidFill>
              </a:rPr>
              <a:t>Europe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76B7B2"/>
                </a:solidFill>
              </a:rPr>
              <a:t>North America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59A14F"/>
                </a:solidFill>
              </a:rPr>
              <a:t>South America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4E79A7"/>
                </a:solidFill>
              </a:rPr>
              <a:t>Africa</a:t>
            </a:r>
          </a:p>
          <a:p>
            <a:pPr marL="342900" indent="-342900" algn="l">
              <a:buFont typeface="+mj-lt"/>
              <a:buAutoNum type="arabicPeriod"/>
            </a:pPr>
            <a:endParaRPr lang="en-US" sz="1700" dirty="0">
              <a:solidFill>
                <a:schemeClr val="bg1"/>
              </a:solidFill>
            </a:endParaRPr>
          </a:p>
          <a:p>
            <a:pPr algn="l"/>
            <a:endParaRPr lang="en-US" sz="17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0F7FD4-617E-4C61-8DD8-161CFC4516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154"/>
          <a:stretch/>
        </p:blipFill>
        <p:spPr>
          <a:xfrm>
            <a:off x="292771" y="1219395"/>
            <a:ext cx="8890986" cy="528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946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7600ADCF-61E0-4954-A5F0-1F3B2EA4F355}"/>
              </a:ext>
            </a:extLst>
          </p:cNvPr>
          <p:cNvSpPr/>
          <p:nvPr/>
        </p:nvSpPr>
        <p:spPr>
          <a:xfrm>
            <a:off x="927639" y="110345"/>
            <a:ext cx="7677728" cy="1406201"/>
          </a:xfrm>
          <a:custGeom>
            <a:avLst/>
            <a:gdLst>
              <a:gd name="connsiteX0" fmla="*/ 234372 w 7677728"/>
              <a:gd name="connsiteY0" fmla="*/ 0 h 1406201"/>
              <a:gd name="connsiteX1" fmla="*/ 836607 w 7677728"/>
              <a:gd name="connsiteY1" fmla="*/ 0 h 1406201"/>
              <a:gd name="connsiteX2" fmla="*/ 1289975 w 7677728"/>
              <a:gd name="connsiteY2" fmla="*/ 0 h 1406201"/>
              <a:gd name="connsiteX3" fmla="*/ 2115511 w 7677728"/>
              <a:gd name="connsiteY3" fmla="*/ 0 h 1406201"/>
              <a:gd name="connsiteX4" fmla="*/ 2717746 w 7677728"/>
              <a:gd name="connsiteY4" fmla="*/ 0 h 1406201"/>
              <a:gd name="connsiteX5" fmla="*/ 3319981 w 7677728"/>
              <a:gd name="connsiteY5" fmla="*/ 0 h 1406201"/>
              <a:gd name="connsiteX6" fmla="*/ 4145517 w 7677728"/>
              <a:gd name="connsiteY6" fmla="*/ 0 h 1406201"/>
              <a:gd name="connsiteX7" fmla="*/ 4673319 w 7677728"/>
              <a:gd name="connsiteY7" fmla="*/ 0 h 1406201"/>
              <a:gd name="connsiteX8" fmla="*/ 5498855 w 7677728"/>
              <a:gd name="connsiteY8" fmla="*/ 0 h 1406201"/>
              <a:gd name="connsiteX9" fmla="*/ 6324391 w 7677728"/>
              <a:gd name="connsiteY9" fmla="*/ 0 h 1406201"/>
              <a:gd name="connsiteX10" fmla="*/ 7001059 w 7677728"/>
              <a:gd name="connsiteY10" fmla="*/ 0 h 1406201"/>
              <a:gd name="connsiteX11" fmla="*/ 7677728 w 7677728"/>
              <a:gd name="connsiteY11" fmla="*/ 0 h 1406201"/>
              <a:gd name="connsiteX12" fmla="*/ 7677728 w 7677728"/>
              <a:gd name="connsiteY12" fmla="*/ 0 h 1406201"/>
              <a:gd name="connsiteX13" fmla="*/ 7677728 w 7677728"/>
              <a:gd name="connsiteY13" fmla="*/ 574196 h 1406201"/>
              <a:gd name="connsiteX14" fmla="*/ 7677728 w 7677728"/>
              <a:gd name="connsiteY14" fmla="*/ 1171829 h 1406201"/>
              <a:gd name="connsiteX15" fmla="*/ 7443356 w 7677728"/>
              <a:gd name="connsiteY15" fmla="*/ 1406201 h 1406201"/>
              <a:gd name="connsiteX16" fmla="*/ 6617820 w 7677728"/>
              <a:gd name="connsiteY16" fmla="*/ 1406201 h 1406201"/>
              <a:gd name="connsiteX17" fmla="*/ 5866718 w 7677728"/>
              <a:gd name="connsiteY17" fmla="*/ 1406201 h 1406201"/>
              <a:gd name="connsiteX18" fmla="*/ 5115616 w 7677728"/>
              <a:gd name="connsiteY18" fmla="*/ 1406201 h 1406201"/>
              <a:gd name="connsiteX19" fmla="*/ 4364513 w 7677728"/>
              <a:gd name="connsiteY19" fmla="*/ 1406201 h 1406201"/>
              <a:gd name="connsiteX20" fmla="*/ 3911145 w 7677728"/>
              <a:gd name="connsiteY20" fmla="*/ 1406201 h 1406201"/>
              <a:gd name="connsiteX21" fmla="*/ 3383344 w 7677728"/>
              <a:gd name="connsiteY21" fmla="*/ 1406201 h 1406201"/>
              <a:gd name="connsiteX22" fmla="*/ 2632241 w 7677728"/>
              <a:gd name="connsiteY22" fmla="*/ 1406201 h 1406201"/>
              <a:gd name="connsiteX23" fmla="*/ 2030006 w 7677728"/>
              <a:gd name="connsiteY23" fmla="*/ 1406201 h 1406201"/>
              <a:gd name="connsiteX24" fmla="*/ 1502205 w 7677728"/>
              <a:gd name="connsiteY24" fmla="*/ 1406201 h 1406201"/>
              <a:gd name="connsiteX25" fmla="*/ 751102 w 7677728"/>
              <a:gd name="connsiteY25" fmla="*/ 1406201 h 1406201"/>
              <a:gd name="connsiteX26" fmla="*/ 0 w 7677728"/>
              <a:gd name="connsiteY26" fmla="*/ 1406201 h 1406201"/>
              <a:gd name="connsiteX27" fmla="*/ 0 w 7677728"/>
              <a:gd name="connsiteY27" fmla="*/ 1406201 h 1406201"/>
              <a:gd name="connsiteX28" fmla="*/ 0 w 7677728"/>
              <a:gd name="connsiteY28" fmla="*/ 820287 h 1406201"/>
              <a:gd name="connsiteX29" fmla="*/ 0 w 7677728"/>
              <a:gd name="connsiteY29" fmla="*/ 234372 h 1406201"/>
              <a:gd name="connsiteX30" fmla="*/ 234372 w 7677728"/>
              <a:gd name="connsiteY30" fmla="*/ 0 h 1406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7677728" h="1406201" extrusionOk="0">
                <a:moveTo>
                  <a:pt x="234372" y="0"/>
                </a:moveTo>
                <a:cubicBezTo>
                  <a:pt x="386085" y="-9191"/>
                  <a:pt x="606876" y="26368"/>
                  <a:pt x="836607" y="0"/>
                </a:cubicBezTo>
                <a:cubicBezTo>
                  <a:pt x="1066338" y="-26368"/>
                  <a:pt x="1170558" y="-1163"/>
                  <a:pt x="1289975" y="0"/>
                </a:cubicBezTo>
                <a:cubicBezTo>
                  <a:pt x="1409392" y="1163"/>
                  <a:pt x="1868219" y="-15102"/>
                  <a:pt x="2115511" y="0"/>
                </a:cubicBezTo>
                <a:cubicBezTo>
                  <a:pt x="2362803" y="15102"/>
                  <a:pt x="2483891" y="142"/>
                  <a:pt x="2717746" y="0"/>
                </a:cubicBezTo>
                <a:cubicBezTo>
                  <a:pt x="2951602" y="-142"/>
                  <a:pt x="3060394" y="-8460"/>
                  <a:pt x="3319981" y="0"/>
                </a:cubicBezTo>
                <a:cubicBezTo>
                  <a:pt x="3579568" y="8460"/>
                  <a:pt x="3829895" y="-1849"/>
                  <a:pt x="4145517" y="0"/>
                </a:cubicBezTo>
                <a:cubicBezTo>
                  <a:pt x="4461139" y="1849"/>
                  <a:pt x="4535481" y="-10931"/>
                  <a:pt x="4673319" y="0"/>
                </a:cubicBezTo>
                <a:cubicBezTo>
                  <a:pt x="4811157" y="10931"/>
                  <a:pt x="5220017" y="5281"/>
                  <a:pt x="5498855" y="0"/>
                </a:cubicBezTo>
                <a:cubicBezTo>
                  <a:pt x="5777693" y="-5281"/>
                  <a:pt x="6125348" y="-30117"/>
                  <a:pt x="6324391" y="0"/>
                </a:cubicBezTo>
                <a:cubicBezTo>
                  <a:pt x="6523434" y="30117"/>
                  <a:pt x="6669738" y="-11184"/>
                  <a:pt x="7001059" y="0"/>
                </a:cubicBezTo>
                <a:cubicBezTo>
                  <a:pt x="7332380" y="11184"/>
                  <a:pt x="7532690" y="10958"/>
                  <a:pt x="7677728" y="0"/>
                </a:cubicBezTo>
                <a:lnTo>
                  <a:pt x="7677728" y="0"/>
                </a:lnTo>
                <a:cubicBezTo>
                  <a:pt x="7656277" y="275581"/>
                  <a:pt x="7654331" y="439470"/>
                  <a:pt x="7677728" y="574196"/>
                </a:cubicBezTo>
                <a:cubicBezTo>
                  <a:pt x="7701125" y="708922"/>
                  <a:pt x="7680666" y="908151"/>
                  <a:pt x="7677728" y="1171829"/>
                </a:cubicBezTo>
                <a:cubicBezTo>
                  <a:pt x="7667927" y="1298761"/>
                  <a:pt x="7577009" y="1400971"/>
                  <a:pt x="7443356" y="1406201"/>
                </a:cubicBezTo>
                <a:cubicBezTo>
                  <a:pt x="7186154" y="1400572"/>
                  <a:pt x="6933162" y="1410359"/>
                  <a:pt x="6617820" y="1406201"/>
                </a:cubicBezTo>
                <a:cubicBezTo>
                  <a:pt x="6302478" y="1402043"/>
                  <a:pt x="6044172" y="1383215"/>
                  <a:pt x="5866718" y="1406201"/>
                </a:cubicBezTo>
                <a:cubicBezTo>
                  <a:pt x="5689264" y="1429187"/>
                  <a:pt x="5310090" y="1372887"/>
                  <a:pt x="5115616" y="1406201"/>
                </a:cubicBezTo>
                <a:cubicBezTo>
                  <a:pt x="4921142" y="1439515"/>
                  <a:pt x="4532218" y="1440706"/>
                  <a:pt x="4364513" y="1406201"/>
                </a:cubicBezTo>
                <a:cubicBezTo>
                  <a:pt x="4196808" y="1371696"/>
                  <a:pt x="4030401" y="1408920"/>
                  <a:pt x="3911145" y="1406201"/>
                </a:cubicBezTo>
                <a:cubicBezTo>
                  <a:pt x="3791889" y="1403482"/>
                  <a:pt x="3645789" y="1430814"/>
                  <a:pt x="3383344" y="1406201"/>
                </a:cubicBezTo>
                <a:cubicBezTo>
                  <a:pt x="3120899" y="1381588"/>
                  <a:pt x="2945750" y="1411703"/>
                  <a:pt x="2632241" y="1406201"/>
                </a:cubicBezTo>
                <a:cubicBezTo>
                  <a:pt x="2318732" y="1400699"/>
                  <a:pt x="2213278" y="1381698"/>
                  <a:pt x="2030006" y="1406201"/>
                </a:cubicBezTo>
                <a:cubicBezTo>
                  <a:pt x="1846735" y="1430704"/>
                  <a:pt x="1720926" y="1416466"/>
                  <a:pt x="1502205" y="1406201"/>
                </a:cubicBezTo>
                <a:cubicBezTo>
                  <a:pt x="1283484" y="1395936"/>
                  <a:pt x="1012358" y="1418814"/>
                  <a:pt x="751102" y="1406201"/>
                </a:cubicBezTo>
                <a:cubicBezTo>
                  <a:pt x="489846" y="1393588"/>
                  <a:pt x="292789" y="1388987"/>
                  <a:pt x="0" y="1406201"/>
                </a:cubicBezTo>
                <a:lnTo>
                  <a:pt x="0" y="1406201"/>
                </a:lnTo>
                <a:cubicBezTo>
                  <a:pt x="9814" y="1129931"/>
                  <a:pt x="-16584" y="957875"/>
                  <a:pt x="0" y="820287"/>
                </a:cubicBezTo>
                <a:cubicBezTo>
                  <a:pt x="16584" y="682699"/>
                  <a:pt x="-24519" y="510247"/>
                  <a:pt x="0" y="234372"/>
                </a:cubicBezTo>
                <a:cubicBezTo>
                  <a:pt x="-730" y="89783"/>
                  <a:pt x="128028" y="14550"/>
                  <a:pt x="234372" y="0"/>
                </a:cubicBezTo>
                <a:close/>
              </a:path>
            </a:pathLst>
          </a:custGeom>
          <a:noFill/>
          <a:ln w="38100"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ound2Diag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u="sng" dirty="0">
                <a:solidFill>
                  <a:schemeClr val="bg1"/>
                </a:solidFill>
              </a:rPr>
              <a:t>6. Categories by Region</a:t>
            </a:r>
          </a:p>
          <a:p>
            <a:pPr algn="ctr">
              <a:lnSpc>
                <a:spcPct val="150000"/>
              </a:lnSpc>
            </a:pP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1B69E269-63A3-4297-B184-450EDF46F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95791" y="454901"/>
            <a:ext cx="2511237" cy="6038664"/>
          </a:xfrm>
          <a:ln w="25400">
            <a:solidFill>
              <a:srgbClr val="0070C0"/>
            </a:solidFill>
          </a:ln>
        </p:spPr>
        <p:txBody>
          <a:bodyPr lIns="274320" anchor="ctr">
            <a:normAutofit/>
          </a:bodyPr>
          <a:lstStyle/>
          <a:p>
            <a:pPr algn="l"/>
            <a:endParaRPr lang="en-US" sz="2800" dirty="0">
              <a:solidFill>
                <a:schemeClr val="bg1"/>
              </a:solidFill>
            </a:endParaRP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Revenue by category varies significantly between regions. 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Some categories perform well across regions (Sports,  Sci-Fi, Animation).</a:t>
            </a:r>
          </a:p>
          <a:p>
            <a:pPr marL="342900" indent="-342900" algn="l">
              <a:buFont typeface="+mj-lt"/>
              <a:buAutoNum type="arabicPeriod"/>
            </a:pPr>
            <a:endParaRPr lang="en-US" sz="1700" dirty="0">
              <a:solidFill>
                <a:schemeClr val="bg1"/>
              </a:solidFill>
            </a:endParaRPr>
          </a:p>
          <a:p>
            <a:pPr algn="l"/>
            <a:endParaRPr lang="en-US" sz="1700" dirty="0">
              <a:solidFill>
                <a:schemeClr val="bg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B020AAB-66AD-4DC9-AEF1-437B18637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757" y="1629181"/>
            <a:ext cx="2942856" cy="237555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BE375A8-976D-45F0-8D72-32531C1E4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878" y="1675130"/>
            <a:ext cx="3011438" cy="237555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F5ADE45-FB1D-4991-8181-F2E1689D7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128" y="4004740"/>
            <a:ext cx="3111733" cy="237555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60451D3-351D-4BCD-A9F0-E9F2D13DE5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4944" y="3995090"/>
            <a:ext cx="2983118" cy="237555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2DB87E8-7AE8-46A8-B05E-0BC0E67B10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6042" y="3995091"/>
            <a:ext cx="2993936" cy="237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81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7600ADCF-61E0-4954-A5F0-1F3B2EA4F355}"/>
              </a:ext>
            </a:extLst>
          </p:cNvPr>
          <p:cNvSpPr/>
          <p:nvPr/>
        </p:nvSpPr>
        <p:spPr>
          <a:xfrm>
            <a:off x="284972" y="189857"/>
            <a:ext cx="8938541" cy="1081856"/>
          </a:xfrm>
          <a:custGeom>
            <a:avLst/>
            <a:gdLst>
              <a:gd name="connsiteX0" fmla="*/ 180313 w 8938541"/>
              <a:gd name="connsiteY0" fmla="*/ 0 h 1081856"/>
              <a:gd name="connsiteX1" fmla="*/ 766441 w 8938541"/>
              <a:gd name="connsiteY1" fmla="*/ 0 h 1081856"/>
              <a:gd name="connsiteX2" fmla="*/ 1177404 w 8938541"/>
              <a:gd name="connsiteY2" fmla="*/ 0 h 1081856"/>
              <a:gd name="connsiteX3" fmla="*/ 2026278 w 8938541"/>
              <a:gd name="connsiteY3" fmla="*/ 0 h 1081856"/>
              <a:gd name="connsiteX4" fmla="*/ 2612406 w 8938541"/>
              <a:gd name="connsiteY4" fmla="*/ 0 h 1081856"/>
              <a:gd name="connsiteX5" fmla="*/ 3198533 w 8938541"/>
              <a:gd name="connsiteY5" fmla="*/ 0 h 1081856"/>
              <a:gd name="connsiteX6" fmla="*/ 4047408 w 8938541"/>
              <a:gd name="connsiteY6" fmla="*/ 0 h 1081856"/>
              <a:gd name="connsiteX7" fmla="*/ 4545953 w 8938541"/>
              <a:gd name="connsiteY7" fmla="*/ 0 h 1081856"/>
              <a:gd name="connsiteX8" fmla="*/ 5394827 w 8938541"/>
              <a:gd name="connsiteY8" fmla="*/ 0 h 1081856"/>
              <a:gd name="connsiteX9" fmla="*/ 6243702 w 8938541"/>
              <a:gd name="connsiteY9" fmla="*/ 0 h 1081856"/>
              <a:gd name="connsiteX10" fmla="*/ 6917411 w 8938541"/>
              <a:gd name="connsiteY10" fmla="*/ 0 h 1081856"/>
              <a:gd name="connsiteX11" fmla="*/ 7766286 w 8938541"/>
              <a:gd name="connsiteY11" fmla="*/ 0 h 1081856"/>
              <a:gd name="connsiteX12" fmla="*/ 8352413 w 8938541"/>
              <a:gd name="connsiteY12" fmla="*/ 0 h 1081856"/>
              <a:gd name="connsiteX13" fmla="*/ 8938541 w 8938541"/>
              <a:gd name="connsiteY13" fmla="*/ 0 h 1081856"/>
              <a:gd name="connsiteX14" fmla="*/ 8938541 w 8938541"/>
              <a:gd name="connsiteY14" fmla="*/ 0 h 1081856"/>
              <a:gd name="connsiteX15" fmla="*/ 8938541 w 8938541"/>
              <a:gd name="connsiteY15" fmla="*/ 459787 h 1081856"/>
              <a:gd name="connsiteX16" fmla="*/ 8938541 w 8938541"/>
              <a:gd name="connsiteY16" fmla="*/ 901543 h 1081856"/>
              <a:gd name="connsiteX17" fmla="*/ 8758228 w 8938541"/>
              <a:gd name="connsiteY17" fmla="*/ 1081856 h 1081856"/>
              <a:gd name="connsiteX18" fmla="*/ 8084518 w 8938541"/>
              <a:gd name="connsiteY18" fmla="*/ 1081856 h 1081856"/>
              <a:gd name="connsiteX19" fmla="*/ 7323226 w 8938541"/>
              <a:gd name="connsiteY19" fmla="*/ 1081856 h 1081856"/>
              <a:gd name="connsiteX20" fmla="*/ 6912263 w 8938541"/>
              <a:gd name="connsiteY20" fmla="*/ 1081856 h 1081856"/>
              <a:gd name="connsiteX21" fmla="*/ 6413718 w 8938541"/>
              <a:gd name="connsiteY21" fmla="*/ 1081856 h 1081856"/>
              <a:gd name="connsiteX22" fmla="*/ 5652426 w 8938541"/>
              <a:gd name="connsiteY22" fmla="*/ 1081856 h 1081856"/>
              <a:gd name="connsiteX23" fmla="*/ 5066298 w 8938541"/>
              <a:gd name="connsiteY23" fmla="*/ 1081856 h 1081856"/>
              <a:gd name="connsiteX24" fmla="*/ 4567753 w 8938541"/>
              <a:gd name="connsiteY24" fmla="*/ 1081856 h 1081856"/>
              <a:gd name="connsiteX25" fmla="*/ 3806461 w 8938541"/>
              <a:gd name="connsiteY25" fmla="*/ 1081856 h 1081856"/>
              <a:gd name="connsiteX26" fmla="*/ 3132751 w 8938541"/>
              <a:gd name="connsiteY26" fmla="*/ 1081856 h 1081856"/>
              <a:gd name="connsiteX27" fmla="*/ 2459041 w 8938541"/>
              <a:gd name="connsiteY27" fmla="*/ 1081856 h 1081856"/>
              <a:gd name="connsiteX28" fmla="*/ 1610167 w 8938541"/>
              <a:gd name="connsiteY28" fmla="*/ 1081856 h 1081856"/>
              <a:gd name="connsiteX29" fmla="*/ 848874 w 8938541"/>
              <a:gd name="connsiteY29" fmla="*/ 1081856 h 1081856"/>
              <a:gd name="connsiteX30" fmla="*/ 0 w 8938541"/>
              <a:gd name="connsiteY30" fmla="*/ 1081856 h 1081856"/>
              <a:gd name="connsiteX31" fmla="*/ 0 w 8938541"/>
              <a:gd name="connsiteY31" fmla="*/ 1081856 h 1081856"/>
              <a:gd name="connsiteX32" fmla="*/ 0 w 8938541"/>
              <a:gd name="connsiteY32" fmla="*/ 640100 h 1081856"/>
              <a:gd name="connsiteX33" fmla="*/ 0 w 8938541"/>
              <a:gd name="connsiteY33" fmla="*/ 180313 h 1081856"/>
              <a:gd name="connsiteX34" fmla="*/ 180313 w 8938541"/>
              <a:gd name="connsiteY34" fmla="*/ 0 h 1081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938541" h="1081856" extrusionOk="0">
                <a:moveTo>
                  <a:pt x="180313" y="0"/>
                </a:moveTo>
                <a:cubicBezTo>
                  <a:pt x="465641" y="-19676"/>
                  <a:pt x="569391" y="20413"/>
                  <a:pt x="766441" y="0"/>
                </a:cubicBezTo>
                <a:cubicBezTo>
                  <a:pt x="963491" y="-20413"/>
                  <a:pt x="983082" y="1839"/>
                  <a:pt x="1177404" y="0"/>
                </a:cubicBezTo>
                <a:cubicBezTo>
                  <a:pt x="1371726" y="-1839"/>
                  <a:pt x="1791409" y="16189"/>
                  <a:pt x="2026278" y="0"/>
                </a:cubicBezTo>
                <a:cubicBezTo>
                  <a:pt x="2261147" y="-16189"/>
                  <a:pt x="2449481" y="-7023"/>
                  <a:pt x="2612406" y="0"/>
                </a:cubicBezTo>
                <a:cubicBezTo>
                  <a:pt x="2775331" y="7023"/>
                  <a:pt x="3009497" y="14456"/>
                  <a:pt x="3198533" y="0"/>
                </a:cubicBezTo>
                <a:cubicBezTo>
                  <a:pt x="3387569" y="-14456"/>
                  <a:pt x="3837559" y="-2465"/>
                  <a:pt x="4047408" y="0"/>
                </a:cubicBezTo>
                <a:cubicBezTo>
                  <a:pt x="4257258" y="2465"/>
                  <a:pt x="4416229" y="19384"/>
                  <a:pt x="4545953" y="0"/>
                </a:cubicBezTo>
                <a:cubicBezTo>
                  <a:pt x="4675677" y="-19384"/>
                  <a:pt x="5199206" y="-29781"/>
                  <a:pt x="5394827" y="0"/>
                </a:cubicBezTo>
                <a:cubicBezTo>
                  <a:pt x="5590448" y="29781"/>
                  <a:pt x="6027832" y="36794"/>
                  <a:pt x="6243702" y="0"/>
                </a:cubicBezTo>
                <a:cubicBezTo>
                  <a:pt x="6459572" y="-36794"/>
                  <a:pt x="6634749" y="16812"/>
                  <a:pt x="6917411" y="0"/>
                </a:cubicBezTo>
                <a:cubicBezTo>
                  <a:pt x="7200073" y="-16812"/>
                  <a:pt x="7428254" y="9830"/>
                  <a:pt x="7766286" y="0"/>
                </a:cubicBezTo>
                <a:cubicBezTo>
                  <a:pt x="8104318" y="-9830"/>
                  <a:pt x="8081862" y="-26688"/>
                  <a:pt x="8352413" y="0"/>
                </a:cubicBezTo>
                <a:cubicBezTo>
                  <a:pt x="8622964" y="26688"/>
                  <a:pt x="8698980" y="25657"/>
                  <a:pt x="8938541" y="0"/>
                </a:cubicBezTo>
                <a:lnTo>
                  <a:pt x="8938541" y="0"/>
                </a:lnTo>
                <a:cubicBezTo>
                  <a:pt x="8949068" y="187388"/>
                  <a:pt x="8920998" y="279253"/>
                  <a:pt x="8938541" y="459787"/>
                </a:cubicBezTo>
                <a:cubicBezTo>
                  <a:pt x="8956084" y="640321"/>
                  <a:pt x="8941465" y="788189"/>
                  <a:pt x="8938541" y="901543"/>
                </a:cubicBezTo>
                <a:cubicBezTo>
                  <a:pt x="8929634" y="978915"/>
                  <a:pt x="8854778" y="1078997"/>
                  <a:pt x="8758228" y="1081856"/>
                </a:cubicBezTo>
                <a:cubicBezTo>
                  <a:pt x="8448651" y="1061013"/>
                  <a:pt x="8398725" y="1055191"/>
                  <a:pt x="8084518" y="1081856"/>
                </a:cubicBezTo>
                <a:cubicBezTo>
                  <a:pt x="7770311" y="1108522"/>
                  <a:pt x="7685810" y="1062757"/>
                  <a:pt x="7323226" y="1081856"/>
                </a:cubicBezTo>
                <a:cubicBezTo>
                  <a:pt x="6960642" y="1100955"/>
                  <a:pt x="7040124" y="1087745"/>
                  <a:pt x="6912263" y="1081856"/>
                </a:cubicBezTo>
                <a:cubicBezTo>
                  <a:pt x="6784402" y="1075967"/>
                  <a:pt x="6571219" y="1065975"/>
                  <a:pt x="6413718" y="1081856"/>
                </a:cubicBezTo>
                <a:cubicBezTo>
                  <a:pt x="6256218" y="1097737"/>
                  <a:pt x="6009837" y="1095759"/>
                  <a:pt x="5652426" y="1081856"/>
                </a:cubicBezTo>
                <a:cubicBezTo>
                  <a:pt x="5295015" y="1067953"/>
                  <a:pt x="5234561" y="1098746"/>
                  <a:pt x="5066298" y="1081856"/>
                </a:cubicBezTo>
                <a:cubicBezTo>
                  <a:pt x="4898035" y="1064966"/>
                  <a:pt x="4688610" y="1096354"/>
                  <a:pt x="4567753" y="1081856"/>
                </a:cubicBezTo>
                <a:cubicBezTo>
                  <a:pt x="4446897" y="1067358"/>
                  <a:pt x="4145578" y="1112248"/>
                  <a:pt x="3806461" y="1081856"/>
                </a:cubicBezTo>
                <a:cubicBezTo>
                  <a:pt x="3467344" y="1051464"/>
                  <a:pt x="3407950" y="1072105"/>
                  <a:pt x="3132751" y="1081856"/>
                </a:cubicBezTo>
                <a:cubicBezTo>
                  <a:pt x="2857552" y="1091608"/>
                  <a:pt x="2721338" y="1089682"/>
                  <a:pt x="2459041" y="1081856"/>
                </a:cubicBezTo>
                <a:cubicBezTo>
                  <a:pt x="2196744" y="1074031"/>
                  <a:pt x="1846494" y="1064306"/>
                  <a:pt x="1610167" y="1081856"/>
                </a:cubicBezTo>
                <a:cubicBezTo>
                  <a:pt x="1373840" y="1099406"/>
                  <a:pt x="1058050" y="1111178"/>
                  <a:pt x="848874" y="1081856"/>
                </a:cubicBezTo>
                <a:cubicBezTo>
                  <a:pt x="639698" y="1052534"/>
                  <a:pt x="384255" y="1060129"/>
                  <a:pt x="0" y="1081856"/>
                </a:cubicBezTo>
                <a:lnTo>
                  <a:pt x="0" y="1081856"/>
                </a:lnTo>
                <a:cubicBezTo>
                  <a:pt x="8331" y="926364"/>
                  <a:pt x="19179" y="827523"/>
                  <a:pt x="0" y="640100"/>
                </a:cubicBezTo>
                <a:cubicBezTo>
                  <a:pt x="-19179" y="452677"/>
                  <a:pt x="-14609" y="279977"/>
                  <a:pt x="0" y="180313"/>
                </a:cubicBezTo>
                <a:cubicBezTo>
                  <a:pt x="3328" y="74952"/>
                  <a:pt x="78065" y="-1021"/>
                  <a:pt x="180313" y="0"/>
                </a:cubicBezTo>
                <a:close/>
              </a:path>
            </a:pathLst>
          </a:custGeom>
          <a:noFill/>
          <a:ln w="38100"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ound2Diag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u="sng" dirty="0">
                <a:solidFill>
                  <a:schemeClr val="bg1"/>
                </a:solidFill>
              </a:rPr>
              <a:t>7. Recommendations/ Next Steps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1B69E269-63A3-4297-B184-450EDF46F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95791" y="454901"/>
            <a:ext cx="2511237" cy="6038664"/>
          </a:xfrm>
          <a:ln w="25400">
            <a:solidFill>
              <a:srgbClr val="0070C0"/>
            </a:solidFill>
          </a:ln>
        </p:spPr>
        <p:txBody>
          <a:bodyPr lIns="274320" tIns="182880" bIns="182880" anchor="ctr">
            <a:normAutofit lnSpcReduction="10000"/>
          </a:bodyPr>
          <a:lstStyle/>
          <a:p>
            <a:pPr algn="l">
              <a:lnSpc>
                <a:spcPct val="150000"/>
              </a:lnSpc>
            </a:pPr>
            <a:r>
              <a:rPr lang="en-US" sz="2800" u="sng" dirty="0">
                <a:solidFill>
                  <a:schemeClr val="bg1"/>
                </a:solidFill>
              </a:rPr>
              <a:t>Next Steps:</a:t>
            </a:r>
          </a:p>
          <a:p>
            <a:pPr marL="342900" indent="-342900" algn="l">
              <a:lnSpc>
                <a:spcPct val="150000"/>
              </a:lnSpc>
              <a:buClr>
                <a:schemeClr val="accent1"/>
              </a:buClr>
              <a:buSzPct val="2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Investigate poor performing types of movies (Thriller, G-rated) for further insights</a:t>
            </a:r>
          </a:p>
          <a:p>
            <a:pPr marL="342900" indent="-342900" algn="l">
              <a:lnSpc>
                <a:spcPct val="150000"/>
              </a:lnSpc>
              <a:buClr>
                <a:schemeClr val="accent1"/>
              </a:buClr>
              <a:buSzPct val="2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 Gather data on customer satisfaction in order to analyze unmet needs</a:t>
            </a:r>
          </a:p>
        </p:txBody>
      </p:sp>
      <p:sp>
        <p:nvSpPr>
          <p:cNvPr id="5" name="Subtitle 7">
            <a:extLst>
              <a:ext uri="{FF2B5EF4-FFF2-40B4-BE49-F238E27FC236}">
                <a16:creationId xmlns:a16="http://schemas.microsoft.com/office/drawing/2014/main" id="{F8DFD509-09C9-401F-898B-20D6CD8BAB02}"/>
              </a:ext>
            </a:extLst>
          </p:cNvPr>
          <p:cNvSpPr txBox="1">
            <a:spLocks/>
          </p:cNvSpPr>
          <p:nvPr/>
        </p:nvSpPr>
        <p:spPr>
          <a:xfrm>
            <a:off x="284972" y="1470991"/>
            <a:ext cx="8938540" cy="5022573"/>
          </a:xfrm>
          <a:prstGeom prst="rect">
            <a:avLst/>
          </a:prstGeom>
          <a:noFill/>
          <a:ln w="25400">
            <a:solidFill>
              <a:srgbClr val="0070C0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u="sng" dirty="0">
                <a:solidFill>
                  <a:schemeClr val="bg1"/>
                </a:solidFill>
              </a:rPr>
              <a:t>Recommendations</a:t>
            </a:r>
            <a:r>
              <a:rPr lang="en-US" sz="3600" dirty="0">
                <a:solidFill>
                  <a:schemeClr val="bg1"/>
                </a:solidFill>
              </a:rPr>
              <a:t>:</a:t>
            </a:r>
          </a:p>
          <a:p>
            <a:pPr marL="171450" indent="-171450">
              <a:buSzPct val="150000"/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  <a:p>
            <a:pPr marL="457200" indent="-457200" algn="l">
              <a:buClr>
                <a:srgbClr val="00B05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Focus on Regions</a:t>
            </a:r>
          </a:p>
          <a:p>
            <a:pPr marL="914400" lvl="1" indent="-457200" algn="l">
              <a:buClr>
                <a:srgbClr val="00B05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Each region should have a unique online streaming catalog, mirroring the category breakdown by revenue</a:t>
            </a:r>
          </a:p>
          <a:p>
            <a:pPr marL="800100" lvl="1" indent="-342900" algn="l">
              <a:buClr>
                <a:srgbClr val="00B050"/>
              </a:buClr>
              <a:buSzPct val="150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457200" indent="-457200" algn="l">
              <a:buClr>
                <a:srgbClr val="00B05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Invest in money-makers</a:t>
            </a:r>
          </a:p>
          <a:p>
            <a:pPr marL="914400" lvl="1" indent="-457200" algn="l">
              <a:buClr>
                <a:srgbClr val="00B05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Movies with Rental Duration of 3 days and Rental Rate of $4.99 should receive additional funding for marketing and sales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42459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4410</TotalTime>
  <Words>480</Words>
  <Application>Microsoft Office PowerPoint</Application>
  <PresentationFormat>Widescreen</PresentationFormat>
  <Paragraphs>104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Ellis</dc:creator>
  <cp:lastModifiedBy>Scott Ellis</cp:lastModifiedBy>
  <cp:revision>20</cp:revision>
  <dcterms:created xsi:type="dcterms:W3CDTF">2022-01-08T23:22:02Z</dcterms:created>
  <dcterms:modified xsi:type="dcterms:W3CDTF">2022-01-12T00:52:39Z</dcterms:modified>
</cp:coreProperties>
</file>