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3" r:id="rId5"/>
    <p:sldId id="265" r:id="rId6"/>
    <p:sldId id="266" r:id="rId7"/>
    <p:sldId id="268" r:id="rId8"/>
    <p:sldId id="269" r:id="rId9"/>
    <p:sldId id="267" r:id="rId10"/>
    <p:sldId id="272" r:id="rId11"/>
    <p:sldId id="273" r:id="rId12"/>
    <p:sldId id="270" r:id="rId13"/>
    <p:sldId id="27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C71"/>
    <a:srgbClr val="20AE97"/>
    <a:srgbClr val="FFC000"/>
    <a:srgbClr val="415566"/>
    <a:srgbClr val="7F8185"/>
    <a:srgbClr val="2D9F85"/>
    <a:srgbClr val="FFD34D"/>
    <a:srgbClr val="008080"/>
    <a:srgbClr val="49505F"/>
    <a:srgbClr val="43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lexis\Desktop\Scott\Case%20Studies\Case%20Study%201\FullYearView_2022_v0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\Desktop\Scott\Case%20Studies\Case%20Study%201\FullYearView_2022_v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[FullYearView_2022_v01.xlsx]ride length by month!PivotTable1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Monthly</a:t>
            </a:r>
            <a:r>
              <a:rPr lang="en-US" sz="1400" b="1" baseline="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ride length trends</a:t>
            </a:r>
            <a:endParaRPr lang="en-PH" sz="1400" b="1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33896708254523544"/>
          <c:y val="4.6222590108053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'ride length by month'!$B$3:$B$4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'ride length by month'!$A$5:$A$17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'ride length by month'!$B$5:$B$17</c:f>
              <c:numCache>
                <c:formatCode>[m]</c:formatCode>
                <c:ptCount val="12"/>
                <c:pt idx="0">
                  <c:v>2.1097230722460187E-2</c:v>
                </c:pt>
                <c:pt idx="1">
                  <c:v>1.8545472434134319E-2</c:v>
                </c:pt>
                <c:pt idx="2">
                  <c:v>2.2656999757666586E-2</c:v>
                </c:pt>
                <c:pt idx="3">
                  <c:v>2.0510834640962386E-2</c:v>
                </c:pt>
                <c:pt idx="4">
                  <c:v>2.1436679472984312E-2</c:v>
                </c:pt>
                <c:pt idx="5">
                  <c:v>2.2291688687069079E-2</c:v>
                </c:pt>
                <c:pt idx="6">
                  <c:v>2.0333827032242062E-2</c:v>
                </c:pt>
                <c:pt idx="7">
                  <c:v>2.0355269238037509E-2</c:v>
                </c:pt>
                <c:pt idx="8">
                  <c:v>1.943623224682019E-2</c:v>
                </c:pt>
                <c:pt idx="9">
                  <c:v>1.8325026072465292E-2</c:v>
                </c:pt>
                <c:pt idx="10">
                  <c:v>1.479187382049848E-2</c:v>
                </c:pt>
                <c:pt idx="11">
                  <c:v>1.5480006926704806E-2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04-4EED-89E7-6212EF4EC83D}"/>
            </c:ext>
          </c:extLst>
        </c:ser>
        <c:ser>
          <c:idx val="1"/>
          <c:order val="1"/>
          <c:tx>
            <c:strRef>
              <c:f>'ride length by month'!$C$3:$C$4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rgbClr val="20AE97"/>
              </a:solidFill>
              <a:round/>
            </a:ln>
            <a:effectLst/>
          </c:spPr>
          <c:marker>
            <c:symbol val="none"/>
          </c:marker>
          <c:cat>
            <c:strRef>
              <c:f>'ride length by month'!$A$5:$A$17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'ride length by month'!$C$5:$C$17</c:f>
              <c:numCache>
                <c:formatCode>[m]</c:formatCode>
                <c:ptCount val="12"/>
                <c:pt idx="0">
                  <c:v>8.3207847719243382E-3</c:v>
                </c:pt>
                <c:pt idx="1">
                  <c:v>7.9204893789432615E-3</c:v>
                </c:pt>
                <c:pt idx="2">
                  <c:v>8.3044239332308832E-3</c:v>
                </c:pt>
                <c:pt idx="3">
                  <c:v>7.9808482211821668E-3</c:v>
                </c:pt>
                <c:pt idx="4">
                  <c:v>9.2797785229957845E-3</c:v>
                </c:pt>
                <c:pt idx="5">
                  <c:v>9.72139891850907E-3</c:v>
                </c:pt>
                <c:pt idx="6">
                  <c:v>9.5268349788983232E-3</c:v>
                </c:pt>
                <c:pt idx="7">
                  <c:v>9.2952665890109459E-3</c:v>
                </c:pt>
                <c:pt idx="8">
                  <c:v>9.0111069319848813E-3</c:v>
                </c:pt>
                <c:pt idx="9">
                  <c:v>8.3050330931480013E-3</c:v>
                </c:pt>
                <c:pt idx="10">
                  <c:v>7.7308918563511568E-3</c:v>
                </c:pt>
                <c:pt idx="11">
                  <c:v>7.3748626009396941E-3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04-4EED-89E7-6212EF4E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334480"/>
        <c:axId val="1371341968"/>
      </c:lineChart>
      <c:catAx>
        <c:axId val="1371334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sz="1200" dirty="0" smtClean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Month</a:t>
                </a:r>
                <a:endParaRPr lang="en-PH" sz="1200" dirty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0.4613843755566599"/>
              <c:y val="0.91613901508967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371341968"/>
        <c:crosses val="autoZero"/>
        <c:auto val="1"/>
        <c:lblAlgn val="ctr"/>
        <c:lblOffset val="100"/>
        <c:noMultiLvlLbl val="0"/>
      </c:catAx>
      <c:valAx>
        <c:axId val="137134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US" sz="1200" dirty="0" smtClean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Avg.</a:t>
                </a:r>
                <a:r>
                  <a:rPr lang="en-US" sz="1200" baseline="0" dirty="0" smtClean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Ride Length (minutes)</a:t>
                </a:r>
                <a:endParaRPr lang="en-PH" sz="1200" dirty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1.9809683534846171E-3"/>
              <c:y val="0.213316213470375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[m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3713344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266913492203878"/>
          <c:y val="0.13140422045003852"/>
          <c:w val="0.29447141369076868"/>
          <c:h val="6.6877432665280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[FullYearView_2022_v01.xlsx]ride length by day!PivotTable4</c:name>
    <c:fmtId val="8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PH" sz="1400" b="1"/>
              <a:t>Daily ride length trends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FF99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FF99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00FF99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00FF99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'ride length by day'!$B$3:$B$4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'ride length by day'!$A$5:$A$12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'ride length by day'!$B$5:$B$12</c:f>
              <c:numCache>
                <c:formatCode>[m]</c:formatCode>
                <c:ptCount val="7"/>
                <c:pt idx="0">
                  <c:v>2.3652051677832603E-2</c:v>
                </c:pt>
                <c:pt idx="1">
                  <c:v>2.0269960421947116E-2</c:v>
                </c:pt>
                <c:pt idx="2">
                  <c:v>1.7932806551550516E-2</c:v>
                </c:pt>
                <c:pt idx="3">
                  <c:v>1.7188851777659764E-2</c:v>
                </c:pt>
                <c:pt idx="4">
                  <c:v>1.774254605290259E-2</c:v>
                </c:pt>
                <c:pt idx="5">
                  <c:v>1.9476065033538787E-2</c:v>
                </c:pt>
                <c:pt idx="6">
                  <c:v>2.2649757047732408E-2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9-4CC9-AB29-29F121475232}"/>
            </c:ext>
          </c:extLst>
        </c:ser>
        <c:ser>
          <c:idx val="1"/>
          <c:order val="1"/>
          <c:tx>
            <c:strRef>
              <c:f>'ride length by day'!$C$3:$C$4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20AE97"/>
            </a:solidFill>
            <a:ln>
              <a:noFill/>
            </a:ln>
            <a:effectLst/>
          </c:spPr>
          <c:invertIfNegative val="0"/>
          <c:cat>
            <c:strRef>
              <c:f>'ride length by day'!$A$5:$A$12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'ride length by day'!$C$5:$C$12</c:f>
              <c:numCache>
                <c:formatCode>[m]</c:formatCode>
                <c:ptCount val="7"/>
                <c:pt idx="0">
                  <c:v>9.7442118089756634E-3</c:v>
                </c:pt>
                <c:pt idx="1">
                  <c:v>8.520646418202488E-3</c:v>
                </c:pt>
                <c:pt idx="2">
                  <c:v>8.4233892862798504E-3</c:v>
                </c:pt>
                <c:pt idx="3">
                  <c:v>8.4064284128337833E-3</c:v>
                </c:pt>
                <c:pt idx="4">
                  <c:v>8.53702831542902E-3</c:v>
                </c:pt>
                <c:pt idx="5">
                  <c:v>8.6995534383365429E-3</c:v>
                </c:pt>
                <c:pt idx="6">
                  <c:v>9.8197840637140234E-3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9-4CC9-AB29-29F121475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9142800"/>
        <c:axId val="1589146960"/>
      </c:barChart>
      <c:catAx>
        <c:axId val="1589142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589146960"/>
        <c:crosses val="autoZero"/>
        <c:auto val="1"/>
        <c:lblAlgn val="ctr"/>
        <c:lblOffset val="100"/>
        <c:noMultiLvlLbl val="0"/>
      </c:catAx>
      <c:valAx>
        <c:axId val="158914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dirty="0" smtClean="0"/>
                  <a:t>Avg. </a:t>
                </a:r>
                <a:r>
                  <a:rPr lang="en-PH" dirty="0"/>
                  <a:t>Ride Length (minutes)</a:t>
                </a:r>
              </a:p>
            </c:rich>
          </c:tx>
          <c:layout>
            <c:manualLayout>
              <c:xMode val="edge"/>
              <c:yMode val="edge"/>
              <c:x val="2.1678144419115344E-3"/>
              <c:y val="0.232158417734429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[m]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5891428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rgbClr val="415566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[FullYearView_2022_v01.xlsx]weekends vs weekdays!PivotTable2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3200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Casual</a:t>
            </a:r>
            <a:r>
              <a:rPr lang="en-US" sz="3200" b="1" baseline="0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Rides</a:t>
            </a:r>
          </a:p>
        </c:rich>
      </c:tx>
      <c:layout>
        <c:manualLayout>
          <c:xMode val="edge"/>
          <c:yMode val="edge"/>
          <c:x val="0.24924386329813972"/>
          <c:y val="8.7377728734756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LblPos val="ctr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'weekends vs weekdays'!$B$3:$B$4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7C9-47BC-9E3E-F98DD0CB9621}"/>
              </c:ext>
            </c:extLst>
          </c:dPt>
          <c:dPt>
            <c:idx val="1"/>
            <c:bubble3D val="0"/>
            <c:spPr>
              <a:solidFill>
                <a:srgbClr val="415566"/>
              </a:solidFill>
              <a:ln w="1905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7C9-47BC-9E3E-F98DD0CB9621}"/>
              </c:ext>
            </c:extLst>
          </c:dPt>
          <c:dLbls>
            <c:dLbl>
              <c:idx val="0"/>
              <c:layout>
                <c:manualLayout>
                  <c:x val="-0.21879865062403689"/>
                  <c:y val="0.107140919741889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7C9-47BC-9E3E-F98DD0CB9621}"/>
                </c:ext>
              </c:extLst>
            </c:dLbl>
            <c:dLbl>
              <c:idx val="1"/>
              <c:layout>
                <c:manualLayout>
                  <c:x val="0.22497313457132456"/>
                  <c:y val="-0.1168850448333485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7C9-47BC-9E3E-F98DD0CB96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'weekends vs weekdays'!$A$5:$A$7</c:f>
              <c:strCache>
                <c:ptCount val="2"/>
                <c:pt idx="0">
                  <c:v>Weekends</c:v>
                </c:pt>
                <c:pt idx="1">
                  <c:v>Weekdays</c:v>
                </c:pt>
              </c:strCache>
            </c:strRef>
          </c:cat>
          <c:val>
            <c:numRef>
              <c:f>'weekends vs weekdays'!$B$5:$B$7</c:f>
              <c:numCache>
                <c:formatCode>0.00%</c:formatCode>
                <c:ptCount val="2"/>
                <c:pt idx="0">
                  <c:v>0.3713113119408199</c:v>
                </c:pt>
                <c:pt idx="1">
                  <c:v>0.6286886880591801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C9-47BC-9E3E-F98DD0CB962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[FullYearView_2022_v01.xlsx]weekends vs weekdays!PivotTable3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rgbClr val="20AE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3200" b="1" dirty="0" smtClean="0">
                <a:solidFill>
                  <a:srgbClr val="20AE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 Rides</a:t>
            </a:r>
            <a:endParaRPr lang="en-US" sz="3200" b="1" dirty="0">
              <a:solidFill>
                <a:srgbClr val="20AE9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23416206952815397"/>
          <c:y val="8.7377728734756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rgbClr val="20AE9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tx>
            <c:rich>
              <a:bodyPr/>
              <a:lstStyle/>
              <a:p>
                <a:fld id="{7BF7E0AF-D9DA-4DFF-9146-7EBD16B56633}" type="CATEGORYNAME">
                  <a:rPr lang="en-US"/>
                  <a:pPr/>
                  <a:t>[CATEGORY NAME]</a:t>
                </a:fld>
                <a:r>
                  <a:rPr lang="en-US"/>
                  <a:t>,</a:t>
                </a:r>
                <a:r>
                  <a:rPr lang="en-US" baseline="0"/>
                  <a:t>
</a:t>
                </a:r>
                <a:fld id="{4DC628A5-5E1B-4FD4-B7EA-B0BF21C9AE3D}" type="PERCENTAGE">
                  <a:rPr lang="en-US" baseline="0"/>
                  <a:pPr/>
                  <a:t>[PERCENTAGE]</a:t>
                </a:fld>
                <a:endParaRPr lang="en-US" baseline="0"/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dLbl>
          <c:idx val="0"/>
          <c:tx>
            <c:rich>
              <a:bodyPr/>
              <a:lstStyle/>
              <a:p>
                <a:fld id="{CD17EF09-3DDC-4176-81B2-A08856DAACF0}" type="CATEGORYNAME">
                  <a:rPr lang="en-US"/>
                  <a:pPr/>
                  <a:t>[CATEGORY NAME]</a:t>
                </a:fld>
                <a:r>
                  <a:rPr lang="en-US" baseline="0"/>
                  <a:t>
</a:t>
                </a:r>
                <a:fld id="{C2FF2457-CD26-4180-ADFB-1C71D7C9A689}" type="PERCENTAGE">
                  <a:rPr lang="en-US" baseline="0"/>
                  <a:pPr/>
                  <a:t>[PERCENTAGE]</a:t>
                </a:fld>
                <a:endParaRPr lang="en-US" baseline="0"/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'weekends vs weekdays'!$G$3:$G$4</c:f>
              <c:strCache>
                <c:ptCount val="1"/>
                <c:pt idx="0">
                  <c:v>member</c:v>
                </c:pt>
              </c:strCache>
            </c:strRef>
          </c:tx>
          <c:spPr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c:spPr>
          <c:dPt>
            <c:idx val="0"/>
            <c:bubble3D val="0"/>
            <c:spPr>
              <a:solidFill>
                <a:srgbClr val="20AE97"/>
              </a:solidFill>
              <a:ln w="1905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84D-4AB6-B4C9-B4BABBD8F296}"/>
              </c:ext>
            </c:extLst>
          </c:dPt>
          <c:dPt>
            <c:idx val="1"/>
            <c:bubble3D val="0"/>
            <c:spPr>
              <a:solidFill>
                <a:srgbClr val="415566"/>
              </a:solidFill>
              <a:ln w="1905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84D-4AB6-B4C9-B4BABBD8F296}"/>
              </c:ext>
            </c:extLst>
          </c:dPt>
          <c:dLbls>
            <c:dLbl>
              <c:idx val="0"/>
              <c:layout>
                <c:manualLayout>
                  <c:x val="-0.15114230258330655"/>
                  <c:y val="0.1897287506334356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84D-4AB6-B4C9-B4BABBD8F296}"/>
                </c:ext>
              </c:extLst>
            </c:dLbl>
            <c:dLbl>
              <c:idx val="1"/>
              <c:layout>
                <c:manualLayout>
                  <c:x val="0.1629315979823642"/>
                  <c:y val="-0.2428492231400148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84D-4AB6-B4C9-B4BABBD8F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'weekends vs weekdays'!$F$5:$F$7</c:f>
              <c:strCache>
                <c:ptCount val="2"/>
                <c:pt idx="0">
                  <c:v>Weekends</c:v>
                </c:pt>
                <c:pt idx="1">
                  <c:v>Weekdays</c:v>
                </c:pt>
              </c:strCache>
            </c:strRef>
          </c:cat>
          <c:val>
            <c:numRef>
              <c:f>'weekends vs weekdays'!$G$5:$G$7</c:f>
              <c:numCache>
                <c:formatCode>0.00%</c:formatCode>
                <c:ptCount val="2"/>
                <c:pt idx="0">
                  <c:v>0.24822938860656299</c:v>
                </c:pt>
                <c:pt idx="1">
                  <c:v>0.75177061139343704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4D-4AB6-B4C9-B4BABBD8F29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[FullYearView_2022_v01.xlsx]monthly rides!PivotTable1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PH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Monthly ride trends </a:t>
            </a:r>
            <a:endParaRPr lang="en-PH" b="1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40028227263607469"/>
          <c:y val="2.5860674690809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rides'!$B$3:$B$4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'monthly rides'!$A$5:$A$17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'monthly rides'!$B$5:$B$17</c:f>
              <c:numCache>
                <c:formatCode>General</c:formatCode>
                <c:ptCount val="12"/>
                <c:pt idx="0">
                  <c:v>18518</c:v>
                </c:pt>
                <c:pt idx="1">
                  <c:v>21410</c:v>
                </c:pt>
                <c:pt idx="2">
                  <c:v>89867</c:v>
                </c:pt>
                <c:pt idx="3">
                  <c:v>126395</c:v>
                </c:pt>
                <c:pt idx="4">
                  <c:v>280381</c:v>
                </c:pt>
                <c:pt idx="5">
                  <c:v>368976</c:v>
                </c:pt>
                <c:pt idx="6">
                  <c:v>405982</c:v>
                </c:pt>
                <c:pt idx="7">
                  <c:v>358856</c:v>
                </c:pt>
                <c:pt idx="8">
                  <c:v>296637</c:v>
                </c:pt>
                <c:pt idx="9">
                  <c:v>208944</c:v>
                </c:pt>
                <c:pt idx="10">
                  <c:v>100737</c:v>
                </c:pt>
                <c:pt idx="11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7-48BF-BF52-13C8837A6030}"/>
            </c:ext>
          </c:extLst>
        </c:ser>
        <c:ser>
          <c:idx val="1"/>
          <c:order val="1"/>
          <c:tx>
            <c:strRef>
              <c:f>'monthly rides'!$C$3:$C$4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20AE97"/>
            </a:solidFill>
            <a:ln>
              <a:noFill/>
            </a:ln>
            <a:effectLst/>
          </c:spPr>
          <c:invertIfNegative val="0"/>
          <c:cat>
            <c:strRef>
              <c:f>'monthly rides'!$A$5:$A$17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'monthly rides'!$C$5:$C$17</c:f>
              <c:numCache>
                <c:formatCode>General</c:formatCode>
                <c:ptCount val="12"/>
                <c:pt idx="0">
                  <c:v>85230</c:v>
                </c:pt>
                <c:pt idx="1">
                  <c:v>94177</c:v>
                </c:pt>
                <c:pt idx="2">
                  <c:v>194135</c:v>
                </c:pt>
                <c:pt idx="3">
                  <c:v>244787</c:v>
                </c:pt>
                <c:pt idx="4">
                  <c:v>354383</c:v>
                </c:pt>
                <c:pt idx="5">
                  <c:v>400065</c:v>
                </c:pt>
                <c:pt idx="6">
                  <c:v>417362</c:v>
                </c:pt>
                <c:pt idx="7">
                  <c:v>426908</c:v>
                </c:pt>
                <c:pt idx="8">
                  <c:v>404568</c:v>
                </c:pt>
                <c:pt idx="9">
                  <c:v>349622</c:v>
                </c:pt>
                <c:pt idx="10">
                  <c:v>236909</c:v>
                </c:pt>
                <c:pt idx="11">
                  <c:v>136885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7-48BF-BF52-13C8837A6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951120"/>
        <c:axId val="1760956528"/>
      </c:barChart>
      <c:catAx>
        <c:axId val="17609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760956528"/>
        <c:crosses val="autoZero"/>
        <c:auto val="1"/>
        <c:lblAlgn val="ctr"/>
        <c:lblOffset val="100"/>
        <c:noMultiLvlLbl val="0"/>
      </c:catAx>
      <c:valAx>
        <c:axId val="17609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sz="1200" dirty="0" smtClean="0">
                    <a:solidFill>
                      <a:srgbClr val="415566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Bike Trips Count</a:t>
                </a:r>
                <a:endParaRPr lang="en-PH" sz="1200" dirty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4.8904403945709985E-3"/>
              <c:y val="0.26367768564383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415566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7609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38635645771031"/>
          <c:y val="0.10541370006652438"/>
          <c:w val="0.21577307457813577"/>
          <c:h val="6.4396346846768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[FullYearView_2022_v01.xlsx]bike types!PivotTable2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PH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Monthly</a:t>
            </a:r>
            <a:r>
              <a:rPr lang="en-PH" b="1" baseline="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rides trends (bike types)</a:t>
            </a:r>
            <a:endParaRPr lang="en-PH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31808443147725174"/>
          <c:y val="1.9728727409053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types'!$B$3:$B$4</c:f>
              <c:strCache>
                <c:ptCount val="1"/>
                <c:pt idx="0">
                  <c:v>classic_bike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'bike types'!$A$5:$A$17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'bike types'!$B$5:$B$17</c:f>
              <c:numCache>
                <c:formatCode>General</c:formatCode>
                <c:ptCount val="12"/>
                <c:pt idx="0">
                  <c:v>55057</c:v>
                </c:pt>
                <c:pt idx="1">
                  <c:v>59407</c:v>
                </c:pt>
                <c:pt idx="2">
                  <c:v>134418</c:v>
                </c:pt>
                <c:pt idx="3">
                  <c:v>166680</c:v>
                </c:pt>
                <c:pt idx="4">
                  <c:v>323994</c:v>
                </c:pt>
                <c:pt idx="5">
                  <c:v>406572</c:v>
                </c:pt>
                <c:pt idx="6">
                  <c:v>373106</c:v>
                </c:pt>
                <c:pt idx="7">
                  <c:v>343987</c:v>
                </c:pt>
                <c:pt idx="8">
                  <c:v>306093</c:v>
                </c:pt>
                <c:pt idx="9">
                  <c:v>213509</c:v>
                </c:pt>
                <c:pt idx="10">
                  <c:v>144567</c:v>
                </c:pt>
                <c:pt idx="11">
                  <c:v>73337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A-4B01-A463-46519954F50F}"/>
            </c:ext>
          </c:extLst>
        </c:ser>
        <c:ser>
          <c:idx val="1"/>
          <c:order val="1"/>
          <c:tx>
            <c:strRef>
              <c:f>'bike types'!$C$3:$C$4</c:f>
              <c:strCache>
                <c:ptCount val="1"/>
                <c:pt idx="0">
                  <c:v>docked_bike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'bike types'!$A$5:$A$17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'bike types'!$C$5:$C$17</c:f>
              <c:numCache>
                <c:formatCode>General</c:formatCode>
                <c:ptCount val="12"/>
                <c:pt idx="0">
                  <c:v>961</c:v>
                </c:pt>
                <c:pt idx="1">
                  <c:v>1361</c:v>
                </c:pt>
                <c:pt idx="2">
                  <c:v>8358</c:v>
                </c:pt>
                <c:pt idx="3">
                  <c:v>12116</c:v>
                </c:pt>
                <c:pt idx="4">
                  <c:v>26409</c:v>
                </c:pt>
                <c:pt idx="5">
                  <c:v>30631</c:v>
                </c:pt>
                <c:pt idx="6">
                  <c:v>31055</c:v>
                </c:pt>
                <c:pt idx="7">
                  <c:v>26319</c:v>
                </c:pt>
                <c:pt idx="8">
                  <c:v>19824</c:v>
                </c:pt>
                <c:pt idx="9">
                  <c:v>12611</c:v>
                </c:pt>
                <c:pt idx="10">
                  <c:v>5884</c:v>
                </c:pt>
                <c:pt idx="11">
                  <c:v>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EA-4B01-A463-46519954F50F}"/>
            </c:ext>
          </c:extLst>
        </c:ser>
        <c:ser>
          <c:idx val="2"/>
          <c:order val="2"/>
          <c:tx>
            <c:strRef>
              <c:f>'bike types'!$D$3:$D$4</c:f>
              <c:strCache>
                <c:ptCount val="1"/>
                <c:pt idx="0">
                  <c:v>electric_bike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'bike types'!$A$5:$A$17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'bike types'!$D$5:$D$17</c:f>
              <c:numCache>
                <c:formatCode>General</c:formatCode>
                <c:ptCount val="12"/>
                <c:pt idx="0">
                  <c:v>47730</c:v>
                </c:pt>
                <c:pt idx="1">
                  <c:v>54819</c:v>
                </c:pt>
                <c:pt idx="2">
                  <c:v>141226</c:v>
                </c:pt>
                <c:pt idx="3">
                  <c:v>192386</c:v>
                </c:pt>
                <c:pt idx="4">
                  <c:v>284361</c:v>
                </c:pt>
                <c:pt idx="5">
                  <c:v>331838</c:v>
                </c:pt>
                <c:pt idx="6">
                  <c:v>419183</c:v>
                </c:pt>
                <c:pt idx="7">
                  <c:v>415458</c:v>
                </c:pt>
                <c:pt idx="8">
                  <c:v>375288</c:v>
                </c:pt>
                <c:pt idx="9">
                  <c:v>332446</c:v>
                </c:pt>
                <c:pt idx="10">
                  <c:v>187195</c:v>
                </c:pt>
                <c:pt idx="11">
                  <c:v>106511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EA-4B01-A463-46519954F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959024"/>
        <c:axId val="1760956112"/>
      </c:barChart>
      <c:catAx>
        <c:axId val="176095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760956112"/>
        <c:crosses val="autoZero"/>
        <c:auto val="1"/>
        <c:lblAlgn val="ctr"/>
        <c:lblOffset val="100"/>
        <c:noMultiLvlLbl val="0"/>
      </c:catAx>
      <c:valAx>
        <c:axId val="176095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sz="1200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Bike Trips Count</a:t>
                </a:r>
                <a:endParaRPr lang="en-PH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4.0805913580143774E-3"/>
              <c:y val="0.26751688333745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76095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856492349373168"/>
          <c:y val="0.10850800074979521"/>
          <c:w val="0.49634813261472693"/>
          <c:h val="6.3262762121380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[FullYearView_2022_v01.xlsx]daily rides!PivotTable5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PH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Rides</a:t>
            </a:r>
            <a:r>
              <a:rPr lang="en-PH" b="1" baseline="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Hour</a:t>
            </a:r>
            <a:endParaRPr lang="en-PH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43857098094300268"/>
          <c:y val="1.5791863733375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'daily rides'!$B$3:$B$4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'daily rides'!$A$5:$A$29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'daily rides'!$B$5:$B$29</c:f>
              <c:numCache>
                <c:formatCode>General</c:formatCode>
                <c:ptCount val="24"/>
                <c:pt idx="0">
                  <c:v>46466</c:v>
                </c:pt>
                <c:pt idx="1">
                  <c:v>30131</c:v>
                </c:pt>
                <c:pt idx="2">
                  <c:v>18680</c:v>
                </c:pt>
                <c:pt idx="3">
                  <c:v>11110</c:v>
                </c:pt>
                <c:pt idx="4">
                  <c:v>7617</c:v>
                </c:pt>
                <c:pt idx="5">
                  <c:v>12435</c:v>
                </c:pt>
                <c:pt idx="6">
                  <c:v>29435</c:v>
                </c:pt>
                <c:pt idx="7">
                  <c:v>51523</c:v>
                </c:pt>
                <c:pt idx="8">
                  <c:v>69746</c:v>
                </c:pt>
                <c:pt idx="9">
                  <c:v>72118</c:v>
                </c:pt>
                <c:pt idx="10">
                  <c:v>92976</c:v>
                </c:pt>
                <c:pt idx="11">
                  <c:v>121353</c:v>
                </c:pt>
                <c:pt idx="12">
                  <c:v>144186</c:v>
                </c:pt>
                <c:pt idx="13">
                  <c:v>150315</c:v>
                </c:pt>
                <c:pt idx="14">
                  <c:v>159933</c:v>
                </c:pt>
                <c:pt idx="15">
                  <c:v>178172</c:v>
                </c:pt>
                <c:pt idx="16">
                  <c:v>197677</c:v>
                </c:pt>
                <c:pt idx="17">
                  <c:v>220117</c:v>
                </c:pt>
                <c:pt idx="18">
                  <c:v>197521</c:v>
                </c:pt>
                <c:pt idx="19">
                  <c:v>151355</c:v>
                </c:pt>
                <c:pt idx="20">
                  <c:v>111872</c:v>
                </c:pt>
                <c:pt idx="21">
                  <c:v>95728</c:v>
                </c:pt>
                <c:pt idx="22">
                  <c:v>86495</c:v>
                </c:pt>
                <c:pt idx="23">
                  <c:v>64630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E-4413-B648-5765CB706D54}"/>
            </c:ext>
          </c:extLst>
        </c:ser>
        <c:ser>
          <c:idx val="1"/>
          <c:order val="1"/>
          <c:tx>
            <c:strRef>
              <c:f>'daily rides'!$C$3:$C$4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rgbClr val="20AE97"/>
              </a:solidFill>
              <a:round/>
            </a:ln>
            <a:effectLst/>
          </c:spPr>
          <c:marker>
            <c:symbol val="none"/>
          </c:marker>
          <c:cat>
            <c:strRef>
              <c:f>'daily rides'!$A$5:$A$29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'daily rides'!$C$5:$C$29</c:f>
              <c:numCache>
                <c:formatCode>General</c:formatCode>
                <c:ptCount val="24"/>
                <c:pt idx="0">
                  <c:v>36069</c:v>
                </c:pt>
                <c:pt idx="1">
                  <c:v>22162</c:v>
                </c:pt>
                <c:pt idx="2">
                  <c:v>12892</c:v>
                </c:pt>
                <c:pt idx="3">
                  <c:v>8053</c:v>
                </c:pt>
                <c:pt idx="4">
                  <c:v>8942</c:v>
                </c:pt>
                <c:pt idx="5">
                  <c:v>32274</c:v>
                </c:pt>
                <c:pt idx="6">
                  <c:v>91225</c:v>
                </c:pt>
                <c:pt idx="7">
                  <c:v>172464</c:v>
                </c:pt>
                <c:pt idx="8">
                  <c:v>204499</c:v>
                </c:pt>
                <c:pt idx="9">
                  <c:v>143974</c:v>
                </c:pt>
                <c:pt idx="10">
                  <c:v>135792</c:v>
                </c:pt>
                <c:pt idx="11">
                  <c:v>162387</c:v>
                </c:pt>
                <c:pt idx="12">
                  <c:v>187460</c:v>
                </c:pt>
                <c:pt idx="13">
                  <c:v>186044</c:v>
                </c:pt>
                <c:pt idx="14">
                  <c:v>184976</c:v>
                </c:pt>
                <c:pt idx="15">
                  <c:v>221521</c:v>
                </c:pt>
                <c:pt idx="16">
                  <c:v>291724</c:v>
                </c:pt>
                <c:pt idx="17">
                  <c:v>349363</c:v>
                </c:pt>
                <c:pt idx="18">
                  <c:v>284572</c:v>
                </c:pt>
                <c:pt idx="19">
                  <c:v>206314</c:v>
                </c:pt>
                <c:pt idx="20">
                  <c:v>144749</c:v>
                </c:pt>
                <c:pt idx="21">
                  <c:v>113605</c:v>
                </c:pt>
                <c:pt idx="22">
                  <c:v>86998</c:v>
                </c:pt>
                <c:pt idx="23">
                  <c:v>56972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E-4413-B648-5765CB706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768303"/>
        <c:axId val="442768719"/>
      </c:lineChart>
      <c:catAx>
        <c:axId val="442768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sz="1200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of the Day</a:t>
                </a:r>
                <a:endParaRPr lang="en-PH" sz="12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0.44356421770116822"/>
              <c:y val="0.933878098749135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442768719"/>
        <c:crosses val="autoZero"/>
        <c:auto val="1"/>
        <c:lblAlgn val="ctr"/>
        <c:lblOffset val="100"/>
        <c:noMultiLvlLbl val="0"/>
      </c:catAx>
      <c:valAx>
        <c:axId val="44276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PH" sz="1200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Bikes Trips Count</a:t>
                </a:r>
                <a:endParaRPr lang="en-PH" sz="12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c:rich>
          </c:tx>
          <c:layout>
            <c:manualLayout>
              <c:xMode val="edge"/>
              <c:yMode val="edge"/>
              <c:x val="9.0978891321201183E-3"/>
              <c:y val="0.199004012298567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44276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749663628831348"/>
          <c:y val="0.10043625334426909"/>
          <c:w val="0.27048067371946499"/>
          <c:h val="6.3975948618497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18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318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2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2" t="-16872" r="-15663" b="-14458"/>
          <a:stretch>
            <a:fillRect/>
          </a:stretch>
        </p:blipFill>
        <p:spPr>
          <a:xfrm>
            <a:off x="2209800" y="1574799"/>
            <a:ext cx="1346200" cy="1384300"/>
          </a:xfrm>
          <a:custGeom>
            <a:avLst/>
            <a:gdLst>
              <a:gd name="connsiteX0" fmla="*/ 0 w 1346200"/>
              <a:gd name="connsiteY0" fmla="*/ 0 h 1384300"/>
              <a:gd name="connsiteX1" fmla="*/ 1346200 w 1346200"/>
              <a:gd name="connsiteY1" fmla="*/ 0 h 1384300"/>
              <a:gd name="connsiteX2" fmla="*/ 1346200 w 1346200"/>
              <a:gd name="connsiteY2" fmla="*/ 1384300 h 1384300"/>
              <a:gd name="connsiteX3" fmla="*/ 0 w 1346200"/>
              <a:gd name="connsiteY3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1384300">
                <a:moveTo>
                  <a:pt x="0" y="0"/>
                </a:moveTo>
                <a:lnTo>
                  <a:pt x="1346200" y="0"/>
                </a:lnTo>
                <a:lnTo>
                  <a:pt x="1346200" y="1384300"/>
                </a:lnTo>
                <a:lnTo>
                  <a:pt x="0" y="13843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8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44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00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4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8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85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32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7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7030-FDF4-4AEE-9383-08D8ED66BF75}" type="datetimeFigureOut">
              <a:rPr lang="en-PH" smtClean="0"/>
              <a:t>31/01/2023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830B-23EB-405A-AED6-A368694155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94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847850"/>
            <a:ext cx="8915400" cy="3162300"/>
          </a:xfrm>
          <a:prstGeom prst="rect">
            <a:avLst/>
          </a:prstGeom>
          <a:solidFill>
            <a:srgbClr val="6BC4B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9706" y="2462480"/>
            <a:ext cx="5195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Cyclistic </a:t>
            </a:r>
            <a:r>
              <a:rPr lang="en-PH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Bike-share  </a:t>
            </a:r>
          </a:p>
          <a:p>
            <a:r>
              <a:rPr lang="en-PH" sz="4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Case Study</a:t>
            </a:r>
            <a:endParaRPr lang="en-PH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28770" y="3785919"/>
            <a:ext cx="43413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49712" y="3807558"/>
            <a:ext cx="514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January 2023</a:t>
            </a:r>
          </a:p>
          <a:p>
            <a:r>
              <a:rPr lang="en-PH" sz="12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Scott John Villaruel Esguerra</a:t>
            </a:r>
            <a:endParaRPr lang="en-PH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9484" y="1847850"/>
            <a:ext cx="237116" cy="3162300"/>
          </a:xfrm>
          <a:prstGeom prst="rect">
            <a:avLst/>
          </a:prstGeom>
          <a:solidFill>
            <a:srgbClr val="00808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69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8120" y="659359"/>
            <a:ext cx="879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rides peaks during </a:t>
            </a:r>
            <a:r>
              <a:rPr lang="en-US" sz="32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warmer months </a:t>
            </a:r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significantly decreases in </a:t>
            </a:r>
            <a:r>
              <a:rPr lang="en-US" sz="3200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colder months</a:t>
            </a:r>
            <a:endParaRPr lang="en-PH" sz="3200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648403"/>
              </p:ext>
            </p:extLst>
          </p:nvPr>
        </p:nvGraphicFramePr>
        <p:xfrm>
          <a:off x="2522536" y="2217321"/>
          <a:ext cx="6942933" cy="404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6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8120" y="659359"/>
            <a:ext cx="879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rides peaks during </a:t>
            </a:r>
            <a:r>
              <a:rPr lang="en-US" sz="32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warmer months </a:t>
            </a:r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significantly decreases in </a:t>
            </a:r>
            <a:r>
              <a:rPr lang="en-US" sz="3200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colder months</a:t>
            </a:r>
            <a:endParaRPr lang="en-PH" sz="3200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77005"/>
              </p:ext>
            </p:extLst>
          </p:nvPr>
        </p:nvGraphicFramePr>
        <p:xfrm>
          <a:off x="2433222" y="2237591"/>
          <a:ext cx="7121562" cy="406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0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50238"/>
              </p:ext>
            </p:extLst>
          </p:nvPr>
        </p:nvGraphicFramePr>
        <p:xfrm>
          <a:off x="4616687" y="2181922"/>
          <a:ext cx="6979641" cy="40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8955" y="645618"/>
            <a:ext cx="8568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</a:t>
            </a:r>
            <a:r>
              <a:rPr lang="en-US" sz="3200" dirty="0" smtClean="0">
                <a:solidFill>
                  <a:srgbClr val="20AE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members </a:t>
            </a:r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Cyclistic bikes to commute during rush hours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378" y="2484291"/>
            <a:ext cx="3670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4155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 overview</a:t>
            </a:r>
          </a:p>
          <a:p>
            <a:endParaRPr lang="en-PH" i="1" dirty="0" smtClean="0">
              <a:solidFill>
                <a:srgbClr val="41556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bike trips peaks at 8:00 am in the morning while 5:00 pm in the afternoon.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dirty="0" smtClean="0">
              <a:solidFill>
                <a:srgbClr val="7F818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bike rides from January 2022 to December 2022.</a:t>
            </a:r>
          </a:p>
          <a:p>
            <a:endParaRPr lang="en-PH" dirty="0" smtClean="0">
              <a:solidFill>
                <a:srgbClr val="7F818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Bike trips are only limited to Chicago, USA.</a:t>
            </a:r>
          </a:p>
        </p:txBody>
      </p:sp>
    </p:spTree>
    <p:extLst>
      <p:ext uri="{BB962C8B-B14F-4D97-AF65-F5344CB8AC3E}">
        <p14:creationId xmlns:p14="http://schemas.microsoft.com/office/powerpoint/2010/main" val="528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36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999059" y="2921167"/>
            <a:ext cx="1084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Next Step</a:t>
            </a:r>
            <a:endParaRPr lang="en-PH" sz="6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46130" y="2223159"/>
            <a:ext cx="6237" cy="2411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8955" y="645618"/>
            <a:ext cx="856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Conclusions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497" y="1538210"/>
            <a:ext cx="110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Casuals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often ride for </a:t>
            </a:r>
            <a:r>
              <a:rPr lang="en-PH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2.3 times longer 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 </a:t>
            </a:r>
            <a:r>
              <a:rPr lang="en-PH" sz="2400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PH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Weekend trips 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the longest ride length for both user groups. </a:t>
            </a:r>
            <a:r>
              <a:rPr lang="en-PH" sz="2400" dirty="0" smtClean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Casual riders 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also prefer to rent a bike 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Saturdays and Sundays, where they make up </a:t>
            </a:r>
            <a:r>
              <a:rPr lang="en-PH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37.13%</a:t>
            </a:r>
            <a:r>
              <a:rPr lang="en-PH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of all trips.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497" y="3046356"/>
            <a:ext cx="856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</a:t>
            </a:r>
            <a:endParaRPr lang="en-PH" sz="28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497" y="3766836"/>
            <a:ext cx="110203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Weekend Pass</a:t>
            </a:r>
            <a:endParaRPr lang="en-US" sz="2400" dirty="0" smtClean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Yearly plan that provides unlimited bike rides every weekend.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Has lower cost than regular subscription.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Target casuals who only rent bikes on a weekend.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8955" y="645618"/>
            <a:ext cx="856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Conclusions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497" y="3239993"/>
            <a:ext cx="856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</a:t>
            </a:r>
            <a:endParaRPr lang="en-PH" sz="28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497" y="1538210"/>
            <a:ext cx="110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number of riders for both </a:t>
            </a:r>
            <a:r>
              <a:rPr lang="en-US" sz="2400" dirty="0" smtClean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casual riders 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and </a:t>
            </a:r>
            <a:r>
              <a:rPr lang="en-US" sz="2400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annual members </a:t>
            </a: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increases during warmer months 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but significantly </a:t>
            </a: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decreases in colder seasons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Classic and electric bikes are the most used bike type.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497" y="3981988"/>
            <a:ext cx="1102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Focus on advertising during peak season (May to October) for cost efficiency and to maximize profit.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8955" y="645618"/>
            <a:ext cx="856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Conclusions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497" y="3239993"/>
            <a:ext cx="856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</a:t>
            </a:r>
            <a:endParaRPr lang="en-PH" sz="28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497" y="1538210"/>
            <a:ext cx="1102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number of rides peaks at </a:t>
            </a: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8:00 am 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 the morning and </a:t>
            </a: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5:00 pm 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 the afternoon mostly for </a:t>
            </a:r>
            <a:r>
              <a:rPr lang="en-US" sz="2400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The could indicate that most </a:t>
            </a:r>
            <a:r>
              <a:rPr lang="en-US" sz="2400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 their bikes to commute on and off from work or school. 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497" y="3981988"/>
            <a:ext cx="11020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Reservation </a:t>
            </a:r>
            <a:r>
              <a:rPr lang="en-US" sz="2400" b="1" dirty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</a:t>
            </a:r>
            <a:r>
              <a:rPr lang="en-US" sz="24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ystem privileges for members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Prevents hassle from members during rush hours.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ploy for casuals to buy an annual subscription.</a:t>
            </a:r>
            <a:endParaRPr lang="en-PH" sz="24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10824" r="7143" b="29003"/>
          <a:stretch/>
        </p:blipFill>
        <p:spPr>
          <a:xfrm>
            <a:off x="4844444" y="1281491"/>
            <a:ext cx="2503109" cy="2503109"/>
          </a:xfrm>
          <a:prstGeom prst="flowChartConnector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6412" y="151527"/>
            <a:ext cx="4059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Hello! </a:t>
            </a:r>
            <a:endParaRPr lang="en-PH" sz="6000" b="1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7571" y="3898900"/>
            <a:ext cx="41768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700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SCOTT JOHN </a:t>
            </a:r>
            <a:r>
              <a:rPr lang="en-PH" sz="1700" b="1" dirty="0" smtClean="0">
                <a:solidFill>
                  <a:srgbClr val="2D9F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VILLARUEL ESGUERRA</a:t>
            </a:r>
            <a:endParaRPr lang="en-PH" sz="1700" b="1" dirty="0">
              <a:solidFill>
                <a:srgbClr val="2D9F8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4332" y="4284206"/>
            <a:ext cx="1223328" cy="0"/>
          </a:xfrm>
          <a:prstGeom prst="line">
            <a:avLst/>
          </a:prstGeom>
          <a:ln w="9525">
            <a:solidFill>
              <a:srgbClr val="2D9F8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3212" y="4367143"/>
            <a:ext cx="20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dirty="0" smtClean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BS in COMPUTER ENGINEERING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ASPIRING DATA ANALYST</a:t>
            </a:r>
            <a:endParaRPr lang="en-PH" sz="900" dirty="0">
              <a:solidFill>
                <a:schemeClr val="bg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36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868941" y="2459503"/>
            <a:ext cx="10846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Case – How Does a Bike-share Navigate Speedy Success?</a:t>
            </a:r>
            <a:endParaRPr lang="en-PH" sz="6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46130" y="2223159"/>
            <a:ext cx="6237" cy="2411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8" y="1604850"/>
            <a:ext cx="51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Executive Summary</a:t>
            </a:r>
            <a:endParaRPr lang="en-PH" sz="3200" b="1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400" y="1003300"/>
            <a:ext cx="0" cy="5003800"/>
          </a:xfrm>
          <a:prstGeom prst="line">
            <a:avLst/>
          </a:prstGeom>
          <a:ln w="1016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799" y="4073874"/>
            <a:ext cx="11020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 analytics team will design a new marketing strategy to convert </a:t>
            </a:r>
            <a:r>
              <a:rPr lang="en-PH" sz="2800" b="1" dirty="0" smtClean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casual riders (single pass purchasers) 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into </a:t>
            </a:r>
            <a:r>
              <a:rPr lang="en-PH" sz="2800" b="1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PH" sz="28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538671"/>
            <a:ext cx="11020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Cyclistic is a bike-share company in Chicago. The director of marketing believes the company’s future success depends on maximizing the number of </a:t>
            </a:r>
            <a:r>
              <a:rPr lang="en-PH" sz="2800" b="1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 (annual subscribers)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PH" sz="28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8" y="1604850"/>
            <a:ext cx="51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</a:t>
            </a:r>
            <a:endParaRPr lang="en-PH" sz="3200" b="1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400" y="1003300"/>
            <a:ext cx="0" cy="5003800"/>
          </a:xfrm>
          <a:prstGeom prst="line">
            <a:avLst/>
          </a:prstGeom>
          <a:ln w="1016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2538671"/>
            <a:ext cx="11020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 and understand how </a:t>
            </a:r>
            <a:r>
              <a:rPr lang="en-PH" sz="2800" dirty="0" smtClean="0">
                <a:solidFill>
                  <a:srgbClr val="20AE9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annual members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and </a:t>
            </a:r>
            <a:r>
              <a:rPr lang="en-PH" sz="2800" dirty="0" smtClean="0">
                <a:solidFill>
                  <a:srgbClr val="FFC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casual riders 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Cyclistic bikes </a:t>
            </a:r>
            <a:r>
              <a:rPr lang="en-PH" sz="2800" b="1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differently</a:t>
            </a:r>
            <a:r>
              <a:rPr lang="en-PH" sz="2800" dirty="0" smtClean="0">
                <a:solidFill>
                  <a:srgbClr val="6A6C7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PH" sz="2800" dirty="0">
              <a:solidFill>
                <a:srgbClr val="6A6C7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36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999059" y="2921167"/>
            <a:ext cx="1084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Findings</a:t>
            </a:r>
            <a:endParaRPr lang="en-PH" sz="6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46130" y="2223159"/>
            <a:ext cx="6237" cy="2411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1905" y="659359"/>
            <a:ext cx="7790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average, </a:t>
            </a:r>
            <a:r>
              <a:rPr lang="en-PH" sz="3200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casual riders </a:t>
            </a:r>
            <a:r>
              <a:rPr lang="en-PH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ride 2.3 times longer than </a:t>
            </a:r>
            <a:r>
              <a:rPr lang="en-PH" sz="3200" dirty="0" smtClean="0">
                <a:solidFill>
                  <a:srgbClr val="2D9F8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members</a:t>
            </a:r>
            <a:endParaRPr lang="en-PH" sz="3200" dirty="0">
              <a:solidFill>
                <a:srgbClr val="2D9F8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1936"/>
              </p:ext>
            </p:extLst>
          </p:nvPr>
        </p:nvGraphicFramePr>
        <p:xfrm>
          <a:off x="5142707" y="2146301"/>
          <a:ext cx="6411006" cy="3846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9205" y="2437359"/>
            <a:ext cx="3788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4155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 overview</a:t>
            </a:r>
          </a:p>
          <a:p>
            <a:endParaRPr lang="en-PH" i="1" dirty="0" smtClean="0">
              <a:solidFill>
                <a:srgbClr val="41556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data is collected from January 2022 to December 2022.</a:t>
            </a:r>
          </a:p>
          <a:p>
            <a:endParaRPr lang="en-PH" dirty="0" smtClean="0">
              <a:solidFill>
                <a:srgbClr val="7F818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Bike trips are only limited to Chicago, USA.</a:t>
            </a:r>
          </a:p>
        </p:txBody>
      </p:sp>
    </p:spTree>
    <p:extLst>
      <p:ext uri="{BB962C8B-B14F-4D97-AF65-F5344CB8AC3E}">
        <p14:creationId xmlns:p14="http://schemas.microsoft.com/office/powerpoint/2010/main" val="367291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955" y="645618"/>
            <a:ext cx="8568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Casual riders </a:t>
            </a:r>
            <a:r>
              <a:rPr lang="en-PH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doubles the trip duration of </a:t>
            </a:r>
            <a:r>
              <a:rPr lang="en-PH" sz="3200" dirty="0" smtClean="0">
                <a:solidFill>
                  <a:srgbClr val="20AE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members </a:t>
            </a:r>
            <a:r>
              <a:rPr lang="en-PH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 day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9205" y="2437359"/>
            <a:ext cx="3788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rgbClr val="41556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 overview</a:t>
            </a:r>
          </a:p>
          <a:p>
            <a:endParaRPr lang="en-PH" i="1" dirty="0" smtClean="0">
              <a:solidFill>
                <a:srgbClr val="41556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data is collected from January 2022 to December 2022.</a:t>
            </a:r>
          </a:p>
          <a:p>
            <a:endParaRPr lang="en-PH" dirty="0" smtClean="0">
              <a:solidFill>
                <a:srgbClr val="7F818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F818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Bike trips are only limited to Chicago, USA.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67986"/>
              </p:ext>
            </p:extLst>
          </p:nvPr>
        </p:nvGraphicFramePr>
        <p:xfrm>
          <a:off x="5449745" y="2437359"/>
          <a:ext cx="5858435" cy="3515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82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58" y="5435341"/>
            <a:ext cx="87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January 2022 – December 2022</a:t>
            </a:r>
            <a:endParaRPr lang="en-PH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3713" y="196780"/>
            <a:ext cx="462579" cy="462579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  <a:endParaRPr lang="en-PH" sz="1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809192"/>
              </p:ext>
            </p:extLst>
          </p:nvPr>
        </p:nvGraphicFramePr>
        <p:xfrm>
          <a:off x="1448197" y="1736577"/>
          <a:ext cx="4545805" cy="377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03321"/>
              </p:ext>
            </p:extLst>
          </p:nvPr>
        </p:nvGraphicFramePr>
        <p:xfrm>
          <a:off x="5994002" y="1736576"/>
          <a:ext cx="4994955" cy="377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758407" y="440769"/>
            <a:ext cx="4471193" cy="0"/>
          </a:xfrm>
          <a:prstGeom prst="line">
            <a:avLst/>
          </a:prstGeom>
          <a:ln w="12700">
            <a:solidFill>
              <a:srgbClr val="415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8120" y="659359"/>
            <a:ext cx="879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</a:t>
            </a:r>
            <a:r>
              <a:rPr lang="en-US" sz="3200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casual riders </a:t>
            </a:r>
            <a:r>
              <a:rPr lang="en-US" sz="3200" dirty="0" smtClean="0">
                <a:solidFill>
                  <a:srgbClr val="4155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prefer Saturday and Sunday to ride a bike </a:t>
            </a:r>
            <a:endParaRPr lang="en-PH" sz="3200" dirty="0">
              <a:solidFill>
                <a:srgbClr val="41556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537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</dc:creator>
  <cp:lastModifiedBy>Alexis</cp:lastModifiedBy>
  <cp:revision>100</cp:revision>
  <dcterms:created xsi:type="dcterms:W3CDTF">2023-01-20T08:21:43Z</dcterms:created>
  <dcterms:modified xsi:type="dcterms:W3CDTF">2023-01-31T09:43:20Z</dcterms:modified>
</cp:coreProperties>
</file>