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6" r:id="rId11"/>
    <p:sldId id="269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A6B6EB-01E0-49EE-AE6D-A36C6A64FB28}">
          <p14:sldIdLst>
            <p14:sldId id="256"/>
            <p14:sldId id="257"/>
            <p14:sldId id="258"/>
            <p14:sldId id="259"/>
            <p14:sldId id="265"/>
            <p14:sldId id="260"/>
            <p14:sldId id="261"/>
            <p14:sldId id="262"/>
            <p14:sldId id="263"/>
            <p14:sldId id="266"/>
            <p14:sldId id="269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203F137-C1D8-4362-B9B0-8FE48B5CA67F}" type="datetimeFigureOut">
              <a:rPr lang="en-US" smtClean="0"/>
              <a:t>7/12/2011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023CADC-3545-4414-8C16-533F0D5F386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F137-C1D8-4362-B9B0-8FE48B5CA67F}" type="datetimeFigureOut">
              <a:rPr lang="en-US" smtClean="0"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CADC-3545-4414-8C16-533F0D5F38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F137-C1D8-4362-B9B0-8FE48B5CA67F}" type="datetimeFigureOut">
              <a:rPr lang="en-US" smtClean="0"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CADC-3545-4414-8C16-533F0D5F38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F137-C1D8-4362-B9B0-8FE48B5CA67F}" type="datetimeFigureOut">
              <a:rPr lang="en-US" smtClean="0"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CADC-3545-4414-8C16-533F0D5F38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203F137-C1D8-4362-B9B0-8FE48B5CA67F}" type="datetimeFigureOut">
              <a:rPr lang="en-US" smtClean="0"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023CADC-3545-4414-8C16-533F0D5F38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F137-C1D8-4362-B9B0-8FE48B5CA67F}" type="datetimeFigureOut">
              <a:rPr lang="en-US" smtClean="0"/>
              <a:t>7/12/2011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CADC-3545-4414-8C16-533F0D5F38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F137-C1D8-4362-B9B0-8FE48B5CA67F}" type="datetimeFigureOut">
              <a:rPr lang="en-US" smtClean="0"/>
              <a:t>7/12/2011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CADC-3545-4414-8C16-533F0D5F38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F137-C1D8-4362-B9B0-8FE48B5CA67F}" type="datetimeFigureOut">
              <a:rPr lang="en-US" smtClean="0"/>
              <a:t>7/12/2011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CADC-3545-4414-8C16-533F0D5F386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F137-C1D8-4362-B9B0-8FE48B5CA67F}" type="datetimeFigureOut">
              <a:rPr lang="en-US" smtClean="0"/>
              <a:t>7/12/2011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CADC-3545-4414-8C16-533F0D5F386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F137-C1D8-4362-B9B0-8FE48B5CA67F}" type="datetimeFigureOut">
              <a:rPr lang="en-US" smtClean="0"/>
              <a:t>7/12/2011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CADC-3545-4414-8C16-533F0D5F38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F137-C1D8-4362-B9B0-8FE48B5CA67F}" type="datetimeFigureOut">
              <a:rPr lang="en-US" smtClean="0"/>
              <a:t>7/12/2011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CADC-3545-4414-8C16-533F0D5F38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03F137-C1D8-4362-B9B0-8FE48B5CA67F}" type="datetimeFigureOut">
              <a:rPr lang="en-US" smtClean="0"/>
              <a:t>7/12/2011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023CADC-3545-4414-8C16-533F0D5F386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.caltech.edu/~rodri/papers/Spike_sorting.pdf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en.wikipedia.org/wiki/K-means_cluste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Unsupervised Batch Clustering of Neural Spikes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1200" y="5181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Scott Grimes - HIWI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66" y="686076"/>
            <a:ext cx="5333334" cy="2209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248" y="6019800"/>
            <a:ext cx="87376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97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Post-Processing Review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2954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Several tools are included to review the clusters after they have been sorted:</a:t>
            </a:r>
          </a:p>
          <a:p>
            <a:endParaRPr lang="en-US" dirty="0"/>
          </a:p>
          <a:p>
            <a:r>
              <a:rPr lang="en-US" dirty="0" smtClean="0"/>
              <a:t>Clusters can be combined or discarded.  Spikes shapes and ISI histograms can be plotted. Clusters may be overlaid for comparison.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380445"/>
            <a:ext cx="3200067" cy="2400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771" y="3380445"/>
            <a:ext cx="3250247" cy="243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09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Post-Processing Review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208268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Timelines for each cluster can be created using the spike shapes and timestamps for each event (plotted together or separately for comparison)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8305800" cy="2412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14800"/>
            <a:ext cx="7696200" cy="22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83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Post-Processing Review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35"/>
          <a:stretch/>
        </p:blipFill>
        <p:spPr>
          <a:xfrm>
            <a:off x="245147" y="1219200"/>
            <a:ext cx="2957367" cy="4847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8"/>
          <a:stretch/>
        </p:blipFill>
        <p:spPr>
          <a:xfrm>
            <a:off x="3830978" y="1295400"/>
            <a:ext cx="1274422" cy="4852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5000" y="1524000"/>
            <a:ext cx="2514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inter-spike interval histogram and average rate of fire for each cluster is shown on the left.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Cluster shapes with standard deviation shown on the right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84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81123"/>
            <a:ext cx="7848600" cy="490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4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Spike Sorting is Tedious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0" y="1371600"/>
            <a:ext cx="6502400" cy="4876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00" y="6553200"/>
            <a:ext cx="21739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effectLst/>
              </a:rPr>
              <a:t>Adapted from </a:t>
            </a:r>
            <a:r>
              <a:rPr lang="en-US" sz="900" dirty="0" err="1" smtClean="0">
                <a:effectLst/>
                <a:hlinkClick r:id="rId3"/>
              </a:rPr>
              <a:t>Quian</a:t>
            </a:r>
            <a:r>
              <a:rPr lang="en-US" sz="900" dirty="0" smtClean="0">
                <a:effectLst/>
                <a:hlinkClick r:id="rId3"/>
              </a:rPr>
              <a:t> </a:t>
            </a:r>
            <a:r>
              <a:rPr lang="en-US" sz="900" dirty="0" err="1" smtClean="0">
                <a:effectLst/>
                <a:hlinkClick r:id="rId3"/>
              </a:rPr>
              <a:t>Quiroga</a:t>
            </a:r>
            <a:r>
              <a:rPr lang="en-US" sz="900" dirty="0" smtClean="0">
                <a:effectLst/>
                <a:hlinkClick r:id="rId3"/>
              </a:rPr>
              <a:t> et al. (2004)</a:t>
            </a:r>
            <a:endParaRPr 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1676400"/>
            <a:ext cx="3276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Sorting Steps:</a:t>
            </a:r>
          </a:p>
          <a:p>
            <a:endParaRPr lang="en-US" dirty="0"/>
          </a:p>
          <a:p>
            <a:r>
              <a:rPr lang="en-US" dirty="0" smtClean="0"/>
              <a:t>i) The raw data is </a:t>
            </a:r>
            <a:r>
              <a:rPr lang="en-US" dirty="0" smtClean="0"/>
              <a:t>filtered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ii) </a:t>
            </a:r>
            <a:r>
              <a:rPr lang="en-US" dirty="0" smtClean="0"/>
              <a:t>Spikes are </a:t>
            </a:r>
            <a:r>
              <a:rPr lang="en-US" dirty="0" smtClean="0"/>
              <a:t>extracted from the data using an amplitude threshold</a:t>
            </a:r>
          </a:p>
          <a:p>
            <a:endParaRPr lang="en-US" dirty="0"/>
          </a:p>
          <a:p>
            <a:r>
              <a:rPr lang="en-US" dirty="0" smtClean="0"/>
              <a:t>iii) Spikes features are determined (giving a dimensionality reduction)</a:t>
            </a:r>
          </a:p>
          <a:p>
            <a:endParaRPr lang="en-US" dirty="0"/>
          </a:p>
          <a:p>
            <a:r>
              <a:rPr lang="en-US" dirty="0" smtClean="0"/>
              <a:t>iv) Spikes are clustered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7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Procedure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1222" y="1447800"/>
            <a:ext cx="9854735" cy="3200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39644" y="5068669"/>
            <a:ext cx="6456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Spikes are extracted from </a:t>
            </a:r>
            <a:r>
              <a:rPr lang="en-US" dirty="0" smtClean="0"/>
              <a:t>filtered </a:t>
            </a:r>
            <a:r>
              <a:rPr lang="en-US" dirty="0" smtClean="0"/>
              <a:t>data using amplitude detection (positive, negative, or both) in standard deviations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8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Procedure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581400"/>
            <a:ext cx="3556000" cy="266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1447800"/>
            <a:ext cx="594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Spikes are aligned to each other using their extreme </a:t>
            </a:r>
            <a:r>
              <a:rPr lang="en-US" dirty="0" smtClean="0"/>
              <a:t>amplitudes for sorting.  </a:t>
            </a:r>
            <a:r>
              <a:rPr lang="en-US" dirty="0" smtClean="0"/>
              <a:t>There are two primary clustering methods available:  Principal Component Analysis and </a:t>
            </a:r>
            <a:r>
              <a:rPr lang="en-US" dirty="0" err="1" smtClean="0"/>
              <a:t>Superparamagetic</a:t>
            </a:r>
            <a:r>
              <a:rPr lang="en-US" dirty="0" smtClean="0"/>
              <a:t> Clustering.  Artifacts may be removed at this point using an amplitude threshold if they were not already removed during the initial importation.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400800"/>
            <a:ext cx="7696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Pre-Clustered                                                   Post-Clustered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629275"/>
            <a:ext cx="3390567" cy="2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6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Superparamagnetic</a:t>
            </a:r>
            <a:r>
              <a:rPr lang="en-US" dirty="0" smtClean="0"/>
              <a:t> Clustering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56388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For sorting the Principal </a:t>
            </a:r>
            <a:r>
              <a:rPr lang="en-US" sz="1600" dirty="0"/>
              <a:t>Component Loadings without knowing the final number of clusters </a:t>
            </a:r>
            <a:r>
              <a:rPr lang="en-US" sz="1600" dirty="0" smtClean="0"/>
              <a:t>initially we can work backwards, over-clustering and then merging similar clusters until convergence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3335499" cy="1973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30567" y="1785609"/>
            <a:ext cx="3886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As T increases, the number of clusters increases and the size of the clusters decreases. </a:t>
            </a:r>
            <a:r>
              <a:rPr lang="en-US" sz="1400" dirty="0" smtClean="0"/>
              <a:t> The cost function which </a:t>
            </a:r>
            <a:r>
              <a:rPr lang="en-US" sz="1400" dirty="0" smtClean="0"/>
              <a:t>determines which spikes to include in a given cluster is fixed, which can leave </a:t>
            </a:r>
            <a:r>
              <a:rPr lang="en-US" sz="1400" dirty="0" smtClean="0"/>
              <a:t>many </a:t>
            </a:r>
            <a:r>
              <a:rPr lang="en-US" sz="1400" dirty="0" smtClean="0"/>
              <a:t>spikes un-clustered or </a:t>
            </a:r>
            <a:r>
              <a:rPr lang="en-US" sz="1400" dirty="0" smtClean="0"/>
              <a:t>ill-clustered.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810000"/>
            <a:ext cx="6934200" cy="13558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34000" y="6504277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err="1"/>
              <a:t>Superparamagnetic</a:t>
            </a:r>
            <a:r>
              <a:rPr lang="en-US" sz="800" dirty="0"/>
              <a:t> clustering of data--The definitive solution of an ill-posed problem</a:t>
            </a:r>
          </a:p>
          <a:p>
            <a:r>
              <a:rPr lang="en-US" sz="800" dirty="0"/>
              <a:t>E </a:t>
            </a:r>
            <a:r>
              <a:rPr lang="en-US" sz="800" dirty="0" err="1"/>
              <a:t>Domany</a:t>
            </a:r>
            <a:r>
              <a:rPr lang="en-US" sz="800" dirty="0"/>
              <a:t> - </a:t>
            </a:r>
            <a:r>
              <a:rPr lang="en-US" sz="800" dirty="0" err="1"/>
              <a:t>Physica</a:t>
            </a:r>
            <a:r>
              <a:rPr lang="en-US" sz="800" dirty="0"/>
              <a:t> A: Statistical Mechanics and its Applications, 1999 - Elsevier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35499" y="1524000"/>
            <a:ext cx="154130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Low T</a:t>
            </a:r>
          </a:p>
          <a:p>
            <a:r>
              <a:rPr lang="en-US" sz="800" dirty="0" smtClean="0"/>
              <a:t>Not Clustered</a:t>
            </a:r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r>
              <a:rPr lang="en-US" sz="800" dirty="0" smtClean="0"/>
              <a:t>High T</a:t>
            </a:r>
          </a:p>
          <a:p>
            <a:r>
              <a:rPr lang="en-US" sz="800" dirty="0" smtClean="0"/>
              <a:t>Over-Clustered</a:t>
            </a:r>
          </a:p>
        </p:txBody>
      </p:sp>
    </p:spTree>
    <p:extLst>
      <p:ext uri="{BB962C8B-B14F-4D97-AF65-F5344CB8AC3E}">
        <p14:creationId xmlns:p14="http://schemas.microsoft.com/office/powerpoint/2010/main" val="103785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Principal Component Analysis for N-Unknown Clusters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45" y="2209800"/>
            <a:ext cx="4506519" cy="3124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77000" y="6477000"/>
            <a:ext cx="2209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Example Adapted from MATLAB User Guide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4826620" y="1640681"/>
            <a:ext cx="3657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loadings for n spikes are computed.  In this example The vector </a:t>
            </a:r>
            <a:r>
              <a:rPr lang="en-US" i="1" dirty="0" smtClean="0"/>
              <a:t>latent</a:t>
            </a:r>
            <a:r>
              <a:rPr lang="en-US" dirty="0" smtClean="0"/>
              <a:t> is the eigenvalues of the covariance matrix of </a:t>
            </a:r>
            <a:r>
              <a:rPr lang="en-US" i="1" dirty="0" smtClean="0"/>
              <a:t>ingredients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Here the first two components account for ~98% of the variance in the set.  We can reduce each spike vector to loadings with a small dimension which reduces the computation time required for clustering.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6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Principal Component Analysis for N-Unknown Clusters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2954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Once the number of required components are know we can begin clustering.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K-means clustering attempts to minimize the sum of squares within each cluster for an initial cluster guess M.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5078" y="5623492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However we do not know the final number of clusters, so k-means is initialized with an arbitrary value M, known to be greater than N, the final number of clusters.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43800" y="6530898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hlinkClick r:id="rId2"/>
              </a:rPr>
              <a:t>kmeans</a:t>
            </a:r>
            <a:r>
              <a:rPr lang="en-US" sz="1200" dirty="0" smtClean="0">
                <a:hlinkClick r:id="rId2"/>
              </a:rPr>
              <a:t> </a:t>
            </a:r>
            <a:r>
              <a:rPr lang="en-US" sz="1200" dirty="0" err="1" smtClean="0">
                <a:hlinkClick r:id="rId2"/>
              </a:rPr>
              <a:t>infographic</a:t>
            </a:r>
            <a:endParaRPr lang="en-US" sz="1200" dirty="0" smtClean="0"/>
          </a:p>
          <a:p>
            <a:endParaRPr lang="en-US" sz="1200" dirty="0"/>
          </a:p>
        </p:txBody>
      </p:sp>
      <p:grpSp>
        <p:nvGrpSpPr>
          <p:cNvPr id="9" name="Group 8"/>
          <p:cNvGrpSpPr/>
          <p:nvPr/>
        </p:nvGrpSpPr>
        <p:grpSpPr>
          <a:xfrm>
            <a:off x="2399869" y="2362200"/>
            <a:ext cx="3924731" cy="3228212"/>
            <a:chOff x="2628469" y="2362200"/>
            <a:chExt cx="3924731" cy="322821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8469" y="2362200"/>
              <a:ext cx="3924731" cy="322821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4800" y="4495800"/>
              <a:ext cx="2190750" cy="590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292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Principal Component Analysis for N-Unknown Clusters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2192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similarity matrix is computed for M clusters where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ij</a:t>
            </a:r>
            <a:r>
              <a:rPr lang="en-US" dirty="0"/>
              <a:t> is the </a:t>
            </a:r>
            <a:r>
              <a:rPr lang="en-US" dirty="0" smtClean="0"/>
              <a:t>similarity of the clusters i and j.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085975"/>
            <a:ext cx="5086350" cy="504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28956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M-1 iterations the clusters with the greatest similarity are combined, and a new similarity matrix is computed…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3541931"/>
            <a:ext cx="8763000" cy="24051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" y="58674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example cluster 14 is merged into cluster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27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Principal Component Analysis for N-Unknown Clusters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2954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the number of clusters has been reduced from M to 2, the maximum similarity between clusters for every iteration of M is taken: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8893" y="54102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maximum cluster similarity in iteration 3 was far greater than previous iterations, all similar clusters have been collected together at this point. We can use the cluster indexes of this iteration (3 final number of clusters).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1958458"/>
            <a:ext cx="4457367" cy="334302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590800" y="3886200"/>
            <a:ext cx="418171" cy="3930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30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457</TotalTime>
  <Words>617</Words>
  <Application>Microsoft Office PowerPoint</Application>
  <PresentationFormat>On-screen Show (4:3)</PresentationFormat>
  <Paragraphs>71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Origin</vt:lpstr>
      <vt:lpstr>Unsupervised Batch Clustering of Neural Spikes</vt:lpstr>
      <vt:lpstr>Manual Spike Sorting is Tedious</vt:lpstr>
      <vt:lpstr>Automated Procedure</vt:lpstr>
      <vt:lpstr>Automated Procedure</vt:lpstr>
      <vt:lpstr>Superparamagnetic Clustering</vt:lpstr>
      <vt:lpstr>Principal Component Analysis for N-Unknown Clusters</vt:lpstr>
      <vt:lpstr>Principal Component Analysis for N-Unknown Clusters</vt:lpstr>
      <vt:lpstr>Principal Component Analysis for N-Unknown Clusters</vt:lpstr>
      <vt:lpstr>Principal Component Analysis for N-Unknown Clusters</vt:lpstr>
      <vt:lpstr>Post-Processing Review</vt:lpstr>
      <vt:lpstr>Post-Processing Review</vt:lpstr>
      <vt:lpstr>Post-Processing Review</vt:lpstr>
      <vt:lpstr>Interface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Batch Clustering of Neural Spikes</dc:title>
  <dc:creator>sgrimes</dc:creator>
  <cp:lastModifiedBy>sgrimes</cp:lastModifiedBy>
  <cp:revision>42</cp:revision>
  <dcterms:created xsi:type="dcterms:W3CDTF">2011-07-10T10:47:47Z</dcterms:created>
  <dcterms:modified xsi:type="dcterms:W3CDTF">2011-07-12T11:53:40Z</dcterms:modified>
</cp:coreProperties>
</file>