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sldIdLst>
    <p:sldId id="256" r:id="rId2"/>
  </p:sldIdLst>
  <p:sldSz cx="32918400" cy="21945600"/>
  <p:notesSz cx="6858000" cy="9144000"/>
  <p:embeddedFontLst>
    <p:embeddedFont>
      <p:font typeface="Calibri Light" panose="020F0302020204030204" pitchFamily="34" charset="0"/>
      <p:regular r:id="rId3"/>
      <p:italic r:id="rId4"/>
    </p:embeddedFont>
    <p:embeddedFont>
      <p:font typeface="Calibri" panose="020F0502020204030204" pitchFamily="34" charset="0"/>
      <p:regular r:id="rId5"/>
      <p:bold r:id="rId6"/>
      <p:italic r:id="rId7"/>
      <p:boldItalic r:id="rId8"/>
    </p:embeddedFont>
    <p:embeddedFont>
      <p:font typeface="BentonSans Regular" panose="02000503000000020004" pitchFamily="50" charset="0"/>
      <p:regular r:id="rId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80532"/>
    <a:srgbClr val="FFFFFF"/>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p:scale>
          <a:sx n="34" d="100"/>
          <a:sy n="34" d="100"/>
        </p:scale>
        <p:origin x="112" y="260"/>
      </p:cViewPr>
      <p:guideLst>
        <p:guide orient="horz" pos="6912"/>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6.fntdata"/><Relationship Id="rId13" Type="http://schemas.openxmlformats.org/officeDocument/2006/relationships/tableStyles" Target="tableStyles.xml"/><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viewProps" Target="viewProps.xml"/><Relationship Id="rId5" Type="http://schemas.openxmlformats.org/officeDocument/2006/relationships/font" Target="fonts/font3.fntdata"/><Relationship Id="rId10" Type="http://schemas.openxmlformats.org/officeDocument/2006/relationships/presProps" Target="presProps.xml"/><Relationship Id="rId4" Type="http://schemas.openxmlformats.org/officeDocument/2006/relationships/font" Target="fonts/font2.fntdata"/><Relationship Id="rId9"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3591570"/>
            <a:ext cx="24688800" cy="7640316"/>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44"/>
          </a:xfrm>
        </p:spPr>
        <p:txBody>
          <a:bodyPr/>
          <a:lstStyle>
            <a:lvl1pPr marL="0" indent="0" algn="ctr">
              <a:buNone/>
              <a:defRPr sz="7680"/>
            </a:lvl1pPr>
            <a:lvl2pPr marL="1463220" indent="0" algn="ctr">
              <a:buNone/>
              <a:defRPr sz="6396"/>
            </a:lvl2pPr>
            <a:lvl3pPr marL="2926440" indent="0" algn="ctr">
              <a:buNone/>
              <a:defRPr sz="5760"/>
            </a:lvl3pPr>
            <a:lvl4pPr marL="4389672" indent="0" algn="ctr">
              <a:buNone/>
              <a:defRPr sz="5124"/>
            </a:lvl4pPr>
            <a:lvl5pPr marL="5852892" indent="0" algn="ctr">
              <a:buNone/>
              <a:defRPr sz="5124"/>
            </a:lvl5pPr>
            <a:lvl6pPr marL="7316112" indent="0" algn="ctr">
              <a:buNone/>
              <a:defRPr sz="5124"/>
            </a:lvl6pPr>
            <a:lvl7pPr marL="8779332" indent="0" algn="ctr">
              <a:buNone/>
              <a:defRPr sz="5124"/>
            </a:lvl7pPr>
            <a:lvl8pPr marL="10242564" indent="0" algn="ctr">
              <a:buNone/>
              <a:defRPr sz="5124"/>
            </a:lvl8pPr>
            <a:lvl9pPr marL="11705784" indent="0" algn="ctr">
              <a:buNone/>
              <a:defRPr sz="512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B58316-C8D8-4CE9-AFEB-B8C5AC9CD66E}"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17D58-9E06-4406-9CBF-E5CF3D6C6E20}" type="slidenum">
              <a:rPr lang="en-US" smtClean="0"/>
              <a:t>‹#›</a:t>
            </a:fld>
            <a:endParaRPr lang="en-US"/>
          </a:p>
        </p:txBody>
      </p:sp>
    </p:spTree>
    <p:extLst>
      <p:ext uri="{BB962C8B-B14F-4D97-AF65-F5344CB8AC3E}">
        <p14:creationId xmlns:p14="http://schemas.microsoft.com/office/powerpoint/2010/main" val="1613860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B58316-C8D8-4CE9-AFEB-B8C5AC9CD66E}"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17D58-9E06-4406-9CBF-E5CF3D6C6E20}" type="slidenum">
              <a:rPr lang="en-US" smtClean="0"/>
              <a:t>‹#›</a:t>
            </a:fld>
            <a:endParaRPr lang="en-US"/>
          </a:p>
        </p:txBody>
      </p:sp>
    </p:spTree>
    <p:extLst>
      <p:ext uri="{BB962C8B-B14F-4D97-AF65-F5344CB8AC3E}">
        <p14:creationId xmlns:p14="http://schemas.microsoft.com/office/powerpoint/2010/main" val="4114053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0" y="1168410"/>
            <a:ext cx="7098030" cy="185978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0" y="1168410"/>
            <a:ext cx="20882610" cy="1859787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B58316-C8D8-4CE9-AFEB-B8C5AC9CD66E}"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17D58-9E06-4406-9CBF-E5CF3D6C6E20}" type="slidenum">
              <a:rPr lang="en-US" smtClean="0"/>
              <a:t>‹#›</a:t>
            </a:fld>
            <a:endParaRPr lang="en-US"/>
          </a:p>
        </p:txBody>
      </p:sp>
    </p:spTree>
    <p:extLst>
      <p:ext uri="{BB962C8B-B14F-4D97-AF65-F5344CB8AC3E}">
        <p14:creationId xmlns:p14="http://schemas.microsoft.com/office/powerpoint/2010/main" val="2817917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B58316-C8D8-4CE9-AFEB-B8C5AC9CD66E}"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17D58-9E06-4406-9CBF-E5CF3D6C6E20}" type="slidenum">
              <a:rPr lang="en-US" smtClean="0"/>
              <a:t>‹#›</a:t>
            </a:fld>
            <a:endParaRPr lang="en-US"/>
          </a:p>
        </p:txBody>
      </p:sp>
    </p:spTree>
    <p:extLst>
      <p:ext uri="{BB962C8B-B14F-4D97-AF65-F5344CB8AC3E}">
        <p14:creationId xmlns:p14="http://schemas.microsoft.com/office/powerpoint/2010/main" val="1456883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5" y="5471160"/>
            <a:ext cx="28392120" cy="9128760"/>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5" y="14686284"/>
            <a:ext cx="28392120" cy="4800600"/>
          </a:xfrm>
        </p:spPr>
        <p:txBody>
          <a:bodyPr/>
          <a:lstStyle>
            <a:lvl1pPr marL="0" indent="0">
              <a:buNone/>
              <a:defRPr sz="7680">
                <a:solidFill>
                  <a:schemeClr val="tx1">
                    <a:tint val="75000"/>
                  </a:schemeClr>
                </a:solidFill>
              </a:defRPr>
            </a:lvl1pPr>
            <a:lvl2pPr marL="1463220" indent="0">
              <a:buNone/>
              <a:defRPr sz="6396">
                <a:solidFill>
                  <a:schemeClr val="tx1">
                    <a:tint val="75000"/>
                  </a:schemeClr>
                </a:solidFill>
              </a:defRPr>
            </a:lvl2pPr>
            <a:lvl3pPr marL="2926440" indent="0">
              <a:buNone/>
              <a:defRPr sz="5760">
                <a:solidFill>
                  <a:schemeClr val="tx1">
                    <a:tint val="75000"/>
                  </a:schemeClr>
                </a:solidFill>
              </a:defRPr>
            </a:lvl3pPr>
            <a:lvl4pPr marL="4389672" indent="0">
              <a:buNone/>
              <a:defRPr sz="5124">
                <a:solidFill>
                  <a:schemeClr val="tx1">
                    <a:tint val="75000"/>
                  </a:schemeClr>
                </a:solidFill>
              </a:defRPr>
            </a:lvl4pPr>
            <a:lvl5pPr marL="5852892" indent="0">
              <a:buNone/>
              <a:defRPr sz="5124">
                <a:solidFill>
                  <a:schemeClr val="tx1">
                    <a:tint val="75000"/>
                  </a:schemeClr>
                </a:solidFill>
              </a:defRPr>
            </a:lvl5pPr>
            <a:lvl6pPr marL="7316112" indent="0">
              <a:buNone/>
              <a:defRPr sz="5124">
                <a:solidFill>
                  <a:schemeClr val="tx1">
                    <a:tint val="75000"/>
                  </a:schemeClr>
                </a:solidFill>
              </a:defRPr>
            </a:lvl6pPr>
            <a:lvl7pPr marL="8779332" indent="0">
              <a:buNone/>
              <a:defRPr sz="5124">
                <a:solidFill>
                  <a:schemeClr val="tx1">
                    <a:tint val="75000"/>
                  </a:schemeClr>
                </a:solidFill>
              </a:defRPr>
            </a:lvl7pPr>
            <a:lvl8pPr marL="10242564" indent="0">
              <a:buNone/>
              <a:defRPr sz="5124">
                <a:solidFill>
                  <a:schemeClr val="tx1">
                    <a:tint val="75000"/>
                  </a:schemeClr>
                </a:solidFill>
              </a:defRPr>
            </a:lvl8pPr>
            <a:lvl9pPr marL="11705784" indent="0">
              <a:buNone/>
              <a:defRPr sz="5124">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B58316-C8D8-4CE9-AFEB-B8C5AC9CD66E}"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17D58-9E06-4406-9CBF-E5CF3D6C6E20}" type="slidenum">
              <a:rPr lang="en-US" smtClean="0"/>
              <a:t>‹#›</a:t>
            </a:fld>
            <a:endParaRPr lang="en-US"/>
          </a:p>
        </p:txBody>
      </p:sp>
    </p:spTree>
    <p:extLst>
      <p:ext uri="{BB962C8B-B14F-4D97-AF65-F5344CB8AC3E}">
        <p14:creationId xmlns:p14="http://schemas.microsoft.com/office/powerpoint/2010/main" val="4287917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2"/>
            <a:ext cx="13990320" cy="139242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2"/>
            <a:ext cx="13990320" cy="139242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B58316-C8D8-4CE9-AFEB-B8C5AC9CD66E}" type="datetimeFigureOut">
              <a:rPr lang="en-US" smtClean="0"/>
              <a:t>4/25/2018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717D58-9E06-4406-9CBF-E5CF3D6C6E20}" type="slidenum">
              <a:rPr lang="en-US" smtClean="0"/>
              <a:t>‹#›</a:t>
            </a:fld>
            <a:endParaRPr lang="en-US"/>
          </a:p>
        </p:txBody>
      </p:sp>
    </p:spTree>
    <p:extLst>
      <p:ext uri="{BB962C8B-B14F-4D97-AF65-F5344CB8AC3E}">
        <p14:creationId xmlns:p14="http://schemas.microsoft.com/office/powerpoint/2010/main" val="2332889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10"/>
            <a:ext cx="28392120" cy="424179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0" y="5379720"/>
            <a:ext cx="13926025" cy="2636520"/>
          </a:xfrm>
        </p:spPr>
        <p:txBody>
          <a:bodyPr anchor="b"/>
          <a:lstStyle>
            <a:lvl1pPr marL="0" indent="0">
              <a:buNone/>
              <a:defRPr sz="7680" b="1"/>
            </a:lvl1pPr>
            <a:lvl2pPr marL="1463220" indent="0">
              <a:buNone/>
              <a:defRPr sz="6396" b="1"/>
            </a:lvl2pPr>
            <a:lvl3pPr marL="2926440" indent="0">
              <a:buNone/>
              <a:defRPr sz="5760" b="1"/>
            </a:lvl3pPr>
            <a:lvl4pPr marL="4389672" indent="0">
              <a:buNone/>
              <a:defRPr sz="5124" b="1"/>
            </a:lvl4pPr>
            <a:lvl5pPr marL="5852892" indent="0">
              <a:buNone/>
              <a:defRPr sz="5124" b="1"/>
            </a:lvl5pPr>
            <a:lvl6pPr marL="7316112" indent="0">
              <a:buNone/>
              <a:defRPr sz="5124" b="1"/>
            </a:lvl6pPr>
            <a:lvl7pPr marL="8779332" indent="0">
              <a:buNone/>
              <a:defRPr sz="5124" b="1"/>
            </a:lvl7pPr>
            <a:lvl8pPr marL="10242564" indent="0">
              <a:buNone/>
              <a:defRPr sz="5124" b="1"/>
            </a:lvl8pPr>
            <a:lvl9pPr marL="11705784" indent="0">
              <a:buNone/>
              <a:defRPr sz="5124" b="1"/>
            </a:lvl9pPr>
          </a:lstStyle>
          <a:p>
            <a:pPr lvl="0"/>
            <a:r>
              <a:rPr lang="en-US"/>
              <a:t>Edit Master text styles</a:t>
            </a:r>
          </a:p>
        </p:txBody>
      </p:sp>
      <p:sp>
        <p:nvSpPr>
          <p:cNvPr id="4" name="Content Placeholder 3"/>
          <p:cNvSpPr>
            <a:spLocks noGrp="1"/>
          </p:cNvSpPr>
          <p:nvPr>
            <p:ph sz="half" idx="2"/>
          </p:nvPr>
        </p:nvSpPr>
        <p:spPr>
          <a:xfrm>
            <a:off x="2267430" y="8016246"/>
            <a:ext cx="13926025" cy="117906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0" y="5379720"/>
            <a:ext cx="13994608" cy="2636520"/>
          </a:xfrm>
        </p:spPr>
        <p:txBody>
          <a:bodyPr anchor="b"/>
          <a:lstStyle>
            <a:lvl1pPr marL="0" indent="0">
              <a:buNone/>
              <a:defRPr sz="7680" b="1"/>
            </a:lvl1pPr>
            <a:lvl2pPr marL="1463220" indent="0">
              <a:buNone/>
              <a:defRPr sz="6396" b="1"/>
            </a:lvl2pPr>
            <a:lvl3pPr marL="2926440" indent="0">
              <a:buNone/>
              <a:defRPr sz="5760" b="1"/>
            </a:lvl3pPr>
            <a:lvl4pPr marL="4389672" indent="0">
              <a:buNone/>
              <a:defRPr sz="5124" b="1"/>
            </a:lvl4pPr>
            <a:lvl5pPr marL="5852892" indent="0">
              <a:buNone/>
              <a:defRPr sz="5124" b="1"/>
            </a:lvl5pPr>
            <a:lvl6pPr marL="7316112" indent="0">
              <a:buNone/>
              <a:defRPr sz="5124" b="1"/>
            </a:lvl6pPr>
            <a:lvl7pPr marL="8779332" indent="0">
              <a:buNone/>
              <a:defRPr sz="5124" b="1"/>
            </a:lvl7pPr>
            <a:lvl8pPr marL="10242564" indent="0">
              <a:buNone/>
              <a:defRPr sz="5124" b="1"/>
            </a:lvl8pPr>
            <a:lvl9pPr marL="11705784" indent="0">
              <a:buNone/>
              <a:defRPr sz="5124" b="1"/>
            </a:lvl9pPr>
          </a:lstStyle>
          <a:p>
            <a:pPr lvl="0"/>
            <a:r>
              <a:rPr lang="en-US"/>
              <a:t>Edit Master text styles</a:t>
            </a:r>
          </a:p>
        </p:txBody>
      </p:sp>
      <p:sp>
        <p:nvSpPr>
          <p:cNvPr id="6" name="Content Placeholder 5"/>
          <p:cNvSpPr>
            <a:spLocks noGrp="1"/>
          </p:cNvSpPr>
          <p:nvPr>
            <p:ph sz="quarter" idx="4"/>
          </p:nvPr>
        </p:nvSpPr>
        <p:spPr>
          <a:xfrm>
            <a:off x="16664940" y="8016246"/>
            <a:ext cx="13994608" cy="117906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B58316-C8D8-4CE9-AFEB-B8C5AC9CD66E}" type="datetimeFigureOut">
              <a:rPr lang="en-US" smtClean="0"/>
              <a:t>4/25/2018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717D58-9E06-4406-9CBF-E5CF3D6C6E20}" type="slidenum">
              <a:rPr lang="en-US" smtClean="0"/>
              <a:t>‹#›</a:t>
            </a:fld>
            <a:endParaRPr lang="en-US"/>
          </a:p>
        </p:txBody>
      </p:sp>
    </p:spTree>
    <p:extLst>
      <p:ext uri="{BB962C8B-B14F-4D97-AF65-F5344CB8AC3E}">
        <p14:creationId xmlns:p14="http://schemas.microsoft.com/office/powerpoint/2010/main" val="2357001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B58316-C8D8-4CE9-AFEB-B8C5AC9CD66E}" type="datetimeFigureOut">
              <a:rPr lang="en-US" smtClean="0"/>
              <a:t>4/25/2018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717D58-9E06-4406-9CBF-E5CF3D6C6E20}" type="slidenum">
              <a:rPr lang="en-US" smtClean="0"/>
              <a:t>‹#›</a:t>
            </a:fld>
            <a:endParaRPr lang="en-US"/>
          </a:p>
        </p:txBody>
      </p:sp>
    </p:spTree>
    <p:extLst>
      <p:ext uri="{BB962C8B-B14F-4D97-AF65-F5344CB8AC3E}">
        <p14:creationId xmlns:p14="http://schemas.microsoft.com/office/powerpoint/2010/main" val="3574086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B58316-C8D8-4CE9-AFEB-B8C5AC9CD66E}" type="datetimeFigureOut">
              <a:rPr lang="en-US" smtClean="0"/>
              <a:t>4/25/2018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717D58-9E06-4406-9CBF-E5CF3D6C6E20}" type="slidenum">
              <a:rPr lang="en-US" smtClean="0"/>
              <a:t>‹#›</a:t>
            </a:fld>
            <a:endParaRPr lang="en-US"/>
          </a:p>
        </p:txBody>
      </p:sp>
    </p:spTree>
    <p:extLst>
      <p:ext uri="{BB962C8B-B14F-4D97-AF65-F5344CB8AC3E}">
        <p14:creationId xmlns:p14="http://schemas.microsoft.com/office/powerpoint/2010/main" val="2513810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463040"/>
            <a:ext cx="10617040" cy="5120640"/>
          </a:xfrm>
        </p:spPr>
        <p:txBody>
          <a:bodyPr anchor="b"/>
          <a:lstStyle>
            <a:lvl1pPr>
              <a:defRPr sz="10236"/>
            </a:lvl1pPr>
          </a:lstStyle>
          <a:p>
            <a:r>
              <a:rPr lang="en-US"/>
              <a:t>Click to edit Master title style</a:t>
            </a:r>
            <a:endParaRPr lang="en-US" dirty="0"/>
          </a:p>
        </p:txBody>
      </p:sp>
      <p:sp>
        <p:nvSpPr>
          <p:cNvPr id="3" name="Content Placeholder 2"/>
          <p:cNvSpPr>
            <a:spLocks noGrp="1"/>
          </p:cNvSpPr>
          <p:nvPr>
            <p:ph idx="1"/>
          </p:nvPr>
        </p:nvSpPr>
        <p:spPr>
          <a:xfrm>
            <a:off x="13994608" y="3159774"/>
            <a:ext cx="16664940" cy="15595596"/>
          </a:xfrm>
        </p:spPr>
        <p:txBody>
          <a:bodyPr/>
          <a:lstStyle>
            <a:lvl1pPr>
              <a:defRPr sz="10236"/>
            </a:lvl1pPr>
            <a:lvl2pPr>
              <a:defRPr sz="8964"/>
            </a:lvl2pPr>
            <a:lvl3pPr>
              <a:defRPr sz="7680"/>
            </a:lvl3pPr>
            <a:lvl4pPr>
              <a:defRPr sz="6396"/>
            </a:lvl4pPr>
            <a:lvl5pPr>
              <a:defRPr sz="6396"/>
            </a:lvl5pPr>
            <a:lvl6pPr>
              <a:defRPr sz="6396"/>
            </a:lvl6pPr>
            <a:lvl7pPr>
              <a:defRPr sz="6396"/>
            </a:lvl7pPr>
            <a:lvl8pPr>
              <a:defRPr sz="6396"/>
            </a:lvl8pPr>
            <a:lvl9pPr>
              <a:defRPr sz="639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9" y="6583686"/>
            <a:ext cx="10617040" cy="12197076"/>
          </a:xfrm>
        </p:spPr>
        <p:txBody>
          <a:bodyPr/>
          <a:lstStyle>
            <a:lvl1pPr marL="0" indent="0">
              <a:buNone/>
              <a:defRPr sz="5124"/>
            </a:lvl1pPr>
            <a:lvl2pPr marL="1463220" indent="0">
              <a:buNone/>
              <a:defRPr sz="4476"/>
            </a:lvl2pPr>
            <a:lvl3pPr marL="2926440" indent="0">
              <a:buNone/>
              <a:defRPr sz="3840"/>
            </a:lvl3pPr>
            <a:lvl4pPr marL="4389672" indent="0">
              <a:buNone/>
              <a:defRPr sz="3204"/>
            </a:lvl4pPr>
            <a:lvl5pPr marL="5852892" indent="0">
              <a:buNone/>
              <a:defRPr sz="3204"/>
            </a:lvl5pPr>
            <a:lvl6pPr marL="7316112" indent="0">
              <a:buNone/>
              <a:defRPr sz="3204"/>
            </a:lvl6pPr>
            <a:lvl7pPr marL="8779332" indent="0">
              <a:buNone/>
              <a:defRPr sz="3204"/>
            </a:lvl7pPr>
            <a:lvl8pPr marL="10242564" indent="0">
              <a:buNone/>
              <a:defRPr sz="3204"/>
            </a:lvl8pPr>
            <a:lvl9pPr marL="11705784" indent="0">
              <a:buNone/>
              <a:defRPr sz="3204"/>
            </a:lvl9pPr>
          </a:lstStyle>
          <a:p>
            <a:pPr lvl="0"/>
            <a:r>
              <a:rPr lang="en-US"/>
              <a:t>Edit Master text styles</a:t>
            </a:r>
          </a:p>
        </p:txBody>
      </p:sp>
      <p:sp>
        <p:nvSpPr>
          <p:cNvPr id="5" name="Date Placeholder 4"/>
          <p:cNvSpPr>
            <a:spLocks noGrp="1"/>
          </p:cNvSpPr>
          <p:nvPr>
            <p:ph type="dt" sz="half" idx="10"/>
          </p:nvPr>
        </p:nvSpPr>
        <p:spPr/>
        <p:txBody>
          <a:bodyPr/>
          <a:lstStyle/>
          <a:p>
            <a:fld id="{65B58316-C8D8-4CE9-AFEB-B8C5AC9CD66E}" type="datetimeFigureOut">
              <a:rPr lang="en-US" smtClean="0"/>
              <a:t>4/25/2018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717D58-9E06-4406-9CBF-E5CF3D6C6E20}" type="slidenum">
              <a:rPr lang="en-US" smtClean="0"/>
              <a:t>‹#›</a:t>
            </a:fld>
            <a:endParaRPr lang="en-US"/>
          </a:p>
        </p:txBody>
      </p:sp>
    </p:spTree>
    <p:extLst>
      <p:ext uri="{BB962C8B-B14F-4D97-AF65-F5344CB8AC3E}">
        <p14:creationId xmlns:p14="http://schemas.microsoft.com/office/powerpoint/2010/main" val="565011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463040"/>
            <a:ext cx="10617040" cy="5120640"/>
          </a:xfrm>
        </p:spPr>
        <p:txBody>
          <a:bodyPr anchor="b"/>
          <a:lstStyle>
            <a:lvl1pPr>
              <a:defRPr sz="10236"/>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74"/>
            <a:ext cx="16664940" cy="15595596"/>
          </a:xfrm>
        </p:spPr>
        <p:txBody>
          <a:bodyPr anchor="t"/>
          <a:lstStyle>
            <a:lvl1pPr marL="0" indent="0">
              <a:buNone/>
              <a:defRPr sz="10236"/>
            </a:lvl1pPr>
            <a:lvl2pPr marL="1463220" indent="0">
              <a:buNone/>
              <a:defRPr sz="8964"/>
            </a:lvl2pPr>
            <a:lvl3pPr marL="2926440" indent="0">
              <a:buNone/>
              <a:defRPr sz="7680"/>
            </a:lvl3pPr>
            <a:lvl4pPr marL="4389672" indent="0">
              <a:buNone/>
              <a:defRPr sz="6396"/>
            </a:lvl4pPr>
            <a:lvl5pPr marL="5852892" indent="0">
              <a:buNone/>
              <a:defRPr sz="6396"/>
            </a:lvl5pPr>
            <a:lvl6pPr marL="7316112" indent="0">
              <a:buNone/>
              <a:defRPr sz="6396"/>
            </a:lvl6pPr>
            <a:lvl7pPr marL="8779332" indent="0">
              <a:buNone/>
              <a:defRPr sz="6396"/>
            </a:lvl7pPr>
            <a:lvl8pPr marL="10242564" indent="0">
              <a:buNone/>
              <a:defRPr sz="6396"/>
            </a:lvl8pPr>
            <a:lvl9pPr marL="11705784" indent="0">
              <a:buNone/>
              <a:defRPr sz="6396"/>
            </a:lvl9pPr>
          </a:lstStyle>
          <a:p>
            <a:r>
              <a:rPr lang="en-US"/>
              <a:t>Click icon to add picture</a:t>
            </a:r>
            <a:endParaRPr lang="en-US" dirty="0"/>
          </a:p>
        </p:txBody>
      </p:sp>
      <p:sp>
        <p:nvSpPr>
          <p:cNvPr id="4" name="Text Placeholder 3"/>
          <p:cNvSpPr>
            <a:spLocks noGrp="1"/>
          </p:cNvSpPr>
          <p:nvPr>
            <p:ph type="body" sz="half" idx="2"/>
          </p:nvPr>
        </p:nvSpPr>
        <p:spPr>
          <a:xfrm>
            <a:off x="2267429" y="6583686"/>
            <a:ext cx="10617040" cy="12197076"/>
          </a:xfrm>
        </p:spPr>
        <p:txBody>
          <a:bodyPr/>
          <a:lstStyle>
            <a:lvl1pPr marL="0" indent="0">
              <a:buNone/>
              <a:defRPr sz="5124"/>
            </a:lvl1pPr>
            <a:lvl2pPr marL="1463220" indent="0">
              <a:buNone/>
              <a:defRPr sz="4476"/>
            </a:lvl2pPr>
            <a:lvl3pPr marL="2926440" indent="0">
              <a:buNone/>
              <a:defRPr sz="3840"/>
            </a:lvl3pPr>
            <a:lvl4pPr marL="4389672" indent="0">
              <a:buNone/>
              <a:defRPr sz="3204"/>
            </a:lvl4pPr>
            <a:lvl5pPr marL="5852892" indent="0">
              <a:buNone/>
              <a:defRPr sz="3204"/>
            </a:lvl5pPr>
            <a:lvl6pPr marL="7316112" indent="0">
              <a:buNone/>
              <a:defRPr sz="3204"/>
            </a:lvl6pPr>
            <a:lvl7pPr marL="8779332" indent="0">
              <a:buNone/>
              <a:defRPr sz="3204"/>
            </a:lvl7pPr>
            <a:lvl8pPr marL="10242564" indent="0">
              <a:buNone/>
              <a:defRPr sz="3204"/>
            </a:lvl8pPr>
            <a:lvl9pPr marL="11705784" indent="0">
              <a:buNone/>
              <a:defRPr sz="3204"/>
            </a:lvl9pPr>
          </a:lstStyle>
          <a:p>
            <a:pPr lvl="0"/>
            <a:r>
              <a:rPr lang="en-US"/>
              <a:t>Edit Master text styles</a:t>
            </a:r>
          </a:p>
        </p:txBody>
      </p:sp>
      <p:sp>
        <p:nvSpPr>
          <p:cNvPr id="5" name="Date Placeholder 4"/>
          <p:cNvSpPr>
            <a:spLocks noGrp="1"/>
          </p:cNvSpPr>
          <p:nvPr>
            <p:ph type="dt" sz="half" idx="10"/>
          </p:nvPr>
        </p:nvSpPr>
        <p:spPr/>
        <p:txBody>
          <a:bodyPr/>
          <a:lstStyle/>
          <a:p>
            <a:fld id="{65B58316-C8D8-4CE9-AFEB-B8C5AC9CD66E}" type="datetimeFigureOut">
              <a:rPr lang="en-US" smtClean="0"/>
              <a:t>4/25/2018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717D58-9E06-4406-9CBF-E5CF3D6C6E20}" type="slidenum">
              <a:rPr lang="en-US" smtClean="0"/>
              <a:t>‹#›</a:t>
            </a:fld>
            <a:endParaRPr lang="en-US"/>
          </a:p>
        </p:txBody>
      </p:sp>
    </p:spTree>
    <p:extLst>
      <p:ext uri="{BB962C8B-B14F-4D97-AF65-F5344CB8AC3E}">
        <p14:creationId xmlns:p14="http://schemas.microsoft.com/office/powerpoint/2010/main" val="1004601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10"/>
            <a:ext cx="28392120" cy="424179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2"/>
            <a:ext cx="28392120" cy="1392428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30"/>
            <a:ext cx="7406640" cy="1168404"/>
          </a:xfrm>
          <a:prstGeom prst="rect">
            <a:avLst/>
          </a:prstGeom>
        </p:spPr>
        <p:txBody>
          <a:bodyPr vert="horz" lIns="91440" tIns="45720" rIns="91440" bIns="45720" rtlCol="0" anchor="ctr"/>
          <a:lstStyle>
            <a:lvl1pPr algn="l">
              <a:defRPr sz="3840">
                <a:solidFill>
                  <a:schemeClr val="tx1">
                    <a:tint val="75000"/>
                  </a:schemeClr>
                </a:solidFill>
              </a:defRPr>
            </a:lvl1pPr>
          </a:lstStyle>
          <a:p>
            <a:fld id="{65B58316-C8D8-4CE9-AFEB-B8C5AC9CD66E}" type="datetimeFigureOut">
              <a:rPr lang="en-US" smtClean="0"/>
              <a:t>4/25/2018</a:t>
            </a:fld>
            <a:endParaRPr lang="en-US"/>
          </a:p>
        </p:txBody>
      </p:sp>
      <p:sp>
        <p:nvSpPr>
          <p:cNvPr id="5" name="Footer Placeholder 4"/>
          <p:cNvSpPr>
            <a:spLocks noGrp="1"/>
          </p:cNvSpPr>
          <p:nvPr>
            <p:ph type="ftr" sz="quarter" idx="3"/>
          </p:nvPr>
        </p:nvSpPr>
        <p:spPr>
          <a:xfrm>
            <a:off x="10904220" y="20340330"/>
            <a:ext cx="11109960" cy="1168404"/>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30"/>
            <a:ext cx="7406640" cy="1168404"/>
          </a:xfrm>
          <a:prstGeom prst="rect">
            <a:avLst/>
          </a:prstGeom>
        </p:spPr>
        <p:txBody>
          <a:bodyPr vert="horz" lIns="91440" tIns="45720" rIns="91440" bIns="45720" rtlCol="0" anchor="ctr"/>
          <a:lstStyle>
            <a:lvl1pPr algn="r">
              <a:defRPr sz="3840">
                <a:solidFill>
                  <a:schemeClr val="tx1">
                    <a:tint val="75000"/>
                  </a:schemeClr>
                </a:solidFill>
              </a:defRPr>
            </a:lvl1pPr>
          </a:lstStyle>
          <a:p>
            <a:fld id="{A7717D58-9E06-4406-9CBF-E5CF3D6C6E20}" type="slidenum">
              <a:rPr lang="en-US" smtClean="0"/>
              <a:t>‹#›</a:t>
            </a:fld>
            <a:endParaRPr lang="en-US"/>
          </a:p>
        </p:txBody>
      </p:sp>
    </p:spTree>
    <p:extLst>
      <p:ext uri="{BB962C8B-B14F-4D97-AF65-F5344CB8AC3E}">
        <p14:creationId xmlns:p14="http://schemas.microsoft.com/office/powerpoint/2010/main" val="2358970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440" rtl="0" eaLnBrk="1" latinLnBrk="0" hangingPunct="1">
        <a:lnSpc>
          <a:spcPct val="90000"/>
        </a:lnSpc>
        <a:spcBef>
          <a:spcPct val="0"/>
        </a:spcBef>
        <a:buNone/>
        <a:defRPr sz="14076" kern="1200">
          <a:solidFill>
            <a:schemeClr val="tx1"/>
          </a:solidFill>
          <a:latin typeface="+mj-lt"/>
          <a:ea typeface="+mj-ea"/>
          <a:cs typeface="+mj-cs"/>
        </a:defRPr>
      </a:lvl1pPr>
    </p:titleStyle>
    <p:bodyStyle>
      <a:lvl1pPr marL="731616" indent="-731616" algn="l" defTabSz="2926440" rtl="0" eaLnBrk="1" latinLnBrk="0" hangingPunct="1">
        <a:lnSpc>
          <a:spcPct val="90000"/>
        </a:lnSpc>
        <a:spcBef>
          <a:spcPts val="3204"/>
        </a:spcBef>
        <a:buFont typeface="Arial" panose="020B0604020202020204" pitchFamily="34" charset="0"/>
        <a:buChar char="•"/>
        <a:defRPr sz="8964" kern="1200">
          <a:solidFill>
            <a:schemeClr val="tx1"/>
          </a:solidFill>
          <a:latin typeface="+mn-lt"/>
          <a:ea typeface="+mn-ea"/>
          <a:cs typeface="+mn-cs"/>
        </a:defRPr>
      </a:lvl1pPr>
      <a:lvl2pPr marL="2194836" indent="-731616" algn="l" defTabSz="2926440" rtl="0" eaLnBrk="1" latinLnBrk="0" hangingPunct="1">
        <a:lnSpc>
          <a:spcPct val="90000"/>
        </a:lnSpc>
        <a:spcBef>
          <a:spcPts val="1596"/>
        </a:spcBef>
        <a:buFont typeface="Arial" panose="020B0604020202020204" pitchFamily="34" charset="0"/>
        <a:buChar char="•"/>
        <a:defRPr sz="7680" kern="1200">
          <a:solidFill>
            <a:schemeClr val="tx1"/>
          </a:solidFill>
          <a:latin typeface="+mn-lt"/>
          <a:ea typeface="+mn-ea"/>
          <a:cs typeface="+mn-cs"/>
        </a:defRPr>
      </a:lvl2pPr>
      <a:lvl3pPr marL="3658056" indent="-731616" algn="l" defTabSz="2926440" rtl="0" eaLnBrk="1" latinLnBrk="0" hangingPunct="1">
        <a:lnSpc>
          <a:spcPct val="90000"/>
        </a:lnSpc>
        <a:spcBef>
          <a:spcPts val="1596"/>
        </a:spcBef>
        <a:buFont typeface="Arial" panose="020B0604020202020204" pitchFamily="34" charset="0"/>
        <a:buChar char="•"/>
        <a:defRPr sz="6396" kern="1200">
          <a:solidFill>
            <a:schemeClr val="tx1"/>
          </a:solidFill>
          <a:latin typeface="+mn-lt"/>
          <a:ea typeface="+mn-ea"/>
          <a:cs typeface="+mn-cs"/>
        </a:defRPr>
      </a:lvl3pPr>
      <a:lvl4pPr marL="5121276" indent="-731616" algn="l" defTabSz="2926440" rtl="0" eaLnBrk="1" latinLnBrk="0" hangingPunct="1">
        <a:lnSpc>
          <a:spcPct val="90000"/>
        </a:lnSpc>
        <a:spcBef>
          <a:spcPts val="1596"/>
        </a:spcBef>
        <a:buFont typeface="Arial" panose="020B0604020202020204" pitchFamily="34" charset="0"/>
        <a:buChar char="•"/>
        <a:defRPr sz="5760" kern="1200">
          <a:solidFill>
            <a:schemeClr val="tx1"/>
          </a:solidFill>
          <a:latin typeface="+mn-lt"/>
          <a:ea typeface="+mn-ea"/>
          <a:cs typeface="+mn-cs"/>
        </a:defRPr>
      </a:lvl4pPr>
      <a:lvl5pPr marL="6584508" indent="-731616" algn="l" defTabSz="2926440" rtl="0" eaLnBrk="1" latinLnBrk="0" hangingPunct="1">
        <a:lnSpc>
          <a:spcPct val="90000"/>
        </a:lnSpc>
        <a:spcBef>
          <a:spcPts val="1596"/>
        </a:spcBef>
        <a:buFont typeface="Arial" panose="020B0604020202020204" pitchFamily="34" charset="0"/>
        <a:buChar char="•"/>
        <a:defRPr sz="5760" kern="1200">
          <a:solidFill>
            <a:schemeClr val="tx1"/>
          </a:solidFill>
          <a:latin typeface="+mn-lt"/>
          <a:ea typeface="+mn-ea"/>
          <a:cs typeface="+mn-cs"/>
        </a:defRPr>
      </a:lvl5pPr>
      <a:lvl6pPr marL="8047728" indent="-731616" algn="l" defTabSz="2926440" rtl="0" eaLnBrk="1" latinLnBrk="0" hangingPunct="1">
        <a:lnSpc>
          <a:spcPct val="90000"/>
        </a:lnSpc>
        <a:spcBef>
          <a:spcPts val="1596"/>
        </a:spcBef>
        <a:buFont typeface="Arial" panose="020B0604020202020204" pitchFamily="34" charset="0"/>
        <a:buChar char="•"/>
        <a:defRPr sz="5760" kern="1200">
          <a:solidFill>
            <a:schemeClr val="tx1"/>
          </a:solidFill>
          <a:latin typeface="+mn-lt"/>
          <a:ea typeface="+mn-ea"/>
          <a:cs typeface="+mn-cs"/>
        </a:defRPr>
      </a:lvl6pPr>
      <a:lvl7pPr marL="9510948" indent="-731616" algn="l" defTabSz="2926440" rtl="0" eaLnBrk="1" latinLnBrk="0" hangingPunct="1">
        <a:lnSpc>
          <a:spcPct val="90000"/>
        </a:lnSpc>
        <a:spcBef>
          <a:spcPts val="1596"/>
        </a:spcBef>
        <a:buFont typeface="Arial" panose="020B0604020202020204" pitchFamily="34" charset="0"/>
        <a:buChar char="•"/>
        <a:defRPr sz="5760" kern="1200">
          <a:solidFill>
            <a:schemeClr val="tx1"/>
          </a:solidFill>
          <a:latin typeface="+mn-lt"/>
          <a:ea typeface="+mn-ea"/>
          <a:cs typeface="+mn-cs"/>
        </a:defRPr>
      </a:lvl7pPr>
      <a:lvl8pPr marL="10974168" indent="-731616" algn="l" defTabSz="2926440" rtl="0" eaLnBrk="1" latinLnBrk="0" hangingPunct="1">
        <a:lnSpc>
          <a:spcPct val="90000"/>
        </a:lnSpc>
        <a:spcBef>
          <a:spcPts val="1596"/>
        </a:spcBef>
        <a:buFont typeface="Arial" panose="020B0604020202020204" pitchFamily="34" charset="0"/>
        <a:buChar char="•"/>
        <a:defRPr sz="5760" kern="1200">
          <a:solidFill>
            <a:schemeClr val="tx1"/>
          </a:solidFill>
          <a:latin typeface="+mn-lt"/>
          <a:ea typeface="+mn-ea"/>
          <a:cs typeface="+mn-cs"/>
        </a:defRPr>
      </a:lvl8pPr>
      <a:lvl9pPr marL="12437400" indent="-731616" algn="l" defTabSz="2926440" rtl="0" eaLnBrk="1" latinLnBrk="0" hangingPunct="1">
        <a:lnSpc>
          <a:spcPct val="90000"/>
        </a:lnSpc>
        <a:spcBef>
          <a:spcPts val="1596"/>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440" rtl="0" eaLnBrk="1" latinLnBrk="0" hangingPunct="1">
        <a:defRPr sz="5760" kern="1200">
          <a:solidFill>
            <a:schemeClr val="tx1"/>
          </a:solidFill>
          <a:latin typeface="+mn-lt"/>
          <a:ea typeface="+mn-ea"/>
          <a:cs typeface="+mn-cs"/>
        </a:defRPr>
      </a:lvl1pPr>
      <a:lvl2pPr marL="1463220" algn="l" defTabSz="2926440" rtl="0" eaLnBrk="1" latinLnBrk="0" hangingPunct="1">
        <a:defRPr sz="5760" kern="1200">
          <a:solidFill>
            <a:schemeClr val="tx1"/>
          </a:solidFill>
          <a:latin typeface="+mn-lt"/>
          <a:ea typeface="+mn-ea"/>
          <a:cs typeface="+mn-cs"/>
        </a:defRPr>
      </a:lvl2pPr>
      <a:lvl3pPr marL="2926440" algn="l" defTabSz="2926440" rtl="0" eaLnBrk="1" latinLnBrk="0" hangingPunct="1">
        <a:defRPr sz="5760" kern="1200">
          <a:solidFill>
            <a:schemeClr val="tx1"/>
          </a:solidFill>
          <a:latin typeface="+mn-lt"/>
          <a:ea typeface="+mn-ea"/>
          <a:cs typeface="+mn-cs"/>
        </a:defRPr>
      </a:lvl3pPr>
      <a:lvl4pPr marL="4389672" algn="l" defTabSz="2926440" rtl="0" eaLnBrk="1" latinLnBrk="0" hangingPunct="1">
        <a:defRPr sz="5760" kern="1200">
          <a:solidFill>
            <a:schemeClr val="tx1"/>
          </a:solidFill>
          <a:latin typeface="+mn-lt"/>
          <a:ea typeface="+mn-ea"/>
          <a:cs typeface="+mn-cs"/>
        </a:defRPr>
      </a:lvl4pPr>
      <a:lvl5pPr marL="5852892" algn="l" defTabSz="2926440" rtl="0" eaLnBrk="1" latinLnBrk="0" hangingPunct="1">
        <a:defRPr sz="5760" kern="1200">
          <a:solidFill>
            <a:schemeClr val="tx1"/>
          </a:solidFill>
          <a:latin typeface="+mn-lt"/>
          <a:ea typeface="+mn-ea"/>
          <a:cs typeface="+mn-cs"/>
        </a:defRPr>
      </a:lvl5pPr>
      <a:lvl6pPr marL="7316112" algn="l" defTabSz="2926440" rtl="0" eaLnBrk="1" latinLnBrk="0" hangingPunct="1">
        <a:defRPr sz="5760" kern="1200">
          <a:solidFill>
            <a:schemeClr val="tx1"/>
          </a:solidFill>
          <a:latin typeface="+mn-lt"/>
          <a:ea typeface="+mn-ea"/>
          <a:cs typeface="+mn-cs"/>
        </a:defRPr>
      </a:lvl6pPr>
      <a:lvl7pPr marL="8779332" algn="l" defTabSz="2926440" rtl="0" eaLnBrk="1" latinLnBrk="0" hangingPunct="1">
        <a:defRPr sz="5760" kern="1200">
          <a:solidFill>
            <a:schemeClr val="tx1"/>
          </a:solidFill>
          <a:latin typeface="+mn-lt"/>
          <a:ea typeface="+mn-ea"/>
          <a:cs typeface="+mn-cs"/>
        </a:defRPr>
      </a:lvl7pPr>
      <a:lvl8pPr marL="10242564" algn="l" defTabSz="2926440" rtl="0" eaLnBrk="1" latinLnBrk="0" hangingPunct="1">
        <a:defRPr sz="5760" kern="1200">
          <a:solidFill>
            <a:schemeClr val="tx1"/>
          </a:solidFill>
          <a:latin typeface="+mn-lt"/>
          <a:ea typeface="+mn-ea"/>
          <a:cs typeface="+mn-cs"/>
        </a:defRPr>
      </a:lvl8pPr>
      <a:lvl9pPr marL="11705784" algn="l" defTabSz="292644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jp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BB2AF81-153C-4A45-8DBB-65C94CEFFCF0}"/>
              </a:ext>
            </a:extLst>
          </p:cNvPr>
          <p:cNvSpPr/>
          <p:nvPr/>
        </p:nvSpPr>
        <p:spPr>
          <a:xfrm>
            <a:off x="0" y="885088"/>
            <a:ext cx="32918400" cy="5124450"/>
          </a:xfrm>
          <a:prstGeom prst="rect">
            <a:avLst/>
          </a:prstGeom>
          <a:solidFill>
            <a:srgbClr val="A80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drawing of a person&#10;&#10;Description generated with high confidence">
            <a:extLst>
              <a:ext uri="{FF2B5EF4-FFF2-40B4-BE49-F238E27FC236}">
                <a16:creationId xmlns:a16="http://schemas.microsoft.com/office/drawing/2014/main" id="{2C41D66B-E683-4B27-82F4-F60D511D2E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85087"/>
            <a:ext cx="4371975" cy="5124450"/>
          </a:xfrm>
          <a:prstGeom prst="rect">
            <a:avLst/>
          </a:prstGeom>
        </p:spPr>
      </p:pic>
      <p:sp>
        <p:nvSpPr>
          <p:cNvPr id="14" name="TextBox 13">
            <a:extLst>
              <a:ext uri="{FF2B5EF4-FFF2-40B4-BE49-F238E27FC236}">
                <a16:creationId xmlns:a16="http://schemas.microsoft.com/office/drawing/2014/main" id="{F7E17921-B611-4582-B6AF-4DE5385BF063}"/>
              </a:ext>
            </a:extLst>
          </p:cNvPr>
          <p:cNvSpPr txBox="1"/>
          <p:nvPr/>
        </p:nvSpPr>
        <p:spPr>
          <a:xfrm>
            <a:off x="13407462" y="4414033"/>
            <a:ext cx="18970386" cy="1015663"/>
          </a:xfrm>
          <a:prstGeom prst="rect">
            <a:avLst/>
          </a:prstGeom>
          <a:noFill/>
        </p:spPr>
        <p:txBody>
          <a:bodyPr wrap="none" rtlCol="0">
            <a:spAutoFit/>
          </a:bodyPr>
          <a:lstStyle/>
          <a:p>
            <a:r>
              <a:rPr lang="en-US" sz="6000" dirty="0">
                <a:solidFill>
                  <a:schemeClr val="bg1"/>
                </a:solidFill>
                <a:latin typeface="BentonSans Regular" panose="02000503000000020004" pitchFamily="50" charset="0"/>
              </a:rPr>
              <a:t>Scott Mathews, Satendra Varma, Shyam Narasimhan</a:t>
            </a:r>
          </a:p>
        </p:txBody>
      </p:sp>
      <p:sp>
        <p:nvSpPr>
          <p:cNvPr id="15" name="Rectangle 14">
            <a:extLst>
              <a:ext uri="{FF2B5EF4-FFF2-40B4-BE49-F238E27FC236}">
                <a16:creationId xmlns:a16="http://schemas.microsoft.com/office/drawing/2014/main" id="{15CC5DEF-16DE-405A-8DC4-C8FC8C8C69A4}"/>
              </a:ext>
            </a:extLst>
          </p:cNvPr>
          <p:cNvSpPr/>
          <p:nvPr/>
        </p:nvSpPr>
        <p:spPr>
          <a:xfrm>
            <a:off x="4371975" y="1914499"/>
            <a:ext cx="27925939" cy="2308324"/>
          </a:xfrm>
          <a:prstGeom prst="rect">
            <a:avLst/>
          </a:prstGeom>
        </p:spPr>
        <p:txBody>
          <a:bodyPr wrap="square">
            <a:spAutoFit/>
          </a:bodyPr>
          <a:lstStyle/>
          <a:p>
            <a:r>
              <a:rPr lang="en-US" sz="7200" b="1" dirty="0">
                <a:solidFill>
                  <a:schemeClr val="bg1"/>
                </a:solidFill>
                <a:latin typeface="BentonSans Regular" panose="02000503000000020004" pitchFamily="50" charset="0"/>
              </a:rPr>
              <a:t>Real Time Detection of Hand Gestures for Interface Extension using Convolutional </a:t>
            </a:r>
            <a:r>
              <a:rPr lang="en-US" sz="7200" b="1">
                <a:solidFill>
                  <a:schemeClr val="bg1"/>
                </a:solidFill>
                <a:latin typeface="BentonSans Regular" panose="02000503000000020004" pitchFamily="50" charset="0"/>
              </a:rPr>
              <a:t>Neural Networks</a:t>
            </a:r>
            <a:endParaRPr lang="en-US" sz="7200" b="1" dirty="0">
              <a:solidFill>
                <a:schemeClr val="bg1"/>
              </a:solidFill>
              <a:latin typeface="BentonSans Regular" panose="02000503000000020004" pitchFamily="50" charset="0"/>
            </a:endParaRPr>
          </a:p>
        </p:txBody>
      </p:sp>
      <p:sp>
        <p:nvSpPr>
          <p:cNvPr id="17" name="Rectangle 16">
            <a:extLst>
              <a:ext uri="{FF2B5EF4-FFF2-40B4-BE49-F238E27FC236}">
                <a16:creationId xmlns:a16="http://schemas.microsoft.com/office/drawing/2014/main" id="{AF419FF2-21F1-4E78-826E-CF9598B69BD3}"/>
              </a:ext>
            </a:extLst>
          </p:cNvPr>
          <p:cNvSpPr/>
          <p:nvPr/>
        </p:nvSpPr>
        <p:spPr>
          <a:xfrm>
            <a:off x="11005459" y="6619848"/>
            <a:ext cx="10940141" cy="816427"/>
          </a:xfrm>
          <a:prstGeom prst="rect">
            <a:avLst/>
          </a:prstGeom>
          <a:solidFill>
            <a:srgbClr val="A80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BentonSans Regular" panose="02000503000000020004" pitchFamily="50" charset="0"/>
              </a:rPr>
              <a:t>Methods</a:t>
            </a:r>
          </a:p>
        </p:txBody>
      </p:sp>
      <p:sp>
        <p:nvSpPr>
          <p:cNvPr id="24" name="Rectangle: Single Corner Snipped 23">
            <a:extLst>
              <a:ext uri="{FF2B5EF4-FFF2-40B4-BE49-F238E27FC236}">
                <a16:creationId xmlns:a16="http://schemas.microsoft.com/office/drawing/2014/main" id="{92E2B668-8787-4613-900D-09EE7A97FEC4}"/>
              </a:ext>
            </a:extLst>
          </p:cNvPr>
          <p:cNvSpPr/>
          <p:nvPr/>
        </p:nvSpPr>
        <p:spPr>
          <a:xfrm flipV="1">
            <a:off x="11005455" y="6652476"/>
            <a:ext cx="10940141" cy="14398510"/>
          </a:xfrm>
          <a:prstGeom prst="snip1Rect">
            <a:avLst/>
          </a:prstGeom>
          <a:noFill/>
          <a:ln w="57150">
            <a:solidFill>
              <a:srgbClr val="A805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834C63C-FF9F-4EB7-9EB8-3338535D3B69}"/>
              </a:ext>
            </a:extLst>
          </p:cNvPr>
          <p:cNvGrpSpPr/>
          <p:nvPr/>
        </p:nvGrpSpPr>
        <p:grpSpPr>
          <a:xfrm>
            <a:off x="914401" y="11291604"/>
            <a:ext cx="9144000" cy="4594822"/>
            <a:chOff x="914401" y="15176014"/>
            <a:chExt cx="9144000" cy="4594822"/>
          </a:xfrm>
        </p:grpSpPr>
        <p:sp>
          <p:nvSpPr>
            <p:cNvPr id="16" name="Rectangle 15">
              <a:extLst>
                <a:ext uri="{FF2B5EF4-FFF2-40B4-BE49-F238E27FC236}">
                  <a16:creationId xmlns:a16="http://schemas.microsoft.com/office/drawing/2014/main" id="{5B665B0B-FA4B-4A88-9A78-2EAAC7A99B75}"/>
                </a:ext>
              </a:extLst>
            </p:cNvPr>
            <p:cNvSpPr/>
            <p:nvPr/>
          </p:nvSpPr>
          <p:spPr>
            <a:xfrm>
              <a:off x="914401" y="15176014"/>
              <a:ext cx="9144000" cy="774273"/>
            </a:xfrm>
            <a:prstGeom prst="rect">
              <a:avLst/>
            </a:prstGeom>
            <a:solidFill>
              <a:srgbClr val="A80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FFFFFF"/>
                  </a:solidFill>
                  <a:latin typeface="BentonSans Regular" panose="02000503000000020004" pitchFamily="50" charset="0"/>
                </a:rPr>
                <a:t>Introduction</a:t>
              </a:r>
            </a:p>
          </p:txBody>
        </p:sp>
        <p:sp>
          <p:nvSpPr>
            <p:cNvPr id="20" name="Rectangle: Single Corner Snipped 19">
              <a:extLst>
                <a:ext uri="{FF2B5EF4-FFF2-40B4-BE49-F238E27FC236}">
                  <a16:creationId xmlns:a16="http://schemas.microsoft.com/office/drawing/2014/main" id="{FFC5FFE5-73B4-49CD-B051-09065F07B911}"/>
                </a:ext>
              </a:extLst>
            </p:cNvPr>
            <p:cNvSpPr/>
            <p:nvPr/>
          </p:nvSpPr>
          <p:spPr>
            <a:xfrm flipV="1">
              <a:off x="914401" y="15176014"/>
              <a:ext cx="9111344" cy="4594822"/>
            </a:xfrm>
            <a:prstGeom prst="snip1Rect">
              <a:avLst/>
            </a:prstGeom>
            <a:noFill/>
            <a:ln w="57150">
              <a:solidFill>
                <a:srgbClr val="A805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7C7578A9-5AED-425B-B179-A6E798EEF0F3}"/>
                </a:ext>
              </a:extLst>
            </p:cNvPr>
            <p:cNvSpPr txBox="1"/>
            <p:nvPr/>
          </p:nvSpPr>
          <p:spPr>
            <a:xfrm rot="10800000" flipV="1">
              <a:off x="1208312" y="16158569"/>
              <a:ext cx="8345065" cy="3416320"/>
            </a:xfrm>
            <a:prstGeom prst="rect">
              <a:avLst/>
            </a:prstGeom>
            <a:noFill/>
          </p:spPr>
          <p:txBody>
            <a:bodyPr wrap="square" rtlCol="0">
              <a:spAutoFit/>
            </a:bodyPr>
            <a:lstStyle/>
            <a:p>
              <a:pPr algn="just"/>
              <a:r>
                <a:rPr lang="en-US" sz="2400" dirty="0">
                  <a:latin typeface="BentonSans Regular" panose="02000503000000020004" pitchFamily="50" charset="0"/>
                </a:rPr>
                <a:t>As the power of machine learning techniques continues to grow, the number of interfaces between machine and man continue to grow. Convolutional neural networks have demonstrated their efficacy in computer vision tasks. We employ CNNs for creating a vision based interface, which enhances user interaction. Our goal with this project is to prototype a gesture based interface with computers, with the goal of being able to recognize a predefined set of hand based gestures from a live video feed.  </a:t>
              </a:r>
            </a:p>
          </p:txBody>
        </p:sp>
      </p:grpSp>
      <p:grpSp>
        <p:nvGrpSpPr>
          <p:cNvPr id="19" name="Group 18">
            <a:extLst>
              <a:ext uri="{FF2B5EF4-FFF2-40B4-BE49-F238E27FC236}">
                <a16:creationId xmlns:a16="http://schemas.microsoft.com/office/drawing/2014/main" id="{70710633-02B5-4B1B-A0DB-ECE7239E6490}"/>
              </a:ext>
            </a:extLst>
          </p:cNvPr>
          <p:cNvGrpSpPr/>
          <p:nvPr/>
        </p:nvGrpSpPr>
        <p:grpSpPr>
          <a:xfrm>
            <a:off x="914401" y="6662002"/>
            <a:ext cx="9144000" cy="3971361"/>
            <a:chOff x="914401" y="15176013"/>
            <a:chExt cx="9144000" cy="3971361"/>
          </a:xfrm>
        </p:grpSpPr>
        <p:sp>
          <p:nvSpPr>
            <p:cNvPr id="21" name="Rectangle 20">
              <a:extLst>
                <a:ext uri="{FF2B5EF4-FFF2-40B4-BE49-F238E27FC236}">
                  <a16:creationId xmlns:a16="http://schemas.microsoft.com/office/drawing/2014/main" id="{0559E423-02AD-49DE-B176-21EADF60DA30}"/>
                </a:ext>
              </a:extLst>
            </p:cNvPr>
            <p:cNvSpPr/>
            <p:nvPr/>
          </p:nvSpPr>
          <p:spPr>
            <a:xfrm>
              <a:off x="914401" y="15176015"/>
              <a:ext cx="9144000" cy="774272"/>
            </a:xfrm>
            <a:prstGeom prst="rect">
              <a:avLst/>
            </a:prstGeom>
            <a:solidFill>
              <a:srgbClr val="A80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FFFFFF"/>
                  </a:solidFill>
                  <a:latin typeface="BentonSans Regular" panose="02000503000000020004" pitchFamily="50" charset="0"/>
                </a:rPr>
                <a:t>Abstract</a:t>
              </a:r>
            </a:p>
          </p:txBody>
        </p:sp>
        <p:sp>
          <p:nvSpPr>
            <p:cNvPr id="22" name="Rectangle: Single Corner Snipped 21">
              <a:extLst>
                <a:ext uri="{FF2B5EF4-FFF2-40B4-BE49-F238E27FC236}">
                  <a16:creationId xmlns:a16="http://schemas.microsoft.com/office/drawing/2014/main" id="{945CC53A-7E18-40A9-B580-59D51067FA4D}"/>
                </a:ext>
              </a:extLst>
            </p:cNvPr>
            <p:cNvSpPr/>
            <p:nvPr/>
          </p:nvSpPr>
          <p:spPr>
            <a:xfrm flipV="1">
              <a:off x="914401" y="15176013"/>
              <a:ext cx="9111344" cy="3971361"/>
            </a:xfrm>
            <a:prstGeom prst="snip1Rect">
              <a:avLst/>
            </a:prstGeom>
            <a:noFill/>
            <a:ln w="57150">
              <a:solidFill>
                <a:srgbClr val="A805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AF08D979-E5C9-4FD5-86C6-3307904257E2}"/>
                </a:ext>
              </a:extLst>
            </p:cNvPr>
            <p:cNvSpPr txBox="1"/>
            <p:nvPr/>
          </p:nvSpPr>
          <p:spPr>
            <a:xfrm rot="10800000" flipV="1">
              <a:off x="1208313" y="16054513"/>
              <a:ext cx="8345065" cy="2677656"/>
            </a:xfrm>
            <a:prstGeom prst="rect">
              <a:avLst/>
            </a:prstGeom>
            <a:noFill/>
          </p:spPr>
          <p:txBody>
            <a:bodyPr wrap="square" rtlCol="0">
              <a:spAutoFit/>
            </a:bodyPr>
            <a:lstStyle/>
            <a:p>
              <a:pPr algn="just"/>
              <a:r>
                <a:rPr lang="en-US" sz="2400" dirty="0">
                  <a:latin typeface="BentonSans Regular" panose="02000503000000020004" pitchFamily="50" charset="0"/>
                </a:rPr>
                <a:t>We present a method for real-time detection of hand gestures that employs a two phase image recognition pipeline, wherein hands are localized within the original input image,  extracted, and fed into a CNN based classifier which outputs the detected gesture. Our results indicate that our method achieves reasonable accuracy for real time detection on a predefined set of hand gestures.</a:t>
              </a:r>
            </a:p>
          </p:txBody>
        </p:sp>
      </p:grpSp>
      <p:grpSp>
        <p:nvGrpSpPr>
          <p:cNvPr id="27" name="Group 26">
            <a:extLst>
              <a:ext uri="{FF2B5EF4-FFF2-40B4-BE49-F238E27FC236}">
                <a16:creationId xmlns:a16="http://schemas.microsoft.com/office/drawing/2014/main" id="{4C3C758B-9021-4307-A6F6-916CB72E04BC}"/>
              </a:ext>
            </a:extLst>
          </p:cNvPr>
          <p:cNvGrpSpPr/>
          <p:nvPr/>
        </p:nvGrpSpPr>
        <p:grpSpPr>
          <a:xfrm>
            <a:off x="914401" y="16333323"/>
            <a:ext cx="9144000" cy="4700066"/>
            <a:chOff x="914401" y="15176014"/>
            <a:chExt cx="9144000" cy="4700066"/>
          </a:xfrm>
        </p:grpSpPr>
        <p:sp>
          <p:nvSpPr>
            <p:cNvPr id="28" name="Rectangle 27">
              <a:extLst>
                <a:ext uri="{FF2B5EF4-FFF2-40B4-BE49-F238E27FC236}">
                  <a16:creationId xmlns:a16="http://schemas.microsoft.com/office/drawing/2014/main" id="{79CA956B-9D3D-402C-855B-0EAC3BE66013}"/>
                </a:ext>
              </a:extLst>
            </p:cNvPr>
            <p:cNvSpPr/>
            <p:nvPr/>
          </p:nvSpPr>
          <p:spPr>
            <a:xfrm>
              <a:off x="914401" y="15176015"/>
              <a:ext cx="9144000" cy="774272"/>
            </a:xfrm>
            <a:prstGeom prst="rect">
              <a:avLst/>
            </a:prstGeom>
            <a:solidFill>
              <a:srgbClr val="A80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FFFFFF"/>
                  </a:solidFill>
                  <a:latin typeface="BentonSans Regular" panose="02000503000000020004" pitchFamily="50" charset="0"/>
                </a:rPr>
                <a:t>Background and Related Work</a:t>
              </a:r>
            </a:p>
          </p:txBody>
        </p:sp>
        <p:sp>
          <p:nvSpPr>
            <p:cNvPr id="29" name="Rectangle: Single Corner Snipped 28">
              <a:extLst>
                <a:ext uri="{FF2B5EF4-FFF2-40B4-BE49-F238E27FC236}">
                  <a16:creationId xmlns:a16="http://schemas.microsoft.com/office/drawing/2014/main" id="{01BA3EF9-187B-4C2D-B3DD-D22CC5B9A668}"/>
                </a:ext>
              </a:extLst>
            </p:cNvPr>
            <p:cNvSpPr/>
            <p:nvPr/>
          </p:nvSpPr>
          <p:spPr>
            <a:xfrm flipV="1">
              <a:off x="914401" y="15176014"/>
              <a:ext cx="9111344" cy="4700066"/>
            </a:xfrm>
            <a:prstGeom prst="snip1Rect">
              <a:avLst/>
            </a:prstGeom>
            <a:noFill/>
            <a:ln w="57150">
              <a:solidFill>
                <a:srgbClr val="A805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A8A84AE8-8A47-47B7-B981-137F4E48BFB1}"/>
                </a:ext>
              </a:extLst>
            </p:cNvPr>
            <p:cNvSpPr txBox="1"/>
            <p:nvPr/>
          </p:nvSpPr>
          <p:spPr>
            <a:xfrm rot="10800000" flipV="1">
              <a:off x="1208311" y="16252793"/>
              <a:ext cx="8345065" cy="3323987"/>
            </a:xfrm>
            <a:prstGeom prst="rect">
              <a:avLst/>
            </a:prstGeom>
            <a:noFill/>
          </p:spPr>
          <p:txBody>
            <a:bodyPr wrap="square" rtlCol="0">
              <a:spAutoFit/>
            </a:bodyPr>
            <a:lstStyle/>
            <a:p>
              <a:pPr algn="just"/>
              <a:r>
                <a:rPr lang="en-US" sz="2400" dirty="0">
                  <a:latin typeface="BentonSans Regular" panose="02000503000000020004" pitchFamily="50" charset="0"/>
                </a:rPr>
                <a:t>Previous methods for hand gesture recognition have made use of basic image processing techniques as edge detection, segmentation based on color palette, and template matching. These models lack robustness, and are susceptible to the presence of secondary objects in the scene. Many existing techniques [1] rely upon the fact the hand gesture is the main and only subject within the scene, thus limiting real life use cases.</a:t>
              </a:r>
            </a:p>
            <a:p>
              <a:pPr algn="just"/>
              <a:endParaRPr lang="en-US" sz="2400" dirty="0">
                <a:latin typeface="BentonSans Regular" panose="02000503000000020004" pitchFamily="50" charset="0"/>
              </a:endParaRPr>
            </a:p>
            <a:p>
              <a:pPr algn="just"/>
              <a:r>
                <a:rPr lang="en-US" sz="1200" dirty="0">
                  <a:latin typeface="BentonSans Regular" panose="02000503000000020004" pitchFamily="50" charset="0"/>
                </a:rPr>
                <a:t>[1] arXiv:1503.03614 [</a:t>
              </a:r>
              <a:r>
                <a:rPr lang="en-US" sz="1200" dirty="0" err="1">
                  <a:latin typeface="BentonSans Regular" panose="02000503000000020004" pitchFamily="50" charset="0"/>
                </a:rPr>
                <a:t>cs.HC</a:t>
              </a:r>
              <a:r>
                <a:rPr lang="en-US" sz="1200" dirty="0">
                  <a:latin typeface="BentonSans Regular" panose="02000503000000020004" pitchFamily="50" charset="0"/>
                </a:rPr>
                <a:t>]</a:t>
              </a:r>
            </a:p>
          </p:txBody>
        </p:sp>
      </p:grpSp>
      <p:grpSp>
        <p:nvGrpSpPr>
          <p:cNvPr id="31" name="Group 30">
            <a:extLst>
              <a:ext uri="{FF2B5EF4-FFF2-40B4-BE49-F238E27FC236}">
                <a16:creationId xmlns:a16="http://schemas.microsoft.com/office/drawing/2014/main" id="{D376441E-E17A-4E93-BB15-9EB12A4B2C0C}"/>
              </a:ext>
            </a:extLst>
          </p:cNvPr>
          <p:cNvGrpSpPr/>
          <p:nvPr/>
        </p:nvGrpSpPr>
        <p:grpSpPr>
          <a:xfrm>
            <a:off x="22859999" y="6668778"/>
            <a:ext cx="9144000" cy="4310797"/>
            <a:chOff x="914401" y="15176014"/>
            <a:chExt cx="9144000" cy="4310797"/>
          </a:xfrm>
        </p:grpSpPr>
        <p:sp>
          <p:nvSpPr>
            <p:cNvPr id="32" name="Rectangle 31">
              <a:extLst>
                <a:ext uri="{FF2B5EF4-FFF2-40B4-BE49-F238E27FC236}">
                  <a16:creationId xmlns:a16="http://schemas.microsoft.com/office/drawing/2014/main" id="{A378D491-5E82-4F1E-B428-4646A4341122}"/>
                </a:ext>
              </a:extLst>
            </p:cNvPr>
            <p:cNvSpPr/>
            <p:nvPr/>
          </p:nvSpPr>
          <p:spPr>
            <a:xfrm>
              <a:off x="914401" y="15176015"/>
              <a:ext cx="9144000" cy="774272"/>
            </a:xfrm>
            <a:prstGeom prst="rect">
              <a:avLst/>
            </a:prstGeom>
            <a:solidFill>
              <a:srgbClr val="A80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FFFFFF"/>
                  </a:solidFill>
                  <a:latin typeface="BentonSans Regular" panose="02000503000000020004" pitchFamily="50" charset="0"/>
                </a:rPr>
                <a:t>Data</a:t>
              </a:r>
            </a:p>
          </p:txBody>
        </p:sp>
        <p:sp>
          <p:nvSpPr>
            <p:cNvPr id="33" name="Rectangle: Single Corner Snipped 32">
              <a:extLst>
                <a:ext uri="{FF2B5EF4-FFF2-40B4-BE49-F238E27FC236}">
                  <a16:creationId xmlns:a16="http://schemas.microsoft.com/office/drawing/2014/main" id="{1666E1AB-512D-488D-B30B-A7B5DEC59F2C}"/>
                </a:ext>
              </a:extLst>
            </p:cNvPr>
            <p:cNvSpPr/>
            <p:nvPr/>
          </p:nvSpPr>
          <p:spPr>
            <a:xfrm flipV="1">
              <a:off x="914401" y="15176014"/>
              <a:ext cx="9111344" cy="4310797"/>
            </a:xfrm>
            <a:prstGeom prst="snip1Rect">
              <a:avLst/>
            </a:prstGeom>
            <a:noFill/>
            <a:ln w="57150">
              <a:solidFill>
                <a:srgbClr val="A805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71393462-3E1C-4A9D-A5F8-AC0DC7C56E35}"/>
                </a:ext>
              </a:extLst>
            </p:cNvPr>
            <p:cNvSpPr txBox="1"/>
            <p:nvPr/>
          </p:nvSpPr>
          <p:spPr>
            <a:xfrm rot="10800000" flipV="1">
              <a:off x="1208311" y="17254468"/>
              <a:ext cx="5298507" cy="1169551"/>
            </a:xfrm>
            <a:prstGeom prst="rect">
              <a:avLst/>
            </a:prstGeom>
            <a:noFill/>
          </p:spPr>
          <p:txBody>
            <a:bodyPr wrap="square" rtlCol="0">
              <a:spAutoFit/>
            </a:bodyPr>
            <a:lstStyle/>
            <a:p>
              <a:r>
                <a:rPr lang="en-US" sz="2100" dirty="0">
                  <a:latin typeface="BentonSans Regular" panose="02000503000000020004" pitchFamily="50" charset="0"/>
                </a:rPr>
                <a:t>Samples from the localization dataset</a:t>
              </a:r>
            </a:p>
            <a:p>
              <a:r>
                <a:rPr lang="en-US" sz="1200" i="1" dirty="0"/>
                <a:t>A. Mittal, A. Zisserman, P. H. S. Torr</a:t>
              </a:r>
              <a:r>
                <a:rPr lang="en-US" sz="1200" dirty="0"/>
                <a:t> </a:t>
              </a:r>
            </a:p>
            <a:p>
              <a:r>
                <a:rPr lang="en-US" sz="1200" b="1" dirty="0"/>
                <a:t>Hand detection using multiple proposals</a:t>
              </a:r>
              <a:r>
                <a:rPr lang="en-US" sz="1200" dirty="0"/>
                <a:t>   </a:t>
              </a:r>
            </a:p>
            <a:p>
              <a:r>
                <a:rPr lang="en-US" sz="1200" dirty="0"/>
                <a:t>British Machine Vision Conference, 2011 </a:t>
              </a:r>
            </a:p>
            <a:p>
              <a:endParaRPr lang="en-US" sz="1200" dirty="0">
                <a:latin typeface="BentonSans Regular" panose="02000503000000020004" pitchFamily="50" charset="0"/>
              </a:endParaRPr>
            </a:p>
          </p:txBody>
        </p:sp>
      </p:grpSp>
      <p:grpSp>
        <p:nvGrpSpPr>
          <p:cNvPr id="35" name="Group 34">
            <a:extLst>
              <a:ext uri="{FF2B5EF4-FFF2-40B4-BE49-F238E27FC236}">
                <a16:creationId xmlns:a16="http://schemas.microsoft.com/office/drawing/2014/main" id="{E9C83586-F444-4401-85A2-7C51B5A57088}"/>
              </a:ext>
            </a:extLst>
          </p:cNvPr>
          <p:cNvGrpSpPr/>
          <p:nvPr/>
        </p:nvGrpSpPr>
        <p:grpSpPr>
          <a:xfrm>
            <a:off x="22859999" y="11625266"/>
            <a:ext cx="9144000" cy="4310797"/>
            <a:chOff x="914401" y="15176014"/>
            <a:chExt cx="9144000" cy="4310797"/>
          </a:xfrm>
        </p:grpSpPr>
        <p:sp>
          <p:nvSpPr>
            <p:cNvPr id="36" name="Rectangle 35">
              <a:extLst>
                <a:ext uri="{FF2B5EF4-FFF2-40B4-BE49-F238E27FC236}">
                  <a16:creationId xmlns:a16="http://schemas.microsoft.com/office/drawing/2014/main" id="{DB59CAC2-40DB-40F1-AF76-8E0066BA56B4}"/>
                </a:ext>
              </a:extLst>
            </p:cNvPr>
            <p:cNvSpPr/>
            <p:nvPr/>
          </p:nvSpPr>
          <p:spPr>
            <a:xfrm>
              <a:off x="914401" y="15176015"/>
              <a:ext cx="9144000" cy="774272"/>
            </a:xfrm>
            <a:prstGeom prst="rect">
              <a:avLst/>
            </a:prstGeom>
            <a:solidFill>
              <a:srgbClr val="A80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FFFFFF"/>
                  </a:solidFill>
                  <a:latin typeface="BentonSans Regular" panose="02000503000000020004" pitchFamily="50" charset="0"/>
                </a:rPr>
                <a:t>Results</a:t>
              </a:r>
            </a:p>
          </p:txBody>
        </p:sp>
        <p:sp>
          <p:nvSpPr>
            <p:cNvPr id="37" name="Rectangle: Single Corner Snipped 36">
              <a:extLst>
                <a:ext uri="{FF2B5EF4-FFF2-40B4-BE49-F238E27FC236}">
                  <a16:creationId xmlns:a16="http://schemas.microsoft.com/office/drawing/2014/main" id="{02FBD4E5-9466-4B8C-AEF5-CEE6E394A5F5}"/>
                </a:ext>
              </a:extLst>
            </p:cNvPr>
            <p:cNvSpPr/>
            <p:nvPr/>
          </p:nvSpPr>
          <p:spPr>
            <a:xfrm flipV="1">
              <a:off x="914401" y="15176014"/>
              <a:ext cx="9111344" cy="4310797"/>
            </a:xfrm>
            <a:prstGeom prst="snip1Rect">
              <a:avLst/>
            </a:prstGeom>
            <a:noFill/>
            <a:ln w="57150">
              <a:solidFill>
                <a:srgbClr val="A805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DA00F785-CAF8-4124-AA6F-287F4FDB3014}"/>
                </a:ext>
              </a:extLst>
            </p:cNvPr>
            <p:cNvSpPr txBox="1"/>
            <p:nvPr/>
          </p:nvSpPr>
          <p:spPr>
            <a:xfrm rot="10800000" flipV="1">
              <a:off x="5288841" y="16909809"/>
              <a:ext cx="4475648" cy="1569660"/>
            </a:xfrm>
            <a:prstGeom prst="rect">
              <a:avLst/>
            </a:prstGeom>
            <a:noFill/>
          </p:spPr>
          <p:txBody>
            <a:bodyPr wrap="square" rtlCol="0">
              <a:spAutoFit/>
            </a:bodyPr>
            <a:lstStyle/>
            <a:p>
              <a:pPr algn="just"/>
              <a:r>
                <a:rPr lang="en-US" sz="2400" dirty="0">
                  <a:latin typeface="BentonSans Regular" panose="02000503000000020004" pitchFamily="50" charset="0"/>
                </a:rPr>
                <a:t>Currently, validation accuracy for our gesture classifier is approximately 95% after 50 epochs of training.</a:t>
              </a:r>
            </a:p>
          </p:txBody>
        </p:sp>
      </p:grpSp>
      <p:grpSp>
        <p:nvGrpSpPr>
          <p:cNvPr id="39" name="Group 38">
            <a:extLst>
              <a:ext uri="{FF2B5EF4-FFF2-40B4-BE49-F238E27FC236}">
                <a16:creationId xmlns:a16="http://schemas.microsoft.com/office/drawing/2014/main" id="{91BD9D70-8736-4FAA-A54A-7A00EE861B7D}"/>
              </a:ext>
            </a:extLst>
          </p:cNvPr>
          <p:cNvGrpSpPr/>
          <p:nvPr/>
        </p:nvGrpSpPr>
        <p:grpSpPr>
          <a:xfrm>
            <a:off x="22859999" y="16711630"/>
            <a:ext cx="9144000" cy="4310797"/>
            <a:chOff x="914401" y="15176014"/>
            <a:chExt cx="9144000" cy="4310797"/>
          </a:xfrm>
        </p:grpSpPr>
        <p:sp>
          <p:nvSpPr>
            <p:cNvPr id="40" name="Rectangle 39">
              <a:extLst>
                <a:ext uri="{FF2B5EF4-FFF2-40B4-BE49-F238E27FC236}">
                  <a16:creationId xmlns:a16="http://schemas.microsoft.com/office/drawing/2014/main" id="{BCEE865F-0EFE-4867-9787-E1D9577FD303}"/>
                </a:ext>
              </a:extLst>
            </p:cNvPr>
            <p:cNvSpPr/>
            <p:nvPr/>
          </p:nvSpPr>
          <p:spPr>
            <a:xfrm>
              <a:off x="914401" y="15176015"/>
              <a:ext cx="9144000" cy="774272"/>
            </a:xfrm>
            <a:prstGeom prst="rect">
              <a:avLst/>
            </a:prstGeom>
            <a:solidFill>
              <a:srgbClr val="A80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FFFFFF"/>
                  </a:solidFill>
                  <a:latin typeface="BentonSans Regular" panose="02000503000000020004" pitchFamily="50" charset="0"/>
                </a:rPr>
                <a:t>Conclusion</a:t>
              </a:r>
            </a:p>
          </p:txBody>
        </p:sp>
        <p:sp>
          <p:nvSpPr>
            <p:cNvPr id="41" name="Rectangle: Single Corner Snipped 40">
              <a:extLst>
                <a:ext uri="{FF2B5EF4-FFF2-40B4-BE49-F238E27FC236}">
                  <a16:creationId xmlns:a16="http://schemas.microsoft.com/office/drawing/2014/main" id="{D193B636-FF7A-43F7-880D-D564B89F72CF}"/>
                </a:ext>
              </a:extLst>
            </p:cNvPr>
            <p:cNvSpPr/>
            <p:nvPr/>
          </p:nvSpPr>
          <p:spPr>
            <a:xfrm flipV="1">
              <a:off x="914401" y="15176014"/>
              <a:ext cx="9111344" cy="4310797"/>
            </a:xfrm>
            <a:prstGeom prst="snip1Rect">
              <a:avLst/>
            </a:prstGeom>
            <a:noFill/>
            <a:ln w="57150">
              <a:solidFill>
                <a:srgbClr val="A805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D658996B-413A-4AEB-9716-B2F645600BFF}"/>
                </a:ext>
              </a:extLst>
            </p:cNvPr>
            <p:cNvSpPr txBox="1"/>
            <p:nvPr/>
          </p:nvSpPr>
          <p:spPr>
            <a:xfrm rot="10800000" flipV="1">
              <a:off x="1208313" y="16070367"/>
              <a:ext cx="8345065" cy="3046988"/>
            </a:xfrm>
            <a:prstGeom prst="rect">
              <a:avLst/>
            </a:prstGeom>
            <a:noFill/>
          </p:spPr>
          <p:txBody>
            <a:bodyPr wrap="square" rtlCol="0">
              <a:spAutoFit/>
            </a:bodyPr>
            <a:lstStyle/>
            <a:p>
              <a:pPr algn="just"/>
              <a:r>
                <a:rPr lang="en-US" sz="2400" dirty="0">
                  <a:latin typeface="BentonSans Regular" panose="02000503000000020004" pitchFamily="50" charset="0"/>
                </a:rPr>
                <a:t>The gesture detection framework we present is demonstrated to have utility in localization and classification of hand gestures from live video. The results we present indicate that, in the right conditions, our methodology works well for the gesture recognition task. Our method performs undesirably when presented with situations which our training data does not account for, such as abnormally dark conditions and high-noise backgrounds.</a:t>
              </a:r>
            </a:p>
          </p:txBody>
        </p:sp>
      </p:grpSp>
      <p:sp>
        <p:nvSpPr>
          <p:cNvPr id="58" name="Rectangle 57">
            <a:extLst>
              <a:ext uri="{FF2B5EF4-FFF2-40B4-BE49-F238E27FC236}">
                <a16:creationId xmlns:a16="http://schemas.microsoft.com/office/drawing/2014/main" id="{4A38ECCE-BA07-42AD-B78C-C9CB317FF5AD}"/>
              </a:ext>
            </a:extLst>
          </p:cNvPr>
          <p:cNvSpPr/>
          <p:nvPr/>
        </p:nvSpPr>
        <p:spPr>
          <a:xfrm>
            <a:off x="17968258" y="7668347"/>
            <a:ext cx="2927774" cy="830997"/>
          </a:xfrm>
          <a:prstGeom prst="rect">
            <a:avLst/>
          </a:prstGeom>
        </p:spPr>
        <p:txBody>
          <a:bodyPr wrap="square">
            <a:spAutoFit/>
          </a:bodyPr>
          <a:lstStyle/>
          <a:p>
            <a:pPr algn="just"/>
            <a:r>
              <a:rPr lang="en-US" sz="2400" dirty="0">
                <a:latin typeface="BentonSans Regular" panose="02000503000000020004" pitchFamily="50" charset="0"/>
              </a:rPr>
              <a:t>Image Processing Pipeline Illustration</a:t>
            </a:r>
            <a:endParaRPr lang="en-US" sz="2400" dirty="0"/>
          </a:p>
        </p:txBody>
      </p:sp>
      <p:sp>
        <p:nvSpPr>
          <p:cNvPr id="59" name="TextBox 58">
            <a:extLst>
              <a:ext uri="{FF2B5EF4-FFF2-40B4-BE49-F238E27FC236}">
                <a16:creationId xmlns:a16="http://schemas.microsoft.com/office/drawing/2014/main" id="{A24ED8A5-B8E0-4B3D-B040-11BD0696A5FD}"/>
              </a:ext>
            </a:extLst>
          </p:cNvPr>
          <p:cNvSpPr txBox="1"/>
          <p:nvPr/>
        </p:nvSpPr>
        <p:spPr>
          <a:xfrm>
            <a:off x="12793239" y="15074426"/>
            <a:ext cx="2864630" cy="461665"/>
          </a:xfrm>
          <a:prstGeom prst="rect">
            <a:avLst/>
          </a:prstGeom>
          <a:noFill/>
        </p:spPr>
        <p:txBody>
          <a:bodyPr wrap="none" rtlCol="0">
            <a:spAutoFit/>
          </a:bodyPr>
          <a:lstStyle/>
          <a:p>
            <a:r>
              <a:rPr lang="en-US" sz="2400" b="1" dirty="0">
                <a:latin typeface="BentonSans Regular" panose="02000503000000020004" pitchFamily="50" charset="0"/>
              </a:rPr>
              <a:t>Hand Localization</a:t>
            </a:r>
          </a:p>
        </p:txBody>
      </p:sp>
      <p:sp>
        <p:nvSpPr>
          <p:cNvPr id="60" name="Rectangle 59">
            <a:extLst>
              <a:ext uri="{FF2B5EF4-FFF2-40B4-BE49-F238E27FC236}">
                <a16:creationId xmlns:a16="http://schemas.microsoft.com/office/drawing/2014/main" id="{3A005A97-B1A8-4169-898F-11D2992E60A0}"/>
              </a:ext>
            </a:extLst>
          </p:cNvPr>
          <p:cNvSpPr/>
          <p:nvPr/>
        </p:nvSpPr>
        <p:spPr>
          <a:xfrm>
            <a:off x="17484524" y="15074425"/>
            <a:ext cx="2933432" cy="461665"/>
          </a:xfrm>
          <a:prstGeom prst="rect">
            <a:avLst/>
          </a:prstGeom>
        </p:spPr>
        <p:txBody>
          <a:bodyPr wrap="none">
            <a:spAutoFit/>
          </a:bodyPr>
          <a:lstStyle/>
          <a:p>
            <a:r>
              <a:rPr lang="en-US" sz="2400" b="1" dirty="0">
                <a:latin typeface="BentonSans Regular" panose="02000503000000020004" pitchFamily="50" charset="0"/>
              </a:rPr>
              <a:t>Gesture Classification</a:t>
            </a:r>
          </a:p>
        </p:txBody>
      </p:sp>
      <p:sp>
        <p:nvSpPr>
          <p:cNvPr id="62" name="Rectangle: Single Corner Snipped 61">
            <a:extLst>
              <a:ext uri="{FF2B5EF4-FFF2-40B4-BE49-F238E27FC236}">
                <a16:creationId xmlns:a16="http://schemas.microsoft.com/office/drawing/2014/main" id="{471690F7-811B-4325-8568-04DF0BC74864}"/>
              </a:ext>
            </a:extLst>
          </p:cNvPr>
          <p:cNvSpPr/>
          <p:nvPr/>
        </p:nvSpPr>
        <p:spPr>
          <a:xfrm flipV="1">
            <a:off x="16497301" y="14999374"/>
            <a:ext cx="5044326" cy="5450825"/>
          </a:xfrm>
          <a:prstGeom prst="snip1Rect">
            <a:avLst/>
          </a:prstGeom>
          <a:noFill/>
          <a:ln w="57150">
            <a:solidFill>
              <a:srgbClr val="A805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Single Corner Snipped 62">
            <a:extLst>
              <a:ext uri="{FF2B5EF4-FFF2-40B4-BE49-F238E27FC236}">
                <a16:creationId xmlns:a16="http://schemas.microsoft.com/office/drawing/2014/main" id="{1AFA96BC-E9F3-4FD5-9BEE-31B1D4D7C6BB}"/>
              </a:ext>
            </a:extLst>
          </p:cNvPr>
          <p:cNvSpPr/>
          <p:nvPr/>
        </p:nvSpPr>
        <p:spPr>
          <a:xfrm rot="-10800000" flipV="1">
            <a:off x="11449051" y="14999374"/>
            <a:ext cx="5044326" cy="5450825"/>
          </a:xfrm>
          <a:prstGeom prst="snip1Rect">
            <a:avLst/>
          </a:prstGeom>
          <a:noFill/>
          <a:ln w="57150">
            <a:solidFill>
              <a:srgbClr val="A805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DA89FFCC-3BA1-4D67-987E-31BADE755710}"/>
              </a:ext>
            </a:extLst>
          </p:cNvPr>
          <p:cNvSpPr/>
          <p:nvPr/>
        </p:nvSpPr>
        <p:spPr>
          <a:xfrm>
            <a:off x="11798020" y="15636343"/>
            <a:ext cx="4408768" cy="4493538"/>
          </a:xfrm>
          <a:prstGeom prst="rect">
            <a:avLst/>
          </a:prstGeom>
        </p:spPr>
        <p:txBody>
          <a:bodyPr wrap="square">
            <a:spAutoFit/>
          </a:bodyPr>
          <a:lstStyle/>
          <a:p>
            <a:pPr algn="just"/>
            <a:r>
              <a:rPr lang="en-US" sz="2200" dirty="0">
                <a:latin typeface="BentonSans Regular" panose="02000503000000020004" pitchFamily="50" charset="0"/>
              </a:rPr>
              <a:t>Our technique is modeled after YOLO, with an even further emphasis on performance (aiming to run in real time on low powered CPUs). We segment the image into a grid of boxes, and perform binary classification on each box to indicate whether there is a hand in that box. Boxes which indicate presence of a hand are grouped into a singular box, giving a rough location of the hand in the image.</a:t>
            </a:r>
          </a:p>
        </p:txBody>
      </p:sp>
      <p:sp>
        <p:nvSpPr>
          <p:cNvPr id="65" name="Rectangle 64">
            <a:extLst>
              <a:ext uri="{FF2B5EF4-FFF2-40B4-BE49-F238E27FC236}">
                <a16:creationId xmlns:a16="http://schemas.microsoft.com/office/drawing/2014/main" id="{77F37001-3A4A-4C51-8C71-BA7DBCA533AC}"/>
              </a:ext>
            </a:extLst>
          </p:cNvPr>
          <p:cNvSpPr/>
          <p:nvPr/>
        </p:nvSpPr>
        <p:spPr>
          <a:xfrm>
            <a:off x="16815080" y="15636222"/>
            <a:ext cx="4408768" cy="4493538"/>
          </a:xfrm>
          <a:prstGeom prst="rect">
            <a:avLst/>
          </a:prstGeom>
        </p:spPr>
        <p:txBody>
          <a:bodyPr wrap="square">
            <a:spAutoFit/>
          </a:bodyPr>
          <a:lstStyle/>
          <a:p>
            <a:pPr algn="just"/>
            <a:r>
              <a:rPr lang="en-US" sz="2200" dirty="0">
                <a:latin typeface="BentonSans Regular" panose="02000503000000020004" pitchFamily="50" charset="0"/>
              </a:rPr>
              <a:t>Post localization, the region of the image identified as a hand is passed to a CNN which is fed the image and its inverse, and takes the chosen class with the highest confidence (of original and inverse) To compensate for volatility in accuracy, we aggregate the classifications of 10 consecutive frames into a single decision. This improves perceived stability of classification</a:t>
            </a:r>
            <a:endParaRPr lang="en-US" sz="2200" dirty="0"/>
          </a:p>
        </p:txBody>
      </p:sp>
      <p:pic>
        <p:nvPicPr>
          <p:cNvPr id="70" name="Picture 69" descr="A bathroom with a sink and a mirror&#10;&#10;Description generated with very high confidence">
            <a:extLst>
              <a:ext uri="{FF2B5EF4-FFF2-40B4-BE49-F238E27FC236}">
                <a16:creationId xmlns:a16="http://schemas.microsoft.com/office/drawing/2014/main" id="{23BB58B4-2BAD-46D9-8873-E89EFB4BF9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50608" y="9651815"/>
            <a:ext cx="1791750" cy="1193306"/>
          </a:xfrm>
          <a:prstGeom prst="rect">
            <a:avLst/>
          </a:prstGeom>
        </p:spPr>
      </p:pic>
      <p:pic>
        <p:nvPicPr>
          <p:cNvPr id="49" name="Picture 48" descr="A close up of a map&#10;&#10;Description generated with high confidence">
            <a:extLst>
              <a:ext uri="{FF2B5EF4-FFF2-40B4-BE49-F238E27FC236}">
                <a16:creationId xmlns:a16="http://schemas.microsoft.com/office/drawing/2014/main" id="{75467E5A-D399-4C21-8818-76961A375BD3}"/>
              </a:ext>
            </a:extLst>
          </p:cNvPr>
          <p:cNvPicPr>
            <a:picLocks noChangeAspect="1"/>
          </p:cNvPicPr>
          <p:nvPr/>
        </p:nvPicPr>
        <p:blipFill rotWithShape="1">
          <a:blip r:embed="rId4">
            <a:extLst>
              <a:ext uri="{28A0092B-C50C-407E-A947-70E740481C1C}">
                <a14:useLocalDpi xmlns:a14="http://schemas.microsoft.com/office/drawing/2010/main" val="0"/>
              </a:ext>
            </a:extLst>
          </a:blip>
          <a:srcRect r="6937" b="1022"/>
          <a:stretch/>
        </p:blipFill>
        <p:spPr>
          <a:xfrm>
            <a:off x="22979527" y="12449218"/>
            <a:ext cx="4135385" cy="3298671"/>
          </a:xfrm>
          <a:prstGeom prst="rect">
            <a:avLst/>
          </a:prstGeom>
        </p:spPr>
      </p:pic>
      <p:pic>
        <p:nvPicPr>
          <p:cNvPr id="51" name="Picture 50" descr="A picture containing photo&#10;&#10;Description generated with very high confidence">
            <a:extLst>
              <a:ext uri="{FF2B5EF4-FFF2-40B4-BE49-F238E27FC236}">
                <a16:creationId xmlns:a16="http://schemas.microsoft.com/office/drawing/2014/main" id="{69FC1F03-DAA3-416C-A8EC-2A4984A184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53910" y="7625898"/>
            <a:ext cx="8670707" cy="1089610"/>
          </a:xfrm>
          <a:prstGeom prst="rect">
            <a:avLst/>
          </a:prstGeom>
        </p:spPr>
      </p:pic>
      <p:sp>
        <p:nvSpPr>
          <p:cNvPr id="84" name="TextBox 83">
            <a:extLst>
              <a:ext uri="{FF2B5EF4-FFF2-40B4-BE49-F238E27FC236}">
                <a16:creationId xmlns:a16="http://schemas.microsoft.com/office/drawing/2014/main" id="{26B6EE45-D389-45C2-8A93-4532DB04F1C7}"/>
              </a:ext>
            </a:extLst>
          </p:cNvPr>
          <p:cNvSpPr txBox="1"/>
          <p:nvPr/>
        </p:nvSpPr>
        <p:spPr>
          <a:xfrm rot="10800000" flipV="1">
            <a:off x="27775013" y="9554387"/>
            <a:ext cx="4982966" cy="1323439"/>
          </a:xfrm>
          <a:prstGeom prst="rect">
            <a:avLst/>
          </a:prstGeom>
          <a:noFill/>
        </p:spPr>
        <p:txBody>
          <a:bodyPr wrap="square" rtlCol="0">
            <a:spAutoFit/>
          </a:bodyPr>
          <a:lstStyle/>
          <a:p>
            <a:r>
              <a:rPr lang="en-US" sz="2100" dirty="0">
                <a:latin typeface="BentonSans Regular" panose="02000503000000020004" pitchFamily="50" charset="0"/>
              </a:rPr>
              <a:t>Samples from one of the gesture classification datasets used</a:t>
            </a:r>
          </a:p>
          <a:p>
            <a:r>
              <a:rPr lang="en-US" sz="1200" i="1" dirty="0" err="1"/>
              <a:t>tecperson</a:t>
            </a:r>
            <a:endParaRPr lang="en-US" sz="1200" dirty="0"/>
          </a:p>
          <a:p>
            <a:r>
              <a:rPr lang="en-US" sz="1200" b="1" dirty="0"/>
              <a:t>Sign Language MNIST</a:t>
            </a:r>
          </a:p>
          <a:p>
            <a:r>
              <a:rPr lang="en-US" sz="1200" dirty="0">
                <a:latin typeface="BentonSans Regular" panose="02000503000000020004" pitchFamily="50" charset="0"/>
              </a:rPr>
              <a:t>Kaggle, 2017</a:t>
            </a:r>
          </a:p>
        </p:txBody>
      </p:sp>
      <p:grpSp>
        <p:nvGrpSpPr>
          <p:cNvPr id="89" name="Group 88">
            <a:extLst>
              <a:ext uri="{FF2B5EF4-FFF2-40B4-BE49-F238E27FC236}">
                <a16:creationId xmlns:a16="http://schemas.microsoft.com/office/drawing/2014/main" id="{B5D33403-60A2-4A6F-B665-FC42DEA28641}"/>
              </a:ext>
            </a:extLst>
          </p:cNvPr>
          <p:cNvGrpSpPr/>
          <p:nvPr/>
        </p:nvGrpSpPr>
        <p:grpSpPr>
          <a:xfrm>
            <a:off x="18009339" y="8804713"/>
            <a:ext cx="3246186" cy="4850954"/>
            <a:chOff x="17904835" y="7746621"/>
            <a:chExt cx="3246186" cy="4850954"/>
          </a:xfrm>
        </p:grpSpPr>
        <p:cxnSp>
          <p:nvCxnSpPr>
            <p:cNvPr id="8" name="Straight Arrow Connector 7">
              <a:extLst>
                <a:ext uri="{FF2B5EF4-FFF2-40B4-BE49-F238E27FC236}">
                  <a16:creationId xmlns:a16="http://schemas.microsoft.com/office/drawing/2014/main" id="{200E481F-0EEF-4C3D-964A-4613A0F9A8D0}"/>
                </a:ext>
              </a:extLst>
            </p:cNvPr>
            <p:cNvCxnSpPr>
              <a:cxnSpLocks/>
            </p:cNvCxnSpPr>
            <p:nvPr/>
          </p:nvCxnSpPr>
          <p:spPr>
            <a:xfrm flipH="1">
              <a:off x="20947434" y="9579407"/>
              <a:ext cx="14108" cy="433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4" name="Picture 43" descr="A picture containing wall, person, indoor, man&#10;&#10;Description generated with very high confidence">
              <a:extLst>
                <a:ext uri="{FF2B5EF4-FFF2-40B4-BE49-F238E27FC236}">
                  <a16:creationId xmlns:a16="http://schemas.microsoft.com/office/drawing/2014/main" id="{E115C0FB-03DF-48A5-8818-8875D045E50B}"/>
                </a:ext>
              </a:extLst>
            </p:cNvPr>
            <p:cNvPicPr>
              <a:picLocks noChangeAspect="1"/>
            </p:cNvPicPr>
            <p:nvPr/>
          </p:nvPicPr>
          <p:blipFill rotWithShape="1">
            <a:blip r:embed="rId6">
              <a:extLst>
                <a:ext uri="{28A0092B-C50C-407E-A947-70E740481C1C}">
                  <a14:useLocalDpi xmlns:a14="http://schemas.microsoft.com/office/drawing/2010/main" val="0"/>
                </a:ext>
              </a:extLst>
            </a:blip>
            <a:srcRect l="11978" t="28106" r="69083" b="40434"/>
            <a:stretch/>
          </p:blipFill>
          <p:spPr>
            <a:xfrm>
              <a:off x="19958975" y="10197635"/>
              <a:ext cx="1015159" cy="948542"/>
            </a:xfrm>
            <a:prstGeom prst="rect">
              <a:avLst/>
            </a:prstGeom>
          </p:spPr>
        </p:pic>
        <p:cxnSp>
          <p:nvCxnSpPr>
            <p:cNvPr id="45" name="Straight Arrow Connector 44">
              <a:extLst>
                <a:ext uri="{FF2B5EF4-FFF2-40B4-BE49-F238E27FC236}">
                  <a16:creationId xmlns:a16="http://schemas.microsoft.com/office/drawing/2014/main" id="{4721D999-F932-477E-BEFF-E189847601E4}"/>
                </a:ext>
              </a:extLst>
            </p:cNvPr>
            <p:cNvCxnSpPr>
              <a:cxnSpLocks/>
            </p:cNvCxnSpPr>
            <p:nvPr/>
          </p:nvCxnSpPr>
          <p:spPr>
            <a:xfrm>
              <a:off x="20947434" y="11276807"/>
              <a:ext cx="0" cy="532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21ED64D-99FE-4932-B956-3C1C55D92B6B}"/>
                </a:ext>
              </a:extLst>
            </p:cNvPr>
            <p:cNvSpPr txBox="1"/>
            <p:nvPr/>
          </p:nvSpPr>
          <p:spPr>
            <a:xfrm>
              <a:off x="20690639" y="11828134"/>
              <a:ext cx="460382" cy="769441"/>
            </a:xfrm>
            <a:prstGeom prst="rect">
              <a:avLst/>
            </a:prstGeom>
            <a:noFill/>
          </p:spPr>
          <p:txBody>
            <a:bodyPr wrap="none" rtlCol="0">
              <a:spAutoFit/>
            </a:bodyPr>
            <a:lstStyle/>
            <a:p>
              <a:r>
                <a:rPr lang="en-US" sz="4400" dirty="0">
                  <a:latin typeface="BentonSans Regular" panose="02000503000000020004" pitchFamily="50" charset="0"/>
                </a:rPr>
                <a:t>Y</a:t>
              </a:r>
            </a:p>
          </p:txBody>
        </p:sp>
        <p:sp>
          <p:nvSpPr>
            <p:cNvPr id="12" name="TextBox 11">
              <a:extLst>
                <a:ext uri="{FF2B5EF4-FFF2-40B4-BE49-F238E27FC236}">
                  <a16:creationId xmlns:a16="http://schemas.microsoft.com/office/drawing/2014/main" id="{584AD31F-CDEA-4A97-AE4D-880F1548225F}"/>
                </a:ext>
              </a:extLst>
            </p:cNvPr>
            <p:cNvSpPr txBox="1"/>
            <p:nvPr/>
          </p:nvSpPr>
          <p:spPr>
            <a:xfrm>
              <a:off x="19880237" y="9689248"/>
              <a:ext cx="1072730" cy="246221"/>
            </a:xfrm>
            <a:prstGeom prst="rect">
              <a:avLst/>
            </a:prstGeom>
            <a:noFill/>
          </p:spPr>
          <p:txBody>
            <a:bodyPr wrap="none" rtlCol="0">
              <a:spAutoFit/>
            </a:bodyPr>
            <a:lstStyle/>
            <a:p>
              <a:r>
                <a:rPr lang="en-US" sz="1000" dirty="0">
                  <a:latin typeface="BentonSans Regular" panose="02000503000000020004" pitchFamily="50" charset="0"/>
                </a:rPr>
                <a:t>Hand Localizer</a:t>
              </a:r>
            </a:p>
          </p:txBody>
        </p:sp>
        <p:sp>
          <p:nvSpPr>
            <p:cNvPr id="46" name="Rectangle 45">
              <a:extLst>
                <a:ext uri="{FF2B5EF4-FFF2-40B4-BE49-F238E27FC236}">
                  <a16:creationId xmlns:a16="http://schemas.microsoft.com/office/drawing/2014/main" id="{08FCBE8D-B407-458B-A89A-BA71E21ADF7F}"/>
                </a:ext>
              </a:extLst>
            </p:cNvPr>
            <p:cNvSpPr/>
            <p:nvPr/>
          </p:nvSpPr>
          <p:spPr>
            <a:xfrm>
              <a:off x="19749329" y="11456410"/>
              <a:ext cx="1244251" cy="246221"/>
            </a:xfrm>
            <a:prstGeom prst="rect">
              <a:avLst/>
            </a:prstGeom>
          </p:spPr>
          <p:txBody>
            <a:bodyPr wrap="none">
              <a:spAutoFit/>
            </a:bodyPr>
            <a:lstStyle/>
            <a:p>
              <a:r>
                <a:rPr lang="en-US" sz="1000" dirty="0">
                  <a:latin typeface="BentonSans Regular" panose="02000503000000020004" pitchFamily="50" charset="0"/>
                </a:rPr>
                <a:t>Gesture Classifier</a:t>
              </a:r>
            </a:p>
          </p:txBody>
        </p:sp>
        <p:grpSp>
          <p:nvGrpSpPr>
            <p:cNvPr id="55" name="Group 54">
              <a:extLst>
                <a:ext uri="{FF2B5EF4-FFF2-40B4-BE49-F238E27FC236}">
                  <a16:creationId xmlns:a16="http://schemas.microsoft.com/office/drawing/2014/main" id="{FFE1E911-D864-4DFA-AAED-5A2DA5C66534}"/>
                </a:ext>
              </a:extLst>
            </p:cNvPr>
            <p:cNvGrpSpPr/>
            <p:nvPr/>
          </p:nvGrpSpPr>
          <p:grpSpPr>
            <a:xfrm>
              <a:off x="17904835" y="7746621"/>
              <a:ext cx="3069299" cy="1725683"/>
              <a:chOff x="14641020" y="9879099"/>
              <a:chExt cx="3069299" cy="1725683"/>
            </a:xfrm>
          </p:grpSpPr>
          <p:pic>
            <p:nvPicPr>
              <p:cNvPr id="5" name="Picture 4" descr="A picture containing wall, person, indoor, man&#10;&#10;Description generated with very high confidence">
                <a:extLst>
                  <a:ext uri="{FF2B5EF4-FFF2-40B4-BE49-F238E27FC236}">
                    <a16:creationId xmlns:a16="http://schemas.microsoft.com/office/drawing/2014/main" id="{91288E11-EDE7-4792-8E26-A180E06EFD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642439" y="9879099"/>
                <a:ext cx="3067880" cy="1725683"/>
              </a:xfrm>
              <a:prstGeom prst="rect">
                <a:avLst/>
              </a:prstGeom>
            </p:spPr>
          </p:pic>
          <p:sp>
            <p:nvSpPr>
              <p:cNvPr id="23" name="Rectangle 22">
                <a:extLst>
                  <a:ext uri="{FF2B5EF4-FFF2-40B4-BE49-F238E27FC236}">
                    <a16:creationId xmlns:a16="http://schemas.microsoft.com/office/drawing/2014/main" id="{0D873560-9E24-4F56-A587-7261754299A5}"/>
                  </a:ext>
                </a:extLst>
              </p:cNvPr>
              <p:cNvSpPr/>
              <p:nvPr/>
            </p:nvSpPr>
            <p:spPr>
              <a:xfrm>
                <a:off x="14642439" y="9879110"/>
                <a:ext cx="570646" cy="5030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A1A0F553-A7EB-4D5A-B5A1-9C3CE5EA4676}"/>
                  </a:ext>
                </a:extLst>
              </p:cNvPr>
              <p:cNvSpPr/>
              <p:nvPr/>
            </p:nvSpPr>
            <p:spPr>
              <a:xfrm>
                <a:off x="15217530" y="9879109"/>
                <a:ext cx="570646" cy="5030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3056CF88-6210-44E3-988A-E3AEB1A495BB}"/>
                  </a:ext>
                </a:extLst>
              </p:cNvPr>
              <p:cNvSpPr/>
              <p:nvPr/>
            </p:nvSpPr>
            <p:spPr>
              <a:xfrm>
                <a:off x="15779921" y="9879110"/>
                <a:ext cx="570646" cy="5030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9E018F2B-248D-401E-A302-4B627BB42CEE}"/>
                  </a:ext>
                </a:extLst>
              </p:cNvPr>
              <p:cNvSpPr/>
              <p:nvPr/>
            </p:nvSpPr>
            <p:spPr>
              <a:xfrm>
                <a:off x="16355012" y="9879109"/>
                <a:ext cx="570646" cy="5030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E98574FB-0000-4FC3-8A08-92007A06D76A}"/>
                  </a:ext>
                </a:extLst>
              </p:cNvPr>
              <p:cNvSpPr/>
              <p:nvPr/>
            </p:nvSpPr>
            <p:spPr>
              <a:xfrm>
                <a:off x="15778503" y="10377045"/>
                <a:ext cx="570646" cy="5030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05A7871F-81C1-4E03-9F3F-6630CD143D54}"/>
                  </a:ext>
                </a:extLst>
              </p:cNvPr>
              <p:cNvSpPr/>
              <p:nvPr/>
            </p:nvSpPr>
            <p:spPr>
              <a:xfrm>
                <a:off x="16355711" y="10377044"/>
                <a:ext cx="570646" cy="5030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EC3E1345-0FD8-49B1-8B3E-2C15290DDF14}"/>
                  </a:ext>
                </a:extLst>
              </p:cNvPr>
              <p:cNvSpPr/>
              <p:nvPr/>
            </p:nvSpPr>
            <p:spPr>
              <a:xfrm>
                <a:off x="14641020" y="10889278"/>
                <a:ext cx="570646" cy="5030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F1A91472-8467-488F-B461-03D4003AB55D}"/>
                  </a:ext>
                </a:extLst>
              </p:cNvPr>
              <p:cNvSpPr/>
              <p:nvPr/>
            </p:nvSpPr>
            <p:spPr>
              <a:xfrm>
                <a:off x="15218228" y="10889277"/>
                <a:ext cx="570646" cy="5030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E818F6C4-574B-49AD-8EB4-8C7B54BAAF2D}"/>
                  </a:ext>
                </a:extLst>
              </p:cNvPr>
              <p:cNvSpPr/>
              <p:nvPr/>
            </p:nvSpPr>
            <p:spPr>
              <a:xfrm>
                <a:off x="15780619" y="10889278"/>
                <a:ext cx="570646" cy="5030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4C44968E-1864-4CE7-8B5E-743931431F62}"/>
                  </a:ext>
                </a:extLst>
              </p:cNvPr>
              <p:cNvSpPr/>
              <p:nvPr/>
            </p:nvSpPr>
            <p:spPr>
              <a:xfrm>
                <a:off x="16355710" y="10889277"/>
                <a:ext cx="570646" cy="5030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a:extLst>
                  <a:ext uri="{FF2B5EF4-FFF2-40B4-BE49-F238E27FC236}">
                    <a16:creationId xmlns:a16="http://schemas.microsoft.com/office/drawing/2014/main" id="{EECF8904-A591-4A54-8E41-182E8FFEB431}"/>
                  </a:ext>
                </a:extLst>
              </p:cNvPr>
              <p:cNvSpPr/>
              <p:nvPr/>
            </p:nvSpPr>
            <p:spPr>
              <a:xfrm>
                <a:off x="16924398" y="9879104"/>
                <a:ext cx="570646" cy="5030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a:extLst>
                  <a:ext uri="{FF2B5EF4-FFF2-40B4-BE49-F238E27FC236}">
                    <a16:creationId xmlns:a16="http://schemas.microsoft.com/office/drawing/2014/main" id="{BD3CE3D9-2117-4508-BAEE-DB8DF2C8C547}"/>
                  </a:ext>
                </a:extLst>
              </p:cNvPr>
              <p:cNvSpPr/>
              <p:nvPr/>
            </p:nvSpPr>
            <p:spPr>
              <a:xfrm>
                <a:off x="16925097" y="10377039"/>
                <a:ext cx="570646" cy="5030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a:extLst>
                  <a:ext uri="{FF2B5EF4-FFF2-40B4-BE49-F238E27FC236}">
                    <a16:creationId xmlns:a16="http://schemas.microsoft.com/office/drawing/2014/main" id="{8C41DAEF-1605-4570-9D4D-F1815DF49C1F}"/>
                  </a:ext>
                </a:extLst>
              </p:cNvPr>
              <p:cNvSpPr/>
              <p:nvPr/>
            </p:nvSpPr>
            <p:spPr>
              <a:xfrm>
                <a:off x="16925096" y="10889272"/>
                <a:ext cx="570646" cy="5030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1284B773-3C61-472A-A061-30A5F8D54B06}"/>
                  </a:ext>
                </a:extLst>
              </p:cNvPr>
              <p:cNvSpPr/>
              <p:nvPr/>
            </p:nvSpPr>
            <p:spPr>
              <a:xfrm>
                <a:off x="15216112" y="10377044"/>
                <a:ext cx="570646" cy="503041"/>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1293572A-B43D-449B-8C57-64332A626582}"/>
                  </a:ext>
                </a:extLst>
              </p:cNvPr>
              <p:cNvSpPr/>
              <p:nvPr/>
            </p:nvSpPr>
            <p:spPr>
              <a:xfrm>
                <a:off x="14641021" y="10377045"/>
                <a:ext cx="570646" cy="503041"/>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Rectangle 53">
              <a:extLst>
                <a:ext uri="{FF2B5EF4-FFF2-40B4-BE49-F238E27FC236}">
                  <a16:creationId xmlns:a16="http://schemas.microsoft.com/office/drawing/2014/main" id="{09C386D4-4CEF-46DD-B399-B74EF14A1AB5}"/>
                </a:ext>
              </a:extLst>
            </p:cNvPr>
            <p:cNvSpPr/>
            <p:nvPr/>
          </p:nvSpPr>
          <p:spPr>
            <a:xfrm>
              <a:off x="20090489" y="11094888"/>
              <a:ext cx="752129" cy="369332"/>
            </a:xfrm>
            <a:prstGeom prst="rect">
              <a:avLst/>
            </a:prstGeom>
          </p:spPr>
          <p:txBody>
            <a:bodyPr wrap="none">
              <a:spAutoFit/>
            </a:bodyPr>
            <a:lstStyle/>
            <a:p>
              <a:r>
                <a:rPr lang="en-US" dirty="0"/>
                <a:t>28x28</a:t>
              </a:r>
            </a:p>
          </p:txBody>
        </p:sp>
      </p:grpSp>
      <p:pic>
        <p:nvPicPr>
          <p:cNvPr id="90" name="Picture 89">
            <a:extLst>
              <a:ext uri="{FF2B5EF4-FFF2-40B4-BE49-F238E27FC236}">
                <a16:creationId xmlns:a16="http://schemas.microsoft.com/office/drawing/2014/main" id="{267DBD50-7627-4DFB-96D6-EB77E0C91A2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916804" y="11256149"/>
            <a:ext cx="1015159" cy="948120"/>
          </a:xfrm>
          <a:prstGeom prst="rect">
            <a:avLst/>
          </a:prstGeom>
        </p:spPr>
      </p:pic>
      <p:pic>
        <p:nvPicPr>
          <p:cNvPr id="92" name="Picture 91" descr="A screenshot of a cell phone&#10;&#10;Description generated with very high confidence">
            <a:extLst>
              <a:ext uri="{FF2B5EF4-FFF2-40B4-BE49-F238E27FC236}">
                <a16:creationId xmlns:a16="http://schemas.microsoft.com/office/drawing/2014/main" id="{750CA296-54AE-42AD-89FE-C15630258C4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551209" y="8807076"/>
            <a:ext cx="2048125" cy="5363405"/>
          </a:xfrm>
          <a:prstGeom prst="rect">
            <a:avLst/>
          </a:prstGeom>
        </p:spPr>
      </p:pic>
      <p:sp>
        <p:nvSpPr>
          <p:cNvPr id="94" name="Rectangle 93">
            <a:extLst>
              <a:ext uri="{FF2B5EF4-FFF2-40B4-BE49-F238E27FC236}">
                <a16:creationId xmlns:a16="http://schemas.microsoft.com/office/drawing/2014/main" id="{FCE0E4C4-81DF-4BDC-9A17-005934256E58}"/>
              </a:ext>
            </a:extLst>
          </p:cNvPr>
          <p:cNvSpPr/>
          <p:nvPr/>
        </p:nvSpPr>
        <p:spPr>
          <a:xfrm>
            <a:off x="11092582" y="7460034"/>
            <a:ext cx="3390229" cy="1200329"/>
          </a:xfrm>
          <a:prstGeom prst="rect">
            <a:avLst/>
          </a:prstGeom>
        </p:spPr>
        <p:txBody>
          <a:bodyPr wrap="square">
            <a:spAutoFit/>
          </a:bodyPr>
          <a:lstStyle/>
          <a:p>
            <a:pPr algn="just"/>
            <a:r>
              <a:rPr lang="en-US" sz="2400" dirty="0">
                <a:latin typeface="BentonSans Regular" panose="02000503000000020004"/>
              </a:rPr>
              <a:t>Gesture Classification Network Architecture</a:t>
            </a:r>
          </a:p>
          <a:p>
            <a:pPr algn="just"/>
            <a:r>
              <a:rPr lang="en-US" sz="2400" dirty="0">
                <a:latin typeface="BentonSans Regular" panose="02000503000000020004"/>
              </a:rPr>
              <a:t>(with 25 class output)</a:t>
            </a:r>
          </a:p>
        </p:txBody>
      </p:sp>
      <p:sp>
        <p:nvSpPr>
          <p:cNvPr id="95" name="Rectangle 94">
            <a:extLst>
              <a:ext uri="{FF2B5EF4-FFF2-40B4-BE49-F238E27FC236}">
                <a16:creationId xmlns:a16="http://schemas.microsoft.com/office/drawing/2014/main" id="{16EF79ED-F654-412E-B560-D8B48946FA4A}"/>
              </a:ext>
            </a:extLst>
          </p:cNvPr>
          <p:cNvSpPr/>
          <p:nvPr/>
        </p:nvSpPr>
        <p:spPr>
          <a:xfrm>
            <a:off x="13621061" y="12985219"/>
            <a:ext cx="5044326" cy="1785104"/>
          </a:xfrm>
          <a:prstGeom prst="rect">
            <a:avLst/>
          </a:prstGeom>
        </p:spPr>
        <p:txBody>
          <a:bodyPr wrap="square">
            <a:spAutoFit/>
          </a:bodyPr>
          <a:lstStyle/>
          <a:p>
            <a:r>
              <a:rPr lang="en-US" sz="2200" dirty="0">
                <a:latin typeface="BentonSans Regular" panose="02000503000000020004"/>
              </a:rPr>
              <a:t>Gesture classification architecture classifies images at ~166 frames per second (on i5-4300U @ 1.90 GHz) using </a:t>
            </a:r>
            <a:r>
              <a:rPr lang="en-US" sz="2200" dirty="0" err="1">
                <a:latin typeface="BentonSans Regular" panose="02000503000000020004"/>
              </a:rPr>
              <a:t>Keras</a:t>
            </a:r>
            <a:r>
              <a:rPr lang="en-US" sz="2200" dirty="0">
                <a:latin typeface="BentonSans Regular" panose="02000503000000020004"/>
              </a:rPr>
              <a:t> with a </a:t>
            </a:r>
            <a:r>
              <a:rPr lang="en-US" sz="2200" dirty="0" err="1">
                <a:latin typeface="BentonSans Regular" panose="02000503000000020004"/>
              </a:rPr>
              <a:t>Tensorflow</a:t>
            </a:r>
            <a:r>
              <a:rPr lang="en-US" sz="2200" dirty="0">
                <a:latin typeface="BentonSans Regular" panose="02000503000000020004"/>
              </a:rPr>
              <a:t> backend.</a:t>
            </a:r>
          </a:p>
        </p:txBody>
      </p:sp>
      <p:pic>
        <p:nvPicPr>
          <p:cNvPr id="97" name="Picture 96" descr="A screenshot of a cell phone&#10;&#10;Description generated with very high confidence">
            <a:extLst>
              <a:ext uri="{FF2B5EF4-FFF2-40B4-BE49-F238E27FC236}">
                <a16:creationId xmlns:a16="http://schemas.microsoft.com/office/drawing/2014/main" id="{6D97977A-E4B1-4616-A352-FC71FE92429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813351" y="8873208"/>
            <a:ext cx="2135313" cy="3827599"/>
          </a:xfrm>
          <a:prstGeom prst="rect">
            <a:avLst/>
          </a:prstGeom>
        </p:spPr>
      </p:pic>
      <p:sp>
        <p:nvSpPr>
          <p:cNvPr id="98" name="Rectangle 97">
            <a:extLst>
              <a:ext uri="{FF2B5EF4-FFF2-40B4-BE49-F238E27FC236}">
                <a16:creationId xmlns:a16="http://schemas.microsoft.com/office/drawing/2014/main" id="{446B6A28-F058-4923-9339-CA2A9B7B6E46}"/>
              </a:ext>
            </a:extLst>
          </p:cNvPr>
          <p:cNvSpPr/>
          <p:nvPr/>
        </p:nvSpPr>
        <p:spPr>
          <a:xfrm>
            <a:off x="14629538" y="7717360"/>
            <a:ext cx="3338716" cy="830997"/>
          </a:xfrm>
          <a:prstGeom prst="rect">
            <a:avLst/>
          </a:prstGeom>
        </p:spPr>
        <p:txBody>
          <a:bodyPr wrap="square">
            <a:spAutoFit/>
          </a:bodyPr>
          <a:lstStyle/>
          <a:p>
            <a:r>
              <a:rPr lang="en-US" sz="2400" dirty="0">
                <a:latin typeface="BentonSans Regular" panose="02000503000000020004"/>
              </a:rPr>
              <a:t>Hand Detection Network Architecture</a:t>
            </a:r>
          </a:p>
        </p:txBody>
      </p:sp>
    </p:spTree>
    <p:extLst>
      <p:ext uri="{BB962C8B-B14F-4D97-AF65-F5344CB8AC3E}">
        <p14:creationId xmlns:p14="http://schemas.microsoft.com/office/powerpoint/2010/main" val="22812815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683</TotalTime>
  <Words>597</Words>
  <Application>Microsoft Office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 Light</vt:lpstr>
      <vt:lpstr>Calibri</vt:lpstr>
      <vt:lpstr>BentonSans Regular</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Mathews, Scott Robert</dc:creator>
  <cp:lastModifiedBy>Scott Mathews</cp:lastModifiedBy>
  <cp:revision>54</cp:revision>
  <dcterms:created xsi:type="dcterms:W3CDTF">2018-04-19T13:03:41Z</dcterms:created>
  <dcterms:modified xsi:type="dcterms:W3CDTF">2018-04-25T20:05:14Z</dcterms:modified>
</cp:coreProperties>
</file>