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32918400" cy="2194560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BentonSans Regular" panose="02000503000000020004" pitchFamily="50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2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33" d="100"/>
          <a:sy n="33" d="100"/>
        </p:scale>
        <p:origin x="618" y="-20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700133737773952E-2"/>
          <c:y val="4.8735515769412208E-2"/>
          <c:w val="0.96229364181096444"/>
          <c:h val="0.79319970704551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53-4704-9BCB-60800BB09B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53-4704-9BCB-60800BB09B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53-4704-9BCB-60800BB09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7540416"/>
        <c:axId val="1417793680"/>
      </c:lineChart>
      <c:catAx>
        <c:axId val="141754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793680"/>
        <c:crosses val="autoZero"/>
        <c:auto val="1"/>
        <c:lblAlgn val="ctr"/>
        <c:lblOffset val="100"/>
        <c:noMultiLvlLbl val="0"/>
      </c:catAx>
      <c:valAx>
        <c:axId val="141779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54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70"/>
            <a:ext cx="24688800" cy="7640316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44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220" indent="0" algn="ctr">
              <a:buNone/>
              <a:defRPr sz="6396"/>
            </a:lvl2pPr>
            <a:lvl3pPr marL="2926440" indent="0" algn="ctr">
              <a:buNone/>
              <a:defRPr sz="5760"/>
            </a:lvl3pPr>
            <a:lvl4pPr marL="4389672" indent="0" algn="ctr">
              <a:buNone/>
              <a:defRPr sz="5124"/>
            </a:lvl4pPr>
            <a:lvl5pPr marL="5852892" indent="0" algn="ctr">
              <a:buNone/>
              <a:defRPr sz="5124"/>
            </a:lvl5pPr>
            <a:lvl6pPr marL="7316112" indent="0" algn="ctr">
              <a:buNone/>
              <a:defRPr sz="5124"/>
            </a:lvl6pPr>
            <a:lvl7pPr marL="8779332" indent="0" algn="ctr">
              <a:buNone/>
              <a:defRPr sz="5124"/>
            </a:lvl7pPr>
            <a:lvl8pPr marL="10242564" indent="0" algn="ctr">
              <a:buNone/>
              <a:defRPr sz="5124"/>
            </a:lvl8pPr>
            <a:lvl9pPr marL="11705784" indent="0" algn="ctr">
              <a:buNone/>
              <a:defRPr sz="51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10"/>
            <a:ext cx="7098030" cy="185978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10"/>
            <a:ext cx="20882610" cy="185978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0"/>
            <a:ext cx="28392120" cy="9128760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4"/>
            <a:ext cx="28392120" cy="4800600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220" indent="0">
              <a:buNone/>
              <a:defRPr sz="6396">
                <a:solidFill>
                  <a:schemeClr val="tx1">
                    <a:tint val="75000"/>
                  </a:schemeClr>
                </a:solidFill>
              </a:defRPr>
            </a:lvl2pPr>
            <a:lvl3pPr marL="2926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67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4pPr>
            <a:lvl5pPr marL="585289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5pPr>
            <a:lvl6pPr marL="731611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6pPr>
            <a:lvl7pPr marL="877933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7pPr>
            <a:lvl8pPr marL="10242564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8pPr>
            <a:lvl9pPr marL="11705784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2"/>
            <a:ext cx="13990320" cy="13924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2"/>
            <a:ext cx="13990320" cy="13924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10"/>
            <a:ext cx="28392120" cy="4241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0" y="5379720"/>
            <a:ext cx="13926025" cy="2636520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220" indent="0">
              <a:buNone/>
              <a:defRPr sz="6396" b="1"/>
            </a:lvl2pPr>
            <a:lvl3pPr marL="2926440" indent="0">
              <a:buNone/>
              <a:defRPr sz="5760" b="1"/>
            </a:lvl3pPr>
            <a:lvl4pPr marL="4389672" indent="0">
              <a:buNone/>
              <a:defRPr sz="5124" b="1"/>
            </a:lvl4pPr>
            <a:lvl5pPr marL="5852892" indent="0">
              <a:buNone/>
              <a:defRPr sz="5124" b="1"/>
            </a:lvl5pPr>
            <a:lvl6pPr marL="7316112" indent="0">
              <a:buNone/>
              <a:defRPr sz="5124" b="1"/>
            </a:lvl6pPr>
            <a:lvl7pPr marL="8779332" indent="0">
              <a:buNone/>
              <a:defRPr sz="5124" b="1"/>
            </a:lvl7pPr>
            <a:lvl8pPr marL="10242564" indent="0">
              <a:buNone/>
              <a:defRPr sz="5124" b="1"/>
            </a:lvl8pPr>
            <a:lvl9pPr marL="11705784" indent="0">
              <a:buNone/>
              <a:defRPr sz="51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0" y="8016246"/>
            <a:ext cx="13926025" cy="117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0"/>
            <a:ext cx="13994608" cy="2636520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220" indent="0">
              <a:buNone/>
              <a:defRPr sz="6396" b="1"/>
            </a:lvl2pPr>
            <a:lvl3pPr marL="2926440" indent="0">
              <a:buNone/>
              <a:defRPr sz="5760" b="1"/>
            </a:lvl3pPr>
            <a:lvl4pPr marL="4389672" indent="0">
              <a:buNone/>
              <a:defRPr sz="5124" b="1"/>
            </a:lvl4pPr>
            <a:lvl5pPr marL="5852892" indent="0">
              <a:buNone/>
              <a:defRPr sz="5124" b="1"/>
            </a:lvl5pPr>
            <a:lvl6pPr marL="7316112" indent="0">
              <a:buNone/>
              <a:defRPr sz="5124" b="1"/>
            </a:lvl6pPr>
            <a:lvl7pPr marL="8779332" indent="0">
              <a:buNone/>
              <a:defRPr sz="5124" b="1"/>
            </a:lvl7pPr>
            <a:lvl8pPr marL="10242564" indent="0">
              <a:buNone/>
              <a:defRPr sz="5124" b="1"/>
            </a:lvl8pPr>
            <a:lvl9pPr marL="11705784" indent="0">
              <a:buNone/>
              <a:defRPr sz="51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6"/>
            <a:ext cx="13994608" cy="117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74"/>
            <a:ext cx="16664940" cy="15595596"/>
          </a:xfrm>
        </p:spPr>
        <p:txBody>
          <a:bodyPr/>
          <a:lstStyle>
            <a:lvl1pPr>
              <a:defRPr sz="10236"/>
            </a:lvl1pPr>
            <a:lvl2pPr>
              <a:defRPr sz="8964"/>
            </a:lvl2pPr>
            <a:lvl3pPr>
              <a:defRPr sz="7680"/>
            </a:lvl3pPr>
            <a:lvl4pPr>
              <a:defRPr sz="6396"/>
            </a:lvl4pPr>
            <a:lvl5pPr>
              <a:defRPr sz="6396"/>
            </a:lvl5pPr>
            <a:lvl6pPr>
              <a:defRPr sz="6396"/>
            </a:lvl6pPr>
            <a:lvl7pPr>
              <a:defRPr sz="6396"/>
            </a:lvl7pPr>
            <a:lvl8pPr>
              <a:defRPr sz="6396"/>
            </a:lvl8pPr>
            <a:lvl9pPr>
              <a:defRPr sz="63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6"/>
            <a:ext cx="10617040" cy="12197076"/>
          </a:xfrm>
        </p:spPr>
        <p:txBody>
          <a:bodyPr/>
          <a:lstStyle>
            <a:lvl1pPr marL="0" indent="0">
              <a:buNone/>
              <a:defRPr sz="5124"/>
            </a:lvl1pPr>
            <a:lvl2pPr marL="1463220" indent="0">
              <a:buNone/>
              <a:defRPr sz="4476"/>
            </a:lvl2pPr>
            <a:lvl3pPr marL="2926440" indent="0">
              <a:buNone/>
              <a:defRPr sz="3840"/>
            </a:lvl3pPr>
            <a:lvl4pPr marL="4389672" indent="0">
              <a:buNone/>
              <a:defRPr sz="3204"/>
            </a:lvl4pPr>
            <a:lvl5pPr marL="5852892" indent="0">
              <a:buNone/>
              <a:defRPr sz="3204"/>
            </a:lvl5pPr>
            <a:lvl6pPr marL="7316112" indent="0">
              <a:buNone/>
              <a:defRPr sz="3204"/>
            </a:lvl6pPr>
            <a:lvl7pPr marL="8779332" indent="0">
              <a:buNone/>
              <a:defRPr sz="3204"/>
            </a:lvl7pPr>
            <a:lvl8pPr marL="10242564" indent="0">
              <a:buNone/>
              <a:defRPr sz="3204"/>
            </a:lvl8pPr>
            <a:lvl9pPr marL="11705784" indent="0">
              <a:buNone/>
              <a:defRPr sz="32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74"/>
            <a:ext cx="16664940" cy="15595596"/>
          </a:xfrm>
        </p:spPr>
        <p:txBody>
          <a:bodyPr anchor="t"/>
          <a:lstStyle>
            <a:lvl1pPr marL="0" indent="0">
              <a:buNone/>
              <a:defRPr sz="10236"/>
            </a:lvl1pPr>
            <a:lvl2pPr marL="1463220" indent="0">
              <a:buNone/>
              <a:defRPr sz="8964"/>
            </a:lvl2pPr>
            <a:lvl3pPr marL="2926440" indent="0">
              <a:buNone/>
              <a:defRPr sz="7680"/>
            </a:lvl3pPr>
            <a:lvl4pPr marL="4389672" indent="0">
              <a:buNone/>
              <a:defRPr sz="6396"/>
            </a:lvl4pPr>
            <a:lvl5pPr marL="5852892" indent="0">
              <a:buNone/>
              <a:defRPr sz="6396"/>
            </a:lvl5pPr>
            <a:lvl6pPr marL="7316112" indent="0">
              <a:buNone/>
              <a:defRPr sz="6396"/>
            </a:lvl6pPr>
            <a:lvl7pPr marL="8779332" indent="0">
              <a:buNone/>
              <a:defRPr sz="6396"/>
            </a:lvl7pPr>
            <a:lvl8pPr marL="10242564" indent="0">
              <a:buNone/>
              <a:defRPr sz="6396"/>
            </a:lvl8pPr>
            <a:lvl9pPr marL="11705784" indent="0">
              <a:buNone/>
              <a:defRPr sz="63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6"/>
            <a:ext cx="10617040" cy="12197076"/>
          </a:xfrm>
        </p:spPr>
        <p:txBody>
          <a:bodyPr/>
          <a:lstStyle>
            <a:lvl1pPr marL="0" indent="0">
              <a:buNone/>
              <a:defRPr sz="5124"/>
            </a:lvl1pPr>
            <a:lvl2pPr marL="1463220" indent="0">
              <a:buNone/>
              <a:defRPr sz="4476"/>
            </a:lvl2pPr>
            <a:lvl3pPr marL="2926440" indent="0">
              <a:buNone/>
              <a:defRPr sz="3840"/>
            </a:lvl3pPr>
            <a:lvl4pPr marL="4389672" indent="0">
              <a:buNone/>
              <a:defRPr sz="3204"/>
            </a:lvl4pPr>
            <a:lvl5pPr marL="5852892" indent="0">
              <a:buNone/>
              <a:defRPr sz="3204"/>
            </a:lvl5pPr>
            <a:lvl6pPr marL="7316112" indent="0">
              <a:buNone/>
              <a:defRPr sz="3204"/>
            </a:lvl6pPr>
            <a:lvl7pPr marL="8779332" indent="0">
              <a:buNone/>
              <a:defRPr sz="3204"/>
            </a:lvl7pPr>
            <a:lvl8pPr marL="10242564" indent="0">
              <a:buNone/>
              <a:defRPr sz="3204"/>
            </a:lvl8pPr>
            <a:lvl9pPr marL="11705784" indent="0">
              <a:buNone/>
              <a:defRPr sz="32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10"/>
            <a:ext cx="28392120" cy="4241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2"/>
            <a:ext cx="28392120" cy="13924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30"/>
            <a:ext cx="740664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8316-C8D8-4CE9-AFEB-B8C5AC9CD66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30"/>
            <a:ext cx="1110996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30"/>
            <a:ext cx="740664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440" rtl="0" eaLnBrk="1" latinLnBrk="0" hangingPunct="1">
        <a:lnSpc>
          <a:spcPct val="90000"/>
        </a:lnSpc>
        <a:spcBef>
          <a:spcPct val="0"/>
        </a:spcBef>
        <a:buNone/>
        <a:defRPr sz="140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616" indent="-731616" algn="l" defTabSz="2926440" rtl="0" eaLnBrk="1" latinLnBrk="0" hangingPunct="1">
        <a:lnSpc>
          <a:spcPct val="90000"/>
        </a:lnSpc>
        <a:spcBef>
          <a:spcPts val="3204"/>
        </a:spcBef>
        <a:buFont typeface="Arial" panose="020B0604020202020204" pitchFamily="34" charset="0"/>
        <a:buChar char="•"/>
        <a:defRPr sz="89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83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805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6396" kern="1200">
          <a:solidFill>
            <a:schemeClr val="tx1"/>
          </a:solidFill>
          <a:latin typeface="+mn-lt"/>
          <a:ea typeface="+mn-ea"/>
          <a:cs typeface="+mn-cs"/>
        </a:defRPr>
      </a:lvl3pPr>
      <a:lvl4pPr marL="512127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50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72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94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416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7400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22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44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67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89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611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933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2564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5784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B2AF81-153C-4A45-8DBB-65C94CEFFCF0}"/>
              </a:ext>
            </a:extLst>
          </p:cNvPr>
          <p:cNvSpPr/>
          <p:nvPr/>
        </p:nvSpPr>
        <p:spPr>
          <a:xfrm>
            <a:off x="0" y="885088"/>
            <a:ext cx="32918400" cy="512445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2C41D66B-E683-4B27-82F4-F60D511D2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087"/>
            <a:ext cx="4371975" cy="5124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E17921-B611-4582-B6AF-4DE5385BF063}"/>
              </a:ext>
            </a:extLst>
          </p:cNvPr>
          <p:cNvSpPr txBox="1"/>
          <p:nvPr/>
        </p:nvSpPr>
        <p:spPr>
          <a:xfrm>
            <a:off x="13407462" y="4414033"/>
            <a:ext cx="18970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entonSans Regular" panose="02000503000000020004" pitchFamily="50" charset="0"/>
              </a:rPr>
              <a:t>Scott Mathews, Satendra Varma, Shyam Narasimhan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C5DEF-16DE-405A-8DC4-C8FC8C8C69A4}"/>
              </a:ext>
            </a:extLst>
          </p:cNvPr>
          <p:cNvSpPr/>
          <p:nvPr/>
        </p:nvSpPr>
        <p:spPr>
          <a:xfrm>
            <a:off x="4371975" y="1495399"/>
            <a:ext cx="27925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entonSans Regular" panose="02000503000000020004" pitchFamily="50" charset="0"/>
              </a:rPr>
              <a:t>Real Time Detection of Hand Gestures – With Applications to American Sign Language Alphabet Recognition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419FF2-21F1-4E78-826E-CF9598B69BD3}"/>
              </a:ext>
            </a:extLst>
          </p:cNvPr>
          <p:cNvSpPr/>
          <p:nvPr/>
        </p:nvSpPr>
        <p:spPr>
          <a:xfrm>
            <a:off x="11005459" y="6619848"/>
            <a:ext cx="10940141" cy="816427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entonSans Regular" panose="02000503000000020004" pitchFamily="50" charset="0"/>
              </a:rPr>
              <a:t>Methods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2E2B668-8787-4613-900D-09EE7A97FEC4}"/>
              </a:ext>
            </a:extLst>
          </p:cNvPr>
          <p:cNvSpPr/>
          <p:nvPr/>
        </p:nvSpPr>
        <p:spPr>
          <a:xfrm flipV="1">
            <a:off x="11005455" y="6652476"/>
            <a:ext cx="10940141" cy="1439851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34C63C-FF9F-4EB7-9EB8-3338535D3B69}"/>
              </a:ext>
            </a:extLst>
          </p:cNvPr>
          <p:cNvGrpSpPr/>
          <p:nvPr/>
        </p:nvGrpSpPr>
        <p:grpSpPr>
          <a:xfrm>
            <a:off x="914401" y="11580360"/>
            <a:ext cx="9144000" cy="5884498"/>
            <a:chOff x="914401" y="15176014"/>
            <a:chExt cx="9144000" cy="58844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665B0B-FA4B-4A88-9A78-2EAAC7A99B75}"/>
                </a:ext>
              </a:extLst>
            </p:cNvPr>
            <p:cNvSpPr/>
            <p:nvPr/>
          </p:nvSpPr>
          <p:spPr>
            <a:xfrm>
              <a:off x="914401" y="15176014"/>
              <a:ext cx="9144000" cy="774273"/>
            </a:xfrm>
            <a:prstGeom prst="rect">
              <a:avLst/>
            </a:prstGeom>
            <a:solidFill>
              <a:srgbClr val="A80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BentonSans Regular" panose="02000503000000020004" pitchFamily="50" charset="0"/>
                </a:rPr>
                <a:t>Introduction</a:t>
              </a:r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FFC5FFE5-73B4-49CD-B051-09065F07B911}"/>
                </a:ext>
              </a:extLst>
            </p:cNvPr>
            <p:cNvSpPr/>
            <p:nvPr/>
          </p:nvSpPr>
          <p:spPr>
            <a:xfrm flipV="1">
              <a:off x="914401" y="15176014"/>
              <a:ext cx="9111344" cy="5884498"/>
            </a:xfrm>
            <a:prstGeom prst="snip1Rect">
              <a:avLst/>
            </a:prstGeom>
            <a:noFill/>
            <a:ln w="57150">
              <a:solidFill>
                <a:srgbClr val="A805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7578A9-5AED-425B-B179-A6E798EEF0F3}"/>
                </a:ext>
              </a:extLst>
            </p:cNvPr>
            <p:cNvSpPr txBox="1"/>
            <p:nvPr/>
          </p:nvSpPr>
          <p:spPr>
            <a:xfrm rot="10800000" flipV="1">
              <a:off x="1208312" y="16276519"/>
              <a:ext cx="834506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entonSans Regular" panose="02000503000000020004" pitchFamily="50" charset="0"/>
                </a:rPr>
                <a:t>As the power of machine learning techniques continues to grow, the number of interfaces between machine and man continue to grow. For example, assistants such as Alexa and Cortana have popularized a natural speech based interface with computers.</a:t>
              </a:r>
            </a:p>
            <a:p>
              <a:endParaRPr lang="en-US" sz="2400" dirty="0">
                <a:latin typeface="BentonSans Regular" panose="02000503000000020004" pitchFamily="50" charset="0"/>
              </a:endParaRPr>
            </a:p>
            <a:p>
              <a:r>
                <a:rPr lang="en-US" sz="2400" dirty="0">
                  <a:latin typeface="BentonSans Regular" panose="02000503000000020004" pitchFamily="50" charset="0"/>
                </a:rPr>
                <a:t>Our goal with this project is to prototype a gesture based interface with computers, with the goal of being able to recognize a predefined set of hand based gestures from a live video feed. To this end, we present an application for recognizing American Sign Language alphabetical hand gestures.</a:t>
              </a:r>
            </a:p>
          </p:txBody>
        </p:sp>
      </p:grpSp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AA4E24C-D968-4146-A451-2EF4292F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393" y="7817642"/>
            <a:ext cx="4664807" cy="260398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0710633-02B5-4B1B-A0DB-ECE7239E6490}"/>
              </a:ext>
            </a:extLst>
          </p:cNvPr>
          <p:cNvGrpSpPr/>
          <p:nvPr/>
        </p:nvGrpSpPr>
        <p:grpSpPr>
          <a:xfrm>
            <a:off x="914401" y="6662003"/>
            <a:ext cx="9144000" cy="4310797"/>
            <a:chOff x="914401" y="15176014"/>
            <a:chExt cx="9144000" cy="43107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59E423-02AD-49DE-B176-21EADF60DA30}"/>
                </a:ext>
              </a:extLst>
            </p:cNvPr>
            <p:cNvSpPr/>
            <p:nvPr/>
          </p:nvSpPr>
          <p:spPr>
            <a:xfrm>
              <a:off x="914401" y="15176015"/>
              <a:ext cx="9144000" cy="774272"/>
            </a:xfrm>
            <a:prstGeom prst="rect">
              <a:avLst/>
            </a:prstGeom>
            <a:solidFill>
              <a:srgbClr val="A80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BentonSans Regular" panose="02000503000000020004" pitchFamily="50" charset="0"/>
                </a:rPr>
                <a:t>Abstract</a:t>
              </a:r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945CC53A-7E18-40A9-B580-59D51067FA4D}"/>
                </a:ext>
              </a:extLst>
            </p:cNvPr>
            <p:cNvSpPr/>
            <p:nvPr/>
          </p:nvSpPr>
          <p:spPr>
            <a:xfrm flipV="1">
              <a:off x="914401" y="15176014"/>
              <a:ext cx="9111344" cy="4310797"/>
            </a:xfrm>
            <a:prstGeom prst="snip1Rect">
              <a:avLst/>
            </a:prstGeom>
            <a:noFill/>
            <a:ln w="57150">
              <a:solidFill>
                <a:srgbClr val="A805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08D979-E5C9-4FD5-86C6-3307904257E2}"/>
                </a:ext>
              </a:extLst>
            </p:cNvPr>
            <p:cNvSpPr txBox="1"/>
            <p:nvPr/>
          </p:nvSpPr>
          <p:spPr>
            <a:xfrm rot="10800000" flipV="1">
              <a:off x="1208313" y="16399411"/>
              <a:ext cx="834506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entonSans Regular" panose="02000503000000020004" pitchFamily="50" charset="0"/>
                </a:rPr>
                <a:t>We present a method for super real-time classification of American Sign Language alphabetical gestures. We employ a two phase image recognition pipeline, wherein hands are localized within the original input image,  extracted, and fed into a CNN based classifier which outputs the detected letter. Our results indicate that our method achieves X% accuracy in a real-world scenario.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3C758B-9021-4307-A6F6-916CB72E04BC}"/>
              </a:ext>
            </a:extLst>
          </p:cNvPr>
          <p:cNvGrpSpPr/>
          <p:nvPr/>
        </p:nvGrpSpPr>
        <p:grpSpPr>
          <a:xfrm>
            <a:off x="910320" y="18170388"/>
            <a:ext cx="9144000" cy="2898282"/>
            <a:chOff x="914401" y="15176014"/>
            <a:chExt cx="9144000" cy="28982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CA956B-9D3D-402C-855B-0EAC3BE66013}"/>
                </a:ext>
              </a:extLst>
            </p:cNvPr>
            <p:cNvSpPr/>
            <p:nvPr/>
          </p:nvSpPr>
          <p:spPr>
            <a:xfrm>
              <a:off x="914401" y="15176015"/>
              <a:ext cx="9144000" cy="774272"/>
            </a:xfrm>
            <a:prstGeom prst="rect">
              <a:avLst/>
            </a:prstGeom>
            <a:solidFill>
              <a:srgbClr val="A80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BentonSans Regular" panose="02000503000000020004" pitchFamily="50" charset="0"/>
                </a:rPr>
                <a:t>Background and Related Work</a:t>
              </a:r>
            </a:p>
          </p:txBody>
        </p:sp>
        <p:sp>
          <p:nvSpPr>
            <p:cNvPr id="29" name="Rectangle: Single Corner Snipped 28">
              <a:extLst>
                <a:ext uri="{FF2B5EF4-FFF2-40B4-BE49-F238E27FC236}">
                  <a16:creationId xmlns:a16="http://schemas.microsoft.com/office/drawing/2014/main" id="{01BA3EF9-187B-4C2D-B3DD-D22CC5B9A668}"/>
                </a:ext>
              </a:extLst>
            </p:cNvPr>
            <p:cNvSpPr/>
            <p:nvPr/>
          </p:nvSpPr>
          <p:spPr>
            <a:xfrm flipV="1">
              <a:off x="914401" y="15176014"/>
              <a:ext cx="9111344" cy="2898282"/>
            </a:xfrm>
            <a:prstGeom prst="snip1Rect">
              <a:avLst/>
            </a:prstGeom>
            <a:noFill/>
            <a:ln w="57150">
              <a:solidFill>
                <a:srgbClr val="A805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84AE8-8A47-47B7-B981-137F4E48BFB1}"/>
                </a:ext>
              </a:extLst>
            </p:cNvPr>
            <p:cNvSpPr txBox="1"/>
            <p:nvPr/>
          </p:nvSpPr>
          <p:spPr>
            <a:xfrm rot="10800000" flipV="1">
              <a:off x="1212393" y="16057320"/>
              <a:ext cx="83450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entonSans Regular" panose="02000503000000020004" pitchFamily="50" charset="0"/>
                </a:rPr>
                <a:t>Hand localization has been tackled before in the VIVA hand detection challenge.</a:t>
              </a:r>
            </a:p>
            <a:p>
              <a:r>
                <a:rPr lang="en-US" sz="2400" dirty="0">
                  <a:latin typeface="BentonSans Regular" panose="02000503000000020004" pitchFamily="50" charset="0"/>
                </a:rPr>
                <a:t>Sign language letter classification has been approached in a public Kaggle competition titled </a:t>
              </a:r>
              <a:r>
                <a:rPr lang="en-US" sz="2400" b="1" i="1" dirty="0">
                  <a:latin typeface="BentonSans Regular" panose="02000503000000020004" pitchFamily="50" charset="0"/>
                </a:rPr>
                <a:t>Sign Language MNIST</a:t>
              </a:r>
              <a:endParaRPr lang="en-US" sz="2400" dirty="0">
                <a:latin typeface="BentonSans Regular" panose="02000503000000020004" pitchFamily="50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76441E-E17A-4E93-BB15-9EB12A4B2C0C}"/>
              </a:ext>
            </a:extLst>
          </p:cNvPr>
          <p:cNvGrpSpPr/>
          <p:nvPr/>
        </p:nvGrpSpPr>
        <p:grpSpPr>
          <a:xfrm>
            <a:off x="22859999" y="6668778"/>
            <a:ext cx="9144000" cy="4310797"/>
            <a:chOff x="914401" y="15176014"/>
            <a:chExt cx="9144000" cy="43107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78D491-5E82-4F1E-B428-4646A4341122}"/>
                </a:ext>
              </a:extLst>
            </p:cNvPr>
            <p:cNvSpPr/>
            <p:nvPr/>
          </p:nvSpPr>
          <p:spPr>
            <a:xfrm>
              <a:off x="914401" y="15176015"/>
              <a:ext cx="9144000" cy="774272"/>
            </a:xfrm>
            <a:prstGeom prst="rect">
              <a:avLst/>
            </a:prstGeom>
            <a:solidFill>
              <a:srgbClr val="A80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BentonSans Regular" panose="02000503000000020004" pitchFamily="50" charset="0"/>
                </a:rPr>
                <a:t>Data</a:t>
              </a:r>
            </a:p>
          </p:txBody>
        </p:sp>
        <p:sp>
          <p:nvSpPr>
            <p:cNvPr id="33" name="Rectangle: Single Corner Snipped 32">
              <a:extLst>
                <a:ext uri="{FF2B5EF4-FFF2-40B4-BE49-F238E27FC236}">
                  <a16:creationId xmlns:a16="http://schemas.microsoft.com/office/drawing/2014/main" id="{1666E1AB-512D-488D-B30B-A7B5DEC59F2C}"/>
                </a:ext>
              </a:extLst>
            </p:cNvPr>
            <p:cNvSpPr/>
            <p:nvPr/>
          </p:nvSpPr>
          <p:spPr>
            <a:xfrm flipV="1">
              <a:off x="914401" y="15176014"/>
              <a:ext cx="9111344" cy="4310797"/>
            </a:xfrm>
            <a:prstGeom prst="snip1Rect">
              <a:avLst/>
            </a:prstGeom>
            <a:noFill/>
            <a:ln w="57150">
              <a:solidFill>
                <a:srgbClr val="A805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393462-3E1C-4A9D-A5F8-AC0DC7C56E35}"/>
                </a:ext>
              </a:extLst>
            </p:cNvPr>
            <p:cNvSpPr txBox="1"/>
            <p:nvPr/>
          </p:nvSpPr>
          <p:spPr>
            <a:xfrm rot="10800000" flipV="1">
              <a:off x="1447800" y="18418529"/>
              <a:ext cx="69532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entonSans Regular" panose="02000503000000020004" pitchFamily="50" charset="0"/>
                </a:rPr>
                <a:t>Samples from the localization and classification </a:t>
              </a:r>
              <a:r>
                <a:rPr lang="en-US" sz="2400" dirty="0" err="1">
                  <a:latin typeface="BentonSans Regular" panose="02000503000000020004" pitchFamily="50" charset="0"/>
                </a:rPr>
                <a:t>datsets</a:t>
              </a:r>
              <a:r>
                <a:rPr lang="en-US" sz="2400" dirty="0">
                  <a:latin typeface="BentonSans Regular" panose="02000503000000020004" pitchFamily="50" charset="0"/>
                </a:rPr>
                <a:t>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C83586-F444-4401-85A2-7C51B5A57088}"/>
              </a:ext>
            </a:extLst>
          </p:cNvPr>
          <p:cNvGrpSpPr/>
          <p:nvPr/>
        </p:nvGrpSpPr>
        <p:grpSpPr>
          <a:xfrm>
            <a:off x="22859999" y="11625266"/>
            <a:ext cx="9144000" cy="4310797"/>
            <a:chOff x="914401" y="15176014"/>
            <a:chExt cx="9144000" cy="431079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59CAC2-40DB-40F1-AF76-8E0066BA56B4}"/>
                </a:ext>
              </a:extLst>
            </p:cNvPr>
            <p:cNvSpPr/>
            <p:nvPr/>
          </p:nvSpPr>
          <p:spPr>
            <a:xfrm>
              <a:off x="914401" y="15176015"/>
              <a:ext cx="9144000" cy="774272"/>
            </a:xfrm>
            <a:prstGeom prst="rect">
              <a:avLst/>
            </a:prstGeom>
            <a:solidFill>
              <a:srgbClr val="A80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BentonSans Regular" panose="02000503000000020004" pitchFamily="50" charset="0"/>
                </a:rPr>
                <a:t>Results</a:t>
              </a:r>
            </a:p>
          </p:txBody>
        </p:sp>
        <p:sp>
          <p:nvSpPr>
            <p:cNvPr id="37" name="Rectangle: Single Corner Snipped 36">
              <a:extLst>
                <a:ext uri="{FF2B5EF4-FFF2-40B4-BE49-F238E27FC236}">
                  <a16:creationId xmlns:a16="http://schemas.microsoft.com/office/drawing/2014/main" id="{02FBD4E5-9466-4B8C-AEF5-CEE6E394A5F5}"/>
                </a:ext>
              </a:extLst>
            </p:cNvPr>
            <p:cNvSpPr/>
            <p:nvPr/>
          </p:nvSpPr>
          <p:spPr>
            <a:xfrm flipV="1">
              <a:off x="914401" y="15176014"/>
              <a:ext cx="9111344" cy="4310797"/>
            </a:xfrm>
            <a:prstGeom prst="snip1Rect">
              <a:avLst/>
            </a:prstGeom>
            <a:noFill/>
            <a:ln w="57150">
              <a:solidFill>
                <a:srgbClr val="A805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00F785-CAF8-4124-AA6F-287F4FDB3014}"/>
                </a:ext>
              </a:extLst>
            </p:cNvPr>
            <p:cNvSpPr txBox="1"/>
            <p:nvPr/>
          </p:nvSpPr>
          <p:spPr>
            <a:xfrm rot="10800000" flipV="1">
              <a:off x="1113399" y="16074668"/>
              <a:ext cx="83450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entonSans Regular" panose="02000503000000020004" pitchFamily="50" charset="0"/>
                </a:rPr>
                <a:t>There can be no doubt that our results were stellar. Here’s a handy graph of our results. (That is to say, we are still working on them.)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BD9D70-8736-4FAA-A54A-7A00EE861B7D}"/>
              </a:ext>
            </a:extLst>
          </p:cNvPr>
          <p:cNvGrpSpPr/>
          <p:nvPr/>
        </p:nvGrpSpPr>
        <p:grpSpPr>
          <a:xfrm>
            <a:off x="22859999" y="16711630"/>
            <a:ext cx="9144000" cy="4310797"/>
            <a:chOff x="914401" y="15176014"/>
            <a:chExt cx="9144000" cy="43107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EE865F-0EFE-4867-9787-E1D9577FD303}"/>
                </a:ext>
              </a:extLst>
            </p:cNvPr>
            <p:cNvSpPr/>
            <p:nvPr/>
          </p:nvSpPr>
          <p:spPr>
            <a:xfrm>
              <a:off x="914401" y="15176015"/>
              <a:ext cx="9144000" cy="774272"/>
            </a:xfrm>
            <a:prstGeom prst="rect">
              <a:avLst/>
            </a:prstGeom>
            <a:solidFill>
              <a:srgbClr val="A80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BentonSans Regular" panose="02000503000000020004" pitchFamily="50" charset="0"/>
                </a:rPr>
                <a:t>Conclusion</a:t>
              </a:r>
            </a:p>
          </p:txBody>
        </p:sp>
        <p:sp>
          <p:nvSpPr>
            <p:cNvPr id="41" name="Rectangle: Single Corner Snipped 40">
              <a:extLst>
                <a:ext uri="{FF2B5EF4-FFF2-40B4-BE49-F238E27FC236}">
                  <a16:creationId xmlns:a16="http://schemas.microsoft.com/office/drawing/2014/main" id="{D193B636-FF7A-43F7-880D-D564B89F72CF}"/>
                </a:ext>
              </a:extLst>
            </p:cNvPr>
            <p:cNvSpPr/>
            <p:nvPr/>
          </p:nvSpPr>
          <p:spPr>
            <a:xfrm flipV="1">
              <a:off x="914401" y="15176014"/>
              <a:ext cx="9111344" cy="4310797"/>
            </a:xfrm>
            <a:prstGeom prst="snip1Rect">
              <a:avLst/>
            </a:prstGeom>
            <a:noFill/>
            <a:ln w="57150">
              <a:solidFill>
                <a:srgbClr val="A805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58996B-413A-4AEB-9716-B2F645600BFF}"/>
                </a:ext>
              </a:extLst>
            </p:cNvPr>
            <p:cNvSpPr txBox="1"/>
            <p:nvPr/>
          </p:nvSpPr>
          <p:spPr>
            <a:xfrm rot="10800000" flipV="1">
              <a:off x="1208313" y="16953409"/>
              <a:ext cx="83450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entonSans Regular" panose="02000503000000020004" pitchFamily="50" charset="0"/>
                </a:rPr>
                <a:t>The results clearly demonstrate the superiority of our method compared to other methods for this topic. QED</a:t>
              </a:r>
            </a:p>
            <a:p>
              <a:endParaRPr lang="en-US" sz="2400" dirty="0">
                <a:latin typeface="BentonSans Regular" panose="02000503000000020004" pitchFamily="50" charset="0"/>
              </a:endParaRPr>
            </a:p>
            <a:p>
              <a:r>
                <a:rPr lang="en-US" sz="2400" dirty="0">
                  <a:latin typeface="BentonSans Regular" panose="02000503000000020004" pitchFamily="50" charset="0"/>
                </a:rPr>
                <a:t>Actual </a:t>
              </a:r>
              <a:r>
                <a:rPr lang="en-US" sz="2400">
                  <a:latin typeface="BentonSans Regular" panose="02000503000000020004" pitchFamily="50" charset="0"/>
                </a:rPr>
                <a:t>conclusion forthcoming.</a:t>
              </a:r>
              <a:endParaRPr lang="en-US" sz="2400" dirty="0">
                <a:latin typeface="BentonSans Regular" panose="02000503000000020004" pitchFamily="50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3AC8D8-AB48-480E-90DA-C31872E6E0BF}"/>
              </a:ext>
            </a:extLst>
          </p:cNvPr>
          <p:cNvGrpSpPr/>
          <p:nvPr/>
        </p:nvGrpSpPr>
        <p:grpSpPr>
          <a:xfrm>
            <a:off x="14387244" y="10802993"/>
            <a:ext cx="6936654" cy="1725683"/>
            <a:chOff x="14336628" y="11727310"/>
            <a:chExt cx="6936654" cy="1725683"/>
          </a:xfrm>
        </p:grpSpPr>
        <p:pic>
          <p:nvPicPr>
            <p:cNvPr id="5" name="Picture 4" descr="A picture containing wall, person, indoor, man&#10;&#10;Description generated with very high confidence">
              <a:extLst>
                <a:ext uri="{FF2B5EF4-FFF2-40B4-BE49-F238E27FC236}">
                  <a16:creationId xmlns:a16="http://schemas.microsoft.com/office/drawing/2014/main" id="{91288E11-EDE7-4792-8E26-A180E06EF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6628" y="11727310"/>
              <a:ext cx="3067880" cy="172568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B613A2-1BE0-41E4-B72D-11E6353B43AD}"/>
                </a:ext>
              </a:extLst>
            </p:cNvPr>
            <p:cNvSpPr/>
            <p:nvPr/>
          </p:nvSpPr>
          <p:spPr>
            <a:xfrm>
              <a:off x="14705048" y="12178401"/>
              <a:ext cx="565260" cy="508210"/>
            </a:xfrm>
            <a:prstGeom prst="rect">
              <a:avLst/>
            </a:prstGeom>
            <a:noFill/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E481F-0EEF-4C3D-964A-4613A0F9A8D0}"/>
                </a:ext>
              </a:extLst>
            </p:cNvPr>
            <p:cNvCxnSpPr/>
            <p:nvPr/>
          </p:nvCxnSpPr>
          <p:spPr>
            <a:xfrm>
              <a:off x="17599024" y="12585315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 descr="A picture containing wall, person, indoor, man&#10;&#10;Description generated with very high confidence">
              <a:extLst>
                <a:ext uri="{FF2B5EF4-FFF2-40B4-BE49-F238E27FC236}">
                  <a16:creationId xmlns:a16="http://schemas.microsoft.com/office/drawing/2014/main" id="{E115C0FB-03DF-48A5-8818-8875D045E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8" t="28106" r="69083" b="40434"/>
            <a:stretch/>
          </p:blipFill>
          <p:spPr>
            <a:xfrm>
              <a:off x="18574590" y="12104269"/>
              <a:ext cx="1015159" cy="948542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721D999-F932-477E-BEFF-E189847601E4}"/>
                </a:ext>
              </a:extLst>
            </p:cNvPr>
            <p:cNvCxnSpPr/>
            <p:nvPr/>
          </p:nvCxnSpPr>
          <p:spPr>
            <a:xfrm>
              <a:off x="19770724" y="12585315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1ED64D-99FE-4932-B956-3C1C55D92B6B}"/>
                </a:ext>
              </a:extLst>
            </p:cNvPr>
            <p:cNvSpPr txBox="1"/>
            <p:nvPr/>
          </p:nvSpPr>
          <p:spPr>
            <a:xfrm>
              <a:off x="20732749" y="12200594"/>
              <a:ext cx="5405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BentonSans Regular" panose="02000503000000020004" pitchFamily="50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4AD31F-CDEA-4A97-AE4D-880F1548225F}"/>
                </a:ext>
              </a:extLst>
            </p:cNvPr>
            <p:cNvSpPr txBox="1"/>
            <p:nvPr/>
          </p:nvSpPr>
          <p:spPr>
            <a:xfrm>
              <a:off x="17459415" y="12230351"/>
              <a:ext cx="1072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ntonSans Regular" panose="02000503000000020004" pitchFamily="50" charset="0"/>
                </a:rPr>
                <a:t>Hand Localizer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FCBE8D-B407-458B-A89A-BA71E21ADF7F}"/>
                </a:ext>
              </a:extLst>
            </p:cNvPr>
            <p:cNvSpPr/>
            <p:nvPr/>
          </p:nvSpPr>
          <p:spPr>
            <a:xfrm>
              <a:off x="19589749" y="12199670"/>
              <a:ext cx="12442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BentonSans Regular" panose="02000503000000020004" pitchFamily="50" charset="0"/>
                </a:rPr>
                <a:t>Gesture Classifier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CA4EED7-1DB0-40D0-8A37-DD820C317E3F}"/>
              </a:ext>
            </a:extLst>
          </p:cNvPr>
          <p:cNvSpPr/>
          <p:nvPr/>
        </p:nvSpPr>
        <p:spPr>
          <a:xfrm>
            <a:off x="16560798" y="8254099"/>
            <a:ext cx="528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entonSans Regular" panose="02000503000000020004" pitchFamily="50" charset="0"/>
              </a:rPr>
              <a:t>Our classifier is trained on American Sign Language alphabetical gestures. Since our model cannot detect movement between frames, letters J and Z have been omitted.</a:t>
            </a:r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38ECCE-BA07-42AD-B78C-C9CB317FF5AD}"/>
              </a:ext>
            </a:extLst>
          </p:cNvPr>
          <p:cNvSpPr/>
          <p:nvPr/>
        </p:nvSpPr>
        <p:spPr>
          <a:xfrm>
            <a:off x="11449051" y="11060832"/>
            <a:ext cx="2550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entonSans Regular" panose="02000503000000020004" pitchFamily="50" charset="0"/>
              </a:rPr>
              <a:t>An illustration of our processing pipeline</a:t>
            </a:r>
            <a:endParaRPr lang="en-US" sz="2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ED8A5-B8E0-4B3D-B040-11BD0696A5FD}"/>
              </a:ext>
            </a:extLst>
          </p:cNvPr>
          <p:cNvSpPr txBox="1"/>
          <p:nvPr/>
        </p:nvSpPr>
        <p:spPr>
          <a:xfrm>
            <a:off x="12793239" y="15074426"/>
            <a:ext cx="2864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entonSans Regular" panose="02000503000000020004" pitchFamily="50" charset="0"/>
              </a:rPr>
              <a:t>Hand Localization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005A97-B1A8-4169-898F-11D2992E60A0}"/>
              </a:ext>
            </a:extLst>
          </p:cNvPr>
          <p:cNvSpPr/>
          <p:nvPr/>
        </p:nvSpPr>
        <p:spPr>
          <a:xfrm>
            <a:off x="17484524" y="15074425"/>
            <a:ext cx="3206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BentonSans Regular" panose="02000503000000020004" pitchFamily="50" charset="0"/>
              </a:rPr>
              <a:t>Letter Classification</a:t>
            </a:r>
          </a:p>
        </p:txBody>
      </p:sp>
      <p:sp>
        <p:nvSpPr>
          <p:cNvPr id="62" name="Rectangle: Single Corner Snipped 61">
            <a:extLst>
              <a:ext uri="{FF2B5EF4-FFF2-40B4-BE49-F238E27FC236}">
                <a16:creationId xmlns:a16="http://schemas.microsoft.com/office/drawing/2014/main" id="{471690F7-811B-4325-8568-04DF0BC74864}"/>
              </a:ext>
            </a:extLst>
          </p:cNvPr>
          <p:cNvSpPr/>
          <p:nvPr/>
        </p:nvSpPr>
        <p:spPr>
          <a:xfrm flipV="1">
            <a:off x="16497301" y="14999374"/>
            <a:ext cx="5044326" cy="5450825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1AFA96BC-E9F3-4FD5-9BEE-31B1D4D7C6BB}"/>
              </a:ext>
            </a:extLst>
          </p:cNvPr>
          <p:cNvSpPr/>
          <p:nvPr/>
        </p:nvSpPr>
        <p:spPr>
          <a:xfrm rot="-10800000" flipV="1">
            <a:off x="11449051" y="14999374"/>
            <a:ext cx="5044326" cy="5450825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89FFCC-3BA1-4D67-987E-31BADE755710}"/>
              </a:ext>
            </a:extLst>
          </p:cNvPr>
          <p:cNvSpPr/>
          <p:nvPr/>
        </p:nvSpPr>
        <p:spPr>
          <a:xfrm>
            <a:off x="11798020" y="15809063"/>
            <a:ext cx="4408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entonSans Regular" panose="02000503000000020004" pitchFamily="50" charset="0"/>
              </a:rPr>
              <a:t>We used a variation of YOLO v2, trained on a dataset of photos with bounding boxes around hands.</a:t>
            </a:r>
          </a:p>
          <a:p>
            <a:endParaRPr lang="en-US" sz="2400" dirty="0">
              <a:latin typeface="BentonSans Regular" panose="02000503000000020004" pitchFamily="50" charset="0"/>
            </a:endParaRPr>
          </a:p>
          <a:p>
            <a:r>
              <a:rPr lang="en-US" sz="2400" dirty="0">
                <a:latin typeface="BentonSans Regular" panose="02000503000000020004" pitchFamily="50" charset="0"/>
              </a:rPr>
              <a:t>Input images from the camera feed are passed into this network, and the bounding box around a hand returned is cropped from the image, then passed to the classifier.</a:t>
            </a:r>
            <a:endParaRPr lang="en-US" sz="2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F37001-3A4A-4C51-8C71-BA7DBCA533AC}"/>
              </a:ext>
            </a:extLst>
          </p:cNvPr>
          <p:cNvSpPr/>
          <p:nvPr/>
        </p:nvSpPr>
        <p:spPr>
          <a:xfrm>
            <a:off x="16815080" y="15808942"/>
            <a:ext cx="44087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entonSans Regular" panose="02000503000000020004" pitchFamily="50" charset="0"/>
              </a:rPr>
              <a:t>For classifying the letters from hands, we merged together several datasets of ASL letters. Classification is performed on a 28x28 resized image.</a:t>
            </a:r>
          </a:p>
          <a:p>
            <a:endParaRPr lang="en-US" sz="2400" dirty="0">
              <a:latin typeface="BentonSans Regular" panose="02000503000000020004" pitchFamily="50" charset="0"/>
            </a:endParaRPr>
          </a:p>
          <a:p>
            <a:r>
              <a:rPr lang="en-US" sz="2400" dirty="0">
                <a:latin typeface="BentonSans Regular" panose="02000503000000020004" pitchFamily="50" charset="0"/>
              </a:rPr>
              <a:t>We augmented these datasets with transformed and translated duplicates of images within each dataset.</a:t>
            </a:r>
          </a:p>
          <a:p>
            <a:endParaRPr lang="en-US" sz="2400" dirty="0">
              <a:latin typeface="BentonSans Regular" panose="02000503000000020004" pitchFamily="50" charset="0"/>
            </a:endParaRPr>
          </a:p>
          <a:p>
            <a:endParaRPr lang="en-US" sz="2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66094C-BB6C-4A49-9348-25813FD733BA}"/>
              </a:ext>
            </a:extLst>
          </p:cNvPr>
          <p:cNvSpPr/>
          <p:nvPr/>
        </p:nvSpPr>
        <p:spPr>
          <a:xfrm>
            <a:off x="18716628" y="13145337"/>
            <a:ext cx="2550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entonSans Regular" panose="02000503000000020004" pitchFamily="50" charset="0"/>
              </a:rPr>
              <a:t>Classifier architecture</a:t>
            </a:r>
            <a:endParaRPr lang="en-US" sz="2400" dirty="0"/>
          </a:p>
        </p:txBody>
      </p:sp>
      <p:pic>
        <p:nvPicPr>
          <p:cNvPr id="68" name="Picture 6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2F9F8-3A8D-4ACE-B11E-E8A860DD5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778178" y="11129773"/>
            <a:ext cx="1725685" cy="5044327"/>
          </a:xfrm>
          <a:prstGeom prst="rect">
            <a:avLst/>
          </a:prstGeom>
        </p:spPr>
      </p:pic>
      <p:pic>
        <p:nvPicPr>
          <p:cNvPr id="70" name="Picture 69" descr="A bathroom with a sink and a mirror&#10;&#10;Description generated with very high confidence">
            <a:extLst>
              <a:ext uri="{FF2B5EF4-FFF2-40B4-BE49-F238E27FC236}">
                <a16:creationId xmlns:a16="http://schemas.microsoft.com/office/drawing/2014/main" id="{23BB58B4-2BAD-46D9-8873-E89EFB4BF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899" y="7612990"/>
            <a:ext cx="3094622" cy="2061019"/>
          </a:xfrm>
          <a:prstGeom prst="rect">
            <a:avLst/>
          </a:prstGeom>
        </p:spPr>
      </p:pic>
      <p:pic>
        <p:nvPicPr>
          <p:cNvPr id="72" name="Picture 71" descr="A person in a car&#10;&#10;Description generated with high confidence">
            <a:extLst>
              <a:ext uri="{FF2B5EF4-FFF2-40B4-BE49-F238E27FC236}">
                <a16:creationId xmlns:a16="http://schemas.microsoft.com/office/drawing/2014/main" id="{C895795A-4FA1-458A-8950-32AFE5720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399" y="7606889"/>
            <a:ext cx="2857500" cy="2143125"/>
          </a:xfrm>
          <a:prstGeom prst="rect">
            <a:avLst/>
          </a:prstGeom>
        </p:spPr>
      </p:pic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D0E02888-CF53-4AB2-92B8-CF75B21DC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618625"/>
              </p:ext>
            </p:extLst>
          </p:nvPr>
        </p:nvGraphicFramePr>
        <p:xfrm>
          <a:off x="23289784" y="13570798"/>
          <a:ext cx="7837916" cy="22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2812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422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BentonSans Regular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Mathews, Scott Robert</dc:creator>
  <cp:lastModifiedBy>Mathews, Scott Robert</cp:lastModifiedBy>
  <cp:revision>26</cp:revision>
  <dcterms:created xsi:type="dcterms:W3CDTF">2018-04-19T13:03:41Z</dcterms:created>
  <dcterms:modified xsi:type="dcterms:W3CDTF">2018-04-21T00:28:04Z</dcterms:modified>
</cp:coreProperties>
</file>