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726" r:id="rId3"/>
  </p:sldMasterIdLst>
  <p:notesMasterIdLst>
    <p:notesMasterId r:id="rId19"/>
  </p:notesMasterIdLst>
  <p:handoutMasterIdLst>
    <p:handoutMasterId r:id="rId20"/>
  </p:handoutMasterIdLst>
  <p:sldIdLst>
    <p:sldId id="282" r:id="rId4"/>
    <p:sldId id="259" r:id="rId5"/>
    <p:sldId id="263" r:id="rId6"/>
    <p:sldId id="280" r:id="rId7"/>
    <p:sldId id="287" r:id="rId8"/>
    <p:sldId id="264" r:id="rId9"/>
    <p:sldId id="271" r:id="rId10"/>
    <p:sldId id="285" r:id="rId11"/>
    <p:sldId id="286" r:id="rId12"/>
    <p:sldId id="288" r:id="rId13"/>
    <p:sldId id="289" r:id="rId14"/>
    <p:sldId id="275" r:id="rId15"/>
    <p:sldId id="276" r:id="rId16"/>
    <p:sldId id="260" r:id="rId17"/>
    <p:sldId id="278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s Terrell" initials="We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B"/>
    <a:srgbClr val="33CC33"/>
    <a:srgbClr val="FFFF00"/>
    <a:srgbClr val="0000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3445" autoAdjust="0"/>
  </p:normalViewPr>
  <p:slideViewPr>
    <p:cSldViewPr snapToGrid="0">
      <p:cViewPr varScale="1">
        <p:scale>
          <a:sx n="107" d="100"/>
          <a:sy n="107" d="100"/>
        </p:scale>
        <p:origin x="-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1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1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Gears, </a:t>
            </a:r>
            <a:r>
              <a:rPr lang="en-US" smtClean="0"/>
              <a:t>Pulley Drives, </a:t>
            </a:r>
            <a:r>
              <a:rPr lang="en-US"/>
              <a:t>and Sprockets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338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/>
              <a:t>Principles of Engineering</a:t>
            </a:r>
            <a:r>
              <a:rPr lang="en-US" baseline="30000"/>
              <a:t>TM</a:t>
            </a:r>
            <a:endParaRPr lang="en-US"/>
          </a:p>
          <a:p>
            <a:pPr>
              <a:defRPr/>
            </a:pPr>
            <a:r>
              <a:rPr lang="en-US"/>
              <a:t>Unit 1 – Lesson 1.1 - Mechanisms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2010</a:t>
            </a:r>
          </a:p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9B4096-C963-4A8D-8E57-A787ADC687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3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27" name="Rectangle 1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Gears, Pulley Drives, and Sprockets</a:t>
            </a:r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338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/>
              <a:t>Principles of Engineering</a:t>
            </a:r>
            <a:r>
              <a:rPr lang="en-US" baseline="30000"/>
              <a:t>TM</a:t>
            </a:r>
            <a:endParaRPr lang="en-US"/>
          </a:p>
          <a:p>
            <a:pPr>
              <a:defRPr/>
            </a:pPr>
            <a:r>
              <a:rPr lang="en-US"/>
              <a:t>Unit 1 – Lesson 1.1 - Mechanisms</a:t>
            </a:r>
          </a:p>
        </p:txBody>
      </p:sp>
      <p:sp>
        <p:nvSpPr>
          <p:cNvPr id="30726" name="Rectangle 17"/>
          <p:cNvSpPr>
            <a:spLocks noChangeArrowheads="1"/>
          </p:cNvSpPr>
          <p:nvPr/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endParaRPr lang="en-US" sz="1000"/>
          </a:p>
          <a:p>
            <a:pPr eaLnBrk="0" hangingPunct="0">
              <a:defRPr/>
            </a:pPr>
            <a:endParaRPr lang="en-US" sz="1000"/>
          </a:p>
          <a:p>
            <a:pPr eaLnBrk="0" hangingPunct="0">
              <a:defRPr/>
            </a:pPr>
            <a:endParaRPr lang="en-US" sz="1000"/>
          </a:p>
          <a:p>
            <a:pPr>
              <a:defRPr/>
            </a:pPr>
            <a:endParaRPr lang="en-US" sz="1200"/>
          </a:p>
          <a:p>
            <a:pPr>
              <a:defRPr/>
            </a:pPr>
            <a:endParaRPr lang="en-US" sz="1200"/>
          </a:p>
          <a:p>
            <a:pPr eaLnBrk="0" hangingPunct="0">
              <a:defRPr/>
            </a:pPr>
            <a:r>
              <a:rPr lang="en-US" sz="1200"/>
              <a:t>Project Lead The Way, Inc.</a:t>
            </a:r>
            <a:endParaRPr lang="en-US" sz="1200" baseline="30000">
              <a:cs typeface="Arial" charset="0"/>
            </a:endParaRPr>
          </a:p>
          <a:p>
            <a:pPr eaLnBrk="0" hangingPunct="0">
              <a:defRPr/>
            </a:pPr>
            <a:r>
              <a:rPr lang="en-US" sz="1200">
                <a:cs typeface="Arial" charset="0"/>
              </a:rPr>
              <a:t>Copyright 2010</a:t>
            </a:r>
          </a:p>
          <a:p>
            <a:pPr>
              <a:defRPr/>
            </a:pPr>
            <a:endParaRPr lang="en-US" sz="1200"/>
          </a:p>
        </p:txBody>
      </p:sp>
      <p:sp>
        <p:nvSpPr>
          <p:cNvPr id="30727" name="Rectangle 18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5546176-4CC7-4516-9392-75EBD3FF04DE}" type="slidenum">
              <a:rPr lang="en-US" sz="1200"/>
              <a:pPr algn="r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8328634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5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40963" name="Rectangle 16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  <p:sp>
        <p:nvSpPr>
          <p:cNvPr id="4096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A simple method to gain torque would be to turn the final gear that was added into the driver gear.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5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43011" name="Rectangle 16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  <p:sp>
        <p:nvSpPr>
          <p:cNvPr id="4301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The belt is a continuous band that wraps around the pulleys to transmit power. The ratios are the same as for gears. The only exception is that there are no teeth to count. </a:t>
            </a:r>
          </a:p>
          <a:p>
            <a:pPr eaLnBrk="1" hangingPunct="1"/>
            <a:r>
              <a:rPr lang="en-US" smtClean="0"/>
              <a:t>Another difference is that two pulleys connected by a belt will rotate in the same direction.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5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44035" name="Rectangle 16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  <p:sp>
        <p:nvSpPr>
          <p:cNvPr id="4403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Sprockets and gears are often confused. Gears mesh with gears, while sprockets use chains to transfer power between sprockets.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450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4608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3277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5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36867" name="Rectangle 16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  <p:sp>
        <p:nvSpPr>
          <p:cNvPr id="3686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In order to effectively work among the ratios, you must be able to distinguish the following symbols.</a:t>
            </a:r>
          </a:p>
          <a:p>
            <a:pPr eaLnBrk="1" hangingPunct="1"/>
            <a:r>
              <a:rPr lang="en-US" smtClean="0"/>
              <a:t>The symbol for angular velocity is the Greek lower case Omega.</a:t>
            </a:r>
          </a:p>
          <a:p>
            <a:pPr eaLnBrk="1" hangingPunct="1"/>
            <a:r>
              <a:rPr lang="en-US" smtClean="0"/>
              <a:t>The symbol for torque is the Greek lower case Tau.</a:t>
            </a:r>
          </a:p>
          <a:p>
            <a:pPr eaLnBrk="1" hangingPunct="1"/>
            <a:r>
              <a:rPr lang="en-US" smtClean="0"/>
              <a:t>The subscript “in” and “out” simply identify whether or not the characteristic of the gear refers to the input or output gear.</a:t>
            </a:r>
          </a:p>
          <a:p>
            <a:pPr eaLnBrk="1" hangingPunct="1"/>
            <a:r>
              <a:rPr lang="en-US" smtClean="0"/>
              <a:t>Note the rotation direction of the gears.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3891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Gears, Pulleys, and Sprockets</a:t>
            </a:r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Principles of Engineering</a:t>
            </a:r>
            <a:r>
              <a:rPr lang="en-US" baseline="30000" smtClean="0"/>
              <a:t>TM</a:t>
            </a:r>
            <a:endParaRPr lang="en-US" smtClean="0"/>
          </a:p>
          <a:p>
            <a:r>
              <a:rPr lang="en-US" smtClean="0"/>
              <a:t>Unit 1 – Lesson 1.1 - Mechanisms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1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45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7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5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0D292-BF7D-4CDA-A267-0A896FA93B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51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A7DC9-D1F4-4A58-8D35-147588BF55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20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02696-0C9E-4094-8831-8ED325F5A7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6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5D4CE-D855-4311-9F92-A5C4541D8A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01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C15D4-3DE6-4CC2-92A1-0EE627934D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5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92FBE-8B94-4A7F-A4EE-617F19DE78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78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ED14-1BA3-4A47-89DF-30662749D6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05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FC971-CC8F-457C-B7E8-E474F6AB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72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DB93E-3944-4BDB-BC51-0BE0A4924A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55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A23AE-DB4F-4D35-8166-057B2E07CA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16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B3029-E650-4DC1-84F9-0AFE8F539E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93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LTW_MT_L_3C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"/>
            <a:ext cx="624681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7772400" cy="838199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386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386B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6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8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7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40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21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314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  <p:sldLayoutId id="214748409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3E99B06-0845-402A-BF5E-CD83EA5B2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72200"/>
            <a:ext cx="4746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0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5.wmf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4.gif"/><Relationship Id="rId5" Type="http://schemas.openxmlformats.org/officeDocument/2006/relationships/image" Target="../media/image39.wmf"/><Relationship Id="rId15" Type="http://schemas.openxmlformats.org/officeDocument/2006/relationships/image" Target="../media/image43.wmf"/><Relationship Id="rId10" Type="http://schemas.openxmlformats.org/officeDocument/2006/relationships/hyperlink" Target="http://upload.wikimedia.org/wikipedia/commons/0/03/Chain.gif" TargetMode="External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wmf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10" Type="http://schemas.openxmlformats.org/officeDocument/2006/relationships/image" Target="../media/image20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oleObject" Target="../embeddings/oleObject1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3657600"/>
            <a:ext cx="7772400" cy="762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Gears, Pulley Drives, and Sprockets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033588" y="4418013"/>
            <a:ext cx="1279525" cy="1279525"/>
            <a:chOff x="3075" y="1667"/>
            <a:chExt cx="806" cy="806"/>
          </a:xfrm>
        </p:grpSpPr>
        <p:grpSp>
          <p:nvGrpSpPr>
            <p:cNvPr id="27670" name="Group 42"/>
            <p:cNvGrpSpPr>
              <a:grpSpLocks/>
            </p:cNvGrpSpPr>
            <p:nvPr/>
          </p:nvGrpSpPr>
          <p:grpSpPr bwMode="auto">
            <a:xfrm>
              <a:off x="3075" y="1667"/>
              <a:ext cx="806" cy="806"/>
              <a:chOff x="2349" y="2513"/>
              <a:chExt cx="806" cy="806"/>
            </a:xfrm>
          </p:grpSpPr>
          <p:sp>
            <p:nvSpPr>
              <p:cNvPr id="27672" name="Oval 37"/>
              <p:cNvSpPr>
                <a:spLocks noChangeArrowheads="1"/>
              </p:cNvSpPr>
              <p:nvPr/>
            </p:nvSpPr>
            <p:spPr bwMode="auto">
              <a:xfrm>
                <a:off x="2349" y="2513"/>
                <a:ext cx="806" cy="80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Oval 38"/>
              <p:cNvSpPr>
                <a:spLocks noChangeArrowheads="1"/>
              </p:cNvSpPr>
              <p:nvPr/>
            </p:nvSpPr>
            <p:spPr bwMode="auto">
              <a:xfrm>
                <a:off x="2694" y="2858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/>
                <a:endParaRPr lang="en-US"/>
              </a:p>
            </p:txBody>
          </p:sp>
        </p:grpSp>
        <p:sp>
          <p:nvSpPr>
            <p:cNvPr id="27671" name="Oval 47"/>
            <p:cNvSpPr>
              <a:spLocks noChangeArrowheads="1"/>
            </p:cNvSpPr>
            <p:nvPr/>
          </p:nvSpPr>
          <p:spPr bwMode="auto">
            <a:xfrm>
              <a:off x="3138" y="1830"/>
              <a:ext cx="108" cy="1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rgbClr val="00386B"/>
                </a:solidFill>
                <a:latin typeface="+mj-lt"/>
                <a:ea typeface="+mj-ea"/>
                <a:cs typeface="+mj-cs"/>
              </a:rPr>
              <a:t>Compound Gear Train</a:t>
            </a:r>
          </a:p>
        </p:txBody>
      </p:sp>
      <p:sp>
        <p:nvSpPr>
          <p:cNvPr id="27652" name="Rectangle 13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313238" y="5121275"/>
            <a:ext cx="1736725" cy="1736725"/>
            <a:chOff x="795" y="1154"/>
            <a:chExt cx="1094" cy="1094"/>
          </a:xfrm>
        </p:grpSpPr>
        <p:grpSp>
          <p:nvGrpSpPr>
            <p:cNvPr id="27666" name="Group 41"/>
            <p:cNvGrpSpPr>
              <a:grpSpLocks/>
            </p:cNvGrpSpPr>
            <p:nvPr/>
          </p:nvGrpSpPr>
          <p:grpSpPr bwMode="auto">
            <a:xfrm>
              <a:off x="795" y="1154"/>
              <a:ext cx="1094" cy="1094"/>
              <a:chOff x="873" y="1994"/>
              <a:chExt cx="1094" cy="1094"/>
            </a:xfrm>
          </p:grpSpPr>
          <p:sp>
            <p:nvSpPr>
              <p:cNvPr id="27668" name="Oval 29"/>
              <p:cNvSpPr>
                <a:spLocks noChangeArrowheads="1"/>
              </p:cNvSpPr>
              <p:nvPr/>
            </p:nvSpPr>
            <p:spPr bwMode="auto">
              <a:xfrm>
                <a:off x="873" y="1994"/>
                <a:ext cx="1094" cy="109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9" name="Oval 34"/>
              <p:cNvSpPr>
                <a:spLocks noChangeArrowheads="1"/>
              </p:cNvSpPr>
              <p:nvPr/>
            </p:nvSpPr>
            <p:spPr bwMode="auto">
              <a:xfrm>
                <a:off x="1359" y="2486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/>
                <a:endParaRPr lang="en-US"/>
              </a:p>
            </p:txBody>
          </p:sp>
        </p:grpSp>
        <p:sp>
          <p:nvSpPr>
            <p:cNvPr id="27667" name="Oval 45"/>
            <p:cNvSpPr>
              <a:spLocks noChangeArrowheads="1"/>
            </p:cNvSpPr>
            <p:nvPr/>
          </p:nvSpPr>
          <p:spPr bwMode="auto">
            <a:xfrm>
              <a:off x="1086" y="2058"/>
              <a:ext cx="108" cy="1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3848100" y="4868863"/>
            <a:ext cx="619125" cy="619125"/>
            <a:chOff x="3870" y="3151"/>
            <a:chExt cx="390" cy="390"/>
          </a:xfrm>
        </p:grpSpPr>
        <p:grpSp>
          <p:nvGrpSpPr>
            <p:cNvPr id="27662" name="Group 44"/>
            <p:cNvGrpSpPr>
              <a:grpSpLocks/>
            </p:cNvGrpSpPr>
            <p:nvPr/>
          </p:nvGrpSpPr>
          <p:grpSpPr bwMode="auto">
            <a:xfrm>
              <a:off x="3870" y="3151"/>
              <a:ext cx="390" cy="390"/>
              <a:chOff x="3870" y="3151"/>
              <a:chExt cx="390" cy="390"/>
            </a:xfrm>
          </p:grpSpPr>
          <p:sp>
            <p:nvSpPr>
              <p:cNvPr id="27664" name="Oval 39"/>
              <p:cNvSpPr>
                <a:spLocks noChangeArrowheads="1"/>
              </p:cNvSpPr>
              <p:nvPr/>
            </p:nvSpPr>
            <p:spPr bwMode="auto">
              <a:xfrm>
                <a:off x="3870" y="3151"/>
                <a:ext cx="390" cy="390"/>
              </a:xfrm>
              <a:prstGeom prst="ellipse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Oval 40"/>
              <p:cNvSpPr>
                <a:spLocks noChangeArrowheads="1"/>
              </p:cNvSpPr>
              <p:nvPr/>
            </p:nvSpPr>
            <p:spPr bwMode="auto">
              <a:xfrm>
                <a:off x="4006" y="3287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/>
                <a:endParaRPr lang="en-US"/>
              </a:p>
            </p:txBody>
          </p:sp>
        </p:grpSp>
        <p:sp>
          <p:nvSpPr>
            <p:cNvPr id="27663" name="Oval 46"/>
            <p:cNvSpPr>
              <a:spLocks noChangeArrowheads="1"/>
            </p:cNvSpPr>
            <p:nvPr/>
          </p:nvSpPr>
          <p:spPr bwMode="auto">
            <a:xfrm>
              <a:off x="4080" y="3180"/>
              <a:ext cx="108" cy="1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781050" y="4597400"/>
            <a:ext cx="776288" cy="776288"/>
            <a:chOff x="1896" y="1432"/>
            <a:chExt cx="489" cy="489"/>
          </a:xfrm>
        </p:grpSpPr>
        <p:grpSp>
          <p:nvGrpSpPr>
            <p:cNvPr id="27658" name="Group 43"/>
            <p:cNvGrpSpPr>
              <a:grpSpLocks/>
            </p:cNvGrpSpPr>
            <p:nvPr/>
          </p:nvGrpSpPr>
          <p:grpSpPr bwMode="auto">
            <a:xfrm>
              <a:off x="1896" y="1432"/>
              <a:ext cx="489" cy="489"/>
              <a:chOff x="3492" y="1972"/>
              <a:chExt cx="489" cy="489"/>
            </a:xfrm>
          </p:grpSpPr>
          <p:sp>
            <p:nvSpPr>
              <p:cNvPr id="27660" name="Oval 28"/>
              <p:cNvSpPr>
                <a:spLocks noChangeArrowheads="1"/>
              </p:cNvSpPr>
              <p:nvPr/>
            </p:nvSpPr>
            <p:spPr bwMode="auto">
              <a:xfrm>
                <a:off x="3492" y="1972"/>
                <a:ext cx="489" cy="489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1" name="Oval 30"/>
              <p:cNvSpPr>
                <a:spLocks noChangeArrowheads="1"/>
              </p:cNvSpPr>
              <p:nvPr/>
            </p:nvSpPr>
            <p:spPr bwMode="auto">
              <a:xfrm>
                <a:off x="3685" y="2159"/>
                <a:ext cx="115" cy="11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/>
                <a:endParaRPr lang="en-US"/>
              </a:p>
            </p:txBody>
          </p:sp>
        </p:grpSp>
        <p:sp>
          <p:nvSpPr>
            <p:cNvPr id="27659" name="Oval 48"/>
            <p:cNvSpPr>
              <a:spLocks noChangeArrowheads="1"/>
            </p:cNvSpPr>
            <p:nvPr/>
          </p:nvSpPr>
          <p:spPr bwMode="auto">
            <a:xfrm>
              <a:off x="2196" y="1752"/>
              <a:ext cx="108" cy="1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49" name="Text Box 53"/>
          <p:cNvSpPr txBox="1">
            <a:spLocks noChangeArrowheads="1"/>
          </p:cNvSpPr>
          <p:nvPr/>
        </p:nvSpPr>
        <p:spPr bwMode="auto">
          <a:xfrm>
            <a:off x="4256088" y="1782763"/>
            <a:ext cx="4646612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The two middle gears share a common axle, so they rotate at the same speed.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This allows the final gear to rotate slower and produce  more torque than if it were connected only to the driver gear.</a:t>
            </a:r>
          </a:p>
        </p:txBody>
      </p:sp>
      <p:sp>
        <p:nvSpPr>
          <p:cNvPr id="27657" name="Text Box 54"/>
          <p:cNvSpPr txBox="1">
            <a:spLocks noChangeArrowheads="1"/>
          </p:cNvSpPr>
          <p:nvPr/>
        </p:nvSpPr>
        <p:spPr bwMode="auto">
          <a:xfrm>
            <a:off x="2755900" y="1320800"/>
            <a:ext cx="1381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Driver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0.0125 C -0.04584 0.01204 -0.04792 0.0125 -0.04792 0.01111 C -0.04792 0.00949 -0.04566 0.00949 -0.04479 0.00834 C -0.0375 -0.00023 -0.04254 0.00278 -0.03646 -2.59259E-6 C -0.02327 -0.01759 -0.00643 -0.02986 0.00625 -0.04861 C 0.02205 -0.07176 0.03455 -0.09745 0.04896 -0.12222 C 0.05659 -0.13541 0.05 -0.11967 0.05625 -0.13472 C 0.06111 -0.14653 0.06493 -0.16111 0.06875 -0.17361 C 0.07187 -0.18426 0.07639 -0.19537 0.08021 -0.20555 C 0.08333 -0.21389 0.0842 -0.22315 0.08646 -0.23194 C 0.08594 -0.25278 0.08906 -0.275 0.08333 -0.29444 C 0.07482 -0.32291 0.06875 -0.35162 0.05833 -0.37916 C 0.04305 -0.4199 0.01319 -0.45301 -0.01979 -0.46389 C -0.02587 -0.46944 -0.02865 -0.46782 -0.03646 -0.46666 C -0.04323 -0.46435 -0.04879 -0.46041 -0.05521 -0.45833 C -0.06285 -0.45162 -0.06997 -0.44838 -0.07604 -0.43889 C -0.07882 -0.43449 -0.07934 -0.43541 -0.08125 -0.43055 C -0.08177 -0.42916 -0.08334 -0.42569 -0.08229 -0.42639 C -0.08073 -0.42731 -0.07917 -0.43194 -0.07917 -0.43171 " pathEditMode="relative" rAng="0" ptsTypes="ffffffffffffffffff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-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C 0.00833 -0.00371 -0.00313 0.00208 0.01146 -0.0125 C 0.01823 -0.01922 0.02361 -0.02778 0.03021 -0.03472 C 0.03698 -0.0419 0.03403 -0.03588 0.04167 -0.04306 C 0.04878 -0.04977 0.05555 -0.0581 0.0625 -0.06528 C 0.07552 -0.07871 0.08906 -0.09167 0.10208 -0.10556 C 0.11059 -0.11459 0.1191 -0.12477 0.12708 -0.13472 C 0.13003 -0.1382 0.13212 -0.14306 0.13542 -0.14584 C 0.14323 -0.15209 0.15087 -0.15949 0.15729 -0.16806 C 0.16423 -0.17732 0.17187 -0.18704 0.18021 -0.19445 C 0.18298 -0.20023 0.18837 -0.20347 0.19062 -0.20972 C 0.19774 -0.22847 0.2118 -0.24144 0.22083 -0.25834 C 0.23385 -0.28264 0.24514 -0.32014 0.24792 -0.35 C 0.24757 -0.36343 0.24757 -0.37685 0.24687 -0.39028 C 0.24601 -0.40926 0.22917 -0.43009 0.21979 -0.44167 C 0.21441 -0.44815 0.21024 -0.45579 0.20417 -0.46111 C 0.19184 -0.48565 0.16302 -0.4875 0.14375 -0.49167 C 0.13628 -0.49028 0.12934 -0.4875 0.12187 -0.48611 C 0.10851 -0.48009 0.09479 -0.47408 0.08125 -0.46945 C 0.06441 -0.4544 0.04479 -0.44259 0.025 -0.43611 C 0.01719 -0.42917 0.02708 -0.43727 0.01771 -0.43195 C 0.01302 -0.42917 0.00937 -0.42523 0.00417 -0.42361 C 0.00347 -0.42222 0.00312 -0.4206 0.00208 -0.41945 C 0.00121 -0.41852 -0.00035 -0.41898 -0.00104 -0.41806 C -0.00174 -0.41713 -0.00139 -0.41505 -0.00208 -0.41389 C -0.00434 -0.40949 -0.01337 -0.3956 -0.01771 -0.40139 " pathEditMode="relative" ptsTypes="fffffffffffffffffffffffff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C 0.00434 -0.00856 0.01163 -0.01319 0.0177 -0.01944 C 0.0269 -0.0287 0.03663 -0.03773 0.04479 -0.04861 C 0.05902 -0.06759 0.07326 -0.08541 0.08958 -0.10139 C 0.10468 -0.11597 0.121 -0.12801 0.13645 -0.14166 C 0.15069 -0.15439 0.16284 -0.1699 0.175 -0.18611 C 0.19305 -0.21018 0.20538 -0.25092 0.21145 -0.28333 C 0.21197 -0.28935 0.21319 -0.29537 0.21354 -0.30139 C 0.2144 -0.31481 0.21562 -0.34166 0.21562 -0.34166 C 0.21475 -0.34907 0.2144 -0.35648 0.21354 -0.36389 C 0.2125 -0.37245 0.20885 -0.37986 0.20625 -0.3875 C 0.2019 -0.40046 0.19861 -0.41227 0.18958 -0.42083 C 0.18541 -0.42477 0.17986 -0.42615 0.175 -0.42777 C 0.16875 -0.42569 0.16111 -0.42338 0.1552 -0.41944 C 0.15138 -0.41689 0.14583 -0.40833 0.14583 -0.40833 C 0.14461 -0.40324 0.1427 -0.39305 0.1427 -0.39305 C 0.14305 -0.3912 0.14253 -0.38865 0.14375 -0.3875 C 0.14461 -0.38657 0.14618 -0.38773 0.14687 -0.38889 C 0.14756 -0.39004 0.14687 -0.39166 0.14687 -0.39305 " pathEditMode="relative" ptsTypes="ffffffffffffffffff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5369E-6 L -0.43108 -0.526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63" y="-26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723900"/>
            <a:ext cx="450215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56816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rgbClr val="00386B"/>
                </a:solidFill>
                <a:latin typeface="+mj-lt"/>
                <a:ea typeface="+mj-ea"/>
                <a:cs typeface="+mj-cs"/>
              </a:rPr>
              <a:t>Compound Gear Ratios</a:t>
            </a:r>
          </a:p>
        </p:txBody>
      </p:sp>
      <p:sp>
        <p:nvSpPr>
          <p:cNvPr id="4105" name="TextBox 25"/>
          <p:cNvSpPr txBox="1">
            <a:spLocks noChangeArrowheads="1"/>
          </p:cNvSpPr>
          <p:nvPr/>
        </p:nvSpPr>
        <p:spPr bwMode="auto">
          <a:xfrm>
            <a:off x="1239838" y="2679700"/>
            <a:ext cx="1430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50 T</a:t>
            </a:r>
          </a:p>
        </p:txBody>
      </p:sp>
      <p:sp>
        <p:nvSpPr>
          <p:cNvPr id="4106" name="TextBox 26"/>
          <p:cNvSpPr txBox="1">
            <a:spLocks noChangeArrowheads="1"/>
          </p:cNvSpPr>
          <p:nvPr/>
        </p:nvSpPr>
        <p:spPr bwMode="auto">
          <a:xfrm>
            <a:off x="2974975" y="2397125"/>
            <a:ext cx="1239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40 T</a:t>
            </a:r>
          </a:p>
        </p:txBody>
      </p:sp>
      <p:sp>
        <p:nvSpPr>
          <p:cNvPr id="4107" name="TextBox 27"/>
          <p:cNvSpPr txBox="1">
            <a:spLocks noChangeArrowheads="1"/>
          </p:cNvSpPr>
          <p:nvPr/>
        </p:nvSpPr>
        <p:spPr bwMode="auto">
          <a:xfrm>
            <a:off x="2922588" y="1997075"/>
            <a:ext cx="650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20 T</a:t>
            </a:r>
          </a:p>
        </p:txBody>
      </p:sp>
      <p:sp>
        <p:nvSpPr>
          <p:cNvPr id="4108" name="TextBox 28"/>
          <p:cNvSpPr txBox="1">
            <a:spLocks noChangeArrowheads="1"/>
          </p:cNvSpPr>
          <p:nvPr/>
        </p:nvSpPr>
        <p:spPr bwMode="auto">
          <a:xfrm>
            <a:off x="4098925" y="1860550"/>
            <a:ext cx="652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10 T</a:t>
            </a: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7278688" y="3341688"/>
          <a:ext cx="11668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520474" imgH="393529" progId="Equation.DSMT4">
                  <p:embed/>
                </p:oleObj>
              </mc:Choice>
              <mc:Fallback>
                <p:oleObj name="Equation" r:id="rId5" imgW="520474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688" y="3341688"/>
                        <a:ext cx="116681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>
            <a:stCxn id="4114" idx="1"/>
          </p:cNvCxnSpPr>
          <p:nvPr/>
        </p:nvCxnSpPr>
        <p:spPr>
          <a:xfrm rot="10800000">
            <a:off x="3962400" y="1965325"/>
            <a:ext cx="830263" cy="771525"/>
          </a:xfrm>
          <a:prstGeom prst="straightConnector1">
            <a:avLst/>
          </a:prstGeom>
          <a:ln w="38100">
            <a:solidFill>
              <a:srgbClr val="00386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0" name="TextBox 35"/>
          <p:cNvSpPr txBox="1">
            <a:spLocks noChangeArrowheads="1"/>
          </p:cNvSpPr>
          <p:nvPr/>
        </p:nvSpPr>
        <p:spPr bwMode="auto">
          <a:xfrm>
            <a:off x="4362450" y="1376363"/>
            <a:ext cx="37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111" name="TextBox 36"/>
          <p:cNvSpPr txBox="1">
            <a:spLocks noChangeArrowheads="1"/>
          </p:cNvSpPr>
          <p:nvPr/>
        </p:nvSpPr>
        <p:spPr bwMode="auto">
          <a:xfrm>
            <a:off x="3248025" y="1071563"/>
            <a:ext cx="798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4112" name="TextBox 38"/>
          <p:cNvSpPr txBox="1">
            <a:spLocks noChangeArrowheads="1"/>
          </p:cNvSpPr>
          <p:nvPr/>
        </p:nvSpPr>
        <p:spPr bwMode="auto">
          <a:xfrm>
            <a:off x="3048000" y="1419225"/>
            <a:ext cx="35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113" name="TextBox 39"/>
          <p:cNvSpPr txBox="1">
            <a:spLocks noChangeArrowheads="1"/>
          </p:cNvSpPr>
          <p:nvPr/>
        </p:nvSpPr>
        <p:spPr bwMode="auto">
          <a:xfrm>
            <a:off x="1344613" y="893763"/>
            <a:ext cx="379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4114" name="TextBox 41"/>
          <p:cNvSpPr txBox="1">
            <a:spLocks noChangeArrowheads="1"/>
          </p:cNvSpPr>
          <p:nvPr/>
        </p:nvSpPr>
        <p:spPr bwMode="auto">
          <a:xfrm>
            <a:off x="4792663" y="2259013"/>
            <a:ext cx="39417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What is the gear ratio between gear A and B?</a:t>
            </a:r>
          </a:p>
        </p:txBody>
      </p:sp>
      <p:graphicFrame>
        <p:nvGraphicFramePr>
          <p:cNvPr id="47" name="Object 13"/>
          <p:cNvGraphicFramePr>
            <a:graphicFrameLocks noChangeAspect="1"/>
          </p:cNvGraphicFramePr>
          <p:nvPr/>
        </p:nvGraphicFramePr>
        <p:xfrm>
          <a:off x="3055938" y="4451350"/>
          <a:ext cx="142398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7" imgW="634725" imgH="393529" progId="Equation.DSMT4">
                  <p:embed/>
                </p:oleObj>
              </mc:Choice>
              <mc:Fallback>
                <p:oleObj name="Equation" r:id="rId7" imgW="634725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4451350"/>
                        <a:ext cx="1423987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/>
          <p:nvPr/>
        </p:nvCxnSpPr>
        <p:spPr>
          <a:xfrm rot="5400000" flipH="1" flipV="1">
            <a:off x="1928812" y="2522538"/>
            <a:ext cx="1362075" cy="152400"/>
          </a:xfrm>
          <a:prstGeom prst="straightConnector1">
            <a:avLst/>
          </a:prstGeom>
          <a:ln w="38100">
            <a:solidFill>
              <a:srgbClr val="00386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77838" y="3336925"/>
            <a:ext cx="41259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What is the gear ratio between gear C and D?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61963" y="5338763"/>
            <a:ext cx="7808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What is the gear ratio of the entire gear train?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2967038" y="5851525"/>
          <a:ext cx="23304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9" imgW="1028254" imgH="431613" progId="Equation.DSMT4">
                  <p:embed/>
                </p:oleObj>
              </mc:Choice>
              <mc:Fallback>
                <p:oleObj name="Equation" r:id="rId9" imgW="1028254" imgH="43161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5851525"/>
                        <a:ext cx="23304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5019675" y="3309938"/>
          <a:ext cx="204946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11" imgW="914400" imgH="431800" progId="Equation.DSMT4">
                  <p:embed/>
                </p:oleObj>
              </mc:Choice>
              <mc:Fallback>
                <p:oleObj name="Equation" r:id="rId11" imgW="9144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3309938"/>
                        <a:ext cx="2049463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831850" y="4376738"/>
          <a:ext cx="20494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13" imgW="914400" imgH="431800" progId="Equation.DSMT4">
                  <p:embed/>
                </p:oleObj>
              </mc:Choice>
              <mc:Fallback>
                <p:oleObj name="Equation" r:id="rId13" imgW="9144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376738"/>
                        <a:ext cx="204946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8229600" cy="714375"/>
          </a:xfrm>
        </p:spPr>
        <p:txBody>
          <a:bodyPr anchor="t"/>
          <a:lstStyle/>
          <a:p>
            <a:pPr algn="l" eaLnBrk="1" hangingPunct="1"/>
            <a:r>
              <a:rPr lang="en-US" sz="4000" smtClean="0">
                <a:solidFill>
                  <a:srgbClr val="00386B"/>
                </a:solidFill>
              </a:rPr>
              <a:t>Pulley and Belt Systems</a:t>
            </a:r>
          </a:p>
        </p:txBody>
      </p:sp>
      <p:graphicFrame>
        <p:nvGraphicFramePr>
          <p:cNvPr id="5122" name="Object 2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00138" y="2257425"/>
          <a:ext cx="3408362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4" imgW="1129810" imgH="431613" progId="Equation.DSMT4">
                  <p:embed/>
                </p:oleObj>
              </mc:Choice>
              <mc:Fallback>
                <p:oleObj name="Equation" r:id="rId4" imgW="1129810" imgH="431613" progId="Equation.DSMT4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2257425"/>
                        <a:ext cx="3408362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2" name="Object 5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49363" y="4235450"/>
          <a:ext cx="5508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6" imgW="291973" imgH="393529" progId="Equation.3">
                  <p:embed/>
                </p:oleObj>
              </mc:Choice>
              <mc:Fallback>
                <p:oleObj name="Equation" r:id="rId6" imgW="291973" imgH="393529" progId="Equation.3">
                  <p:embed/>
                  <p:pic>
                    <p:nvPicPr>
                      <p:cNvPr id="0" name="Object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4235450"/>
                        <a:ext cx="55086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4" name="Object 5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82813" y="4164013"/>
          <a:ext cx="11160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8" imgW="469900" imgH="419100" progId="Equation.3">
                  <p:embed/>
                </p:oleObj>
              </mc:Choice>
              <mc:Fallback>
                <p:oleObj name="Equation" r:id="rId8" imgW="469900" imgH="419100" progId="Equation.3">
                  <p:embed/>
                  <p:pic>
                    <p:nvPicPr>
                      <p:cNvPr id="0" name="Object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164013"/>
                        <a:ext cx="1116012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29"/>
          <p:cNvSpPr>
            <a:spLocks noChangeArrowheads="1"/>
          </p:cNvSpPr>
          <p:nvPr/>
        </p:nvSpPr>
        <p:spPr bwMode="auto">
          <a:xfrm>
            <a:off x="180975" y="1627188"/>
            <a:ext cx="1768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Equations</a:t>
            </a:r>
          </a:p>
        </p:txBody>
      </p:sp>
      <p:sp>
        <p:nvSpPr>
          <p:cNvPr id="5128" name="Rectangle 30"/>
          <p:cNvSpPr>
            <a:spLocks noChangeArrowheads="1"/>
          </p:cNvSpPr>
          <p:nvPr/>
        </p:nvSpPr>
        <p:spPr bwMode="auto">
          <a:xfrm>
            <a:off x="361950" y="574675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d = diameter      </a:t>
            </a:r>
            <a:r>
              <a:rPr lang="el-GR" sz="2400" i="1">
                <a:solidFill>
                  <a:srgbClr val="FF0000"/>
                </a:solidFill>
              </a:rPr>
              <a:t>ω</a:t>
            </a:r>
            <a:r>
              <a:rPr lang="en-US" sz="2400" i="1">
                <a:solidFill>
                  <a:srgbClr val="FF0000"/>
                </a:solidFill>
              </a:rPr>
              <a:t> = angular velocity (speed)       </a:t>
            </a:r>
            <a:r>
              <a:rPr lang="el-GR" sz="2400" i="1">
                <a:solidFill>
                  <a:srgbClr val="FF0000"/>
                </a:solidFill>
              </a:rPr>
              <a:t>τ</a:t>
            </a:r>
            <a:r>
              <a:rPr lang="en-US" sz="2400" i="1">
                <a:solidFill>
                  <a:srgbClr val="FF0000"/>
                </a:solidFill>
              </a:rPr>
              <a:t> = torque</a:t>
            </a: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1436688" y="3697288"/>
            <a:ext cx="0" cy="4127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5" name="Line 43"/>
          <p:cNvSpPr>
            <a:spLocks noChangeShapeType="1"/>
          </p:cNvSpPr>
          <p:nvPr/>
        </p:nvSpPr>
        <p:spPr bwMode="auto">
          <a:xfrm>
            <a:off x="4197350" y="3656013"/>
            <a:ext cx="0" cy="4127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2714625" y="3668713"/>
            <a:ext cx="0" cy="4127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Text Box 46"/>
          <p:cNvSpPr txBox="1">
            <a:spLocks noChangeArrowheads="1"/>
          </p:cNvSpPr>
          <p:nvPr/>
        </p:nvSpPr>
        <p:spPr bwMode="auto">
          <a:xfrm rot="-5400000">
            <a:off x="7814469" y="1367631"/>
            <a:ext cx="56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out</a:t>
            </a:r>
          </a:p>
        </p:txBody>
      </p:sp>
      <p:sp>
        <p:nvSpPr>
          <p:cNvPr id="5133" name="Line 27"/>
          <p:cNvSpPr>
            <a:spLocks noChangeShapeType="1"/>
          </p:cNvSpPr>
          <p:nvPr/>
        </p:nvSpPr>
        <p:spPr bwMode="auto">
          <a:xfrm>
            <a:off x="4332288" y="1419225"/>
            <a:ext cx="0" cy="7429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47"/>
          <p:cNvSpPr txBox="1">
            <a:spLocks noChangeArrowheads="1"/>
          </p:cNvSpPr>
          <p:nvPr/>
        </p:nvSpPr>
        <p:spPr bwMode="auto">
          <a:xfrm rot="-5400000">
            <a:off x="4193382" y="1462881"/>
            <a:ext cx="57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in</a:t>
            </a:r>
          </a:p>
        </p:txBody>
      </p:sp>
      <p:graphicFrame>
        <p:nvGraphicFramePr>
          <p:cNvPr id="59448" name="Object 5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670300" y="4156075"/>
          <a:ext cx="156527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0" imgW="710891" imgH="583947" progId="Equation.3">
                  <p:embed/>
                </p:oleObj>
              </mc:Choice>
              <mc:Fallback>
                <p:oleObj name="Equation" r:id="rId10" imgW="710891" imgH="583947" progId="Equation.3">
                  <p:embed/>
                  <p:pic>
                    <p:nvPicPr>
                      <p:cNvPr id="0" name="Object 5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4156075"/>
                        <a:ext cx="1565275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267200" y="4191000"/>
            <a:ext cx="942975" cy="923925"/>
            <a:chOff x="2688" y="2640"/>
            <a:chExt cx="594" cy="582"/>
          </a:xfrm>
        </p:grpSpPr>
        <p:sp>
          <p:nvSpPr>
            <p:cNvPr id="5143" name="Line 60"/>
            <p:cNvSpPr>
              <a:spLocks noChangeShapeType="1"/>
            </p:cNvSpPr>
            <p:nvPr/>
          </p:nvSpPr>
          <p:spPr bwMode="auto">
            <a:xfrm>
              <a:off x="2688" y="2640"/>
              <a:ext cx="5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61"/>
            <p:cNvSpPr>
              <a:spLocks noChangeShapeType="1"/>
            </p:cNvSpPr>
            <p:nvPr/>
          </p:nvSpPr>
          <p:spPr bwMode="auto">
            <a:xfrm>
              <a:off x="2730" y="3060"/>
              <a:ext cx="552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2647950" y="4267200"/>
            <a:ext cx="628650" cy="866775"/>
            <a:chOff x="1668" y="2688"/>
            <a:chExt cx="396" cy="546"/>
          </a:xfrm>
        </p:grpSpPr>
        <p:sp>
          <p:nvSpPr>
            <p:cNvPr id="5141" name="Line 62"/>
            <p:cNvSpPr>
              <a:spLocks noChangeShapeType="1"/>
            </p:cNvSpPr>
            <p:nvPr/>
          </p:nvSpPr>
          <p:spPr bwMode="auto">
            <a:xfrm>
              <a:off x="1680" y="2688"/>
              <a:ext cx="28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63"/>
            <p:cNvSpPr>
              <a:spLocks noChangeShapeType="1"/>
            </p:cNvSpPr>
            <p:nvPr/>
          </p:nvSpPr>
          <p:spPr bwMode="auto">
            <a:xfrm>
              <a:off x="1668" y="3000"/>
              <a:ext cx="396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56" name="Line 64"/>
          <p:cNvSpPr>
            <a:spLocks noChangeShapeType="1"/>
          </p:cNvSpPr>
          <p:nvPr/>
        </p:nvSpPr>
        <p:spPr bwMode="auto">
          <a:xfrm flipH="1" flipV="1">
            <a:off x="1511300" y="4343400"/>
            <a:ext cx="1714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57" name="Line 65"/>
          <p:cNvSpPr>
            <a:spLocks noChangeShapeType="1"/>
          </p:cNvSpPr>
          <p:nvPr/>
        </p:nvSpPr>
        <p:spPr bwMode="auto">
          <a:xfrm flipH="1" flipV="1">
            <a:off x="1498600" y="4756150"/>
            <a:ext cx="219075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Text Box 31"/>
          <p:cNvSpPr txBox="1">
            <a:spLocks noChangeArrowheads="1"/>
          </p:cNvSpPr>
          <p:nvPr/>
        </p:nvSpPr>
        <p:spPr bwMode="auto">
          <a:xfrm rot="-5400000">
            <a:off x="3725069" y="1500981"/>
            <a:ext cx="752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2in.</a:t>
            </a:r>
          </a:p>
        </p:txBody>
      </p:sp>
      <p:pic>
        <p:nvPicPr>
          <p:cNvPr id="5140" name="Picture 7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544513"/>
            <a:ext cx="3971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3" grpId="0" animBg="1"/>
      <p:bldP spid="59435" grpId="0" animBg="1"/>
      <p:bldP spid="59436" grpId="0" animBg="1"/>
      <p:bldP spid="59456" grpId="0" animBg="1"/>
      <p:bldP spid="594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7" name="Line 19"/>
          <p:cNvSpPr>
            <a:spLocks noChangeShapeType="1"/>
          </p:cNvSpPr>
          <p:nvPr/>
        </p:nvSpPr>
        <p:spPr bwMode="auto">
          <a:xfrm flipH="1" flipV="1">
            <a:off x="4235450" y="2124075"/>
            <a:ext cx="3132138" cy="4000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 flipV="1">
            <a:off x="4208463" y="817563"/>
            <a:ext cx="3235325" cy="69691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Rectangle 10"/>
          <p:cNvSpPr>
            <a:spLocks noGrp="1" noChangeArrowheads="1"/>
          </p:cNvSpPr>
          <p:nvPr>
            <p:ph type="title" sz="quarter"/>
          </p:nvPr>
        </p:nvSpPr>
        <p:spPr>
          <a:xfrm>
            <a:off x="0" y="0"/>
            <a:ext cx="7448550" cy="809625"/>
          </a:xfrm>
        </p:spPr>
        <p:txBody>
          <a:bodyPr anchor="t"/>
          <a:lstStyle/>
          <a:p>
            <a:pPr algn="l" eaLnBrk="1" hangingPunct="1"/>
            <a:r>
              <a:rPr lang="en-US" sz="4000" smtClean="0">
                <a:solidFill>
                  <a:srgbClr val="00386B"/>
                </a:solidFill>
              </a:rPr>
              <a:t>Sprocket and Chain Systems</a:t>
            </a:r>
          </a:p>
        </p:txBody>
      </p:sp>
      <p:graphicFrame>
        <p:nvGraphicFramePr>
          <p:cNvPr id="63511" name="Object 2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863850" y="3133725"/>
          <a:ext cx="33607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4" imgW="1548728" imgH="431613" progId="Equation.DSMT4">
                  <p:embed/>
                </p:oleObj>
              </mc:Choice>
              <mc:Fallback>
                <p:oleObj name="Equation" r:id="rId4" imgW="1548728" imgH="431613" progId="Equation.DSMT4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3133725"/>
                        <a:ext cx="336073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5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21013" y="4603750"/>
          <a:ext cx="3984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6" imgW="228501" imgH="393529" progId="Equation.3">
                  <p:embed/>
                </p:oleObj>
              </mc:Choice>
              <mc:Fallback>
                <p:oleObj name="Equation" r:id="rId6" imgW="228501" imgH="393529" progId="Equation.3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4603750"/>
                        <a:ext cx="3984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7" name="Object 2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25875" y="4656138"/>
          <a:ext cx="5207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8" imgW="380835" imgH="393529" progId="Equation.3">
                  <p:embed/>
                </p:oleObj>
              </mc:Choice>
              <mc:Fallback>
                <p:oleObj name="Equation" r:id="rId8" imgW="380835" imgH="393529" progId="Equation.3">
                  <p:embed/>
                  <p:pic>
                    <p:nvPicPr>
                      <p:cNvPr id="0" name="Object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4656138"/>
                        <a:ext cx="5207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Oval 11"/>
          <p:cNvSpPr>
            <a:spLocks noChangeArrowheads="1"/>
          </p:cNvSpPr>
          <p:nvPr/>
        </p:nvSpPr>
        <p:spPr bwMode="auto">
          <a:xfrm>
            <a:off x="4103688" y="1733550"/>
            <a:ext cx="150812" cy="15081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just"/>
            <a:endParaRPr lang="en-US"/>
          </a:p>
        </p:txBody>
      </p:sp>
      <p:sp>
        <p:nvSpPr>
          <p:cNvPr id="6155" name="Oval 12"/>
          <p:cNvSpPr>
            <a:spLocks noChangeArrowheads="1"/>
          </p:cNvSpPr>
          <p:nvPr/>
        </p:nvSpPr>
        <p:spPr bwMode="auto">
          <a:xfrm>
            <a:off x="7513638" y="1609725"/>
            <a:ext cx="150812" cy="15081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just"/>
            <a:endParaRPr lang="en-US"/>
          </a:p>
        </p:txBody>
      </p:sp>
      <p:pic>
        <p:nvPicPr>
          <p:cNvPr id="6156" name="Picture 18" descr="Image:Chain.gif">
            <a:hlinkClick r:id="rId10"/>
          </p:cNvPr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008063"/>
            <a:ext cx="20161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AutoShape 21"/>
          <p:cNvSpPr>
            <a:spLocks noChangeArrowheads="1"/>
          </p:cNvSpPr>
          <p:nvPr/>
        </p:nvSpPr>
        <p:spPr bwMode="auto">
          <a:xfrm rot="5400000">
            <a:off x="3763963" y="1392238"/>
            <a:ext cx="833437" cy="8334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948 w 21600"/>
              <a:gd name="T13" fmla="*/ 0 h 21600"/>
              <a:gd name="T14" fmla="*/ 20652 w 21600"/>
              <a:gd name="T15" fmla="*/ 702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472" y="5209"/>
                </a:moveTo>
                <a:cubicBezTo>
                  <a:pt x="5215" y="2923"/>
                  <a:pt x="7925" y="1582"/>
                  <a:pt x="10800" y="1583"/>
                </a:cubicBezTo>
                <a:cubicBezTo>
                  <a:pt x="13674" y="1583"/>
                  <a:pt x="16384" y="2923"/>
                  <a:pt x="18127" y="5209"/>
                </a:cubicBezTo>
                <a:lnTo>
                  <a:pt x="19386" y="4248"/>
                </a:lnTo>
                <a:cubicBezTo>
                  <a:pt x="17343" y="1571"/>
                  <a:pt x="14168" y="-1"/>
                  <a:pt x="10799" y="0"/>
                </a:cubicBezTo>
                <a:cubicBezTo>
                  <a:pt x="7431" y="0"/>
                  <a:pt x="4256" y="1571"/>
                  <a:pt x="2213" y="4248"/>
                </a:cubicBezTo>
                <a:lnTo>
                  <a:pt x="3472" y="5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AutoShape 22"/>
          <p:cNvSpPr>
            <a:spLocks noChangeArrowheads="1"/>
          </p:cNvSpPr>
          <p:nvPr/>
        </p:nvSpPr>
        <p:spPr bwMode="auto">
          <a:xfrm rot="-5575459">
            <a:off x="6638131" y="635794"/>
            <a:ext cx="2058988" cy="20637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3 w 21600"/>
              <a:gd name="T13" fmla="*/ 0 h 21600"/>
              <a:gd name="T14" fmla="*/ 21317 w 21600"/>
              <a:gd name="T15" fmla="*/ 96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6242" y="8454"/>
                </a:moveTo>
                <a:cubicBezTo>
                  <a:pt x="7120" y="6746"/>
                  <a:pt x="8879" y="5673"/>
                  <a:pt x="10800" y="5674"/>
                </a:cubicBezTo>
                <a:cubicBezTo>
                  <a:pt x="12720" y="5674"/>
                  <a:pt x="14479" y="6746"/>
                  <a:pt x="15357" y="8454"/>
                </a:cubicBezTo>
                <a:lnTo>
                  <a:pt x="20402" y="5857"/>
                </a:lnTo>
                <a:cubicBezTo>
                  <a:pt x="18551" y="2260"/>
                  <a:pt x="14845" y="-1"/>
                  <a:pt x="10799" y="0"/>
                </a:cubicBezTo>
                <a:cubicBezTo>
                  <a:pt x="6754" y="0"/>
                  <a:pt x="3048" y="2260"/>
                  <a:pt x="1197" y="5857"/>
                </a:cubicBezTo>
                <a:lnTo>
                  <a:pt x="6242" y="845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25"/>
          <p:cNvSpPr>
            <a:spLocks noChangeArrowheads="1"/>
          </p:cNvSpPr>
          <p:nvPr/>
        </p:nvSpPr>
        <p:spPr bwMode="auto">
          <a:xfrm>
            <a:off x="142875" y="5857875"/>
            <a:ext cx="8877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n = number of teeth       d = diameter      </a:t>
            </a:r>
            <a:r>
              <a:rPr lang="el-GR" i="1">
                <a:solidFill>
                  <a:srgbClr val="FF0000"/>
                </a:solidFill>
              </a:rPr>
              <a:t>ω</a:t>
            </a:r>
            <a:r>
              <a:rPr lang="en-US" i="1">
                <a:solidFill>
                  <a:srgbClr val="FF0000"/>
                </a:solidFill>
              </a:rPr>
              <a:t> = angular velocity (speed)       </a:t>
            </a:r>
            <a:r>
              <a:rPr lang="el-GR" i="1">
                <a:solidFill>
                  <a:srgbClr val="FF0000"/>
                </a:solidFill>
              </a:rPr>
              <a:t>τ</a:t>
            </a:r>
            <a:r>
              <a:rPr lang="en-US" i="1">
                <a:solidFill>
                  <a:srgbClr val="FF0000"/>
                </a:solidFill>
              </a:rPr>
              <a:t> = torque</a:t>
            </a:r>
          </a:p>
        </p:txBody>
      </p:sp>
      <p:sp>
        <p:nvSpPr>
          <p:cNvPr id="6160" name="Line 32"/>
          <p:cNvSpPr>
            <a:spLocks noChangeShapeType="1"/>
          </p:cNvSpPr>
          <p:nvPr/>
        </p:nvSpPr>
        <p:spPr bwMode="auto">
          <a:xfrm flipV="1">
            <a:off x="3800475" y="1800225"/>
            <a:ext cx="742950" cy="9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672263" y="731838"/>
            <a:ext cx="1870075" cy="1868487"/>
            <a:chOff x="4203" y="461"/>
            <a:chExt cx="1178" cy="1177"/>
          </a:xfrm>
        </p:grpSpPr>
        <p:grpSp>
          <p:nvGrpSpPr>
            <p:cNvPr id="6188" name="Group 4"/>
            <p:cNvGrpSpPr>
              <a:grpSpLocks/>
            </p:cNvGrpSpPr>
            <p:nvPr/>
          </p:nvGrpSpPr>
          <p:grpSpPr bwMode="auto">
            <a:xfrm>
              <a:off x="4203" y="461"/>
              <a:ext cx="1178" cy="1177"/>
              <a:chOff x="3287" y="997"/>
              <a:chExt cx="1178" cy="1177"/>
            </a:xfrm>
          </p:grpSpPr>
          <p:sp>
            <p:nvSpPr>
              <p:cNvPr id="6192" name="Oval 5"/>
              <p:cNvSpPr>
                <a:spLocks noChangeArrowheads="1"/>
              </p:cNvSpPr>
              <p:nvPr/>
            </p:nvSpPr>
            <p:spPr bwMode="auto">
              <a:xfrm>
                <a:off x="3287" y="997"/>
                <a:ext cx="1178" cy="1177"/>
              </a:xfrm>
              <a:prstGeom prst="ellipse">
                <a:avLst/>
              </a:prstGeom>
              <a:solidFill>
                <a:srgbClr val="0000FF"/>
              </a:solidFill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/>
                <a:endParaRPr lang="en-US"/>
              </a:p>
            </p:txBody>
          </p:sp>
          <p:sp>
            <p:nvSpPr>
              <p:cNvPr id="6193" name="Oval 6"/>
              <p:cNvSpPr>
                <a:spLocks noChangeArrowheads="1"/>
              </p:cNvSpPr>
              <p:nvPr/>
            </p:nvSpPr>
            <p:spPr bwMode="auto">
              <a:xfrm>
                <a:off x="3439" y="1909"/>
                <a:ext cx="95" cy="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just"/>
                <a:endParaRPr lang="en-US"/>
              </a:p>
            </p:txBody>
          </p:sp>
        </p:grpSp>
        <p:sp>
          <p:nvSpPr>
            <p:cNvPr id="6189" name="Line 31"/>
            <p:cNvSpPr>
              <a:spLocks noChangeShapeType="1"/>
            </p:cNvSpPr>
            <p:nvPr/>
          </p:nvSpPr>
          <p:spPr bwMode="auto">
            <a:xfrm>
              <a:off x="4212" y="1050"/>
              <a:ext cx="1164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Text Box 33"/>
            <p:cNvSpPr txBox="1">
              <a:spLocks noChangeArrowheads="1"/>
            </p:cNvSpPr>
            <p:nvPr/>
          </p:nvSpPr>
          <p:spPr bwMode="auto">
            <a:xfrm>
              <a:off x="4740" y="870"/>
              <a:ext cx="3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3in.</a:t>
              </a:r>
            </a:p>
          </p:txBody>
        </p:sp>
        <p:sp>
          <p:nvSpPr>
            <p:cNvPr id="6191" name="Text Box 35"/>
            <p:cNvSpPr txBox="1">
              <a:spLocks noChangeArrowheads="1"/>
            </p:cNvSpPr>
            <p:nvPr/>
          </p:nvSpPr>
          <p:spPr bwMode="auto">
            <a:xfrm>
              <a:off x="4590" y="1176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1"/>
                  </a:solidFill>
                </a:rPr>
                <a:t>out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762375" y="1430338"/>
            <a:ext cx="885825" cy="757237"/>
            <a:chOff x="2370" y="901"/>
            <a:chExt cx="558" cy="477"/>
          </a:xfrm>
        </p:grpSpPr>
        <p:grpSp>
          <p:nvGrpSpPr>
            <p:cNvPr id="6181" name="Group 40"/>
            <p:cNvGrpSpPr>
              <a:grpSpLocks/>
            </p:cNvGrpSpPr>
            <p:nvPr/>
          </p:nvGrpSpPr>
          <p:grpSpPr bwMode="auto">
            <a:xfrm>
              <a:off x="2394" y="901"/>
              <a:ext cx="534" cy="477"/>
              <a:chOff x="2394" y="901"/>
              <a:chExt cx="534" cy="477"/>
            </a:xfrm>
          </p:grpSpPr>
          <p:grpSp>
            <p:nvGrpSpPr>
              <p:cNvPr id="6183" name="Group 7"/>
              <p:cNvGrpSpPr>
                <a:grpSpLocks/>
              </p:cNvGrpSpPr>
              <p:nvPr/>
            </p:nvGrpSpPr>
            <p:grpSpPr bwMode="auto">
              <a:xfrm>
                <a:off x="2394" y="901"/>
                <a:ext cx="477" cy="477"/>
                <a:chOff x="1478" y="1437"/>
                <a:chExt cx="477" cy="477"/>
              </a:xfrm>
            </p:grpSpPr>
            <p:sp>
              <p:nvSpPr>
                <p:cNvPr id="6186" name="Oval 8"/>
                <p:cNvSpPr>
                  <a:spLocks noChangeArrowheads="1"/>
                </p:cNvSpPr>
                <p:nvPr/>
              </p:nvSpPr>
              <p:spPr bwMode="auto">
                <a:xfrm>
                  <a:off x="1478" y="1437"/>
                  <a:ext cx="477" cy="477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87" name="Oval 9"/>
                <p:cNvSpPr>
                  <a:spLocks noChangeArrowheads="1"/>
                </p:cNvSpPr>
                <p:nvPr/>
              </p:nvSpPr>
              <p:spPr bwMode="auto">
                <a:xfrm>
                  <a:off x="1661" y="1440"/>
                  <a:ext cx="96" cy="95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just"/>
                  <a:endParaRPr 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184" name="Text Box 34"/>
              <p:cNvSpPr txBox="1">
                <a:spLocks noChangeArrowheads="1"/>
              </p:cNvSpPr>
              <p:nvPr/>
            </p:nvSpPr>
            <p:spPr bwMode="auto">
              <a:xfrm>
                <a:off x="2448" y="9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chemeClr val="bg1"/>
                    </a:solidFill>
                  </a:rPr>
                  <a:t>1.5in.</a:t>
                </a:r>
              </a:p>
            </p:txBody>
          </p:sp>
          <p:sp>
            <p:nvSpPr>
              <p:cNvPr id="6185" name="Text Box 36"/>
              <p:cNvSpPr txBox="1">
                <a:spLocks noChangeArrowheads="1"/>
              </p:cNvSpPr>
              <p:nvPr/>
            </p:nvSpPr>
            <p:spPr bwMode="auto">
              <a:xfrm>
                <a:off x="2508" y="1140"/>
                <a:ext cx="2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solidFill>
                      <a:schemeClr val="bg1"/>
                    </a:solidFill>
                  </a:rPr>
                  <a:t>in</a:t>
                </a:r>
              </a:p>
            </p:txBody>
          </p:sp>
        </p:grpSp>
        <p:sp>
          <p:nvSpPr>
            <p:cNvPr id="6182" name="Line 41"/>
            <p:cNvSpPr>
              <a:spLocks noChangeShapeType="1"/>
            </p:cNvSpPr>
            <p:nvPr/>
          </p:nvSpPr>
          <p:spPr bwMode="auto">
            <a:xfrm flipH="1">
              <a:off x="2370" y="1146"/>
              <a:ext cx="492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3" name="Arc 43"/>
          <p:cNvSpPr>
            <a:spLocks/>
          </p:cNvSpPr>
          <p:nvPr/>
        </p:nvSpPr>
        <p:spPr bwMode="auto">
          <a:xfrm>
            <a:off x="7646988" y="542925"/>
            <a:ext cx="1001712" cy="857250"/>
          </a:xfrm>
          <a:custGeom>
            <a:avLst/>
            <a:gdLst>
              <a:gd name="T0" fmla="*/ 0 w 23671"/>
              <a:gd name="T1" fmla="*/ 2147483647 h 21600"/>
              <a:gd name="T2" fmla="*/ 2147483647 w 23671"/>
              <a:gd name="T3" fmla="*/ 2147483647 h 21600"/>
              <a:gd name="T4" fmla="*/ 2147483647 w 23671"/>
              <a:gd name="T5" fmla="*/ 2147483647 h 21600"/>
              <a:gd name="T6" fmla="*/ 0 60000 65536"/>
              <a:gd name="T7" fmla="*/ 0 60000 65536"/>
              <a:gd name="T8" fmla="*/ 0 60000 65536"/>
              <a:gd name="T9" fmla="*/ 0 w 23671"/>
              <a:gd name="T10" fmla="*/ 0 h 21600"/>
              <a:gd name="T11" fmla="*/ 23671 w 236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671" h="21600" fill="none" extrusionOk="0">
                <a:moveTo>
                  <a:pt x="-1" y="99"/>
                </a:moveTo>
                <a:cubicBezTo>
                  <a:pt x="688" y="33"/>
                  <a:pt x="1380" y="-1"/>
                  <a:pt x="2072" y="0"/>
                </a:cubicBezTo>
                <a:cubicBezTo>
                  <a:pt x="13923" y="0"/>
                  <a:pt x="23561" y="9549"/>
                  <a:pt x="23671" y="21399"/>
                </a:cubicBezTo>
              </a:path>
              <a:path w="23671" h="21600" stroke="0" extrusionOk="0">
                <a:moveTo>
                  <a:pt x="-1" y="99"/>
                </a:moveTo>
                <a:cubicBezTo>
                  <a:pt x="688" y="33"/>
                  <a:pt x="1380" y="-1"/>
                  <a:pt x="2072" y="0"/>
                </a:cubicBezTo>
                <a:cubicBezTo>
                  <a:pt x="13923" y="0"/>
                  <a:pt x="23561" y="9549"/>
                  <a:pt x="23671" y="21399"/>
                </a:cubicBezTo>
                <a:lnTo>
                  <a:pt x="2072" y="21600"/>
                </a:lnTo>
                <a:lnTo>
                  <a:pt x="-1" y="99"/>
                </a:lnTo>
                <a:close/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Arc 44"/>
          <p:cNvSpPr>
            <a:spLocks/>
          </p:cNvSpPr>
          <p:nvPr/>
        </p:nvSpPr>
        <p:spPr bwMode="auto">
          <a:xfrm flipH="1">
            <a:off x="3657600" y="1323975"/>
            <a:ext cx="438150" cy="5143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WordArt 45"/>
          <p:cNvSpPr>
            <a:spLocks noChangeArrowheads="1" noChangeShapeType="1" noTextEdit="1"/>
          </p:cNvSpPr>
          <p:nvPr/>
        </p:nvSpPr>
        <p:spPr bwMode="auto">
          <a:xfrm rot="-3048606">
            <a:off x="3405187" y="1343026"/>
            <a:ext cx="523875" cy="20955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90rpm</a:t>
            </a:r>
          </a:p>
        </p:txBody>
      </p:sp>
      <p:sp>
        <p:nvSpPr>
          <p:cNvPr id="6166" name="WordArt 46"/>
          <p:cNvSpPr>
            <a:spLocks noChangeArrowheads="1" noChangeShapeType="1" noTextEdit="1"/>
          </p:cNvSpPr>
          <p:nvPr/>
        </p:nvSpPr>
        <p:spPr bwMode="auto">
          <a:xfrm rot="1832581">
            <a:off x="7924800" y="485775"/>
            <a:ext cx="666750" cy="3048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1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45rpm</a:t>
            </a:r>
          </a:p>
        </p:txBody>
      </p:sp>
      <p:sp>
        <p:nvSpPr>
          <p:cNvPr id="6167" name="WordArt 48"/>
          <p:cNvSpPr>
            <a:spLocks noChangeArrowheads="1" noChangeShapeType="1" noTextEdit="1"/>
          </p:cNvSpPr>
          <p:nvPr/>
        </p:nvSpPr>
        <p:spPr bwMode="auto">
          <a:xfrm rot="1808483">
            <a:off x="4137025" y="1343025"/>
            <a:ext cx="609600" cy="28892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1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60 ft-lb</a:t>
            </a:r>
          </a:p>
        </p:txBody>
      </p:sp>
      <p:sp>
        <p:nvSpPr>
          <p:cNvPr id="6168" name="WordArt 49"/>
          <p:cNvSpPr>
            <a:spLocks noChangeArrowheads="1" noChangeShapeType="1" noTextEdit="1"/>
          </p:cNvSpPr>
          <p:nvPr/>
        </p:nvSpPr>
        <p:spPr bwMode="auto">
          <a:xfrm rot="5838391">
            <a:off x="8210550" y="1685925"/>
            <a:ext cx="723900" cy="228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1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120 ft-lb</a:t>
            </a:r>
          </a:p>
        </p:txBody>
      </p:sp>
      <p:graphicFrame>
        <p:nvGraphicFramePr>
          <p:cNvPr id="63538" name="Object 5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632325" y="4567238"/>
          <a:ext cx="8413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12" imgW="469900" imgH="419100" progId="Equation.3">
                  <p:embed/>
                </p:oleObj>
              </mc:Choice>
              <mc:Fallback>
                <p:oleObj name="Equation" r:id="rId12" imgW="469900" imgH="419100" progId="Equation.3">
                  <p:embed/>
                  <p:pic>
                    <p:nvPicPr>
                      <p:cNvPr id="0" name="Object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4567238"/>
                        <a:ext cx="8413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0" name="Object 52"/>
          <p:cNvGraphicFramePr>
            <a:graphicFrameLocks noChangeAspect="1"/>
          </p:cNvGraphicFramePr>
          <p:nvPr/>
        </p:nvGraphicFramePr>
        <p:xfrm>
          <a:off x="5489575" y="4572000"/>
          <a:ext cx="11271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14" imgW="660400" imgH="419100" progId="Equation.3">
                  <p:embed/>
                </p:oleObj>
              </mc:Choice>
              <mc:Fallback>
                <p:oleObj name="Equation" r:id="rId14" imgW="660400" imgH="4191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4572000"/>
                        <a:ext cx="11271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41" name="Line 53"/>
          <p:cNvSpPr>
            <a:spLocks noChangeShapeType="1"/>
          </p:cNvSpPr>
          <p:nvPr/>
        </p:nvSpPr>
        <p:spPr bwMode="auto">
          <a:xfrm>
            <a:off x="3178175" y="4084638"/>
            <a:ext cx="0" cy="4127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>
            <a:off x="3987800" y="4075113"/>
            <a:ext cx="0" cy="4127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>
            <a:off x="5073650" y="4075113"/>
            <a:ext cx="0" cy="4127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>
            <a:off x="5921375" y="4037013"/>
            <a:ext cx="0" cy="4127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915025" y="4629150"/>
            <a:ext cx="666750" cy="619125"/>
            <a:chOff x="3726" y="2916"/>
            <a:chExt cx="420" cy="390"/>
          </a:xfrm>
        </p:grpSpPr>
        <p:sp>
          <p:nvSpPr>
            <p:cNvPr id="6179" name="Line 57"/>
            <p:cNvSpPr>
              <a:spLocks noChangeShapeType="1"/>
            </p:cNvSpPr>
            <p:nvPr/>
          </p:nvSpPr>
          <p:spPr bwMode="auto">
            <a:xfrm flipV="1">
              <a:off x="3756" y="2916"/>
              <a:ext cx="39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58"/>
            <p:cNvSpPr>
              <a:spLocks noChangeShapeType="1"/>
            </p:cNvSpPr>
            <p:nvPr/>
          </p:nvSpPr>
          <p:spPr bwMode="auto">
            <a:xfrm flipV="1">
              <a:off x="3726" y="3132"/>
              <a:ext cx="372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4972050" y="4648200"/>
            <a:ext cx="523875" cy="638175"/>
            <a:chOff x="3132" y="2928"/>
            <a:chExt cx="330" cy="402"/>
          </a:xfrm>
        </p:grpSpPr>
        <p:sp>
          <p:nvSpPr>
            <p:cNvPr id="6177" name="Line 60"/>
            <p:cNvSpPr>
              <a:spLocks noChangeShapeType="1"/>
            </p:cNvSpPr>
            <p:nvPr/>
          </p:nvSpPr>
          <p:spPr bwMode="auto">
            <a:xfrm flipV="1">
              <a:off x="3132" y="2928"/>
              <a:ext cx="33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 flipV="1">
              <a:off x="3132" y="3150"/>
              <a:ext cx="276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51" name="Line 63"/>
          <p:cNvSpPr>
            <a:spLocks noChangeShapeType="1"/>
          </p:cNvSpPr>
          <p:nvPr/>
        </p:nvSpPr>
        <p:spPr bwMode="auto">
          <a:xfrm flipH="1">
            <a:off x="4076700" y="4765675"/>
            <a:ext cx="176213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64"/>
          <p:cNvSpPr>
            <a:spLocks noChangeShapeType="1"/>
          </p:cNvSpPr>
          <p:nvPr/>
        </p:nvSpPr>
        <p:spPr bwMode="auto">
          <a:xfrm flipH="1">
            <a:off x="4146550" y="5083175"/>
            <a:ext cx="153988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17 0.00671 L -2.22222E-6 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04 0.00394 L 4.72222E-6 0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2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3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3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/>
      <p:bldP spid="63501" grpId="0" animBg="1"/>
      <p:bldP spid="63541" grpId="0" animBg="1"/>
      <p:bldP spid="63542" grpId="0" animBg="1"/>
      <p:bldP spid="63543" grpId="0" animBg="1"/>
      <p:bldP spid="63544" grpId="0" animBg="1"/>
      <p:bldP spid="63551" grpId="0" animBg="1"/>
      <p:bldP spid="635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7" name="Group 3"/>
          <p:cNvGraphicFramePr>
            <a:graphicFrameLocks noGrp="1"/>
          </p:cNvGraphicFramePr>
          <p:nvPr/>
        </p:nvGraphicFramePr>
        <p:xfrm>
          <a:off x="457200" y="1828800"/>
          <a:ext cx="8229600" cy="3733800"/>
        </p:xfrm>
        <a:graphic>
          <a:graphicData uri="http://schemas.openxmlformats.org/drawingml/2006/table">
            <a:tbl>
              <a:tblPr/>
              <a:tblGrid>
                <a:gridCol w="2424113"/>
                <a:gridCol w="3135312"/>
                <a:gridCol w="26701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Pulley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Sprocket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Method of Transmitting Force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Advantages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Quiet, no lubrication needed, inexpensive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slip, greater strength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Disadvantages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 slip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Higher cost, needs lubrication, noisy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6" name="Text Box 25"/>
          <p:cNvSpPr txBox="1">
            <a:spLocks noChangeArrowheads="1"/>
          </p:cNvSpPr>
          <p:nvPr/>
        </p:nvSpPr>
        <p:spPr bwMode="auto">
          <a:xfrm>
            <a:off x="1050925" y="5827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400"/>
          </a:p>
        </p:txBody>
      </p:sp>
      <p:sp>
        <p:nvSpPr>
          <p:cNvPr id="28697" name="Rectangle 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t"/>
          <a:lstStyle/>
          <a:p>
            <a:pPr algn="l" eaLnBrk="1" hangingPunct="1"/>
            <a:r>
              <a:rPr lang="en-US" sz="4000" smtClean="0">
                <a:solidFill>
                  <a:srgbClr val="00386B"/>
                </a:solidFill>
              </a:rPr>
              <a:t>Comparing Pulleys and Sprockets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t"/>
          <a:lstStyle/>
          <a:p>
            <a:pPr algn="l" eaLnBrk="1" hangingPunct="1"/>
            <a:r>
              <a:rPr lang="en-US" sz="4000" smtClean="0">
                <a:solidFill>
                  <a:srgbClr val="00386B"/>
                </a:solidFill>
              </a:rPr>
              <a:t>Image Resources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sz="2000" smtClean="0"/>
              <a:t>Microsoft, Inc. (2008). </a:t>
            </a:r>
            <a:r>
              <a:rPr lang="en-US" sz="2000" i="1" smtClean="0"/>
              <a:t>Clip art. </a:t>
            </a:r>
            <a:r>
              <a:rPr lang="en-US" sz="2000" smtClean="0"/>
              <a:t>Retrieved January 15, 2008, from 	http://office.microsoft.com/en-us/clipart/default.aspx</a:t>
            </a:r>
          </a:p>
          <a:p>
            <a:pPr eaLnBrk="1" hangingPunct="1"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6613"/>
          </a:xfrm>
        </p:spPr>
        <p:txBody>
          <a:bodyPr anchor="t"/>
          <a:lstStyle/>
          <a:p>
            <a:pPr algn="l" eaLnBrk="1" hangingPunct="1"/>
            <a:r>
              <a:rPr lang="en-US" sz="4000" smtClean="0">
                <a:solidFill>
                  <a:srgbClr val="00386B"/>
                </a:solidFill>
              </a:rPr>
              <a:t>Gears, Pulleys, &amp; Sprockets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4525" y="936625"/>
            <a:ext cx="8148638" cy="996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en-US" smtClean="0"/>
              <a:t>Mechanisms used to transfer energy through rotary motion. 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4335463"/>
            <a:ext cx="3011488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8" y="4310063"/>
            <a:ext cx="195421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4332288"/>
            <a:ext cx="32258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941388" y="1978025"/>
            <a:ext cx="7824787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rgbClr val="00386B"/>
                </a:solidFill>
              </a:rPr>
              <a:t>Change the speed of rotation</a:t>
            </a:r>
          </a:p>
          <a:p>
            <a:r>
              <a:rPr lang="en-US" sz="3200">
                <a:solidFill>
                  <a:srgbClr val="00386B"/>
                </a:solidFill>
              </a:rPr>
              <a:t>Change the direction of rotation</a:t>
            </a:r>
          </a:p>
          <a:p>
            <a:r>
              <a:rPr lang="en-US" sz="3200">
                <a:solidFill>
                  <a:srgbClr val="00386B"/>
                </a:solidFill>
              </a:rPr>
              <a:t>Change the amount of torque available to do 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>
          <a:xfrm>
            <a:off x="9525" y="6350"/>
            <a:ext cx="8229600" cy="1143000"/>
          </a:xfrm>
        </p:spPr>
        <p:txBody>
          <a:bodyPr anchor="t"/>
          <a:lstStyle/>
          <a:p>
            <a:pPr algn="l" eaLnBrk="1" hangingPunct="1"/>
            <a:r>
              <a:rPr lang="en-US" sz="4000" smtClean="0">
                <a:solidFill>
                  <a:srgbClr val="00386B"/>
                </a:solidFill>
              </a:rPr>
              <a:t>Gears</a:t>
            </a:r>
          </a:p>
        </p:txBody>
      </p:sp>
      <p:pic>
        <p:nvPicPr>
          <p:cNvPr id="23555" name="Picture 19" descr="j0432614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13" y="4989513"/>
            <a:ext cx="1868487" cy="186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87363" y="2570163"/>
            <a:ext cx="83280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A gear train is made when two or more gears are meshed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506413" y="869950"/>
            <a:ext cx="83693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A gear train is a mechanism used for transmitting rotary motion and torque through interlocking teeth. 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433388" y="3794125"/>
            <a:ext cx="83264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Driver gear causes motion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427038" y="4592638"/>
            <a:ext cx="83264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/>
              <a:t>Motion is transferred to the driven gear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079625" cy="815975"/>
          </a:xfrm>
        </p:spPr>
        <p:txBody>
          <a:bodyPr anchor="t"/>
          <a:lstStyle/>
          <a:p>
            <a:pPr algn="l" eaLnBrk="1" hangingPunct="1"/>
            <a:r>
              <a:rPr lang="en-US" sz="4000" smtClean="0">
                <a:solidFill>
                  <a:srgbClr val="00386B"/>
                </a:solidFill>
              </a:rPr>
              <a:t>Gears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8275" y="774700"/>
            <a:ext cx="4968875" cy="6083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800" smtClean="0"/>
              <a:t>	</a:t>
            </a:r>
            <a:r>
              <a:rPr lang="en-US" smtClean="0"/>
              <a:t>Mating gears always turn in opposite directions.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mtClean="0"/>
              <a:t>	An </a:t>
            </a:r>
            <a:r>
              <a:rPr lang="en-US" b="1" smtClean="0"/>
              <a:t>Idler Gear </a:t>
            </a:r>
            <a:r>
              <a:rPr lang="en-US" smtClean="0"/>
              <a:t>allows the driver and driven gears to rotate in the same direction.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mtClean="0"/>
              <a:t>	Mating gears always have the same size teeth (diametric pitch).</a:t>
            </a:r>
          </a:p>
        </p:txBody>
      </p:sp>
      <p:pic>
        <p:nvPicPr>
          <p:cNvPr id="24580" name="Picture 30" descr="GEAR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1084263"/>
            <a:ext cx="286067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4" descr="GEAR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3567113"/>
            <a:ext cx="3363912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079625" cy="815975"/>
          </a:xfrm>
        </p:spPr>
        <p:txBody>
          <a:bodyPr anchor="t"/>
          <a:lstStyle/>
          <a:p>
            <a:pPr algn="l" eaLnBrk="1" hangingPunct="1"/>
            <a:r>
              <a:rPr lang="en-US" sz="4000" smtClean="0">
                <a:solidFill>
                  <a:srgbClr val="00386B"/>
                </a:solidFill>
              </a:rPr>
              <a:t>Gears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30213" y="1204913"/>
            <a:ext cx="5273675" cy="3671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mtClean="0"/>
              <a:t>	The rpm of the larger gear is always slower than the rpm of the smaller gear.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mtClean="0"/>
              <a:t>	Gears locked together on the same shaft will always turn in the same direction and at the same rpm.</a:t>
            </a:r>
          </a:p>
        </p:txBody>
      </p:sp>
      <p:pic>
        <p:nvPicPr>
          <p:cNvPr id="25604" name="Picture 32" descr="GEAR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1535113"/>
            <a:ext cx="33655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t"/>
          <a:lstStyle/>
          <a:p>
            <a:pPr algn="l" eaLnBrk="1" hangingPunct="1"/>
            <a:r>
              <a:rPr lang="en-US" sz="4000" smtClean="0">
                <a:solidFill>
                  <a:srgbClr val="00386B"/>
                </a:solidFill>
              </a:rPr>
              <a:t>Gear Ratios</a:t>
            </a:r>
          </a:p>
        </p:txBody>
      </p:sp>
      <p:graphicFrame>
        <p:nvGraphicFramePr>
          <p:cNvPr id="36196" name="Group 356"/>
          <p:cNvGraphicFramePr>
            <a:graphicFrameLocks noGrp="1"/>
          </p:cNvGraphicFramePr>
          <p:nvPr>
            <p:ph sz="quarter" idx="2"/>
          </p:nvPr>
        </p:nvGraphicFramePr>
        <p:xfrm>
          <a:off x="1543050" y="4067175"/>
          <a:ext cx="1371600" cy="2395539"/>
        </p:xfrm>
        <a:graphic>
          <a:graphicData uri="http://schemas.openxmlformats.org/drawingml/2006/table">
            <a:tbl>
              <a:tblPr/>
              <a:tblGrid>
                <a:gridCol w="1371600"/>
              </a:tblGrid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2in.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40rpm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40 ft-lb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189" name="Group 349"/>
          <p:cNvGraphicFramePr>
            <a:graphicFrameLocks noGrp="1"/>
          </p:cNvGraphicFramePr>
          <p:nvPr>
            <p:ph sz="quarter" idx="3"/>
          </p:nvPr>
        </p:nvGraphicFramePr>
        <p:xfrm>
          <a:off x="3981450" y="4105275"/>
          <a:ext cx="1476375" cy="2347913"/>
        </p:xfrm>
        <a:graphic>
          <a:graphicData uri="http://schemas.openxmlformats.org/drawingml/2006/table">
            <a:tbl>
              <a:tblPr/>
              <a:tblGrid>
                <a:gridCol w="1476375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4in.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20rpm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80 ft-lb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37" name="Text Box 43"/>
          <p:cNvSpPr txBox="1">
            <a:spLocks noChangeArrowheads="1"/>
          </p:cNvSpPr>
          <p:nvPr/>
        </p:nvSpPr>
        <p:spPr bwMode="auto">
          <a:xfrm>
            <a:off x="384175" y="949325"/>
            <a:ext cx="7885113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/>
              <a:t>Variables to know</a:t>
            </a:r>
            <a:endParaRPr lang="en-US"/>
          </a:p>
          <a:p>
            <a:pPr eaLnBrk="1" hangingPunct="1">
              <a:spcBef>
                <a:spcPct val="20000"/>
              </a:spcBef>
            </a:pPr>
            <a:r>
              <a:rPr lang="en-US" sz="2800"/>
              <a:t>	n = number of teeth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/>
              <a:t>	d = diameter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>
                <a:cs typeface="Arial" charset="0"/>
              </a:rPr>
              <a:t>	</a:t>
            </a:r>
            <a:r>
              <a:rPr lang="el-GR" sz="2800">
                <a:cs typeface="Arial" charset="0"/>
              </a:rPr>
              <a:t>ω</a:t>
            </a:r>
            <a:r>
              <a:rPr lang="en-US" sz="2800">
                <a:cs typeface="Arial" charset="0"/>
              </a:rPr>
              <a:t> = angular velocity (speed)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>
                <a:cs typeface="Arial" charset="0"/>
              </a:rPr>
              <a:t>   	 </a:t>
            </a:r>
            <a:r>
              <a:rPr lang="el-GR" sz="2800">
                <a:cs typeface="Arial" charset="0"/>
              </a:rPr>
              <a:t>τ</a:t>
            </a:r>
            <a:r>
              <a:rPr lang="en-US" sz="2800">
                <a:cs typeface="Arial" charset="0"/>
              </a:rPr>
              <a:t> = torque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i="1">
                <a:solidFill>
                  <a:srgbClr val="FF0000"/>
                </a:solidFill>
                <a:cs typeface="Arial" charset="0"/>
              </a:rPr>
              <a:t>  ** Subscripts </a:t>
            </a:r>
            <a:r>
              <a:rPr lang="en-US" sz="2000" i="1">
                <a:cs typeface="Arial" charset="0"/>
              </a:rPr>
              <a:t>in</a:t>
            </a:r>
            <a:r>
              <a:rPr lang="en-US" sz="2000" i="1">
                <a:solidFill>
                  <a:srgbClr val="FF0000"/>
                </a:solidFill>
                <a:cs typeface="Arial" charset="0"/>
              </a:rPr>
              <a:t> and </a:t>
            </a:r>
            <a:r>
              <a:rPr lang="en-US" sz="2000" i="1">
                <a:cs typeface="Arial" charset="0"/>
              </a:rPr>
              <a:t>out</a:t>
            </a:r>
            <a:r>
              <a:rPr lang="en-US" sz="2000" i="1">
                <a:solidFill>
                  <a:srgbClr val="FF0000"/>
                </a:solidFill>
                <a:cs typeface="Arial" charset="0"/>
              </a:rPr>
              <a:t> are used to distinguish between gears **</a:t>
            </a:r>
            <a:endParaRPr lang="el-GR" sz="2000" i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6638" name="Line 135"/>
          <p:cNvSpPr>
            <a:spLocks noChangeShapeType="1"/>
          </p:cNvSpPr>
          <p:nvPr/>
        </p:nvSpPr>
        <p:spPr bwMode="auto">
          <a:xfrm>
            <a:off x="5586413" y="1338263"/>
            <a:ext cx="186213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36"/>
          <p:cNvSpPr>
            <a:spLocks noChangeShapeType="1"/>
          </p:cNvSpPr>
          <p:nvPr/>
        </p:nvSpPr>
        <p:spPr bwMode="auto">
          <a:xfrm>
            <a:off x="7329488" y="1069975"/>
            <a:ext cx="944562" cy="509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Text Box 137"/>
          <p:cNvSpPr txBox="1">
            <a:spLocks noChangeArrowheads="1"/>
          </p:cNvSpPr>
          <p:nvPr/>
        </p:nvSpPr>
        <p:spPr bwMode="auto">
          <a:xfrm>
            <a:off x="6376988" y="1028700"/>
            <a:ext cx="56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4”</a:t>
            </a:r>
          </a:p>
        </p:txBody>
      </p:sp>
      <p:graphicFrame>
        <p:nvGraphicFramePr>
          <p:cNvPr id="36182" name="Group 342"/>
          <p:cNvGraphicFramePr>
            <a:graphicFrameLocks noGrp="1"/>
          </p:cNvGraphicFramePr>
          <p:nvPr/>
        </p:nvGraphicFramePr>
        <p:xfrm>
          <a:off x="388938" y="4105275"/>
          <a:ext cx="4752975" cy="2359026"/>
        </p:xfrm>
        <a:graphic>
          <a:graphicData uri="http://schemas.openxmlformats.org/drawingml/2006/table">
            <a:tbl>
              <a:tblPr/>
              <a:tblGrid>
                <a:gridCol w="2547937"/>
                <a:gridCol w="2205038"/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   n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n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out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  d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d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out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ω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ω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out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τ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l-G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τ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out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650" name="Picture 361" descr="GEAR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4416425"/>
            <a:ext cx="301625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1" name="Picture 3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3" y="263525"/>
            <a:ext cx="2782887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3648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rgbClr val="00386B"/>
                </a:solidFill>
                <a:latin typeface="+mj-lt"/>
                <a:ea typeface="+mj-ea"/>
                <a:cs typeface="+mj-cs"/>
              </a:rPr>
              <a:t>Gear Ratios</a:t>
            </a:r>
          </a:p>
        </p:txBody>
      </p:sp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917575" y="2660650"/>
          <a:ext cx="689133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2768600" imgH="431800" progId="Equation.DSMT4">
                  <p:embed/>
                </p:oleObj>
              </mc:Choice>
              <mc:Fallback>
                <p:oleObj name="Equation" r:id="rId4" imgW="27686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2660650"/>
                        <a:ext cx="6891338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322388" y="3897313"/>
            <a:ext cx="6188075" cy="427037"/>
            <a:chOff x="641" y="2917"/>
            <a:chExt cx="3898" cy="269"/>
          </a:xfrm>
        </p:grpSpPr>
        <p:sp>
          <p:nvSpPr>
            <p:cNvPr id="1044" name="Line 21"/>
            <p:cNvSpPr>
              <a:spLocks noChangeShapeType="1"/>
            </p:cNvSpPr>
            <p:nvPr/>
          </p:nvSpPr>
          <p:spPr bwMode="auto">
            <a:xfrm>
              <a:off x="641" y="2917"/>
              <a:ext cx="0" cy="2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22"/>
            <p:cNvSpPr>
              <a:spLocks noChangeShapeType="1"/>
            </p:cNvSpPr>
            <p:nvPr/>
          </p:nvSpPr>
          <p:spPr bwMode="auto">
            <a:xfrm>
              <a:off x="3300" y="2918"/>
              <a:ext cx="0" cy="2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23"/>
            <p:cNvSpPr>
              <a:spLocks noChangeShapeType="1"/>
            </p:cNvSpPr>
            <p:nvPr/>
          </p:nvSpPr>
          <p:spPr bwMode="auto">
            <a:xfrm>
              <a:off x="2230" y="2921"/>
              <a:ext cx="0" cy="2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Line 24"/>
            <p:cNvSpPr>
              <a:spLocks noChangeShapeType="1"/>
            </p:cNvSpPr>
            <p:nvPr/>
          </p:nvSpPr>
          <p:spPr bwMode="auto">
            <a:xfrm>
              <a:off x="1404" y="2917"/>
              <a:ext cx="0" cy="2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25"/>
            <p:cNvSpPr>
              <a:spLocks noChangeShapeType="1"/>
            </p:cNvSpPr>
            <p:nvPr/>
          </p:nvSpPr>
          <p:spPr bwMode="auto">
            <a:xfrm>
              <a:off x="4539" y="2926"/>
              <a:ext cx="0" cy="2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5" name="Rectangle 29"/>
          <p:cNvSpPr>
            <a:spLocks noChangeArrowheads="1"/>
          </p:cNvSpPr>
          <p:nvPr/>
        </p:nvSpPr>
        <p:spPr bwMode="auto">
          <a:xfrm>
            <a:off x="685800" y="1341438"/>
            <a:ext cx="312261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Equations to know</a:t>
            </a:r>
          </a:p>
          <a:p>
            <a:r>
              <a:rPr lang="en-US" sz="2000" i="1">
                <a:solidFill>
                  <a:srgbClr val="FF0000"/>
                </a:solidFill>
              </a:rPr>
              <a:t>GR = Gear Ratio</a:t>
            </a:r>
          </a:p>
          <a:p>
            <a:r>
              <a:rPr lang="en-US" sz="2000" i="1">
                <a:solidFill>
                  <a:srgbClr val="FF0000"/>
                </a:solidFill>
              </a:rPr>
              <a:t>GR = MA</a:t>
            </a:r>
          </a:p>
        </p:txBody>
      </p:sp>
      <p:sp>
        <p:nvSpPr>
          <p:cNvPr id="1036" name="Text Box 30"/>
          <p:cNvSpPr txBox="1">
            <a:spLocks noChangeArrowheads="1"/>
          </p:cNvSpPr>
          <p:nvPr/>
        </p:nvSpPr>
        <p:spPr bwMode="auto">
          <a:xfrm>
            <a:off x="7372350" y="4676775"/>
            <a:ext cx="69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53279" name="Object 31"/>
          <p:cNvGraphicFramePr>
            <a:graphicFrameLocks noChangeAspect="1"/>
          </p:cNvGraphicFramePr>
          <p:nvPr/>
        </p:nvGraphicFramePr>
        <p:xfrm>
          <a:off x="6807200" y="4324350"/>
          <a:ext cx="14922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6" imgW="596900" imgH="419100" progId="Equation.3">
                  <p:embed/>
                </p:oleObj>
              </mc:Choice>
              <mc:Fallback>
                <p:oleObj name="Equation" r:id="rId6" imgW="596900" imgH="4191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4324350"/>
                        <a:ext cx="14922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0" name="Object 32"/>
          <p:cNvGraphicFramePr>
            <a:graphicFrameLocks noChangeAspect="1"/>
          </p:cNvGraphicFramePr>
          <p:nvPr/>
        </p:nvGraphicFramePr>
        <p:xfrm>
          <a:off x="4946650" y="4343400"/>
          <a:ext cx="1174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8" imgW="469900" imgH="419100" progId="Equation.3">
                  <p:embed/>
                </p:oleObj>
              </mc:Choice>
              <mc:Fallback>
                <p:oleObj name="Equation" r:id="rId8" imgW="469900" imgH="419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4343400"/>
                        <a:ext cx="1174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1" name="Object 33"/>
          <p:cNvGraphicFramePr>
            <a:graphicFrameLocks noChangeAspect="1"/>
          </p:cNvGraphicFramePr>
          <p:nvPr/>
        </p:nvGraphicFramePr>
        <p:xfrm>
          <a:off x="3502025" y="4375150"/>
          <a:ext cx="730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0" imgW="291973" imgH="393529" progId="Equation.3">
                  <p:embed/>
                </p:oleObj>
              </mc:Choice>
              <mc:Fallback>
                <p:oleObj name="Equation" r:id="rId10" imgW="291973" imgH="39352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4375150"/>
                        <a:ext cx="7302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2" name="Object 34"/>
          <p:cNvGraphicFramePr>
            <a:graphicFrameLocks noChangeAspect="1"/>
          </p:cNvGraphicFramePr>
          <p:nvPr/>
        </p:nvGraphicFramePr>
        <p:xfrm>
          <a:off x="2279650" y="4413250"/>
          <a:ext cx="508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2" imgW="203112" imgH="393529" progId="Equation.3">
                  <p:embed/>
                </p:oleObj>
              </mc:Choice>
              <mc:Fallback>
                <p:oleObj name="Equation" r:id="rId12" imgW="203112" imgH="39352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413250"/>
                        <a:ext cx="5080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3" name="Object 35"/>
          <p:cNvGraphicFramePr>
            <a:graphicFrameLocks noChangeAspect="1"/>
          </p:cNvGraphicFramePr>
          <p:nvPr/>
        </p:nvGraphicFramePr>
        <p:xfrm>
          <a:off x="1187450" y="4441825"/>
          <a:ext cx="349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4" imgW="139639" imgH="393529" progId="Equation.3">
                  <p:embed/>
                </p:oleObj>
              </mc:Choice>
              <mc:Fallback>
                <p:oleObj name="Equation" r:id="rId14" imgW="139639" imgH="39352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441825"/>
                        <a:ext cx="3492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4" name="Object 36"/>
          <p:cNvGraphicFramePr>
            <a:graphicFrameLocks noChangeAspect="1"/>
          </p:cNvGraphicFramePr>
          <p:nvPr/>
        </p:nvGraphicFramePr>
        <p:xfrm>
          <a:off x="1108075" y="5456238"/>
          <a:ext cx="541338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6" imgW="152334" imgH="393529" progId="Equation.DSMT4">
                  <p:embed/>
                </p:oleObj>
              </mc:Choice>
              <mc:Fallback>
                <p:oleObj name="Equation" r:id="rId16" imgW="152334" imgH="393529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5456238"/>
                        <a:ext cx="541338" cy="140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467350" y="4438650"/>
            <a:ext cx="533400" cy="885825"/>
            <a:chOff x="3444" y="2796"/>
            <a:chExt cx="336" cy="558"/>
          </a:xfrm>
        </p:grpSpPr>
        <p:sp>
          <p:nvSpPr>
            <p:cNvPr id="1042" name="Line 37"/>
            <p:cNvSpPr>
              <a:spLocks noChangeShapeType="1"/>
            </p:cNvSpPr>
            <p:nvPr/>
          </p:nvSpPr>
          <p:spPr bwMode="auto">
            <a:xfrm>
              <a:off x="3444" y="2796"/>
              <a:ext cx="33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Line 38"/>
            <p:cNvSpPr>
              <a:spLocks noChangeShapeType="1"/>
            </p:cNvSpPr>
            <p:nvPr/>
          </p:nvSpPr>
          <p:spPr bwMode="auto">
            <a:xfrm>
              <a:off x="3456" y="3132"/>
              <a:ext cx="31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7305675" y="4391025"/>
            <a:ext cx="1019175" cy="962025"/>
            <a:chOff x="4602" y="2766"/>
            <a:chExt cx="642" cy="606"/>
          </a:xfrm>
        </p:grpSpPr>
        <p:sp>
          <p:nvSpPr>
            <p:cNvPr id="1040" name="Line 39"/>
            <p:cNvSpPr>
              <a:spLocks noChangeShapeType="1"/>
            </p:cNvSpPr>
            <p:nvPr/>
          </p:nvSpPr>
          <p:spPr bwMode="auto">
            <a:xfrm>
              <a:off x="4620" y="2766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Line 40"/>
            <p:cNvSpPr>
              <a:spLocks noChangeShapeType="1"/>
            </p:cNvSpPr>
            <p:nvPr/>
          </p:nvSpPr>
          <p:spPr bwMode="auto">
            <a:xfrm>
              <a:off x="4602" y="3162"/>
              <a:ext cx="576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39" name="Picture 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11138"/>
            <a:ext cx="2863850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3805772" y="4495800"/>
            <a:ext cx="26670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>
            <a:off x="3824822" y="5029200"/>
            <a:ext cx="321665" cy="2288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3648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rgbClr val="00386B"/>
                </a:solidFill>
                <a:latin typeface="+mj-lt"/>
                <a:ea typeface="+mj-ea"/>
                <a:cs typeface="+mj-cs"/>
              </a:rPr>
              <a:t>Gear Ratios</a:t>
            </a:r>
          </a:p>
        </p:txBody>
      </p:sp>
      <p:graphicFrame>
        <p:nvGraphicFramePr>
          <p:cNvPr id="47" name="Object 13"/>
          <p:cNvGraphicFramePr>
            <a:graphicFrameLocks noChangeAspect="1"/>
          </p:cNvGraphicFramePr>
          <p:nvPr/>
        </p:nvGraphicFramePr>
        <p:xfrm>
          <a:off x="4521200" y="2903538"/>
          <a:ext cx="21923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4" imgW="977900" imgH="469900" progId="Equation.DSMT4">
                  <p:embed/>
                </p:oleObj>
              </mc:Choice>
              <mc:Fallback>
                <p:oleObj name="Equation" r:id="rId4" imgW="9779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2903538"/>
                        <a:ext cx="219233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5"/>
          <p:cNvSpPr txBox="1">
            <a:spLocks noChangeArrowheads="1"/>
          </p:cNvSpPr>
          <p:nvPr/>
        </p:nvSpPr>
        <p:spPr bwMode="auto">
          <a:xfrm>
            <a:off x="231775" y="3016250"/>
            <a:ext cx="38782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What is the gear ratio between gear A and B?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45300" y="4095750"/>
          <a:ext cx="15081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6" imgW="672808" imgH="406224" progId="Equation.DSMT4">
                  <p:embed/>
                </p:oleObj>
              </mc:Choice>
              <mc:Fallback>
                <p:oleObj name="Equation" r:id="rId6" imgW="672808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4095750"/>
                        <a:ext cx="15081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68288" y="4240213"/>
            <a:ext cx="43037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What is the gear ratio between gear B and C?</a:t>
            </a:r>
          </a:p>
        </p:txBody>
      </p:sp>
      <p:pic>
        <p:nvPicPr>
          <p:cNvPr id="2059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00025"/>
            <a:ext cx="6224587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6924675" y="5403850"/>
          <a:ext cx="12525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9" imgW="558558" imgH="406224" progId="Equation.DSMT4">
                  <p:embed/>
                </p:oleObj>
              </mc:Choice>
              <mc:Fallback>
                <p:oleObj name="Equation" r:id="rId9" imgW="558558" imgH="4062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5403850"/>
                        <a:ext cx="12525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3050" y="5527675"/>
            <a:ext cx="40147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What is the gear ratio between gear C and D?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6743700" y="2911475"/>
          <a:ext cx="14874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1" imgW="634725" imgH="406224" progId="Equation.DSMT4">
                  <p:embed/>
                </p:oleObj>
              </mc:Choice>
              <mc:Fallback>
                <p:oleObj name="Equation" r:id="rId11" imgW="634725" imgH="4062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911475"/>
                        <a:ext cx="14874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568825" y="4149725"/>
          <a:ext cx="219233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3" imgW="977900" imgH="469900" progId="Equation.DSMT4">
                  <p:embed/>
                </p:oleObj>
              </mc:Choice>
              <mc:Fallback>
                <p:oleObj name="Equation" r:id="rId13" imgW="9779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4149725"/>
                        <a:ext cx="219233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4621213" y="5421313"/>
          <a:ext cx="219233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4" imgW="977900" imgH="469900" progId="Equation.DSMT4">
                  <p:embed/>
                </p:oleObj>
              </mc:Choice>
              <mc:Fallback>
                <p:oleObj name="Equation" r:id="rId14" imgW="977900" imgH="469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5421313"/>
                        <a:ext cx="2192337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36480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rgbClr val="00386B"/>
                </a:solidFill>
                <a:latin typeface="+mj-lt"/>
                <a:ea typeface="+mj-ea"/>
                <a:cs typeface="+mj-cs"/>
              </a:rPr>
              <a:t>Gear Ratios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343400" y="2049463"/>
          <a:ext cx="31527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1307532" imgH="431613" progId="Equation.DSMT4">
                  <p:embed/>
                </p:oleObj>
              </mc:Choice>
              <mc:Fallback>
                <p:oleObj name="Equation" r:id="rId4" imgW="1307532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49463"/>
                        <a:ext cx="31527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Box 7"/>
          <p:cNvSpPr txBox="1">
            <a:spLocks noChangeArrowheads="1"/>
          </p:cNvSpPr>
          <p:nvPr/>
        </p:nvSpPr>
        <p:spPr bwMode="auto">
          <a:xfrm>
            <a:off x="163513" y="2001838"/>
            <a:ext cx="45132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What is the TOTAL gear train gear ratio?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9550" y="4826000"/>
            <a:ext cx="8566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00386B"/>
                </a:solidFill>
              </a:rPr>
              <a:t>What would the total gear ratio be if the last gear had 40 teeth?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98475" y="5861050"/>
          <a:ext cx="32448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6" imgW="1447800" imgH="431800" progId="Equation.DSMT4">
                  <p:embed/>
                </p:oleObj>
              </mc:Choice>
              <mc:Fallback>
                <p:oleObj name="Equation" r:id="rId6" imgW="1447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5861050"/>
                        <a:ext cx="32448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3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0"/>
            <a:ext cx="4581525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7450138" y="2049463"/>
          <a:ext cx="2524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9" imgW="126835" imgH="405872" progId="Equation.DSMT4">
                  <p:embed/>
                </p:oleObj>
              </mc:Choice>
              <mc:Fallback>
                <p:oleObj name="Equation" r:id="rId9" imgW="126835" imgH="40587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138" y="2049463"/>
                        <a:ext cx="252412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79388" y="3173413"/>
            <a:ext cx="56324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If gear A and D were directly connected to each other, what would the resulting gear ratio be?</a:t>
            </a: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7494588" y="3368675"/>
          <a:ext cx="12811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1" imgW="571252" imgH="406224" progId="Equation.DSMT4">
                  <p:embed/>
                </p:oleObj>
              </mc:Choice>
              <mc:Fallback>
                <p:oleObj name="Equation" r:id="rId11" imgW="571252" imgH="4062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3368675"/>
                        <a:ext cx="12811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805238" y="6032500"/>
            <a:ext cx="714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/>
              <a:t>or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4570413" y="5789613"/>
          <a:ext cx="344487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3" imgW="1536700" imgH="469900" progId="Equation.DSMT4">
                  <p:embed/>
                </p:oleObj>
              </mc:Choice>
              <mc:Fallback>
                <p:oleObj name="Equation" r:id="rId13" imgW="15367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5789613"/>
                        <a:ext cx="344487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5441950" y="3340100"/>
          <a:ext cx="219233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5" imgW="977900" imgH="469900" progId="Equation.DSMT4">
                  <p:embed/>
                </p:oleObj>
              </mc:Choice>
              <mc:Fallback>
                <p:oleObj name="Equation" r:id="rId15" imgW="9779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340100"/>
                        <a:ext cx="219233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ears, Pulley Drives, and Sprockets&amp;quot;&quot;/&gt;&lt;property id=&quot;20307&quot; value=&quot;282&quot;/&gt;&lt;/object&gt;&lt;object type=&quot;3&quot; unique_id=&quot;10005&quot;&gt;&lt;property id=&quot;20148&quot; value=&quot;5&quot;/&gt;&lt;property id=&quot;20300&quot; value=&quot;Slide 2 - &amp;quot;Gears, Pulleys, &amp;amp; Sprockets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Gears&amp;quot;&quot;/&gt;&lt;property id=&quot;20307&quot; value=&quot;263&quot;/&gt;&lt;/object&gt;&lt;object type=&quot;3&quot; unique_id=&quot;10007&quot;&gt;&lt;property id=&quot;20148&quot; value=&quot;5&quot;/&gt;&lt;property id=&quot;20300&quot; value=&quot;Slide 4 - &amp;quot;Gears&amp;quot;&quot;/&gt;&lt;property id=&quot;20307&quot; value=&quot;280&quot;/&gt;&lt;/object&gt;&lt;object type=&quot;3&quot; unique_id=&quot;10008&quot;&gt;&lt;property id=&quot;20148&quot; value=&quot;5&quot;/&gt;&lt;property id=&quot;20300&quot; value=&quot;Slide 5 - &amp;quot;Gears&amp;quot;&quot;/&gt;&lt;property id=&quot;20307&quot; value=&quot;287&quot;/&gt;&lt;/object&gt;&lt;object type=&quot;3&quot; unique_id=&quot;10009&quot;&gt;&lt;property id=&quot;20148&quot; value=&quot;5&quot;/&gt;&lt;property id=&quot;20300&quot; value=&quot;Slide 6 - &amp;quot;Gear Ratios&amp;quot;&quot;/&gt;&lt;property id=&quot;20307&quot; value=&quot;264&quot;/&gt;&lt;/object&gt;&lt;object type=&quot;3&quot; unique_id=&quot;10010&quot;&gt;&lt;property id=&quot;20148&quot; value=&quot;5&quot;/&gt;&lt;property id=&quot;20300&quot; value=&quot;Slide 7&quot;/&gt;&lt;property id=&quot;20307&quot; value=&quot;271&quot;/&gt;&lt;/object&gt;&lt;object type=&quot;3&quot; unique_id=&quot;10011&quot;&gt;&lt;property id=&quot;20148&quot; value=&quot;5&quot;/&gt;&lt;property id=&quot;20300&quot; value=&quot;Slide 8&quot;/&gt;&lt;property id=&quot;20307&quot; value=&quot;285&quot;/&gt;&lt;/object&gt;&lt;object type=&quot;3&quot; unique_id=&quot;10012&quot;&gt;&lt;property id=&quot;20148&quot; value=&quot;5&quot;/&gt;&lt;property id=&quot;20300&quot; value=&quot;Slide 9&quot;/&gt;&lt;property id=&quot;20307&quot; value=&quot;286&quot;/&gt;&lt;/object&gt;&lt;object type=&quot;3&quot; unique_id=&quot;10013&quot;&gt;&lt;property id=&quot;20148&quot; value=&quot;5&quot;/&gt;&lt;property id=&quot;20300&quot; value=&quot;Slide 10&quot;/&gt;&lt;property id=&quot;20307&quot; value=&quot;288&quot;/&gt;&lt;/object&gt;&lt;object type=&quot;3&quot; unique_id=&quot;10014&quot;&gt;&lt;property id=&quot;20148&quot; value=&quot;5&quot;/&gt;&lt;property id=&quot;20300&quot; value=&quot;Slide 11&quot;/&gt;&lt;property id=&quot;20307&quot; value=&quot;289&quot;/&gt;&lt;/object&gt;&lt;object type=&quot;3&quot; unique_id=&quot;10015&quot;&gt;&lt;property id=&quot;20148&quot; value=&quot;5&quot;/&gt;&lt;property id=&quot;20300&quot; value=&quot;Slide 12 - &amp;quot;Pulley and Belt Systems&amp;quot;&quot;/&gt;&lt;property id=&quot;20307&quot; value=&quot;275&quot;/&gt;&lt;/object&gt;&lt;object type=&quot;3&quot; unique_id=&quot;10016&quot;&gt;&lt;property id=&quot;20148&quot; value=&quot;5&quot;/&gt;&lt;property id=&quot;20300&quot; value=&quot;Slide 13 - &amp;quot;Sprocket and Chain Systems&amp;quot;&quot;/&gt;&lt;property id=&quot;20307&quot; value=&quot;276&quot;/&gt;&lt;/object&gt;&lt;object type=&quot;3&quot; unique_id=&quot;10017&quot;&gt;&lt;property id=&quot;20148&quot; value=&quot;5&quot;/&gt;&lt;property id=&quot;20300&quot; value=&quot;Slide 14 - &amp;quot;Comparing Pulleys and Sprockets&amp;quot;&quot;/&gt;&lt;property id=&quot;20307&quot; value=&quot;260&quot;/&gt;&lt;/object&gt;&lt;object type=&quot;3&quot; unique_id=&quot;10018&quot;&gt;&lt;property id=&quot;20148&quot; value=&quot;5&quot;/&gt;&lt;property id=&quot;20300&quot; value=&quot;Slide 15 - &amp;quot;Image Resources&amp;quot;&quot;/&gt;&lt;property id=&quot;20307&quot; value=&quot;27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General_PowerPoint_Template_2008">
  <a:themeElements>
    <a:clrScheme name="General_PowerPoint_Template_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neral_PowerPoint_Template_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_PowerPoint_Template_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rriculumTemplate">
  <a:themeElements>
    <a:clrScheme name="General_PowerPoint_Template_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neral_PowerPoint_Template_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_PowerPoint_Template_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al_PowerPoint_Template_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al_PowerPoint_Template_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General_PowerPoint_Template_2008</Template>
  <TotalTime>2093</TotalTime>
  <Words>839</Words>
  <Application>Microsoft Office PowerPoint</Application>
  <PresentationFormat>On-screen Show (4:3)</PresentationFormat>
  <Paragraphs>155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General_PowerPoint_Template_2008</vt:lpstr>
      <vt:lpstr>1_Custom Design</vt:lpstr>
      <vt:lpstr>CurriculumTemplate</vt:lpstr>
      <vt:lpstr>MathType 5.0 Equation</vt:lpstr>
      <vt:lpstr>Microsoft Equation 3.0</vt:lpstr>
      <vt:lpstr>MathType 6.0 Equation</vt:lpstr>
      <vt:lpstr>Gears, Pulley Drives, and Sprockets</vt:lpstr>
      <vt:lpstr>Gears, Pulleys, &amp; Sprockets</vt:lpstr>
      <vt:lpstr>Gears</vt:lpstr>
      <vt:lpstr>Gears</vt:lpstr>
      <vt:lpstr>Gears</vt:lpstr>
      <vt:lpstr>Gear Ratios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Pulley and Belt Systems</vt:lpstr>
      <vt:lpstr>Sprocket and Chain Systems</vt:lpstr>
      <vt:lpstr>Comparing Pulleys and Sprockets</vt:lpstr>
      <vt:lpstr>Image Resources</vt:lpstr>
    </vt:vector>
  </TitlesOfParts>
  <Company>Project Lead The Way,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GearsPulleyDrivesAndSprockets</dc:title>
  <dc:subject>POE - Unit 1 - Lesson 1.1 - Mechanisms</dc:subject>
  <dc:creator>POE Revision Team</dc:creator>
  <cp:lastModifiedBy>wterrell</cp:lastModifiedBy>
  <cp:revision>88</cp:revision>
  <dcterms:created xsi:type="dcterms:W3CDTF">2008-01-25T14:46:45Z</dcterms:created>
  <dcterms:modified xsi:type="dcterms:W3CDTF">2011-03-23T14:34:55Z</dcterms:modified>
</cp:coreProperties>
</file>