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723" r:id="rId3"/>
    <p:sldMasterId id="2147483725" r:id="rId4"/>
  </p:sldMasterIdLst>
  <p:notesMasterIdLst>
    <p:notesMasterId r:id="rId24"/>
  </p:notesMasterIdLst>
  <p:handoutMasterIdLst>
    <p:handoutMasterId r:id="rId25"/>
  </p:handoutMasterIdLst>
  <p:sldIdLst>
    <p:sldId id="342" r:id="rId5"/>
    <p:sldId id="306" r:id="rId6"/>
    <p:sldId id="294" r:id="rId7"/>
    <p:sldId id="305" r:id="rId8"/>
    <p:sldId id="304" r:id="rId9"/>
    <p:sldId id="295" r:id="rId10"/>
    <p:sldId id="302" r:id="rId11"/>
    <p:sldId id="270" r:id="rId12"/>
    <p:sldId id="287" r:id="rId13"/>
    <p:sldId id="336" r:id="rId14"/>
    <p:sldId id="272" r:id="rId15"/>
    <p:sldId id="289" r:id="rId16"/>
    <p:sldId id="337" r:id="rId17"/>
    <p:sldId id="274" r:id="rId18"/>
    <p:sldId id="332" r:id="rId19"/>
    <p:sldId id="334" r:id="rId20"/>
    <p:sldId id="335" r:id="rId21"/>
    <p:sldId id="341" r:id="rId22"/>
    <p:sldId id="299" r:id="rId23"/>
  </p:sldIdLst>
  <p:sldSz cx="9144000" cy="6858000" type="screen4x3"/>
  <p:notesSz cx="6858000" cy="9144000"/>
  <p:custDataLst>
    <p:tags r:id="rId26"/>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s Terrell" initials="We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86B"/>
    <a:srgbClr val="FF3300"/>
    <a:srgbClr val="3366FF"/>
    <a:srgbClr val="FF00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63980" autoAdjust="0"/>
  </p:normalViewPr>
  <p:slideViewPr>
    <p:cSldViewPr snapToGrid="0">
      <p:cViewPr>
        <p:scale>
          <a:sx n="70" d="100"/>
          <a:sy n="70" d="100"/>
        </p:scale>
        <p:origin x="-14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18" y="0"/>
    </p:cViewPr>
  </p:notesTextViewPr>
  <p:sorterViewPr>
    <p:cViewPr>
      <p:scale>
        <a:sx n="100" d="100"/>
        <a:sy n="100" d="100"/>
      </p:scale>
      <p:origin x="0" y="2016"/>
    </p:cViewPr>
  </p:sorterViewPr>
  <p:notesViewPr>
    <p:cSldViewPr snapToGrid="0">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Simple Machines</a:t>
            </a:r>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Principles of Engineering</a:t>
            </a:r>
            <a:r>
              <a:rPr lang="en-US" baseline="30000"/>
              <a:t>TM</a:t>
            </a:r>
            <a:endParaRPr lang="en-US"/>
          </a:p>
          <a:p>
            <a:pPr>
              <a:defRPr/>
            </a:pPr>
            <a:r>
              <a:rPr lang="en-US"/>
              <a:t>Unit 1 – Lesson 1.1 – Mechanisms</a:t>
            </a:r>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Project Lead The Way, Inc.</a:t>
            </a:r>
          </a:p>
          <a:p>
            <a:pPr>
              <a:defRPr/>
            </a:pPr>
            <a:r>
              <a:rPr lang="en-US"/>
              <a:t>Copyright </a:t>
            </a:r>
            <a:r>
              <a:rPr lang="en-US" smtClean="0"/>
              <a:t>2010</a:t>
            </a: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C462AE-5128-4A83-B68A-8CFD30D135AA}" type="slidenum">
              <a:rPr lang="en-US"/>
              <a:pPr>
                <a:defRPr/>
              </a:pPr>
              <a:t>‹#›</a:t>
            </a:fld>
            <a:endParaRPr lang="en-US" dirty="0"/>
          </a:p>
        </p:txBody>
      </p:sp>
    </p:spTree>
    <p:extLst>
      <p:ext uri="{BB962C8B-B14F-4D97-AF65-F5344CB8AC3E}">
        <p14:creationId xmlns:p14="http://schemas.microsoft.com/office/powerpoint/2010/main" val="1494862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0"/>
          <p:cNvSpPr>
            <a:spLocks noChangeArrowheads="1"/>
          </p:cNvSpPr>
          <p:nvPr/>
        </p:nvSpPr>
        <p:spPr bwMode="auto">
          <a:xfrm>
            <a:off x="0" y="8685213"/>
            <a:ext cx="2971800" cy="457200"/>
          </a:xfrm>
          <a:prstGeom prst="rect">
            <a:avLst/>
          </a:prstGeom>
          <a:noFill/>
          <a:ln w="9525">
            <a:noFill/>
            <a:miter lim="800000"/>
            <a:headEnd/>
            <a:tailEnd/>
          </a:ln>
        </p:spPr>
        <p:txBody>
          <a:bodyPr anchor="b"/>
          <a:lstStyle/>
          <a:p>
            <a:pPr>
              <a:defRPr/>
            </a:pPr>
            <a:r>
              <a:rPr lang="en-US" sz="1200"/>
              <a:t>Project Lead The Way, Inc.</a:t>
            </a:r>
          </a:p>
          <a:p>
            <a:pPr>
              <a:defRPr/>
            </a:pPr>
            <a:r>
              <a:rPr lang="en-US" sz="1200"/>
              <a:t>Copyright 2010</a:t>
            </a:r>
          </a:p>
        </p:txBody>
      </p:sp>
      <p:sp>
        <p:nvSpPr>
          <p:cNvPr id="37891" name="Rectangle 9"/>
          <p:cNvSpPr>
            <a:spLocks noChangeArrowheads="1"/>
          </p:cNvSpPr>
          <p:nvPr/>
        </p:nvSpPr>
        <p:spPr bwMode="auto">
          <a:xfrm>
            <a:off x="3884613" y="0"/>
            <a:ext cx="2971800" cy="457200"/>
          </a:xfrm>
          <a:prstGeom prst="rect">
            <a:avLst/>
          </a:prstGeom>
          <a:noFill/>
          <a:ln w="9525">
            <a:noFill/>
            <a:miter lim="800000"/>
            <a:headEnd/>
            <a:tailEnd/>
          </a:ln>
        </p:spPr>
        <p:txBody>
          <a:bodyPr/>
          <a:lstStyle/>
          <a:p>
            <a:pPr algn="r">
              <a:defRPr/>
            </a:pPr>
            <a:r>
              <a:rPr lang="en-US" sz="1200"/>
              <a:t>Principles of Engineering</a:t>
            </a:r>
            <a:r>
              <a:rPr lang="en-US" sz="1200" baseline="30000"/>
              <a:t>TM</a:t>
            </a:r>
            <a:endParaRPr lang="en-US" sz="1200"/>
          </a:p>
          <a:p>
            <a:pPr algn="r">
              <a:defRPr/>
            </a:pPr>
            <a:r>
              <a:rPr lang="en-US" sz="1200"/>
              <a:t>Unit 1 – Lesson 1.1 – Mechanisms</a:t>
            </a:r>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2A3BDA-1B64-4B96-B01F-0D58175C9B2C}" type="slidenum">
              <a:rPr lang="en-US"/>
              <a:pPr>
                <a:defRPr/>
              </a:pPr>
              <a:t>‹#›</a:t>
            </a:fld>
            <a:endParaRPr lang="en-US" dirty="0"/>
          </a:p>
        </p:txBody>
      </p:sp>
      <p:sp>
        <p:nvSpPr>
          <p:cNvPr id="37895" name="Rectangle 8"/>
          <p:cNvSpPr>
            <a:spLocks noChangeArrowheads="1"/>
          </p:cNvSpPr>
          <p:nvPr/>
        </p:nvSpPr>
        <p:spPr bwMode="auto">
          <a:xfrm>
            <a:off x="0" y="0"/>
            <a:ext cx="2971800" cy="457200"/>
          </a:xfrm>
          <a:prstGeom prst="rect">
            <a:avLst/>
          </a:prstGeom>
          <a:noFill/>
          <a:ln w="9525">
            <a:noFill/>
            <a:miter lim="800000"/>
            <a:headEnd/>
            <a:tailEnd/>
          </a:ln>
        </p:spPr>
        <p:txBody>
          <a:bodyPr/>
          <a:lstStyle/>
          <a:p>
            <a:pPr>
              <a:defRPr/>
            </a:pPr>
            <a:r>
              <a:rPr lang="en-US" sz="1200"/>
              <a:t>Simple Machines</a:t>
            </a:r>
          </a:p>
        </p:txBody>
      </p:sp>
      <p:sp>
        <p:nvSpPr>
          <p:cNvPr id="37896" name="Rectangle 11"/>
          <p:cNvSpPr>
            <a:spLocks noChangeArrowheads="1"/>
          </p:cNvSpPr>
          <p:nvPr/>
        </p:nvSpPr>
        <p:spPr bwMode="auto">
          <a:xfrm>
            <a:off x="3884613" y="8685213"/>
            <a:ext cx="2971800" cy="457200"/>
          </a:xfrm>
          <a:prstGeom prst="rect">
            <a:avLst/>
          </a:prstGeom>
          <a:noFill/>
          <a:ln w="9525">
            <a:noFill/>
            <a:miter lim="800000"/>
            <a:headEnd/>
            <a:tailEnd/>
          </a:ln>
        </p:spPr>
        <p:txBody>
          <a:bodyPr anchor="b"/>
          <a:lstStyle/>
          <a:p>
            <a:pPr algn="r">
              <a:defRPr/>
            </a:pPr>
            <a:fld id="{DAA4F996-9BA2-4FAC-B9C0-E1DCB77B23A1}" type="slidenum">
              <a:rPr lang="en-US" sz="1200"/>
              <a:pPr algn="r">
                <a:defRPr/>
              </a:pPr>
              <a:t>‹#›</a:t>
            </a:fld>
            <a:endParaRPr lang="en-US" sz="1200"/>
          </a:p>
        </p:txBody>
      </p:sp>
    </p:spTree>
    <p:extLst>
      <p:ext uri="{BB962C8B-B14F-4D97-AF65-F5344CB8AC3E}">
        <p14:creationId xmlns:p14="http://schemas.microsoft.com/office/powerpoint/2010/main" val="449981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125D663-82C4-4B7B-AE69-1B5001E1ADE2}" type="slidenum">
              <a:rPr lang="en-US" sz="1200" smtClean="0"/>
              <a:pPr eaLnBrk="1" hangingPunct="1"/>
              <a:t>1</a:t>
            </a:fld>
            <a:endParaRPr 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03C6823-F45D-4079-9F2A-82819342B3C4}" type="slidenum">
              <a:rPr lang="en-US" sz="1200" smtClean="0"/>
              <a:pPr eaLnBrk="1" hangingPunct="1"/>
              <a:t>10</a:t>
            </a:fld>
            <a:endParaRPr 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129BB51-CD12-43AD-9C94-D6A2F8AB3BE3}" type="slidenum">
              <a:rPr lang="en-US" sz="1200" smtClean="0"/>
              <a:pPr eaLnBrk="1" hangingPunct="1"/>
              <a:t>11</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 is debate about whether the “length” is perpendicular to the height or the length of the sloped surface.</a:t>
            </a:r>
            <a:r>
              <a:rPr lang="en-US" baseline="0" dirty="0" smtClean="0"/>
              <a:t> Upon research both methods are used and there is little difference in the calculation of IMA with wither measurement. Using two separate formulas and the reason why one formula makes more sense than the other is beyond the scope of this course. If students desire an answer, though, the explanation is below.</a:t>
            </a:r>
          </a:p>
          <a:p>
            <a:endParaRPr lang="en-US" baseline="0" dirty="0" smtClean="0"/>
          </a:p>
          <a:p>
            <a:r>
              <a:rPr lang="en-US" baseline="0" dirty="0" smtClean="0"/>
              <a:t>Method A - Length is equal to the perpendicular distance to the height (the method used in POE): If the resistance force is constrained such that it can only move perpendicular to the height. i.e. a doorstop.</a:t>
            </a:r>
          </a:p>
          <a:p>
            <a:endParaRPr lang="en-US" baseline="0" dirty="0" smtClean="0"/>
          </a:p>
          <a:p>
            <a:r>
              <a:rPr lang="en-US" baseline="0" smtClean="0"/>
              <a:t>Method B - Length </a:t>
            </a:r>
            <a:r>
              <a:rPr lang="en-US" baseline="0" dirty="0" smtClean="0"/>
              <a:t>is equal to slope: If the resistance force moves parallel to the height measurement of the wedge. i.e. </a:t>
            </a:r>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8DB6299-070B-4386-8127-0BB8D21450EE}" type="slidenum">
              <a:rPr lang="en-US" sz="1200" smtClean="0"/>
              <a:pPr eaLnBrk="1" hangingPunct="1"/>
              <a:t>12</a:t>
            </a:fld>
            <a:endParaRPr lang="en-US"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2FD5817-4848-426C-B9F8-0BE3BD533681}" type="slidenum">
              <a:rPr lang="en-US" sz="1200" smtClean="0"/>
              <a:pPr eaLnBrk="1" hangingPunct="1"/>
              <a:t>13</a:t>
            </a:fld>
            <a:endParaRPr 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7BE9086-4E69-4FC4-9407-EC71107AD66C}" type="slidenum">
              <a:rPr lang="en-US" sz="1200" smtClean="0"/>
              <a:pPr eaLnBrk="1" hangingPunct="1"/>
              <a:t>14</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47B1023-B841-4AE5-BCFF-D0D0A82E762F}" type="slidenum">
              <a:rPr lang="en-US" sz="1200" smtClean="0"/>
              <a:pPr eaLnBrk="1" hangingPunct="1"/>
              <a:t>15</a:t>
            </a:fld>
            <a:endParaRPr lang="en-US" sz="1200" smtClean="0"/>
          </a:p>
        </p:txBody>
      </p:sp>
      <p:sp>
        <p:nvSpPr>
          <p:cNvPr id="53251" name="Rectangle 2"/>
          <p:cNvSpPr>
            <a:spLocks noGrp="1" noRot="1" noChangeAspect="1" noChangeArrowheads="1" noTextEdit="1"/>
          </p:cNvSpPr>
          <p:nvPr>
            <p:ph type="sldImg"/>
          </p:nvPr>
        </p:nvSpPr>
        <p:spPr>
          <a:xfrm>
            <a:off x="1127125" y="676275"/>
            <a:ext cx="4603750" cy="3452813"/>
          </a:xfrm>
          <a:ln/>
        </p:spPr>
      </p:sp>
      <p:sp>
        <p:nvSpPr>
          <p:cNvPr id="53252" name="Rectangle 3"/>
          <p:cNvSpPr>
            <a:spLocks noGrp="1" noChangeArrowheads="1"/>
          </p:cNvSpPr>
          <p:nvPr>
            <p:ph type="body" idx="1"/>
          </p:nvPr>
        </p:nvSpPr>
        <p:spPr>
          <a:xfrm>
            <a:off x="914400" y="4354513"/>
            <a:ext cx="5029200" cy="412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D75A929-1E39-4DA5-A730-C37D0006F92E}" type="slidenum">
              <a:rPr lang="en-US" sz="1200" smtClean="0"/>
              <a:pPr eaLnBrk="1" hangingPunct="1"/>
              <a:t>16</a:t>
            </a:fld>
            <a:endParaRPr lang="en-US" sz="1200" smtClean="0"/>
          </a:p>
        </p:txBody>
      </p:sp>
      <p:sp>
        <p:nvSpPr>
          <p:cNvPr id="54275" name="Rectangle 2"/>
          <p:cNvSpPr>
            <a:spLocks noGrp="1" noRot="1" noChangeAspect="1" noChangeArrowheads="1" noTextEdit="1"/>
          </p:cNvSpPr>
          <p:nvPr>
            <p:ph type="sldImg"/>
          </p:nvPr>
        </p:nvSpPr>
        <p:spPr>
          <a:xfrm>
            <a:off x="1127125" y="676275"/>
            <a:ext cx="4603750" cy="3452813"/>
          </a:xfrm>
          <a:ln/>
        </p:spPr>
      </p:sp>
      <p:sp>
        <p:nvSpPr>
          <p:cNvPr id="54276" name="Rectangle 3"/>
          <p:cNvSpPr>
            <a:spLocks noGrp="1" noChangeArrowheads="1"/>
          </p:cNvSpPr>
          <p:nvPr>
            <p:ph type="body" idx="1"/>
          </p:nvPr>
        </p:nvSpPr>
        <p:spPr>
          <a:xfrm>
            <a:off x="914400" y="4354513"/>
            <a:ext cx="5029200" cy="412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84BC226-10B3-4207-99CA-F90F0CC4B92A}" type="slidenum">
              <a:rPr lang="en-US" sz="1200" smtClean="0"/>
              <a:pPr eaLnBrk="1" hangingPunct="1"/>
              <a:t>17</a:t>
            </a:fld>
            <a:endParaRPr lang="en-US" sz="1200" smtClean="0"/>
          </a:p>
        </p:txBody>
      </p:sp>
      <p:sp>
        <p:nvSpPr>
          <p:cNvPr id="55299" name="Rectangle 2"/>
          <p:cNvSpPr>
            <a:spLocks noGrp="1" noRot="1" noChangeAspect="1" noChangeArrowheads="1" noTextEdit="1"/>
          </p:cNvSpPr>
          <p:nvPr>
            <p:ph type="sldImg"/>
          </p:nvPr>
        </p:nvSpPr>
        <p:spPr>
          <a:xfrm>
            <a:off x="1127125" y="676275"/>
            <a:ext cx="4603750" cy="3452813"/>
          </a:xfrm>
          <a:ln/>
        </p:spPr>
      </p:sp>
      <p:sp>
        <p:nvSpPr>
          <p:cNvPr id="55300" name="Rectangle 3"/>
          <p:cNvSpPr>
            <a:spLocks noGrp="1" noChangeArrowheads="1"/>
          </p:cNvSpPr>
          <p:nvPr>
            <p:ph type="body" idx="1"/>
          </p:nvPr>
        </p:nvSpPr>
        <p:spPr>
          <a:xfrm>
            <a:off x="914400" y="4354513"/>
            <a:ext cx="5029200" cy="412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5C36BD5-6FF4-4B21-91B2-6E0293C03766}" type="slidenum">
              <a:rPr lang="en-US" sz="1200" smtClean="0"/>
              <a:pPr eaLnBrk="1" hangingPunct="1"/>
              <a:t>18</a:t>
            </a:fld>
            <a:endParaRPr lang="en-US" sz="1200" smtClean="0"/>
          </a:p>
        </p:txBody>
      </p:sp>
      <p:sp>
        <p:nvSpPr>
          <p:cNvPr id="56323" name="Rectangle 2"/>
          <p:cNvSpPr>
            <a:spLocks noGrp="1" noRot="1" noChangeAspect="1" noChangeArrowheads="1" noTextEdit="1"/>
          </p:cNvSpPr>
          <p:nvPr>
            <p:ph type="sldImg"/>
          </p:nvPr>
        </p:nvSpPr>
        <p:spPr>
          <a:xfrm>
            <a:off x="1127125" y="676275"/>
            <a:ext cx="4603750" cy="3452813"/>
          </a:xfrm>
          <a:ln/>
        </p:spPr>
      </p:sp>
      <p:sp>
        <p:nvSpPr>
          <p:cNvPr id="56324" name="Rectangle 3"/>
          <p:cNvSpPr>
            <a:spLocks noGrp="1" noChangeArrowheads="1"/>
          </p:cNvSpPr>
          <p:nvPr>
            <p:ph type="body" idx="1"/>
          </p:nvPr>
        </p:nvSpPr>
        <p:spPr>
          <a:xfrm>
            <a:off x="914400" y="4354513"/>
            <a:ext cx="5029200" cy="412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F72E52B-1BDD-4D66-A53F-4F62597E4D80}" type="slidenum">
              <a:rPr lang="en-US" sz="1200" smtClean="0"/>
              <a:pPr eaLnBrk="1" hangingPunct="1"/>
              <a:t>19</a:t>
            </a:fld>
            <a:endParaRPr 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87FA95A-4546-47C2-A49A-63D3EEAB69D1}" type="slidenum">
              <a:rPr lang="en-US" sz="1200" smtClean="0"/>
              <a:pPr eaLnBrk="1" hangingPunct="1"/>
              <a:t>2</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AFF7318-24F6-40E9-9E02-139F8F99EA90}" type="slidenum">
              <a:rPr lang="en-US" sz="1200" smtClean="0"/>
              <a:pPr eaLnBrk="1" hangingPunct="1"/>
              <a:t>3</a:t>
            </a:fld>
            <a:endParaRPr 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5AD2212-2DAD-414C-8402-DE3688AC1609}" type="slidenum">
              <a:rPr lang="en-US" sz="1200" smtClean="0"/>
              <a:pPr eaLnBrk="1" hangingPunct="1"/>
              <a:t>4</a:t>
            </a:fld>
            <a:endParaRPr 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9C1D27D-643E-4201-94CB-BA41953C95C6}" type="slidenum">
              <a:rPr lang="en-US" sz="1200" smtClean="0"/>
              <a:pPr eaLnBrk="1" hangingPunct="1"/>
              <a:t>5</a:t>
            </a:fld>
            <a:endParaRPr 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712F863-C953-499D-8C4D-BC0DB89627D9}" type="slidenum">
              <a:rPr lang="en-US" sz="1200" smtClean="0"/>
              <a:pPr eaLnBrk="1" hangingPunct="1"/>
              <a:t>6</a:t>
            </a:fld>
            <a:endParaRPr 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CA30717-AEAA-4EF0-A8F6-3C4F43107A81}" type="slidenum">
              <a:rPr lang="en-US" sz="1200" smtClean="0"/>
              <a:pPr eaLnBrk="1" hangingPunct="1"/>
              <a:t>7</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0181450-2209-4B24-91C7-74C9255D7B71}" type="slidenum">
              <a:rPr lang="en-US" sz="1200" smtClean="0"/>
              <a:pPr eaLnBrk="1" hangingPunct="1"/>
              <a:t>8</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186A0F4-3725-4845-BA78-9BDA773A7495}" type="slidenum">
              <a:rPr lang="en-US" sz="1200" smtClean="0"/>
              <a:pPr eaLnBrk="1" hangingPunct="1"/>
              <a:t>9</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25736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52634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02344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B17F046-30B4-42D4-802F-CF8F13522ED6}" type="slidenum">
              <a:rPr lang="en-US"/>
              <a:pPr>
                <a:defRPr/>
              </a:pPr>
              <a:t>‹#›</a:t>
            </a:fld>
            <a:endParaRPr lang="en-US" dirty="0"/>
          </a:p>
        </p:txBody>
      </p:sp>
    </p:spTree>
    <p:extLst>
      <p:ext uri="{BB962C8B-B14F-4D97-AF65-F5344CB8AC3E}">
        <p14:creationId xmlns:p14="http://schemas.microsoft.com/office/powerpoint/2010/main" val="20987754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128B446F-A924-4079-B2AA-C4C5686825B2}"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8676238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F925436-2E36-4CD7-8E0A-3210A4D1B8DD}" type="slidenum">
              <a:rPr lang="en-US"/>
              <a:pPr>
                <a:defRPr/>
              </a:pPr>
              <a:t>‹#›</a:t>
            </a:fld>
            <a:endParaRPr lang="en-US" dirty="0"/>
          </a:p>
        </p:txBody>
      </p:sp>
    </p:spTree>
    <p:extLst>
      <p:ext uri="{BB962C8B-B14F-4D97-AF65-F5344CB8AC3E}">
        <p14:creationId xmlns:p14="http://schemas.microsoft.com/office/powerpoint/2010/main" val="19937353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C845170-4BB0-485D-81F7-9A3BF87CA3BB}" type="slidenum">
              <a:rPr lang="en-US"/>
              <a:pPr>
                <a:defRPr/>
              </a:pPr>
              <a:t>‹#›</a:t>
            </a:fld>
            <a:endParaRPr lang="en-US" dirty="0"/>
          </a:p>
        </p:txBody>
      </p:sp>
    </p:spTree>
    <p:extLst>
      <p:ext uri="{BB962C8B-B14F-4D97-AF65-F5344CB8AC3E}">
        <p14:creationId xmlns:p14="http://schemas.microsoft.com/office/powerpoint/2010/main" val="34440867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66F5B31E-7358-4074-86BC-F9866BFC35AE}" type="slidenum">
              <a:rPr lang="en-US"/>
              <a:pPr>
                <a:defRPr/>
              </a:pPr>
              <a:t>‹#›</a:t>
            </a:fld>
            <a:endParaRPr lang="en-US" dirty="0"/>
          </a:p>
        </p:txBody>
      </p:sp>
    </p:spTree>
    <p:extLst>
      <p:ext uri="{BB962C8B-B14F-4D97-AF65-F5344CB8AC3E}">
        <p14:creationId xmlns:p14="http://schemas.microsoft.com/office/powerpoint/2010/main" val="28688930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8DDA2C4-07EC-41BC-9DC8-FF2AF84F6399}" type="slidenum">
              <a:rPr lang="en-US"/>
              <a:pPr>
                <a:defRPr/>
              </a:pPr>
              <a:t>‹#›</a:t>
            </a:fld>
            <a:endParaRPr lang="en-US" dirty="0"/>
          </a:p>
        </p:txBody>
      </p:sp>
    </p:spTree>
    <p:extLst>
      <p:ext uri="{BB962C8B-B14F-4D97-AF65-F5344CB8AC3E}">
        <p14:creationId xmlns:p14="http://schemas.microsoft.com/office/powerpoint/2010/main" val="15197105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D6194CF7-FB02-4E96-B12C-1E67F1D8CD43}" type="slidenum">
              <a:rPr lang="en-US"/>
              <a:pPr>
                <a:defRPr/>
              </a:pPr>
              <a:t>‹#›</a:t>
            </a:fld>
            <a:endParaRPr lang="en-US" dirty="0"/>
          </a:p>
        </p:txBody>
      </p:sp>
    </p:spTree>
    <p:extLst>
      <p:ext uri="{BB962C8B-B14F-4D97-AF65-F5344CB8AC3E}">
        <p14:creationId xmlns:p14="http://schemas.microsoft.com/office/powerpoint/2010/main" val="413932354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148D4F-0B71-4F9D-B508-343C3E1102C2}" type="slidenum">
              <a:rPr lang="en-US"/>
              <a:pPr>
                <a:defRPr/>
              </a:pPr>
              <a:t>‹#›</a:t>
            </a:fld>
            <a:endParaRPr lang="en-US" dirty="0"/>
          </a:p>
        </p:txBody>
      </p:sp>
    </p:spTree>
    <p:extLst>
      <p:ext uri="{BB962C8B-B14F-4D97-AF65-F5344CB8AC3E}">
        <p14:creationId xmlns:p14="http://schemas.microsoft.com/office/powerpoint/2010/main" val="38875471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46840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2A62C33-D11A-4A6F-A5D2-D20F5DAD7A21}" type="slidenum">
              <a:rPr lang="en-US"/>
              <a:pPr>
                <a:defRPr/>
              </a:pPr>
              <a:t>‹#›</a:t>
            </a:fld>
            <a:endParaRPr lang="en-US" dirty="0"/>
          </a:p>
        </p:txBody>
      </p:sp>
    </p:spTree>
    <p:extLst>
      <p:ext uri="{BB962C8B-B14F-4D97-AF65-F5344CB8AC3E}">
        <p14:creationId xmlns:p14="http://schemas.microsoft.com/office/powerpoint/2010/main" val="50701613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F64C7C6-C1D9-49E4-A8AB-57609C3AE65F}" type="slidenum">
              <a:rPr lang="en-US"/>
              <a:pPr>
                <a:defRPr/>
              </a:pPr>
              <a:t>‹#›</a:t>
            </a:fld>
            <a:endParaRPr lang="en-US" dirty="0"/>
          </a:p>
        </p:txBody>
      </p:sp>
    </p:spTree>
    <p:extLst>
      <p:ext uri="{BB962C8B-B14F-4D97-AF65-F5344CB8AC3E}">
        <p14:creationId xmlns:p14="http://schemas.microsoft.com/office/powerpoint/2010/main" val="33010843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2126169-A9BA-423F-9EC2-5A30548FF851}" type="slidenum">
              <a:rPr lang="en-US"/>
              <a:pPr>
                <a:defRPr/>
              </a:pPr>
              <a:t>‹#›</a:t>
            </a:fld>
            <a:endParaRPr lang="en-US" dirty="0"/>
          </a:p>
        </p:txBody>
      </p:sp>
    </p:spTree>
    <p:extLst>
      <p:ext uri="{BB962C8B-B14F-4D97-AF65-F5344CB8AC3E}">
        <p14:creationId xmlns:p14="http://schemas.microsoft.com/office/powerpoint/2010/main" val="264167930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6C668E3-FFF5-4F18-88E1-FF86072F7466}" type="slidenum">
              <a:rPr lang="en-US"/>
              <a:pPr>
                <a:defRPr/>
              </a:pPr>
              <a:t>‹#›</a:t>
            </a:fld>
            <a:endParaRPr lang="en-US" dirty="0"/>
          </a:p>
        </p:txBody>
      </p:sp>
    </p:spTree>
    <p:extLst>
      <p:ext uri="{BB962C8B-B14F-4D97-AF65-F5344CB8AC3E}">
        <p14:creationId xmlns:p14="http://schemas.microsoft.com/office/powerpoint/2010/main" val="37568069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dirty="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A4CD551-14CE-467F-967A-E54CB243B783}" type="slidenum">
              <a:rPr lang="en-US"/>
              <a:pPr>
                <a:defRPr/>
              </a:pPr>
              <a:t>‹#›</a:t>
            </a:fld>
            <a:endParaRPr lang="en-US" dirty="0"/>
          </a:p>
        </p:txBody>
      </p:sp>
    </p:spTree>
    <p:extLst>
      <p:ext uri="{BB962C8B-B14F-4D97-AF65-F5344CB8AC3E}">
        <p14:creationId xmlns:p14="http://schemas.microsoft.com/office/powerpoint/2010/main" val="349446857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1" descr="PLTW_MT_L_3C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
            <a:ext cx="624681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458659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363CCC-6E81-47D3-B404-8065DC999B21}" type="slidenum">
              <a:rPr lang="en-US"/>
              <a:pPr>
                <a:defRPr/>
              </a:pPr>
              <a:t>‹#›</a:t>
            </a:fld>
            <a:endParaRPr lang="en-US"/>
          </a:p>
        </p:txBody>
      </p:sp>
    </p:spTree>
    <p:extLst>
      <p:ext uri="{BB962C8B-B14F-4D97-AF65-F5344CB8AC3E}">
        <p14:creationId xmlns:p14="http://schemas.microsoft.com/office/powerpoint/2010/main" val="243046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24200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41714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96286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022544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5270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1031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78835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A3EDFD-B07C-4238-99B8-F7AEDFA887F1}" type="slidenum">
              <a:rPr lang="en-US"/>
              <a:pPr>
                <a:defRPr/>
              </a:pPr>
              <a:t>‹#›</a:t>
            </a:fld>
            <a:endParaRPr lang="en-US" dirty="0"/>
          </a:p>
        </p:txBody>
      </p:sp>
      <p:pic>
        <p:nvPicPr>
          <p:cNvPr id="11271" name="Picture 7"/>
          <p:cNvPicPr>
            <a:picLocks noChangeAspect="1" noChangeArrowheads="1"/>
          </p:cNvPicPr>
          <p:nvPr/>
        </p:nvPicPr>
        <p:blipFill>
          <a:blip r:embed="rId15" cstate="print">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7772400" y="6172200"/>
            <a:ext cx="4746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6" r:id="rId13"/>
  </p:sldLayoutIdLst>
  <p:transition/>
  <p:timing>
    <p:tnLst>
      <p:par>
        <p:cTn id="1" dur="indefinite" restart="never" nodeType="tmRoot"/>
      </p:par>
    </p:tnLst>
  </p:timing>
  <p:txStyles>
    <p:titleStyle>
      <a:lvl1pPr algn="l" rtl="0" eaLnBrk="0" fontAlgn="base" hangingPunct="0">
        <a:spcBef>
          <a:spcPct val="0"/>
        </a:spcBef>
        <a:spcAft>
          <a:spcPct val="0"/>
        </a:spcAft>
        <a:defRPr sz="6000">
          <a:solidFill>
            <a:srgbClr val="0000FF"/>
          </a:solidFill>
          <a:latin typeface="+mj-lt"/>
          <a:ea typeface="+mj-ea"/>
          <a:cs typeface="+mj-cs"/>
        </a:defRPr>
      </a:lvl1pPr>
      <a:lvl2pPr algn="l" rtl="0" eaLnBrk="0" fontAlgn="base" hangingPunct="0">
        <a:spcBef>
          <a:spcPct val="0"/>
        </a:spcBef>
        <a:spcAft>
          <a:spcPct val="0"/>
        </a:spcAft>
        <a:defRPr sz="6000">
          <a:solidFill>
            <a:srgbClr val="0000FF"/>
          </a:solidFill>
          <a:latin typeface="Arial" charset="0"/>
        </a:defRPr>
      </a:lvl2pPr>
      <a:lvl3pPr algn="l" rtl="0" eaLnBrk="0" fontAlgn="base" hangingPunct="0">
        <a:spcBef>
          <a:spcPct val="0"/>
        </a:spcBef>
        <a:spcAft>
          <a:spcPct val="0"/>
        </a:spcAft>
        <a:defRPr sz="6000">
          <a:solidFill>
            <a:srgbClr val="0000FF"/>
          </a:solidFill>
          <a:latin typeface="Arial" charset="0"/>
        </a:defRPr>
      </a:lvl3pPr>
      <a:lvl4pPr algn="l" rtl="0" eaLnBrk="0" fontAlgn="base" hangingPunct="0">
        <a:spcBef>
          <a:spcPct val="0"/>
        </a:spcBef>
        <a:spcAft>
          <a:spcPct val="0"/>
        </a:spcAft>
        <a:defRPr sz="6000">
          <a:solidFill>
            <a:srgbClr val="0000FF"/>
          </a:solidFill>
          <a:latin typeface="Arial" charset="0"/>
        </a:defRPr>
      </a:lvl4pPr>
      <a:lvl5pPr algn="l" rtl="0" eaLnBrk="0" fontAlgn="base" hangingPunct="0">
        <a:spcBef>
          <a:spcPct val="0"/>
        </a:spcBef>
        <a:spcAft>
          <a:spcPct val="0"/>
        </a:spcAft>
        <a:defRPr sz="6000">
          <a:solidFill>
            <a:srgbClr val="0000FF"/>
          </a:solidFill>
          <a:latin typeface="Arial" charset="0"/>
        </a:defRPr>
      </a:lvl5pPr>
      <a:lvl6pPr marL="457200" algn="l" rtl="0" fontAlgn="base">
        <a:spcBef>
          <a:spcPct val="0"/>
        </a:spcBef>
        <a:spcAft>
          <a:spcPct val="0"/>
        </a:spcAft>
        <a:defRPr sz="6000">
          <a:solidFill>
            <a:srgbClr val="0000FF"/>
          </a:solidFill>
          <a:latin typeface="Arial" charset="0"/>
        </a:defRPr>
      </a:lvl6pPr>
      <a:lvl7pPr marL="914400" algn="l" rtl="0" fontAlgn="base">
        <a:spcBef>
          <a:spcPct val="0"/>
        </a:spcBef>
        <a:spcAft>
          <a:spcPct val="0"/>
        </a:spcAft>
        <a:defRPr sz="6000">
          <a:solidFill>
            <a:srgbClr val="0000FF"/>
          </a:solidFill>
          <a:latin typeface="Arial" charset="0"/>
        </a:defRPr>
      </a:lvl7pPr>
      <a:lvl8pPr marL="1371600" algn="l" rtl="0" fontAlgn="base">
        <a:spcBef>
          <a:spcPct val="0"/>
        </a:spcBef>
        <a:spcAft>
          <a:spcPct val="0"/>
        </a:spcAft>
        <a:defRPr sz="6000">
          <a:solidFill>
            <a:srgbClr val="0000FF"/>
          </a:solidFill>
          <a:latin typeface="Arial" charset="0"/>
        </a:defRPr>
      </a:lvl8pPr>
      <a:lvl9pPr marL="1828800" algn="l" rtl="0" fontAlgn="base">
        <a:spcBef>
          <a:spcPct val="0"/>
        </a:spcBef>
        <a:spcAft>
          <a:spcPct val="0"/>
        </a:spcAft>
        <a:defRPr sz="6000">
          <a:solidFill>
            <a:srgbClr val="0000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27"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3810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A94D57-D875-498F-8560-9979595D71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3" r:id="rId1"/>
  </p:sldLayoutIdLst>
  <p:txStyles>
    <p:titleStyle>
      <a:lvl1pPr algn="l" rtl="0" eaLnBrk="0" fontAlgn="base" hangingPunct="0">
        <a:spcBef>
          <a:spcPct val="0"/>
        </a:spcBef>
        <a:spcAft>
          <a:spcPct val="0"/>
        </a:spcAft>
        <a:defRPr sz="3200">
          <a:solidFill>
            <a:srgbClr val="00386B"/>
          </a:solidFill>
          <a:latin typeface="+mj-lt"/>
          <a:ea typeface="+mj-ea"/>
          <a:cs typeface="+mj-cs"/>
        </a:defRPr>
      </a:lvl1pPr>
      <a:lvl2pPr algn="l" rtl="0" eaLnBrk="0" fontAlgn="base" hangingPunct="0">
        <a:spcBef>
          <a:spcPct val="0"/>
        </a:spcBef>
        <a:spcAft>
          <a:spcPct val="0"/>
        </a:spcAft>
        <a:defRPr sz="3200">
          <a:solidFill>
            <a:srgbClr val="00386B"/>
          </a:solidFill>
          <a:latin typeface="Arial" charset="0"/>
        </a:defRPr>
      </a:lvl2pPr>
      <a:lvl3pPr algn="l" rtl="0" eaLnBrk="0" fontAlgn="base" hangingPunct="0">
        <a:spcBef>
          <a:spcPct val="0"/>
        </a:spcBef>
        <a:spcAft>
          <a:spcPct val="0"/>
        </a:spcAft>
        <a:defRPr sz="3200">
          <a:solidFill>
            <a:srgbClr val="00386B"/>
          </a:solidFill>
          <a:latin typeface="Arial" charset="0"/>
        </a:defRPr>
      </a:lvl3pPr>
      <a:lvl4pPr algn="l" rtl="0" eaLnBrk="0" fontAlgn="base" hangingPunct="0">
        <a:spcBef>
          <a:spcPct val="0"/>
        </a:spcBef>
        <a:spcAft>
          <a:spcPct val="0"/>
        </a:spcAft>
        <a:defRPr sz="3200">
          <a:solidFill>
            <a:srgbClr val="00386B"/>
          </a:solidFill>
          <a:latin typeface="Arial" charset="0"/>
        </a:defRPr>
      </a:lvl4pPr>
      <a:lvl5pPr algn="l" rtl="0" eaLnBrk="0" fontAlgn="base" hangingPunct="0">
        <a:spcBef>
          <a:spcPct val="0"/>
        </a:spcBef>
        <a:spcAft>
          <a:spcPct val="0"/>
        </a:spcAft>
        <a:defRPr sz="3200">
          <a:solidFill>
            <a:srgbClr val="00386B"/>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0.xml"/><Relationship Id="rId7" Type="http://schemas.openxmlformats.org/officeDocument/2006/relationships/oleObject" Target="../embeddings/oleObject6.bin"/><Relationship Id="rId12" Type="http://schemas.openxmlformats.org/officeDocument/2006/relationships/image" Target="../media/image15.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1.jpeg"/><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2.xml"/><Relationship Id="rId7"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20.jpeg"/><Relationship Id="rId5" Type="http://schemas.openxmlformats.org/officeDocument/2006/relationships/image" Target="../media/image18.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3.xml"/><Relationship Id="rId7" Type="http://schemas.openxmlformats.org/officeDocument/2006/relationships/oleObject" Target="../embeddings/oleObject12.bin"/><Relationship Id="rId12" Type="http://schemas.openxmlformats.org/officeDocument/2006/relationships/image" Target="../media/image24.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jpeg"/><Relationship Id="rId9"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image" Target="../media/image28.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7.wmf"/><Relationship Id="rId10" Type="http://schemas.openxmlformats.org/officeDocument/2006/relationships/image" Target="../media/image29.wmf"/><Relationship Id="rId4" Type="http://schemas.openxmlformats.org/officeDocument/2006/relationships/oleObject" Target="../embeddings/oleObject15.bin"/><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7.xml"/><Relationship Id="rId7" Type="http://schemas.openxmlformats.org/officeDocument/2006/relationships/image" Target="../media/image31.wmf"/><Relationship Id="rId12" Type="http://schemas.openxmlformats.org/officeDocument/2006/relationships/image" Target="../media/image33.w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oleObject" Target="../embeddings/oleObject21.bin"/><Relationship Id="rId5" Type="http://schemas.openxmlformats.org/officeDocument/2006/relationships/image" Target="../media/image30.wmf"/><Relationship Id="rId10" Type="http://schemas.openxmlformats.org/officeDocument/2006/relationships/image" Target="../media/image26.png"/><Relationship Id="rId4" Type="http://schemas.openxmlformats.org/officeDocument/2006/relationships/oleObject" Target="../embeddings/oleObject18.bin"/><Relationship Id="rId9" Type="http://schemas.openxmlformats.org/officeDocument/2006/relationships/image" Target="../media/image3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9.xml"/><Relationship Id="rId7"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bwMode="auto">
          <a:xfrm>
            <a:off x="685800" y="3657600"/>
            <a:ext cx="7772400" cy="762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Simple Machines</a:t>
            </a:r>
          </a:p>
        </p:txBody>
      </p:sp>
      <p:sp>
        <p:nvSpPr>
          <p:cNvPr id="27651" name="Rectangle 3"/>
          <p:cNvSpPr>
            <a:spLocks noGrp="1" noChangeArrowheads="1"/>
          </p:cNvSpPr>
          <p:nvPr>
            <p:ph type="subTitle" idx="1"/>
          </p:nvPr>
        </p:nvSpPr>
        <p:spPr bwMode="auto">
          <a:xfrm>
            <a:off x="1371600" y="4876800"/>
            <a:ext cx="6400800" cy="838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Inclined Plane, Wedge, &amp; Screw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2" name="Picture 3" descr="InclinedPlane2 copy"/>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5200" y="161925"/>
            <a:ext cx="35782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9"/>
          <p:cNvSpPr txBox="1">
            <a:spLocks noChangeArrowheads="1"/>
          </p:cNvSpPr>
          <p:nvPr/>
        </p:nvSpPr>
        <p:spPr bwMode="auto">
          <a:xfrm>
            <a:off x="8286750" y="11715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FF0000"/>
                </a:solidFill>
              </a:rPr>
              <a:t>4 ft</a:t>
            </a:r>
          </a:p>
        </p:txBody>
      </p:sp>
      <p:sp>
        <p:nvSpPr>
          <p:cNvPr id="4104" name="Text Box 10"/>
          <p:cNvSpPr txBox="1">
            <a:spLocks noChangeArrowheads="1"/>
          </p:cNvSpPr>
          <p:nvPr/>
        </p:nvSpPr>
        <p:spPr bwMode="auto">
          <a:xfrm rot="-2324191">
            <a:off x="5372100" y="860425"/>
            <a:ext cx="766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FF0000"/>
                </a:solidFill>
              </a:rPr>
              <a:t>15 ft</a:t>
            </a:r>
          </a:p>
        </p:txBody>
      </p:sp>
      <p:sp>
        <p:nvSpPr>
          <p:cNvPr id="4105" name="Text Box 12"/>
          <p:cNvSpPr txBox="1">
            <a:spLocks noChangeArrowheads="1"/>
          </p:cNvSpPr>
          <p:nvPr/>
        </p:nvSpPr>
        <p:spPr bwMode="auto">
          <a:xfrm rot="-1958855">
            <a:off x="6069013" y="1057275"/>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a:t>50. lbs</a:t>
            </a:r>
          </a:p>
        </p:txBody>
      </p:sp>
      <p:sp>
        <p:nvSpPr>
          <p:cNvPr id="4106" name="Text Box 13"/>
          <p:cNvSpPr txBox="1">
            <a:spLocks noChangeArrowheads="1"/>
          </p:cNvSpPr>
          <p:nvPr/>
        </p:nvSpPr>
        <p:spPr bwMode="auto">
          <a:xfrm rot="-1866814">
            <a:off x="4862513" y="1477963"/>
            <a:ext cx="92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000"/>
              <a:t>20. lb</a:t>
            </a:r>
          </a:p>
        </p:txBody>
      </p:sp>
      <p:graphicFrame>
        <p:nvGraphicFramePr>
          <p:cNvPr id="4098" name="Object 14"/>
          <p:cNvGraphicFramePr>
            <a:graphicFrameLocks noChangeAspect="1"/>
          </p:cNvGraphicFramePr>
          <p:nvPr/>
        </p:nvGraphicFramePr>
        <p:xfrm>
          <a:off x="1247775" y="928688"/>
          <a:ext cx="2251075" cy="1487487"/>
        </p:xfrm>
        <a:graphic>
          <a:graphicData uri="http://schemas.openxmlformats.org/presentationml/2006/ole">
            <mc:AlternateContent xmlns:mc="http://schemas.openxmlformats.org/markup-compatibility/2006">
              <mc:Choice xmlns:v="urn:schemas-microsoft-com:vml" Requires="v">
                <p:oleObj spid="_x0000_s4128" name="Equation" r:id="rId5" imgW="710891" imgH="469696" progId="Equation.DSMT4">
                  <p:embed/>
                </p:oleObj>
              </mc:Choice>
              <mc:Fallback>
                <p:oleObj name="Equation" r:id="rId5" imgW="710891" imgH="469696"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775" y="928688"/>
                        <a:ext cx="225107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8"/>
          <p:cNvGrpSpPr>
            <a:grpSpLocks/>
          </p:cNvGrpSpPr>
          <p:nvPr/>
        </p:nvGrpSpPr>
        <p:grpSpPr bwMode="auto">
          <a:xfrm>
            <a:off x="1204913" y="3246438"/>
            <a:ext cx="2392362" cy="1046162"/>
            <a:chOff x="791" y="2080"/>
            <a:chExt cx="1207" cy="526"/>
          </a:xfrm>
        </p:grpSpPr>
        <p:graphicFrame>
          <p:nvGraphicFramePr>
            <p:cNvPr id="4101" name="Object 16"/>
            <p:cNvGraphicFramePr>
              <a:graphicFrameLocks noChangeAspect="1"/>
            </p:cNvGraphicFramePr>
            <p:nvPr/>
          </p:nvGraphicFramePr>
          <p:xfrm>
            <a:off x="791" y="2080"/>
            <a:ext cx="1207" cy="526"/>
          </p:xfrm>
          <a:graphic>
            <a:graphicData uri="http://schemas.openxmlformats.org/presentationml/2006/ole">
              <mc:AlternateContent xmlns:mc="http://schemas.openxmlformats.org/markup-compatibility/2006">
                <mc:Choice xmlns:v="urn:schemas-microsoft-com:vml" Requires="v">
                  <p:oleObj spid="_x0000_s4129" name="Equation" r:id="rId7" imgW="901309" imgH="393529" progId="Equation.DSMT4">
                    <p:embed/>
                  </p:oleObj>
                </mc:Choice>
                <mc:Fallback>
                  <p:oleObj name="Equation" r:id="rId7" imgW="901309" imgH="393529"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 y="2080"/>
                          <a:ext cx="1207"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Line 17"/>
            <p:cNvSpPr>
              <a:spLocks noChangeShapeType="1"/>
            </p:cNvSpPr>
            <p:nvPr/>
          </p:nvSpPr>
          <p:spPr bwMode="auto">
            <a:xfrm>
              <a:off x="1750" y="2124"/>
              <a:ext cx="181" cy="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Line 18"/>
            <p:cNvSpPr>
              <a:spLocks noChangeShapeType="1"/>
            </p:cNvSpPr>
            <p:nvPr/>
          </p:nvSpPr>
          <p:spPr bwMode="auto">
            <a:xfrm>
              <a:off x="1720" y="2413"/>
              <a:ext cx="154" cy="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8" name="Text Box 19"/>
          <p:cNvSpPr txBox="1">
            <a:spLocks noChangeArrowheads="1"/>
          </p:cNvSpPr>
          <p:nvPr/>
        </p:nvSpPr>
        <p:spPr bwMode="auto">
          <a:xfrm>
            <a:off x="666750" y="2484438"/>
            <a:ext cx="7943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What is the AMA of the inclined plane above?</a:t>
            </a:r>
          </a:p>
        </p:txBody>
      </p:sp>
      <p:sp>
        <p:nvSpPr>
          <p:cNvPr id="209940" name="Text Box 20"/>
          <p:cNvSpPr txBox="1">
            <a:spLocks noChangeArrowheads="1"/>
          </p:cNvSpPr>
          <p:nvPr/>
        </p:nvSpPr>
        <p:spPr bwMode="auto">
          <a:xfrm>
            <a:off x="4264025" y="3475038"/>
            <a:ext cx="389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AMA = 2.5 = </a:t>
            </a:r>
            <a:r>
              <a:rPr lang="en-US" sz="2800" b="1">
                <a:solidFill>
                  <a:srgbClr val="FF0000"/>
                </a:solidFill>
              </a:rPr>
              <a:t>2.5:1</a:t>
            </a:r>
          </a:p>
        </p:txBody>
      </p:sp>
      <p:sp>
        <p:nvSpPr>
          <p:cNvPr id="209941" name="Rectangle 21"/>
          <p:cNvSpPr>
            <a:spLocks noChangeArrowheads="1"/>
          </p:cNvSpPr>
          <p:nvPr/>
        </p:nvSpPr>
        <p:spPr bwMode="auto">
          <a:xfrm>
            <a:off x="723900" y="4540250"/>
            <a:ext cx="808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What is the efficiency of the inclined plane above?</a:t>
            </a:r>
          </a:p>
        </p:txBody>
      </p:sp>
      <p:graphicFrame>
        <p:nvGraphicFramePr>
          <p:cNvPr id="209943" name="Object 23"/>
          <p:cNvGraphicFramePr>
            <a:graphicFrameLocks noChangeAspect="1"/>
          </p:cNvGraphicFramePr>
          <p:nvPr/>
        </p:nvGraphicFramePr>
        <p:xfrm>
          <a:off x="5033963" y="5145088"/>
          <a:ext cx="1046162" cy="1189037"/>
        </p:xfrm>
        <a:graphic>
          <a:graphicData uri="http://schemas.openxmlformats.org/presentationml/2006/ole">
            <mc:AlternateContent xmlns:mc="http://schemas.openxmlformats.org/markup-compatibility/2006">
              <mc:Choice xmlns:v="urn:schemas-microsoft-com:vml" Requires="v">
                <p:oleObj spid="_x0000_s4130" name="Equation" r:id="rId9" imgW="368300" imgH="419100" progId="Equation.DSMT4">
                  <p:embed/>
                </p:oleObj>
              </mc:Choice>
              <mc:Fallback>
                <p:oleObj name="Equation" r:id="rId9" imgW="368300" imgH="4191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3963" y="5145088"/>
                        <a:ext cx="1046162"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44" name="Text Box 24"/>
          <p:cNvSpPr txBox="1">
            <a:spLocks noChangeArrowheads="1"/>
          </p:cNvSpPr>
          <p:nvPr/>
        </p:nvSpPr>
        <p:spPr bwMode="auto">
          <a:xfrm>
            <a:off x="1309688" y="5554663"/>
            <a:ext cx="2097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a:solidFill>
                  <a:srgbClr val="FF0000"/>
                </a:solidFill>
              </a:rPr>
              <a:t>Efficiency =</a:t>
            </a:r>
            <a:r>
              <a:rPr lang="en-US">
                <a:solidFill>
                  <a:srgbClr val="FF0000"/>
                </a:solidFill>
              </a:rPr>
              <a:t> </a:t>
            </a:r>
          </a:p>
        </p:txBody>
      </p:sp>
      <p:sp>
        <p:nvSpPr>
          <p:cNvPr id="209945" name="Text Box 25"/>
          <p:cNvSpPr txBox="1">
            <a:spLocks noChangeArrowheads="1"/>
          </p:cNvSpPr>
          <p:nvPr/>
        </p:nvSpPr>
        <p:spPr bwMode="auto">
          <a:xfrm>
            <a:off x="6223000" y="5468938"/>
            <a:ext cx="2419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 .67 or </a:t>
            </a:r>
            <a:r>
              <a:rPr lang="en-US" sz="2800" b="1">
                <a:solidFill>
                  <a:srgbClr val="FF0000"/>
                </a:solidFill>
              </a:rPr>
              <a:t>67%</a:t>
            </a:r>
          </a:p>
        </p:txBody>
      </p:sp>
      <p:sp>
        <p:nvSpPr>
          <p:cNvPr id="4113" name="Rectangle 26"/>
          <p:cNvSpPr>
            <a:spLocks noGrp="1" noChangeArrowheads="1"/>
          </p:cNvSpPr>
          <p:nvPr>
            <p:ph type="title" idx="4294967295"/>
          </p:nvPr>
        </p:nvSpPr>
        <p:spPr>
          <a:xfrm>
            <a:off x="0" y="0"/>
            <a:ext cx="6010275" cy="714375"/>
          </a:xfrm>
        </p:spPr>
        <p:txBody>
          <a:bodyPr/>
          <a:lstStyle/>
          <a:p>
            <a:pPr eaLnBrk="1" hangingPunct="1"/>
            <a:r>
              <a:rPr lang="en-US" sz="4000" smtClean="0">
                <a:solidFill>
                  <a:srgbClr val="00386B"/>
                </a:solidFill>
              </a:rPr>
              <a:t>Inclined Plane AMA</a:t>
            </a:r>
          </a:p>
        </p:txBody>
      </p:sp>
      <p:graphicFrame>
        <p:nvGraphicFramePr>
          <p:cNvPr id="209949" name="Object 29"/>
          <p:cNvGraphicFramePr>
            <a:graphicFrameLocks noChangeAspect="1"/>
          </p:cNvGraphicFramePr>
          <p:nvPr/>
        </p:nvGraphicFramePr>
        <p:xfrm>
          <a:off x="3449638" y="5219700"/>
          <a:ext cx="1368425" cy="1041400"/>
        </p:xfrm>
        <a:graphic>
          <a:graphicData uri="http://schemas.openxmlformats.org/presentationml/2006/ole">
            <mc:AlternateContent xmlns:mc="http://schemas.openxmlformats.org/markup-compatibility/2006">
              <mc:Choice xmlns:v="urn:schemas-microsoft-com:vml" Requires="v">
                <p:oleObj spid="_x0000_s4131" name="Equation" r:id="rId11" imgW="533169" imgH="406224" progId="Equation.DSMT4">
                  <p:embed/>
                </p:oleObj>
              </mc:Choice>
              <mc:Fallback>
                <p:oleObj name="Equation" r:id="rId11" imgW="533169" imgH="406224"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9638" y="5219700"/>
                        <a:ext cx="136842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99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99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99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0" grpId="0"/>
      <p:bldP spid="209941" grpId="0"/>
      <p:bldP spid="209944" grpId="0"/>
      <p:bldP spid="20994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descr="wedg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6875" y="2832100"/>
            <a:ext cx="380682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3"/>
          <p:cNvSpPr>
            <a:spLocks noChangeArrowheads="1"/>
          </p:cNvSpPr>
          <p:nvPr/>
        </p:nvSpPr>
        <p:spPr bwMode="auto">
          <a:xfrm>
            <a:off x="515938" y="866775"/>
            <a:ext cx="8215312"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t>Functions as a moving inclined plane</a:t>
            </a:r>
          </a:p>
          <a:p>
            <a:pPr>
              <a:spcBef>
                <a:spcPct val="50000"/>
              </a:spcBef>
            </a:pPr>
            <a:r>
              <a:rPr lang="en-US" sz="2800"/>
              <a:t>Tapers to a thin edge and is used for splitting, raising heavy bodies, or for tightening by being driven into something </a:t>
            </a:r>
          </a:p>
        </p:txBody>
      </p:sp>
      <p:pic>
        <p:nvPicPr>
          <p:cNvPr id="33796"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7338" y="3328988"/>
            <a:ext cx="1644650"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6"/>
          <p:cNvSpPr>
            <a:spLocks noGrp="1" noChangeArrowheads="1"/>
          </p:cNvSpPr>
          <p:nvPr>
            <p:ph type="title"/>
          </p:nvPr>
        </p:nvSpPr>
        <p:spPr>
          <a:xfrm>
            <a:off x="0" y="0"/>
            <a:ext cx="2133600" cy="742950"/>
          </a:xfrm>
        </p:spPr>
        <p:txBody>
          <a:bodyPr/>
          <a:lstStyle/>
          <a:p>
            <a:pPr eaLnBrk="1" hangingPunct="1"/>
            <a:r>
              <a:rPr lang="en-US" sz="4000" smtClean="0">
                <a:solidFill>
                  <a:srgbClr val="00386B"/>
                </a:solidFill>
              </a:rPr>
              <a:t>Wedge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7"/>
          <p:cNvSpPr>
            <a:spLocks noGrp="1" noChangeArrowheads="1"/>
          </p:cNvSpPr>
          <p:nvPr>
            <p:ph type="title" idx="4294967295"/>
          </p:nvPr>
        </p:nvSpPr>
        <p:spPr>
          <a:xfrm>
            <a:off x="0" y="0"/>
            <a:ext cx="8229600" cy="1143000"/>
          </a:xfrm>
        </p:spPr>
        <p:txBody>
          <a:bodyPr/>
          <a:lstStyle/>
          <a:p>
            <a:pPr eaLnBrk="1" hangingPunct="1"/>
            <a:r>
              <a:rPr lang="en-US" sz="4000" smtClean="0">
                <a:solidFill>
                  <a:srgbClr val="00386B"/>
                </a:solidFill>
              </a:rPr>
              <a:t>Wedge IMA</a:t>
            </a:r>
          </a:p>
        </p:txBody>
      </p:sp>
      <p:graphicFrame>
        <p:nvGraphicFramePr>
          <p:cNvPr id="5122" name="Object 9"/>
          <p:cNvGraphicFramePr>
            <a:graphicFrameLocks noChangeAspect="1"/>
          </p:cNvGraphicFramePr>
          <p:nvPr/>
        </p:nvGraphicFramePr>
        <p:xfrm>
          <a:off x="765175" y="925513"/>
          <a:ext cx="2168525" cy="1516062"/>
        </p:xfrm>
        <a:graphic>
          <a:graphicData uri="http://schemas.openxmlformats.org/presentationml/2006/ole">
            <mc:AlternateContent xmlns:mc="http://schemas.openxmlformats.org/markup-compatibility/2006">
              <mc:Choice xmlns:v="urn:schemas-microsoft-com:vml" Requires="v">
                <p:oleObj spid="_x0000_s5144" name="Equation" r:id="rId4" imgW="672808" imgH="469696" progId="Equation.DSMT4">
                  <p:embed/>
                </p:oleObj>
              </mc:Choice>
              <mc:Fallback>
                <p:oleObj name="Equation" r:id="rId4" imgW="672808" imgH="469696"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925513"/>
                        <a:ext cx="2168525"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6" name="Text Box 10"/>
          <p:cNvSpPr txBox="1">
            <a:spLocks noChangeArrowheads="1"/>
          </p:cNvSpPr>
          <p:nvPr/>
        </p:nvSpPr>
        <p:spPr bwMode="auto">
          <a:xfrm>
            <a:off x="0" y="2373313"/>
            <a:ext cx="655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D</a:t>
            </a:r>
            <a:r>
              <a:rPr lang="en-US" sz="2800" baseline="-25000"/>
              <a:t>E</a:t>
            </a:r>
            <a:r>
              <a:rPr lang="en-US" sz="2800"/>
              <a:t> = Distance traveled by the effort = L</a:t>
            </a:r>
          </a:p>
        </p:txBody>
      </p:sp>
      <p:sp>
        <p:nvSpPr>
          <p:cNvPr id="70667" name="Rectangle 11"/>
          <p:cNvSpPr>
            <a:spLocks noChangeArrowheads="1"/>
          </p:cNvSpPr>
          <p:nvPr/>
        </p:nvSpPr>
        <p:spPr bwMode="auto">
          <a:xfrm>
            <a:off x="0" y="3055938"/>
            <a:ext cx="729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t>D</a:t>
            </a:r>
            <a:r>
              <a:rPr lang="en-US" sz="2800" baseline="-25000"/>
              <a:t>R</a:t>
            </a:r>
            <a:r>
              <a:rPr lang="en-US" sz="2800"/>
              <a:t> = Distance traveled by the resistance = H</a:t>
            </a:r>
          </a:p>
        </p:txBody>
      </p:sp>
      <p:pic>
        <p:nvPicPr>
          <p:cNvPr id="5127" name="Picture 8" descr="wed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6163" y="1247775"/>
            <a:ext cx="146685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Line 16"/>
          <p:cNvSpPr>
            <a:spLocks noChangeShapeType="1"/>
          </p:cNvSpPr>
          <p:nvPr/>
        </p:nvSpPr>
        <p:spPr bwMode="auto">
          <a:xfrm flipV="1">
            <a:off x="7443788" y="1152525"/>
            <a:ext cx="139065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17"/>
          <p:cNvSpPr>
            <a:spLocks noChangeShapeType="1"/>
          </p:cNvSpPr>
          <p:nvPr/>
        </p:nvSpPr>
        <p:spPr bwMode="auto">
          <a:xfrm>
            <a:off x="7310438" y="1362075"/>
            <a:ext cx="85725" cy="40576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0" name="Text Box 18"/>
          <p:cNvSpPr txBox="1">
            <a:spLocks noChangeArrowheads="1"/>
          </p:cNvSpPr>
          <p:nvPr/>
        </p:nvSpPr>
        <p:spPr bwMode="auto">
          <a:xfrm>
            <a:off x="7732713" y="735013"/>
            <a:ext cx="1585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t>H   </a:t>
            </a:r>
            <a:r>
              <a:rPr lang="en-US">
                <a:solidFill>
                  <a:srgbClr val="FF0000"/>
                </a:solidFill>
              </a:rPr>
              <a:t>3.0 in.</a:t>
            </a:r>
            <a:r>
              <a:rPr lang="en-US"/>
              <a:t> </a:t>
            </a:r>
          </a:p>
        </p:txBody>
      </p:sp>
      <p:sp>
        <p:nvSpPr>
          <p:cNvPr id="5131" name="Text Box 19"/>
          <p:cNvSpPr txBox="1">
            <a:spLocks noChangeArrowheads="1"/>
          </p:cNvSpPr>
          <p:nvPr/>
        </p:nvSpPr>
        <p:spPr bwMode="auto">
          <a:xfrm rot="-5400000">
            <a:off x="6098382" y="1697831"/>
            <a:ext cx="1928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L    </a:t>
            </a:r>
            <a:r>
              <a:rPr lang="en-US">
                <a:solidFill>
                  <a:srgbClr val="FF0000"/>
                </a:solidFill>
              </a:rPr>
              <a:t>10.0 in.</a:t>
            </a:r>
          </a:p>
        </p:txBody>
      </p:sp>
      <p:graphicFrame>
        <p:nvGraphicFramePr>
          <p:cNvPr id="70676" name="Object 20"/>
          <p:cNvGraphicFramePr>
            <a:graphicFrameLocks noChangeAspect="1"/>
          </p:cNvGraphicFramePr>
          <p:nvPr/>
        </p:nvGraphicFramePr>
        <p:xfrm>
          <a:off x="773113" y="3651250"/>
          <a:ext cx="1924050" cy="1309688"/>
        </p:xfrm>
        <a:graphic>
          <a:graphicData uri="http://schemas.openxmlformats.org/presentationml/2006/ole">
            <mc:AlternateContent xmlns:mc="http://schemas.openxmlformats.org/markup-compatibility/2006">
              <mc:Choice xmlns:v="urn:schemas-microsoft-com:vml" Requires="v">
                <p:oleObj spid="_x0000_s5145" name="Equation" r:id="rId7" imgW="596641" imgH="406224" progId="Equation.DSMT4">
                  <p:embed/>
                </p:oleObj>
              </mc:Choice>
              <mc:Fallback>
                <p:oleObj name="Equation" r:id="rId7" imgW="596641" imgH="406224"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113" y="3651250"/>
                        <a:ext cx="1924050"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77" name="Text Box 21"/>
          <p:cNvSpPr txBox="1">
            <a:spLocks noChangeArrowheads="1"/>
          </p:cNvSpPr>
          <p:nvPr/>
        </p:nvSpPr>
        <p:spPr bwMode="auto">
          <a:xfrm>
            <a:off x="358775" y="4984750"/>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What is the IMA of the wedge on the right?</a:t>
            </a:r>
          </a:p>
        </p:txBody>
      </p:sp>
      <p:sp>
        <p:nvSpPr>
          <p:cNvPr id="70678" name="Text Box 22"/>
          <p:cNvSpPr txBox="1">
            <a:spLocks noChangeArrowheads="1"/>
          </p:cNvSpPr>
          <p:nvPr/>
        </p:nvSpPr>
        <p:spPr bwMode="auto">
          <a:xfrm>
            <a:off x="720725" y="5835650"/>
            <a:ext cx="6870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0000FF"/>
                </a:solidFill>
              </a:rPr>
              <a:t>IMA = 10.0 in. / 3.0 in. = 3.3</a:t>
            </a:r>
            <a:r>
              <a:rPr lang="en-US" sz="2800" u="sng">
                <a:solidFill>
                  <a:srgbClr val="0000FF"/>
                </a:solidFill>
              </a:rPr>
              <a:t>3</a:t>
            </a:r>
            <a:r>
              <a:rPr lang="en-US" sz="2800">
                <a:solidFill>
                  <a:srgbClr val="0000FF"/>
                </a:solidFill>
              </a:rPr>
              <a:t> = </a:t>
            </a:r>
            <a:r>
              <a:rPr lang="en-US" sz="2800" b="1">
                <a:solidFill>
                  <a:srgbClr val="0000FF"/>
                </a:solidFill>
              </a:rPr>
              <a:t>3.3:1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dissolve">
                                      <p:cBhvr>
                                        <p:cTn id="7" dur="500"/>
                                        <p:tgtEl>
                                          <p:spTgt spid="70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667"/>
                                        </p:tgtEl>
                                        <p:attrNameLst>
                                          <p:attrName>style.visibility</p:attrName>
                                        </p:attrNameLst>
                                      </p:cBhvr>
                                      <p:to>
                                        <p:strVal val="visible"/>
                                      </p:to>
                                    </p:set>
                                    <p:animEffect transition="in" filter="dissolve">
                                      <p:cBhvr>
                                        <p:cTn id="12" dur="500"/>
                                        <p:tgtEl>
                                          <p:spTgt spid="70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06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0677"/>
                                        </p:tgtEl>
                                        <p:attrNameLst>
                                          <p:attrName>style.visibility</p:attrName>
                                        </p:attrNameLst>
                                      </p:cBhvr>
                                      <p:to>
                                        <p:strVal val="visible"/>
                                      </p:to>
                                    </p:set>
                                    <p:animEffect transition="in" filter="dissolve">
                                      <p:cBhvr>
                                        <p:cTn id="21" dur="500"/>
                                        <p:tgtEl>
                                          <p:spTgt spid="706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0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p:bldP spid="70667" grpId="0"/>
      <p:bldP spid="70677" grpId="0"/>
      <p:bldP spid="7067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2"/>
          <p:cNvSpPr>
            <a:spLocks noGrp="1" noChangeArrowheads="1"/>
          </p:cNvSpPr>
          <p:nvPr>
            <p:ph type="title" idx="4294967295"/>
          </p:nvPr>
        </p:nvSpPr>
        <p:spPr>
          <a:xfrm>
            <a:off x="0" y="0"/>
            <a:ext cx="3771900" cy="990600"/>
          </a:xfrm>
        </p:spPr>
        <p:txBody>
          <a:bodyPr/>
          <a:lstStyle/>
          <a:p>
            <a:pPr eaLnBrk="1" hangingPunct="1"/>
            <a:r>
              <a:rPr lang="en-US" sz="4000" smtClean="0">
                <a:solidFill>
                  <a:srgbClr val="00386B"/>
                </a:solidFill>
              </a:rPr>
              <a:t>Wedge AMA</a:t>
            </a:r>
          </a:p>
        </p:txBody>
      </p:sp>
      <p:sp>
        <p:nvSpPr>
          <p:cNvPr id="6151" name="Line 14"/>
          <p:cNvSpPr>
            <a:spLocks noChangeShapeType="1"/>
          </p:cNvSpPr>
          <p:nvPr/>
        </p:nvSpPr>
        <p:spPr bwMode="auto">
          <a:xfrm>
            <a:off x="7042813" y="518520"/>
            <a:ext cx="0" cy="774700"/>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152" name="Picture 3" descr="we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708" y="1752600"/>
            <a:ext cx="146685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Line 7"/>
          <p:cNvSpPr>
            <a:spLocks noChangeShapeType="1"/>
          </p:cNvSpPr>
          <p:nvPr/>
        </p:nvSpPr>
        <p:spPr bwMode="auto">
          <a:xfrm flipV="1">
            <a:off x="6393333" y="1657350"/>
            <a:ext cx="139065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4" name="Line 8"/>
          <p:cNvSpPr>
            <a:spLocks noChangeShapeType="1"/>
          </p:cNvSpPr>
          <p:nvPr/>
        </p:nvSpPr>
        <p:spPr bwMode="auto">
          <a:xfrm>
            <a:off x="6259983" y="1866900"/>
            <a:ext cx="85725" cy="404177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Text Box 9"/>
          <p:cNvSpPr txBox="1">
            <a:spLocks noChangeArrowheads="1"/>
          </p:cNvSpPr>
          <p:nvPr/>
        </p:nvSpPr>
        <p:spPr bwMode="auto">
          <a:xfrm>
            <a:off x="6682258" y="1239838"/>
            <a:ext cx="1585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t>H   </a:t>
            </a:r>
            <a:r>
              <a:rPr lang="en-US">
                <a:solidFill>
                  <a:srgbClr val="FF0000"/>
                </a:solidFill>
              </a:rPr>
              <a:t>3.0 in.</a:t>
            </a:r>
            <a:r>
              <a:rPr lang="en-US"/>
              <a:t> </a:t>
            </a:r>
          </a:p>
        </p:txBody>
      </p:sp>
      <p:sp>
        <p:nvSpPr>
          <p:cNvPr id="6156" name="Text Box 10"/>
          <p:cNvSpPr txBox="1">
            <a:spLocks noChangeArrowheads="1"/>
          </p:cNvSpPr>
          <p:nvPr/>
        </p:nvSpPr>
        <p:spPr bwMode="auto">
          <a:xfrm rot="16200000">
            <a:off x="5136033" y="226536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L  </a:t>
            </a:r>
            <a:r>
              <a:rPr lang="en-US">
                <a:solidFill>
                  <a:srgbClr val="FF0000"/>
                </a:solidFill>
              </a:rPr>
              <a:t>10.0 in.</a:t>
            </a:r>
          </a:p>
        </p:txBody>
      </p:sp>
      <p:sp>
        <p:nvSpPr>
          <p:cNvPr id="6158" name="Line 16"/>
          <p:cNvSpPr>
            <a:spLocks noChangeShapeType="1"/>
          </p:cNvSpPr>
          <p:nvPr/>
        </p:nvSpPr>
        <p:spPr bwMode="auto">
          <a:xfrm>
            <a:off x="7650263" y="4137025"/>
            <a:ext cx="1414463" cy="0"/>
          </a:xfrm>
          <a:prstGeom prst="line">
            <a:avLst/>
          </a:prstGeom>
          <a:noFill/>
          <a:ln w="889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Text Box 18"/>
          <p:cNvSpPr txBox="1">
            <a:spLocks noChangeArrowheads="1"/>
          </p:cNvSpPr>
          <p:nvPr/>
        </p:nvSpPr>
        <p:spPr bwMode="auto">
          <a:xfrm>
            <a:off x="6547513" y="112120"/>
            <a:ext cx="119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dirty="0"/>
              <a:t>250. </a:t>
            </a:r>
            <a:r>
              <a:rPr lang="en-US" dirty="0" err="1"/>
              <a:t>lb</a:t>
            </a:r>
            <a:endParaRPr lang="en-US" dirty="0"/>
          </a:p>
        </p:txBody>
      </p:sp>
      <p:sp>
        <p:nvSpPr>
          <p:cNvPr id="6160" name="Text Box 19"/>
          <p:cNvSpPr txBox="1">
            <a:spLocks noChangeArrowheads="1"/>
          </p:cNvSpPr>
          <p:nvPr/>
        </p:nvSpPr>
        <p:spPr bwMode="auto">
          <a:xfrm>
            <a:off x="5275548" y="369155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dirty="0"/>
              <a:t>700. </a:t>
            </a:r>
            <a:r>
              <a:rPr lang="en-US" dirty="0" err="1"/>
              <a:t>lb</a:t>
            </a:r>
            <a:endParaRPr lang="en-US" dirty="0"/>
          </a:p>
        </p:txBody>
      </p:sp>
      <p:sp>
        <p:nvSpPr>
          <p:cNvPr id="6161" name="Rectangle 20"/>
          <p:cNvSpPr>
            <a:spLocks noChangeArrowheads="1"/>
          </p:cNvSpPr>
          <p:nvPr/>
        </p:nvSpPr>
        <p:spPr bwMode="auto">
          <a:xfrm>
            <a:off x="7660158" y="3652838"/>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700. </a:t>
            </a:r>
            <a:r>
              <a:rPr lang="en-US" dirty="0" err="1"/>
              <a:t>lb</a:t>
            </a:r>
            <a:endParaRPr lang="en-US" dirty="0"/>
          </a:p>
        </p:txBody>
      </p:sp>
      <p:graphicFrame>
        <p:nvGraphicFramePr>
          <p:cNvPr id="6146" name="Object 21"/>
          <p:cNvGraphicFramePr>
            <a:graphicFrameLocks noChangeAspect="1"/>
          </p:cNvGraphicFramePr>
          <p:nvPr/>
        </p:nvGraphicFramePr>
        <p:xfrm>
          <a:off x="863600" y="979488"/>
          <a:ext cx="2251075" cy="1487487"/>
        </p:xfrm>
        <a:graphic>
          <a:graphicData uri="http://schemas.openxmlformats.org/presentationml/2006/ole">
            <mc:AlternateContent xmlns:mc="http://schemas.openxmlformats.org/markup-compatibility/2006">
              <mc:Choice xmlns:v="urn:schemas-microsoft-com:vml" Requires="v">
                <p:oleObj spid="_x0000_s6182" name="Equation" r:id="rId5" imgW="710891" imgH="469696" progId="Equation.DSMT4">
                  <p:embed/>
                </p:oleObj>
              </mc:Choice>
              <mc:Fallback>
                <p:oleObj name="Equation" r:id="rId5" imgW="710891" imgH="469696"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979488"/>
                        <a:ext cx="225107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14" name="Text Box 22"/>
          <p:cNvSpPr txBox="1">
            <a:spLocks noChangeArrowheads="1"/>
          </p:cNvSpPr>
          <p:nvPr/>
        </p:nvSpPr>
        <p:spPr bwMode="auto">
          <a:xfrm>
            <a:off x="449263" y="2414588"/>
            <a:ext cx="4178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What is the AMA of the wedge on the right?</a:t>
            </a:r>
          </a:p>
        </p:txBody>
      </p:sp>
      <p:grpSp>
        <p:nvGrpSpPr>
          <p:cNvPr id="6163" name="Group 27"/>
          <p:cNvGrpSpPr>
            <a:grpSpLocks/>
          </p:cNvGrpSpPr>
          <p:nvPr/>
        </p:nvGrpSpPr>
        <p:grpSpPr bwMode="auto">
          <a:xfrm>
            <a:off x="660400" y="3338513"/>
            <a:ext cx="2165350" cy="949325"/>
            <a:chOff x="416" y="2103"/>
            <a:chExt cx="1364" cy="598"/>
          </a:xfrm>
        </p:grpSpPr>
        <p:graphicFrame>
          <p:nvGraphicFramePr>
            <p:cNvPr id="6149" name="Object 24"/>
            <p:cNvGraphicFramePr>
              <a:graphicFrameLocks noChangeAspect="1"/>
            </p:cNvGraphicFramePr>
            <p:nvPr/>
          </p:nvGraphicFramePr>
          <p:xfrm>
            <a:off x="416" y="2103"/>
            <a:ext cx="1364" cy="598"/>
          </p:xfrm>
          <a:graphic>
            <a:graphicData uri="http://schemas.openxmlformats.org/presentationml/2006/ole">
              <mc:AlternateContent xmlns:mc="http://schemas.openxmlformats.org/markup-compatibility/2006">
                <mc:Choice xmlns:v="urn:schemas-microsoft-com:vml" Requires="v">
                  <p:oleObj spid="_x0000_s6183" name="Equation" r:id="rId7" imgW="990170" imgH="393529" progId="Equation.DSMT4">
                    <p:embed/>
                  </p:oleObj>
                </mc:Choice>
                <mc:Fallback>
                  <p:oleObj name="Equation" r:id="rId7" imgW="990170" imgH="393529"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 y="2103"/>
                          <a:ext cx="1364" cy="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Line 25"/>
            <p:cNvSpPr>
              <a:spLocks noChangeShapeType="1"/>
            </p:cNvSpPr>
            <p:nvPr/>
          </p:nvSpPr>
          <p:spPr bwMode="auto">
            <a:xfrm>
              <a:off x="1547" y="2152"/>
              <a:ext cx="186"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6"/>
            <p:cNvSpPr>
              <a:spLocks noChangeShapeType="1"/>
            </p:cNvSpPr>
            <p:nvPr/>
          </p:nvSpPr>
          <p:spPr bwMode="auto">
            <a:xfrm>
              <a:off x="1560" y="2481"/>
              <a:ext cx="159"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3019" name="Text Box 27"/>
          <p:cNvSpPr txBox="1">
            <a:spLocks noChangeArrowheads="1"/>
          </p:cNvSpPr>
          <p:nvPr/>
        </p:nvSpPr>
        <p:spPr bwMode="auto">
          <a:xfrm>
            <a:off x="471488" y="4491038"/>
            <a:ext cx="3892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600">
                <a:solidFill>
                  <a:srgbClr val="FF0000"/>
                </a:solidFill>
              </a:rPr>
              <a:t>AMA = 2.80 = </a:t>
            </a:r>
            <a:r>
              <a:rPr lang="en-US" sz="2600" b="1">
                <a:solidFill>
                  <a:srgbClr val="FF0000"/>
                </a:solidFill>
              </a:rPr>
              <a:t>2.80:1</a:t>
            </a:r>
          </a:p>
        </p:txBody>
      </p:sp>
      <p:sp>
        <p:nvSpPr>
          <p:cNvPr id="213020" name="Rectangle 28"/>
          <p:cNvSpPr>
            <a:spLocks noChangeArrowheads="1"/>
          </p:cNvSpPr>
          <p:nvPr/>
        </p:nvSpPr>
        <p:spPr bwMode="auto">
          <a:xfrm>
            <a:off x="431800" y="5045075"/>
            <a:ext cx="5654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What is the efficiency of the wedge on the right?</a:t>
            </a:r>
          </a:p>
        </p:txBody>
      </p:sp>
      <p:graphicFrame>
        <p:nvGraphicFramePr>
          <p:cNvPr id="213022" name="Object 30"/>
          <p:cNvGraphicFramePr>
            <a:graphicFrameLocks noChangeAspect="1"/>
          </p:cNvGraphicFramePr>
          <p:nvPr/>
        </p:nvGraphicFramePr>
        <p:xfrm>
          <a:off x="4714875" y="5938838"/>
          <a:ext cx="896938" cy="896937"/>
        </p:xfrm>
        <a:graphic>
          <a:graphicData uri="http://schemas.openxmlformats.org/presentationml/2006/ole">
            <mc:AlternateContent xmlns:mc="http://schemas.openxmlformats.org/markup-compatibility/2006">
              <mc:Choice xmlns:v="urn:schemas-microsoft-com:vml" Requires="v">
                <p:oleObj spid="_x0000_s6184" name="Equation" r:id="rId9" imgW="419100" imgH="419100" progId="Equation.3">
                  <p:embed/>
                </p:oleObj>
              </mc:Choice>
              <mc:Fallback>
                <p:oleObj name="Equation" r:id="rId9" imgW="419100" imgH="4191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5938838"/>
                        <a:ext cx="896938"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23" name="Text Box 31"/>
          <p:cNvSpPr txBox="1">
            <a:spLocks noChangeArrowheads="1"/>
          </p:cNvSpPr>
          <p:nvPr/>
        </p:nvSpPr>
        <p:spPr bwMode="auto">
          <a:xfrm>
            <a:off x="1560513" y="6197600"/>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solidFill>
                  <a:srgbClr val="FF0000"/>
                </a:solidFill>
              </a:rPr>
              <a:t>Efficiency = </a:t>
            </a:r>
          </a:p>
        </p:txBody>
      </p:sp>
      <p:sp>
        <p:nvSpPr>
          <p:cNvPr id="213024" name="Text Box 32"/>
          <p:cNvSpPr txBox="1">
            <a:spLocks noChangeArrowheads="1"/>
          </p:cNvSpPr>
          <p:nvPr/>
        </p:nvSpPr>
        <p:spPr bwMode="auto">
          <a:xfrm>
            <a:off x="5565775" y="6148388"/>
            <a:ext cx="197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solidFill>
                  <a:srgbClr val="FF0000"/>
                </a:solidFill>
              </a:rPr>
              <a:t>= .84 or </a:t>
            </a:r>
            <a:r>
              <a:rPr lang="en-US" b="1">
                <a:solidFill>
                  <a:srgbClr val="FF0000"/>
                </a:solidFill>
              </a:rPr>
              <a:t>84%</a:t>
            </a:r>
          </a:p>
        </p:txBody>
      </p:sp>
      <p:graphicFrame>
        <p:nvGraphicFramePr>
          <p:cNvPr id="213026" name="Object 34"/>
          <p:cNvGraphicFramePr>
            <a:graphicFrameLocks noChangeAspect="1"/>
          </p:cNvGraphicFramePr>
          <p:nvPr/>
        </p:nvGraphicFramePr>
        <p:xfrm>
          <a:off x="3509963" y="5949950"/>
          <a:ext cx="1157287" cy="882650"/>
        </p:xfrm>
        <a:graphic>
          <a:graphicData uri="http://schemas.openxmlformats.org/presentationml/2006/ole">
            <mc:AlternateContent xmlns:mc="http://schemas.openxmlformats.org/markup-compatibility/2006">
              <mc:Choice xmlns:v="urn:schemas-microsoft-com:vml" Requires="v">
                <p:oleObj spid="_x0000_s6185" name="Equation" r:id="rId11" imgW="533169" imgH="406224" progId="Equation.DSMT4">
                  <p:embed/>
                </p:oleObj>
              </mc:Choice>
              <mc:Fallback>
                <p:oleObj name="Equation" r:id="rId11" imgW="533169" imgH="406224" progId="Equation.DSMT4">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9963" y="5949950"/>
                        <a:ext cx="115728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16"/>
          <p:cNvSpPr>
            <a:spLocks noChangeShapeType="1"/>
          </p:cNvSpPr>
          <p:nvPr/>
        </p:nvSpPr>
        <p:spPr bwMode="auto">
          <a:xfrm>
            <a:off x="5068909" y="4137025"/>
            <a:ext cx="1414463" cy="0"/>
          </a:xfrm>
          <a:prstGeom prst="line">
            <a:avLst/>
          </a:prstGeom>
          <a:noFill/>
          <a:ln w="88900">
            <a:solidFill>
              <a:srgbClr val="FF0000"/>
            </a:solidFill>
            <a:round/>
            <a:headEnd type="triangle"/>
            <a:tailEnd type="non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3014"/>
                                        </p:tgtEl>
                                        <p:attrNameLst>
                                          <p:attrName>style.visibility</p:attrName>
                                        </p:attrNameLst>
                                      </p:cBhvr>
                                      <p:to>
                                        <p:strVal val="visible"/>
                                      </p:to>
                                    </p:set>
                                    <p:animEffect transition="in" filter="dissolve">
                                      <p:cBhvr>
                                        <p:cTn id="7" dur="500"/>
                                        <p:tgtEl>
                                          <p:spTgt spid="213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3019"/>
                                        </p:tgtEl>
                                        <p:attrNameLst>
                                          <p:attrName>style.visibility</p:attrName>
                                        </p:attrNameLst>
                                      </p:cBhvr>
                                      <p:to>
                                        <p:strVal val="visible"/>
                                      </p:to>
                                    </p:set>
                                    <p:animEffect transition="in" filter="dissolve">
                                      <p:cBhvr>
                                        <p:cTn id="16" dur="500"/>
                                        <p:tgtEl>
                                          <p:spTgt spid="2130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30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30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3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30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3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4" grpId="0"/>
      <p:bldP spid="213019" grpId="0"/>
      <p:bldP spid="213020" grpId="0"/>
      <p:bldP spid="213023" grpId="0"/>
      <p:bldP spid="21302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79500" y="1485900"/>
            <a:ext cx="48768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buClr>
                <a:schemeClr val="tx1"/>
              </a:buClr>
            </a:pPr>
            <a:r>
              <a:rPr lang="en-US" sz="2800"/>
              <a:t>An inclined plane wrapped around a cylinder, forming the path and pitch</a:t>
            </a:r>
            <a:endParaRPr lang="en-US" sz="3200"/>
          </a:p>
          <a:p>
            <a:pPr eaLnBrk="1" hangingPunct="1">
              <a:spcBef>
                <a:spcPct val="50000"/>
              </a:spcBef>
              <a:buClr>
                <a:schemeClr val="tx1"/>
              </a:buClr>
            </a:pPr>
            <a:r>
              <a:rPr lang="en-US" sz="2800"/>
              <a:t>A wheel and axle used to create rotary motion</a:t>
            </a:r>
          </a:p>
          <a:p>
            <a:pPr eaLnBrk="1" hangingPunct="1">
              <a:spcAft>
                <a:spcPct val="50000"/>
              </a:spcAft>
              <a:buClr>
                <a:schemeClr val="tx1"/>
              </a:buClr>
            </a:pPr>
            <a:endParaRPr lang="en-US" sz="2800"/>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0"/>
            <a:ext cx="3190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5"/>
          <p:cNvSpPr>
            <a:spLocks noGrp="1" noChangeArrowheads="1"/>
          </p:cNvSpPr>
          <p:nvPr>
            <p:ph type="title"/>
          </p:nvPr>
        </p:nvSpPr>
        <p:spPr>
          <a:xfrm>
            <a:off x="0" y="0"/>
            <a:ext cx="2028825" cy="857250"/>
          </a:xfrm>
        </p:spPr>
        <p:txBody>
          <a:bodyPr/>
          <a:lstStyle/>
          <a:p>
            <a:pPr eaLnBrk="1" hangingPunct="1"/>
            <a:r>
              <a:rPr lang="en-US" sz="4000" smtClean="0">
                <a:solidFill>
                  <a:srgbClr val="00386B"/>
                </a:solidFill>
              </a:rPr>
              <a:t>Screw</a:t>
            </a:r>
          </a:p>
        </p:txBody>
      </p:sp>
      <p:sp>
        <p:nvSpPr>
          <p:cNvPr id="34821" name="Rectangle 6"/>
          <p:cNvSpPr>
            <a:spLocks noChangeArrowheads="1"/>
          </p:cNvSpPr>
          <p:nvPr/>
        </p:nvSpPr>
        <p:spPr bwMode="auto">
          <a:xfrm>
            <a:off x="657225" y="822325"/>
            <a:ext cx="4138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a:solidFill>
                  <a:srgbClr val="FF0000"/>
                </a:solidFill>
              </a:rPr>
              <a:t>Two Components</a:t>
            </a:r>
          </a:p>
        </p:txBody>
      </p:sp>
      <p:sp>
        <p:nvSpPr>
          <p:cNvPr id="38919" name="Rectangle 7"/>
          <p:cNvSpPr>
            <a:spLocks noChangeArrowheads="1"/>
          </p:cNvSpPr>
          <p:nvPr/>
        </p:nvSpPr>
        <p:spPr bwMode="auto">
          <a:xfrm>
            <a:off x="763588" y="4262438"/>
            <a:ext cx="7508875"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pPr>
            <a:r>
              <a:rPr lang="en-US" sz="2800">
                <a:solidFill>
                  <a:srgbClr val="0000FF"/>
                </a:solidFill>
              </a:rPr>
              <a:t>Properties</a:t>
            </a:r>
          </a:p>
          <a:p>
            <a:pPr>
              <a:spcBef>
                <a:spcPct val="20000"/>
              </a:spcBef>
              <a:buClr>
                <a:schemeClr val="tx1"/>
              </a:buClr>
            </a:pPr>
            <a:r>
              <a:rPr lang="en-US">
                <a:solidFill>
                  <a:srgbClr val="0000FF"/>
                </a:solidFill>
              </a:rPr>
              <a:t>	</a:t>
            </a:r>
            <a:r>
              <a:rPr lang="en-US" sz="2800">
                <a:solidFill>
                  <a:srgbClr val="0000FF"/>
                </a:solidFill>
              </a:rPr>
              <a:t>Change rotary motion into linear motion</a:t>
            </a:r>
          </a:p>
          <a:p>
            <a:pPr>
              <a:spcBef>
                <a:spcPct val="20000"/>
              </a:spcBef>
              <a:buClr>
                <a:schemeClr val="tx1"/>
              </a:buClr>
            </a:pPr>
            <a:r>
              <a:rPr lang="en-US" sz="2800">
                <a:solidFill>
                  <a:srgbClr val="0000FF"/>
                </a:solidFill>
              </a:rPr>
              <a:t>	Used as a threaded fastener</a:t>
            </a:r>
          </a:p>
          <a:p>
            <a:pPr>
              <a:spcBef>
                <a:spcPct val="20000"/>
              </a:spcBef>
              <a:buClr>
                <a:schemeClr val="tx1"/>
              </a:buClr>
            </a:pPr>
            <a:r>
              <a:rPr lang="en-US" sz="2800">
                <a:solidFill>
                  <a:srgbClr val="0000FF"/>
                </a:solidFill>
              </a:rPr>
              <a:t>	Large MA</a:t>
            </a:r>
          </a:p>
          <a:p>
            <a:pPr>
              <a:spcBef>
                <a:spcPct val="20000"/>
              </a:spcBef>
              <a:buClr>
                <a:schemeClr val="tx1"/>
              </a:buClr>
            </a:pPr>
            <a:r>
              <a:rPr lang="en-US" sz="2800">
                <a:solidFill>
                  <a:srgbClr val="0000FF"/>
                </a:solidFill>
              </a:rPr>
              <a:t>	Large amount of friction loss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6"/>
          <p:cNvSpPr txBox="1">
            <a:spLocks noChangeArrowheads="1"/>
          </p:cNvSpPr>
          <p:nvPr/>
        </p:nvSpPr>
        <p:spPr bwMode="auto">
          <a:xfrm>
            <a:off x="6105525" y="30480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spcBef>
                <a:spcPct val="50000"/>
              </a:spcBef>
            </a:pPr>
            <a:r>
              <a:rPr lang="en-US"/>
              <a:t>Pitch</a:t>
            </a:r>
            <a:endParaRPr lang="en-US" sz="1800"/>
          </a:p>
        </p:txBody>
      </p:sp>
      <p:sp>
        <p:nvSpPr>
          <p:cNvPr id="35843" name="Text Box 11"/>
          <p:cNvSpPr txBox="1">
            <a:spLocks noChangeArrowheads="1"/>
          </p:cNvSpPr>
          <p:nvPr/>
        </p:nvSpPr>
        <p:spPr bwMode="auto">
          <a:xfrm>
            <a:off x="3327400" y="1057275"/>
            <a:ext cx="40259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Effort Arm Distance – </a:t>
            </a:r>
            <a:br>
              <a:rPr lang="en-US"/>
            </a:br>
            <a:r>
              <a:rPr lang="en-US" sz="1800"/>
              <a:t>If using a wrench, effort arm distance would be the length of the wrench</a:t>
            </a:r>
          </a:p>
        </p:txBody>
      </p:sp>
      <p:sp>
        <p:nvSpPr>
          <p:cNvPr id="35844" name="Text Box 13"/>
          <p:cNvSpPr txBox="1">
            <a:spLocks noChangeArrowheads="1"/>
          </p:cNvSpPr>
          <p:nvPr/>
        </p:nvSpPr>
        <p:spPr bwMode="auto">
          <a:xfrm>
            <a:off x="377825" y="24384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50000"/>
              </a:spcBef>
            </a:pPr>
            <a:r>
              <a:rPr lang="en-US" sz="2800"/>
              <a:t>Thread Information</a:t>
            </a:r>
          </a:p>
        </p:txBody>
      </p:sp>
      <p:grpSp>
        <p:nvGrpSpPr>
          <p:cNvPr id="35845" name="Group 37"/>
          <p:cNvGrpSpPr>
            <a:grpSpLocks/>
          </p:cNvGrpSpPr>
          <p:nvPr/>
        </p:nvGrpSpPr>
        <p:grpSpPr bwMode="auto">
          <a:xfrm>
            <a:off x="457200" y="3022600"/>
            <a:ext cx="4025900" cy="1601788"/>
            <a:chOff x="312" y="2224"/>
            <a:chExt cx="2536" cy="1009"/>
          </a:xfrm>
        </p:grpSpPr>
        <p:sp>
          <p:nvSpPr>
            <p:cNvPr id="35866" name="Text Box 15"/>
            <p:cNvSpPr txBox="1">
              <a:spLocks noChangeArrowheads="1"/>
            </p:cNvSpPr>
            <p:nvPr/>
          </p:nvSpPr>
          <p:spPr bwMode="auto">
            <a:xfrm>
              <a:off x="976" y="222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1/2 13 NC </a:t>
              </a:r>
            </a:p>
          </p:txBody>
        </p:sp>
        <p:sp>
          <p:nvSpPr>
            <p:cNvPr id="35867" name="Line 16"/>
            <p:cNvSpPr>
              <a:spLocks noChangeShapeType="1"/>
            </p:cNvSpPr>
            <p:nvPr/>
          </p:nvSpPr>
          <p:spPr bwMode="auto">
            <a:xfrm flipV="1">
              <a:off x="976" y="2464"/>
              <a:ext cx="192"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Line 17"/>
            <p:cNvSpPr>
              <a:spLocks noChangeShapeType="1"/>
            </p:cNvSpPr>
            <p:nvPr/>
          </p:nvSpPr>
          <p:spPr bwMode="auto">
            <a:xfrm flipV="1">
              <a:off x="1456" y="2464"/>
              <a:ext cx="0" cy="24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9" name="Line 18"/>
            <p:cNvSpPr>
              <a:spLocks noChangeShapeType="1"/>
            </p:cNvSpPr>
            <p:nvPr/>
          </p:nvSpPr>
          <p:spPr bwMode="auto">
            <a:xfrm flipH="1" flipV="1">
              <a:off x="1696" y="2464"/>
              <a:ext cx="144" cy="24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0" name="Text Box 19"/>
            <p:cNvSpPr txBox="1">
              <a:spLocks noChangeArrowheads="1"/>
            </p:cNvSpPr>
            <p:nvPr/>
          </p:nvSpPr>
          <p:spPr bwMode="auto">
            <a:xfrm>
              <a:off x="312" y="2608"/>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0000FF"/>
                  </a:solidFill>
                </a:rPr>
                <a:t>Diameter</a:t>
              </a:r>
              <a:r>
                <a:rPr lang="en-US" sz="1600"/>
                <a:t> </a:t>
              </a:r>
            </a:p>
          </p:txBody>
        </p:sp>
        <p:sp>
          <p:nvSpPr>
            <p:cNvPr id="35871" name="Text Box 20"/>
            <p:cNvSpPr txBox="1">
              <a:spLocks noChangeArrowheads="1"/>
            </p:cNvSpPr>
            <p:nvPr/>
          </p:nvSpPr>
          <p:spPr bwMode="auto">
            <a:xfrm>
              <a:off x="1024" y="2656"/>
              <a:ext cx="6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FF0000"/>
                  </a:solidFill>
                </a:rPr>
                <a:t>Threads per inch</a:t>
              </a:r>
            </a:p>
          </p:txBody>
        </p:sp>
        <p:sp>
          <p:nvSpPr>
            <p:cNvPr id="35872" name="Text Box 21"/>
            <p:cNvSpPr txBox="1">
              <a:spLocks noChangeArrowheads="1"/>
            </p:cNvSpPr>
            <p:nvPr/>
          </p:nvSpPr>
          <p:spPr bwMode="auto">
            <a:xfrm>
              <a:off x="1648" y="2656"/>
              <a:ext cx="120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t>Thread description coarse or fine</a:t>
              </a:r>
              <a:r>
                <a:rPr lang="en-US" sz="1800">
                  <a:solidFill>
                    <a:schemeClr val="accent2"/>
                  </a:solidFill>
                </a:rPr>
                <a:t> </a:t>
              </a:r>
            </a:p>
          </p:txBody>
        </p:sp>
      </p:grpSp>
      <p:sp>
        <p:nvSpPr>
          <p:cNvPr id="35846" name="Text Box 22"/>
          <p:cNvSpPr txBox="1">
            <a:spLocks noChangeArrowheads="1"/>
          </p:cNvSpPr>
          <p:nvPr/>
        </p:nvSpPr>
        <p:spPr bwMode="auto">
          <a:xfrm>
            <a:off x="269875" y="4727575"/>
            <a:ext cx="5175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a:t>If 13 threads per inch, then pitch or distance between threads is 1/13 of an inch</a:t>
            </a:r>
          </a:p>
        </p:txBody>
      </p:sp>
      <p:sp>
        <p:nvSpPr>
          <p:cNvPr id="35847" name="Rectangle 29"/>
          <p:cNvSpPr>
            <a:spLocks noGrp="1" noChangeArrowheads="1"/>
          </p:cNvSpPr>
          <p:nvPr>
            <p:ph type="title" idx="4294967295"/>
          </p:nvPr>
        </p:nvSpPr>
        <p:spPr>
          <a:xfrm>
            <a:off x="0" y="0"/>
            <a:ext cx="6115050" cy="742950"/>
          </a:xfrm>
        </p:spPr>
        <p:txBody>
          <a:bodyPr/>
          <a:lstStyle/>
          <a:p>
            <a:pPr eaLnBrk="1" hangingPunct="1"/>
            <a:r>
              <a:rPr lang="en-US" sz="4000" smtClean="0">
                <a:solidFill>
                  <a:srgbClr val="00386B"/>
                </a:solidFill>
              </a:rPr>
              <a:t>Screw Identification</a:t>
            </a:r>
          </a:p>
        </p:txBody>
      </p:sp>
      <p:grpSp>
        <p:nvGrpSpPr>
          <p:cNvPr id="35848" name="Group 44"/>
          <p:cNvGrpSpPr>
            <a:grpSpLocks/>
          </p:cNvGrpSpPr>
          <p:nvPr/>
        </p:nvGrpSpPr>
        <p:grpSpPr bwMode="auto">
          <a:xfrm>
            <a:off x="6219825" y="749300"/>
            <a:ext cx="2976563" cy="4751388"/>
            <a:chOff x="3552" y="472"/>
            <a:chExt cx="1875" cy="2993"/>
          </a:xfrm>
        </p:grpSpPr>
        <p:pic>
          <p:nvPicPr>
            <p:cNvPr id="3585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 y="648"/>
              <a:ext cx="1158"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53" name="Group 25"/>
            <p:cNvGrpSpPr>
              <a:grpSpLocks/>
            </p:cNvGrpSpPr>
            <p:nvPr/>
          </p:nvGrpSpPr>
          <p:grpSpPr bwMode="auto">
            <a:xfrm>
              <a:off x="3996" y="2166"/>
              <a:ext cx="570" cy="144"/>
              <a:chOff x="3996" y="2166"/>
              <a:chExt cx="570" cy="144"/>
            </a:xfrm>
          </p:grpSpPr>
          <p:sp>
            <p:nvSpPr>
              <p:cNvPr id="35863" name="Line 4"/>
              <p:cNvSpPr>
                <a:spLocks noChangeShapeType="1"/>
              </p:cNvSpPr>
              <p:nvPr/>
            </p:nvSpPr>
            <p:spPr bwMode="auto">
              <a:xfrm flipH="1">
                <a:off x="4230" y="222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Line 5"/>
              <p:cNvSpPr>
                <a:spLocks noChangeShapeType="1"/>
              </p:cNvSpPr>
              <p:nvPr/>
            </p:nvSpPr>
            <p:spPr bwMode="auto">
              <a:xfrm flipH="1">
                <a:off x="4230" y="231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12"/>
              <p:cNvSpPr>
                <a:spLocks noChangeShapeType="1"/>
              </p:cNvSpPr>
              <p:nvPr/>
            </p:nvSpPr>
            <p:spPr bwMode="auto">
              <a:xfrm>
                <a:off x="3996" y="2166"/>
                <a:ext cx="240"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854" name="Line 33"/>
            <p:cNvSpPr>
              <a:spLocks noChangeShapeType="1"/>
            </p:cNvSpPr>
            <p:nvPr/>
          </p:nvSpPr>
          <p:spPr bwMode="auto">
            <a:xfrm>
              <a:off x="4336" y="608"/>
              <a:ext cx="50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34"/>
            <p:cNvSpPr>
              <a:spLocks noChangeShapeType="1"/>
            </p:cNvSpPr>
            <p:nvPr/>
          </p:nvSpPr>
          <p:spPr bwMode="auto">
            <a:xfrm flipV="1">
              <a:off x="4344" y="48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35"/>
            <p:cNvSpPr>
              <a:spLocks noChangeShapeType="1"/>
            </p:cNvSpPr>
            <p:nvPr/>
          </p:nvSpPr>
          <p:spPr bwMode="auto">
            <a:xfrm flipV="1">
              <a:off x="4848" y="47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38"/>
            <p:cNvSpPr>
              <a:spLocks noChangeShapeType="1"/>
            </p:cNvSpPr>
            <p:nvPr/>
          </p:nvSpPr>
          <p:spPr bwMode="auto">
            <a:xfrm>
              <a:off x="4576" y="2744"/>
              <a:ext cx="0" cy="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39"/>
            <p:cNvSpPr>
              <a:spLocks noChangeShapeType="1"/>
            </p:cNvSpPr>
            <p:nvPr/>
          </p:nvSpPr>
          <p:spPr bwMode="auto">
            <a:xfrm>
              <a:off x="5112" y="2720"/>
              <a:ext cx="0" cy="4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40"/>
            <p:cNvSpPr>
              <a:spLocks noChangeShapeType="1"/>
            </p:cNvSpPr>
            <p:nvPr/>
          </p:nvSpPr>
          <p:spPr bwMode="auto">
            <a:xfrm>
              <a:off x="4576" y="2976"/>
              <a:ext cx="5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0" name="Line 41"/>
            <p:cNvSpPr>
              <a:spLocks noChangeShapeType="1"/>
            </p:cNvSpPr>
            <p:nvPr/>
          </p:nvSpPr>
          <p:spPr bwMode="auto">
            <a:xfrm flipV="1">
              <a:off x="3552" y="648"/>
              <a:ext cx="728" cy="1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Line 42"/>
            <p:cNvSpPr>
              <a:spLocks noChangeShapeType="1"/>
            </p:cNvSpPr>
            <p:nvPr/>
          </p:nvSpPr>
          <p:spPr bwMode="auto">
            <a:xfrm flipH="1">
              <a:off x="4560" y="2992"/>
              <a:ext cx="224" cy="336"/>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5862" name="Text Box 43"/>
            <p:cNvSpPr txBox="1">
              <a:spLocks noChangeArrowheads="1"/>
            </p:cNvSpPr>
            <p:nvPr/>
          </p:nvSpPr>
          <p:spPr bwMode="auto">
            <a:xfrm>
              <a:off x="3718" y="3177"/>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t>Diameter</a:t>
              </a:r>
            </a:p>
          </p:txBody>
        </p:sp>
      </p:grpSp>
      <p:sp>
        <p:nvSpPr>
          <p:cNvPr id="35849" name="Rectangle 36"/>
          <p:cNvSpPr>
            <a:spLocks noChangeArrowheads="1"/>
          </p:cNvSpPr>
          <p:nvPr/>
        </p:nvSpPr>
        <p:spPr bwMode="auto">
          <a:xfrm>
            <a:off x="4675188" y="3686175"/>
            <a:ext cx="29924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800"/>
              <a:t>Distance between threads </a:t>
            </a:r>
            <a:br>
              <a:rPr lang="en-US" sz="1800"/>
            </a:br>
            <a:r>
              <a:rPr lang="en-US" sz="1800"/>
              <a:t>and linear distance traveled by 1 rotation of the screw</a:t>
            </a:r>
          </a:p>
        </p:txBody>
      </p:sp>
      <p:sp>
        <p:nvSpPr>
          <p:cNvPr id="198701" name="Text Box 45"/>
          <p:cNvSpPr txBox="1">
            <a:spLocks noChangeArrowheads="1"/>
          </p:cNvSpPr>
          <p:nvPr/>
        </p:nvSpPr>
        <p:spPr bwMode="auto">
          <a:xfrm>
            <a:off x="190500" y="5686425"/>
            <a:ext cx="7019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a:solidFill>
                  <a:srgbClr val="0000FF"/>
                </a:solidFill>
              </a:rPr>
              <a:t>How far will a screw with 13 threads per inch move linearly if turned one full rotation?</a:t>
            </a:r>
          </a:p>
        </p:txBody>
      </p:sp>
      <p:sp>
        <p:nvSpPr>
          <p:cNvPr id="198702" name="Text Box 46"/>
          <p:cNvSpPr txBox="1">
            <a:spLocks noChangeArrowheads="1"/>
          </p:cNvSpPr>
          <p:nvPr/>
        </p:nvSpPr>
        <p:spPr bwMode="auto">
          <a:xfrm>
            <a:off x="3152775" y="6038850"/>
            <a:ext cx="252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solidFill>
                  <a:srgbClr val="FF0000"/>
                </a:solidFill>
              </a:rPr>
              <a:t>1/13 of a inch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1" grpId="0"/>
      <p:bldP spid="19870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19"/>
          <p:cNvSpPr>
            <a:spLocks noGrp="1" noChangeArrowheads="1"/>
          </p:cNvSpPr>
          <p:nvPr>
            <p:ph type="title" idx="4294967295"/>
          </p:nvPr>
        </p:nvSpPr>
        <p:spPr>
          <a:xfrm>
            <a:off x="0" y="0"/>
            <a:ext cx="3390900" cy="857250"/>
          </a:xfrm>
        </p:spPr>
        <p:txBody>
          <a:bodyPr/>
          <a:lstStyle/>
          <a:p>
            <a:pPr eaLnBrk="1" hangingPunct="1"/>
            <a:r>
              <a:rPr lang="en-US" sz="4000" smtClean="0">
                <a:solidFill>
                  <a:srgbClr val="00386B"/>
                </a:solidFill>
              </a:rPr>
              <a:t>Screw IMA</a:t>
            </a:r>
          </a:p>
        </p:txBody>
      </p:sp>
      <p:graphicFrame>
        <p:nvGraphicFramePr>
          <p:cNvPr id="7170" name="Object 20"/>
          <p:cNvGraphicFramePr>
            <a:graphicFrameLocks noChangeAspect="1"/>
          </p:cNvGraphicFramePr>
          <p:nvPr/>
        </p:nvGraphicFramePr>
        <p:xfrm>
          <a:off x="2162175" y="674688"/>
          <a:ext cx="1946275" cy="1358900"/>
        </p:xfrm>
        <a:graphic>
          <a:graphicData uri="http://schemas.openxmlformats.org/presentationml/2006/ole">
            <mc:AlternateContent xmlns:mc="http://schemas.openxmlformats.org/markup-compatibility/2006">
              <mc:Choice xmlns:v="urn:schemas-microsoft-com:vml" Requires="v">
                <p:oleObj spid="_x0000_s7188" name="Equation" r:id="rId4" imgW="672808" imgH="469696" progId="Equation.DSMT4">
                  <p:embed/>
                </p:oleObj>
              </mc:Choice>
              <mc:Fallback>
                <p:oleObj name="Equation" r:id="rId4" imgW="672808" imgH="469696"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175" y="674688"/>
                        <a:ext cx="1946275"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73" name="Text Box 21"/>
          <p:cNvSpPr txBox="1">
            <a:spLocks noChangeArrowheads="1"/>
          </p:cNvSpPr>
          <p:nvPr/>
        </p:nvSpPr>
        <p:spPr bwMode="auto">
          <a:xfrm>
            <a:off x="238125" y="1908175"/>
            <a:ext cx="8018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600"/>
              <a:t>D</a:t>
            </a:r>
            <a:r>
              <a:rPr lang="en-US" sz="2600" baseline="-25000"/>
              <a:t>E</a:t>
            </a:r>
            <a:r>
              <a:rPr lang="en-US" sz="2600"/>
              <a:t> = One rotation of the effort arm = Circumference</a:t>
            </a:r>
          </a:p>
        </p:txBody>
      </p:sp>
      <p:sp>
        <p:nvSpPr>
          <p:cNvPr id="202774" name="Rectangle 22"/>
          <p:cNvSpPr>
            <a:spLocks noChangeArrowheads="1"/>
          </p:cNvSpPr>
          <p:nvPr/>
        </p:nvSpPr>
        <p:spPr bwMode="auto">
          <a:xfrm>
            <a:off x="206375" y="2465388"/>
            <a:ext cx="69326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600"/>
              <a:t> D</a:t>
            </a:r>
            <a:r>
              <a:rPr lang="en-US" sz="2600" baseline="-25000"/>
              <a:t>R</a:t>
            </a:r>
            <a:r>
              <a:rPr lang="en-US" sz="2600"/>
              <a:t> = Linear distance traveled during one 	rotation of the effort arm = Pitch</a:t>
            </a:r>
          </a:p>
        </p:txBody>
      </p:sp>
      <p:graphicFrame>
        <p:nvGraphicFramePr>
          <p:cNvPr id="202775" name="Object 23"/>
          <p:cNvGraphicFramePr>
            <a:graphicFrameLocks noChangeAspect="1"/>
          </p:cNvGraphicFramePr>
          <p:nvPr/>
        </p:nvGraphicFramePr>
        <p:xfrm>
          <a:off x="2293938" y="3287713"/>
          <a:ext cx="4687887" cy="1039812"/>
        </p:xfrm>
        <a:graphic>
          <a:graphicData uri="http://schemas.openxmlformats.org/presentationml/2006/ole">
            <mc:AlternateContent xmlns:mc="http://schemas.openxmlformats.org/markup-compatibility/2006">
              <mc:Choice xmlns:v="urn:schemas-microsoft-com:vml" Requires="v">
                <p:oleObj spid="_x0000_s7189" name="Equation" r:id="rId6" imgW="1892300" imgH="419100" progId="Equation.DSMT4">
                  <p:embed/>
                </p:oleObj>
              </mc:Choice>
              <mc:Fallback>
                <p:oleObj name="Equation" r:id="rId6" imgW="1892300" imgH="419100"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3938" y="3287713"/>
                        <a:ext cx="4687887"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6"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0988" y="676275"/>
            <a:ext cx="107473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39"/>
          <p:cNvSpPr txBox="1">
            <a:spLocks noChangeArrowheads="1"/>
          </p:cNvSpPr>
          <p:nvPr/>
        </p:nvSpPr>
        <p:spPr bwMode="auto">
          <a:xfrm>
            <a:off x="7640638" y="314325"/>
            <a:ext cx="168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1/4 20 NC</a:t>
            </a:r>
          </a:p>
        </p:txBody>
      </p:sp>
      <p:sp>
        <p:nvSpPr>
          <p:cNvPr id="202792" name="Text Box 40"/>
          <p:cNvSpPr txBox="1">
            <a:spLocks noChangeArrowheads="1"/>
          </p:cNvSpPr>
          <p:nvPr/>
        </p:nvSpPr>
        <p:spPr bwMode="auto">
          <a:xfrm>
            <a:off x="436563" y="4333875"/>
            <a:ext cx="87074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What is the IMA of the screw above if effort is applied by an 8.0in. long wrench?</a:t>
            </a:r>
          </a:p>
        </p:txBody>
      </p:sp>
      <p:graphicFrame>
        <p:nvGraphicFramePr>
          <p:cNvPr id="202794" name="Object 42"/>
          <p:cNvGraphicFramePr>
            <a:graphicFrameLocks noChangeAspect="1"/>
          </p:cNvGraphicFramePr>
          <p:nvPr/>
        </p:nvGraphicFramePr>
        <p:xfrm>
          <a:off x="1812925" y="5294313"/>
          <a:ext cx="5918200" cy="1530350"/>
        </p:xfrm>
        <a:graphic>
          <a:graphicData uri="http://schemas.openxmlformats.org/presentationml/2006/ole">
            <mc:AlternateContent xmlns:mc="http://schemas.openxmlformats.org/markup-compatibility/2006">
              <mc:Choice xmlns:v="urn:schemas-microsoft-com:vml" Requires="v">
                <p:oleObj spid="_x0000_s7190" name="Equation" r:id="rId9" imgW="2260440" imgH="583920" progId="Equation.DSMT4">
                  <p:embed/>
                </p:oleObj>
              </mc:Choice>
              <mc:Fallback>
                <p:oleObj name="Equation" r:id="rId9" imgW="2260440" imgH="58392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2925" y="5294313"/>
                        <a:ext cx="59182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2773"/>
                                        </p:tgtEl>
                                        <p:attrNameLst>
                                          <p:attrName>style.visibility</p:attrName>
                                        </p:attrNameLst>
                                      </p:cBhvr>
                                      <p:to>
                                        <p:strVal val="visible"/>
                                      </p:to>
                                    </p:set>
                                    <p:animEffect transition="in" filter="dissolve">
                                      <p:cBhvr>
                                        <p:cTn id="7" dur="500"/>
                                        <p:tgtEl>
                                          <p:spTgt spid="20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2774"/>
                                        </p:tgtEl>
                                        <p:attrNameLst>
                                          <p:attrName>style.visibility</p:attrName>
                                        </p:attrNameLst>
                                      </p:cBhvr>
                                      <p:to>
                                        <p:strVal val="visible"/>
                                      </p:to>
                                    </p:set>
                                    <p:animEffect transition="in" filter="dissolve">
                                      <p:cBhvr>
                                        <p:cTn id="12" dur="500"/>
                                        <p:tgtEl>
                                          <p:spTgt spid="20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277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2792"/>
                                        </p:tgtEl>
                                        <p:attrNameLst>
                                          <p:attrName>style.visibility</p:attrName>
                                        </p:attrNameLst>
                                      </p:cBhvr>
                                      <p:to>
                                        <p:strVal val="visible"/>
                                      </p:to>
                                    </p:set>
                                    <p:animEffect transition="in" filter="dissolve">
                                      <p:cBhvr>
                                        <p:cTn id="21" dur="500"/>
                                        <p:tgtEl>
                                          <p:spTgt spid="2027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02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3" grpId="0"/>
      <p:bldP spid="202774" grpId="0"/>
      <p:bldP spid="20279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8" name="Rectangle 13"/>
          <p:cNvSpPr>
            <a:spLocks noGrp="1" noChangeArrowheads="1"/>
          </p:cNvSpPr>
          <p:nvPr>
            <p:ph type="title" idx="4294967295"/>
          </p:nvPr>
        </p:nvSpPr>
        <p:spPr>
          <a:xfrm>
            <a:off x="0" y="0"/>
            <a:ext cx="3457575" cy="847725"/>
          </a:xfrm>
        </p:spPr>
        <p:txBody>
          <a:bodyPr/>
          <a:lstStyle/>
          <a:p>
            <a:pPr eaLnBrk="1" hangingPunct="1"/>
            <a:r>
              <a:rPr lang="en-US" sz="4000" smtClean="0">
                <a:solidFill>
                  <a:srgbClr val="00386B"/>
                </a:solidFill>
              </a:rPr>
              <a:t>Screw AMA</a:t>
            </a:r>
          </a:p>
        </p:txBody>
      </p:sp>
      <p:graphicFrame>
        <p:nvGraphicFramePr>
          <p:cNvPr id="8194" name="Object 14"/>
          <p:cNvGraphicFramePr>
            <a:graphicFrameLocks noChangeAspect="1"/>
          </p:cNvGraphicFramePr>
          <p:nvPr/>
        </p:nvGraphicFramePr>
        <p:xfrm>
          <a:off x="1016000" y="808038"/>
          <a:ext cx="2251075" cy="1487487"/>
        </p:xfrm>
        <a:graphic>
          <a:graphicData uri="http://schemas.openxmlformats.org/presentationml/2006/ole">
            <mc:AlternateContent xmlns:mc="http://schemas.openxmlformats.org/markup-compatibility/2006">
              <mc:Choice xmlns:v="urn:schemas-microsoft-com:vml" Requires="v">
                <p:oleObj spid="_x0000_s8228" name="Equation" r:id="rId4" imgW="710891" imgH="469696" progId="Equation.DSMT4">
                  <p:embed/>
                </p:oleObj>
              </mc:Choice>
              <mc:Fallback>
                <p:oleObj name="Equation" r:id="rId4" imgW="710891" imgH="469696"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808038"/>
                        <a:ext cx="225107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15" name="Text Box 15"/>
          <p:cNvSpPr txBox="1">
            <a:spLocks noChangeArrowheads="1"/>
          </p:cNvSpPr>
          <p:nvPr/>
        </p:nvSpPr>
        <p:spPr bwMode="auto">
          <a:xfrm>
            <a:off x="0" y="2620963"/>
            <a:ext cx="7131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What is the AMA of the screw on the right?</a:t>
            </a:r>
          </a:p>
        </p:txBody>
      </p:sp>
      <p:grpSp>
        <p:nvGrpSpPr>
          <p:cNvPr id="8200" name="Group 25"/>
          <p:cNvGrpSpPr>
            <a:grpSpLocks/>
          </p:cNvGrpSpPr>
          <p:nvPr/>
        </p:nvGrpSpPr>
        <p:grpSpPr bwMode="auto">
          <a:xfrm>
            <a:off x="762000" y="3295650"/>
            <a:ext cx="2355850" cy="1039813"/>
            <a:chOff x="480" y="2076"/>
            <a:chExt cx="1484" cy="655"/>
          </a:xfrm>
        </p:grpSpPr>
        <p:graphicFrame>
          <p:nvGraphicFramePr>
            <p:cNvPr id="8197" name="Object 17"/>
            <p:cNvGraphicFramePr>
              <a:graphicFrameLocks noChangeAspect="1"/>
            </p:cNvGraphicFramePr>
            <p:nvPr/>
          </p:nvGraphicFramePr>
          <p:xfrm>
            <a:off x="480" y="2076"/>
            <a:ext cx="1484" cy="655"/>
          </p:xfrm>
          <a:graphic>
            <a:graphicData uri="http://schemas.openxmlformats.org/presentationml/2006/ole">
              <mc:AlternateContent xmlns:mc="http://schemas.openxmlformats.org/markup-compatibility/2006">
                <mc:Choice xmlns:v="urn:schemas-microsoft-com:vml" Requires="v">
                  <p:oleObj spid="_x0000_s8229" name="Equation" r:id="rId6" imgW="1015559" imgH="406224" progId="Equation.DSMT4">
                    <p:embed/>
                  </p:oleObj>
                </mc:Choice>
                <mc:Fallback>
                  <p:oleObj name="Equation" r:id="rId6" imgW="1015559" imgH="406224"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076"/>
                          <a:ext cx="1484" cy="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4" name="Line 18"/>
            <p:cNvSpPr>
              <a:spLocks noChangeShapeType="1"/>
            </p:cNvSpPr>
            <p:nvPr/>
          </p:nvSpPr>
          <p:spPr bwMode="auto">
            <a:xfrm>
              <a:off x="1736" y="2139"/>
              <a:ext cx="198"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Line 19"/>
            <p:cNvSpPr>
              <a:spLocks noChangeShapeType="1"/>
            </p:cNvSpPr>
            <p:nvPr/>
          </p:nvSpPr>
          <p:spPr bwMode="auto">
            <a:xfrm>
              <a:off x="1636" y="2487"/>
              <a:ext cx="169"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20" name="Text Box 20"/>
          <p:cNvSpPr txBox="1">
            <a:spLocks noChangeArrowheads="1"/>
          </p:cNvSpPr>
          <p:nvPr/>
        </p:nvSpPr>
        <p:spPr bwMode="auto">
          <a:xfrm>
            <a:off x="3568700" y="3562350"/>
            <a:ext cx="389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AMA = 34.</a:t>
            </a:r>
            <a:r>
              <a:rPr lang="en-US" sz="2800" u="sng">
                <a:solidFill>
                  <a:srgbClr val="FF0000"/>
                </a:solidFill>
              </a:rPr>
              <a:t>29</a:t>
            </a:r>
            <a:r>
              <a:rPr lang="en-US" sz="2800">
                <a:solidFill>
                  <a:srgbClr val="FF0000"/>
                </a:solidFill>
              </a:rPr>
              <a:t> = </a:t>
            </a:r>
            <a:r>
              <a:rPr lang="en-US" sz="2800" b="1">
                <a:solidFill>
                  <a:srgbClr val="FF0000"/>
                </a:solidFill>
              </a:rPr>
              <a:t>34:1</a:t>
            </a:r>
          </a:p>
        </p:txBody>
      </p:sp>
      <p:sp>
        <p:nvSpPr>
          <p:cNvPr id="204821" name="Rectangle 21"/>
          <p:cNvSpPr>
            <a:spLocks noChangeArrowheads="1"/>
          </p:cNvSpPr>
          <p:nvPr/>
        </p:nvSpPr>
        <p:spPr bwMode="auto">
          <a:xfrm>
            <a:off x="303213" y="4443413"/>
            <a:ext cx="829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What is the efficiency of the screw on the right?</a:t>
            </a:r>
          </a:p>
        </p:txBody>
      </p:sp>
      <p:graphicFrame>
        <p:nvGraphicFramePr>
          <p:cNvPr id="204822" name="Object 22"/>
          <p:cNvGraphicFramePr>
            <a:graphicFrameLocks noChangeAspect="1"/>
          </p:cNvGraphicFramePr>
          <p:nvPr/>
        </p:nvGraphicFramePr>
        <p:xfrm>
          <a:off x="4175125" y="4886325"/>
          <a:ext cx="1244600" cy="1108075"/>
        </p:xfrm>
        <a:graphic>
          <a:graphicData uri="http://schemas.openxmlformats.org/presentationml/2006/ole">
            <mc:AlternateContent xmlns:mc="http://schemas.openxmlformats.org/markup-compatibility/2006">
              <mc:Choice xmlns:v="urn:schemas-microsoft-com:vml" Requires="v">
                <p:oleObj spid="_x0000_s8230" name="Equation" r:id="rId8" imgW="469900" imgH="419100" progId="Equation.3">
                  <p:embed/>
                </p:oleObj>
              </mc:Choice>
              <mc:Fallback>
                <p:oleObj name="Equation" r:id="rId8" imgW="469900" imgH="4191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5125" y="4886325"/>
                        <a:ext cx="1244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3" name="Text Box 23"/>
          <p:cNvSpPr txBox="1">
            <a:spLocks noChangeArrowheads="1"/>
          </p:cNvSpPr>
          <p:nvPr/>
        </p:nvSpPr>
        <p:spPr bwMode="auto">
          <a:xfrm>
            <a:off x="403225" y="5272088"/>
            <a:ext cx="209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2800">
                <a:solidFill>
                  <a:srgbClr val="FF0000"/>
                </a:solidFill>
              </a:rPr>
              <a:t>Efficiency =</a:t>
            </a:r>
            <a:r>
              <a:rPr lang="en-US">
                <a:solidFill>
                  <a:srgbClr val="FF0000"/>
                </a:solidFill>
              </a:rPr>
              <a:t> </a:t>
            </a:r>
          </a:p>
        </p:txBody>
      </p:sp>
      <p:sp>
        <p:nvSpPr>
          <p:cNvPr id="204824" name="Text Box 24"/>
          <p:cNvSpPr txBox="1">
            <a:spLocks noChangeArrowheads="1"/>
          </p:cNvSpPr>
          <p:nvPr/>
        </p:nvSpPr>
        <p:spPr bwMode="auto">
          <a:xfrm>
            <a:off x="5603875" y="5192713"/>
            <a:ext cx="322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 0.034</a:t>
            </a:r>
            <a:r>
              <a:rPr lang="en-US" sz="2800" u="sng">
                <a:solidFill>
                  <a:srgbClr val="FF0000"/>
                </a:solidFill>
              </a:rPr>
              <a:t>1</a:t>
            </a:r>
            <a:r>
              <a:rPr lang="en-US" sz="2800">
                <a:solidFill>
                  <a:srgbClr val="FF0000"/>
                </a:solidFill>
              </a:rPr>
              <a:t> or </a:t>
            </a:r>
            <a:r>
              <a:rPr lang="en-US" sz="2800" b="1">
                <a:solidFill>
                  <a:srgbClr val="FF0000"/>
                </a:solidFill>
              </a:rPr>
              <a:t>3.4%</a:t>
            </a:r>
          </a:p>
        </p:txBody>
      </p:sp>
      <p:pic>
        <p:nvPicPr>
          <p:cNvPr id="8205"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3900" y="714375"/>
            <a:ext cx="931863" cy="18256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206" name="Line 28"/>
          <p:cNvSpPr>
            <a:spLocks noChangeShapeType="1"/>
          </p:cNvSpPr>
          <p:nvPr/>
        </p:nvSpPr>
        <p:spPr bwMode="auto">
          <a:xfrm flipH="1" flipV="1">
            <a:off x="5610225" y="447675"/>
            <a:ext cx="1819275"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7" name="Text Box 29"/>
          <p:cNvSpPr txBox="1">
            <a:spLocks noChangeArrowheads="1"/>
          </p:cNvSpPr>
          <p:nvPr/>
        </p:nvSpPr>
        <p:spPr bwMode="auto">
          <a:xfrm rot="1051018">
            <a:off x="6257925" y="533400"/>
            <a:ext cx="830263"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t>8 in.</a:t>
            </a:r>
          </a:p>
        </p:txBody>
      </p:sp>
      <p:sp>
        <p:nvSpPr>
          <p:cNvPr id="8208" name="AutoShape 30"/>
          <p:cNvSpPr>
            <a:spLocks noChangeArrowheads="1"/>
          </p:cNvSpPr>
          <p:nvPr/>
        </p:nvSpPr>
        <p:spPr bwMode="auto">
          <a:xfrm>
            <a:off x="5667375" y="428625"/>
            <a:ext cx="3714750" cy="1714500"/>
          </a:xfrm>
          <a:prstGeom prst="curvedLeftArrow">
            <a:avLst>
              <a:gd name="adj1" fmla="val 1185"/>
              <a:gd name="adj2" fmla="val 35306"/>
              <a:gd name="adj3" fmla="val 42962"/>
            </a:avLst>
          </a:prstGeom>
          <a:solidFill>
            <a:srgbClr val="FF0000"/>
          </a:solidFill>
          <a:ln w="9525">
            <a:solidFill>
              <a:schemeClr val="tx1"/>
            </a:solidFill>
            <a:miter lim="800000"/>
            <a:headEnd/>
            <a:tailEnd/>
          </a:ln>
        </p:spPr>
        <p:txBody>
          <a:bodyPr wrap="none" anchor="ctr"/>
          <a:lstStyle/>
          <a:p>
            <a:pPr algn="ctr"/>
            <a:endParaRPr lang="en-US"/>
          </a:p>
        </p:txBody>
      </p:sp>
      <p:sp>
        <p:nvSpPr>
          <p:cNvPr id="8209" name="Text Box 32"/>
          <p:cNvSpPr txBox="1">
            <a:spLocks noChangeArrowheads="1"/>
          </p:cNvSpPr>
          <p:nvPr/>
        </p:nvSpPr>
        <p:spPr bwMode="auto">
          <a:xfrm>
            <a:off x="5819775" y="1657350"/>
            <a:ext cx="118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600" b="1"/>
              <a:t>35 lb</a:t>
            </a:r>
          </a:p>
        </p:txBody>
      </p:sp>
      <p:sp>
        <p:nvSpPr>
          <p:cNvPr id="8210" name="Line 33"/>
          <p:cNvSpPr>
            <a:spLocks noChangeShapeType="1"/>
          </p:cNvSpPr>
          <p:nvPr/>
        </p:nvSpPr>
        <p:spPr bwMode="auto">
          <a:xfrm>
            <a:off x="7543800" y="2457450"/>
            <a:ext cx="28575" cy="86677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1" name="Text Box 34"/>
          <p:cNvSpPr txBox="1">
            <a:spLocks noChangeArrowheads="1"/>
          </p:cNvSpPr>
          <p:nvPr/>
        </p:nvSpPr>
        <p:spPr bwMode="auto">
          <a:xfrm>
            <a:off x="6838950" y="0"/>
            <a:ext cx="168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1/4 20 NC</a:t>
            </a:r>
          </a:p>
        </p:txBody>
      </p:sp>
      <p:sp>
        <p:nvSpPr>
          <p:cNvPr id="8212" name="Text Box 36"/>
          <p:cNvSpPr txBox="1">
            <a:spLocks noChangeArrowheads="1"/>
          </p:cNvSpPr>
          <p:nvPr/>
        </p:nvSpPr>
        <p:spPr bwMode="auto">
          <a:xfrm>
            <a:off x="7029450" y="2600325"/>
            <a:ext cx="1628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1200 lb</a:t>
            </a:r>
          </a:p>
        </p:txBody>
      </p:sp>
      <p:sp>
        <p:nvSpPr>
          <p:cNvPr id="204837" name="Text Box 37"/>
          <p:cNvSpPr txBox="1">
            <a:spLocks noChangeArrowheads="1"/>
          </p:cNvSpPr>
          <p:nvPr/>
        </p:nvSpPr>
        <p:spPr bwMode="auto">
          <a:xfrm>
            <a:off x="404813" y="6083300"/>
            <a:ext cx="5153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Why is efficiency so low?</a:t>
            </a:r>
          </a:p>
        </p:txBody>
      </p:sp>
      <p:graphicFrame>
        <p:nvGraphicFramePr>
          <p:cNvPr id="204838" name="Object 38"/>
          <p:cNvGraphicFramePr>
            <a:graphicFrameLocks noChangeAspect="1"/>
          </p:cNvGraphicFramePr>
          <p:nvPr/>
        </p:nvGraphicFramePr>
        <p:xfrm>
          <a:off x="2530475" y="4962525"/>
          <a:ext cx="1314450" cy="1001713"/>
        </p:xfrm>
        <a:graphic>
          <a:graphicData uri="http://schemas.openxmlformats.org/presentationml/2006/ole">
            <mc:AlternateContent xmlns:mc="http://schemas.openxmlformats.org/markup-compatibility/2006">
              <mc:Choice xmlns:v="urn:schemas-microsoft-com:vml" Requires="v">
                <p:oleObj spid="_x0000_s8231" name="Equation" r:id="rId11" imgW="533169" imgH="406224" progId="Equation.DSMT4">
                  <p:embed/>
                </p:oleObj>
              </mc:Choice>
              <mc:Fallback>
                <p:oleObj name="Equation" r:id="rId11" imgW="533169" imgH="406224"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0475" y="4962525"/>
                        <a:ext cx="13144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15"/>
                                        </p:tgtEl>
                                        <p:attrNameLst>
                                          <p:attrName>style.visibility</p:attrName>
                                        </p:attrNameLst>
                                      </p:cBhvr>
                                      <p:to>
                                        <p:strVal val="visible"/>
                                      </p:to>
                                    </p:set>
                                    <p:animEffect transition="in" filter="dissolve">
                                      <p:cBhvr>
                                        <p:cTn id="7" dur="500"/>
                                        <p:tgtEl>
                                          <p:spTgt spid="204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20"/>
                                        </p:tgtEl>
                                        <p:attrNameLst>
                                          <p:attrName>style.visibility</p:attrName>
                                        </p:attrNameLst>
                                      </p:cBhvr>
                                      <p:to>
                                        <p:strVal val="visible"/>
                                      </p:to>
                                    </p:set>
                                    <p:animEffect transition="in" filter="dissolve">
                                      <p:cBhvr>
                                        <p:cTn id="12" dur="500"/>
                                        <p:tgtEl>
                                          <p:spTgt spid="20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2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83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8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48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5" grpId="0"/>
      <p:bldP spid="204820" grpId="0"/>
      <p:bldP spid="204821" grpId="0"/>
      <p:bldP spid="204823" grpId="0"/>
      <p:bldP spid="204824" grpId="0"/>
      <p:bldP spid="20483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13"/>
          <p:cNvSpPr>
            <a:spLocks noGrp="1" noChangeArrowheads="1"/>
          </p:cNvSpPr>
          <p:nvPr>
            <p:ph type="title" idx="4294967295"/>
          </p:nvPr>
        </p:nvSpPr>
        <p:spPr>
          <a:xfrm>
            <a:off x="0" y="0"/>
            <a:ext cx="6924675" cy="847725"/>
          </a:xfrm>
        </p:spPr>
        <p:txBody>
          <a:bodyPr/>
          <a:lstStyle/>
          <a:p>
            <a:pPr eaLnBrk="1" hangingPunct="1"/>
            <a:r>
              <a:rPr lang="en-US" sz="4000" smtClean="0">
                <a:solidFill>
                  <a:srgbClr val="00386B"/>
                </a:solidFill>
              </a:rPr>
              <a:t>Compound Machines</a:t>
            </a:r>
          </a:p>
        </p:txBody>
      </p:sp>
      <p:sp>
        <p:nvSpPr>
          <p:cNvPr id="9220" name="TextBox 2"/>
          <p:cNvSpPr txBox="1">
            <a:spLocks noChangeArrowheads="1"/>
          </p:cNvSpPr>
          <p:nvPr/>
        </p:nvSpPr>
        <p:spPr bwMode="auto">
          <a:xfrm>
            <a:off x="465138" y="847725"/>
            <a:ext cx="77644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3200"/>
              <a:t>Simple machines working in combination to complete a task</a:t>
            </a:r>
          </a:p>
        </p:txBody>
      </p:sp>
      <p:pic>
        <p:nvPicPr>
          <p:cNvPr id="92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5" y="1933575"/>
            <a:ext cx="3694113"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p:cNvSpPr txBox="1">
            <a:spLocks noChangeArrowheads="1"/>
          </p:cNvSpPr>
          <p:nvPr/>
        </p:nvSpPr>
        <p:spPr bwMode="auto">
          <a:xfrm>
            <a:off x="504825" y="4806950"/>
            <a:ext cx="7764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3200"/>
              <a:t>Calculating mechanical advantage</a:t>
            </a:r>
          </a:p>
        </p:txBody>
      </p:sp>
      <p:graphicFrame>
        <p:nvGraphicFramePr>
          <p:cNvPr id="9218" name="Object 14"/>
          <p:cNvGraphicFramePr>
            <a:graphicFrameLocks noChangeAspect="1"/>
          </p:cNvGraphicFramePr>
          <p:nvPr/>
        </p:nvGraphicFramePr>
        <p:xfrm>
          <a:off x="896938" y="5500688"/>
          <a:ext cx="6027737" cy="884237"/>
        </p:xfrm>
        <a:graphic>
          <a:graphicData uri="http://schemas.openxmlformats.org/presentationml/2006/ole">
            <mc:AlternateContent xmlns:mc="http://schemas.openxmlformats.org/markup-compatibility/2006">
              <mc:Choice xmlns:v="urn:schemas-microsoft-com:vml" Requires="v">
                <p:oleObj spid="_x0000_s9226" name="Equation" r:id="rId5" imgW="1905000" imgH="279400" progId="Equation.DSMT4">
                  <p:embed/>
                </p:oleObj>
              </mc:Choice>
              <mc:Fallback>
                <p:oleObj name="Equation" r:id="rId5" imgW="1905000" imgH="2794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938" y="5500688"/>
                        <a:ext cx="6027737"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8229600" cy="1143000"/>
          </a:xfrm>
        </p:spPr>
        <p:txBody>
          <a:bodyPr/>
          <a:lstStyle/>
          <a:p>
            <a:pPr eaLnBrk="1" hangingPunct="1"/>
            <a:r>
              <a:rPr lang="en-US" sz="4000" smtClean="0">
                <a:solidFill>
                  <a:srgbClr val="00386B"/>
                </a:solidFill>
              </a:rPr>
              <a:t>Image Resources</a:t>
            </a:r>
          </a:p>
        </p:txBody>
      </p:sp>
      <p:sp>
        <p:nvSpPr>
          <p:cNvPr id="36867" name="Rectangle 3"/>
          <p:cNvSpPr>
            <a:spLocks noGrp="1" noChangeArrowheads="1"/>
          </p:cNvSpPr>
          <p:nvPr>
            <p:ph type="body" idx="1"/>
          </p:nvPr>
        </p:nvSpPr>
        <p:spPr/>
        <p:txBody>
          <a:bodyPr/>
          <a:lstStyle/>
          <a:p>
            <a:pPr eaLnBrk="1" hangingPunct="1">
              <a:buFontTx/>
              <a:buNone/>
            </a:pPr>
            <a:r>
              <a:rPr lang="en-US" sz="2000" smtClean="0"/>
              <a:t>Microsoft, Inc. (2008). </a:t>
            </a:r>
            <a:r>
              <a:rPr lang="en-US" sz="2000" i="1" smtClean="0"/>
              <a:t>Clip art</a:t>
            </a:r>
            <a:r>
              <a:rPr lang="en-US" sz="2000" smtClean="0"/>
              <a:t>. Retrieved January 10, 2008, from http://office.microsoft.com/en-us/clipart/default.aspx</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674" name="Group 22"/>
          <p:cNvGrpSpPr>
            <a:grpSpLocks/>
          </p:cNvGrpSpPr>
          <p:nvPr/>
        </p:nvGrpSpPr>
        <p:grpSpPr bwMode="auto">
          <a:xfrm>
            <a:off x="217488" y="1427163"/>
            <a:ext cx="2794000" cy="3225800"/>
            <a:chOff x="120" y="1225"/>
            <a:chExt cx="1760" cy="2032"/>
          </a:xfrm>
        </p:grpSpPr>
        <p:pic>
          <p:nvPicPr>
            <p:cNvPr id="286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 y="1510"/>
              <a:ext cx="1760" cy="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Text Box 18"/>
            <p:cNvSpPr txBox="1">
              <a:spLocks noChangeArrowheads="1"/>
            </p:cNvSpPr>
            <p:nvPr/>
          </p:nvSpPr>
          <p:spPr bwMode="auto">
            <a:xfrm>
              <a:off x="205" y="1225"/>
              <a:ext cx="16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Inclined Plane</a:t>
              </a:r>
            </a:p>
          </p:txBody>
        </p:sp>
      </p:grpSp>
      <p:grpSp>
        <p:nvGrpSpPr>
          <p:cNvPr id="28675" name="Group 24"/>
          <p:cNvGrpSpPr>
            <a:grpSpLocks/>
          </p:cNvGrpSpPr>
          <p:nvPr/>
        </p:nvGrpSpPr>
        <p:grpSpPr bwMode="auto">
          <a:xfrm>
            <a:off x="6135688" y="1395413"/>
            <a:ext cx="2720975" cy="3206750"/>
            <a:chOff x="4046" y="1206"/>
            <a:chExt cx="1714" cy="2020"/>
          </a:xfrm>
        </p:grpSpPr>
        <p:pic>
          <p:nvPicPr>
            <p:cNvPr id="2867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 y="1505"/>
              <a:ext cx="1714" cy="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19"/>
            <p:cNvSpPr txBox="1">
              <a:spLocks noChangeArrowheads="1"/>
            </p:cNvSpPr>
            <p:nvPr/>
          </p:nvSpPr>
          <p:spPr bwMode="auto">
            <a:xfrm>
              <a:off x="4563" y="1206"/>
              <a:ext cx="11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Screw</a:t>
              </a:r>
            </a:p>
          </p:txBody>
        </p:sp>
      </p:grpSp>
      <p:grpSp>
        <p:nvGrpSpPr>
          <p:cNvPr id="28676" name="Group 23"/>
          <p:cNvGrpSpPr>
            <a:grpSpLocks/>
          </p:cNvGrpSpPr>
          <p:nvPr/>
        </p:nvGrpSpPr>
        <p:grpSpPr bwMode="auto">
          <a:xfrm>
            <a:off x="3433763" y="1376363"/>
            <a:ext cx="3132137" cy="3930650"/>
            <a:chOff x="2119" y="1194"/>
            <a:chExt cx="1973" cy="2476"/>
          </a:xfrm>
        </p:grpSpPr>
        <p:pic>
          <p:nvPicPr>
            <p:cNvPr id="28677" name="Picture 20" descr="MPj0185046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499"/>
              <a:ext cx="1451" cy="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21"/>
            <p:cNvSpPr txBox="1">
              <a:spLocks noChangeArrowheads="1"/>
            </p:cNvSpPr>
            <p:nvPr/>
          </p:nvSpPr>
          <p:spPr bwMode="auto">
            <a:xfrm>
              <a:off x="2479" y="1194"/>
              <a:ext cx="16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Wedge</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7950" y="0"/>
            <a:ext cx="8229600" cy="844550"/>
          </a:xfrm>
        </p:spPr>
        <p:txBody>
          <a:bodyPr/>
          <a:lstStyle/>
          <a:p>
            <a:pPr eaLnBrk="1" hangingPunct="1"/>
            <a:r>
              <a:rPr lang="en-US" smtClean="0"/>
              <a:t>Mechanical Advantage</a:t>
            </a:r>
          </a:p>
        </p:txBody>
      </p:sp>
      <p:sp>
        <p:nvSpPr>
          <p:cNvPr id="29699" name="Rectangle 3"/>
          <p:cNvSpPr>
            <a:spLocks noChangeArrowheads="1"/>
          </p:cNvSpPr>
          <p:nvPr/>
        </p:nvSpPr>
        <p:spPr bwMode="auto">
          <a:xfrm>
            <a:off x="1150938" y="1477963"/>
            <a:ext cx="7273925"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sz="3200"/>
              <a:t>Ratio of the magnitude of the resistance and effort forces </a:t>
            </a:r>
          </a:p>
          <a:p>
            <a:pPr>
              <a:spcBef>
                <a:spcPct val="50000"/>
              </a:spcBef>
            </a:pPr>
            <a:r>
              <a:rPr lang="en-US" sz="3200"/>
              <a:t>Ratio of distance traveled by the effort and the resistance force</a:t>
            </a:r>
            <a:endParaRPr lang="en-US" sz="1200"/>
          </a:p>
          <a:p>
            <a:pPr>
              <a:spcBef>
                <a:spcPct val="50000"/>
              </a:spcBef>
            </a:pPr>
            <a:r>
              <a:rPr lang="en-US" sz="3200"/>
              <a:t>Calculated ratios allow designers to manipulate speed, distance, force, and function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693738"/>
          </a:xfrm>
        </p:spPr>
        <p:txBody>
          <a:bodyPr/>
          <a:lstStyle/>
          <a:p>
            <a:pPr eaLnBrk="1" hangingPunct="1"/>
            <a:r>
              <a:rPr lang="en-US" sz="4000" smtClean="0">
                <a:solidFill>
                  <a:srgbClr val="00386B"/>
                </a:solidFill>
              </a:rPr>
              <a:t>Mechanical Advantage Example</a:t>
            </a:r>
          </a:p>
        </p:txBody>
      </p:sp>
      <p:sp>
        <p:nvSpPr>
          <p:cNvPr id="128005" name="Text Box 5"/>
          <p:cNvSpPr txBox="1">
            <a:spLocks noChangeArrowheads="1"/>
          </p:cNvSpPr>
          <p:nvPr/>
        </p:nvSpPr>
        <p:spPr bwMode="auto">
          <a:xfrm>
            <a:off x="1033463" y="3730625"/>
            <a:ext cx="6881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t>Effort force travels 4 times greater distance than the resistance force.</a:t>
            </a:r>
          </a:p>
        </p:txBody>
      </p:sp>
      <p:sp>
        <p:nvSpPr>
          <p:cNvPr id="128006" name="Text Box 6"/>
          <p:cNvSpPr txBox="1">
            <a:spLocks noChangeArrowheads="1"/>
          </p:cNvSpPr>
          <p:nvPr/>
        </p:nvSpPr>
        <p:spPr bwMode="auto">
          <a:xfrm>
            <a:off x="360363" y="2103438"/>
            <a:ext cx="5762625" cy="579437"/>
          </a:xfrm>
          <a:prstGeom prst="rect">
            <a:avLst/>
          </a:prstGeom>
          <a:noFill/>
          <a:ln w="9525">
            <a:noFill/>
            <a:miter lim="800000"/>
            <a:headEnd/>
            <a:tailEnd/>
          </a:ln>
          <a:effectLst/>
        </p:spPr>
        <p:txBody>
          <a:bodyPr>
            <a:spAutoFit/>
          </a:bodyPr>
          <a:lstStyle/>
          <a:p>
            <a:pPr>
              <a:spcBef>
                <a:spcPct val="50000"/>
              </a:spcBef>
              <a:defRPr/>
            </a:pPr>
            <a:r>
              <a:rPr lang="en-US" sz="3200" dirty="0">
                <a:solidFill>
                  <a:srgbClr val="FF0000"/>
                </a:solidFill>
                <a:effectLst>
                  <a:outerShdw blurRad="38100" dist="38100" dir="2700000" algn="tl">
                    <a:srgbClr val="C0C0C0"/>
                  </a:outerShdw>
                </a:effectLst>
              </a:rPr>
              <a:t>Magnitude of Force:</a:t>
            </a:r>
          </a:p>
        </p:txBody>
      </p:sp>
      <p:sp>
        <p:nvSpPr>
          <p:cNvPr id="128007" name="Text Box 7"/>
          <p:cNvSpPr txBox="1">
            <a:spLocks noChangeArrowheads="1"/>
          </p:cNvSpPr>
          <p:nvPr/>
        </p:nvSpPr>
        <p:spPr bwMode="auto">
          <a:xfrm>
            <a:off x="377825" y="3236913"/>
            <a:ext cx="7720013" cy="579437"/>
          </a:xfrm>
          <a:prstGeom prst="rect">
            <a:avLst/>
          </a:prstGeom>
          <a:noFill/>
          <a:ln w="9525">
            <a:noFill/>
            <a:miter lim="800000"/>
            <a:headEnd/>
            <a:tailEnd/>
          </a:ln>
          <a:effectLst/>
        </p:spPr>
        <p:txBody>
          <a:bodyPr>
            <a:spAutoFit/>
          </a:bodyPr>
          <a:lstStyle/>
          <a:p>
            <a:pPr>
              <a:spcBef>
                <a:spcPct val="50000"/>
              </a:spcBef>
              <a:defRPr/>
            </a:pPr>
            <a:r>
              <a:rPr lang="en-US" sz="3200" dirty="0">
                <a:solidFill>
                  <a:srgbClr val="FF0000"/>
                </a:solidFill>
                <a:effectLst>
                  <a:outerShdw blurRad="38100" dist="38100" dir="2700000" algn="tl">
                    <a:srgbClr val="C0C0C0"/>
                  </a:outerShdw>
                </a:effectLst>
              </a:rPr>
              <a:t>Distance Traveled by Forces:</a:t>
            </a:r>
          </a:p>
        </p:txBody>
      </p:sp>
      <p:sp>
        <p:nvSpPr>
          <p:cNvPr id="30726" name="Rectangle 10"/>
          <p:cNvSpPr>
            <a:spLocks noGrp="1" noChangeArrowheads="1"/>
          </p:cNvSpPr>
          <p:nvPr>
            <p:ph type="body" idx="1"/>
          </p:nvPr>
        </p:nvSpPr>
        <p:spPr>
          <a:xfrm>
            <a:off x="457200" y="808038"/>
            <a:ext cx="8116888" cy="1104900"/>
          </a:xfrm>
        </p:spPr>
        <p:txBody>
          <a:bodyPr/>
          <a:lstStyle/>
          <a:p>
            <a:pPr eaLnBrk="1" hangingPunct="1">
              <a:lnSpc>
                <a:spcPct val="90000"/>
              </a:lnSpc>
              <a:buFontTx/>
              <a:buNone/>
            </a:pPr>
            <a:r>
              <a:rPr lang="en-US" sz="3600" smtClean="0"/>
              <a:t>A mechanical advantage of 4:1 tells us</a:t>
            </a:r>
          </a:p>
          <a:p>
            <a:pPr eaLnBrk="1" hangingPunct="1">
              <a:lnSpc>
                <a:spcPct val="90000"/>
              </a:lnSpc>
              <a:buFontTx/>
              <a:buNone/>
            </a:pPr>
            <a:r>
              <a:rPr lang="en-US" sz="3600" smtClean="0"/>
              <a:t>what about a mechanism?</a:t>
            </a:r>
          </a:p>
        </p:txBody>
      </p:sp>
      <p:sp>
        <p:nvSpPr>
          <p:cNvPr id="128013" name="Rectangle 13"/>
          <p:cNvSpPr>
            <a:spLocks noChangeArrowheads="1"/>
          </p:cNvSpPr>
          <p:nvPr/>
        </p:nvSpPr>
        <p:spPr bwMode="auto">
          <a:xfrm>
            <a:off x="1050925" y="2582863"/>
            <a:ext cx="809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Effort force magnitude is 4 times </a:t>
            </a:r>
            <a:r>
              <a:rPr lang="en-US" b="1"/>
              <a:t>less</a:t>
            </a:r>
            <a:r>
              <a:rPr lang="en-US"/>
              <a:t> than the magnitude of the resistance force.</a:t>
            </a:r>
          </a:p>
        </p:txBody>
      </p:sp>
      <p:pic>
        <p:nvPicPr>
          <p:cNvPr id="30728" name="Picture 31" descr="RAMP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2513" y="4635500"/>
            <a:ext cx="3649662"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dissolve">
                                      <p:cBhvr>
                                        <p:cTn id="7" dur="500"/>
                                        <p:tgtEl>
                                          <p:spTgt spid="1280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8013"/>
                                        </p:tgtEl>
                                        <p:attrNameLst>
                                          <p:attrName>style.visibility</p:attrName>
                                        </p:attrNameLst>
                                      </p:cBhvr>
                                      <p:to>
                                        <p:strVal val="visible"/>
                                      </p:to>
                                    </p:set>
                                    <p:animEffect transition="in" filter="dissolve">
                                      <p:cBhvr>
                                        <p:cTn id="12" dur="500"/>
                                        <p:tgtEl>
                                          <p:spTgt spid="128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8007"/>
                                        </p:tgtEl>
                                        <p:attrNameLst>
                                          <p:attrName>style.visibility</p:attrName>
                                        </p:attrNameLst>
                                      </p:cBhvr>
                                      <p:to>
                                        <p:strVal val="visible"/>
                                      </p:to>
                                    </p:set>
                                    <p:animEffect transition="in" filter="dissolve">
                                      <p:cBhvr>
                                        <p:cTn id="17" dur="500"/>
                                        <p:tgtEl>
                                          <p:spTgt spid="1280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dissolve">
                                      <p:cBhvr>
                                        <p:cTn id="22"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P spid="128006" grpId="0"/>
      <p:bldP spid="128007" grpId="0"/>
      <p:bldP spid="12801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106363"/>
            <a:ext cx="9144000" cy="1143001"/>
          </a:xfrm>
        </p:spPr>
        <p:txBody>
          <a:bodyPr/>
          <a:lstStyle/>
          <a:p>
            <a:pPr eaLnBrk="1" hangingPunct="1"/>
            <a:r>
              <a:rPr lang="en-US" sz="4000" smtClean="0">
                <a:solidFill>
                  <a:srgbClr val="00386B"/>
                </a:solidFill>
              </a:rPr>
              <a:t>Mechanical Advantage Ratios </a:t>
            </a:r>
          </a:p>
        </p:txBody>
      </p:sp>
      <p:sp>
        <p:nvSpPr>
          <p:cNvPr id="115715" name="Rectangle 3"/>
          <p:cNvSpPr>
            <a:spLocks noGrp="1" noChangeArrowheads="1"/>
          </p:cNvSpPr>
          <p:nvPr>
            <p:ph type="body" idx="1"/>
          </p:nvPr>
        </p:nvSpPr>
        <p:spPr>
          <a:xfrm>
            <a:off x="393700" y="889000"/>
            <a:ext cx="8275638" cy="5176838"/>
          </a:xfrm>
        </p:spPr>
        <p:txBody>
          <a:bodyPr/>
          <a:lstStyle/>
          <a:p>
            <a:pPr eaLnBrk="1" hangingPunct="1">
              <a:lnSpc>
                <a:spcPct val="90000"/>
              </a:lnSpc>
              <a:spcBef>
                <a:spcPct val="50000"/>
              </a:spcBef>
              <a:buFontTx/>
              <a:buNone/>
              <a:defRPr/>
            </a:pPr>
            <a:r>
              <a:rPr lang="en-US" sz="3600" b="1" dirty="0" smtClean="0">
                <a:solidFill>
                  <a:srgbClr val="FF0000"/>
                </a:solidFill>
                <a:effectLst>
                  <a:outerShdw blurRad="38100" dist="38100" dir="2700000" algn="tl">
                    <a:srgbClr val="C0C0C0"/>
                  </a:outerShdw>
                </a:effectLst>
              </a:rPr>
              <a:t>One is the magic number</a:t>
            </a:r>
          </a:p>
          <a:p>
            <a:pPr eaLnBrk="1" hangingPunct="1">
              <a:lnSpc>
                <a:spcPct val="90000"/>
              </a:lnSpc>
              <a:spcBef>
                <a:spcPct val="0"/>
              </a:spcBef>
              <a:buFontTx/>
              <a:buNone/>
              <a:defRPr/>
            </a:pPr>
            <a:r>
              <a:rPr lang="en-US" sz="2400" dirty="0" smtClean="0"/>
              <a:t>	</a:t>
            </a:r>
            <a:r>
              <a:rPr lang="en-US" sz="2800" dirty="0" smtClean="0"/>
              <a:t>If MA is </a:t>
            </a:r>
            <a:r>
              <a:rPr lang="en-US" sz="2800" b="1" dirty="0" smtClean="0"/>
              <a:t>greater</a:t>
            </a:r>
            <a:r>
              <a:rPr lang="en-US" sz="2800" dirty="0" smtClean="0"/>
              <a:t> than 1: </a:t>
            </a:r>
          </a:p>
          <a:p>
            <a:pPr eaLnBrk="1" hangingPunct="1">
              <a:lnSpc>
                <a:spcPct val="90000"/>
              </a:lnSpc>
              <a:spcBef>
                <a:spcPct val="0"/>
              </a:spcBef>
              <a:buFontTx/>
              <a:buNone/>
              <a:defRPr/>
            </a:pPr>
            <a:r>
              <a:rPr lang="en-US" sz="2800" dirty="0" smtClean="0"/>
              <a:t>		Proportionally </a:t>
            </a:r>
            <a:r>
              <a:rPr lang="en-US" sz="2800" b="1" dirty="0" smtClean="0"/>
              <a:t>less</a:t>
            </a:r>
            <a:r>
              <a:rPr lang="en-US" sz="2800" dirty="0" smtClean="0"/>
              <a:t> effort </a:t>
            </a:r>
            <a:r>
              <a:rPr lang="en-US" sz="2800" b="1" dirty="0" smtClean="0"/>
              <a:t>force</a:t>
            </a:r>
            <a:r>
              <a:rPr lang="en-US" sz="2800" dirty="0" smtClean="0"/>
              <a:t> is required to 	overcome the resistance force </a:t>
            </a:r>
          </a:p>
          <a:p>
            <a:pPr eaLnBrk="1" hangingPunct="1">
              <a:lnSpc>
                <a:spcPct val="90000"/>
              </a:lnSpc>
              <a:spcBef>
                <a:spcPct val="50000"/>
              </a:spcBef>
              <a:buFontTx/>
              <a:buNone/>
              <a:defRPr/>
            </a:pPr>
            <a:r>
              <a:rPr lang="en-US" sz="2800" dirty="0" smtClean="0"/>
              <a:t>		Proportionally </a:t>
            </a:r>
            <a:r>
              <a:rPr lang="en-US" sz="2800" b="1" dirty="0" smtClean="0"/>
              <a:t>greater</a:t>
            </a:r>
            <a:r>
              <a:rPr lang="en-US" sz="2800" dirty="0" smtClean="0"/>
              <a:t> effort </a:t>
            </a:r>
            <a:r>
              <a:rPr lang="en-US" sz="2800" b="1" dirty="0" smtClean="0"/>
              <a:t>distance</a:t>
            </a:r>
            <a:r>
              <a:rPr lang="en-US" sz="2800" dirty="0" smtClean="0"/>
              <a:t> is 	required to 	overcome the resistance force</a:t>
            </a:r>
          </a:p>
          <a:p>
            <a:pPr eaLnBrk="1" hangingPunct="1">
              <a:lnSpc>
                <a:spcPct val="90000"/>
              </a:lnSpc>
              <a:spcBef>
                <a:spcPct val="50000"/>
              </a:spcBef>
              <a:buFontTx/>
              <a:buNone/>
              <a:defRPr/>
            </a:pPr>
            <a:r>
              <a:rPr lang="en-US" sz="2800" dirty="0" smtClean="0"/>
              <a:t>	If MA is </a:t>
            </a:r>
            <a:r>
              <a:rPr lang="en-US" sz="2800" b="1" dirty="0" smtClean="0"/>
              <a:t>less</a:t>
            </a:r>
            <a:r>
              <a:rPr lang="en-US" sz="2800" dirty="0" smtClean="0"/>
              <a:t> than 1:</a:t>
            </a:r>
          </a:p>
          <a:p>
            <a:pPr eaLnBrk="1" hangingPunct="1">
              <a:spcBef>
                <a:spcPct val="0"/>
              </a:spcBef>
              <a:buFontTx/>
              <a:buNone/>
              <a:defRPr/>
            </a:pPr>
            <a:r>
              <a:rPr lang="en-US" sz="2800" dirty="0" smtClean="0"/>
              <a:t>		Proportionally </a:t>
            </a:r>
            <a:r>
              <a:rPr lang="en-US" sz="2800" b="1" dirty="0" smtClean="0"/>
              <a:t>greater</a:t>
            </a:r>
            <a:r>
              <a:rPr lang="en-US" sz="2800" dirty="0" smtClean="0"/>
              <a:t> effort </a:t>
            </a:r>
            <a:r>
              <a:rPr lang="en-US" sz="2800" b="1" dirty="0" smtClean="0"/>
              <a:t>force</a:t>
            </a:r>
            <a:r>
              <a:rPr lang="en-US" sz="2800" dirty="0" smtClean="0"/>
              <a:t> is required 	to overcome the resistance force </a:t>
            </a:r>
          </a:p>
          <a:p>
            <a:pPr eaLnBrk="1" hangingPunct="1">
              <a:lnSpc>
                <a:spcPct val="90000"/>
              </a:lnSpc>
              <a:spcBef>
                <a:spcPct val="50000"/>
              </a:spcBef>
              <a:buFontTx/>
              <a:buNone/>
              <a:defRPr/>
            </a:pPr>
            <a:r>
              <a:rPr lang="en-US" sz="2800" dirty="0" smtClean="0"/>
              <a:t>		Proportionally </a:t>
            </a:r>
            <a:r>
              <a:rPr lang="en-US" sz="2800" b="1" dirty="0" smtClean="0"/>
              <a:t>less</a:t>
            </a:r>
            <a:r>
              <a:rPr lang="en-US" sz="2800" dirty="0" smtClean="0"/>
              <a:t> effort </a:t>
            </a:r>
            <a:r>
              <a:rPr lang="en-US" sz="2800" b="1" dirty="0" smtClean="0"/>
              <a:t>distance</a:t>
            </a:r>
            <a:r>
              <a:rPr lang="en-US" sz="2800" dirty="0" smtClean="0"/>
              <a:t> is 	required to overcome the resistance force</a:t>
            </a:r>
            <a:endParaRPr lang="en-US" sz="2400" dirty="0" smtClean="0"/>
          </a:p>
        </p:txBody>
      </p:sp>
      <p:sp>
        <p:nvSpPr>
          <p:cNvPr id="115716" name="Text Box 4"/>
          <p:cNvSpPr txBox="1">
            <a:spLocks noChangeArrowheads="1"/>
          </p:cNvSpPr>
          <p:nvPr/>
        </p:nvSpPr>
        <p:spPr bwMode="auto">
          <a:xfrm>
            <a:off x="722313" y="6153150"/>
            <a:ext cx="612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MA can never be less than zero.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7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p:spPr>
        <p:txBody>
          <a:bodyPr/>
          <a:lstStyle/>
          <a:p>
            <a:pPr eaLnBrk="1" hangingPunct="1"/>
            <a:r>
              <a:rPr lang="en-US" sz="4000" smtClean="0">
                <a:solidFill>
                  <a:srgbClr val="00386B"/>
                </a:solidFill>
              </a:rPr>
              <a:t>Ideal Mechanical Advantage (IMA)</a:t>
            </a:r>
          </a:p>
        </p:txBody>
      </p:sp>
      <p:sp>
        <p:nvSpPr>
          <p:cNvPr id="1028" name="Rectangle 3"/>
          <p:cNvSpPr>
            <a:spLocks noGrp="1" noChangeArrowheads="1"/>
          </p:cNvSpPr>
          <p:nvPr>
            <p:ph type="body" sz="half" idx="1"/>
          </p:nvPr>
        </p:nvSpPr>
        <p:spPr>
          <a:xfrm>
            <a:off x="614363" y="1101725"/>
            <a:ext cx="7974012" cy="4525963"/>
          </a:xfrm>
        </p:spPr>
        <p:txBody>
          <a:bodyPr/>
          <a:lstStyle/>
          <a:p>
            <a:pPr marL="0" indent="0" eaLnBrk="1" hangingPunct="1">
              <a:spcBef>
                <a:spcPct val="50000"/>
              </a:spcBef>
              <a:buFontTx/>
              <a:buNone/>
            </a:pPr>
            <a:r>
              <a:rPr lang="en-US" smtClean="0"/>
              <a:t>Theory-based calculation </a:t>
            </a:r>
          </a:p>
          <a:p>
            <a:pPr marL="0" indent="0" eaLnBrk="1" hangingPunct="1">
              <a:spcBef>
                <a:spcPct val="50000"/>
              </a:spcBef>
              <a:buFontTx/>
              <a:buNone/>
            </a:pPr>
            <a:r>
              <a:rPr lang="en-US" smtClean="0"/>
              <a:t>Friction loss is </a:t>
            </a:r>
            <a:r>
              <a:rPr lang="en-US" b="1" smtClean="0"/>
              <a:t>not</a:t>
            </a:r>
            <a:r>
              <a:rPr lang="en-US" smtClean="0"/>
              <a:t> taken into consideration</a:t>
            </a:r>
          </a:p>
          <a:p>
            <a:pPr marL="0" indent="0" eaLnBrk="1" hangingPunct="1">
              <a:spcBef>
                <a:spcPct val="50000"/>
              </a:spcBef>
              <a:buFontTx/>
              <a:buNone/>
            </a:pPr>
            <a:r>
              <a:rPr lang="en-US" smtClean="0"/>
              <a:t>Ratio of </a:t>
            </a:r>
            <a:r>
              <a:rPr lang="en-US" b="1" smtClean="0"/>
              <a:t>distance traveled </a:t>
            </a:r>
            <a:r>
              <a:rPr lang="en-US" smtClean="0"/>
              <a:t>by effort and resistance force</a:t>
            </a:r>
          </a:p>
          <a:p>
            <a:pPr marL="0" indent="0" eaLnBrk="1" hangingPunct="1">
              <a:spcBef>
                <a:spcPct val="50000"/>
              </a:spcBef>
              <a:buFontTx/>
              <a:buNone/>
            </a:pPr>
            <a:r>
              <a:rPr lang="en-US" smtClean="0"/>
              <a:t>Used in efficiency and safety factor design calculations</a:t>
            </a:r>
          </a:p>
        </p:txBody>
      </p:sp>
      <p:graphicFrame>
        <p:nvGraphicFramePr>
          <p:cNvPr id="1026" name="Object 15"/>
          <p:cNvGraphicFramePr>
            <a:graphicFrameLocks noGrp="1" noChangeAspect="1"/>
          </p:cNvGraphicFramePr>
          <p:nvPr>
            <p:ph sz="half" idx="2"/>
          </p:nvPr>
        </p:nvGraphicFramePr>
        <p:xfrm>
          <a:off x="3811588" y="4213225"/>
          <a:ext cx="3643312" cy="2543175"/>
        </p:xfrm>
        <a:graphic>
          <a:graphicData uri="http://schemas.openxmlformats.org/presentationml/2006/ole">
            <mc:AlternateContent xmlns:mc="http://schemas.openxmlformats.org/markup-compatibility/2006">
              <mc:Choice xmlns:v="urn:schemas-microsoft-com:vml" Requires="v">
                <p:oleObj spid="_x0000_s1034" name="Equation" r:id="rId4" imgW="672808" imgH="469696" progId="Equation.DSMT4">
                  <p:embed/>
                </p:oleObj>
              </mc:Choice>
              <mc:Fallback>
                <p:oleObj name="Equation" r:id="rId4" imgW="672808" imgH="469696"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1588" y="4213225"/>
                        <a:ext cx="3643312" cy="254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 Box 17"/>
          <p:cNvSpPr txBox="1">
            <a:spLocks noChangeArrowheads="1"/>
          </p:cNvSpPr>
          <p:nvPr/>
        </p:nvSpPr>
        <p:spPr bwMode="auto">
          <a:xfrm>
            <a:off x="88900" y="6419850"/>
            <a:ext cx="628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a:t>D</a:t>
            </a:r>
            <a:r>
              <a:rPr lang="en-US" baseline="-25000"/>
              <a:t>R </a:t>
            </a:r>
            <a:r>
              <a:rPr lang="en-US"/>
              <a:t>= Distance traveled by resistance force</a:t>
            </a:r>
          </a:p>
        </p:txBody>
      </p:sp>
      <p:sp>
        <p:nvSpPr>
          <p:cNvPr id="1030" name="Rectangle 18"/>
          <p:cNvSpPr>
            <a:spLocks noChangeArrowheads="1"/>
          </p:cNvSpPr>
          <p:nvPr/>
        </p:nvSpPr>
        <p:spPr bwMode="auto">
          <a:xfrm>
            <a:off x="57150" y="5935663"/>
            <a:ext cx="526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D</a:t>
            </a:r>
            <a:r>
              <a:rPr lang="en-US" baseline="-25000"/>
              <a:t>E</a:t>
            </a:r>
            <a:r>
              <a:rPr lang="en-US"/>
              <a:t> = Distance traveled by effort force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0"/>
            <a:ext cx="9366250" cy="933450"/>
          </a:xfrm>
        </p:spPr>
        <p:txBody>
          <a:bodyPr/>
          <a:lstStyle/>
          <a:p>
            <a:pPr eaLnBrk="1" hangingPunct="1"/>
            <a:r>
              <a:rPr lang="en-US" sz="4000" smtClean="0">
                <a:solidFill>
                  <a:srgbClr val="00386B"/>
                </a:solidFill>
              </a:rPr>
              <a:t>Actual Mechanical Advantage (AMA)</a:t>
            </a:r>
          </a:p>
        </p:txBody>
      </p:sp>
      <p:sp>
        <p:nvSpPr>
          <p:cNvPr id="2052" name="Rectangle 3"/>
          <p:cNvSpPr>
            <a:spLocks noGrp="1" noChangeArrowheads="1"/>
          </p:cNvSpPr>
          <p:nvPr>
            <p:ph type="body" sz="half" idx="1"/>
          </p:nvPr>
        </p:nvSpPr>
        <p:spPr>
          <a:xfrm>
            <a:off x="444500" y="1182688"/>
            <a:ext cx="8316913" cy="2546350"/>
          </a:xfrm>
        </p:spPr>
        <p:txBody>
          <a:bodyPr/>
          <a:lstStyle/>
          <a:p>
            <a:pPr marL="0" indent="0" eaLnBrk="1" hangingPunct="1">
              <a:spcBef>
                <a:spcPct val="50000"/>
              </a:spcBef>
              <a:buFontTx/>
              <a:buNone/>
            </a:pPr>
            <a:r>
              <a:rPr lang="en-US" smtClean="0"/>
              <a:t>Inquiry-based calculation</a:t>
            </a:r>
          </a:p>
          <a:p>
            <a:pPr marL="0" indent="0" eaLnBrk="1" hangingPunct="1">
              <a:spcBef>
                <a:spcPct val="50000"/>
              </a:spcBef>
              <a:buFontTx/>
              <a:buNone/>
            </a:pPr>
            <a:r>
              <a:rPr lang="en-US" smtClean="0"/>
              <a:t>Frictional losses </a:t>
            </a:r>
            <a:r>
              <a:rPr lang="en-US" b="1" smtClean="0"/>
              <a:t>are</a:t>
            </a:r>
            <a:r>
              <a:rPr lang="en-US" smtClean="0"/>
              <a:t> taken into consideration</a:t>
            </a:r>
          </a:p>
          <a:p>
            <a:pPr marL="0" indent="0" eaLnBrk="1" hangingPunct="1">
              <a:spcBef>
                <a:spcPct val="50000"/>
              </a:spcBef>
              <a:buFontTx/>
              <a:buNone/>
            </a:pPr>
            <a:r>
              <a:rPr lang="en-US" smtClean="0"/>
              <a:t>Used in efficiency calculations</a:t>
            </a:r>
          </a:p>
          <a:p>
            <a:pPr marL="0" indent="0" eaLnBrk="1" hangingPunct="1">
              <a:spcBef>
                <a:spcPct val="50000"/>
              </a:spcBef>
              <a:buFontTx/>
              <a:buNone/>
            </a:pPr>
            <a:r>
              <a:rPr lang="en-US" smtClean="0"/>
              <a:t>Ratio of </a:t>
            </a:r>
            <a:r>
              <a:rPr lang="en-US" b="1" smtClean="0"/>
              <a:t>force magnitudes</a:t>
            </a:r>
            <a:endParaRPr lang="en-US" smtClean="0"/>
          </a:p>
        </p:txBody>
      </p:sp>
      <p:sp>
        <p:nvSpPr>
          <p:cNvPr id="2053" name="Rectangle 5"/>
          <p:cNvSpPr>
            <a:spLocks noChangeArrowheads="1"/>
          </p:cNvSpPr>
          <p:nvPr/>
        </p:nvSpPr>
        <p:spPr bwMode="auto">
          <a:xfrm>
            <a:off x="390525" y="5897563"/>
            <a:ext cx="415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t>F</a:t>
            </a:r>
            <a:r>
              <a:rPr lang="en-US" baseline="-25000"/>
              <a:t>E</a:t>
            </a:r>
            <a:r>
              <a:rPr lang="en-US"/>
              <a:t> = Magnitude of effort force</a:t>
            </a:r>
          </a:p>
        </p:txBody>
      </p:sp>
      <p:graphicFrame>
        <p:nvGraphicFramePr>
          <p:cNvPr id="2050" name="Object 6"/>
          <p:cNvGraphicFramePr>
            <a:graphicFrameLocks noGrp="1" noChangeAspect="1"/>
          </p:cNvGraphicFramePr>
          <p:nvPr>
            <p:ph sz="half" idx="2"/>
          </p:nvPr>
        </p:nvGraphicFramePr>
        <p:xfrm>
          <a:off x="3870325" y="3416300"/>
          <a:ext cx="3711575" cy="2452688"/>
        </p:xfrm>
        <a:graphic>
          <a:graphicData uri="http://schemas.openxmlformats.org/presentationml/2006/ole">
            <mc:AlternateContent xmlns:mc="http://schemas.openxmlformats.org/markup-compatibility/2006">
              <mc:Choice xmlns:v="urn:schemas-microsoft-com:vml" Requires="v">
                <p:oleObj spid="_x0000_s2058" name="Equation" r:id="rId4" imgW="710891" imgH="469696" progId="Equation.DSMT4">
                  <p:embed/>
                </p:oleObj>
              </mc:Choice>
              <mc:Fallback>
                <p:oleObj name="Equation" r:id="rId4" imgW="710891" imgH="469696"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0325" y="3416300"/>
                        <a:ext cx="3711575" cy="245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Rectangle 8"/>
          <p:cNvSpPr>
            <a:spLocks noChangeArrowheads="1"/>
          </p:cNvSpPr>
          <p:nvPr/>
        </p:nvSpPr>
        <p:spPr bwMode="auto">
          <a:xfrm>
            <a:off x="385763" y="5330825"/>
            <a:ext cx="511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F</a:t>
            </a:r>
            <a:r>
              <a:rPr lang="en-US" baseline="-25000"/>
              <a:t>R</a:t>
            </a:r>
            <a:r>
              <a:rPr lang="en-US"/>
              <a:t> = Magnitude of resistance force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33400" y="809625"/>
            <a:ext cx="78581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3200"/>
              <a:t>A flat surface set at an angle or incline with no moving parts</a:t>
            </a:r>
          </a:p>
          <a:p>
            <a:pPr>
              <a:spcBef>
                <a:spcPct val="50000"/>
              </a:spcBef>
            </a:pPr>
            <a:r>
              <a:rPr lang="en-US" sz="3200">
                <a:cs typeface="Arial" charset="0"/>
              </a:rPr>
              <a:t>Able to lift objects by pushing or pulling the load</a:t>
            </a:r>
          </a:p>
        </p:txBody>
      </p:sp>
      <p:sp>
        <p:nvSpPr>
          <p:cNvPr id="32771" name="Rectangle 4"/>
          <p:cNvSpPr>
            <a:spLocks noGrp="1" noChangeArrowheads="1"/>
          </p:cNvSpPr>
          <p:nvPr>
            <p:ph type="title"/>
          </p:nvPr>
        </p:nvSpPr>
        <p:spPr>
          <a:xfrm>
            <a:off x="0" y="0"/>
            <a:ext cx="4095750" cy="838200"/>
          </a:xfrm>
        </p:spPr>
        <p:txBody>
          <a:bodyPr/>
          <a:lstStyle/>
          <a:p>
            <a:pPr eaLnBrk="1" hangingPunct="1"/>
            <a:r>
              <a:rPr lang="en-US" sz="4000" smtClean="0">
                <a:solidFill>
                  <a:srgbClr val="00386B"/>
                </a:solidFill>
              </a:rPr>
              <a:t>Inclined Plane</a:t>
            </a:r>
          </a:p>
        </p:txBody>
      </p:sp>
      <p:pic>
        <p:nvPicPr>
          <p:cNvPr id="3277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763" y="3003550"/>
            <a:ext cx="279400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9" descr="RAMP2"/>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3738" y="3338513"/>
            <a:ext cx="4675187"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6" name="Picture 8" descr="InclinedPlane2 copy"/>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5200" y="161925"/>
            <a:ext cx="35782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9"/>
          <p:cNvGraphicFramePr>
            <a:graphicFrameLocks noChangeAspect="1"/>
          </p:cNvGraphicFramePr>
          <p:nvPr/>
        </p:nvGraphicFramePr>
        <p:xfrm>
          <a:off x="1876425" y="835025"/>
          <a:ext cx="2170113" cy="1514475"/>
        </p:xfrm>
        <a:graphic>
          <a:graphicData uri="http://schemas.openxmlformats.org/presentationml/2006/ole">
            <mc:AlternateContent xmlns:mc="http://schemas.openxmlformats.org/markup-compatibility/2006">
              <mc:Choice xmlns:v="urn:schemas-microsoft-com:vml" Requires="v">
                <p:oleObj spid="_x0000_s3090" name="Equation" r:id="rId5" imgW="672808" imgH="469696" progId="Equation.DSMT4">
                  <p:embed/>
                </p:oleObj>
              </mc:Choice>
              <mc:Fallback>
                <p:oleObj name="Equation" r:id="rId5" imgW="672808" imgH="46969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6425" y="835025"/>
                        <a:ext cx="2170113"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4" name="Text Box 10"/>
          <p:cNvSpPr txBox="1">
            <a:spLocks noChangeArrowheads="1"/>
          </p:cNvSpPr>
          <p:nvPr/>
        </p:nvSpPr>
        <p:spPr bwMode="auto">
          <a:xfrm>
            <a:off x="330200" y="2557463"/>
            <a:ext cx="7713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t>D</a:t>
            </a:r>
            <a:r>
              <a:rPr lang="en-US" sz="2800" baseline="-25000"/>
              <a:t>E</a:t>
            </a:r>
            <a:r>
              <a:rPr lang="en-US" sz="2800"/>
              <a:t> = Distance traveled by the effort = L</a:t>
            </a:r>
          </a:p>
        </p:txBody>
      </p:sp>
      <p:sp>
        <p:nvSpPr>
          <p:cNvPr id="67595" name="Rectangle 11"/>
          <p:cNvSpPr>
            <a:spLocks noChangeArrowheads="1"/>
          </p:cNvSpPr>
          <p:nvPr/>
        </p:nvSpPr>
        <p:spPr bwMode="auto">
          <a:xfrm>
            <a:off x="325438" y="3213100"/>
            <a:ext cx="819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t>D</a:t>
            </a:r>
            <a:r>
              <a:rPr lang="en-US" sz="2800" baseline="-25000"/>
              <a:t>R</a:t>
            </a:r>
            <a:r>
              <a:rPr lang="en-US" sz="2800"/>
              <a:t> = Distance traveled by the resistance = H</a:t>
            </a:r>
          </a:p>
        </p:txBody>
      </p:sp>
      <p:sp>
        <p:nvSpPr>
          <p:cNvPr id="67596" name="Text Box 12"/>
          <p:cNvSpPr txBox="1">
            <a:spLocks noChangeArrowheads="1"/>
          </p:cNvSpPr>
          <p:nvPr/>
        </p:nvSpPr>
        <p:spPr bwMode="auto">
          <a:xfrm>
            <a:off x="400050" y="4986338"/>
            <a:ext cx="8126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FF0000"/>
                </a:solidFill>
              </a:rPr>
              <a:t>What is the IMA of the inclined plane above?</a:t>
            </a:r>
          </a:p>
        </p:txBody>
      </p:sp>
      <p:graphicFrame>
        <p:nvGraphicFramePr>
          <p:cNvPr id="67597" name="Object 13"/>
          <p:cNvGraphicFramePr>
            <a:graphicFrameLocks noChangeAspect="1"/>
          </p:cNvGraphicFramePr>
          <p:nvPr/>
        </p:nvGraphicFramePr>
        <p:xfrm>
          <a:off x="1874838" y="3570288"/>
          <a:ext cx="1924050" cy="1308100"/>
        </p:xfrm>
        <a:graphic>
          <a:graphicData uri="http://schemas.openxmlformats.org/presentationml/2006/ole">
            <mc:AlternateContent xmlns:mc="http://schemas.openxmlformats.org/markup-compatibility/2006">
              <mc:Choice xmlns:v="urn:schemas-microsoft-com:vml" Requires="v">
                <p:oleObj spid="_x0000_s3091" name="Equation" r:id="rId7" imgW="596641" imgH="406224" progId="Equation.DSMT4">
                  <p:embed/>
                </p:oleObj>
              </mc:Choice>
              <mc:Fallback>
                <p:oleObj name="Equation" r:id="rId7" imgW="596641" imgH="406224"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838" y="3570288"/>
                        <a:ext cx="192405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14"/>
          <p:cNvSpPr txBox="1">
            <a:spLocks noChangeArrowheads="1"/>
          </p:cNvSpPr>
          <p:nvPr/>
        </p:nvSpPr>
        <p:spPr bwMode="auto">
          <a:xfrm>
            <a:off x="8286750" y="117157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FF0000"/>
                </a:solidFill>
              </a:rPr>
              <a:t>4.0 ft</a:t>
            </a:r>
          </a:p>
        </p:txBody>
      </p:sp>
      <p:sp>
        <p:nvSpPr>
          <p:cNvPr id="3081" name="Text Box 15"/>
          <p:cNvSpPr txBox="1">
            <a:spLocks noChangeArrowheads="1"/>
          </p:cNvSpPr>
          <p:nvPr/>
        </p:nvSpPr>
        <p:spPr bwMode="auto">
          <a:xfrm rot="-2324191">
            <a:off x="5284788" y="822325"/>
            <a:ext cx="87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1800">
                <a:solidFill>
                  <a:srgbClr val="FF0000"/>
                </a:solidFill>
              </a:rPr>
              <a:t>15.0 ft</a:t>
            </a:r>
          </a:p>
        </p:txBody>
      </p:sp>
      <p:sp>
        <p:nvSpPr>
          <p:cNvPr id="67600" name="Text Box 16"/>
          <p:cNvSpPr txBox="1">
            <a:spLocks noChangeArrowheads="1"/>
          </p:cNvSpPr>
          <p:nvPr/>
        </p:nvSpPr>
        <p:spPr bwMode="auto">
          <a:xfrm>
            <a:off x="1973263" y="5665788"/>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800">
                <a:solidFill>
                  <a:srgbClr val="0000FF"/>
                </a:solidFill>
              </a:rPr>
              <a:t>IMA = 15.0 ft / 4.0 ft = 3.75 = </a:t>
            </a:r>
            <a:r>
              <a:rPr lang="en-US" sz="2800" b="1">
                <a:solidFill>
                  <a:srgbClr val="0000FF"/>
                </a:solidFill>
              </a:rPr>
              <a:t>3.8:1</a:t>
            </a:r>
          </a:p>
        </p:txBody>
      </p:sp>
      <p:sp>
        <p:nvSpPr>
          <p:cNvPr id="3083" name="Rectangle 17"/>
          <p:cNvSpPr>
            <a:spLocks noGrp="1" noChangeArrowheads="1"/>
          </p:cNvSpPr>
          <p:nvPr>
            <p:ph type="title" idx="4294967295"/>
          </p:nvPr>
        </p:nvSpPr>
        <p:spPr>
          <a:xfrm>
            <a:off x="0" y="0"/>
            <a:ext cx="4962525" cy="819150"/>
          </a:xfrm>
        </p:spPr>
        <p:txBody>
          <a:bodyPr/>
          <a:lstStyle/>
          <a:p>
            <a:pPr eaLnBrk="1" hangingPunct="1"/>
            <a:r>
              <a:rPr lang="en-US" sz="4000" smtClean="0">
                <a:solidFill>
                  <a:srgbClr val="00386B"/>
                </a:solidFill>
              </a:rPr>
              <a:t>Inclined Plane IMA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p:bldP spid="67595" grpId="0"/>
      <p:bldP spid="67596" grpId="0"/>
      <p:bldP spid="67600"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imple Machines-&amp;quot;&quot;/&gt;&lt;property id=&quot;20307&quot; value=&quot;342&quot;/&gt;&lt;/object&gt;&lt;object type=&quot;3&quot; unique_id=&quot;10005&quot;&gt;&lt;property id=&quot;20148&quot; value=&quot;5&quot;/&gt;&lt;property id=&quot;20300&quot; value=&quot;Slide 2&quot;/&gt;&lt;property id=&quot;20307&quot; value=&quot;306&quot;/&gt;&lt;/object&gt;&lt;object type=&quot;3&quot; unique_id=&quot;10006&quot;&gt;&lt;property id=&quot;20148&quot; value=&quot;5&quot;/&gt;&lt;property id=&quot;20300&quot; value=&quot;Slide 3 - &amp;quot;Mechanical Advantage&amp;quot;&quot;/&gt;&lt;property id=&quot;20307&quot; value=&quot;294&quot;/&gt;&lt;/object&gt;&lt;object type=&quot;3&quot; unique_id=&quot;10007&quot;&gt;&lt;property id=&quot;20148&quot; value=&quot;5&quot;/&gt;&lt;property id=&quot;20300&quot; value=&quot;Slide 4 - &amp;quot;Mechanical Advantage Example&amp;quot;&quot;/&gt;&lt;property id=&quot;20307&quot; value=&quot;305&quot;/&gt;&lt;/object&gt;&lt;object type=&quot;3&quot; unique_id=&quot;10008&quot;&gt;&lt;property id=&quot;20148&quot; value=&quot;5&quot;/&gt;&lt;property id=&quot;20300&quot; value=&quot;Slide 5 - &amp;quot;Mechanical Advantage Ratios &amp;quot;&quot;/&gt;&lt;property id=&quot;20307&quot; value=&quot;304&quot;/&gt;&lt;/object&gt;&lt;object type=&quot;3&quot; unique_id=&quot;10009&quot;&gt;&lt;property id=&quot;20148&quot; value=&quot;5&quot;/&gt;&lt;property id=&quot;20300&quot; value=&quot;Slide 6 - &amp;quot;Ideal Mechanical Advantage (IMA)&amp;quot;&quot;/&gt;&lt;property id=&quot;20307&quot; value=&quot;295&quot;/&gt;&lt;/object&gt;&lt;object type=&quot;3&quot; unique_id=&quot;10010&quot;&gt;&lt;property id=&quot;20148&quot; value=&quot;5&quot;/&gt;&lt;property id=&quot;20300&quot; value=&quot;Slide 7 - &amp;quot;Actual Mechanical Advantage (AMA)&amp;quot;&quot;/&gt;&lt;property id=&quot;20307&quot; value=&quot;302&quot;/&gt;&lt;/object&gt;&lt;object type=&quot;3&quot; unique_id=&quot;10011&quot;&gt;&lt;property id=&quot;20148&quot; value=&quot;5&quot;/&gt;&lt;property id=&quot;20300&quot; value=&quot;Slide 8 - &amp;quot;Inclined Plane&amp;quot;&quot;/&gt;&lt;property id=&quot;20307&quot; value=&quot;270&quot;/&gt;&lt;/object&gt;&lt;object type=&quot;3&quot; unique_id=&quot;10012&quot;&gt;&lt;property id=&quot;20148&quot; value=&quot;5&quot;/&gt;&lt;property id=&quot;20300&quot; value=&quot;Slide 9 - &amp;quot;Inclined Plane IMA&amp;quot;&quot;/&gt;&lt;property id=&quot;20307&quot; value=&quot;287&quot;/&gt;&lt;/object&gt;&lt;object type=&quot;3&quot; unique_id=&quot;10013&quot;&gt;&lt;property id=&quot;20148&quot; value=&quot;5&quot;/&gt;&lt;property id=&quot;20300&quot; value=&quot;Slide 10 - &amp;quot;Inclined Plane AMA&amp;quot;&quot;/&gt;&lt;property id=&quot;20307&quot; value=&quot;336&quot;/&gt;&lt;/object&gt;&lt;object type=&quot;3&quot; unique_id=&quot;10014&quot;&gt;&lt;property id=&quot;20148&quot; value=&quot;5&quot;/&gt;&lt;property id=&quot;20300&quot; value=&quot;Slide 11 - &amp;quot;Wedge&amp;quot;&quot;/&gt;&lt;property id=&quot;20307&quot; value=&quot;272&quot;/&gt;&lt;/object&gt;&lt;object type=&quot;3&quot; unique_id=&quot;10015&quot;&gt;&lt;property id=&quot;20148&quot; value=&quot;5&quot;/&gt;&lt;property id=&quot;20300&quot; value=&quot;Slide 12 - &amp;quot;Wedge IMA&amp;quot;&quot;/&gt;&lt;property id=&quot;20307&quot; value=&quot;289&quot;/&gt;&lt;/object&gt;&lt;object type=&quot;3&quot; unique_id=&quot;10016&quot;&gt;&lt;property id=&quot;20148&quot; value=&quot;5&quot;/&gt;&lt;property id=&quot;20300&quot; value=&quot;Slide 13 - &amp;quot;Wedge AMA&amp;quot;&quot;/&gt;&lt;property id=&quot;20307&quot; value=&quot;337&quot;/&gt;&lt;/object&gt;&lt;object type=&quot;3&quot; unique_id=&quot;10017&quot;&gt;&lt;property id=&quot;20148&quot; value=&quot;5&quot;/&gt;&lt;property id=&quot;20300&quot; value=&quot;Slide 14 - &amp;quot;Screw&amp;quot;&quot;/&gt;&lt;property id=&quot;20307&quot; value=&quot;274&quot;/&gt;&lt;/object&gt;&lt;object type=&quot;3&quot; unique_id=&quot;10018&quot;&gt;&lt;property id=&quot;20148&quot; value=&quot;5&quot;/&gt;&lt;property id=&quot;20300&quot; value=&quot;Slide 15 - &amp;quot;Screw Identification&amp;quot;&quot;/&gt;&lt;property id=&quot;20307&quot; value=&quot;332&quot;/&gt;&lt;/object&gt;&lt;object type=&quot;3&quot; unique_id=&quot;10019&quot;&gt;&lt;property id=&quot;20148&quot; value=&quot;5&quot;/&gt;&lt;property id=&quot;20300&quot; value=&quot;Slide 16 - &amp;quot;Screw IMA&amp;quot;&quot;/&gt;&lt;property id=&quot;20307&quot; value=&quot;334&quot;/&gt;&lt;/object&gt;&lt;object type=&quot;3&quot; unique_id=&quot;10020&quot;&gt;&lt;property id=&quot;20148&quot; value=&quot;5&quot;/&gt;&lt;property id=&quot;20300&quot; value=&quot;Slide 17 - &amp;quot;Screw AMA&amp;quot;&quot;/&gt;&lt;property id=&quot;20307&quot; value=&quot;335&quot;/&gt;&lt;/object&gt;&lt;object type=&quot;3&quot; unique_id=&quot;10021&quot;&gt;&lt;property id=&quot;20148&quot; value=&quot;5&quot;/&gt;&lt;property id=&quot;20300&quot; value=&quot;Slide 18 - &amp;quot;Compound Machines&amp;quot;&quot;/&gt;&lt;property id=&quot;20307&quot; value=&quot;341&quot;/&gt;&lt;/object&gt;&lt;object type=&quot;3&quot; unique_id=&quot;10022&quot;&gt;&lt;property id=&quot;20148&quot; value=&quot;5&quot;/&gt;&lt;property id=&quot;20300&quot; value=&quot;Slide 19 - &amp;quot;Image Resources&amp;quot;&quot;/&gt;&lt;property id=&quot;20307&quot; value=&quot;299&quot;/&gt;&lt;/object&gt;&lt;/object&gt;&lt;/object&gt;&lt;/database&gt;"/>
  <p:tag name="SECTOMILLISECCONVERTED" val="1"/>
</p:tagLst>
</file>

<file path=ppt/theme/theme1.xml><?xml version="1.0" encoding="utf-8"?>
<a:theme xmlns:a="http://schemas.openxmlformats.org/drawingml/2006/main" name="Curriculum">
  <a:themeElements>
    <a:clrScheme name="Curricul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rriculu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rriculu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rriculu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rriculu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rriculu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rriculu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rriculu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rriculu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rriculu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rriculu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rriculu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rriculu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rriculu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rriculum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Template>
  <TotalTime>4111</TotalTime>
  <Words>835</Words>
  <Application>Microsoft Office PowerPoint</Application>
  <PresentationFormat>On-screen Show (4:3)</PresentationFormat>
  <Paragraphs>147</Paragraphs>
  <Slides>19</Slides>
  <Notes>19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4" baseType="lpstr">
      <vt:lpstr>Curriculum</vt:lpstr>
      <vt:lpstr>1_Custom Design</vt:lpstr>
      <vt:lpstr>CurriculumTemplate</vt:lpstr>
      <vt:lpstr>2_Custom Design</vt:lpstr>
      <vt:lpstr>Equation</vt:lpstr>
      <vt:lpstr>Simple Machines</vt:lpstr>
      <vt:lpstr>PowerPoint Presentation</vt:lpstr>
      <vt:lpstr>Mechanical Advantage</vt:lpstr>
      <vt:lpstr>Mechanical Advantage Example</vt:lpstr>
      <vt:lpstr>Mechanical Advantage Ratios </vt:lpstr>
      <vt:lpstr>Ideal Mechanical Advantage (IMA)</vt:lpstr>
      <vt:lpstr>Actual Mechanical Advantage (AMA)</vt:lpstr>
      <vt:lpstr>Inclined Plane</vt:lpstr>
      <vt:lpstr>Inclined Plane IMA</vt:lpstr>
      <vt:lpstr>Inclined Plane AMA</vt:lpstr>
      <vt:lpstr>Wedge</vt:lpstr>
      <vt:lpstr>Wedge IMA</vt:lpstr>
      <vt:lpstr>Wedge AMA</vt:lpstr>
      <vt:lpstr>Screw</vt:lpstr>
      <vt:lpstr>Screw Identification</vt:lpstr>
      <vt:lpstr>Screw IMA</vt:lpstr>
      <vt:lpstr>Screw AMA</vt:lpstr>
      <vt:lpstr>Compound Machines</vt:lpstr>
      <vt:lpstr>Image Resources</vt:lpstr>
    </vt:vector>
  </TitlesOfParts>
  <Company>Project Lead The Way,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Machines Inclined Plane Wedge and Screw</dc:title>
  <dc:subject>POE - Unit 1 - Lesson 1.1 - Mechanisms</dc:subject>
  <dc:creator>POE Revision Team</dc:creator>
  <cp:lastModifiedBy>Wesley Terrell</cp:lastModifiedBy>
  <cp:revision>178</cp:revision>
  <dcterms:created xsi:type="dcterms:W3CDTF">2008-01-16T18:56:46Z</dcterms:created>
  <dcterms:modified xsi:type="dcterms:W3CDTF">2011-06-21T18:54:53Z</dcterms:modified>
</cp:coreProperties>
</file>