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723" r:id="rId3"/>
    <p:sldMasterId id="2147483725" r:id="rId4"/>
  </p:sldMasterIdLst>
  <p:notesMasterIdLst>
    <p:notesMasterId r:id="rId37"/>
  </p:notesMasterIdLst>
  <p:handoutMasterIdLst>
    <p:handoutMasterId r:id="rId38"/>
  </p:handoutMasterIdLst>
  <p:sldIdLst>
    <p:sldId id="342" r:id="rId5"/>
    <p:sldId id="303" r:id="rId6"/>
    <p:sldId id="306" r:id="rId7"/>
    <p:sldId id="294" r:id="rId8"/>
    <p:sldId id="305" r:id="rId9"/>
    <p:sldId id="340" r:id="rId10"/>
    <p:sldId id="341" r:id="rId11"/>
    <p:sldId id="304" r:id="rId12"/>
    <p:sldId id="295" r:id="rId13"/>
    <p:sldId id="302" r:id="rId14"/>
    <p:sldId id="300" r:id="rId15"/>
    <p:sldId id="301" r:id="rId16"/>
    <p:sldId id="259" r:id="rId17"/>
    <p:sldId id="281" r:id="rId18"/>
    <p:sldId id="320" r:id="rId19"/>
    <p:sldId id="321" r:id="rId20"/>
    <p:sldId id="322" r:id="rId21"/>
    <p:sldId id="323" r:id="rId22"/>
    <p:sldId id="339" r:id="rId23"/>
    <p:sldId id="324" r:id="rId24"/>
    <p:sldId id="316" r:id="rId25"/>
    <p:sldId id="317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8" r:id="rId34"/>
    <p:sldId id="343" r:id="rId35"/>
    <p:sldId id="299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86B"/>
    <a:srgbClr val="FF3300"/>
    <a:srgbClr val="3366FF"/>
    <a:srgbClr val="FF0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1" autoAdjust="0"/>
    <p:restoredTop sz="94655" autoAdjust="0"/>
  </p:normalViewPr>
  <p:slideViewPr>
    <p:cSldViewPr snapToGrid="0">
      <p:cViewPr varScale="1">
        <p:scale>
          <a:sx n="112" d="100"/>
          <a:sy n="112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14"/>
    </p:cViewPr>
  </p:sorterViewPr>
  <p:notesViewPr>
    <p:cSldViewPr snapToGrid="0">
      <p:cViewPr varScale="1">
        <p:scale>
          <a:sx n="102" d="100"/>
          <a:sy n="102" d="100"/>
        </p:scale>
        <p:origin x="-7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Simple Machines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Principles of </a:t>
            </a:r>
            <a:r>
              <a:rPr lang="en-US" smtClean="0"/>
              <a:t>Engineering</a:t>
            </a:r>
            <a:endParaRPr lang="en-US"/>
          </a:p>
          <a:p>
            <a:pPr>
              <a:defRPr/>
            </a:pPr>
            <a:r>
              <a:rPr lang="en-US"/>
              <a:t>Unit 1 – Lesson 1.1 – Mechanisms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Project Lead The Way, Inc.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 smtClean="0"/>
              <a:t>2010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6BC761-3C27-4B26-A44C-0DE5360D2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5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/>
              <a:t>Project Lead The Way, Inc.</a:t>
            </a:r>
          </a:p>
          <a:p>
            <a:pPr>
              <a:defRPr/>
            </a:pPr>
            <a:r>
              <a:rPr lang="en-US" sz="1200"/>
              <a:t>Copyright 2010</a:t>
            </a:r>
          </a:p>
        </p:txBody>
      </p: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200"/>
              <a:t>Principles of Engineering</a:t>
            </a:r>
            <a:r>
              <a:rPr lang="en-US" sz="1200" baseline="30000"/>
              <a:t>TM</a:t>
            </a:r>
            <a:endParaRPr lang="en-US" sz="1200"/>
          </a:p>
          <a:p>
            <a:pPr algn="r">
              <a:defRPr/>
            </a:pPr>
            <a:r>
              <a:rPr lang="en-US" sz="1200"/>
              <a:t>Unit 1 – Lesson 1.1 – Mechanisms</a:t>
            </a:r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D495E4-0891-4490-B5D2-89A68A0B1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/>
              <a:t>Simple Machines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A8A2FC5-348F-4252-984D-022A0FD38875}" type="slidenum">
              <a:rPr lang="en-US" sz="120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795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A0D454-D90D-4FB4-8482-A2410AEFBDA3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39F5B6-048D-48FB-8861-7BBB93C3A29D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885C75-72F5-4AEA-903C-A1C8D490C452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82E4F8-F201-4016-B6E5-71919DFF6D11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B02DD2-AE95-4D12-8DCA-33A3B20D132B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7E9734-B2DA-44FD-B831-3A760C1E1071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9BE078-CEF9-4C44-AFB7-84E4660A4442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4692ED-AF44-430E-8792-4A4A5E5E010D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EE6648-531D-4569-BD7F-0DFBE27493E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32F366-3DB1-4106-A0B8-9C3EF4D950A9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8CF072-3D59-4253-94AD-8B31513C970E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9D06A5-CB0B-47B5-B2BB-D4AAA88B994C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71F89A-A2C4-4847-896A-8589A7F6CA58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4B7E9-F424-44BF-BE37-3D7CECE1DCA7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342E2D-8FF9-49FE-B196-18996121DFE9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C8894F-1288-40FA-B31E-4F9A4D1BF47E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6B158-F276-4840-AE17-6DDF7BEE1939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777118-3861-4D49-BF34-A896C2ED47EF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039AA4-0860-4410-A59A-6A1617DCEF3A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B6667D-6F48-4D72-9529-3461F2B1153A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27AB8C-B590-48F0-A535-79F512F3A414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02D2EC-7F4A-4252-A67B-D1CA28BC808E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CE570-AF06-4923-9DC7-4EE6ADAC91F1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E2B041-BE96-4F90-84B0-B3739402699A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24B4D0-A8F0-4FE5-81D8-ED8FD89F71BB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1A5553-429D-4F75-9227-FC87C218D145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43F2FE-CBF9-4C9F-AAD2-E3CA8B67933E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C763CC-ACFE-4A1A-8CD1-FF1694AC97F9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73504B-03AE-4D50-88B9-FB7FDB26474F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946C63-67AD-402E-828D-B561FE31ED14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BA6715-1186-46DF-A8D3-F6036E7774EF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52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92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FA23-6330-4429-9461-407B036A9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874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D3B1-71C6-4022-80E6-3B32FDA5F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997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EDC9-1801-458D-A723-6FA39238C8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753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9C8D-A7BF-4B52-A73B-72CB5CF17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93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D265-D0A9-45B7-89C1-178F823D9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1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E396E-2D20-4E26-897E-36AD8919E7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654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3BC4-69AB-4FF0-BEED-C107E1B29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08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ABA1-CDC5-463C-A81A-A507813A6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62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72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DC79-558E-4CB1-B952-568D9D491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7682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D9C4-581C-4E75-9DDB-6C181A95C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70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6BAB-5D89-4349-8E33-44D21C4AA4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7849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DEC6C-4AB7-453A-B39E-D165AEDF6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9396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C8DC4-6623-4CAD-A536-3EC4EE60D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414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LTW_MT_L_3C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6246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7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1521B-14B1-4523-A5CF-541741D45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5535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28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612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5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7731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0480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2764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240A7F-FBFF-4B9F-95B2-657A4CBFF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72200"/>
            <a:ext cx="474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217ADDA-07A4-4583-9B52-677C4335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jpe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1.jpe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png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3467100"/>
            <a:ext cx="77724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Mechanisms</a:t>
            </a:r>
            <a:br>
              <a:rPr lang="en-US" smtClean="0"/>
            </a:br>
            <a:r>
              <a:rPr lang="en-US" smtClean="0"/>
              <a:t>Simple Machines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876800"/>
            <a:ext cx="6400800" cy="838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Lever, Wheel and Axle, &amp; Pulley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66250" cy="9334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Actual Mechanical Advantage (AMA)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1182688"/>
            <a:ext cx="8316913" cy="25463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Inquiry-based calculation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Frictional losses </a:t>
            </a:r>
            <a:r>
              <a:rPr lang="en-US" b="1" smtClean="0"/>
              <a:t>are</a:t>
            </a:r>
            <a:r>
              <a:rPr lang="en-US" smtClean="0"/>
              <a:t> taken into consideration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Used in efficiency calculations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Ratio of </a:t>
            </a:r>
            <a:r>
              <a:rPr lang="en-US" b="1" smtClean="0"/>
              <a:t>force magnitudes</a:t>
            </a:r>
            <a:endParaRPr lang="en-US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90525" y="5897563"/>
            <a:ext cx="415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E</a:t>
            </a:r>
            <a:r>
              <a:rPr lang="en-US"/>
              <a:t> = Magnitude of effort force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870325" y="3416300"/>
          <a:ext cx="371157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710891" imgH="469696" progId="Equation.DSMT4">
                  <p:embed/>
                </p:oleObj>
              </mc:Choice>
              <mc:Fallback>
                <p:oleObj name="Equation" r:id="rId4" imgW="710891" imgH="46969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416300"/>
                        <a:ext cx="371157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385763" y="5330825"/>
            <a:ext cx="511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R</a:t>
            </a:r>
            <a:r>
              <a:rPr lang="en-US"/>
              <a:t> = Magnitude of resistance force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17513" y="2286000"/>
            <a:ext cx="4271962" cy="209073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Can you think of a machine that has a mechanical advantage greater than 1?</a:t>
            </a: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349375"/>
            <a:ext cx="31940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Real World Mechanical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984375"/>
            <a:ext cx="3433762" cy="2574925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Can you think of a machine that has a mechanical advantage less than 1?</a:t>
            </a:r>
          </a:p>
        </p:txBody>
      </p:sp>
      <p:pic>
        <p:nvPicPr>
          <p:cNvPr id="111621" name="Picture 5" descr="SmallG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671638"/>
            <a:ext cx="45196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Real World Mechanical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429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687388"/>
            <a:ext cx="8010525" cy="20685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A rigid bar used to exert a pressure or sustain a weight at one point of its length by the application of a force at a second and turning at a third on a fulcrum.</a:t>
            </a:r>
            <a:r>
              <a:rPr lang="en-US" sz="2800" smtClean="0"/>
              <a:t> </a:t>
            </a:r>
          </a:p>
        </p:txBody>
      </p:sp>
      <p:pic>
        <p:nvPicPr>
          <p:cNvPr id="36868" name="Picture 57" descr="1S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2727325"/>
            <a:ext cx="397668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9" descr="2N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684713"/>
            <a:ext cx="35274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0" descr="3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4892675"/>
            <a:ext cx="31115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64475" cy="77311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1st Class Lever</a:t>
            </a:r>
          </a:p>
        </p:txBody>
      </p:sp>
      <p:sp>
        <p:nvSpPr>
          <p:cNvPr id="37891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4838"/>
            <a:ext cx="8482013" cy="4005262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b="1" smtClean="0"/>
              <a:t>Fulcrum</a:t>
            </a:r>
            <a:r>
              <a:rPr lang="en-US" smtClean="0"/>
              <a:t> is located </a:t>
            </a:r>
            <a:r>
              <a:rPr lang="en-US" b="1" smtClean="0"/>
              <a:t>between</a:t>
            </a:r>
            <a:r>
              <a:rPr lang="en-US" smtClean="0"/>
              <a:t> the </a:t>
            </a:r>
            <a:r>
              <a:rPr lang="en-US" b="1" smtClean="0"/>
              <a:t>effort</a:t>
            </a:r>
            <a:r>
              <a:rPr lang="en-US" smtClean="0"/>
              <a:t> and the </a:t>
            </a:r>
            <a:r>
              <a:rPr lang="en-US" b="1" smtClean="0"/>
              <a:t>resistance</a:t>
            </a:r>
            <a:r>
              <a:rPr lang="en-US" smtClean="0"/>
              <a:t> force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b="1" smtClean="0"/>
              <a:t>Effort</a:t>
            </a:r>
            <a:r>
              <a:rPr lang="en-US" smtClean="0"/>
              <a:t> and </a:t>
            </a:r>
            <a:r>
              <a:rPr lang="en-US" b="1" smtClean="0"/>
              <a:t>resistance</a:t>
            </a:r>
            <a:r>
              <a:rPr lang="en-US" smtClean="0"/>
              <a:t> forces are applied to the lever arm in the </a:t>
            </a:r>
            <a:r>
              <a:rPr lang="en-US" b="1" smtClean="0"/>
              <a:t>same</a:t>
            </a:r>
            <a:r>
              <a:rPr lang="en-US" smtClean="0"/>
              <a:t> direction</a:t>
            </a:r>
            <a:endParaRPr lang="en-US" b="1" smtClean="0"/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Only class of lever that can have a MA </a:t>
            </a:r>
            <a:r>
              <a:rPr lang="en-US" b="1" smtClean="0"/>
              <a:t>greater</a:t>
            </a:r>
            <a:r>
              <a:rPr lang="en-US" smtClean="0"/>
              <a:t> than or </a:t>
            </a:r>
            <a:r>
              <a:rPr lang="en-US" b="1" smtClean="0"/>
              <a:t>less</a:t>
            </a:r>
            <a:r>
              <a:rPr lang="en-US" smtClean="0"/>
              <a:t> than </a:t>
            </a:r>
            <a:r>
              <a:rPr lang="en-US" b="1" smtClean="0"/>
              <a:t>1</a:t>
            </a:r>
            <a:r>
              <a:rPr lang="en-US" smtClean="0"/>
              <a:t>   </a:t>
            </a:r>
          </a:p>
        </p:txBody>
      </p:sp>
      <p:grpSp>
        <p:nvGrpSpPr>
          <p:cNvPr id="37892" name="Group 32"/>
          <p:cNvGrpSpPr>
            <a:grpSpLocks/>
          </p:cNvGrpSpPr>
          <p:nvPr/>
        </p:nvGrpSpPr>
        <p:grpSpPr bwMode="auto">
          <a:xfrm>
            <a:off x="2505075" y="3908425"/>
            <a:ext cx="4433888" cy="1646238"/>
            <a:chOff x="2940" y="2433"/>
            <a:chExt cx="2793" cy="1037"/>
          </a:xfrm>
        </p:grpSpPr>
        <p:grpSp>
          <p:nvGrpSpPr>
            <p:cNvPr id="37907" name="Group 31"/>
            <p:cNvGrpSpPr>
              <a:grpSpLocks/>
            </p:cNvGrpSpPr>
            <p:nvPr/>
          </p:nvGrpSpPr>
          <p:grpSpPr bwMode="auto">
            <a:xfrm>
              <a:off x="2940" y="2453"/>
              <a:ext cx="2394" cy="1017"/>
              <a:chOff x="2940" y="2453"/>
              <a:chExt cx="2394" cy="1017"/>
            </a:xfrm>
          </p:grpSpPr>
          <p:pic>
            <p:nvPicPr>
              <p:cNvPr id="37909" name="Picture 18" descr="LE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4" y="2638"/>
                <a:ext cx="2200" cy="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10" name="Text Box 19"/>
              <p:cNvSpPr txBox="1">
                <a:spLocks noChangeArrowheads="1"/>
              </p:cNvSpPr>
              <p:nvPr/>
            </p:nvSpPr>
            <p:spPr bwMode="auto">
              <a:xfrm>
                <a:off x="3832" y="2808"/>
                <a:ext cx="10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MA =1</a:t>
                </a:r>
              </a:p>
            </p:txBody>
          </p:sp>
          <p:sp>
            <p:nvSpPr>
              <p:cNvPr id="37911" name="Text Box 25"/>
              <p:cNvSpPr txBox="1">
                <a:spLocks noChangeArrowheads="1"/>
              </p:cNvSpPr>
              <p:nvPr/>
            </p:nvSpPr>
            <p:spPr bwMode="auto">
              <a:xfrm>
                <a:off x="2940" y="2453"/>
                <a:ext cx="7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Effort</a:t>
                </a:r>
              </a:p>
            </p:txBody>
          </p:sp>
        </p:grpSp>
        <p:sp>
          <p:nvSpPr>
            <p:cNvPr id="37908" name="Text Box 26"/>
            <p:cNvSpPr txBox="1">
              <a:spLocks noChangeArrowheads="1"/>
            </p:cNvSpPr>
            <p:nvPr/>
          </p:nvSpPr>
          <p:spPr bwMode="auto">
            <a:xfrm>
              <a:off x="4666" y="2433"/>
              <a:ext cx="10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Resistance</a:t>
              </a:r>
            </a:p>
          </p:txBody>
        </p:sp>
      </p:grpSp>
      <p:grpSp>
        <p:nvGrpSpPr>
          <p:cNvPr id="37893" name="Group 30"/>
          <p:cNvGrpSpPr>
            <a:grpSpLocks/>
          </p:cNvGrpSpPr>
          <p:nvPr/>
        </p:nvGrpSpPr>
        <p:grpSpPr bwMode="auto">
          <a:xfrm>
            <a:off x="0" y="5180013"/>
            <a:ext cx="4514850" cy="1677987"/>
            <a:chOff x="1482" y="3025"/>
            <a:chExt cx="2844" cy="1057"/>
          </a:xfrm>
        </p:grpSpPr>
        <p:grpSp>
          <p:nvGrpSpPr>
            <p:cNvPr id="37901" name="Group 29"/>
            <p:cNvGrpSpPr>
              <a:grpSpLocks/>
            </p:cNvGrpSpPr>
            <p:nvPr/>
          </p:nvGrpSpPr>
          <p:grpSpPr bwMode="auto">
            <a:xfrm>
              <a:off x="1482" y="3025"/>
              <a:ext cx="2844" cy="1057"/>
              <a:chOff x="0" y="3218"/>
              <a:chExt cx="2844" cy="1057"/>
            </a:xfrm>
          </p:grpSpPr>
          <p:grpSp>
            <p:nvGrpSpPr>
              <p:cNvPr id="37903" name="Group 28"/>
              <p:cNvGrpSpPr>
                <a:grpSpLocks/>
              </p:cNvGrpSpPr>
              <p:nvPr/>
            </p:nvGrpSpPr>
            <p:grpSpPr bwMode="auto">
              <a:xfrm>
                <a:off x="0" y="3350"/>
                <a:ext cx="2551" cy="925"/>
                <a:chOff x="0" y="3350"/>
                <a:chExt cx="2551" cy="925"/>
              </a:xfrm>
            </p:grpSpPr>
            <p:pic>
              <p:nvPicPr>
                <p:cNvPr id="37905" name="Picture 16" descr="1stA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7" y="3403"/>
                  <a:ext cx="2184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90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0" y="3350"/>
                  <a:ext cx="106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/>
                    <a:t>Resistance</a:t>
                  </a:r>
                </a:p>
              </p:txBody>
            </p:sp>
          </p:grpSp>
          <p:sp>
            <p:nvSpPr>
              <p:cNvPr id="37904" name="Text Box 22"/>
              <p:cNvSpPr txBox="1">
                <a:spLocks noChangeArrowheads="1"/>
              </p:cNvSpPr>
              <p:nvPr/>
            </p:nvSpPr>
            <p:spPr bwMode="auto">
              <a:xfrm>
                <a:off x="2140" y="3218"/>
                <a:ext cx="7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Effort</a:t>
                </a:r>
              </a:p>
            </p:txBody>
          </p:sp>
        </p:grpSp>
        <p:sp>
          <p:nvSpPr>
            <p:cNvPr id="37902" name="Text Box 20"/>
            <p:cNvSpPr txBox="1">
              <a:spLocks noChangeArrowheads="1"/>
            </p:cNvSpPr>
            <p:nvPr/>
          </p:nvSpPr>
          <p:spPr bwMode="auto">
            <a:xfrm>
              <a:off x="2602" y="3387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MA &lt;1</a:t>
              </a:r>
            </a:p>
          </p:txBody>
        </p:sp>
      </p:grpSp>
      <p:grpSp>
        <p:nvGrpSpPr>
          <p:cNvPr id="37894" name="Group 35"/>
          <p:cNvGrpSpPr>
            <a:grpSpLocks/>
          </p:cNvGrpSpPr>
          <p:nvPr/>
        </p:nvGrpSpPr>
        <p:grpSpPr bwMode="auto">
          <a:xfrm>
            <a:off x="4729163" y="5208588"/>
            <a:ext cx="4435475" cy="1663700"/>
            <a:chOff x="3113" y="2275"/>
            <a:chExt cx="2794" cy="1048"/>
          </a:xfrm>
        </p:grpSpPr>
        <p:grpSp>
          <p:nvGrpSpPr>
            <p:cNvPr id="37895" name="Group 34"/>
            <p:cNvGrpSpPr>
              <a:grpSpLocks/>
            </p:cNvGrpSpPr>
            <p:nvPr/>
          </p:nvGrpSpPr>
          <p:grpSpPr bwMode="auto">
            <a:xfrm>
              <a:off x="3113" y="2275"/>
              <a:ext cx="2794" cy="1048"/>
              <a:chOff x="2894" y="3272"/>
              <a:chExt cx="2794" cy="1048"/>
            </a:xfrm>
          </p:grpSpPr>
          <p:grpSp>
            <p:nvGrpSpPr>
              <p:cNvPr id="37897" name="Group 33"/>
              <p:cNvGrpSpPr>
                <a:grpSpLocks/>
              </p:cNvGrpSpPr>
              <p:nvPr/>
            </p:nvGrpSpPr>
            <p:grpSpPr bwMode="auto">
              <a:xfrm>
                <a:off x="2894" y="3440"/>
                <a:ext cx="2372" cy="880"/>
                <a:chOff x="2894" y="3440"/>
                <a:chExt cx="2372" cy="880"/>
              </a:xfrm>
            </p:grpSpPr>
            <p:pic>
              <p:nvPicPr>
                <p:cNvPr id="37899" name="Picture 17" descr="1st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58" y="3440"/>
                  <a:ext cx="2208" cy="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9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94" y="3441"/>
                  <a:ext cx="7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/>
                    <a:t>Effort</a:t>
                  </a:r>
                </a:p>
              </p:txBody>
            </p:sp>
          </p:grpSp>
          <p:sp>
            <p:nvSpPr>
              <p:cNvPr id="37898" name="Text Box 27"/>
              <p:cNvSpPr txBox="1">
                <a:spLocks noChangeArrowheads="1"/>
              </p:cNvSpPr>
              <p:nvPr/>
            </p:nvSpPr>
            <p:spPr bwMode="auto">
              <a:xfrm>
                <a:off x="4621" y="3272"/>
                <a:ext cx="10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Resistance</a:t>
                </a:r>
              </a:p>
            </p:txBody>
          </p:sp>
        </p:grpSp>
        <p:sp>
          <p:nvSpPr>
            <p:cNvPr id="37896" name="Text Box 21"/>
            <p:cNvSpPr txBox="1">
              <a:spLocks noChangeArrowheads="1"/>
            </p:cNvSpPr>
            <p:nvPr/>
          </p:nvSpPr>
          <p:spPr bwMode="auto">
            <a:xfrm>
              <a:off x="4054" y="2693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MA &gt;1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64475" cy="101441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2nd  Class Lever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58850"/>
            <a:ext cx="8089900" cy="3344863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Fulcrum</a:t>
            </a:r>
            <a:r>
              <a:rPr lang="en-US" sz="2800" smtClean="0"/>
              <a:t> is located at one end of the lever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Resistance</a:t>
            </a:r>
            <a:r>
              <a:rPr lang="en-US" sz="2800" smtClean="0"/>
              <a:t> force is located between the </a:t>
            </a:r>
            <a:r>
              <a:rPr lang="en-US" sz="2800" b="1" smtClean="0"/>
              <a:t>fulcrum</a:t>
            </a:r>
            <a:r>
              <a:rPr lang="en-US" sz="2800" smtClean="0"/>
              <a:t> and the </a:t>
            </a:r>
            <a:r>
              <a:rPr lang="en-US" sz="2800" b="1" smtClean="0"/>
              <a:t>effort </a:t>
            </a:r>
            <a:r>
              <a:rPr lang="en-US" sz="2800" smtClean="0"/>
              <a:t>force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Resistance</a:t>
            </a:r>
            <a:r>
              <a:rPr lang="en-US" sz="2800" smtClean="0"/>
              <a:t> force and </a:t>
            </a:r>
            <a:r>
              <a:rPr lang="en-US" sz="2800" b="1" smtClean="0"/>
              <a:t>effort</a:t>
            </a:r>
            <a:r>
              <a:rPr lang="en-US" sz="2800" smtClean="0"/>
              <a:t> force are in opposing directions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Always has a mechanical advantage </a:t>
            </a:r>
            <a:r>
              <a:rPr lang="en-US" sz="2800" b="1" smtClean="0"/>
              <a:t>&gt;1</a:t>
            </a:r>
          </a:p>
        </p:txBody>
      </p:sp>
      <p:grpSp>
        <p:nvGrpSpPr>
          <p:cNvPr id="38916" name="Group 31"/>
          <p:cNvGrpSpPr>
            <a:grpSpLocks/>
          </p:cNvGrpSpPr>
          <p:nvPr/>
        </p:nvGrpSpPr>
        <p:grpSpPr bwMode="auto">
          <a:xfrm>
            <a:off x="4824413" y="4337050"/>
            <a:ext cx="3624262" cy="2149475"/>
            <a:chOff x="2613" y="2804"/>
            <a:chExt cx="2283" cy="1354"/>
          </a:xfrm>
        </p:grpSpPr>
        <p:pic>
          <p:nvPicPr>
            <p:cNvPr id="38918" name="Picture 17" descr="2nd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3000"/>
              <a:ext cx="211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310" y="2804"/>
              <a:ext cx="10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Resistance</a:t>
              </a:r>
            </a:p>
          </p:txBody>
        </p:sp>
        <p:sp>
          <p:nvSpPr>
            <p:cNvPr id="38920" name="Text Box 28"/>
            <p:cNvSpPr txBox="1">
              <a:spLocks noChangeArrowheads="1"/>
            </p:cNvSpPr>
            <p:nvPr/>
          </p:nvSpPr>
          <p:spPr bwMode="auto">
            <a:xfrm>
              <a:off x="2613" y="3870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Effort</a:t>
              </a:r>
            </a:p>
          </p:txBody>
        </p:sp>
      </p:grpSp>
      <p:pic>
        <p:nvPicPr>
          <p:cNvPr id="38917" name="Picture 38" descr="2N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464050"/>
            <a:ext cx="4189412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64475" cy="101441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3rd Class Lever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958850"/>
            <a:ext cx="8069263" cy="3389313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Fulcrum</a:t>
            </a:r>
            <a:r>
              <a:rPr lang="en-US" sz="2800" smtClean="0"/>
              <a:t> is located at one end of the lever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Effort</a:t>
            </a:r>
            <a:r>
              <a:rPr lang="en-US" sz="2800" smtClean="0"/>
              <a:t> force is located between the </a:t>
            </a:r>
            <a:r>
              <a:rPr lang="en-US" sz="2800" b="1" smtClean="0"/>
              <a:t>fulcrum</a:t>
            </a:r>
            <a:r>
              <a:rPr lang="en-US" sz="2800" smtClean="0"/>
              <a:t> and the </a:t>
            </a:r>
            <a:r>
              <a:rPr lang="en-US" sz="2800" b="1" smtClean="0"/>
              <a:t>resistance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b="1" smtClean="0"/>
              <a:t>Resistance</a:t>
            </a:r>
            <a:r>
              <a:rPr lang="en-US" sz="2800" smtClean="0"/>
              <a:t> force and </a:t>
            </a:r>
            <a:r>
              <a:rPr lang="en-US" sz="2800" b="1" smtClean="0"/>
              <a:t>effort</a:t>
            </a:r>
            <a:r>
              <a:rPr lang="en-US" sz="2800" smtClean="0"/>
              <a:t> force are in opposing directions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Always has a mechanical advantage </a:t>
            </a:r>
            <a:r>
              <a:rPr lang="en-US" sz="2800" b="1" smtClean="0"/>
              <a:t>&lt; 1</a:t>
            </a:r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4473575" y="4346575"/>
            <a:ext cx="3965575" cy="2197100"/>
            <a:chOff x="2818" y="2738"/>
            <a:chExt cx="2498" cy="1384"/>
          </a:xfrm>
        </p:grpSpPr>
        <p:pic>
          <p:nvPicPr>
            <p:cNvPr id="39942" name="Picture 4" descr="3rdCla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952"/>
              <a:ext cx="2112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2818" y="2738"/>
              <a:ext cx="10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Resistance</a:t>
              </a:r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3975" y="3834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Effort</a:t>
              </a:r>
            </a:p>
          </p:txBody>
        </p:sp>
      </p:grpSp>
      <p:pic>
        <p:nvPicPr>
          <p:cNvPr id="39941" name="Picture 18" descr="3R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229100"/>
            <a:ext cx="39084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2568575" cy="101441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Moment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1675" y="903288"/>
            <a:ext cx="8069263" cy="1808162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The turning effect of a force about a point equal to the magnitude of the force times the perpendicular distance from the point to the line of action from the force. </a:t>
            </a:r>
            <a:endParaRPr lang="en-US" smtClean="0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708025" y="4125913"/>
            <a:ext cx="770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</a:rPr>
              <a:t>Moment  =  Force </a:t>
            </a:r>
            <a:r>
              <a:rPr lang="en-US" sz="3600" b="1" i="1">
                <a:solidFill>
                  <a:srgbClr val="FF0000"/>
                </a:solidFill>
              </a:rPr>
              <a:t>x</a:t>
            </a:r>
            <a:r>
              <a:rPr lang="en-US" sz="3600" b="1">
                <a:solidFill>
                  <a:srgbClr val="FF0000"/>
                </a:solidFill>
              </a:rPr>
              <a:t> Distance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384175" y="5029200"/>
            <a:ext cx="8129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      Torque:  	A force that produces or tends to 			produce rotation or torsion.</a:t>
            </a:r>
            <a:r>
              <a:rPr lang="en-US"/>
              <a:t> </a:t>
            </a:r>
          </a:p>
        </p:txBody>
      </p:sp>
      <p:pic>
        <p:nvPicPr>
          <p:cNvPr id="40966" name="Picture 11" descr="1s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2646363"/>
            <a:ext cx="3505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5" grpId="0"/>
      <p:bldP spid="1781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77113" cy="6731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 Moment Calculation</a:t>
            </a:r>
          </a:p>
        </p:txBody>
      </p:sp>
      <p:sp>
        <p:nvSpPr>
          <p:cNvPr id="41987" name="Text Box 18"/>
          <p:cNvSpPr txBox="1">
            <a:spLocks noChangeArrowheads="1"/>
          </p:cNvSpPr>
          <p:nvPr/>
        </p:nvSpPr>
        <p:spPr bwMode="auto">
          <a:xfrm>
            <a:off x="2560638" y="1509713"/>
            <a:ext cx="11953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15 lbs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2266950" y="3632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Moment =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4392613" y="3654425"/>
            <a:ext cx="419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Force x Distance</a:t>
            </a:r>
          </a:p>
        </p:txBody>
      </p:sp>
      <p:pic>
        <p:nvPicPr>
          <p:cNvPr id="41990" name="Picture 9" descr="1s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235075"/>
            <a:ext cx="3505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Line 13"/>
          <p:cNvSpPr>
            <a:spLocks noChangeShapeType="1"/>
          </p:cNvSpPr>
          <p:nvPr/>
        </p:nvSpPr>
        <p:spPr bwMode="auto">
          <a:xfrm flipV="1">
            <a:off x="2632075" y="75088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14"/>
          <p:cNvSpPr>
            <a:spLocks noChangeShapeType="1"/>
          </p:cNvSpPr>
          <p:nvPr/>
        </p:nvSpPr>
        <p:spPr bwMode="auto">
          <a:xfrm flipH="1" flipV="1">
            <a:off x="4752975" y="725488"/>
            <a:ext cx="127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5"/>
          <p:cNvSpPr>
            <a:spLocks noChangeShapeType="1"/>
          </p:cNvSpPr>
          <p:nvPr/>
        </p:nvSpPr>
        <p:spPr bwMode="auto">
          <a:xfrm flipV="1">
            <a:off x="2632075" y="1060450"/>
            <a:ext cx="21336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17"/>
          <p:cNvSpPr txBox="1">
            <a:spLocks noChangeArrowheads="1"/>
          </p:cNvSpPr>
          <p:nvPr/>
        </p:nvSpPr>
        <p:spPr bwMode="auto">
          <a:xfrm>
            <a:off x="3298825" y="838200"/>
            <a:ext cx="1054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5.5 in.</a:t>
            </a:r>
          </a:p>
        </p:txBody>
      </p:sp>
      <p:grpSp>
        <p:nvGrpSpPr>
          <p:cNvPr id="41995" name="Group 33"/>
          <p:cNvGrpSpPr>
            <a:grpSpLocks/>
          </p:cNvGrpSpPr>
          <p:nvPr/>
        </p:nvGrpSpPr>
        <p:grpSpPr bwMode="auto">
          <a:xfrm>
            <a:off x="2082800" y="935038"/>
            <a:ext cx="4441825" cy="1792287"/>
            <a:chOff x="1610" y="1030"/>
            <a:chExt cx="2798" cy="1129"/>
          </a:xfrm>
        </p:grpSpPr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>
              <a:off x="3341" y="1030"/>
              <a:ext cx="10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Resistance</a:t>
              </a:r>
            </a:p>
          </p:txBody>
        </p:sp>
        <p:sp>
          <p:nvSpPr>
            <p:cNvPr id="42003" name="Text Box 30"/>
            <p:cNvSpPr txBox="1">
              <a:spLocks noChangeArrowheads="1"/>
            </p:cNvSpPr>
            <p:nvPr/>
          </p:nvSpPr>
          <p:spPr bwMode="auto">
            <a:xfrm>
              <a:off x="1610" y="1871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Effort</a:t>
              </a:r>
            </a:p>
          </p:txBody>
        </p:sp>
      </p:grpSp>
      <p:sp>
        <p:nvSpPr>
          <p:cNvPr id="41996" name="Text Box 32"/>
          <p:cNvSpPr txBox="1">
            <a:spLocks noChangeArrowheads="1"/>
          </p:cNvSpPr>
          <p:nvPr/>
        </p:nvSpPr>
        <p:spPr bwMode="auto">
          <a:xfrm>
            <a:off x="363538" y="2774950"/>
            <a:ext cx="84185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>
                <a:solidFill>
                  <a:srgbClr val="FF0000"/>
                </a:solidFill>
              </a:rPr>
              <a:t>Calculate the </a:t>
            </a:r>
            <a:r>
              <a:rPr lang="en-US" sz="2600" b="1">
                <a:solidFill>
                  <a:srgbClr val="FF0000"/>
                </a:solidFill>
              </a:rPr>
              <a:t>effort moment</a:t>
            </a:r>
            <a:r>
              <a:rPr lang="en-US" sz="2600">
                <a:solidFill>
                  <a:srgbClr val="FF0000"/>
                </a:solidFill>
              </a:rPr>
              <a:t> acting on the lever above.</a:t>
            </a:r>
          </a:p>
        </p:txBody>
      </p:sp>
      <p:sp>
        <p:nvSpPr>
          <p:cNvPr id="179235" name="Text Box 35"/>
          <p:cNvSpPr txBox="1">
            <a:spLocks noChangeArrowheads="1"/>
          </p:cNvSpPr>
          <p:nvPr/>
        </p:nvSpPr>
        <p:spPr bwMode="auto">
          <a:xfrm>
            <a:off x="1311275" y="4448175"/>
            <a:ext cx="272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Effort Moment =</a:t>
            </a:r>
          </a:p>
        </p:txBody>
      </p:sp>
      <p:sp>
        <p:nvSpPr>
          <p:cNvPr id="179236" name="Text Box 36"/>
          <p:cNvSpPr txBox="1">
            <a:spLocks noChangeArrowheads="1"/>
          </p:cNvSpPr>
          <p:nvPr/>
        </p:nvSpPr>
        <p:spPr bwMode="auto">
          <a:xfrm>
            <a:off x="1308100" y="5400675"/>
            <a:ext cx="292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Effort Moment =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4318000" y="4491038"/>
            <a:ext cx="232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15 lb x 5.5 in.</a:t>
            </a:r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4370388" y="5376863"/>
            <a:ext cx="174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82.5 in. lb</a:t>
            </a:r>
          </a:p>
        </p:txBody>
      </p:sp>
      <p:sp>
        <p:nvSpPr>
          <p:cNvPr id="42001" name="Text Box 42"/>
          <p:cNvSpPr txBox="1">
            <a:spLocks noChangeArrowheads="1"/>
          </p:cNvSpPr>
          <p:nvPr/>
        </p:nvSpPr>
        <p:spPr bwMode="auto">
          <a:xfrm>
            <a:off x="2201863" y="1157288"/>
            <a:ext cx="882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15 lb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2" grpId="0"/>
      <p:bldP spid="179223" grpId="0"/>
      <p:bldP spid="179235" grpId="0"/>
      <p:bldP spid="179236" grpId="0"/>
      <p:bldP spid="179238" grpId="0"/>
      <p:bldP spid="1792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77113" cy="6731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 Moment Calculation</a:t>
            </a: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376238" y="1236663"/>
            <a:ext cx="8410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When the </a:t>
            </a:r>
            <a:r>
              <a:rPr lang="en-US" sz="3200" b="1"/>
              <a:t>effort</a:t>
            </a:r>
            <a:r>
              <a:rPr lang="en-US" sz="3200"/>
              <a:t> and </a:t>
            </a:r>
            <a:r>
              <a:rPr lang="en-US" sz="3200" b="1"/>
              <a:t>resistance</a:t>
            </a:r>
            <a:r>
              <a:rPr lang="en-US" sz="3200"/>
              <a:t> moments are </a:t>
            </a:r>
            <a:r>
              <a:rPr lang="en-US" sz="3200" b="1"/>
              <a:t>equal,</a:t>
            </a:r>
            <a:r>
              <a:rPr lang="en-US" sz="3200"/>
              <a:t> the lever is in </a:t>
            </a:r>
            <a:r>
              <a:rPr lang="en-US" sz="3200" b="1"/>
              <a:t>static equilibrium.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14350" y="2835275"/>
            <a:ext cx="79978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</a:rPr>
              <a:t>Static equilibrium:</a:t>
            </a:r>
            <a:r>
              <a:rPr lang="en-US" sz="3200"/>
              <a:t> </a:t>
            </a:r>
          </a:p>
          <a:p>
            <a:r>
              <a:rPr lang="en-US" sz="3200"/>
              <a:t>A condition where there are no net external forces acting upon a particle or rigid body and the body remains at rest or continues at a constant velocity.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3" grpId="0"/>
      <p:bldP spid="2293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15963"/>
          </a:xfrm>
        </p:spPr>
        <p:txBody>
          <a:bodyPr/>
          <a:lstStyle/>
          <a:p>
            <a:pPr eaLnBrk="1" hangingPunct="1"/>
            <a:r>
              <a:rPr lang="en-US" smtClean="0"/>
              <a:t>Simple Machines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1860550"/>
            <a:ext cx="85074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Six Simple Machines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33400" y="715963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Mechanisms that manipulate magnitude of force and distance.</a:t>
            </a:r>
          </a:p>
        </p:txBody>
      </p:sp>
      <p:pic>
        <p:nvPicPr>
          <p:cNvPr id="276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9663"/>
            <a:ext cx="28971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19100" y="2954338"/>
            <a:ext cx="115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Lever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725738" y="2959100"/>
            <a:ext cx="2713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Wheel and Axle</a:t>
            </a:r>
          </a:p>
        </p:txBody>
      </p:sp>
      <p:pic>
        <p:nvPicPr>
          <p:cNvPr id="27656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3433763"/>
            <a:ext cx="3405187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438525"/>
            <a:ext cx="267652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921500" y="28940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Pulley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4"/>
          <p:cNvSpPr txBox="1">
            <a:spLocks noChangeArrowheads="1"/>
          </p:cNvSpPr>
          <p:nvPr/>
        </p:nvSpPr>
        <p:spPr bwMode="auto">
          <a:xfrm>
            <a:off x="4949825" y="650875"/>
            <a:ext cx="16938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Resistance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560638" y="1509713"/>
            <a:ext cx="11953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15 lbs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3336925" y="5148263"/>
            <a:ext cx="434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82.5 in.-lb = 36 2/3 lb x D</a:t>
            </a:r>
            <a:r>
              <a:rPr lang="en-US" baseline="-25000"/>
              <a:t>R</a:t>
            </a:r>
            <a:endParaRPr lang="en-US"/>
          </a:p>
        </p:txBody>
      </p:sp>
      <p:sp>
        <p:nvSpPr>
          <p:cNvPr id="44037" name="Text Box 16"/>
          <p:cNvSpPr txBox="1">
            <a:spLocks noChangeArrowheads="1"/>
          </p:cNvSpPr>
          <p:nvPr/>
        </p:nvSpPr>
        <p:spPr bwMode="auto">
          <a:xfrm>
            <a:off x="192088" y="3152775"/>
            <a:ext cx="8793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Using what you know regarding static equilibrium, calculate the unknown distance from the fulcrum to the resistance force.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1501775" y="4165600"/>
            <a:ext cx="6354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/>
              <a:t>Static equilibrium: </a:t>
            </a:r>
          </a:p>
          <a:p>
            <a:r>
              <a:rPr lang="en-US"/>
              <a:t>	Effort Moment = Resistance Moment</a:t>
            </a:r>
          </a:p>
        </p:txBody>
      </p:sp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77113" cy="6731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 Moment Calculation</a:t>
            </a:r>
          </a:p>
        </p:txBody>
      </p:sp>
      <p:pic>
        <p:nvPicPr>
          <p:cNvPr id="44040" name="Picture 8" descr="1s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657350"/>
            <a:ext cx="3505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2632075" y="9175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4752975" y="1169988"/>
            <a:ext cx="127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632075" y="1247775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298825" y="1004888"/>
            <a:ext cx="11795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5.5 in.</a:t>
            </a:r>
          </a:p>
        </p:txBody>
      </p:sp>
      <p:sp>
        <p:nvSpPr>
          <p:cNvPr id="44045" name="Line 24"/>
          <p:cNvSpPr>
            <a:spLocks noChangeShapeType="1"/>
          </p:cNvSpPr>
          <p:nvPr/>
        </p:nvSpPr>
        <p:spPr bwMode="auto">
          <a:xfrm flipV="1">
            <a:off x="5688013" y="911225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25"/>
          <p:cNvSpPr txBox="1">
            <a:spLocks noChangeArrowheads="1"/>
          </p:cNvSpPr>
          <p:nvPr/>
        </p:nvSpPr>
        <p:spPr bwMode="auto">
          <a:xfrm>
            <a:off x="5051425" y="1035050"/>
            <a:ext cx="425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44047" name="Text Box 26"/>
          <p:cNvSpPr txBox="1">
            <a:spLocks noChangeArrowheads="1"/>
          </p:cNvSpPr>
          <p:nvPr/>
        </p:nvSpPr>
        <p:spPr bwMode="auto">
          <a:xfrm>
            <a:off x="2211388" y="1533525"/>
            <a:ext cx="1031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15 lb</a:t>
            </a:r>
          </a:p>
        </p:txBody>
      </p:sp>
      <p:sp>
        <p:nvSpPr>
          <p:cNvPr id="44048" name="Text Box 27"/>
          <p:cNvSpPr txBox="1">
            <a:spLocks noChangeArrowheads="1"/>
          </p:cNvSpPr>
          <p:nvPr/>
        </p:nvSpPr>
        <p:spPr bwMode="auto">
          <a:xfrm>
            <a:off x="5027613" y="1377950"/>
            <a:ext cx="20113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36 2/3 lb</a:t>
            </a:r>
          </a:p>
        </p:txBody>
      </p:sp>
      <p:sp>
        <p:nvSpPr>
          <p:cNvPr id="44049" name="Text Box 15"/>
          <p:cNvSpPr txBox="1">
            <a:spLocks noChangeArrowheads="1"/>
          </p:cNvSpPr>
          <p:nvPr/>
        </p:nvSpPr>
        <p:spPr bwMode="auto">
          <a:xfrm>
            <a:off x="2198688" y="669925"/>
            <a:ext cx="1117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Effort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1955800" y="5608638"/>
            <a:ext cx="400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82.5 in.-lb /36.66 lb = D</a:t>
            </a:r>
            <a:r>
              <a:rPr lang="en-US" baseline="-25000"/>
              <a:t>R</a:t>
            </a:r>
            <a:endParaRPr lang="en-US"/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4092575" y="604678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R</a:t>
            </a:r>
            <a:r>
              <a:rPr lang="en-US"/>
              <a:t> = 2.25 in.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46" grpId="0"/>
      <p:bldP spid="180253" grpId="0"/>
      <p:bldP spid="1802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5905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 IMA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963613" y="615950"/>
          <a:ext cx="21685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615950"/>
                        <a:ext cx="21685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" name="Group 16"/>
          <p:cNvGrpSpPr>
            <a:grpSpLocks/>
          </p:cNvGrpSpPr>
          <p:nvPr/>
        </p:nvGrpSpPr>
        <p:grpSpPr bwMode="auto">
          <a:xfrm>
            <a:off x="3760788" y="1084263"/>
            <a:ext cx="3765550" cy="1397000"/>
            <a:chOff x="2894" y="3440"/>
            <a:chExt cx="2372" cy="880"/>
          </a:xfrm>
        </p:grpSpPr>
        <p:pic>
          <p:nvPicPr>
            <p:cNvPr id="3092" name="Picture 17" descr="1st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3440"/>
              <a:ext cx="2208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3" name="Text Box 18"/>
            <p:cNvSpPr txBox="1">
              <a:spLocks noChangeArrowheads="1"/>
            </p:cNvSpPr>
            <p:nvPr/>
          </p:nvSpPr>
          <p:spPr bwMode="auto">
            <a:xfrm>
              <a:off x="2894" y="3441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Effort</a:t>
              </a:r>
            </a:p>
          </p:txBody>
        </p:sp>
      </p:grpSp>
      <p:sp>
        <p:nvSpPr>
          <p:cNvPr id="3077" name="Text Box 19"/>
          <p:cNvSpPr txBox="1">
            <a:spLocks noChangeArrowheads="1"/>
          </p:cNvSpPr>
          <p:nvPr/>
        </p:nvSpPr>
        <p:spPr bwMode="auto">
          <a:xfrm>
            <a:off x="6511925" y="796925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Resistance</a:t>
            </a:r>
          </a:p>
        </p:txBody>
      </p:sp>
      <p:sp>
        <p:nvSpPr>
          <p:cNvPr id="3078" name="Oval 21"/>
          <p:cNvSpPr>
            <a:spLocks noChangeArrowheads="1"/>
          </p:cNvSpPr>
          <p:nvPr/>
        </p:nvSpPr>
        <p:spPr bwMode="auto">
          <a:xfrm>
            <a:off x="4260850" y="0"/>
            <a:ext cx="4348163" cy="431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22"/>
          <p:cNvSpPr>
            <a:spLocks noChangeArrowheads="1"/>
          </p:cNvSpPr>
          <p:nvPr/>
        </p:nvSpPr>
        <p:spPr bwMode="auto">
          <a:xfrm>
            <a:off x="5475288" y="1233488"/>
            <a:ext cx="1851025" cy="17875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863725" y="4414838"/>
            <a:ext cx="442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E</a:t>
            </a:r>
            <a:r>
              <a:rPr lang="en-US"/>
              <a:t> = 2 </a:t>
            </a:r>
            <a:r>
              <a:rPr lang="el-GR"/>
              <a:t>π</a:t>
            </a:r>
            <a:r>
              <a:rPr lang="en-US"/>
              <a:t> (effort arm length) </a:t>
            </a:r>
          </a:p>
        </p:txBody>
      </p:sp>
      <p:sp>
        <p:nvSpPr>
          <p:cNvPr id="3081" name="Text Box 24"/>
          <p:cNvSpPr txBox="1">
            <a:spLocks noChangeArrowheads="1"/>
          </p:cNvSpPr>
          <p:nvPr/>
        </p:nvSpPr>
        <p:spPr bwMode="auto">
          <a:xfrm>
            <a:off x="244475" y="2157413"/>
            <a:ext cx="4040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Both </a:t>
            </a:r>
            <a:r>
              <a:rPr lang="en-US" b="1">
                <a:solidFill>
                  <a:srgbClr val="FF0000"/>
                </a:solidFill>
              </a:rPr>
              <a:t>effort</a:t>
            </a:r>
            <a:r>
              <a:rPr lang="en-US">
                <a:solidFill>
                  <a:srgbClr val="FF0000"/>
                </a:solidFill>
              </a:rPr>
              <a:t> and </a:t>
            </a:r>
            <a:r>
              <a:rPr lang="en-US" b="1">
                <a:solidFill>
                  <a:srgbClr val="FF0000"/>
                </a:solidFill>
              </a:rPr>
              <a:t>resistance</a:t>
            </a:r>
            <a:r>
              <a:rPr lang="en-US">
                <a:solidFill>
                  <a:srgbClr val="FF0000"/>
                </a:solidFill>
              </a:rPr>
              <a:t> forces will travel in a circle if unopposed.</a:t>
            </a:r>
          </a:p>
        </p:txBody>
      </p:sp>
      <p:sp>
        <p:nvSpPr>
          <p:cNvPr id="3082" name="Text Box 25"/>
          <p:cNvSpPr txBox="1">
            <a:spLocks noChangeArrowheads="1"/>
          </p:cNvSpPr>
          <p:nvPr/>
        </p:nvSpPr>
        <p:spPr bwMode="auto">
          <a:xfrm>
            <a:off x="234950" y="3433763"/>
            <a:ext cx="85915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Circumference is the distance around the perimeter of a circle.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Circumference = 2 </a:t>
            </a:r>
            <a:r>
              <a:rPr lang="el-GR">
                <a:cs typeface="Arial" charset="0"/>
              </a:rPr>
              <a:t>π</a:t>
            </a:r>
            <a:r>
              <a:rPr lang="en-US">
                <a:cs typeface="Arial" charset="0"/>
              </a:rPr>
              <a:t> r</a:t>
            </a:r>
            <a:endParaRPr lang="el-GR">
              <a:cs typeface="Arial" charset="0"/>
            </a:endParaRP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1858963" y="488315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R</a:t>
            </a:r>
            <a:r>
              <a:rPr lang="en-US"/>
              <a:t> = 2 </a:t>
            </a:r>
            <a:r>
              <a:rPr lang="el-GR"/>
              <a:t>π</a:t>
            </a:r>
            <a:r>
              <a:rPr lang="en-US"/>
              <a:t> (resistance arm length) 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995488" y="5605463"/>
            <a:ext cx="365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______________________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000125" y="5780088"/>
            <a:ext cx="97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IMA</a:t>
            </a:r>
            <a:r>
              <a:rPr lang="en-US">
                <a:latin typeface="Times New Roman" charset="0"/>
              </a:rPr>
              <a:t> =</a:t>
            </a: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2122488" y="5561013"/>
            <a:ext cx="315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2 </a:t>
            </a:r>
            <a:r>
              <a:rPr lang="el-GR"/>
              <a:t>π</a:t>
            </a:r>
            <a:r>
              <a:rPr lang="en-US"/>
              <a:t> (effort arm length)</a:t>
            </a: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2125663" y="5965825"/>
            <a:ext cx="385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2 </a:t>
            </a:r>
            <a:r>
              <a:rPr lang="el-GR"/>
              <a:t>π</a:t>
            </a:r>
            <a:r>
              <a:rPr lang="en-US"/>
              <a:t> (resistance arm length)</a:t>
            </a:r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2073275" y="5613400"/>
            <a:ext cx="395288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>
            <a:off x="2108200" y="6062663"/>
            <a:ext cx="395288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>
            <a:off x="2363788" y="5626100"/>
            <a:ext cx="395287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2386013" y="6042025"/>
            <a:ext cx="395287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9" grpId="0"/>
      <p:bldP spid="162842" grpId="0"/>
      <p:bldP spid="162825" grpId="0"/>
      <p:bldP spid="162823" grpId="0"/>
      <p:bldP spid="162843" grpId="0"/>
      <p:bldP spid="162844" grpId="0"/>
      <p:bldP spid="162846" grpId="0" animBg="1"/>
      <p:bldP spid="162849" grpId="0" animBg="1"/>
      <p:bldP spid="162850" grpId="0" animBg="1"/>
      <p:bldP spid="1628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549275" y="720725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The ratio of applied resistance force to applied effort force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3316288" cy="79216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Lever AMA</a:t>
            </a: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304800" y="1757363"/>
          <a:ext cx="22510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710891" imgH="469696" progId="Equation.DSMT4">
                  <p:embed/>
                </p:oleObj>
              </mc:Choice>
              <mc:Fallback>
                <p:oleObj name="Equation" r:id="rId4" imgW="710891" imgH="46969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7363"/>
                        <a:ext cx="2251075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13" descr="1st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547938"/>
            <a:ext cx="443706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Line 14"/>
          <p:cNvSpPr>
            <a:spLocks noChangeShapeType="1"/>
          </p:cNvSpPr>
          <p:nvPr/>
        </p:nvSpPr>
        <p:spPr bwMode="auto">
          <a:xfrm flipV="1">
            <a:off x="4092575" y="1851025"/>
            <a:ext cx="0" cy="1182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5"/>
          <p:cNvSpPr>
            <a:spLocks noChangeShapeType="1"/>
          </p:cNvSpPr>
          <p:nvPr/>
        </p:nvSpPr>
        <p:spPr bwMode="auto">
          <a:xfrm flipH="1" flipV="1">
            <a:off x="6754813" y="1751013"/>
            <a:ext cx="34925" cy="205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4060825" y="2052638"/>
            <a:ext cx="3856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Text Box 17"/>
          <p:cNvSpPr txBox="1">
            <a:spLocks noChangeArrowheads="1"/>
          </p:cNvSpPr>
          <p:nvPr/>
        </p:nvSpPr>
        <p:spPr bwMode="auto">
          <a:xfrm>
            <a:off x="5130800" y="1819275"/>
            <a:ext cx="10271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5.5 in.</a:t>
            </a:r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 flipH="1" flipV="1">
            <a:off x="7924800" y="1801813"/>
            <a:ext cx="20638" cy="88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19"/>
          <p:cNvSpPr txBox="1">
            <a:spLocks noChangeArrowheads="1"/>
          </p:cNvSpPr>
          <p:nvPr/>
        </p:nvSpPr>
        <p:spPr bwMode="auto">
          <a:xfrm>
            <a:off x="6872288" y="1520825"/>
            <a:ext cx="903287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2.25 in.</a:t>
            </a:r>
          </a:p>
        </p:txBody>
      </p:sp>
      <p:sp>
        <p:nvSpPr>
          <p:cNvPr id="4111" name="Text Box 20"/>
          <p:cNvSpPr txBox="1">
            <a:spLocks noChangeArrowheads="1"/>
          </p:cNvSpPr>
          <p:nvPr/>
        </p:nvSpPr>
        <p:spPr bwMode="auto">
          <a:xfrm>
            <a:off x="3608388" y="2540000"/>
            <a:ext cx="1031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16 lb</a:t>
            </a:r>
          </a:p>
        </p:txBody>
      </p:sp>
      <p:sp>
        <p:nvSpPr>
          <p:cNvPr id="4112" name="Text Box 21"/>
          <p:cNvSpPr txBox="1">
            <a:spLocks noChangeArrowheads="1"/>
          </p:cNvSpPr>
          <p:nvPr/>
        </p:nvSpPr>
        <p:spPr bwMode="auto">
          <a:xfrm>
            <a:off x="7442200" y="2185988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32 lb</a:t>
            </a:r>
          </a:p>
        </p:txBody>
      </p:sp>
      <p:sp>
        <p:nvSpPr>
          <p:cNvPr id="4113" name="Text Box 22"/>
          <p:cNvSpPr txBox="1">
            <a:spLocks noChangeArrowheads="1"/>
          </p:cNvSpPr>
          <p:nvPr/>
        </p:nvSpPr>
        <p:spPr bwMode="auto">
          <a:xfrm>
            <a:off x="3649663" y="3863975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Effort</a:t>
            </a:r>
          </a:p>
        </p:txBody>
      </p:sp>
      <p:sp>
        <p:nvSpPr>
          <p:cNvPr id="4114" name="Text Box 23"/>
          <p:cNvSpPr txBox="1">
            <a:spLocks noChangeArrowheads="1"/>
          </p:cNvSpPr>
          <p:nvPr/>
        </p:nvSpPr>
        <p:spPr bwMode="auto">
          <a:xfrm>
            <a:off x="7318375" y="3824288"/>
            <a:ext cx="206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Resistance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361950" y="4294188"/>
            <a:ext cx="546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AMA of the lever above?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92125" y="4660900"/>
            <a:ext cx="1806575" cy="862013"/>
            <a:chOff x="596" y="3076"/>
            <a:chExt cx="1138" cy="543"/>
          </a:xfrm>
        </p:grpSpPr>
        <p:graphicFrame>
          <p:nvGraphicFramePr>
            <p:cNvPr id="4101" name="Object 27"/>
            <p:cNvGraphicFramePr>
              <a:graphicFrameLocks noChangeAspect="1"/>
            </p:cNvGraphicFramePr>
            <p:nvPr/>
          </p:nvGraphicFramePr>
          <p:xfrm>
            <a:off x="596" y="3076"/>
            <a:ext cx="113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7" imgW="850531" imgH="406224" progId="Equation.DSMT4">
                    <p:embed/>
                  </p:oleObj>
                </mc:Choice>
                <mc:Fallback>
                  <p:oleObj name="Equation" r:id="rId7" imgW="850531" imgH="40622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3076"/>
                          <a:ext cx="1138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1520" y="3128"/>
              <a:ext cx="181" cy="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29"/>
            <p:cNvSpPr>
              <a:spLocks noChangeShapeType="1"/>
            </p:cNvSpPr>
            <p:nvPr/>
          </p:nvSpPr>
          <p:spPr bwMode="auto">
            <a:xfrm>
              <a:off x="1490" y="3417"/>
              <a:ext cx="154" cy="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5903913" y="4295775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AMA = 2:1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412750" y="5480050"/>
            <a:ext cx="546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IMA of the lever above?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668838" y="5902325"/>
            <a:ext cx="2001837" cy="833438"/>
            <a:chOff x="176" y="3684"/>
            <a:chExt cx="1261" cy="525"/>
          </a:xfrm>
        </p:grpSpPr>
        <p:graphicFrame>
          <p:nvGraphicFramePr>
            <p:cNvPr id="4100" name="Object 48"/>
            <p:cNvGraphicFramePr>
              <a:graphicFrameLocks noChangeAspect="1"/>
            </p:cNvGraphicFramePr>
            <p:nvPr/>
          </p:nvGraphicFramePr>
          <p:xfrm>
            <a:off x="176" y="3684"/>
            <a:ext cx="1261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9" imgW="952200" imgH="393480" progId="Equation.DSMT4">
                    <p:embed/>
                  </p:oleObj>
                </mc:Choice>
                <mc:Fallback>
                  <p:oleObj name="Equation" r:id="rId9" imgW="952200" imgH="3934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684"/>
                          <a:ext cx="1261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" name="Line 49"/>
            <p:cNvSpPr>
              <a:spLocks noChangeShapeType="1"/>
            </p:cNvSpPr>
            <p:nvPr/>
          </p:nvSpPr>
          <p:spPr bwMode="auto">
            <a:xfrm>
              <a:off x="1105" y="3764"/>
              <a:ext cx="248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50"/>
            <p:cNvSpPr>
              <a:spLocks noChangeShapeType="1"/>
            </p:cNvSpPr>
            <p:nvPr/>
          </p:nvSpPr>
          <p:spPr bwMode="auto">
            <a:xfrm>
              <a:off x="1100" y="4048"/>
              <a:ext cx="248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6018213" y="5397500"/>
            <a:ext cx="199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IMA = 2.44:1</a:t>
            </a:r>
          </a:p>
        </p:txBody>
      </p:sp>
      <p:sp>
        <p:nvSpPr>
          <p:cNvPr id="164917" name="Text Box 53"/>
          <p:cNvSpPr txBox="1">
            <a:spLocks noChangeArrowheads="1"/>
          </p:cNvSpPr>
          <p:nvPr/>
        </p:nvSpPr>
        <p:spPr bwMode="auto">
          <a:xfrm>
            <a:off x="2965450" y="4848225"/>
            <a:ext cx="617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Why is the IMA larger than the AMA?</a:t>
            </a:r>
          </a:p>
        </p:txBody>
      </p:sp>
      <p:graphicFrame>
        <p:nvGraphicFramePr>
          <p:cNvPr id="164918" name="Object 54"/>
          <p:cNvGraphicFramePr>
            <a:graphicFrameLocks noChangeAspect="1"/>
          </p:cNvGraphicFramePr>
          <p:nvPr/>
        </p:nvGraphicFramePr>
        <p:xfrm>
          <a:off x="511175" y="5916613"/>
          <a:ext cx="3556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1" imgW="1892300" imgH="431800" progId="Equation.DSMT4">
                  <p:embed/>
                </p:oleObj>
              </mc:Choice>
              <mc:Fallback>
                <p:oleObj name="Equation" r:id="rId11" imgW="1892300" imgH="431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916613"/>
                        <a:ext cx="3556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0" grpId="0"/>
      <p:bldP spid="164894" grpId="0"/>
      <p:bldP spid="164896" grpId="0"/>
      <p:bldP spid="164915" grpId="0"/>
      <p:bldP spid="1649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079750" cy="7810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Efficiency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1038" y="741363"/>
            <a:ext cx="8069262" cy="1808162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In a machine, the ratio of useful energy output to the total energy input, or the percentage of the work input that is converted to work output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1513" y="22479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The ratio of AMA to IMA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660400" y="3851275"/>
            <a:ext cx="7997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What is the efficiency of the lever on the previous slide? </a:t>
            </a:r>
            <a:r>
              <a:rPr lang="en-US" sz="2800">
                <a:hlinkClick r:id="rId4" action="ppaction://hlinksldjump"/>
              </a:rPr>
              <a:t>Click to return to previous slide</a:t>
            </a:r>
            <a:endParaRPr lang="en-US" sz="2800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647825" y="6134100"/>
            <a:ext cx="568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No machine is 100% efficient.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523875" y="4965700"/>
            <a:ext cx="161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AMA = 2:1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47700" y="5408613"/>
            <a:ext cx="199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IMA = 2.44:1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9263" y="4987925"/>
            <a:ext cx="3094037" cy="836613"/>
            <a:chOff x="2258" y="3195"/>
            <a:chExt cx="1949" cy="527"/>
          </a:xfrm>
        </p:grpSpPr>
        <p:graphicFrame>
          <p:nvGraphicFramePr>
            <p:cNvPr id="5123" name="Object 12"/>
            <p:cNvGraphicFramePr>
              <a:graphicFrameLocks noChangeAspect="1"/>
            </p:cNvGraphicFramePr>
            <p:nvPr/>
          </p:nvGraphicFramePr>
          <p:xfrm>
            <a:off x="3101" y="3195"/>
            <a:ext cx="1106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5" imgW="494870" imgH="406048" progId="Equation.DSMT4">
                    <p:embed/>
                  </p:oleObj>
                </mc:Choice>
                <mc:Fallback>
                  <p:oleObj name="Equation" r:id="rId5" imgW="494870" imgH="406048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3195"/>
                          <a:ext cx="1106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2258" y="3294"/>
              <a:ext cx="1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Efficiency</a:t>
              </a:r>
            </a:p>
          </p:txBody>
        </p:sp>
      </p:grp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6010275" y="5165725"/>
            <a:ext cx="236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= .82 or 82.00%</a:t>
            </a:r>
          </a:p>
        </p:txBody>
      </p: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2309813" y="2735263"/>
          <a:ext cx="35417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7" imgW="1218671" imgH="406224" progId="Equation.DSMT4">
                  <p:embed/>
                </p:oleObj>
              </mc:Choice>
              <mc:Fallback>
                <p:oleObj name="Equation" r:id="rId7" imgW="1218671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735263"/>
                        <a:ext cx="35417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/>
      <p:bldP spid="182281" grpId="0"/>
      <p:bldP spid="182282" grpId="0"/>
      <p:bldP spid="182283" grpId="0"/>
      <p:bldP spid="1822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429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Wheel &amp; Axle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687388"/>
            <a:ext cx="8039100" cy="3001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A wheel is a lever arm that is fixed to a shaft, which is called an axle.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The wheel and axle move together as a simple lever to lift or to move an item by rolling.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It is important to know within the wheel and axle system which is applying the effort and resistance force – the wheel or the axle. </a:t>
            </a:r>
          </a:p>
        </p:txBody>
      </p:sp>
      <p:grpSp>
        <p:nvGrpSpPr>
          <p:cNvPr id="45060" name="Group 27"/>
          <p:cNvGrpSpPr>
            <a:grpSpLocks/>
          </p:cNvGrpSpPr>
          <p:nvPr/>
        </p:nvGrpSpPr>
        <p:grpSpPr bwMode="auto">
          <a:xfrm>
            <a:off x="5360988" y="3225800"/>
            <a:ext cx="3000375" cy="2852738"/>
            <a:chOff x="3138" y="2169"/>
            <a:chExt cx="1890" cy="1797"/>
          </a:xfrm>
        </p:grpSpPr>
        <p:grpSp>
          <p:nvGrpSpPr>
            <p:cNvPr id="45067" name="Group 21"/>
            <p:cNvGrpSpPr>
              <a:grpSpLocks/>
            </p:cNvGrpSpPr>
            <p:nvPr/>
          </p:nvGrpSpPr>
          <p:grpSpPr bwMode="auto">
            <a:xfrm>
              <a:off x="3138" y="2169"/>
              <a:ext cx="1890" cy="1797"/>
              <a:chOff x="3138" y="2169"/>
              <a:chExt cx="1890" cy="1797"/>
            </a:xfrm>
          </p:grpSpPr>
          <p:pic>
            <p:nvPicPr>
              <p:cNvPr id="45069" name="Picture 20" descr="whee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8" y="2169"/>
                <a:ext cx="1890" cy="1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70" name="AutoShape 11"/>
              <p:cNvSpPr>
                <a:spLocks noChangeArrowheads="1"/>
              </p:cNvSpPr>
              <p:nvPr/>
            </p:nvSpPr>
            <p:spPr bwMode="auto">
              <a:xfrm>
                <a:off x="3930" y="3057"/>
                <a:ext cx="255" cy="228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1" name="Line 12"/>
              <p:cNvSpPr>
                <a:spLocks noChangeShapeType="1"/>
              </p:cNvSpPr>
              <p:nvPr/>
            </p:nvSpPr>
            <p:spPr bwMode="auto">
              <a:xfrm flipV="1">
                <a:off x="4051" y="3064"/>
                <a:ext cx="958" cy="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Line 13"/>
              <p:cNvSpPr>
                <a:spLocks noChangeShapeType="1"/>
              </p:cNvSpPr>
              <p:nvPr/>
            </p:nvSpPr>
            <p:spPr bwMode="auto">
              <a:xfrm flipV="1">
                <a:off x="4242" y="2704"/>
                <a:ext cx="0" cy="348"/>
              </a:xfrm>
              <a:prstGeom prst="line">
                <a:avLst/>
              </a:prstGeom>
              <a:noFill/>
              <a:ln w="63500">
                <a:solidFill>
                  <a:srgbClr val="FF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8" name="Line 14"/>
            <p:cNvSpPr>
              <a:spLocks noChangeShapeType="1"/>
            </p:cNvSpPr>
            <p:nvPr/>
          </p:nvSpPr>
          <p:spPr bwMode="auto">
            <a:xfrm flipV="1">
              <a:off x="4907" y="3087"/>
              <a:ext cx="0" cy="348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247650" y="4752975"/>
            <a:ext cx="46624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>
                <a:solidFill>
                  <a:srgbClr val="FF0000"/>
                </a:solidFill>
              </a:rPr>
              <a:t>Can you think of an example of a wheel driving an axle?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1488" y="5556250"/>
            <a:ext cx="3486150" cy="1263650"/>
            <a:chOff x="297" y="3500"/>
            <a:chExt cx="2196" cy="796"/>
          </a:xfrm>
        </p:grpSpPr>
        <p:pic>
          <p:nvPicPr>
            <p:cNvPr id="45064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" y="3512"/>
              <a:ext cx="891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5" name="Picture 24" descr="IMG_00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" y="3504"/>
              <a:ext cx="605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Picture 25" descr="IMG_00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3500"/>
              <a:ext cx="614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063" name="Picture 32" descr="wHEELaXL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371850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5905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Wheel &amp; Axle IMA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963613" y="615950"/>
          <a:ext cx="21685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615950"/>
                        <a:ext cx="21685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320675" y="3614738"/>
            <a:ext cx="620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E</a:t>
            </a:r>
            <a:r>
              <a:rPr lang="en-US"/>
              <a:t> = </a:t>
            </a:r>
            <a:r>
              <a:rPr lang="el-GR"/>
              <a:t>π</a:t>
            </a:r>
            <a:r>
              <a:rPr lang="en-US"/>
              <a:t> [Diameter of effort (wheel or axle)] </a:t>
            </a: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892175" y="2109788"/>
            <a:ext cx="4040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Both </a:t>
            </a:r>
            <a:r>
              <a:rPr lang="en-US" b="1">
                <a:solidFill>
                  <a:srgbClr val="FF0000"/>
                </a:solidFill>
              </a:rPr>
              <a:t>effort</a:t>
            </a:r>
            <a:r>
              <a:rPr lang="en-US">
                <a:solidFill>
                  <a:srgbClr val="FF0000"/>
                </a:solidFill>
              </a:rPr>
              <a:t> and </a:t>
            </a:r>
            <a:r>
              <a:rPr lang="en-US" b="1">
                <a:solidFill>
                  <a:srgbClr val="FF0000"/>
                </a:solidFill>
              </a:rPr>
              <a:t>resistance</a:t>
            </a:r>
            <a:r>
              <a:rPr lang="en-US">
                <a:solidFill>
                  <a:srgbClr val="FF0000"/>
                </a:solidFill>
              </a:rPr>
              <a:t> forces will travel in a circle if unopposed.</a:t>
            </a:r>
          </a:p>
        </p:txBody>
      </p: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4587875" y="317658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Circumference = 2 </a:t>
            </a:r>
            <a:r>
              <a:rPr lang="el-GR">
                <a:cs typeface="Arial" charset="0"/>
              </a:rPr>
              <a:t>π</a:t>
            </a:r>
            <a:r>
              <a:rPr lang="en-US">
                <a:cs typeface="Arial" charset="0"/>
              </a:rPr>
              <a:t> r </a:t>
            </a:r>
            <a:r>
              <a:rPr lang="en-US" b="1">
                <a:cs typeface="Arial" charset="0"/>
              </a:rPr>
              <a:t>or</a:t>
            </a:r>
            <a:r>
              <a:rPr lang="en-US">
                <a:cs typeface="Arial" charset="0"/>
              </a:rPr>
              <a:t> </a:t>
            </a:r>
            <a:r>
              <a:rPr lang="el-GR"/>
              <a:t>π</a:t>
            </a:r>
            <a:r>
              <a:rPr lang="en-US"/>
              <a:t> d</a:t>
            </a:r>
            <a:r>
              <a:rPr lang="en-US">
                <a:cs typeface="Arial" charset="0"/>
              </a:rPr>
              <a:t> </a:t>
            </a:r>
            <a:endParaRPr lang="el-GR">
              <a:cs typeface="Arial" charset="0"/>
            </a:endParaRP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315913" y="4083050"/>
            <a:ext cx="624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R</a:t>
            </a:r>
            <a:r>
              <a:rPr lang="en-US"/>
              <a:t> = </a:t>
            </a:r>
            <a:r>
              <a:rPr lang="el-GR"/>
              <a:t>π</a:t>
            </a:r>
            <a:r>
              <a:rPr lang="en-US"/>
              <a:t> [Diameter resistance (wheel or axle)]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7175" y="4532313"/>
            <a:ext cx="4619625" cy="862012"/>
            <a:chOff x="150" y="2855"/>
            <a:chExt cx="2910" cy="543"/>
          </a:xfrm>
        </p:grpSpPr>
        <p:sp>
          <p:nvSpPr>
            <p:cNvPr id="6169" name="Text Box 14"/>
            <p:cNvSpPr txBox="1">
              <a:spLocks noChangeArrowheads="1"/>
            </p:cNvSpPr>
            <p:nvPr/>
          </p:nvSpPr>
          <p:spPr bwMode="auto">
            <a:xfrm>
              <a:off x="759" y="2889"/>
              <a:ext cx="2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______________________</a:t>
              </a:r>
            </a:p>
          </p:txBody>
        </p:sp>
        <p:grpSp>
          <p:nvGrpSpPr>
            <p:cNvPr id="6170" name="Group 27"/>
            <p:cNvGrpSpPr>
              <a:grpSpLocks/>
            </p:cNvGrpSpPr>
            <p:nvPr/>
          </p:nvGrpSpPr>
          <p:grpSpPr bwMode="auto">
            <a:xfrm>
              <a:off x="150" y="2855"/>
              <a:ext cx="2815" cy="543"/>
              <a:chOff x="630" y="3503"/>
              <a:chExt cx="2815" cy="543"/>
            </a:xfrm>
          </p:grpSpPr>
          <p:sp>
            <p:nvSpPr>
              <p:cNvPr id="6171" name="Text Box 15"/>
              <p:cNvSpPr txBox="1">
                <a:spLocks noChangeArrowheads="1"/>
              </p:cNvSpPr>
              <p:nvPr/>
            </p:nvSpPr>
            <p:spPr bwMode="auto">
              <a:xfrm>
                <a:off x="630" y="3641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IMA</a:t>
                </a:r>
                <a:r>
                  <a:rPr lang="en-US">
                    <a:latin typeface="Times New Roman" charset="0"/>
                  </a:rPr>
                  <a:t> =</a:t>
                </a:r>
              </a:p>
            </p:txBody>
          </p:sp>
          <p:sp>
            <p:nvSpPr>
              <p:cNvPr id="6172" name="Rectangle 16"/>
              <p:cNvSpPr>
                <a:spLocks noChangeArrowheads="1"/>
              </p:cNvSpPr>
              <p:nvPr/>
            </p:nvSpPr>
            <p:spPr bwMode="auto">
              <a:xfrm>
                <a:off x="1337" y="3503"/>
                <a:ext cx="1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/>
                  <a:t>π</a:t>
                </a:r>
                <a:r>
                  <a:rPr lang="en-US"/>
                  <a:t> (effort diameter)</a:t>
                </a:r>
              </a:p>
            </p:txBody>
          </p:sp>
          <p:sp>
            <p:nvSpPr>
              <p:cNvPr id="6173" name="Rectangle 17"/>
              <p:cNvSpPr>
                <a:spLocks noChangeArrowheads="1"/>
              </p:cNvSpPr>
              <p:nvPr/>
            </p:nvSpPr>
            <p:spPr bwMode="auto">
              <a:xfrm>
                <a:off x="1339" y="3758"/>
                <a:ext cx="2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/>
                  <a:t>π</a:t>
                </a:r>
                <a:r>
                  <a:rPr lang="en-US"/>
                  <a:t> (resistance diameter)</a:t>
                </a:r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368425" y="4613275"/>
            <a:ext cx="411163" cy="769938"/>
            <a:chOff x="862" y="2906"/>
            <a:chExt cx="259" cy="485"/>
          </a:xfrm>
        </p:grpSpPr>
        <p:sp>
          <p:nvSpPr>
            <p:cNvPr id="6167" name="Line 18"/>
            <p:cNvSpPr>
              <a:spLocks noChangeShapeType="1"/>
            </p:cNvSpPr>
            <p:nvPr/>
          </p:nvSpPr>
          <p:spPr bwMode="auto">
            <a:xfrm>
              <a:off x="862" y="2906"/>
              <a:ext cx="24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9"/>
            <p:cNvSpPr>
              <a:spLocks noChangeShapeType="1"/>
            </p:cNvSpPr>
            <p:nvPr/>
          </p:nvSpPr>
          <p:spPr bwMode="auto">
            <a:xfrm>
              <a:off x="872" y="3171"/>
              <a:ext cx="24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493" name="Text Box 29"/>
          <p:cNvSpPr txBox="1">
            <a:spLocks noChangeArrowheads="1"/>
          </p:cNvSpPr>
          <p:nvPr/>
        </p:nvSpPr>
        <p:spPr bwMode="auto">
          <a:xfrm>
            <a:off x="0" y="5514975"/>
            <a:ext cx="9144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300">
                <a:solidFill>
                  <a:srgbClr val="FF0000"/>
                </a:solidFill>
              </a:rPr>
              <a:t>What is the IMA of the wheel above if the </a:t>
            </a:r>
            <a:r>
              <a:rPr lang="en-US" sz="2300" b="1">
                <a:solidFill>
                  <a:srgbClr val="FF0000"/>
                </a:solidFill>
              </a:rPr>
              <a:t>axle</a:t>
            </a:r>
            <a:r>
              <a:rPr lang="en-US" sz="2300">
                <a:solidFill>
                  <a:srgbClr val="FF0000"/>
                </a:solidFill>
              </a:rPr>
              <a:t> is driving the </a:t>
            </a:r>
            <a:r>
              <a:rPr lang="en-US" sz="2300" b="1">
                <a:solidFill>
                  <a:srgbClr val="FF0000"/>
                </a:solidFill>
              </a:rPr>
              <a:t>wheel</a:t>
            </a:r>
            <a:r>
              <a:rPr lang="en-US" sz="23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0498" name="Rectangle 34"/>
          <p:cNvSpPr>
            <a:spLocks noChangeArrowheads="1"/>
          </p:cNvSpPr>
          <p:nvPr/>
        </p:nvSpPr>
        <p:spPr bwMode="auto">
          <a:xfrm>
            <a:off x="0" y="6135688"/>
            <a:ext cx="8901113" cy="442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>
                <a:solidFill>
                  <a:srgbClr val="FF0000"/>
                </a:solidFill>
              </a:rPr>
              <a:t>What is the IMA of the wheel above if the </a:t>
            </a:r>
            <a:r>
              <a:rPr lang="en-US" sz="2300" b="1">
                <a:solidFill>
                  <a:srgbClr val="FF0000"/>
                </a:solidFill>
              </a:rPr>
              <a:t>wheel</a:t>
            </a:r>
            <a:r>
              <a:rPr lang="en-US" sz="2300">
                <a:solidFill>
                  <a:srgbClr val="FF0000"/>
                </a:solidFill>
              </a:rPr>
              <a:t> is driving the </a:t>
            </a:r>
            <a:r>
              <a:rPr lang="en-US" sz="2300" b="1">
                <a:solidFill>
                  <a:srgbClr val="FF0000"/>
                </a:solidFill>
              </a:rPr>
              <a:t>axle</a:t>
            </a:r>
            <a:r>
              <a:rPr lang="en-US" sz="23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3209925" y="5838825"/>
            <a:ext cx="427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6 in. / 20 in. = .3 = .3:1 = 3:10</a:t>
            </a: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3228975" y="6400800"/>
            <a:ext cx="431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20 in. / 6 in. = 3.33 = 3.33:1</a:t>
            </a:r>
          </a:p>
        </p:txBody>
      </p:sp>
      <p:pic>
        <p:nvPicPr>
          <p:cNvPr id="6158" name="Picture 23" descr="whe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57188"/>
            <a:ext cx="30003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AutoShape 24"/>
          <p:cNvSpPr>
            <a:spLocks noChangeArrowheads="1"/>
          </p:cNvSpPr>
          <p:nvPr/>
        </p:nvSpPr>
        <p:spPr bwMode="auto">
          <a:xfrm>
            <a:off x="6648450" y="1766888"/>
            <a:ext cx="404813" cy="36195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25"/>
          <p:cNvSpPr>
            <a:spLocks noChangeShapeType="1"/>
          </p:cNvSpPr>
          <p:nvPr/>
        </p:nvSpPr>
        <p:spPr bwMode="auto">
          <a:xfrm flipV="1">
            <a:off x="6840538" y="1778000"/>
            <a:ext cx="1520825" cy="111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6"/>
          <p:cNvSpPr>
            <a:spLocks noChangeShapeType="1"/>
          </p:cNvSpPr>
          <p:nvPr/>
        </p:nvSpPr>
        <p:spPr bwMode="auto">
          <a:xfrm flipV="1">
            <a:off x="7143750" y="1206500"/>
            <a:ext cx="0" cy="55245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39"/>
          <p:cNvSpPr>
            <a:spLocks noChangeShapeType="1"/>
          </p:cNvSpPr>
          <p:nvPr/>
        </p:nvSpPr>
        <p:spPr bwMode="auto">
          <a:xfrm flipV="1">
            <a:off x="8218488" y="1766888"/>
            <a:ext cx="0" cy="55245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30"/>
          <p:cNvSpPr>
            <a:spLocks noChangeShapeType="1"/>
          </p:cNvSpPr>
          <p:nvPr/>
        </p:nvSpPr>
        <p:spPr bwMode="auto">
          <a:xfrm flipV="1">
            <a:off x="7800975" y="476250"/>
            <a:ext cx="31432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31"/>
          <p:cNvSpPr>
            <a:spLocks noChangeShapeType="1"/>
          </p:cNvSpPr>
          <p:nvPr/>
        </p:nvSpPr>
        <p:spPr bwMode="auto">
          <a:xfrm flipH="1" flipV="1">
            <a:off x="6191250" y="381000"/>
            <a:ext cx="428625" cy="1228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32"/>
          <p:cNvSpPr txBox="1">
            <a:spLocks noChangeArrowheads="1"/>
          </p:cNvSpPr>
          <p:nvPr/>
        </p:nvSpPr>
        <p:spPr bwMode="auto">
          <a:xfrm>
            <a:off x="5934075" y="0"/>
            <a:ext cx="97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Ǿ</a:t>
            </a:r>
            <a:r>
              <a:rPr lang="en-US" sz="1800"/>
              <a:t>6 in.</a:t>
            </a:r>
            <a:r>
              <a:rPr lang="en-US"/>
              <a:t> </a:t>
            </a:r>
          </a:p>
        </p:txBody>
      </p:sp>
      <p:sp>
        <p:nvSpPr>
          <p:cNvPr id="6166" name="Text Box 33"/>
          <p:cNvSpPr txBox="1">
            <a:spLocks noChangeArrowheads="1"/>
          </p:cNvSpPr>
          <p:nvPr/>
        </p:nvSpPr>
        <p:spPr bwMode="auto">
          <a:xfrm>
            <a:off x="7924800" y="1809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Ǿ20 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4" grpId="0"/>
      <p:bldP spid="190477" grpId="0"/>
      <p:bldP spid="190493" grpId="0"/>
      <p:bldP spid="190498" grpId="0" animBg="1"/>
      <p:bldP spid="190501" grpId="0"/>
      <p:bldP spid="1905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73713" cy="792163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Wheel &amp; Axle AMA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19100" y="842963"/>
          <a:ext cx="22510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710891" imgH="469696" progId="Equation.DSMT4">
                  <p:embed/>
                </p:oleObj>
              </mc:Choice>
              <mc:Fallback>
                <p:oleObj name="Equation" r:id="rId4" imgW="710891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842963"/>
                        <a:ext cx="2251075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34" descr="whe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4813"/>
            <a:ext cx="30003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35"/>
          <p:cNvSpPr>
            <a:spLocks noChangeArrowheads="1"/>
          </p:cNvSpPr>
          <p:nvPr/>
        </p:nvSpPr>
        <p:spPr bwMode="auto">
          <a:xfrm>
            <a:off x="6829425" y="1814513"/>
            <a:ext cx="404813" cy="36195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36"/>
          <p:cNvSpPr>
            <a:spLocks noChangeShapeType="1"/>
          </p:cNvSpPr>
          <p:nvPr/>
        </p:nvSpPr>
        <p:spPr bwMode="auto">
          <a:xfrm flipV="1">
            <a:off x="7021513" y="1825625"/>
            <a:ext cx="1520825" cy="111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7"/>
          <p:cNvSpPr>
            <a:spLocks noChangeShapeType="1"/>
          </p:cNvSpPr>
          <p:nvPr/>
        </p:nvSpPr>
        <p:spPr bwMode="auto">
          <a:xfrm flipV="1">
            <a:off x="7324725" y="1254125"/>
            <a:ext cx="0" cy="55245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38"/>
          <p:cNvSpPr>
            <a:spLocks noChangeShapeType="1"/>
          </p:cNvSpPr>
          <p:nvPr/>
        </p:nvSpPr>
        <p:spPr bwMode="auto">
          <a:xfrm flipV="1">
            <a:off x="8399463" y="1814513"/>
            <a:ext cx="0" cy="55245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0"/>
          <p:cNvSpPr>
            <a:spLocks noChangeShapeType="1"/>
          </p:cNvSpPr>
          <p:nvPr/>
        </p:nvSpPr>
        <p:spPr bwMode="auto">
          <a:xfrm flipV="1">
            <a:off x="8143875" y="476250"/>
            <a:ext cx="31432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1"/>
          <p:cNvSpPr>
            <a:spLocks noChangeShapeType="1"/>
          </p:cNvSpPr>
          <p:nvPr/>
        </p:nvSpPr>
        <p:spPr bwMode="auto">
          <a:xfrm flipH="1" flipV="1">
            <a:off x="6534150" y="381000"/>
            <a:ext cx="428625" cy="1228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42"/>
          <p:cNvSpPr txBox="1">
            <a:spLocks noChangeArrowheads="1"/>
          </p:cNvSpPr>
          <p:nvPr/>
        </p:nvSpPr>
        <p:spPr bwMode="auto">
          <a:xfrm>
            <a:off x="6276975" y="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Ǿ</a:t>
            </a:r>
            <a:r>
              <a:rPr lang="en-US" sz="1800"/>
              <a:t>6 in.</a:t>
            </a:r>
            <a:r>
              <a:rPr lang="en-US"/>
              <a:t> </a:t>
            </a:r>
          </a:p>
        </p:txBody>
      </p:sp>
      <p:sp>
        <p:nvSpPr>
          <p:cNvPr id="7181" name="Text Box 43"/>
          <p:cNvSpPr txBox="1">
            <a:spLocks noChangeArrowheads="1"/>
          </p:cNvSpPr>
          <p:nvPr/>
        </p:nvSpPr>
        <p:spPr bwMode="auto">
          <a:xfrm>
            <a:off x="8018463" y="180975"/>
            <a:ext cx="1125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Ǿ20 in.</a:t>
            </a:r>
          </a:p>
        </p:txBody>
      </p:sp>
      <p:sp>
        <p:nvSpPr>
          <p:cNvPr id="7182" name="Text Box 44"/>
          <p:cNvSpPr txBox="1">
            <a:spLocks noChangeArrowheads="1"/>
          </p:cNvSpPr>
          <p:nvPr/>
        </p:nvSpPr>
        <p:spPr bwMode="auto">
          <a:xfrm>
            <a:off x="7172325" y="8763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FF"/>
                </a:solidFill>
              </a:rPr>
              <a:t>200lb</a:t>
            </a:r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7905750" y="2324100"/>
            <a:ext cx="123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3366FF"/>
                </a:solidFill>
              </a:rPr>
              <a:t>70lb</a:t>
            </a:r>
          </a:p>
        </p:txBody>
      </p:sp>
      <p:sp>
        <p:nvSpPr>
          <p:cNvPr id="192558" name="Text Box 46"/>
          <p:cNvSpPr txBox="1">
            <a:spLocks noChangeArrowheads="1"/>
          </p:cNvSpPr>
          <p:nvPr/>
        </p:nvSpPr>
        <p:spPr bwMode="auto">
          <a:xfrm>
            <a:off x="304800" y="3606800"/>
            <a:ext cx="855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What is the AMA if the wheel is driving the axle?</a:t>
            </a:r>
          </a:p>
        </p:txBody>
      </p:sp>
      <p:sp>
        <p:nvSpPr>
          <p:cNvPr id="7185" name="Text Box 48"/>
          <p:cNvSpPr txBox="1">
            <a:spLocks noChangeArrowheads="1"/>
          </p:cNvSpPr>
          <p:nvPr/>
        </p:nvSpPr>
        <p:spPr bwMode="auto">
          <a:xfrm>
            <a:off x="142875" y="2198688"/>
            <a:ext cx="60134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Use the wheel and axle assembly illustration to the right to solve the following.</a:t>
            </a:r>
          </a:p>
        </p:txBody>
      </p:sp>
      <p:sp>
        <p:nvSpPr>
          <p:cNvPr id="192562" name="Text Box 50"/>
          <p:cNvSpPr txBox="1">
            <a:spLocks noChangeArrowheads="1"/>
          </p:cNvSpPr>
          <p:nvPr/>
        </p:nvSpPr>
        <p:spPr bwMode="auto">
          <a:xfrm>
            <a:off x="368300" y="4262438"/>
            <a:ext cx="680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200lb/70lb = 2.86 = 2.86:1</a:t>
            </a:r>
          </a:p>
        </p:txBody>
      </p:sp>
      <p:sp>
        <p:nvSpPr>
          <p:cNvPr id="192559" name="Text Box 47"/>
          <p:cNvSpPr txBox="1">
            <a:spLocks noChangeArrowheads="1"/>
          </p:cNvSpPr>
          <p:nvPr/>
        </p:nvSpPr>
        <p:spPr bwMode="auto">
          <a:xfrm>
            <a:off x="242888" y="4945063"/>
            <a:ext cx="8901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What is the efficiency of the wheel and axle assembly?</a:t>
            </a:r>
          </a:p>
        </p:txBody>
      </p:sp>
      <p:sp>
        <p:nvSpPr>
          <p:cNvPr id="192564" name="Text Box 52"/>
          <p:cNvSpPr txBox="1">
            <a:spLocks noChangeArrowheads="1"/>
          </p:cNvSpPr>
          <p:nvPr/>
        </p:nvSpPr>
        <p:spPr bwMode="auto">
          <a:xfrm>
            <a:off x="3540125" y="5818188"/>
            <a:ext cx="5603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2.86/3.33 = .859 or 85.9%</a:t>
            </a:r>
          </a:p>
        </p:txBody>
      </p:sp>
      <p:graphicFrame>
        <p:nvGraphicFramePr>
          <p:cNvPr id="192566" name="Object 54"/>
          <p:cNvGraphicFramePr>
            <a:graphicFrameLocks noChangeAspect="1"/>
          </p:cNvGraphicFramePr>
          <p:nvPr/>
        </p:nvGraphicFramePr>
        <p:xfrm>
          <a:off x="639763" y="5645150"/>
          <a:ext cx="2566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1218671" imgH="406224" progId="Equation.DSMT4">
                  <p:embed/>
                </p:oleObj>
              </mc:Choice>
              <mc:Fallback>
                <p:oleObj name="Equation" r:id="rId7" imgW="1218671" imgH="406224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645150"/>
                        <a:ext cx="2566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58" grpId="0"/>
      <p:bldP spid="192562" grpId="0"/>
      <p:bldP spid="192559" grpId="0"/>
      <p:bldP spid="1925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429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Pulley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687388"/>
            <a:ext cx="8039100" cy="300196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A pulley is a lever consisting of a wheel with a groove in its rim which is used to change the direction and magnitude of a force exerted by a rope or cable.  </a:t>
            </a:r>
          </a:p>
        </p:txBody>
      </p:sp>
      <p:pic>
        <p:nvPicPr>
          <p:cNvPr id="4608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67025"/>
            <a:ext cx="45053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9" descr="pulley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90788"/>
            <a:ext cx="22860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429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Pulley IMA</a:t>
            </a:r>
          </a:p>
        </p:txBody>
      </p:sp>
      <p:pic>
        <p:nvPicPr>
          <p:cNvPr id="47107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75"/>
            <a:ext cx="1811338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4813" y="788988"/>
            <a:ext cx="5665787" cy="165576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Fixed Pulley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- 1st class lever with an </a:t>
            </a:r>
            <a:r>
              <a:rPr lang="en-US" sz="2800" b="1" smtClean="0"/>
              <a:t>IMA</a:t>
            </a:r>
            <a:r>
              <a:rPr lang="en-US" sz="2800" smtClean="0"/>
              <a:t> of </a:t>
            </a:r>
            <a:r>
              <a:rPr lang="en-US" sz="2800" b="1" smtClean="0"/>
              <a:t>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- Changes the direction of force</a:t>
            </a:r>
          </a:p>
        </p:txBody>
      </p:sp>
      <p:sp>
        <p:nvSpPr>
          <p:cNvPr id="47109" name="Text Box 41"/>
          <p:cNvSpPr txBox="1">
            <a:spLocks noChangeArrowheads="1"/>
          </p:cNvSpPr>
          <p:nvPr/>
        </p:nvSpPr>
        <p:spPr bwMode="auto">
          <a:xfrm>
            <a:off x="647700" y="57277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10 lb</a:t>
            </a:r>
          </a:p>
        </p:txBody>
      </p:sp>
      <p:sp>
        <p:nvSpPr>
          <p:cNvPr id="47110" name="Text Box 42"/>
          <p:cNvSpPr txBox="1">
            <a:spLocks noChangeArrowheads="1"/>
          </p:cNvSpPr>
          <p:nvPr/>
        </p:nvSpPr>
        <p:spPr bwMode="auto">
          <a:xfrm>
            <a:off x="177800" y="2882900"/>
            <a:ext cx="10033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 lb</a:t>
            </a:r>
          </a:p>
        </p:txBody>
      </p:sp>
      <p:sp>
        <p:nvSpPr>
          <p:cNvPr id="47111" name="Text Box 43"/>
          <p:cNvSpPr txBox="1">
            <a:spLocks noChangeArrowheads="1"/>
          </p:cNvSpPr>
          <p:nvPr/>
        </p:nvSpPr>
        <p:spPr bwMode="auto">
          <a:xfrm>
            <a:off x="1270000" y="2870200"/>
            <a:ext cx="850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 lb</a:t>
            </a:r>
          </a:p>
        </p:txBody>
      </p:sp>
      <p:sp>
        <p:nvSpPr>
          <p:cNvPr id="47112" name="Line 44"/>
          <p:cNvSpPr>
            <a:spLocks noChangeShapeType="1"/>
          </p:cNvSpPr>
          <p:nvPr/>
        </p:nvSpPr>
        <p:spPr bwMode="auto">
          <a:xfrm flipV="1">
            <a:off x="1651000" y="2273300"/>
            <a:ext cx="0" cy="660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113" name="Picture 46" descr="fixedPul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95300"/>
            <a:ext cx="1873250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1943100" y="3200400"/>
            <a:ext cx="64960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Movable Pulley</a:t>
            </a:r>
          </a:p>
          <a:p>
            <a:r>
              <a:rPr lang="en-US" sz="3200"/>
              <a:t>- 2nd class lever with an </a:t>
            </a:r>
            <a:r>
              <a:rPr lang="en-US" sz="3200" b="1"/>
              <a:t>IMA</a:t>
            </a:r>
            <a:r>
              <a:rPr lang="en-US" sz="3200"/>
              <a:t> of </a:t>
            </a:r>
            <a:r>
              <a:rPr lang="en-US" sz="3200" b="1"/>
              <a:t>2</a:t>
            </a:r>
          </a:p>
          <a:p>
            <a:r>
              <a:rPr lang="en-US" sz="3200"/>
              <a:t>- Force directions stay constant</a:t>
            </a:r>
            <a:r>
              <a:rPr lang="en-US" sz="2800"/>
              <a:t> </a:t>
            </a:r>
          </a:p>
        </p:txBody>
      </p:sp>
      <p:sp>
        <p:nvSpPr>
          <p:cNvPr id="47115" name="Line 47"/>
          <p:cNvSpPr>
            <a:spLocks noChangeShapeType="1"/>
          </p:cNvSpPr>
          <p:nvPr/>
        </p:nvSpPr>
        <p:spPr bwMode="auto">
          <a:xfrm>
            <a:off x="7594600" y="1803400"/>
            <a:ext cx="0" cy="1752600"/>
          </a:xfrm>
          <a:prstGeom prst="line">
            <a:avLst/>
          </a:prstGeom>
          <a:noFill/>
          <a:ln w="825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48"/>
          <p:cNvSpPr txBox="1">
            <a:spLocks noChangeArrowheads="1"/>
          </p:cNvSpPr>
          <p:nvPr/>
        </p:nvSpPr>
        <p:spPr bwMode="auto">
          <a:xfrm>
            <a:off x="7073900" y="2501900"/>
            <a:ext cx="1054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10 lb</a:t>
            </a:r>
          </a:p>
        </p:txBody>
      </p:sp>
      <p:sp>
        <p:nvSpPr>
          <p:cNvPr id="47117" name="Text Box 49"/>
          <p:cNvSpPr txBox="1">
            <a:spLocks noChangeArrowheads="1"/>
          </p:cNvSpPr>
          <p:nvPr/>
        </p:nvSpPr>
        <p:spPr bwMode="auto">
          <a:xfrm>
            <a:off x="8089900" y="5092700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10 lb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Pulleys In Combination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862013"/>
            <a:ext cx="6956425" cy="1392237"/>
          </a:xfrm>
        </p:spPr>
        <p:txBody>
          <a:bodyPr/>
          <a:lstStyle/>
          <a:p>
            <a:pPr marL="0" indent="0">
              <a:spcBef>
                <a:spcPct val="50000"/>
              </a:spcBef>
              <a:buFontTx/>
              <a:buNone/>
            </a:pPr>
            <a:r>
              <a:rPr lang="en-US" sz="2800" smtClean="0"/>
              <a:t>Fixed and movable pulleys in combination provide mechanical advantage and a change of direction for effort force.</a:t>
            </a:r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2973388" y="2479675"/>
            <a:ext cx="47831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600">
                <a:solidFill>
                  <a:srgbClr val="FF0000"/>
                </a:solidFill>
              </a:rPr>
              <a:t>What is the IMA of the pulley system on the right?</a:t>
            </a:r>
          </a:p>
        </p:txBody>
      </p:sp>
      <p:pic>
        <p:nvPicPr>
          <p:cNvPr id="4813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33350"/>
            <a:ext cx="10287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6" t="70996" r="9465"/>
          <a:stretch>
            <a:fillRect/>
          </a:stretch>
        </p:blipFill>
        <p:spPr bwMode="auto">
          <a:xfrm>
            <a:off x="8272463" y="5516563"/>
            <a:ext cx="7683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41"/>
          <p:cNvSpPr txBox="1">
            <a:spLocks noChangeArrowheads="1"/>
          </p:cNvSpPr>
          <p:nvPr/>
        </p:nvSpPr>
        <p:spPr bwMode="auto">
          <a:xfrm>
            <a:off x="8153400" y="5705475"/>
            <a:ext cx="109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/>
              <a:t>800 lb</a:t>
            </a:r>
          </a:p>
        </p:txBody>
      </p:sp>
      <p:sp>
        <p:nvSpPr>
          <p:cNvPr id="196651" name="Rectangle 43"/>
          <p:cNvSpPr>
            <a:spLocks noChangeArrowheads="1"/>
          </p:cNvSpPr>
          <p:nvPr/>
        </p:nvSpPr>
        <p:spPr bwMode="auto">
          <a:xfrm>
            <a:off x="2124075" y="3433763"/>
            <a:ext cx="608330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Movable pulleys in combination provide mechanical advantage without change in effort force direction.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0" y="4691063"/>
            <a:ext cx="1943100" cy="355600"/>
            <a:chOff x="0" y="2955"/>
            <a:chExt cx="1224" cy="224"/>
          </a:xfrm>
        </p:grpSpPr>
        <p:sp>
          <p:nvSpPr>
            <p:cNvPr id="48161" name="Text Box 58"/>
            <p:cNvSpPr txBox="1">
              <a:spLocks noChangeArrowheads="1"/>
            </p:cNvSpPr>
            <p:nvPr/>
          </p:nvSpPr>
          <p:spPr bwMode="auto">
            <a:xfrm>
              <a:off x="654" y="2967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40 lb</a:t>
              </a:r>
            </a:p>
          </p:txBody>
        </p:sp>
        <p:sp>
          <p:nvSpPr>
            <p:cNvPr id="48162" name="Text Box 59"/>
            <p:cNvSpPr txBox="1">
              <a:spLocks noChangeArrowheads="1"/>
            </p:cNvSpPr>
            <p:nvPr/>
          </p:nvSpPr>
          <p:spPr bwMode="auto">
            <a:xfrm>
              <a:off x="0" y="2955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40 lb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0975" y="3548063"/>
            <a:ext cx="1933575" cy="336550"/>
            <a:chOff x="114" y="2235"/>
            <a:chExt cx="1218" cy="212"/>
          </a:xfrm>
        </p:grpSpPr>
        <p:sp>
          <p:nvSpPr>
            <p:cNvPr id="48159" name="Text Box 60"/>
            <p:cNvSpPr txBox="1">
              <a:spLocks noChangeArrowheads="1"/>
            </p:cNvSpPr>
            <p:nvPr/>
          </p:nvSpPr>
          <p:spPr bwMode="auto">
            <a:xfrm>
              <a:off x="114" y="2235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20 lb</a:t>
              </a:r>
            </a:p>
          </p:txBody>
        </p:sp>
        <p:sp>
          <p:nvSpPr>
            <p:cNvPr id="48160" name="Text Box 61"/>
            <p:cNvSpPr txBox="1">
              <a:spLocks noChangeArrowheads="1"/>
            </p:cNvSpPr>
            <p:nvPr/>
          </p:nvSpPr>
          <p:spPr bwMode="auto">
            <a:xfrm>
              <a:off x="762" y="2235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20 lb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409575" y="2462213"/>
            <a:ext cx="1962150" cy="336550"/>
            <a:chOff x="258" y="1551"/>
            <a:chExt cx="1236" cy="212"/>
          </a:xfrm>
        </p:grpSpPr>
        <p:sp>
          <p:nvSpPr>
            <p:cNvPr id="48157" name="Text Box 62"/>
            <p:cNvSpPr txBox="1">
              <a:spLocks noChangeArrowheads="1"/>
            </p:cNvSpPr>
            <p:nvPr/>
          </p:nvSpPr>
          <p:spPr bwMode="auto">
            <a:xfrm>
              <a:off x="258" y="1551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10 lb</a:t>
              </a:r>
            </a:p>
          </p:txBody>
        </p:sp>
        <p:sp>
          <p:nvSpPr>
            <p:cNvPr id="48158" name="Text Box 63"/>
            <p:cNvSpPr txBox="1">
              <a:spLocks noChangeArrowheads="1"/>
            </p:cNvSpPr>
            <p:nvPr/>
          </p:nvSpPr>
          <p:spPr bwMode="auto">
            <a:xfrm>
              <a:off x="924" y="1551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10 lb</a:t>
              </a:r>
            </a:p>
          </p:txBody>
        </p:sp>
      </p:grpSp>
      <p:sp>
        <p:nvSpPr>
          <p:cNvPr id="196672" name="Rectangle 64"/>
          <p:cNvSpPr>
            <a:spLocks noChangeArrowheads="1"/>
          </p:cNvSpPr>
          <p:nvPr/>
        </p:nvSpPr>
        <p:spPr bwMode="auto">
          <a:xfrm>
            <a:off x="2125663" y="5241925"/>
            <a:ext cx="392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600">
                <a:solidFill>
                  <a:srgbClr val="FF0000"/>
                </a:solidFill>
              </a:rPr>
              <a:t>What is the IMA of the pulley system on the left?</a:t>
            </a:r>
          </a:p>
        </p:txBody>
      </p:sp>
      <p:sp>
        <p:nvSpPr>
          <p:cNvPr id="196673" name="Text Box 65"/>
          <p:cNvSpPr txBox="1">
            <a:spLocks noChangeArrowheads="1"/>
          </p:cNvSpPr>
          <p:nvPr/>
        </p:nvSpPr>
        <p:spPr bwMode="auto">
          <a:xfrm>
            <a:off x="6762750" y="2886075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96674" name="Text Box 66"/>
          <p:cNvSpPr txBox="1">
            <a:spLocks noChangeArrowheads="1"/>
          </p:cNvSpPr>
          <p:nvPr/>
        </p:nvSpPr>
        <p:spPr bwMode="auto">
          <a:xfrm>
            <a:off x="6189663" y="5630863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8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133350" y="2128838"/>
            <a:ext cx="4000500" cy="4729162"/>
            <a:chOff x="216" y="1341"/>
            <a:chExt cx="2520" cy="2979"/>
          </a:xfrm>
        </p:grpSpPr>
        <p:grpSp>
          <p:nvGrpSpPr>
            <p:cNvPr id="48144" name="Group 70"/>
            <p:cNvGrpSpPr>
              <a:grpSpLocks/>
            </p:cNvGrpSpPr>
            <p:nvPr/>
          </p:nvGrpSpPr>
          <p:grpSpPr bwMode="auto">
            <a:xfrm>
              <a:off x="216" y="1473"/>
              <a:ext cx="2520" cy="2847"/>
              <a:chOff x="144" y="1473"/>
              <a:chExt cx="2520" cy="2847"/>
            </a:xfrm>
          </p:grpSpPr>
          <p:pic>
            <p:nvPicPr>
              <p:cNvPr id="48146" name="Picture 52" descr="pulley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" y="1740"/>
                <a:ext cx="324" cy="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47" name="Picture 50" descr="pulley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" y="2424"/>
                <a:ext cx="324" cy="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8" name="Line 44"/>
              <p:cNvSpPr>
                <a:spLocks noChangeShapeType="1"/>
              </p:cNvSpPr>
              <p:nvPr/>
            </p:nvSpPr>
            <p:spPr bwMode="auto">
              <a:xfrm>
                <a:off x="144" y="1473"/>
                <a:ext cx="2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149" name="Picture 45" descr="pulley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" y="3174"/>
                <a:ext cx="324" cy="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0" name="Line 48"/>
              <p:cNvSpPr>
                <a:spLocks noChangeShapeType="1"/>
              </p:cNvSpPr>
              <p:nvPr/>
            </p:nvSpPr>
            <p:spPr bwMode="auto">
              <a:xfrm flipV="1">
                <a:off x="465" y="1479"/>
                <a:ext cx="15" cy="18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51"/>
              <p:cNvSpPr>
                <a:spLocks noChangeShapeType="1"/>
              </p:cNvSpPr>
              <p:nvPr/>
            </p:nvSpPr>
            <p:spPr bwMode="auto">
              <a:xfrm flipV="1">
                <a:off x="582" y="1473"/>
                <a:ext cx="9" cy="11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Line 54"/>
              <p:cNvSpPr>
                <a:spLocks noChangeShapeType="1"/>
              </p:cNvSpPr>
              <p:nvPr/>
            </p:nvSpPr>
            <p:spPr bwMode="auto">
              <a:xfrm flipV="1">
                <a:off x="714" y="1479"/>
                <a:ext cx="0" cy="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153" name="Picture 5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06" t="70996" r="9465"/>
              <a:stretch>
                <a:fillRect/>
              </a:stretch>
            </p:blipFill>
            <p:spPr bwMode="auto">
              <a:xfrm>
                <a:off x="366" y="3634"/>
                <a:ext cx="484" cy="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4" name="Text Box 57"/>
              <p:cNvSpPr txBox="1">
                <a:spLocks noChangeArrowheads="1"/>
              </p:cNvSpPr>
              <p:nvPr/>
            </p:nvSpPr>
            <p:spPr bwMode="auto">
              <a:xfrm>
                <a:off x="300" y="3705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80 lb</a:t>
                </a:r>
              </a:p>
            </p:txBody>
          </p:sp>
          <p:sp>
            <p:nvSpPr>
              <p:cNvPr id="48155" name="Line 49"/>
              <p:cNvSpPr>
                <a:spLocks noChangeShapeType="1"/>
              </p:cNvSpPr>
              <p:nvPr/>
            </p:nvSpPr>
            <p:spPr bwMode="auto">
              <a:xfrm flipH="1" flipV="1">
                <a:off x="726" y="2925"/>
                <a:ext cx="15" cy="3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6" name="Line 53"/>
              <p:cNvSpPr>
                <a:spLocks noChangeShapeType="1"/>
              </p:cNvSpPr>
              <p:nvPr/>
            </p:nvSpPr>
            <p:spPr bwMode="auto">
              <a:xfrm flipH="1" flipV="1">
                <a:off x="855" y="2253"/>
                <a:ext cx="12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5" name="Line 55"/>
            <p:cNvSpPr>
              <a:spLocks noChangeShapeType="1"/>
            </p:cNvSpPr>
            <p:nvPr/>
          </p:nvSpPr>
          <p:spPr bwMode="auto">
            <a:xfrm flipV="1">
              <a:off x="1076" y="1341"/>
              <a:ext cx="8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/>
      <p:bldP spid="196651" grpId="0"/>
      <p:bldP spid="196672" grpId="0"/>
      <p:bldP spid="196673" grpId="0"/>
      <p:bldP spid="1966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The Six Simple Machines</a:t>
            </a:r>
          </a:p>
        </p:txBody>
      </p:sp>
      <p:grpSp>
        <p:nvGrpSpPr>
          <p:cNvPr id="28675" name="Group 22"/>
          <p:cNvGrpSpPr>
            <a:grpSpLocks/>
          </p:cNvGrpSpPr>
          <p:nvPr/>
        </p:nvGrpSpPr>
        <p:grpSpPr bwMode="auto">
          <a:xfrm>
            <a:off x="217488" y="1427163"/>
            <a:ext cx="2794000" cy="3225800"/>
            <a:chOff x="120" y="1225"/>
            <a:chExt cx="1760" cy="2032"/>
          </a:xfrm>
        </p:grpSpPr>
        <p:pic>
          <p:nvPicPr>
            <p:cNvPr id="2868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" y="1510"/>
              <a:ext cx="1760" cy="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3" name="Text Box 18"/>
            <p:cNvSpPr txBox="1">
              <a:spLocks noChangeArrowheads="1"/>
            </p:cNvSpPr>
            <p:nvPr/>
          </p:nvSpPr>
          <p:spPr bwMode="auto">
            <a:xfrm>
              <a:off x="205" y="1225"/>
              <a:ext cx="16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Inclined Plane</a:t>
              </a:r>
            </a:p>
          </p:txBody>
        </p:sp>
      </p:grpSp>
      <p:grpSp>
        <p:nvGrpSpPr>
          <p:cNvPr id="28676" name="Group 24"/>
          <p:cNvGrpSpPr>
            <a:grpSpLocks/>
          </p:cNvGrpSpPr>
          <p:nvPr/>
        </p:nvGrpSpPr>
        <p:grpSpPr bwMode="auto">
          <a:xfrm>
            <a:off x="6135688" y="1395413"/>
            <a:ext cx="2720975" cy="3206750"/>
            <a:chOff x="4046" y="1206"/>
            <a:chExt cx="1714" cy="2020"/>
          </a:xfrm>
        </p:grpSpPr>
        <p:pic>
          <p:nvPicPr>
            <p:cNvPr id="2868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" y="1505"/>
              <a:ext cx="1714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Text Box 19"/>
            <p:cNvSpPr txBox="1">
              <a:spLocks noChangeArrowheads="1"/>
            </p:cNvSpPr>
            <p:nvPr/>
          </p:nvSpPr>
          <p:spPr bwMode="auto">
            <a:xfrm>
              <a:off x="4563" y="1206"/>
              <a:ext cx="11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Screw</a:t>
              </a:r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3433763" y="1376363"/>
            <a:ext cx="3132137" cy="3930650"/>
            <a:chOff x="2119" y="1194"/>
            <a:chExt cx="1973" cy="2476"/>
          </a:xfrm>
        </p:grpSpPr>
        <p:pic>
          <p:nvPicPr>
            <p:cNvPr id="28678" name="Picture 20" descr="MPj0185046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" y="1499"/>
              <a:ext cx="1451" cy="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21"/>
            <p:cNvSpPr txBox="1">
              <a:spLocks noChangeArrowheads="1"/>
            </p:cNvSpPr>
            <p:nvPr/>
          </p:nvSpPr>
          <p:spPr bwMode="auto">
            <a:xfrm>
              <a:off x="2479" y="1194"/>
              <a:ext cx="16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Wedge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762375" cy="8953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Pulley AMA</a:t>
            </a:r>
          </a:p>
        </p:txBody>
      </p:sp>
      <p:graphicFrame>
        <p:nvGraphicFramePr>
          <p:cNvPr id="8194" name="Object 41"/>
          <p:cNvGraphicFramePr>
            <a:graphicFrameLocks noGrp="1" noChangeAspect="1"/>
          </p:cNvGraphicFramePr>
          <p:nvPr>
            <p:ph idx="1"/>
          </p:nvPr>
        </p:nvGraphicFramePr>
        <p:xfrm>
          <a:off x="1085850" y="795338"/>
          <a:ext cx="202565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710891" imgH="469696" progId="Equation.DSMT4">
                  <p:embed/>
                </p:oleObj>
              </mc:Choice>
              <mc:Fallback>
                <p:oleObj name="Equation" r:id="rId4" imgW="710891" imgH="469696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795338"/>
                        <a:ext cx="202565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43"/>
          <p:cNvSpPr txBox="1">
            <a:spLocks noChangeArrowheads="1"/>
          </p:cNvSpPr>
          <p:nvPr/>
        </p:nvSpPr>
        <p:spPr bwMode="auto">
          <a:xfrm>
            <a:off x="874713" y="2109788"/>
            <a:ext cx="6056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What is the AMA of the pulley system on the right?</a:t>
            </a:r>
          </a:p>
        </p:txBody>
      </p:sp>
      <p:grpSp>
        <p:nvGrpSpPr>
          <p:cNvPr id="8200" name="Group 45"/>
          <p:cNvGrpSpPr>
            <a:grpSpLocks/>
          </p:cNvGrpSpPr>
          <p:nvPr/>
        </p:nvGrpSpPr>
        <p:grpSpPr bwMode="auto">
          <a:xfrm>
            <a:off x="7423150" y="0"/>
            <a:ext cx="2320925" cy="6858000"/>
            <a:chOff x="4406" y="0"/>
            <a:chExt cx="1462" cy="4320"/>
          </a:xfrm>
        </p:grpSpPr>
        <p:grpSp>
          <p:nvGrpSpPr>
            <p:cNvPr id="8207" name="Group 44"/>
            <p:cNvGrpSpPr>
              <a:grpSpLocks/>
            </p:cNvGrpSpPr>
            <p:nvPr/>
          </p:nvGrpSpPr>
          <p:grpSpPr bwMode="auto">
            <a:xfrm>
              <a:off x="4406" y="0"/>
              <a:ext cx="1462" cy="4320"/>
              <a:chOff x="3760" y="0"/>
              <a:chExt cx="1462" cy="4320"/>
            </a:xfrm>
          </p:grpSpPr>
          <p:pic>
            <p:nvPicPr>
              <p:cNvPr id="820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0" y="0"/>
                <a:ext cx="648" cy="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0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06" t="70996" r="9465"/>
              <a:stretch>
                <a:fillRect/>
              </a:stretch>
            </p:blipFill>
            <p:spPr bwMode="auto">
              <a:xfrm>
                <a:off x="3867" y="3634"/>
                <a:ext cx="484" cy="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11" name="Text Box 7"/>
              <p:cNvSpPr txBox="1">
                <a:spLocks noChangeArrowheads="1"/>
              </p:cNvSpPr>
              <p:nvPr/>
            </p:nvSpPr>
            <p:spPr bwMode="auto">
              <a:xfrm>
                <a:off x="3784" y="3758"/>
                <a:ext cx="6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/>
                  <a:t>800 lb</a:t>
                </a:r>
              </a:p>
            </p:txBody>
          </p:sp>
          <p:sp>
            <p:nvSpPr>
              <p:cNvPr id="8212" name="Text Box 38"/>
              <p:cNvSpPr txBox="1">
                <a:spLocks noChangeArrowheads="1"/>
              </p:cNvSpPr>
              <p:nvPr/>
            </p:nvSpPr>
            <p:spPr bwMode="auto">
              <a:xfrm>
                <a:off x="4240" y="3114"/>
                <a:ext cx="98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230 lb</a:t>
                </a:r>
              </a:p>
            </p:txBody>
          </p:sp>
        </p:grpSp>
        <p:sp>
          <p:nvSpPr>
            <p:cNvPr id="8208" name="Line 37"/>
            <p:cNvSpPr>
              <a:spLocks noChangeShapeType="1"/>
            </p:cNvSpPr>
            <p:nvPr/>
          </p:nvSpPr>
          <p:spPr bwMode="auto">
            <a:xfrm flipV="1">
              <a:off x="4752" y="341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16111" name="Object 47"/>
          <p:cNvGraphicFramePr>
            <a:graphicFrameLocks noChangeAspect="1"/>
          </p:cNvGraphicFramePr>
          <p:nvPr/>
        </p:nvGraphicFramePr>
        <p:xfrm>
          <a:off x="509588" y="3097213"/>
          <a:ext cx="20558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8" imgW="939392" imgH="406224" progId="Equation.DSMT4">
                  <p:embed/>
                </p:oleObj>
              </mc:Choice>
              <mc:Fallback>
                <p:oleObj name="Equation" r:id="rId8" imgW="939392" imgH="406224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097213"/>
                        <a:ext cx="205581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2" name="Line 48"/>
          <p:cNvSpPr>
            <a:spLocks noChangeShapeType="1"/>
          </p:cNvSpPr>
          <p:nvPr/>
        </p:nvSpPr>
        <p:spPr bwMode="auto">
          <a:xfrm>
            <a:off x="2233613" y="3230563"/>
            <a:ext cx="30480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3" name="Line 49"/>
          <p:cNvSpPr>
            <a:spLocks noChangeShapeType="1"/>
          </p:cNvSpPr>
          <p:nvPr/>
        </p:nvSpPr>
        <p:spPr bwMode="auto">
          <a:xfrm>
            <a:off x="2182813" y="3808413"/>
            <a:ext cx="26035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4" name="Text Box 50"/>
          <p:cNvSpPr txBox="1">
            <a:spLocks noChangeArrowheads="1"/>
          </p:cNvSpPr>
          <p:nvPr/>
        </p:nvSpPr>
        <p:spPr bwMode="auto">
          <a:xfrm>
            <a:off x="3005138" y="3365500"/>
            <a:ext cx="389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AMA = 3.48 = 3.48:1</a:t>
            </a:r>
          </a:p>
        </p:txBody>
      </p:sp>
      <p:sp>
        <p:nvSpPr>
          <p:cNvPr id="216115" name="Rectangle 51"/>
          <p:cNvSpPr>
            <a:spLocks noChangeArrowheads="1"/>
          </p:cNvSpPr>
          <p:nvPr/>
        </p:nvSpPr>
        <p:spPr bwMode="auto">
          <a:xfrm>
            <a:off x="995363" y="4337050"/>
            <a:ext cx="60086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What is the efficiency of the pulley system on the right?</a:t>
            </a:r>
          </a:p>
        </p:txBody>
      </p:sp>
      <p:graphicFrame>
        <p:nvGraphicFramePr>
          <p:cNvPr id="216117" name="Object 53"/>
          <p:cNvGraphicFramePr>
            <a:graphicFrameLocks noChangeAspect="1"/>
          </p:cNvGraphicFramePr>
          <p:nvPr/>
        </p:nvGraphicFramePr>
        <p:xfrm>
          <a:off x="4032250" y="5235575"/>
          <a:ext cx="9890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0" imgW="368140" imgH="406224" progId="Equation.DSMT4">
                  <p:embed/>
                </p:oleObj>
              </mc:Choice>
              <mc:Fallback>
                <p:oleObj name="Equation" r:id="rId10" imgW="368140" imgH="406224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235575"/>
                        <a:ext cx="9890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8" name="Text Box 54"/>
          <p:cNvSpPr txBox="1">
            <a:spLocks noChangeArrowheads="1"/>
          </p:cNvSpPr>
          <p:nvPr/>
        </p:nvSpPr>
        <p:spPr bwMode="auto">
          <a:xfrm>
            <a:off x="295275" y="5594350"/>
            <a:ext cx="2097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Efficiency =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6119" name="Text Box 55"/>
          <p:cNvSpPr txBox="1">
            <a:spLocks noChangeArrowheads="1"/>
          </p:cNvSpPr>
          <p:nvPr/>
        </p:nvSpPr>
        <p:spPr bwMode="auto">
          <a:xfrm>
            <a:off x="5329238" y="5548313"/>
            <a:ext cx="2487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= .87 or 87%</a:t>
            </a:r>
          </a:p>
        </p:txBody>
      </p:sp>
      <p:graphicFrame>
        <p:nvGraphicFramePr>
          <p:cNvPr id="216123" name="Object 59"/>
          <p:cNvGraphicFramePr>
            <a:graphicFrameLocks noChangeAspect="1"/>
          </p:cNvGraphicFramePr>
          <p:nvPr/>
        </p:nvGraphicFramePr>
        <p:xfrm>
          <a:off x="2430463" y="5278438"/>
          <a:ext cx="1317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2" imgW="533169" imgH="406224" progId="Equation.DSMT4">
                  <p:embed/>
                </p:oleObj>
              </mc:Choice>
              <mc:Fallback>
                <p:oleObj name="Equation" r:id="rId12" imgW="533169" imgH="4062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278438"/>
                        <a:ext cx="1317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12" grpId="0" animBg="1"/>
      <p:bldP spid="216113" grpId="0" animBg="1"/>
      <p:bldP spid="216114" grpId="0"/>
      <p:bldP spid="216115" grpId="0"/>
      <p:bldP spid="216118" grpId="0"/>
      <p:bldP spid="21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28" name="Group 20"/>
          <p:cNvGrpSpPr>
            <a:grpSpLocks/>
          </p:cNvGrpSpPr>
          <p:nvPr/>
        </p:nvGrpSpPr>
        <p:grpSpPr bwMode="auto">
          <a:xfrm>
            <a:off x="257175" y="246063"/>
            <a:ext cx="2173288" cy="3835400"/>
            <a:chOff x="162" y="155"/>
            <a:chExt cx="1369" cy="2416"/>
          </a:xfrm>
        </p:grpSpPr>
        <p:pic>
          <p:nvPicPr>
            <p:cNvPr id="119813" name="Picture 3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9" y="155"/>
              <a:ext cx="696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162" y="2053"/>
              <a:ext cx="136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baseline="30000"/>
                <a:t>nd</a:t>
              </a:r>
              <a:r>
                <a:rPr lang="en-US"/>
                <a:t> Class lever</a:t>
              </a:r>
            </a:p>
            <a:p>
              <a:r>
                <a:rPr lang="en-US"/>
                <a:t>MA = 2 </a:t>
              </a:r>
            </a:p>
          </p:txBody>
        </p:sp>
      </p:grpSp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1981200" y="242888"/>
            <a:ext cx="3109913" cy="2647950"/>
            <a:chOff x="1248" y="153"/>
            <a:chExt cx="1959" cy="1668"/>
          </a:xfrm>
        </p:grpSpPr>
        <p:pic>
          <p:nvPicPr>
            <p:cNvPr id="119814" name="Picture 46" descr="fixedPull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8" y="153"/>
              <a:ext cx="609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1827" y="238"/>
              <a:ext cx="13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r>
                <a:rPr lang="en-US" baseline="30000"/>
                <a:t>st</a:t>
              </a:r>
              <a:r>
                <a:rPr lang="en-US"/>
                <a:t>  Class lever</a:t>
              </a:r>
            </a:p>
            <a:p>
              <a:r>
                <a:rPr lang="en-US"/>
                <a:t>MA = 1</a:t>
              </a:r>
            </a:p>
          </p:txBody>
        </p:sp>
      </p:grpSp>
      <p:grpSp>
        <p:nvGrpSpPr>
          <p:cNvPr id="119830" name="Group 22"/>
          <p:cNvGrpSpPr>
            <a:grpSpLocks/>
          </p:cNvGrpSpPr>
          <p:nvPr/>
        </p:nvGrpSpPr>
        <p:grpSpPr bwMode="auto">
          <a:xfrm>
            <a:off x="7178675" y="560388"/>
            <a:ext cx="1420813" cy="5610225"/>
            <a:chOff x="4522" y="353"/>
            <a:chExt cx="895" cy="3534"/>
          </a:xfrm>
        </p:grpSpPr>
        <p:pic>
          <p:nvPicPr>
            <p:cNvPr id="119812" name="Picture 3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9" y="353"/>
              <a:ext cx="648" cy="3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4525" y="81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4524" y="13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4522" y="269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</a:p>
          </p:txBody>
        </p:sp>
        <p:sp>
          <p:nvSpPr>
            <p:cNvPr id="119820" name="Text Box 12"/>
            <p:cNvSpPr txBox="1">
              <a:spLocks noChangeArrowheads="1"/>
            </p:cNvSpPr>
            <p:nvPr/>
          </p:nvSpPr>
          <p:spPr bwMode="auto">
            <a:xfrm>
              <a:off x="4532" y="328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</a:t>
              </a:r>
            </a:p>
          </p:txBody>
        </p:sp>
      </p:grp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267075" y="1441450"/>
            <a:ext cx="38528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Pulleys in combination or Block and tackle are a compound machine.</a:t>
            </a:r>
          </a:p>
        </p:txBody>
      </p:sp>
      <p:grpSp>
        <p:nvGrpSpPr>
          <p:cNvPr id="119831" name="Group 23"/>
          <p:cNvGrpSpPr>
            <a:grpSpLocks/>
          </p:cNvGrpSpPr>
          <p:nvPr/>
        </p:nvGrpSpPr>
        <p:grpSpPr bwMode="auto">
          <a:xfrm>
            <a:off x="349250" y="4257675"/>
            <a:ext cx="6754813" cy="1243013"/>
            <a:chOff x="220" y="2682"/>
            <a:chExt cx="4255" cy="783"/>
          </a:xfrm>
        </p:grpSpPr>
        <p:sp>
          <p:nvSpPr>
            <p:cNvPr id="119822" name="TextBox 4"/>
            <p:cNvSpPr txBox="1">
              <a:spLocks noChangeArrowheads="1"/>
            </p:cNvSpPr>
            <p:nvPr/>
          </p:nvSpPr>
          <p:spPr bwMode="auto">
            <a:xfrm>
              <a:off x="220" y="2682"/>
              <a:ext cx="40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/>
                <a:t>Calculating mechanical advantage</a:t>
              </a:r>
            </a:p>
          </p:txBody>
        </p:sp>
        <p:sp>
          <p:nvSpPr>
            <p:cNvPr id="119824" name="Text Box 16"/>
            <p:cNvSpPr txBox="1">
              <a:spLocks noChangeArrowheads="1"/>
            </p:cNvSpPr>
            <p:nvPr/>
          </p:nvSpPr>
          <p:spPr bwMode="auto">
            <a:xfrm>
              <a:off x="270" y="3100"/>
              <a:ext cx="42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/>
                <a:t>MA</a:t>
              </a:r>
              <a:r>
                <a:rPr lang="en-US" sz="3200" b="1" baseline="-10000"/>
                <a:t>T</a:t>
              </a:r>
              <a:r>
                <a:rPr lang="en-US" sz="3200" b="1"/>
                <a:t> = MA</a:t>
              </a:r>
              <a:r>
                <a:rPr lang="en-US" sz="3200" b="1" baseline="-10000"/>
                <a:t>A</a:t>
              </a:r>
              <a:r>
                <a:rPr lang="en-US" sz="3200" b="1"/>
                <a:t> * MA</a:t>
              </a:r>
              <a:r>
                <a:rPr lang="en-US" sz="3200" b="1" baseline="-10000"/>
                <a:t>B</a:t>
              </a:r>
              <a:r>
                <a:rPr lang="en-US" sz="3200" b="1"/>
                <a:t> * MA</a:t>
              </a:r>
              <a:r>
                <a:rPr lang="en-US" sz="3200" b="1" baseline="-10000"/>
                <a:t>C</a:t>
              </a:r>
              <a:r>
                <a:rPr lang="en-US" sz="3200" b="1"/>
                <a:t> * MA</a:t>
              </a:r>
              <a:r>
                <a:rPr lang="en-US" sz="3200" b="1" baseline="-10000"/>
                <a:t>D</a:t>
              </a:r>
            </a:p>
          </p:txBody>
        </p:sp>
      </p:grp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447675" y="5568950"/>
            <a:ext cx="6675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MA</a:t>
            </a:r>
            <a:r>
              <a:rPr lang="en-US" sz="3200" b="1" baseline="-10000"/>
              <a:t>T</a:t>
            </a:r>
            <a:r>
              <a:rPr lang="en-US" sz="3200" b="1"/>
              <a:t> = 1 * 1 * 2 * 2</a:t>
            </a:r>
            <a:endParaRPr lang="en-US" sz="3200" b="1" baseline="-10000"/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66725" y="6159500"/>
            <a:ext cx="6675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MA</a:t>
            </a:r>
            <a:r>
              <a:rPr lang="en-US" sz="3200" b="1" baseline="-10000"/>
              <a:t>T</a:t>
            </a:r>
            <a:r>
              <a:rPr lang="en-US" sz="3200" b="1"/>
              <a:t> = 4</a:t>
            </a:r>
            <a:endParaRPr lang="en-US" sz="3200" b="1" baseline="-10000"/>
          </a:p>
        </p:txBody>
      </p:sp>
    </p:spTree>
    <p:extLst>
      <p:ext uri="{BB962C8B-B14F-4D97-AF65-F5344CB8AC3E}">
        <p14:creationId xmlns:p14="http://schemas.microsoft.com/office/powerpoint/2010/main" val="406840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6" grpId="0"/>
      <p:bldP spid="1198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Image</a:t>
            </a:r>
            <a:r>
              <a:rPr lang="en-US" smtClean="0"/>
              <a:t> </a:t>
            </a:r>
            <a:r>
              <a:rPr lang="en-US" sz="4000" smtClean="0">
                <a:solidFill>
                  <a:srgbClr val="00386B"/>
                </a:solidFill>
              </a:rPr>
              <a:t>Resources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Microsoft, Inc. (2008). </a:t>
            </a:r>
            <a:r>
              <a:rPr lang="en-US" sz="2000" i="1" smtClean="0"/>
              <a:t>Clip art</a:t>
            </a:r>
            <a:r>
              <a:rPr lang="en-US" sz="2000" smtClean="0"/>
              <a:t>. Retrieved January 10, 2008, from http://office.microsoft.com/en-us/clipart/default.aspx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4455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Mechanical Advantage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36650" y="1317625"/>
            <a:ext cx="72739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/>
              <a:t>Ratio of the magnitude of the resistance and effort forces </a:t>
            </a:r>
          </a:p>
          <a:p>
            <a:pPr>
              <a:spcBef>
                <a:spcPct val="50000"/>
              </a:spcBef>
            </a:pPr>
            <a:r>
              <a:rPr lang="en-US" sz="3200"/>
              <a:t>Ratio of distance traveled by the effort and the resistance force</a:t>
            </a:r>
            <a:endParaRPr lang="en-US" sz="1200"/>
          </a:p>
          <a:p>
            <a:pPr>
              <a:spcBef>
                <a:spcPct val="50000"/>
              </a:spcBef>
            </a:pPr>
            <a:r>
              <a:rPr lang="en-US" sz="3200"/>
              <a:t>Calculated ratios allow designers to manipulate speed, distance, force, and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Mechanical Advantage Example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033463" y="3730625"/>
            <a:ext cx="6881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Effort force travels 4 times greater distance than the resistance force.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60363" y="2103438"/>
            <a:ext cx="5762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Magnitude of Force: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77825" y="3236913"/>
            <a:ext cx="7720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Distance Traveled by Forces:</a:t>
            </a: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808038"/>
            <a:ext cx="8116888" cy="1104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A mechanical advantage of 4:1 tells 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what about a mechanism?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1050925" y="2582863"/>
            <a:ext cx="8093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Effort force magnitude is 4 times </a:t>
            </a:r>
            <a:r>
              <a:rPr lang="en-US" b="1"/>
              <a:t>less</a:t>
            </a:r>
            <a:r>
              <a:rPr lang="en-US"/>
              <a:t> than the magnitude of the resistance force.</a:t>
            </a:r>
          </a:p>
        </p:txBody>
      </p:sp>
      <p:pic>
        <p:nvPicPr>
          <p:cNvPr id="30728" name="Picture 31" descr="RAMP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4635500"/>
            <a:ext cx="3649662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06" grpId="0"/>
      <p:bldP spid="128007" grpId="0"/>
      <p:bldP spid="1280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Work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312738" y="906463"/>
            <a:ext cx="83661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The force applied on an object times the distance traveled by the object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609600" y="4191000"/>
            <a:ext cx="7620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1431925" y="2363788"/>
            <a:ext cx="234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Initial position</a:t>
            </a:r>
          </a:p>
        </p:txBody>
      </p:sp>
      <p:sp>
        <p:nvSpPr>
          <p:cNvPr id="31750" name="Text Box 26"/>
          <p:cNvSpPr txBox="1">
            <a:spLocks noChangeArrowheads="1"/>
          </p:cNvSpPr>
          <p:nvPr/>
        </p:nvSpPr>
        <p:spPr bwMode="auto">
          <a:xfrm>
            <a:off x="5943600" y="2393950"/>
            <a:ext cx="228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Final position</a:t>
            </a:r>
          </a:p>
        </p:txBody>
      </p:sp>
      <p:sp>
        <p:nvSpPr>
          <p:cNvPr id="31751" name="Line 30"/>
          <p:cNvSpPr>
            <a:spLocks noChangeShapeType="1"/>
          </p:cNvSpPr>
          <p:nvPr/>
        </p:nvSpPr>
        <p:spPr bwMode="auto">
          <a:xfrm>
            <a:off x="28194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31"/>
          <p:cNvSpPr>
            <a:spLocks noChangeShapeType="1"/>
          </p:cNvSpPr>
          <p:nvPr/>
        </p:nvSpPr>
        <p:spPr bwMode="auto">
          <a:xfrm>
            <a:off x="7315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32"/>
          <p:cNvSpPr txBox="1">
            <a:spLocks noChangeArrowheads="1"/>
          </p:cNvSpPr>
          <p:nvPr/>
        </p:nvSpPr>
        <p:spPr bwMode="auto">
          <a:xfrm>
            <a:off x="3870325" y="4891088"/>
            <a:ext cx="212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Distance (</a:t>
            </a:r>
            <a:r>
              <a:rPr lang="en-US" sz="2800" b="1"/>
              <a:t>d</a:t>
            </a:r>
            <a:r>
              <a:rPr lang="en-US" sz="2800"/>
              <a:t>)</a:t>
            </a:r>
          </a:p>
        </p:txBody>
      </p:sp>
      <p:sp>
        <p:nvSpPr>
          <p:cNvPr id="31754" name="Line 33"/>
          <p:cNvSpPr>
            <a:spLocks noChangeShapeType="1"/>
          </p:cNvSpPr>
          <p:nvPr/>
        </p:nvSpPr>
        <p:spPr bwMode="auto">
          <a:xfrm>
            <a:off x="28194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0" y="2909888"/>
            <a:ext cx="2819400" cy="1281112"/>
            <a:chOff x="0" y="2909888"/>
            <a:chExt cx="2819400" cy="1281112"/>
          </a:xfrm>
        </p:grpSpPr>
        <p:sp>
          <p:nvSpPr>
            <p:cNvPr id="31758" name="Rectangle 4"/>
            <p:cNvSpPr>
              <a:spLocks noChangeArrowheads="1"/>
            </p:cNvSpPr>
            <p:nvPr/>
          </p:nvSpPr>
          <p:spPr bwMode="auto">
            <a:xfrm>
              <a:off x="1524000" y="3429000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5"/>
            <p:cNvSpPr>
              <a:spLocks noChangeShapeType="1"/>
            </p:cNvSpPr>
            <p:nvPr/>
          </p:nvSpPr>
          <p:spPr bwMode="auto">
            <a:xfrm>
              <a:off x="533400" y="38100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29"/>
            <p:cNvSpPr txBox="1">
              <a:spLocks noChangeArrowheads="1"/>
            </p:cNvSpPr>
            <p:nvPr/>
          </p:nvSpPr>
          <p:spPr bwMode="auto">
            <a:xfrm>
              <a:off x="0" y="2909888"/>
              <a:ext cx="16494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/>
                <a:t>Force (</a:t>
              </a:r>
              <a:r>
                <a:rPr lang="en-US" sz="2800" b="1"/>
                <a:t>F</a:t>
              </a:r>
              <a:r>
                <a:rPr lang="en-US" sz="2800"/>
                <a:t>)</a:t>
              </a:r>
            </a:p>
          </p:txBody>
        </p:sp>
      </p:grp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1668463" y="5403850"/>
            <a:ext cx="50196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Work = Force * Distance = F*d</a:t>
            </a:r>
          </a:p>
        </p:txBody>
      </p:sp>
      <p:sp>
        <p:nvSpPr>
          <p:cNvPr id="31757" name="TextBox 15"/>
          <p:cNvSpPr txBox="1">
            <a:spLocks noChangeArrowheads="1"/>
          </p:cNvSpPr>
          <p:nvPr/>
        </p:nvSpPr>
        <p:spPr bwMode="auto">
          <a:xfrm>
            <a:off x="0" y="6205538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/>
              <a:t>*The force needed to overcome friction is not considered*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99 -2.59259E-6 L 0.49132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938" y="1109663"/>
            <a:ext cx="8366125" cy="1420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latin typeface="+mj-lt"/>
              </a:rPr>
              <a:t>The product of the effort times the distance traveled will be the same regardless of the system mechanical advantage</a:t>
            </a:r>
          </a:p>
        </p:txBody>
      </p:sp>
      <p:pic>
        <p:nvPicPr>
          <p:cNvPr id="32772" name="Picture 31" descr="RAMP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3348038"/>
            <a:ext cx="46228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6363"/>
            <a:ext cx="9144000" cy="1143001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Mechanical Advantage Ratios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889000"/>
            <a:ext cx="8275638" cy="51768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One is the magic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800" dirty="0" smtClean="0"/>
              <a:t>If MA is </a:t>
            </a:r>
            <a:r>
              <a:rPr lang="en-US" sz="2800" b="1" dirty="0" smtClean="0"/>
              <a:t>greater</a:t>
            </a:r>
            <a:r>
              <a:rPr lang="en-US" sz="2800" dirty="0" smtClean="0"/>
              <a:t> than 1: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		Proportionally </a:t>
            </a:r>
            <a:r>
              <a:rPr lang="en-US" sz="2800" b="1" dirty="0" smtClean="0"/>
              <a:t>less</a:t>
            </a:r>
            <a:r>
              <a:rPr lang="en-US" sz="2800" dirty="0" smtClean="0"/>
              <a:t> effort </a:t>
            </a:r>
            <a:r>
              <a:rPr lang="en-US" sz="2800" b="1" dirty="0" smtClean="0"/>
              <a:t>force</a:t>
            </a:r>
            <a:r>
              <a:rPr lang="en-US" sz="2800" dirty="0" smtClean="0"/>
              <a:t> is required to 	overcome the resistance force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dirty="0" smtClean="0"/>
              <a:t>		Proportionally </a:t>
            </a:r>
            <a:r>
              <a:rPr lang="en-US" sz="2800" b="1" dirty="0" smtClean="0"/>
              <a:t>greater</a:t>
            </a:r>
            <a:r>
              <a:rPr lang="en-US" sz="2800" dirty="0" smtClean="0"/>
              <a:t> effort </a:t>
            </a:r>
            <a:r>
              <a:rPr lang="en-US" sz="2800" b="1" dirty="0" smtClean="0"/>
              <a:t>distance</a:t>
            </a:r>
            <a:r>
              <a:rPr lang="en-US" sz="2800" dirty="0" smtClean="0"/>
              <a:t> is 	required to 	overcome the resistance force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dirty="0" smtClean="0"/>
              <a:t>	If MA is </a:t>
            </a:r>
            <a:r>
              <a:rPr lang="en-US" sz="2800" b="1" dirty="0" smtClean="0"/>
              <a:t>less</a:t>
            </a:r>
            <a:r>
              <a:rPr lang="en-US" sz="2800" dirty="0" smtClean="0"/>
              <a:t> than 1: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		Proportionally </a:t>
            </a:r>
            <a:r>
              <a:rPr lang="en-US" sz="2800" b="1" dirty="0" smtClean="0"/>
              <a:t>greater</a:t>
            </a:r>
            <a:r>
              <a:rPr lang="en-US" sz="2800" dirty="0" smtClean="0"/>
              <a:t> effort </a:t>
            </a:r>
            <a:r>
              <a:rPr lang="en-US" sz="2800" b="1" dirty="0" smtClean="0"/>
              <a:t>force</a:t>
            </a:r>
            <a:r>
              <a:rPr lang="en-US" sz="2800" dirty="0" smtClean="0"/>
              <a:t> is required 	to overcome the resistance force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dirty="0" smtClean="0"/>
              <a:t>		Proportionally </a:t>
            </a:r>
            <a:r>
              <a:rPr lang="en-US" sz="2800" b="1" dirty="0" smtClean="0"/>
              <a:t>less</a:t>
            </a:r>
            <a:r>
              <a:rPr lang="en-US" sz="2800" dirty="0" smtClean="0"/>
              <a:t> effort </a:t>
            </a:r>
            <a:r>
              <a:rPr lang="en-US" sz="2800" b="1" dirty="0" smtClean="0"/>
              <a:t>distance</a:t>
            </a:r>
            <a:r>
              <a:rPr lang="en-US" sz="2800" dirty="0" smtClean="0"/>
              <a:t> is 	required to overcome the resistance force</a:t>
            </a:r>
            <a:endParaRPr lang="en-US" sz="2400" dirty="0" smtClean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722313" y="6153150"/>
            <a:ext cx="7386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MA can never be less than or equal to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386B"/>
                </a:solidFill>
              </a:rPr>
              <a:t>Ideal Mechanical Advantage (IMA)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1101725"/>
            <a:ext cx="7974012" cy="45259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Theory-based calculation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Friction loss is </a:t>
            </a:r>
            <a:r>
              <a:rPr lang="en-US" b="1" smtClean="0"/>
              <a:t>not</a:t>
            </a:r>
            <a:r>
              <a:rPr lang="en-US" smtClean="0"/>
              <a:t> taken into consideration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Ratio of </a:t>
            </a:r>
            <a:r>
              <a:rPr lang="en-US" b="1" smtClean="0"/>
              <a:t>distance traveled </a:t>
            </a:r>
            <a:r>
              <a:rPr lang="en-US" smtClean="0"/>
              <a:t>by effort and resistance force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Used in efficiency and safety factor design calculations</a:t>
            </a:r>
          </a:p>
        </p:txBody>
      </p:sp>
      <p:graphicFrame>
        <p:nvGraphicFramePr>
          <p:cNvPr id="1026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1588" y="4213225"/>
          <a:ext cx="3643312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213225"/>
                        <a:ext cx="3643312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7"/>
          <p:cNvSpPr txBox="1">
            <a:spLocks noChangeArrowheads="1"/>
          </p:cNvSpPr>
          <p:nvPr/>
        </p:nvSpPr>
        <p:spPr bwMode="auto">
          <a:xfrm>
            <a:off x="88900" y="6419850"/>
            <a:ext cx="628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R </a:t>
            </a:r>
            <a:r>
              <a:rPr lang="en-US"/>
              <a:t>= Distance traveled by resistance force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57150" y="5935663"/>
            <a:ext cx="526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E</a:t>
            </a:r>
            <a:r>
              <a:rPr lang="en-US"/>
              <a:t> = Distance traveled by effort force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echanisms-Simple Machines&amp;quot;&quot;/&gt;&lt;property id=&quot;20307&quot; value=&quot;342&quot;/&gt;&lt;/object&gt;&lt;object type=&quot;3&quot; unique_id=&quot;10005&quot;&gt;&lt;property id=&quot;20148&quot; value=&quot;5&quot;/&gt;&lt;property id=&quot;20300&quot; value=&quot;Slide 2 - &amp;quot;Simple Machines&amp;quot;&quot;/&gt;&lt;property id=&quot;20307&quot; value=&quot;303&quot;/&gt;&lt;/object&gt;&lt;object type=&quot;3&quot; unique_id=&quot;10006&quot;&gt;&lt;property id=&quot;20148&quot; value=&quot;5&quot;/&gt;&lt;property id=&quot;20300&quot; value=&quot;Slide 3 - &amp;quot;The Six Simple Machines&amp;quot;&quot;/&gt;&lt;property id=&quot;20307&quot; value=&quot;306&quot;/&gt;&lt;/object&gt;&lt;object type=&quot;3&quot; unique_id=&quot;10007&quot;&gt;&lt;property id=&quot;20148&quot; value=&quot;5&quot;/&gt;&lt;property id=&quot;20300&quot; value=&quot;Slide 4 - &amp;quot;Mechanical Advantage&amp;quot;&quot;/&gt;&lt;property id=&quot;20307&quot; value=&quot;294&quot;/&gt;&lt;/object&gt;&lt;object type=&quot;3&quot; unique_id=&quot;10008&quot;&gt;&lt;property id=&quot;20148&quot; value=&quot;5&quot;/&gt;&lt;property id=&quot;20300&quot; value=&quot;Slide 5 - &amp;quot;Mechanical Advantage Example&amp;quot;&quot;/&gt;&lt;property id=&quot;20307&quot; value=&quot;305&quot;/&gt;&lt;/object&gt;&lt;object type=&quot;3&quot; unique_id=&quot;10009&quot;&gt;&lt;property id=&quot;20148&quot; value=&quot;5&quot;/&gt;&lt;property id=&quot;20300&quot; value=&quot;Slide 6 - &amp;quot;Work&amp;quot;&quot;/&gt;&lt;property id=&quot;20307&quot; value=&quot;340&quot;/&gt;&lt;/object&gt;&lt;object type=&quot;3&quot; unique_id=&quot;10010&quot;&gt;&lt;property id=&quot;20148&quot; value=&quot;5&quot;/&gt;&lt;property id=&quot;20300&quot; value=&quot;Slide 7 - &amp;quot;Work&amp;quot;&quot;/&gt;&lt;property id=&quot;20307&quot; value=&quot;341&quot;/&gt;&lt;/object&gt;&lt;object type=&quot;3&quot; unique_id=&quot;10011&quot;&gt;&lt;property id=&quot;20148&quot; value=&quot;5&quot;/&gt;&lt;property id=&quot;20300&quot; value=&quot;Slide 8 - &amp;quot;Mechanical Advantage Ratios &amp;quot;&quot;/&gt;&lt;property id=&quot;20307&quot; value=&quot;304&quot;/&gt;&lt;/object&gt;&lt;object type=&quot;3&quot; unique_id=&quot;10012&quot;&gt;&lt;property id=&quot;20148&quot; value=&quot;5&quot;/&gt;&lt;property id=&quot;20300&quot; value=&quot;Slide 9 - &amp;quot;Ideal Mechanical Advantage (IMA)&amp;quot;&quot;/&gt;&lt;property id=&quot;20307&quot; value=&quot;295&quot;/&gt;&lt;/object&gt;&lt;object type=&quot;3&quot; unique_id=&quot;10013&quot;&gt;&lt;property id=&quot;20148&quot; value=&quot;5&quot;/&gt;&lt;property id=&quot;20300&quot; value=&quot;Slide 10 - &amp;quot;Actual Mechanical Advantage (AMA)&amp;quot;&quot;/&gt;&lt;property id=&quot;20307&quot; value=&quot;302&quot;/&gt;&lt;/object&gt;&lt;object type=&quot;3&quot; unique_id=&quot;10014&quot;&gt;&lt;property id=&quot;20148&quot; value=&quot;5&quot;/&gt;&lt;property id=&quot;20300&quot; value=&quot;Slide 11&quot;/&gt;&lt;property id=&quot;20307&quot; value=&quot;300&quot;/&gt;&lt;/object&gt;&lt;object type=&quot;3&quot; unique_id=&quot;10015&quot;&gt;&lt;property id=&quot;20148&quot; value=&quot;5&quot;/&gt;&lt;property id=&quot;20300&quot; value=&quot;Slide 12&quot;/&gt;&lt;property id=&quot;20307&quot; value=&quot;301&quot;/&gt;&lt;/object&gt;&lt;object type=&quot;3&quot; unique_id=&quot;10016&quot;&gt;&lt;property id=&quot;20148&quot; value=&quot;5&quot;/&gt;&lt;property id=&quot;20300&quot; value=&quot;Slide 13 - &amp;quot;Lever&amp;quot;&quot;/&gt;&lt;property id=&quot;20307&quot; value=&quot;259&quot;/&gt;&lt;/object&gt;&lt;object type=&quot;3&quot; unique_id=&quot;10017&quot;&gt;&lt;property id=&quot;20148&quot; value=&quot;5&quot;/&gt;&lt;property id=&quot;20300&quot; value=&quot;Slide 14 - &amp;quot;1st Class Lever&amp;quot;&quot;/&gt;&lt;property id=&quot;20307&quot; value=&quot;281&quot;/&gt;&lt;/object&gt;&lt;object type=&quot;3&quot; unique_id=&quot;10018&quot;&gt;&lt;property id=&quot;20148&quot; value=&quot;5&quot;/&gt;&lt;property id=&quot;20300&quot; value=&quot;Slide 15 - &amp;quot;2nd  Class Lever&amp;quot;&quot;/&gt;&lt;property id=&quot;20307&quot; value=&quot;320&quot;/&gt;&lt;/object&gt;&lt;object type=&quot;3&quot; unique_id=&quot;10019&quot;&gt;&lt;property id=&quot;20148&quot; value=&quot;5&quot;/&gt;&lt;property id=&quot;20300&quot; value=&quot;Slide 16 - &amp;quot;3rd Class Lever&amp;quot;&quot;/&gt;&lt;property id=&quot;20307&quot; value=&quot;321&quot;/&gt;&lt;/object&gt;&lt;object type=&quot;3&quot; unique_id=&quot;10020&quot;&gt;&lt;property id=&quot;20148&quot; value=&quot;5&quot;/&gt;&lt;property id=&quot;20300&quot; value=&quot;Slide 17 - &amp;quot;Moment&amp;quot;&quot;/&gt;&lt;property id=&quot;20307&quot; value=&quot;322&quot;/&gt;&lt;/object&gt;&lt;object type=&quot;3&quot; unique_id=&quot;10021&quot;&gt;&lt;property id=&quot;20148&quot; value=&quot;5&quot;/&gt;&lt;property id=&quot;20300&quot; value=&quot;Slide 18 - &amp;quot;Lever Moment Calculation&amp;quot;&quot;/&gt;&lt;property id=&quot;20307&quot; value=&quot;323&quot;/&gt;&lt;/object&gt;&lt;object type=&quot;3&quot; unique_id=&quot;10022&quot;&gt;&lt;property id=&quot;20148&quot; value=&quot;5&quot;/&gt;&lt;property id=&quot;20300&quot; value=&quot;Slide 19 - &amp;quot;Lever Moment Calculation&amp;quot;&quot;/&gt;&lt;property id=&quot;20307&quot; value=&quot;339&quot;/&gt;&lt;/object&gt;&lt;object type=&quot;3&quot; unique_id=&quot;10023&quot;&gt;&lt;property id=&quot;20148&quot; value=&quot;5&quot;/&gt;&lt;property id=&quot;20300&quot; value=&quot;Slide 20 - &amp;quot;Lever Moment Calculation&amp;quot;&quot;/&gt;&lt;property id=&quot;20307&quot; value=&quot;324&quot;/&gt;&lt;/object&gt;&lt;object type=&quot;3&quot; unique_id=&quot;10024&quot;&gt;&lt;property id=&quot;20148&quot; value=&quot;5&quot;/&gt;&lt;property id=&quot;20300&quot; value=&quot;Slide 21 - &amp;quot;Lever IMA&amp;quot;&quot;/&gt;&lt;property id=&quot;20307&quot; value=&quot;316&quot;/&gt;&lt;/object&gt;&lt;object type=&quot;3&quot; unique_id=&quot;10025&quot;&gt;&lt;property id=&quot;20148&quot; value=&quot;5&quot;/&gt;&lt;property id=&quot;20300&quot; value=&quot;Slide 22 - &amp;quot;Lever AMA&amp;quot;&quot;/&gt;&lt;property id=&quot;20307&quot; value=&quot;317&quot;/&gt;&lt;/object&gt;&lt;object type=&quot;3&quot; unique_id=&quot;10026&quot;&gt;&lt;property id=&quot;20148&quot; value=&quot;5&quot;/&gt;&lt;property id=&quot;20300&quot; value=&quot;Slide 23 - &amp;quot;Efficiency&amp;quot;&quot;/&gt;&lt;property id=&quot;20307&quot; value=&quot;325&quot;/&gt;&lt;/object&gt;&lt;object type=&quot;3&quot; unique_id=&quot;10027&quot;&gt;&lt;property id=&quot;20148&quot; value=&quot;5&quot;/&gt;&lt;property id=&quot;20300&quot; value=&quot;Slide 24 - &amp;quot;Wheel &amp;amp; Axle&amp;quot;&quot;/&gt;&lt;property id=&quot;20307&quot; value=&quot;326&quot;/&gt;&lt;/object&gt;&lt;object type=&quot;3&quot; unique_id=&quot;10028&quot;&gt;&lt;property id=&quot;20148&quot; value=&quot;5&quot;/&gt;&lt;property id=&quot;20300&quot; value=&quot;Slide 25 - &amp;quot;Wheel &amp;amp; Axle IMA&amp;quot;&quot;/&gt;&lt;property id=&quot;20307&quot; value=&quot;327&quot;/&gt;&lt;/object&gt;&lt;object type=&quot;3&quot; unique_id=&quot;10029&quot;&gt;&lt;property id=&quot;20148&quot; value=&quot;5&quot;/&gt;&lt;property id=&quot;20300&quot; value=&quot;Slide 26 - &amp;quot;Wheel &amp;amp; Axle AMA&amp;quot;&quot;/&gt;&lt;property id=&quot;20307&quot; value=&quot;328&quot;/&gt;&lt;/object&gt;&lt;object type=&quot;3&quot; unique_id=&quot;10030&quot;&gt;&lt;property id=&quot;20148&quot; value=&quot;5&quot;/&gt;&lt;property id=&quot;20300&quot; value=&quot;Slide 27 - &amp;quot;Pulley&amp;quot;&quot;/&gt;&lt;property id=&quot;20307&quot; value=&quot;329&quot;/&gt;&lt;/object&gt;&lt;object type=&quot;3&quot; unique_id=&quot;10031&quot;&gt;&lt;property id=&quot;20148&quot; value=&quot;5&quot;/&gt;&lt;property id=&quot;20300&quot; value=&quot;Slide 28 - &amp;quot;Pulley IMA&amp;quot;&quot;/&gt;&lt;property id=&quot;20307&quot; value=&quot;330&quot;/&gt;&lt;/object&gt;&lt;object type=&quot;3&quot; unique_id=&quot;10032&quot;&gt;&lt;property id=&quot;20148&quot; value=&quot;5&quot;/&gt;&lt;property id=&quot;20300&quot; value=&quot;Slide 29 - &amp;quot;Pulleys In Combination&amp;quot;&quot;/&gt;&lt;property id=&quot;20307&quot; value=&quot;331&quot;/&gt;&lt;/object&gt;&lt;object type=&quot;3&quot; unique_id=&quot;10033&quot;&gt;&lt;property id=&quot;20148&quot; value=&quot;5&quot;/&gt;&lt;property id=&quot;20300&quot; value=&quot;Slide 30 - &amp;quot;Pulley AMA&amp;quot;&quot;/&gt;&lt;property id=&quot;20307&quot; value=&quot;338&quot;/&gt;&lt;/object&gt;&lt;object type=&quot;3&quot; unique_id=&quot;10034&quot;&gt;&lt;property id=&quot;20148&quot; value=&quot;5&quot;/&gt;&lt;property id=&quot;20300&quot; value=&quot;Slide 31 - &amp;quot;Image Resources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iculum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rriculum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</Template>
  <TotalTime>3970</TotalTime>
  <Words>1471</Words>
  <Application>Microsoft Office PowerPoint</Application>
  <PresentationFormat>On-screen Show (4:3)</PresentationFormat>
  <Paragraphs>271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Curriculum</vt:lpstr>
      <vt:lpstr>1_Custom Design</vt:lpstr>
      <vt:lpstr>CurriculumTemplate</vt:lpstr>
      <vt:lpstr>2_Custom Design</vt:lpstr>
      <vt:lpstr>Equation</vt:lpstr>
      <vt:lpstr>Mechanisms Simple Machines</vt:lpstr>
      <vt:lpstr>Simple Machines</vt:lpstr>
      <vt:lpstr>The Six Simple Machines</vt:lpstr>
      <vt:lpstr>Mechanical Advantage</vt:lpstr>
      <vt:lpstr>Mechanical Advantage Example</vt:lpstr>
      <vt:lpstr>Work</vt:lpstr>
      <vt:lpstr>Work</vt:lpstr>
      <vt:lpstr>Mechanical Advantage Ratios </vt:lpstr>
      <vt:lpstr>Ideal Mechanical Advantage (IMA)</vt:lpstr>
      <vt:lpstr>Actual Mechanical Advantage (AMA)</vt:lpstr>
      <vt:lpstr>PowerPoint Presentation</vt:lpstr>
      <vt:lpstr>PowerPoint Presentation</vt:lpstr>
      <vt:lpstr>Lever</vt:lpstr>
      <vt:lpstr>1st Class Lever</vt:lpstr>
      <vt:lpstr>2nd  Class Lever</vt:lpstr>
      <vt:lpstr>3rd Class Lever</vt:lpstr>
      <vt:lpstr>Moment</vt:lpstr>
      <vt:lpstr>Lever Moment Calculation</vt:lpstr>
      <vt:lpstr>Lever Moment Calculation</vt:lpstr>
      <vt:lpstr>Lever Moment Calculation</vt:lpstr>
      <vt:lpstr>Lever IMA</vt:lpstr>
      <vt:lpstr>Lever AMA</vt:lpstr>
      <vt:lpstr>Efficiency</vt:lpstr>
      <vt:lpstr>Wheel &amp; Axle</vt:lpstr>
      <vt:lpstr>Wheel &amp; Axle IMA</vt:lpstr>
      <vt:lpstr>Wheel &amp; Axle AMA</vt:lpstr>
      <vt:lpstr>Pulley</vt:lpstr>
      <vt:lpstr>Pulley IMA</vt:lpstr>
      <vt:lpstr>Pulleys In Combination</vt:lpstr>
      <vt:lpstr>Pulley AMA</vt:lpstr>
      <vt:lpstr>PowerPoint Presentation</vt:lpstr>
      <vt:lpstr>Image Resources</vt:lpstr>
    </vt:vector>
  </TitlesOfParts>
  <Company>Project Lead The Way,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Machines Lever Wheel and Axel Pulley</dc:title>
  <dc:subject>POE - Unit 1 - Lesson 1.1 - Mechanisms</dc:subject>
  <dc:creator>POE Revision Team</dc:creator>
  <cp:lastModifiedBy>Wesley Terrell</cp:lastModifiedBy>
  <cp:revision>170</cp:revision>
  <dcterms:created xsi:type="dcterms:W3CDTF">2008-01-16T18:56:46Z</dcterms:created>
  <dcterms:modified xsi:type="dcterms:W3CDTF">2011-07-07T20:27:10Z</dcterms:modified>
</cp:coreProperties>
</file>