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62" r:id="rId8"/>
    <p:sldId id="261" r:id="rId9"/>
    <p:sldId id="265" r:id="rId10"/>
    <p:sldId id="266" r:id="rId11"/>
    <p:sldId id="269" r:id="rId12"/>
    <p:sldId id="270" r:id="rId13"/>
    <p:sldId id="271" r:id="rId14"/>
    <p:sldId id="268" r:id="rId15"/>
    <p:sldId id="267" r:id="rId16"/>
    <p:sldId id="272" r:id="rId17"/>
    <p:sldId id="263" r:id="rId18"/>
    <p:sldId id="264" r:id="rId19"/>
    <p:sldId id="276" r:id="rId20"/>
    <p:sldId id="274" r:id="rId21"/>
    <p:sldId id="275" r:id="rId22"/>
    <p:sldId id="277" r:id="rId23"/>
    <p:sldId id="283" r:id="rId24"/>
    <p:sldId id="281" r:id="rId25"/>
    <p:sldId id="278" r:id="rId26"/>
    <p:sldId id="282" r:id="rId27"/>
    <p:sldId id="279" r:id="rId28"/>
    <p:sldId id="280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>
        <p:scale>
          <a:sx n="100" d="100"/>
          <a:sy n="100" d="100"/>
        </p:scale>
        <p:origin x="23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Thor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scott.zgeng@gmail.com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3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6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247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9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24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66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57823"/>
              </p:ext>
            </p:extLst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46475"/>
              </p:ext>
            </p:extLst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94168"/>
              </p:ext>
            </p:extLst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9129"/>
              </p:ext>
            </p:extLst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89151"/>
              </p:ext>
            </p:extLst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35753"/>
              </p:ext>
            </p:extLst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19559"/>
              </p:ext>
            </p:extLst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6081"/>
              </p:ext>
            </p:extLst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5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7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Project </a:t>
            </a:r>
            <a:r>
              <a:rPr lang="en-US" altLang="zh-CN"/>
              <a:t>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29748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29748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2083060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4177006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77006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V="1">
            <a:off x="4630318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77006" y="384265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9" idx="0"/>
            <a:endCxn id="7" idx="2"/>
          </p:cNvCxnSpPr>
          <p:nvPr/>
        </p:nvCxnSpPr>
        <p:spPr>
          <a:xfrm flipV="1">
            <a:off x="4630318" y="3494314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>
            <a:off x="3026229" y="289560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9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23457" y="2405744"/>
            <a:ext cx="2797628" cy="1715276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23648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23648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23648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447570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447570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47570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71492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71492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071492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695414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695414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695414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823647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左右箭头 53"/>
          <p:cNvSpPr/>
          <p:nvPr/>
        </p:nvSpPr>
        <p:spPr>
          <a:xfrm>
            <a:off x="5438782" y="3354350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5438782" y="2864491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308298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347953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3877069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4263898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左右箭头 62"/>
          <p:cNvSpPr/>
          <p:nvPr/>
        </p:nvSpPr>
        <p:spPr>
          <a:xfrm rot="16200000">
            <a:off x="665354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左右箭头 63"/>
          <p:cNvSpPr/>
          <p:nvPr/>
        </p:nvSpPr>
        <p:spPr>
          <a:xfrm rot="16200000">
            <a:off x="705009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左右箭头 64"/>
          <p:cNvSpPr/>
          <p:nvPr/>
        </p:nvSpPr>
        <p:spPr>
          <a:xfrm rot="16200000">
            <a:off x="7447627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左右箭头 65"/>
          <p:cNvSpPr/>
          <p:nvPr/>
        </p:nvSpPr>
        <p:spPr>
          <a:xfrm rot="16200000">
            <a:off x="7834456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190420" y="2405744"/>
            <a:ext cx="2797628" cy="1715275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6390611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6390611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390611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7014533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014533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014533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638455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638455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638455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8262377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8262377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262377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6390610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823647" y="4897017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6432944" y="4896240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795278" y="268876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795278" y="3034775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795278" y="337922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9021461" y="287382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9021461" y="3219834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9021461" y="356428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795278" y="3712791"/>
            <a:ext cx="743511" cy="300136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DMI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Order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235532" y="237308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35532" y="31133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688844" y="2764973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371462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68891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66320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20" idx="0"/>
            <a:endCxn id="10" idx="2"/>
          </p:cNvCxnSpPr>
          <p:nvPr/>
        </p:nvCxnSpPr>
        <p:spPr>
          <a:xfrm flipV="1">
            <a:off x="5022203" y="4114800"/>
            <a:ext cx="0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0" idx="0"/>
            <a:endCxn id="9" idx="2"/>
          </p:cNvCxnSpPr>
          <p:nvPr/>
        </p:nvCxnSpPr>
        <p:spPr>
          <a:xfrm flipH="1" flipV="1">
            <a:off x="3824774" y="4114800"/>
            <a:ext cx="1197429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0" idx="0"/>
            <a:endCxn id="11" idx="2"/>
          </p:cNvCxnSpPr>
          <p:nvPr/>
        </p:nvCxnSpPr>
        <p:spPr>
          <a:xfrm flipV="1">
            <a:off x="5022203" y="4103915"/>
            <a:ext cx="1197429" cy="4136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568891" y="45175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guard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568891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371462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824774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568891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10" idx="0"/>
            <a:endCxn id="39" idx="2"/>
          </p:cNvCxnSpPr>
          <p:nvPr/>
        </p:nvCxnSpPr>
        <p:spPr>
          <a:xfrm flipV="1">
            <a:off x="5022203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766319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11" idx="0"/>
            <a:endCxn id="41" idx="2"/>
          </p:cNvCxnSpPr>
          <p:nvPr/>
        </p:nvCxnSpPr>
        <p:spPr>
          <a:xfrm flipH="1" flipV="1">
            <a:off x="6219631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33" idx="2"/>
          </p:cNvCxnSpPr>
          <p:nvPr/>
        </p:nvCxnSpPr>
        <p:spPr>
          <a:xfrm flipV="1">
            <a:off x="3824774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0"/>
            <a:endCxn id="33" idx="2"/>
          </p:cNvCxnSpPr>
          <p:nvPr/>
        </p:nvCxnSpPr>
        <p:spPr>
          <a:xfrm flipV="1">
            <a:off x="5022203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0"/>
            <a:endCxn id="33" idx="2"/>
          </p:cNvCxnSpPr>
          <p:nvPr/>
        </p:nvCxnSpPr>
        <p:spPr>
          <a:xfrm flipH="1" flipV="1">
            <a:off x="5022203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7148026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345455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542884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345455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7148026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54" idx="0"/>
            <a:endCxn id="61" idx="2"/>
          </p:cNvCxnSpPr>
          <p:nvPr/>
        </p:nvCxnSpPr>
        <p:spPr>
          <a:xfrm flipV="1">
            <a:off x="7601338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8345455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55" idx="0"/>
            <a:endCxn id="63" idx="2"/>
          </p:cNvCxnSpPr>
          <p:nvPr/>
        </p:nvCxnSpPr>
        <p:spPr>
          <a:xfrm flipV="1">
            <a:off x="8798767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9542883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56" idx="0"/>
            <a:endCxn id="65" idx="2"/>
          </p:cNvCxnSpPr>
          <p:nvPr/>
        </p:nvCxnSpPr>
        <p:spPr>
          <a:xfrm flipH="1" flipV="1">
            <a:off x="9996195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1" idx="0"/>
            <a:endCxn id="60" idx="2"/>
          </p:cNvCxnSpPr>
          <p:nvPr/>
        </p:nvCxnSpPr>
        <p:spPr>
          <a:xfrm flipV="1">
            <a:off x="7601338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3" idx="0"/>
            <a:endCxn id="60" idx="2"/>
          </p:cNvCxnSpPr>
          <p:nvPr/>
        </p:nvCxnSpPr>
        <p:spPr>
          <a:xfrm flipV="1">
            <a:off x="8798767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5" idx="0"/>
            <a:endCxn id="60" idx="2"/>
          </p:cNvCxnSpPr>
          <p:nvPr/>
        </p:nvCxnSpPr>
        <p:spPr>
          <a:xfrm flipH="1" flipV="1">
            <a:off x="8798767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7148026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8345454" y="441959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9542883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0" idx="0"/>
            <a:endCxn id="54" idx="2"/>
          </p:cNvCxnSpPr>
          <p:nvPr/>
        </p:nvCxnSpPr>
        <p:spPr>
          <a:xfrm flipV="1">
            <a:off x="7601338" y="4114800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1" idx="0"/>
            <a:endCxn id="55" idx="2"/>
          </p:cNvCxnSpPr>
          <p:nvPr/>
        </p:nvCxnSpPr>
        <p:spPr>
          <a:xfrm flipV="1">
            <a:off x="8798766" y="4114800"/>
            <a:ext cx="1" cy="3047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2" idx="0"/>
            <a:endCxn id="56" idx="2"/>
          </p:cNvCxnSpPr>
          <p:nvPr/>
        </p:nvCxnSpPr>
        <p:spPr>
          <a:xfrm flipV="1">
            <a:off x="9996195" y="4103915"/>
            <a:ext cx="1" cy="32657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568891" y="52251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7" name="直接箭头连接符 86"/>
          <p:cNvCxnSpPr>
            <a:stCxn id="86" idx="0"/>
            <a:endCxn id="20" idx="2"/>
          </p:cNvCxnSpPr>
          <p:nvPr/>
        </p:nvCxnSpPr>
        <p:spPr>
          <a:xfrm flipV="1">
            <a:off x="5022203" y="4909458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右箭头 89"/>
          <p:cNvSpPr/>
          <p:nvPr/>
        </p:nvSpPr>
        <p:spPr>
          <a:xfrm>
            <a:off x="2460950" y="2830286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83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Group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84888" y="220836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4888" y="294858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838200" y="260024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39485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88399" y="417008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H="1" flipV="1">
            <a:off x="2848170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588399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588399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781940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7" idx="0"/>
            <a:endCxn id="12" idx="2"/>
          </p:cNvCxnSpPr>
          <p:nvPr/>
        </p:nvCxnSpPr>
        <p:spPr>
          <a:xfrm flipV="1">
            <a:off x="4041711" y="3732360"/>
            <a:ext cx="0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  <a:endCxn id="13" idx="2"/>
          </p:cNvCxnSpPr>
          <p:nvPr/>
        </p:nvCxnSpPr>
        <p:spPr>
          <a:xfrm flipV="1">
            <a:off x="4041711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588399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6" idx="0"/>
            <a:endCxn id="22" idx="2"/>
          </p:cNvCxnSpPr>
          <p:nvPr/>
        </p:nvCxnSpPr>
        <p:spPr>
          <a:xfrm flipV="1">
            <a:off x="2848170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0"/>
            <a:endCxn id="22" idx="2"/>
          </p:cNvCxnSpPr>
          <p:nvPr/>
        </p:nvCxnSpPr>
        <p:spPr>
          <a:xfrm flipV="1">
            <a:off x="4041711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0"/>
            <a:endCxn id="22" idx="2"/>
          </p:cNvCxnSpPr>
          <p:nvPr/>
        </p:nvCxnSpPr>
        <p:spPr>
          <a:xfrm flipH="1" flipV="1">
            <a:off x="4041711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0"/>
            <a:endCxn id="9" idx="2"/>
          </p:cNvCxnSpPr>
          <p:nvPr/>
        </p:nvCxnSpPr>
        <p:spPr>
          <a:xfrm flipV="1">
            <a:off x="4041711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箭头 35"/>
          <p:cNvSpPr/>
          <p:nvPr/>
        </p:nvSpPr>
        <p:spPr>
          <a:xfrm>
            <a:off x="1728886" y="234443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811736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005277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005277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19881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005277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7" idx="0"/>
            <a:endCxn id="45" idx="2"/>
          </p:cNvCxnSpPr>
          <p:nvPr/>
        </p:nvCxnSpPr>
        <p:spPr>
          <a:xfrm flipV="1">
            <a:off x="7265048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  <a:endCxn id="45" idx="2"/>
          </p:cNvCxnSpPr>
          <p:nvPr/>
        </p:nvCxnSpPr>
        <p:spPr>
          <a:xfrm flipV="1">
            <a:off x="8458589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  <a:endCxn id="45" idx="2"/>
          </p:cNvCxnSpPr>
          <p:nvPr/>
        </p:nvCxnSpPr>
        <p:spPr>
          <a:xfrm flipH="1" flipV="1">
            <a:off x="8458589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  <a:endCxn id="40" idx="2"/>
          </p:cNvCxnSpPr>
          <p:nvPr/>
        </p:nvCxnSpPr>
        <p:spPr>
          <a:xfrm flipV="1">
            <a:off x="8458589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6803961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001389" y="41723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9198818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56" idx="0"/>
            <a:endCxn id="37" idx="2"/>
          </p:cNvCxnSpPr>
          <p:nvPr/>
        </p:nvCxnSpPr>
        <p:spPr>
          <a:xfrm flipV="1">
            <a:off x="7257273" y="3732360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7" idx="0"/>
            <a:endCxn id="41" idx="2"/>
          </p:cNvCxnSpPr>
          <p:nvPr/>
        </p:nvCxnSpPr>
        <p:spPr>
          <a:xfrm flipV="1">
            <a:off x="8454701" y="3732360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8" idx="0"/>
            <a:endCxn id="42" idx="2"/>
          </p:cNvCxnSpPr>
          <p:nvPr/>
        </p:nvCxnSpPr>
        <p:spPr>
          <a:xfrm flipV="1">
            <a:off x="9652130" y="3732360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2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533652" y="338486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H="1" flipV="1">
            <a:off x="3582685" y="2258701"/>
            <a:ext cx="611893" cy="1640439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H="1" flipV="1">
            <a:off x="4179455" y="1661931"/>
            <a:ext cx="611893" cy="2833980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H="1" flipV="1">
            <a:off x="4776226" y="1065160"/>
            <a:ext cx="611893" cy="4027521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255539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708851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247764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701076" y="3164861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0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215311" y="2680544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V="1">
            <a:off x="3338557" y="3092058"/>
            <a:ext cx="1716368" cy="893340"/>
          </a:xfrm>
          <a:prstGeom prst="curvedConnector3">
            <a:avLst>
              <a:gd name="adj1" fmla="val 11331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V="1">
            <a:off x="4780017" y="1650599"/>
            <a:ext cx="92431" cy="2152321"/>
          </a:xfrm>
          <a:prstGeom prst="curvedConnector3">
            <a:avLst>
              <a:gd name="adj1" fmla="val 34732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V="1">
            <a:off x="5376787" y="1053829"/>
            <a:ext cx="92431" cy="3345862"/>
          </a:xfrm>
          <a:prstGeom prst="curvedConnector3">
            <a:avLst>
              <a:gd name="adj1" fmla="val 34732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190099" y="439691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643411" y="2304887"/>
            <a:ext cx="1258981" cy="209202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190099" y="506670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643411" y="4788798"/>
            <a:ext cx="0" cy="277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12477" y="4284903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Local Hash Table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16"/>
          <p:cNvCxnSpPr>
            <a:stCxn id="36" idx="1"/>
            <a:endCxn id="29" idx="3"/>
          </p:cNvCxnSpPr>
          <p:nvPr/>
        </p:nvCxnSpPr>
        <p:spPr>
          <a:xfrm rot="10800000">
            <a:off x="3881997" y="4508355"/>
            <a:ext cx="308103" cy="845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01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DAGs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36499" y="129081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23789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21217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777101" y="1682703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H="1" flipV="1">
            <a:off x="2389811" y="1682703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805093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92383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89811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1645695" y="5414947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2258405" y="5414947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470677" y="433407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5029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3" idx="0"/>
            <a:endCxn id="28" idx="2"/>
          </p:cNvCxnSpPr>
          <p:nvPr/>
        </p:nvCxnSpPr>
        <p:spPr>
          <a:xfrm flipV="1">
            <a:off x="2258405" y="4725962"/>
            <a:ext cx="665584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28" idx="2"/>
          </p:cNvCxnSpPr>
          <p:nvPr/>
        </p:nvCxnSpPr>
        <p:spPr>
          <a:xfrm flipH="1" flipV="1">
            <a:off x="2923989" y="4725962"/>
            <a:ext cx="694352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863272" y="432964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8" idx="0"/>
            <a:endCxn id="38" idx="2"/>
          </p:cNvCxnSpPr>
          <p:nvPr/>
        </p:nvCxnSpPr>
        <p:spPr>
          <a:xfrm flipV="1">
            <a:off x="2923989" y="3991064"/>
            <a:ext cx="694352" cy="343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165029" y="35991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join3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  <a:endCxn id="38" idx="2"/>
          </p:cNvCxnSpPr>
          <p:nvPr/>
        </p:nvCxnSpPr>
        <p:spPr>
          <a:xfrm flipH="1" flipV="1">
            <a:off x="3618341" y="3991064"/>
            <a:ext cx="698243" cy="3385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578822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35515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0"/>
            <a:endCxn id="55" idx="2"/>
          </p:cNvCxnSpPr>
          <p:nvPr/>
        </p:nvCxnSpPr>
        <p:spPr>
          <a:xfrm flipV="1">
            <a:off x="6032134" y="1227318"/>
            <a:ext cx="1526336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0"/>
            <a:endCxn id="55" idx="2"/>
          </p:cNvCxnSpPr>
          <p:nvPr/>
        </p:nvCxnSpPr>
        <p:spPr>
          <a:xfrm flipV="1">
            <a:off x="7088827" y="1227318"/>
            <a:ext cx="46964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8715461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50" idx="0"/>
            <a:endCxn id="55" idx="2"/>
          </p:cNvCxnSpPr>
          <p:nvPr/>
        </p:nvCxnSpPr>
        <p:spPr>
          <a:xfrm flipH="1" flipV="1">
            <a:off x="7558470" y="1227318"/>
            <a:ext cx="161030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664993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105158" y="8354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3" idx="0"/>
            <a:endCxn id="55" idx="2"/>
          </p:cNvCxnSpPr>
          <p:nvPr/>
        </p:nvCxnSpPr>
        <p:spPr>
          <a:xfrm flipH="1" flipV="1">
            <a:off x="7558470" y="1227318"/>
            <a:ext cx="559835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243025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299718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0"/>
            <a:endCxn id="73" idx="2"/>
          </p:cNvCxnSpPr>
          <p:nvPr/>
        </p:nvCxnSpPr>
        <p:spPr>
          <a:xfrm flipV="1">
            <a:off x="5696337" y="5189056"/>
            <a:ext cx="1052810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3" idx="2"/>
          </p:cNvCxnSpPr>
          <p:nvPr/>
        </p:nvCxnSpPr>
        <p:spPr>
          <a:xfrm flipH="1" flipV="1">
            <a:off x="6749147" y="5189056"/>
            <a:ext cx="3883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7329196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29583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2" idx="0"/>
            <a:endCxn id="73" idx="2"/>
          </p:cNvCxnSpPr>
          <p:nvPr/>
        </p:nvCxnSpPr>
        <p:spPr>
          <a:xfrm flipH="1" flipV="1">
            <a:off x="6749147" y="5189056"/>
            <a:ext cx="1033361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325313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24538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31591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0"/>
            <a:endCxn id="75" idx="2"/>
          </p:cNvCxnSpPr>
          <p:nvPr/>
        </p:nvCxnSpPr>
        <p:spPr>
          <a:xfrm flipV="1">
            <a:off x="6749147" y="4315813"/>
            <a:ext cx="102947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6" idx="0"/>
            <a:endCxn id="75" idx="2"/>
          </p:cNvCxnSpPr>
          <p:nvPr/>
        </p:nvCxnSpPr>
        <p:spPr>
          <a:xfrm flipV="1">
            <a:off x="7777850" y="4315813"/>
            <a:ext cx="775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0"/>
            <a:endCxn id="75" idx="2"/>
          </p:cNvCxnSpPr>
          <p:nvPr/>
        </p:nvCxnSpPr>
        <p:spPr>
          <a:xfrm flipH="1" flipV="1">
            <a:off x="7778625" y="4315813"/>
            <a:ext cx="990602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338460" y="305068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337680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347718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  <a:endCxn id="90" idx="2"/>
          </p:cNvCxnSpPr>
          <p:nvPr/>
        </p:nvCxnSpPr>
        <p:spPr>
          <a:xfrm flipV="1">
            <a:off x="8790992" y="3442570"/>
            <a:ext cx="780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2" idx="0"/>
            <a:endCxn id="90" idx="2"/>
          </p:cNvCxnSpPr>
          <p:nvPr/>
        </p:nvCxnSpPr>
        <p:spPr>
          <a:xfrm flipH="1" flipV="1">
            <a:off x="8791772" y="3442570"/>
            <a:ext cx="100925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5" idx="0"/>
            <a:endCxn id="90" idx="2"/>
          </p:cNvCxnSpPr>
          <p:nvPr/>
        </p:nvCxnSpPr>
        <p:spPr>
          <a:xfrm flipV="1">
            <a:off x="7778625" y="3442570"/>
            <a:ext cx="1013147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702180" y="258127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Simple join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362944" y="6268073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Chained Multi-table join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775304" y="2339090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join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7483148" y="6271048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Snow join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366614" y="143788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040557" y="144261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06" idx="3"/>
            <a:endCxn id="108" idx="1"/>
          </p:cNvCxnSpPr>
          <p:nvPr/>
        </p:nvCxnSpPr>
        <p:spPr>
          <a:xfrm>
            <a:off x="3807876" y="1558227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330034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03977" y="347350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771296" y="3589114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1679666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53273" y="346719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3" idx="3"/>
            <a:endCxn id="115" idx="1"/>
          </p:cNvCxnSpPr>
          <p:nvPr/>
        </p:nvCxnSpPr>
        <p:spPr>
          <a:xfrm flipV="1">
            <a:off x="1445239" y="3589114"/>
            <a:ext cx="234427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3"/>
            <a:endCxn id="116" idx="1"/>
          </p:cNvCxnSpPr>
          <p:nvPr/>
        </p:nvCxnSpPr>
        <p:spPr>
          <a:xfrm flipV="1">
            <a:off x="2120928" y="3587540"/>
            <a:ext cx="232345" cy="157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0720441" y="119654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715338" y="642202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4" idx="0"/>
            <a:endCxn id="125" idx="2"/>
          </p:cNvCxnSpPr>
          <p:nvPr/>
        </p:nvCxnSpPr>
        <p:spPr>
          <a:xfrm flipH="1" flipV="1">
            <a:off x="10935969" y="882884"/>
            <a:ext cx="5103" cy="31365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10289654" y="171350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1177854" y="173653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9" name="直接箭头连接符 128"/>
          <p:cNvCxnSpPr>
            <a:stCxn id="127" idx="0"/>
            <a:endCxn id="124" idx="2"/>
          </p:cNvCxnSpPr>
          <p:nvPr/>
        </p:nvCxnSpPr>
        <p:spPr>
          <a:xfrm flipV="1">
            <a:off x="10510285" y="1437222"/>
            <a:ext cx="43078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4" idx="2"/>
            <a:endCxn id="128" idx="0"/>
          </p:cNvCxnSpPr>
          <p:nvPr/>
        </p:nvCxnSpPr>
        <p:spPr>
          <a:xfrm>
            <a:off x="10941072" y="1437222"/>
            <a:ext cx="457413" cy="29931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10539513" y="527327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10205696" y="579023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2"/>
            <a:endCxn id="141" idx="0"/>
          </p:cNvCxnSpPr>
          <p:nvPr/>
        </p:nvCxnSpPr>
        <p:spPr>
          <a:xfrm flipH="1">
            <a:off x="10426327" y="5513960"/>
            <a:ext cx="33381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089227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157398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43" idx="1"/>
            <a:endCxn id="141" idx="3"/>
          </p:cNvCxnSpPr>
          <p:nvPr/>
        </p:nvCxnSpPr>
        <p:spPr>
          <a:xfrm flipH="1">
            <a:off x="10646958" y="5905846"/>
            <a:ext cx="2453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4" idx="2"/>
            <a:endCxn id="140" idx="0"/>
          </p:cNvCxnSpPr>
          <p:nvPr/>
        </p:nvCxnSpPr>
        <p:spPr>
          <a:xfrm>
            <a:off x="10378029" y="4957026"/>
            <a:ext cx="382115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10889323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5" name="直接箭头连接符 154"/>
          <p:cNvCxnSpPr>
            <a:stCxn id="154" idx="2"/>
            <a:endCxn id="140" idx="0"/>
          </p:cNvCxnSpPr>
          <p:nvPr/>
        </p:nvCxnSpPr>
        <p:spPr>
          <a:xfrm flipH="1">
            <a:off x="10760144" y="4957026"/>
            <a:ext cx="349810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45642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0057773" y="629099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3"/>
            <a:endCxn id="141" idx="1"/>
          </p:cNvCxnSpPr>
          <p:nvPr/>
        </p:nvCxnSpPr>
        <p:spPr>
          <a:xfrm>
            <a:off x="9897683" y="5905846"/>
            <a:ext cx="3080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9" idx="0"/>
            <a:endCxn id="141" idx="2"/>
          </p:cNvCxnSpPr>
          <p:nvPr/>
        </p:nvCxnSpPr>
        <p:spPr>
          <a:xfrm flipV="1">
            <a:off x="10278404" y="6030920"/>
            <a:ext cx="147923" cy="26007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40" idx="2"/>
            <a:endCxn id="143" idx="0"/>
          </p:cNvCxnSpPr>
          <p:nvPr/>
        </p:nvCxnSpPr>
        <p:spPr>
          <a:xfrm>
            <a:off x="10760144" y="5513960"/>
            <a:ext cx="352758" cy="27154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46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parallelization (simple join)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26067" y="16299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3357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10785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V="1">
            <a:off x="766669" y="2021864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3" idx="2"/>
          </p:cNvCxnSpPr>
          <p:nvPr/>
        </p:nvCxnSpPr>
        <p:spPr>
          <a:xfrm flipH="1" flipV="1">
            <a:off x="1379379" y="2021864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234152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58878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6241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0"/>
            <a:endCxn id="13" idx="2"/>
          </p:cNvCxnSpPr>
          <p:nvPr/>
        </p:nvCxnSpPr>
        <p:spPr>
          <a:xfrm flipV="1">
            <a:off x="4042096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5" idx="0"/>
            <a:endCxn id="13" idx="2"/>
          </p:cNvCxnSpPr>
          <p:nvPr/>
        </p:nvCxnSpPr>
        <p:spPr>
          <a:xfrm flipH="1" flipV="1">
            <a:off x="4687464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58878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86241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14" idx="2"/>
          </p:cNvCxnSpPr>
          <p:nvPr/>
        </p:nvCxnSpPr>
        <p:spPr>
          <a:xfrm flipV="1">
            <a:off x="404209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0"/>
            <a:endCxn id="15" idx="2"/>
          </p:cNvCxnSpPr>
          <p:nvPr/>
        </p:nvCxnSpPr>
        <p:spPr>
          <a:xfrm flipV="1">
            <a:off x="531572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7047324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40195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67558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27" idx="2"/>
          </p:cNvCxnSpPr>
          <p:nvPr/>
        </p:nvCxnSpPr>
        <p:spPr>
          <a:xfrm flipV="1">
            <a:off x="6855268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27" idx="2"/>
          </p:cNvCxnSpPr>
          <p:nvPr/>
        </p:nvCxnSpPr>
        <p:spPr>
          <a:xfrm flipH="1" flipV="1">
            <a:off x="7500636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401956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2870721" y="1710769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225361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852841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6" idx="0"/>
            <a:endCxn id="37" idx="2"/>
          </p:cNvCxnSpPr>
          <p:nvPr/>
        </p:nvCxnSpPr>
        <p:spPr>
          <a:xfrm flipV="1">
            <a:off x="2033305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7" idx="2"/>
          </p:cNvCxnSpPr>
          <p:nvPr/>
        </p:nvCxnSpPr>
        <p:spPr>
          <a:xfrm flipH="1" flipV="1">
            <a:off x="2678673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441054" y="40305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579993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696022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323502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49" idx="2"/>
          </p:cNvCxnSpPr>
          <p:nvPr/>
        </p:nvCxnSpPr>
        <p:spPr>
          <a:xfrm flipV="1">
            <a:off x="4503966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9" idx="2"/>
          </p:cNvCxnSpPr>
          <p:nvPr/>
        </p:nvCxnSpPr>
        <p:spPr>
          <a:xfrm flipH="1" flipV="1">
            <a:off x="5149334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050654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37" idx="0"/>
            <a:endCxn id="45" idx="2"/>
          </p:cNvCxnSpPr>
          <p:nvPr/>
        </p:nvCxnSpPr>
        <p:spPr>
          <a:xfrm flipV="1">
            <a:off x="2678673" y="4422426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0"/>
            <a:endCxn id="45" idx="2"/>
          </p:cNvCxnSpPr>
          <p:nvPr/>
        </p:nvCxnSpPr>
        <p:spPr>
          <a:xfrm flipH="1" flipV="1">
            <a:off x="3894366" y="4422426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489309" y="4787945"/>
            <a:ext cx="1041118" cy="5308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16"/>
          <p:cNvCxnSpPr>
            <a:stCxn id="37" idx="0"/>
            <a:endCxn id="60" idx="0"/>
          </p:cNvCxnSpPr>
          <p:nvPr/>
        </p:nvCxnSpPr>
        <p:spPr>
          <a:xfrm rot="16200000" flipH="1" flipV="1">
            <a:off x="1831679" y="3940950"/>
            <a:ext cx="25183" cy="1668805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16"/>
          <p:cNvCxnSpPr>
            <a:stCxn id="49" idx="0"/>
            <a:endCxn id="60" idx="0"/>
          </p:cNvCxnSpPr>
          <p:nvPr/>
        </p:nvCxnSpPr>
        <p:spPr>
          <a:xfrm rot="16200000" flipH="1" flipV="1">
            <a:off x="3067009" y="2705620"/>
            <a:ext cx="25183" cy="4139466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32" idx="0"/>
            <a:endCxn id="28" idx="2"/>
          </p:cNvCxnSpPr>
          <p:nvPr/>
        </p:nvCxnSpPr>
        <p:spPr>
          <a:xfrm flipV="1">
            <a:off x="6855268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7966178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593658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55" idx="0"/>
            <a:endCxn id="42" idx="2"/>
          </p:cNvCxnSpPr>
          <p:nvPr/>
        </p:nvCxnSpPr>
        <p:spPr>
          <a:xfrm flipV="1">
            <a:off x="7774122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0"/>
            <a:endCxn id="42" idx="2"/>
          </p:cNvCxnSpPr>
          <p:nvPr/>
        </p:nvCxnSpPr>
        <p:spPr>
          <a:xfrm flipH="1" flipV="1">
            <a:off x="8419490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9181871" y="37966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320810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0436839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1064319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62" idx="0"/>
            <a:endCxn id="56" idx="2"/>
          </p:cNvCxnSpPr>
          <p:nvPr/>
        </p:nvCxnSpPr>
        <p:spPr>
          <a:xfrm flipV="1">
            <a:off x="10244783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0"/>
            <a:endCxn id="56" idx="2"/>
          </p:cNvCxnSpPr>
          <p:nvPr/>
        </p:nvCxnSpPr>
        <p:spPr>
          <a:xfrm flipH="1" flipV="1">
            <a:off x="10890151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9791471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42" idx="0"/>
            <a:endCxn id="48" idx="2"/>
          </p:cNvCxnSpPr>
          <p:nvPr/>
        </p:nvCxnSpPr>
        <p:spPr>
          <a:xfrm flipV="1">
            <a:off x="8419490" y="4188532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6" idx="0"/>
            <a:endCxn id="48" idx="2"/>
          </p:cNvCxnSpPr>
          <p:nvPr/>
        </p:nvCxnSpPr>
        <p:spPr>
          <a:xfrm flipH="1" flipV="1">
            <a:off x="9635183" y="4188532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94007" y="6352023"/>
            <a:ext cx="523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Merge join need’t parallelize (I think it is fast enough)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75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07576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sub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64269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10" idx="2"/>
          </p:cNvCxnSpPr>
          <p:nvPr/>
        </p:nvCxnSpPr>
        <p:spPr>
          <a:xfrm flipV="1">
            <a:off x="2060888" y="2533355"/>
            <a:ext cx="1056693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0"/>
            <a:endCxn id="10" idx="2"/>
          </p:cNvCxnSpPr>
          <p:nvPr/>
        </p:nvCxnSpPr>
        <p:spPr>
          <a:xfrm flipV="1">
            <a:off x="3117581" y="2533355"/>
            <a:ext cx="0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693747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64269" y="214146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hash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9" idx="0"/>
            <a:endCxn id="10" idx="2"/>
          </p:cNvCxnSpPr>
          <p:nvPr/>
        </p:nvCxnSpPr>
        <p:spPr>
          <a:xfrm flipH="1" flipV="1">
            <a:off x="3117581" y="2533355"/>
            <a:ext cx="1029478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584304" y="4521658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hash join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588234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644927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0"/>
            <a:endCxn id="20" idx="2"/>
          </p:cNvCxnSpPr>
          <p:nvPr/>
        </p:nvCxnSpPr>
        <p:spPr>
          <a:xfrm flipV="1">
            <a:off x="6041546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0"/>
            <a:endCxn id="20" idx="2"/>
          </p:cNvCxnSpPr>
          <p:nvPr/>
        </p:nvCxnSpPr>
        <p:spPr>
          <a:xfrm flipV="1">
            <a:off x="7098239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67440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644927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20" idx="2"/>
          </p:cNvCxnSpPr>
          <p:nvPr/>
        </p:nvCxnSpPr>
        <p:spPr>
          <a:xfrm flipH="1" flipV="1">
            <a:off x="7098239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878978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846478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33" idx="2"/>
          </p:cNvCxnSpPr>
          <p:nvPr/>
        </p:nvCxnSpPr>
        <p:spPr>
          <a:xfrm flipV="1">
            <a:off x="9243097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33" idx="2"/>
          </p:cNvCxnSpPr>
          <p:nvPr/>
        </p:nvCxnSpPr>
        <p:spPr>
          <a:xfrm flipV="1">
            <a:off x="10299790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0875956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846478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H="1" flipV="1">
            <a:off x="10299790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7483243" y="5257886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6" name="直接箭头连接符 16"/>
          <p:cNvCxnSpPr>
            <a:stCxn id="14" idx="2"/>
            <a:endCxn id="35" idx="1"/>
          </p:cNvCxnSpPr>
          <p:nvPr/>
        </p:nvCxnSpPr>
        <p:spPr>
          <a:xfrm rot="16200000" flipH="1">
            <a:off x="6995567" y="4993662"/>
            <a:ext cx="590348" cy="385004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16"/>
          <p:cNvCxnSpPr>
            <a:stCxn id="29" idx="2"/>
            <a:endCxn id="35" idx="3"/>
          </p:cNvCxnSpPr>
          <p:nvPr/>
        </p:nvCxnSpPr>
        <p:spPr>
          <a:xfrm rot="5400000">
            <a:off x="9131102" y="4312650"/>
            <a:ext cx="590348" cy="174702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9518354" y="548133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3" name="直接箭头连接符 16"/>
          <p:cNvCxnSpPr>
            <a:stCxn id="32" idx="2"/>
            <a:endCxn id="42" idx="3"/>
          </p:cNvCxnSpPr>
          <p:nvPr/>
        </p:nvCxnSpPr>
        <p:spPr>
          <a:xfrm rot="5400000">
            <a:off x="10551671" y="4927193"/>
            <a:ext cx="813800" cy="741395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6"/>
          <p:cNvCxnSpPr>
            <a:stCxn id="19" idx="2"/>
            <a:endCxn id="42" idx="1"/>
          </p:cNvCxnSpPr>
          <p:nvPr/>
        </p:nvCxnSpPr>
        <p:spPr>
          <a:xfrm rot="16200000" flipH="1">
            <a:off x="8416135" y="4602571"/>
            <a:ext cx="813800" cy="1390637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8167350" y="260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20" idx="0"/>
            <a:endCxn id="49" idx="2"/>
          </p:cNvCxnSpPr>
          <p:nvPr/>
        </p:nvCxnSpPr>
        <p:spPr>
          <a:xfrm flipV="1">
            <a:off x="7098239" y="2992932"/>
            <a:ext cx="1522423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3" idx="0"/>
            <a:endCxn id="49" idx="2"/>
          </p:cNvCxnSpPr>
          <p:nvPr/>
        </p:nvCxnSpPr>
        <p:spPr>
          <a:xfrm flipH="1" flipV="1">
            <a:off x="8620662" y="2992932"/>
            <a:ext cx="1679128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72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Multi-join parallelization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114884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42364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2" idx="0"/>
            <a:endCxn id="4" idx="2"/>
          </p:cNvCxnSpPr>
          <p:nvPr/>
        </p:nvCxnSpPr>
        <p:spPr>
          <a:xfrm flipV="1">
            <a:off x="1931772" y="4332763"/>
            <a:ext cx="636424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4" idx="2"/>
          </p:cNvCxnSpPr>
          <p:nvPr/>
        </p:nvCxnSpPr>
        <p:spPr>
          <a:xfrm flipH="1" flipV="1">
            <a:off x="2568196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287033" y="32086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37641" y="616382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85545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13025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4" idx="0"/>
            <a:endCxn id="10" idx="2"/>
          </p:cNvCxnSpPr>
          <p:nvPr/>
        </p:nvCxnSpPr>
        <p:spPr>
          <a:xfrm flipV="1">
            <a:off x="4393489" y="4332763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  <a:endCxn id="10" idx="2"/>
          </p:cNvCxnSpPr>
          <p:nvPr/>
        </p:nvCxnSpPr>
        <p:spPr>
          <a:xfrm flipH="1" flipV="1">
            <a:off x="5038857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940177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4" idx="0"/>
            <a:endCxn id="8" idx="2"/>
          </p:cNvCxnSpPr>
          <p:nvPr/>
        </p:nvCxnSpPr>
        <p:spPr>
          <a:xfrm flipV="1">
            <a:off x="2568196" y="3600541"/>
            <a:ext cx="1172149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8" idx="2"/>
          </p:cNvCxnSpPr>
          <p:nvPr/>
        </p:nvCxnSpPr>
        <p:spPr>
          <a:xfrm flipH="1" flipV="1">
            <a:off x="3740345" y="3600541"/>
            <a:ext cx="1298512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226493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82983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18" idx="2"/>
          </p:cNvCxnSpPr>
          <p:nvPr/>
        </p:nvCxnSpPr>
        <p:spPr>
          <a:xfrm flipH="1" flipV="1">
            <a:off x="2136295" y="2930967"/>
            <a:ext cx="1604050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753651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290118" y="10948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8" idx="0"/>
            <a:endCxn id="17" idx="2"/>
          </p:cNvCxnSpPr>
          <p:nvPr/>
        </p:nvCxnSpPr>
        <p:spPr>
          <a:xfrm flipV="1">
            <a:off x="2136295" y="2243727"/>
            <a:ext cx="543510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0"/>
            <a:endCxn id="17" idx="2"/>
          </p:cNvCxnSpPr>
          <p:nvPr/>
        </p:nvCxnSpPr>
        <p:spPr>
          <a:xfrm flipH="1" flipV="1">
            <a:off x="2679805" y="2243727"/>
            <a:ext cx="527158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330507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868579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838342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8" idx="0"/>
            <a:endCxn id="26" idx="2"/>
          </p:cNvCxnSpPr>
          <p:nvPr/>
        </p:nvCxnSpPr>
        <p:spPr>
          <a:xfrm flipV="1">
            <a:off x="3740345" y="2930967"/>
            <a:ext cx="551309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0"/>
            <a:endCxn id="24" idx="2"/>
          </p:cNvCxnSpPr>
          <p:nvPr/>
        </p:nvCxnSpPr>
        <p:spPr>
          <a:xfrm flipH="1" flipV="1">
            <a:off x="4783819" y="2243727"/>
            <a:ext cx="538072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0"/>
            <a:endCxn id="24" idx="2"/>
          </p:cNvCxnSpPr>
          <p:nvPr/>
        </p:nvCxnSpPr>
        <p:spPr>
          <a:xfrm flipV="1">
            <a:off x="4291654" y="2243727"/>
            <a:ext cx="492165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21" idx="2"/>
          </p:cNvCxnSpPr>
          <p:nvPr/>
        </p:nvCxnSpPr>
        <p:spPr>
          <a:xfrm flipH="1" flipV="1">
            <a:off x="3743430" y="1486760"/>
            <a:ext cx="1040389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  <a:endCxn id="21" idx="2"/>
          </p:cNvCxnSpPr>
          <p:nvPr/>
        </p:nvCxnSpPr>
        <p:spPr>
          <a:xfrm flipV="1">
            <a:off x="2679805" y="1486760"/>
            <a:ext cx="1063625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478460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237641" y="550779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690953" y="5899684"/>
            <a:ext cx="0" cy="2641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32" idx="2"/>
          </p:cNvCxnSpPr>
          <p:nvPr/>
        </p:nvCxnSpPr>
        <p:spPr>
          <a:xfrm flipH="1" flipV="1">
            <a:off x="1931772" y="5052933"/>
            <a:ext cx="1759181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14" idx="2"/>
          </p:cNvCxnSpPr>
          <p:nvPr/>
        </p:nvCxnSpPr>
        <p:spPr>
          <a:xfrm flipV="1">
            <a:off x="3690953" y="5052933"/>
            <a:ext cx="702536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38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2240874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240874" y="4781980"/>
            <a:ext cx="6856474" cy="1096307"/>
          </a:xfrm>
          <a:prstGeom prst="roundRect">
            <a:avLst>
              <a:gd name="adj" fmla="val 5603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solidFill>
                  <a:schemeClr val="tx1"/>
                </a:solidFill>
              </a:rPr>
              <a:t>DFS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60642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41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60641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2425124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5" name="折角形 24"/>
          <p:cNvSpPr/>
          <p:nvPr/>
        </p:nvSpPr>
        <p:spPr>
          <a:xfrm>
            <a:off x="3358064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折角形 25"/>
          <p:cNvSpPr/>
          <p:nvPr/>
        </p:nvSpPr>
        <p:spPr>
          <a:xfrm>
            <a:off x="5220916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Table1 </a:t>
            </a:r>
            <a:r>
              <a:rPr lang="en-US" altLang="zh-CN" sz="1200" smtClean="0">
                <a:solidFill>
                  <a:schemeClr val="tx1"/>
                </a:solidFill>
              </a:rPr>
              <a:t>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7" name="折角形 26"/>
          <p:cNvSpPr/>
          <p:nvPr/>
        </p:nvSpPr>
        <p:spPr>
          <a:xfrm>
            <a:off x="4276581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Table1 </a:t>
            </a:r>
            <a:r>
              <a:rPr lang="en-US" altLang="zh-CN" sz="1200" smtClean="0">
                <a:solidFill>
                  <a:schemeClr val="tx1"/>
                </a:solidFill>
              </a:rPr>
              <a:t>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8" name="折角形 27"/>
          <p:cNvSpPr/>
          <p:nvPr/>
        </p:nvSpPr>
        <p:spPr>
          <a:xfrm>
            <a:off x="6165241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</a:t>
            </a:r>
            <a:r>
              <a:rPr lang="en-US" altLang="zh-CN" sz="1200">
                <a:solidFill>
                  <a:schemeClr val="tx1"/>
                </a:solidFill>
              </a:rPr>
              <a:t>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折角形 28"/>
          <p:cNvSpPr/>
          <p:nvPr/>
        </p:nvSpPr>
        <p:spPr>
          <a:xfrm>
            <a:off x="8140059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0" name="折角形 29"/>
          <p:cNvSpPr/>
          <p:nvPr/>
        </p:nvSpPr>
        <p:spPr>
          <a:xfrm>
            <a:off x="7158405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080344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200112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200111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200111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991590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111358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111357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111357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783262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Node4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55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551178" y="174001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project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51178" y="250201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038108" y="174001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038108" y="238514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sort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38108" y="30302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525038" y="173830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525038" y="23834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aggregation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25038" y="302858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4" idx="0"/>
            <a:endCxn id="3" idx="2"/>
          </p:cNvCxnSpPr>
          <p:nvPr/>
        </p:nvCxnSpPr>
        <p:spPr>
          <a:xfrm flipV="1">
            <a:off x="2004490" y="2131897"/>
            <a:ext cx="0" cy="37011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0"/>
            <a:endCxn id="5" idx="2"/>
          </p:cNvCxnSpPr>
          <p:nvPr/>
        </p:nvCxnSpPr>
        <p:spPr>
          <a:xfrm flipV="1">
            <a:off x="3491420" y="2131897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0"/>
            <a:endCxn id="6" idx="2"/>
          </p:cNvCxnSpPr>
          <p:nvPr/>
        </p:nvCxnSpPr>
        <p:spPr>
          <a:xfrm flipV="1">
            <a:off x="3491420" y="2777034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0"/>
            <a:endCxn id="8" idx="2"/>
          </p:cNvCxnSpPr>
          <p:nvPr/>
        </p:nvCxnSpPr>
        <p:spPr>
          <a:xfrm flipV="1">
            <a:off x="4978350" y="2130194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0"/>
            <a:endCxn id="9" idx="2"/>
          </p:cNvCxnSpPr>
          <p:nvPr/>
        </p:nvCxnSpPr>
        <p:spPr>
          <a:xfrm flipV="1">
            <a:off x="4978350" y="2775331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5884974" y="173830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884974" y="23834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884974" y="302858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27" idx="0"/>
            <a:endCxn id="26" idx="2"/>
          </p:cNvCxnSpPr>
          <p:nvPr/>
        </p:nvCxnSpPr>
        <p:spPr>
          <a:xfrm flipV="1">
            <a:off x="6338286" y="2130194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8" idx="0"/>
            <a:endCxn id="27" idx="2"/>
          </p:cNvCxnSpPr>
          <p:nvPr/>
        </p:nvCxnSpPr>
        <p:spPr>
          <a:xfrm flipV="1">
            <a:off x="6338286" y="2775331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7244909" y="173830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244910" y="298139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244910" y="36265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7" idx="0"/>
            <a:endCxn id="31" idx="2"/>
          </p:cNvCxnSpPr>
          <p:nvPr/>
        </p:nvCxnSpPr>
        <p:spPr>
          <a:xfrm flipV="1">
            <a:off x="7698221" y="2130194"/>
            <a:ext cx="0" cy="1959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0"/>
            <a:endCxn id="32" idx="2"/>
          </p:cNvCxnSpPr>
          <p:nvPr/>
        </p:nvCxnSpPr>
        <p:spPr>
          <a:xfrm flipV="1">
            <a:off x="7698222" y="3373278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7244909" y="232613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sort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2" idx="0"/>
            <a:endCxn id="37" idx="2"/>
          </p:cNvCxnSpPr>
          <p:nvPr/>
        </p:nvCxnSpPr>
        <p:spPr>
          <a:xfrm flipH="1" flipV="1">
            <a:off x="7698221" y="2718023"/>
            <a:ext cx="1" cy="26336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3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264"/>
            <a:ext cx="5374235" cy="39085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9848" y="6300216"/>
            <a:ext cx="885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From   </a:t>
            </a:r>
            <a:r>
              <a:rPr lang="en-US" altLang="zh-CN" i="1" u="sng" smtClean="0"/>
              <a:t>SIMD-Scan: Ultra Fast in-Memory Table Scan using on-Chip Vector Processing Units </a:t>
            </a:r>
            <a:endParaRPr lang="zh-CN" altLang="en-US" i="1" u="sng"/>
          </a:p>
        </p:txBody>
      </p:sp>
      <p:sp>
        <p:nvSpPr>
          <p:cNvPr id="17" name="文本框 16"/>
          <p:cNvSpPr txBox="1"/>
          <p:nvPr/>
        </p:nvSpPr>
        <p:spPr>
          <a:xfrm>
            <a:off x="6361787" y="2276856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3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47254" y="3796976"/>
            <a:ext cx="2439966" cy="1030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Memory Block management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3342" y="4044467"/>
            <a:ext cx="264781" cy="4984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9406" y="4196428"/>
            <a:ext cx="264781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3608" y="4112908"/>
            <a:ext cx="264781" cy="4302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47810" y="4190036"/>
            <a:ext cx="593539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5679" y="419642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94323" y="3388467"/>
            <a:ext cx="428039" cy="265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3309325" y="5226925"/>
            <a:ext cx="869715" cy="788203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Data Files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2774047" y="3425847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36" name="直接箭头连接符 35"/>
          <p:cNvCxnSpPr>
            <a:stCxn id="12" idx="0"/>
            <a:endCxn id="68" idx="2"/>
          </p:cNvCxnSpPr>
          <p:nvPr/>
        </p:nvCxnSpPr>
        <p:spPr>
          <a:xfrm flipV="1">
            <a:off x="2622375" y="3622744"/>
            <a:ext cx="3681" cy="5736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>
          <a:xfrm rot="16200000">
            <a:off x="3668646" y="4844603"/>
            <a:ext cx="169541" cy="4138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44" name="圆角矩形 43"/>
          <p:cNvSpPr/>
          <p:nvPr/>
        </p:nvSpPr>
        <p:spPr>
          <a:xfrm>
            <a:off x="3761287" y="2188029"/>
            <a:ext cx="958591" cy="143786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Execute Tree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3500766" y="3419373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8" name="矩形 67"/>
          <p:cNvSpPr/>
          <p:nvPr/>
        </p:nvSpPr>
        <p:spPr>
          <a:xfrm>
            <a:off x="2529360" y="3412533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955901" y="253170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project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955900" y="2919569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955899" y="331458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4" idx="0"/>
            <a:endCxn id="71" idx="2"/>
          </p:cNvCxnSpPr>
          <p:nvPr/>
        </p:nvCxnSpPr>
        <p:spPr>
          <a:xfrm flipV="1">
            <a:off x="4249170" y="3137282"/>
            <a:ext cx="1" cy="17730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1" idx="0"/>
            <a:endCxn id="70" idx="2"/>
          </p:cNvCxnSpPr>
          <p:nvPr/>
        </p:nvCxnSpPr>
        <p:spPr>
          <a:xfrm flipV="1">
            <a:off x="4249171" y="2749417"/>
            <a:ext cx="1" cy="1701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15" idx="0"/>
          </p:cNvCxnSpPr>
          <p:nvPr/>
        </p:nvCxnSpPr>
        <p:spPr>
          <a:xfrm>
            <a:off x="2864493" y="2750997"/>
            <a:ext cx="343850" cy="63747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70484" y="224402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Uncompressed Segment</a:t>
            </a:r>
            <a:endParaRPr lang="zh-CN" altLang="en-US" sz="1200"/>
          </a:p>
        </p:txBody>
      </p:sp>
      <p:sp>
        <p:nvSpPr>
          <p:cNvPr id="94" name="文本框 93"/>
          <p:cNvSpPr txBox="1"/>
          <p:nvPr/>
        </p:nvSpPr>
        <p:spPr>
          <a:xfrm>
            <a:off x="1289355" y="370736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compressed Segment</a:t>
            </a:r>
            <a:endParaRPr lang="zh-CN" altLang="en-US" sz="1200"/>
          </a:p>
        </p:txBody>
      </p:sp>
      <p:cxnSp>
        <p:nvCxnSpPr>
          <p:cNvPr id="95" name="直接箭头连接符 94"/>
          <p:cNvCxnSpPr>
            <a:endCxn id="12" idx="1"/>
          </p:cNvCxnSpPr>
          <p:nvPr/>
        </p:nvCxnSpPr>
        <p:spPr>
          <a:xfrm>
            <a:off x="2042056" y="4012908"/>
            <a:ext cx="483623" cy="28862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259412" y="2725633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104" name="文本框 103"/>
          <p:cNvSpPr txBox="1"/>
          <p:nvPr/>
        </p:nvSpPr>
        <p:spPr>
          <a:xfrm>
            <a:off x="4248527" y="310663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3" name="矩形 2"/>
          <p:cNvSpPr/>
          <p:nvPr/>
        </p:nvSpPr>
        <p:spPr>
          <a:xfrm>
            <a:off x="838200" y="1503383"/>
            <a:ext cx="8750383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b="1">
                <a:latin typeface="Times New Roman" panose="02020603050405020304" pitchFamily="18" charset="0"/>
              </a:rPr>
              <a:t>SELECT</a:t>
            </a:r>
            <a:r>
              <a:rPr lang="en-US" altLang="zh-CN">
                <a:latin typeface="Times New Roman" panose="02020603050405020304" pitchFamily="18" charset="0"/>
              </a:rPr>
              <a:t> count(*) </a:t>
            </a:r>
            <a:r>
              <a:rPr lang="en-US" altLang="zh-CN" b="1">
                <a:latin typeface="Times New Roman" panose="02020603050405020304" pitchFamily="18" charset="0"/>
              </a:rPr>
              <a:t>FROM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table_name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WHERE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field_name </a:t>
            </a:r>
            <a:r>
              <a:rPr lang="en-US" altLang="zh-CN">
                <a:latin typeface="Times New Roman" panose="02020603050405020304" pitchFamily="18" charset="0"/>
              </a:rPr>
              <a:t>&gt; 100;</a:t>
            </a:r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867647" y="1771650"/>
            <a:ext cx="3152028" cy="382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smtClean="0">
                <a:solidFill>
                  <a:schemeClr val="tx1"/>
                </a:solidFill>
              </a:rPr>
              <a:t>table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681279" y="2436612"/>
            <a:ext cx="261946" cy="2978948"/>
            <a:chOff x="6700829" y="2379462"/>
            <a:chExt cx="176221" cy="2978948"/>
          </a:xfrm>
        </p:grpSpPr>
        <p:sp>
          <p:nvSpPr>
            <p:cNvPr id="11" name="矩形 10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09898" y="2436612"/>
            <a:ext cx="442927" cy="2978948"/>
            <a:chOff x="6700829" y="2379462"/>
            <a:chExt cx="176221" cy="2978948"/>
          </a:xfrm>
          <a:solidFill>
            <a:schemeClr val="bg1">
              <a:lumMod val="8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662352" y="2436612"/>
            <a:ext cx="204798" cy="2978948"/>
            <a:chOff x="6700829" y="2379462"/>
            <a:chExt cx="176221" cy="2978948"/>
          </a:xfrm>
          <a:solidFill>
            <a:schemeClr val="bg1">
              <a:lumMod val="5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338623" y="2436612"/>
            <a:ext cx="261946" cy="2978948"/>
            <a:chOff x="6700829" y="2379462"/>
            <a:chExt cx="176221" cy="2978948"/>
          </a:xfrm>
        </p:grpSpPr>
        <p:sp>
          <p:nvSpPr>
            <p:cNvPr id="27" name="矩形 2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609845" y="2543175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1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609845" y="2748061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2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24118" y="5091211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M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2503736" y="3181349"/>
            <a:ext cx="115640" cy="744737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46204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1</a:t>
            </a:r>
            <a:endParaRPr lang="zh-CN" altLang="en-US" sz="900"/>
          </a:p>
        </p:txBody>
      </p:sp>
      <p:sp>
        <p:nvSpPr>
          <p:cNvPr id="41" name="文本框 40"/>
          <p:cNvSpPr txBox="1"/>
          <p:nvPr/>
        </p:nvSpPr>
        <p:spPr>
          <a:xfrm>
            <a:off x="301449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2</a:t>
            </a:r>
            <a:endParaRPr lang="zh-CN" altLang="en-US" sz="900"/>
          </a:p>
        </p:txBody>
      </p:sp>
      <p:sp>
        <p:nvSpPr>
          <p:cNvPr id="42" name="文本框 41"/>
          <p:cNvSpPr txBox="1"/>
          <p:nvPr/>
        </p:nvSpPr>
        <p:spPr>
          <a:xfrm>
            <a:off x="349074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3</a:t>
            </a:r>
            <a:endParaRPr lang="zh-CN" altLang="en-US" sz="900"/>
          </a:p>
        </p:txBody>
      </p:sp>
      <p:sp>
        <p:nvSpPr>
          <p:cNvPr id="43" name="文本框 42"/>
          <p:cNvSpPr txBox="1"/>
          <p:nvPr/>
        </p:nvSpPr>
        <p:spPr>
          <a:xfrm>
            <a:off x="4147971" y="217252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</a:t>
            </a:r>
            <a:r>
              <a:rPr lang="zh-CN" altLang="en-US" sz="900"/>
              <a:t> </a:t>
            </a:r>
            <a:r>
              <a:rPr lang="en-US" altLang="zh-CN" sz="900" smtClean="0"/>
              <a:t>N</a:t>
            </a:r>
            <a:endParaRPr lang="zh-CN" altLang="en-US" sz="900"/>
          </a:p>
        </p:txBody>
      </p:sp>
      <p:sp>
        <p:nvSpPr>
          <p:cNvPr id="44" name="文本框 43"/>
          <p:cNvSpPr txBox="1"/>
          <p:nvPr/>
        </p:nvSpPr>
        <p:spPr>
          <a:xfrm>
            <a:off x="3947946" y="38290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934322" y="3438301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Segment</a:t>
            </a:r>
            <a:endParaRPr lang="zh-CN" altLang="en-US" sz="900"/>
          </a:p>
        </p:txBody>
      </p:sp>
      <p:grpSp>
        <p:nvGrpSpPr>
          <p:cNvPr id="3" name="组合 2"/>
          <p:cNvGrpSpPr/>
          <p:nvPr/>
        </p:nvGrpSpPr>
        <p:grpSpPr>
          <a:xfrm>
            <a:off x="6469903" y="1877905"/>
            <a:ext cx="290580" cy="1740312"/>
            <a:chOff x="6965153" y="2630436"/>
            <a:chExt cx="426247" cy="1740312"/>
          </a:xfrm>
        </p:grpSpPr>
        <p:sp>
          <p:nvSpPr>
            <p:cNvPr id="48" name="矩形 47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019974" y="1877905"/>
            <a:ext cx="714375" cy="1740312"/>
            <a:chOff x="6965153" y="2630436"/>
            <a:chExt cx="426247" cy="1740312"/>
          </a:xfrm>
          <a:solidFill>
            <a:schemeClr val="bg1">
              <a:lumMod val="85000"/>
            </a:schemeClr>
          </a:solidFill>
        </p:grpSpPr>
        <p:sp>
          <p:nvSpPr>
            <p:cNvPr id="52" name="矩形 51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19101021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20011001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20141010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974852" y="1877905"/>
            <a:ext cx="664372" cy="1740312"/>
            <a:chOff x="6965153" y="2630436"/>
            <a:chExt cx="426247" cy="1740312"/>
          </a:xfrm>
          <a:solidFill>
            <a:schemeClr val="bg1"/>
          </a:solidFill>
        </p:grpSpPr>
        <p:sp>
          <p:nvSpPr>
            <p:cNvPr id="61" name="矩形 60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computer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808389" y="1877905"/>
            <a:ext cx="411479" cy="1740312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70" name="矩形 69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367404" y="1590992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Integer</a:t>
            </a:r>
            <a:endParaRPr lang="zh-CN" altLang="en-US" sz="1000" dirty="0"/>
          </a:p>
        </p:txBody>
      </p:sp>
      <p:sp>
        <p:nvSpPr>
          <p:cNvPr id="79" name="文本框 78"/>
          <p:cNvSpPr txBox="1"/>
          <p:nvPr/>
        </p:nvSpPr>
        <p:spPr>
          <a:xfrm>
            <a:off x="7049827" y="1590992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Date</a:t>
            </a:r>
            <a:endParaRPr lang="zh-CN" altLang="en-US" sz="1000" dirty="0"/>
          </a:p>
        </p:txBody>
      </p:sp>
      <p:sp>
        <p:nvSpPr>
          <p:cNvPr id="80" name="文本框 79"/>
          <p:cNvSpPr txBox="1"/>
          <p:nvPr/>
        </p:nvSpPr>
        <p:spPr>
          <a:xfrm>
            <a:off x="7831977" y="1590992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String(short)</a:t>
            </a:r>
            <a:endParaRPr lang="zh-CN" altLang="en-US" sz="1000" dirty="0"/>
          </a:p>
        </p:txBody>
      </p:sp>
      <p:sp>
        <p:nvSpPr>
          <p:cNvPr id="81" name="文本框 80"/>
          <p:cNvSpPr txBox="1"/>
          <p:nvPr/>
        </p:nvSpPr>
        <p:spPr>
          <a:xfrm>
            <a:off x="8687786" y="1590992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String(long)</a:t>
            </a:r>
            <a:endParaRPr lang="zh-CN" altLang="en-US" sz="1000" dirty="0"/>
          </a:p>
        </p:txBody>
      </p:sp>
      <p:sp>
        <p:nvSpPr>
          <p:cNvPr id="127" name="左大括号 126"/>
          <p:cNvSpPr/>
          <p:nvPr/>
        </p:nvSpPr>
        <p:spPr>
          <a:xfrm>
            <a:off x="6187318" y="1877905"/>
            <a:ext cx="118278" cy="1740312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/>
          <p:cNvSpPr txBox="1"/>
          <p:nvPr/>
        </p:nvSpPr>
        <p:spPr>
          <a:xfrm>
            <a:off x="5422957" y="254317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Segment</a:t>
            </a:r>
          </a:p>
          <a:p>
            <a:r>
              <a:rPr lang="en-US" altLang="zh-CN" sz="900" dirty="0" smtClean="0"/>
              <a:t>(size=8192)</a:t>
            </a:r>
            <a:endParaRPr lang="zh-CN" altLang="en-US" sz="900" dirty="0"/>
          </a:p>
        </p:txBody>
      </p:sp>
      <p:grpSp>
        <p:nvGrpSpPr>
          <p:cNvPr id="131" name="组合 130"/>
          <p:cNvGrpSpPr/>
          <p:nvPr/>
        </p:nvGrpSpPr>
        <p:grpSpPr>
          <a:xfrm>
            <a:off x="7565255" y="4044469"/>
            <a:ext cx="1778815" cy="1740312"/>
            <a:chOff x="9574985" y="2717697"/>
            <a:chExt cx="1778815" cy="1740312"/>
          </a:xfrm>
        </p:grpSpPr>
        <p:sp>
          <p:nvSpPr>
            <p:cNvPr id="78" name="矩形 77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9574992" y="2717697"/>
              <a:ext cx="1359708" cy="217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1" name="肘形连接符 120"/>
          <p:cNvCxnSpPr>
            <a:stCxn id="77" idx="3"/>
            <a:endCxn id="119" idx="1"/>
          </p:cNvCxnSpPr>
          <p:nvPr/>
        </p:nvCxnSpPr>
        <p:spPr>
          <a:xfrm flipH="1">
            <a:off x="7984362" y="3509448"/>
            <a:ext cx="1235502" cy="1320099"/>
          </a:xfrm>
          <a:prstGeom prst="bentConnector5">
            <a:avLst>
              <a:gd name="adj1" fmla="val -18503"/>
              <a:gd name="adj2" fmla="val 34028"/>
              <a:gd name="adj3" fmla="val 1185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33"/>
          <p:cNvCxnSpPr>
            <a:stCxn id="71" idx="3"/>
            <a:endCxn id="83" idx="1"/>
          </p:cNvCxnSpPr>
          <p:nvPr/>
        </p:nvCxnSpPr>
        <p:spPr>
          <a:xfrm flipH="1">
            <a:off x="8924970" y="2204214"/>
            <a:ext cx="294894" cy="1949025"/>
          </a:xfrm>
          <a:prstGeom prst="bentConnector5">
            <a:avLst>
              <a:gd name="adj1" fmla="val -114728"/>
              <a:gd name="adj2" fmla="val 84718"/>
              <a:gd name="adj3" fmla="val 177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140"/>
          <p:cNvCxnSpPr>
            <a:stCxn id="70" idx="3"/>
            <a:endCxn id="82" idx="1"/>
          </p:cNvCxnSpPr>
          <p:nvPr/>
        </p:nvCxnSpPr>
        <p:spPr>
          <a:xfrm flipH="1">
            <a:off x="7565262" y="1986675"/>
            <a:ext cx="1654606" cy="2166564"/>
          </a:xfrm>
          <a:prstGeom prst="bentConnector5">
            <a:avLst>
              <a:gd name="adj1" fmla="val -31500"/>
              <a:gd name="adj2" fmla="val 79966"/>
              <a:gd name="adj3" fmla="val 1138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9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00538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63281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26024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88767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1510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14253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76996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39739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00538" y="258081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63281" y="2580812"/>
            <a:ext cx="625152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{2,2}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82747" y="2580811"/>
            <a:ext cx="557804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{3,3}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0551" y="2580811"/>
            <a:ext cx="602425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{5,2}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80378" y="1782390"/>
            <a:ext cx="20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Run-Length Encode</a:t>
            </a:r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2694652" y="2409825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2008608" y="3436833"/>
            <a:ext cx="4475761" cy="193491"/>
            <a:chOff x="1965939" y="4339243"/>
            <a:chExt cx="3701944" cy="193491"/>
          </a:xfrm>
        </p:grpSpPr>
        <p:sp>
          <p:nvSpPr>
            <p:cNvPr id="21" name="矩形 20"/>
            <p:cNvSpPr/>
            <p:nvPr/>
          </p:nvSpPr>
          <p:spPr>
            <a:xfrm>
              <a:off x="1965939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</a:t>
              </a:r>
              <a:r>
                <a:rPr lang="en-US" altLang="zh-CN" sz="900" smtClean="0">
                  <a:solidFill>
                    <a:schemeClr val="tx1"/>
                  </a:solidFill>
                </a:rPr>
                <a:t>192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682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2000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891425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2278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354168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2195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16911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79654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742397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205140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2985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2008608" y="386915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2000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528501" y="3869152"/>
            <a:ext cx="2695768" cy="193491"/>
            <a:chOff x="2428682" y="5034568"/>
            <a:chExt cx="3701944" cy="193491"/>
          </a:xfrm>
        </p:grpSpPr>
        <p:sp>
          <p:nvSpPr>
            <p:cNvPr id="30" name="矩形 29"/>
            <p:cNvSpPr/>
            <p:nvPr/>
          </p:nvSpPr>
          <p:spPr>
            <a:xfrm>
              <a:off x="2428682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891425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0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354168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278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816911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79654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713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742397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112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05140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667883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985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下箭头 39"/>
          <p:cNvSpPr/>
          <p:nvPr/>
        </p:nvSpPr>
        <p:spPr>
          <a:xfrm>
            <a:off x="2643246" y="3699683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948462" y="302627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Numeric Compression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008608" y="4705700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463280" y="4705700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02443" y="470569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44671" y="470569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86201" y="470569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105717" y="470569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24916" y="470569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950066" y="567895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411783" y="5678956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150946" y="567895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895542" y="567895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632922" y="5678955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肘形连接符 66"/>
          <p:cNvCxnSpPr>
            <a:stCxn id="50" idx="2"/>
            <a:endCxn id="58" idx="0"/>
          </p:cNvCxnSpPr>
          <p:nvPr/>
        </p:nvCxnSpPr>
        <p:spPr>
          <a:xfrm flipH="1">
            <a:off x="2181438" y="5289078"/>
            <a:ext cx="7348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2069268" y="5169545"/>
            <a:ext cx="1673253" cy="119533"/>
            <a:chOff x="2013765" y="5230212"/>
            <a:chExt cx="2358796" cy="193494"/>
          </a:xfrm>
        </p:grpSpPr>
        <p:sp>
          <p:nvSpPr>
            <p:cNvPr id="50" name="矩形 49"/>
            <p:cNvSpPr/>
            <p:nvPr/>
          </p:nvSpPr>
          <p:spPr>
            <a:xfrm>
              <a:off x="2013765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50736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687707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024678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361649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698619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035590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肘形连接符 66"/>
          <p:cNvCxnSpPr>
            <a:stCxn id="51" idx="2"/>
            <a:endCxn id="59" idx="0"/>
          </p:cNvCxnSpPr>
          <p:nvPr/>
        </p:nvCxnSpPr>
        <p:spPr>
          <a:xfrm>
            <a:off x="2427822" y="5289078"/>
            <a:ext cx="353543" cy="389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66"/>
          <p:cNvCxnSpPr>
            <a:stCxn id="52" idx="2"/>
            <a:endCxn id="60" idx="0"/>
          </p:cNvCxnSpPr>
          <p:nvPr/>
        </p:nvCxnSpPr>
        <p:spPr>
          <a:xfrm>
            <a:off x="2666858" y="5289078"/>
            <a:ext cx="853670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66"/>
          <p:cNvCxnSpPr>
            <a:stCxn id="53" idx="2"/>
            <a:endCxn id="61" idx="0"/>
          </p:cNvCxnSpPr>
          <p:nvPr/>
        </p:nvCxnSpPr>
        <p:spPr>
          <a:xfrm>
            <a:off x="2905895" y="5289078"/>
            <a:ext cx="1359229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66"/>
          <p:cNvCxnSpPr>
            <a:stCxn id="54" idx="2"/>
            <a:endCxn id="65" idx="0"/>
          </p:cNvCxnSpPr>
          <p:nvPr/>
        </p:nvCxnSpPr>
        <p:spPr>
          <a:xfrm>
            <a:off x="3144931" y="5289078"/>
            <a:ext cx="1697591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66"/>
          <p:cNvCxnSpPr>
            <a:stCxn id="99" idx="2"/>
            <a:endCxn id="60" idx="0"/>
          </p:cNvCxnSpPr>
          <p:nvPr/>
        </p:nvCxnSpPr>
        <p:spPr>
          <a:xfrm>
            <a:off x="3383967" y="5289076"/>
            <a:ext cx="136561" cy="389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66"/>
          <p:cNvCxnSpPr>
            <a:stCxn id="100" idx="2"/>
            <a:endCxn id="59" idx="0"/>
          </p:cNvCxnSpPr>
          <p:nvPr/>
        </p:nvCxnSpPr>
        <p:spPr>
          <a:xfrm flipH="1">
            <a:off x="2781365" y="5289076"/>
            <a:ext cx="841638" cy="389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1925353" y="4349619"/>
            <a:ext cx="305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Dictionary-based Compression</a:t>
            </a:r>
            <a:endParaRPr lang="zh-CN" altLang="en-US"/>
          </a:p>
        </p:txBody>
      </p:sp>
      <p:sp>
        <p:nvSpPr>
          <p:cNvPr id="147" name="下箭头 146"/>
          <p:cNvSpPr/>
          <p:nvPr/>
        </p:nvSpPr>
        <p:spPr>
          <a:xfrm>
            <a:off x="2594832" y="4994019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24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91312" y="294150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91312" y="313499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91312" y="332848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91312" y="352197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91312" y="3715470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6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91312" y="3908961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8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91312" y="410245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91312" y="42959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91312" y="451378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91312" y="470727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91312" y="490076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91312" y="509425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91312" y="5287750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91312" y="5481241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91312" y="567473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10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91312" y="586822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19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166646" y="5164639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[10, 20]</a:t>
            </a:r>
            <a:endParaRPr lang="zh-CN" altLang="en-US" sz="1000" dirty="0"/>
          </a:p>
        </p:txBody>
      </p:sp>
      <p:sp>
        <p:nvSpPr>
          <p:cNvPr id="27" name="左大括号 26"/>
          <p:cNvSpPr/>
          <p:nvPr/>
        </p:nvSpPr>
        <p:spPr>
          <a:xfrm flipH="1">
            <a:off x="4957963" y="4513786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5166646" y="3603594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[1, 8]</a:t>
            </a:r>
            <a:endParaRPr lang="zh-CN" altLang="en-US" sz="1000" dirty="0"/>
          </a:p>
        </p:txBody>
      </p:sp>
      <p:sp>
        <p:nvSpPr>
          <p:cNvPr id="29" name="左大括号 28"/>
          <p:cNvSpPr/>
          <p:nvPr/>
        </p:nvSpPr>
        <p:spPr>
          <a:xfrm flipH="1">
            <a:off x="4957963" y="2952741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0" name="矩形 29"/>
          <p:cNvSpPr/>
          <p:nvPr/>
        </p:nvSpPr>
        <p:spPr>
          <a:xfrm>
            <a:off x="1801771" y="1385271"/>
            <a:ext cx="7036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SELECT</a:t>
            </a:r>
            <a:r>
              <a:rPr lang="en-US" altLang="zh-CN" dirty="0"/>
              <a:t> * </a:t>
            </a:r>
            <a:r>
              <a:rPr lang="en-US" altLang="zh-CN" b="1" dirty="0"/>
              <a:t>FROM</a:t>
            </a:r>
            <a:r>
              <a:rPr lang="en-US" altLang="zh-CN" dirty="0"/>
              <a:t> </a:t>
            </a:r>
            <a:r>
              <a:rPr lang="en-US" altLang="zh-CN" i="1" dirty="0" err="1"/>
              <a:t>table_name</a:t>
            </a:r>
            <a:r>
              <a:rPr lang="en-US" altLang="zh-CN" dirty="0"/>
              <a:t> </a:t>
            </a:r>
            <a:r>
              <a:rPr lang="en-US" altLang="zh-CN" b="1" dirty="0"/>
              <a:t>WHERE</a:t>
            </a:r>
            <a:r>
              <a:rPr lang="en-US" altLang="zh-CN" dirty="0"/>
              <a:t> </a:t>
            </a:r>
            <a:r>
              <a:rPr lang="en-US" altLang="zh-CN" i="1" dirty="0" err="1"/>
              <a:t>field_name</a:t>
            </a:r>
            <a:r>
              <a:rPr lang="en-US" altLang="zh-CN" i="1" dirty="0"/>
              <a:t> </a:t>
            </a:r>
            <a:r>
              <a:rPr lang="en-US" altLang="zh-CN" dirty="0"/>
              <a:t>&gt; 2 </a:t>
            </a:r>
            <a:r>
              <a:rPr lang="en-US" altLang="zh-CN" b="1" dirty="0"/>
              <a:t>AND</a:t>
            </a:r>
            <a:r>
              <a:rPr lang="en-US" altLang="zh-CN" dirty="0"/>
              <a:t> </a:t>
            </a:r>
            <a:r>
              <a:rPr lang="en-US" altLang="zh-CN" i="1" dirty="0" err="1"/>
              <a:t>field_name</a:t>
            </a:r>
            <a:r>
              <a:rPr lang="en-US" altLang="zh-CN" i="1" dirty="0"/>
              <a:t> </a:t>
            </a:r>
            <a:r>
              <a:rPr lang="en-US" altLang="zh-CN" dirty="0"/>
              <a:t>&lt; 9;</a:t>
            </a:r>
            <a:endParaRPr lang="zh-CN" altLang="en-US" dirty="0"/>
          </a:p>
        </p:txBody>
      </p:sp>
      <p:sp>
        <p:nvSpPr>
          <p:cNvPr id="32" name="下箭头 31"/>
          <p:cNvSpPr/>
          <p:nvPr/>
        </p:nvSpPr>
        <p:spPr>
          <a:xfrm>
            <a:off x="3617975" y="4573436"/>
            <a:ext cx="390525" cy="52082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256024" y="4278478"/>
            <a:ext cx="11144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Query range (2, 9)</a:t>
            </a:r>
            <a:endParaRPr lang="zh-CN" altLang="en-US" sz="1000" dirty="0"/>
          </a:p>
        </p:txBody>
      </p:sp>
      <p:sp>
        <p:nvSpPr>
          <p:cNvPr id="78" name="禁止符 77"/>
          <p:cNvSpPr/>
          <p:nvPr/>
        </p:nvSpPr>
        <p:spPr>
          <a:xfrm>
            <a:off x="4348007" y="4917259"/>
            <a:ext cx="549352" cy="549352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43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9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smtClean="0"/>
              <a:t>的结构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 hash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668413" y="2871064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SQLITE DB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444369" y="4220471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444370" y="3094254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44369" y="3658369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cxnSp>
        <p:nvCxnSpPr>
          <p:cNvPr id="8" name="肘形连接符 7"/>
          <p:cNvCxnSpPr>
            <a:stCxn id="3" idx="3"/>
            <a:endCxn id="6" idx="1"/>
          </p:cNvCxnSpPr>
          <p:nvPr/>
        </p:nvCxnSpPr>
        <p:spPr>
          <a:xfrm flipV="1">
            <a:off x="2006597" y="3250181"/>
            <a:ext cx="437773" cy="720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3"/>
            <a:endCxn id="7" idx="1"/>
          </p:cNvCxnSpPr>
          <p:nvPr/>
        </p:nvCxnSpPr>
        <p:spPr>
          <a:xfrm flipV="1">
            <a:off x="2006597" y="3814296"/>
            <a:ext cx="437772" cy="155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3"/>
            <a:endCxn id="5" idx="1"/>
          </p:cNvCxnSpPr>
          <p:nvPr/>
        </p:nvCxnSpPr>
        <p:spPr>
          <a:xfrm>
            <a:off x="2006597" y="3970223"/>
            <a:ext cx="437772" cy="406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</p:cNvCxnSpPr>
          <p:nvPr/>
        </p:nvCxnSpPr>
        <p:spPr>
          <a:xfrm rot="16200000" flipH="1">
            <a:off x="959787" y="3410568"/>
            <a:ext cx="755437" cy="300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44368" y="2186921"/>
            <a:ext cx="1038047" cy="311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 table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4030154" y="2645292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aCol: Column</a:t>
            </a:r>
            <a:endParaRPr lang="zh-CN" altLang="en-US" sz="1200"/>
          </a:p>
        </p:txBody>
      </p:sp>
      <p:cxnSp>
        <p:nvCxnSpPr>
          <p:cNvPr id="23" name="肘形连接符 22"/>
          <p:cNvCxnSpPr>
            <a:stCxn id="6" idx="3"/>
            <a:endCxn id="22" idx="1"/>
          </p:cNvCxnSpPr>
          <p:nvPr/>
        </p:nvCxnSpPr>
        <p:spPr>
          <a:xfrm flipV="1">
            <a:off x="3482417" y="2801219"/>
            <a:ext cx="547737" cy="448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6" idx="0"/>
          </p:cNvCxnSpPr>
          <p:nvPr/>
        </p:nvCxnSpPr>
        <p:spPr>
          <a:xfrm rot="16200000" flipH="1">
            <a:off x="2665654" y="2796513"/>
            <a:ext cx="595479" cy="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69280" y="1801293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SQLITE</a:t>
            </a:r>
            <a:r>
              <a:rPr lang="zh-CN" altLang="en-US" smtClean="0"/>
              <a:t>的表组织结构可以参考</a:t>
            </a:r>
            <a:r>
              <a:rPr lang="en-US" altLang="zh-CN" smtClean="0"/>
              <a:t>sqlite3FindTable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 table </a:t>
            </a:r>
            <a:r>
              <a:rPr lang="zh-CN" altLang="en-US" smtClean="0"/>
              <a:t>挂在</a:t>
            </a:r>
            <a:r>
              <a:rPr lang="en-US" altLang="zh-CN" smtClean="0"/>
              <a:t>Table</a:t>
            </a:r>
            <a:r>
              <a:rPr lang="zh-CN" altLang="en-US" smtClean="0"/>
              <a:t>结构下，保持自身结构的独立型，避免过多的破坏现在结构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6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9597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8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8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5071</TotalTime>
  <Words>1708</Words>
  <Application>Microsoft Office PowerPoint</Application>
  <PresentationFormat>宽屏</PresentationFormat>
  <Paragraphs>632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宋体</vt:lpstr>
      <vt:lpstr>微软雅黑</vt:lpstr>
      <vt:lpstr>Arial</vt:lpstr>
      <vt:lpstr>Calibri</vt:lpstr>
      <vt:lpstr>Calibri Light</vt:lpstr>
      <vt:lpstr>Times New Roman</vt:lpstr>
      <vt:lpstr>Office Theme</vt:lpstr>
      <vt:lpstr>Thor Architecture</vt:lpstr>
      <vt:lpstr>PowerPoint 演示文稿</vt:lpstr>
      <vt:lpstr>PowerPoint 演示文稿</vt:lpstr>
      <vt:lpstr>PowerPoint 演示文稿</vt:lpstr>
      <vt:lpstr>SQLITE的结构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PowerPoint 演示文稿</vt:lpstr>
      <vt:lpstr>内存管理</vt:lpstr>
      <vt:lpstr>Project parallelization</vt:lpstr>
      <vt:lpstr>Order by parallelization</vt:lpstr>
      <vt:lpstr>Group by parallelization</vt:lpstr>
      <vt:lpstr>Group by parallelization(hash table parallelize)</vt:lpstr>
      <vt:lpstr>Group by parallelization(hash table parallelize)</vt:lpstr>
      <vt:lpstr>JOIN DAGs</vt:lpstr>
      <vt:lpstr>Join parallelization (simple join)</vt:lpstr>
      <vt:lpstr>PowerPoint 演示文稿</vt:lpstr>
      <vt:lpstr>Multi-join parallelization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640</cp:revision>
  <dcterms:created xsi:type="dcterms:W3CDTF">2014-07-24T15:03:51Z</dcterms:created>
  <dcterms:modified xsi:type="dcterms:W3CDTF">2014-11-06T16:42:54Z</dcterms:modified>
</cp:coreProperties>
</file>