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2" r:id="rId8"/>
    <p:sldId id="261" r:id="rId9"/>
    <p:sldId id="265" r:id="rId10"/>
    <p:sldId id="266" r:id="rId11"/>
    <p:sldId id="269" r:id="rId12"/>
    <p:sldId id="270" r:id="rId13"/>
    <p:sldId id="271" r:id="rId14"/>
    <p:sldId id="268" r:id="rId15"/>
    <p:sldId id="267" r:id="rId16"/>
    <p:sldId id="272" r:id="rId17"/>
    <p:sldId id="263" r:id="rId18"/>
    <p:sldId id="264" r:id="rId19"/>
    <p:sldId id="276" r:id="rId20"/>
    <p:sldId id="274" r:id="rId21"/>
    <p:sldId id="275" r:id="rId22"/>
    <p:sldId id="277" r:id="rId23"/>
    <p:sldId id="283" r:id="rId24"/>
    <p:sldId id="281" r:id="rId25"/>
    <p:sldId id="278" r:id="rId26"/>
    <p:sldId id="282" r:id="rId27"/>
    <p:sldId id="279" r:id="rId28"/>
    <p:sldId id="280" r:id="rId29"/>
    <p:sldId id="285" r:id="rId30"/>
    <p:sldId id="286" r:id="rId31"/>
    <p:sldId id="290" r:id="rId32"/>
    <p:sldId id="287" r:id="rId33"/>
    <p:sldId id="288" r:id="rId34"/>
    <p:sldId id="291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Thor Architecture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scott.zgeng@gmail.com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GROUP BY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26338" y="2097834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526338" y="2480389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35416" y="227910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1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526338" y="317396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26338" y="3886204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526338" y="4645090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871567" y="2242457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1871567" y="293603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1" name="圆角矩形 10"/>
          <p:cNvSpPr/>
          <p:nvPr/>
        </p:nvSpPr>
        <p:spPr>
          <a:xfrm>
            <a:off x="1871567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3310819" y="2245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 by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3310819" y="2939179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3310819" y="3659136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Group by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5428857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n-&gt;1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6934196" y="44195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71623" y="4441759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Main thread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783894" y="2976489"/>
            <a:ext cx="335939" cy="1377332"/>
            <a:chOff x="5629416" y="3130423"/>
            <a:chExt cx="335939" cy="1377332"/>
          </a:xfrm>
        </p:grpSpPr>
        <p:sp>
          <p:nvSpPr>
            <p:cNvPr id="21" name="圆角矩形 20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29" name="直接箭头连接符 37"/>
          <p:cNvCxnSpPr>
            <a:stCxn id="16" idx="3"/>
            <a:endCxn id="22" idx="1"/>
          </p:cNvCxnSpPr>
          <p:nvPr/>
        </p:nvCxnSpPr>
        <p:spPr>
          <a:xfrm flipV="1">
            <a:off x="4404843" y="3240816"/>
            <a:ext cx="380642" cy="65625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7"/>
          <p:cNvCxnSpPr>
            <a:stCxn id="13" idx="3"/>
            <a:endCxn id="23" idx="1"/>
          </p:cNvCxnSpPr>
          <p:nvPr/>
        </p:nvCxnSpPr>
        <p:spPr>
          <a:xfrm>
            <a:off x="4404843" y="3177110"/>
            <a:ext cx="379057" cy="2363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7"/>
          <p:cNvCxnSpPr>
            <a:stCxn id="12" idx="3"/>
            <a:endCxn id="21" idx="1"/>
          </p:cNvCxnSpPr>
          <p:nvPr/>
        </p:nvCxnSpPr>
        <p:spPr>
          <a:xfrm>
            <a:off x="4404843" y="2483512"/>
            <a:ext cx="380643" cy="57928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37"/>
          <p:cNvCxnSpPr>
            <a:stCxn id="28" idx="3"/>
            <a:endCxn id="17" idx="1"/>
          </p:cNvCxnSpPr>
          <p:nvPr/>
        </p:nvCxnSpPr>
        <p:spPr>
          <a:xfrm>
            <a:off x="5118241" y="4267513"/>
            <a:ext cx="310616" cy="389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37"/>
          <p:cNvCxnSpPr>
            <a:stCxn id="9" idx="3"/>
            <a:endCxn id="12" idx="1"/>
          </p:cNvCxnSpPr>
          <p:nvPr/>
        </p:nvCxnSpPr>
        <p:spPr>
          <a:xfrm>
            <a:off x="2965591" y="2480388"/>
            <a:ext cx="345228" cy="31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7"/>
          <p:cNvCxnSpPr>
            <a:stCxn id="10" idx="3"/>
            <a:endCxn id="13" idx="1"/>
          </p:cNvCxnSpPr>
          <p:nvPr/>
        </p:nvCxnSpPr>
        <p:spPr>
          <a:xfrm>
            <a:off x="2965591" y="3173965"/>
            <a:ext cx="345228" cy="31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37"/>
          <p:cNvCxnSpPr>
            <a:stCxn id="11" idx="3"/>
            <a:endCxn id="16" idx="1"/>
          </p:cNvCxnSpPr>
          <p:nvPr/>
        </p:nvCxnSpPr>
        <p:spPr>
          <a:xfrm>
            <a:off x="2965591" y="3897067"/>
            <a:ext cx="34522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37"/>
          <p:cNvCxnSpPr>
            <a:stCxn id="17" idx="3"/>
            <a:endCxn id="18" idx="1"/>
          </p:cNvCxnSpPr>
          <p:nvPr/>
        </p:nvCxnSpPr>
        <p:spPr>
          <a:xfrm>
            <a:off x="6522881" y="4657512"/>
            <a:ext cx="41131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32314" y="2970239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2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32314" y="3677798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Worker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39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hash join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1407136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969309" y="3157719"/>
            <a:ext cx="765106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0"/>
            <a:endCxn id="5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935030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10" idx="0"/>
            <a:endCxn id="3" idx="2"/>
          </p:cNvCxnSpPr>
          <p:nvPr/>
        </p:nvCxnSpPr>
        <p:spPr>
          <a:xfrm flipH="1" flipV="1">
            <a:off x="2734415" y="3157719"/>
            <a:ext cx="762788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10138" y="3773023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16" name="圆角矩形 15"/>
          <p:cNvSpPr/>
          <p:nvPr/>
        </p:nvSpPr>
        <p:spPr>
          <a:xfrm>
            <a:off x="5655918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scan1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7735097" y="1717477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8" name="直接箭头连接符 17"/>
          <p:cNvCxnSpPr>
            <a:stCxn id="16" idx="0"/>
            <a:endCxn id="15" idx="2"/>
          </p:cNvCxnSpPr>
          <p:nvPr/>
        </p:nvCxnSpPr>
        <p:spPr>
          <a:xfrm flipV="1">
            <a:off x="6218091" y="4248884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0"/>
            <a:endCxn id="39" idx="2"/>
          </p:cNvCxnSpPr>
          <p:nvPr/>
        </p:nvCxnSpPr>
        <p:spPr>
          <a:xfrm flipV="1">
            <a:off x="6972311" y="3224760"/>
            <a:ext cx="1324960" cy="54826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3812" y="511671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Scan2(part)</a:t>
            </a:r>
            <a:endParaRPr lang="zh-CN" altLang="en-US" sz="1400"/>
          </a:p>
        </p:txBody>
      </p:sp>
      <p:cxnSp>
        <p:nvCxnSpPr>
          <p:cNvPr id="21" name="直接箭头连接符 20"/>
          <p:cNvCxnSpPr>
            <a:stCxn id="20" idx="0"/>
            <a:endCxn id="15" idx="2"/>
          </p:cNvCxnSpPr>
          <p:nvPr/>
        </p:nvCxnSpPr>
        <p:spPr>
          <a:xfrm flipH="1" flipV="1">
            <a:off x="6972311" y="4248884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290982" y="376766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3" name="圆角矩形 22"/>
          <p:cNvSpPr/>
          <p:nvPr/>
        </p:nvSpPr>
        <p:spPr>
          <a:xfrm>
            <a:off x="8536762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scan1</a:t>
            </a:r>
            <a:endParaRPr lang="zh-CN" altLang="en-US" sz="1400"/>
          </a:p>
        </p:txBody>
      </p:sp>
      <p:cxnSp>
        <p:nvCxnSpPr>
          <p:cNvPr id="24" name="直接箭头连接符 23"/>
          <p:cNvCxnSpPr>
            <a:stCxn id="23" idx="0"/>
            <a:endCxn id="22" idx="2"/>
          </p:cNvCxnSpPr>
          <p:nvPr/>
        </p:nvCxnSpPr>
        <p:spPr>
          <a:xfrm flipV="1">
            <a:off x="9098935" y="4243525"/>
            <a:ext cx="754220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0064656" y="51113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Scan2(part</a:t>
            </a:r>
            <a:r>
              <a:rPr lang="en-US" altLang="zh-CN" sz="1400" smtClean="0"/>
              <a:t>)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5" idx="0"/>
            <a:endCxn id="22" idx="2"/>
          </p:cNvCxnSpPr>
          <p:nvPr/>
        </p:nvCxnSpPr>
        <p:spPr>
          <a:xfrm flipH="1" flipV="1">
            <a:off x="9853155" y="4243525"/>
            <a:ext cx="773674" cy="8678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39" idx="2"/>
          </p:cNvCxnSpPr>
          <p:nvPr/>
        </p:nvCxnSpPr>
        <p:spPr>
          <a:xfrm flipH="1" flipV="1">
            <a:off x="8297271" y="3224760"/>
            <a:ext cx="1524015" cy="54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1886" y="4421537"/>
            <a:ext cx="5050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HASH JOIN </a:t>
            </a:r>
            <a:r>
              <a:rPr lang="zh-CN" altLang="en-US" sz="1400" smtClean="0"/>
              <a:t>并行需要先在两表中选取小表来做</a:t>
            </a:r>
            <a:r>
              <a:rPr lang="en-US" altLang="zh-CN" sz="1400" smtClean="0"/>
              <a:t>HASH TABLE</a:t>
            </a:r>
          </a:p>
          <a:p>
            <a:r>
              <a:rPr lang="zh-CN" altLang="en-US" sz="1400" smtClean="0"/>
              <a:t>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有两种模型，一种是本身就是基于</a:t>
            </a:r>
            <a:r>
              <a:rPr lang="en-US" altLang="zh-CN" sz="1400" smtClean="0"/>
              <a:t>HASH</a:t>
            </a:r>
            <a:r>
              <a:rPr lang="zh-CN" altLang="en-US" sz="1400" smtClean="0"/>
              <a:t>分区的，则每个</a:t>
            </a:r>
            <a:r>
              <a:rPr lang="en-US" altLang="zh-CN" sz="1400" smtClean="0"/>
              <a:t>JOIN</a:t>
            </a:r>
            <a:r>
              <a:rPr lang="zh-CN" altLang="en-US" sz="1400" smtClean="0"/>
              <a:t>节点自己做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（也可以运行时生成）</a:t>
            </a:r>
            <a:endParaRPr lang="en-US" altLang="zh-CN" sz="1400" smtClean="0"/>
          </a:p>
          <a:p>
            <a:r>
              <a:rPr lang="zh-CN" altLang="en-US" sz="1400"/>
              <a:t>另</a:t>
            </a:r>
            <a:r>
              <a:rPr lang="zh-CN" altLang="en-US" sz="1400" smtClean="0"/>
              <a:t>一种则是通用的场景，需要整个表可间</a:t>
            </a:r>
            <a:r>
              <a:rPr lang="en-US" altLang="zh-CN" sz="1400" smtClean="0"/>
              <a:t>HASH TABLE</a:t>
            </a:r>
            <a:r>
              <a:rPr lang="zh-CN" altLang="en-US" sz="1400" smtClean="0"/>
              <a:t>，这个时候需要支持一个并行插入生成的</a:t>
            </a:r>
            <a:r>
              <a:rPr lang="en-US" altLang="zh-CN" sz="1400" smtClean="0"/>
              <a:t>HASH </a:t>
            </a:r>
            <a:r>
              <a:rPr lang="zh-CN" altLang="en-US" sz="1400" smtClean="0"/>
              <a:t>表，这个时候效率是很高的，详细论文可以参考一下（之前看过，忘了是哪篇了）</a:t>
            </a:r>
            <a:endParaRPr lang="en-US" altLang="zh-CN" sz="1400" smtClean="0"/>
          </a:p>
          <a:p>
            <a:endParaRPr lang="en-US" altLang="zh-CN" sz="1400"/>
          </a:p>
          <a:p>
            <a:r>
              <a:rPr lang="zh-CN" altLang="en-US" sz="1400" b="1" smtClean="0">
                <a:solidFill>
                  <a:srgbClr val="FF0000"/>
                </a:solidFill>
              </a:rPr>
              <a:t>增加一个类似 </a:t>
            </a:r>
            <a:r>
              <a:rPr lang="en-US" altLang="zh-CN" sz="1400" b="1" smtClean="0">
                <a:solidFill>
                  <a:srgbClr val="FF0000"/>
                </a:solidFill>
              </a:rPr>
              <a:t>prepare</a:t>
            </a:r>
            <a:r>
              <a:rPr lang="zh-CN" altLang="en-US" sz="1400" b="1" smtClean="0">
                <a:solidFill>
                  <a:srgbClr val="FF0000"/>
                </a:solidFill>
              </a:rPr>
              <a:t>的阶段，并且这个阶段可以设置线程屏障，需要同步后再一起执行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789546" y="4314275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6" idx="0"/>
            <a:endCxn id="29" idx="1"/>
          </p:cNvCxnSpPr>
          <p:nvPr/>
        </p:nvCxnSpPr>
        <p:spPr>
          <a:xfrm flipV="1">
            <a:off x="6218091" y="4552206"/>
            <a:ext cx="1571455" cy="5645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0"/>
            <a:endCxn id="29" idx="3"/>
          </p:cNvCxnSpPr>
          <p:nvPr/>
        </p:nvCxnSpPr>
        <p:spPr>
          <a:xfrm flipH="1" flipV="1">
            <a:off x="8913891" y="4552206"/>
            <a:ext cx="185044" cy="559150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35098" y="2748899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42" name="直接箭头连接符 41"/>
          <p:cNvCxnSpPr>
            <a:stCxn id="39" idx="0"/>
            <a:endCxn id="17" idx="2"/>
          </p:cNvCxnSpPr>
          <p:nvPr/>
        </p:nvCxnSpPr>
        <p:spPr>
          <a:xfrm flipH="1" flipV="1">
            <a:off x="8297270" y="2193338"/>
            <a:ext cx="1" cy="555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845292" y="2919788"/>
            <a:ext cx="1124345" cy="475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Hash table index</a:t>
            </a:r>
            <a:endParaRPr lang="zh-CN" altLang="en-US" sz="1400"/>
          </a:p>
        </p:txBody>
      </p:sp>
      <p:cxnSp>
        <p:nvCxnSpPr>
          <p:cNvPr id="61" name="直接箭头连接符 60"/>
          <p:cNvCxnSpPr>
            <a:stCxn id="4" idx="0"/>
            <a:endCxn id="60" idx="2"/>
          </p:cNvCxnSpPr>
          <p:nvPr/>
        </p:nvCxnSpPr>
        <p:spPr>
          <a:xfrm flipH="1" flipV="1">
            <a:off x="1407465" y="3395649"/>
            <a:ext cx="561844" cy="134085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6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merge join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457" y="1338942"/>
            <a:ext cx="10907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 join </a:t>
            </a:r>
            <a:r>
              <a:rPr lang="zh-CN" altLang="en-US" dirty="0" smtClean="0"/>
              <a:t>比较好做并行，主要是因为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适合大小表的情况，如果两个都是大表，则不太好处理。这个时候使用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会比较好。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之前</a:t>
            </a:r>
            <a:r>
              <a:rPr lang="en-US" altLang="zh-CN" dirty="0" smtClean="0"/>
              <a:t>MONETDB</a:t>
            </a:r>
            <a:r>
              <a:rPr lang="zh-CN" altLang="en-US" dirty="0" smtClean="0"/>
              <a:t>的论文中，提到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，但方式是将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替换成</a:t>
            </a:r>
            <a:r>
              <a:rPr lang="en-US" altLang="zh-CN" dirty="0" smtClean="0"/>
              <a:t>HASH JOIN</a:t>
            </a:r>
            <a:r>
              <a:rPr lang="zh-CN" altLang="en-US" dirty="0" smtClean="0"/>
              <a:t>，因为他们觉得：</a:t>
            </a:r>
            <a:endParaRPr lang="en-US" altLang="zh-CN" dirty="0" smtClean="0"/>
          </a:p>
          <a:p>
            <a:r>
              <a:rPr lang="en-US" altLang="zh-CN" dirty="0" smtClean="0"/>
              <a:t>MERGE JOIN</a:t>
            </a:r>
            <a:r>
              <a:rPr lang="zh-CN" altLang="en-US" dirty="0" smtClean="0"/>
              <a:t>有几个缺点：</a:t>
            </a:r>
            <a:endParaRPr lang="en-US" altLang="zh-CN" dirty="0" smtClean="0"/>
          </a:p>
          <a:p>
            <a:r>
              <a:rPr lang="zh-CN" altLang="en-US" dirty="0" smtClean="0"/>
              <a:t>第一个问题是计算的消耗比较大</a:t>
            </a:r>
            <a:endParaRPr lang="en-US" altLang="zh-CN" dirty="0" smtClean="0"/>
          </a:p>
          <a:p>
            <a:r>
              <a:rPr lang="zh-CN" altLang="en-US" dirty="0" smtClean="0"/>
              <a:t>第二个问题是需要序列化整个表，这个内存消耗太大；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对于第一个问题，</a:t>
            </a:r>
            <a:r>
              <a:rPr lang="en-US" altLang="zh-CN" dirty="0" smtClean="0"/>
              <a:t>HYPER</a:t>
            </a:r>
            <a:r>
              <a:rPr lang="zh-CN" altLang="en-US" dirty="0" smtClean="0"/>
              <a:t>上经过实践，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的性能并行后续的优势会比较大，如果使用多种排序组合，特别是整形数据</a:t>
            </a:r>
            <a:r>
              <a:rPr lang="zh-CN" altLang="en-US" dirty="0"/>
              <a:t>，使用</a:t>
            </a:r>
            <a:r>
              <a:rPr lang="en-US" altLang="zh-CN" dirty="0"/>
              <a:t>RADIX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性能是比较</a:t>
            </a:r>
            <a:r>
              <a:rPr lang="zh-CN" altLang="en-US" dirty="0" smtClean="0"/>
              <a:t>好的，另外，有可能数据本身就是排序的；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对于第二个问题，内存问题，目前没有很好的办法，但如果基于分布式的场景，未尝不能考虑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综合来看，</a:t>
            </a:r>
            <a:r>
              <a:rPr lang="en-US" altLang="zh-CN" dirty="0" smtClean="0"/>
              <a:t>MERGE JOIN</a:t>
            </a:r>
            <a:r>
              <a:rPr lang="zh-CN" altLang="en-US" dirty="0" smtClean="0"/>
              <a:t>目前可以先不做，但后续需要考虑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4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Parallel star join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9113" y="1094874"/>
            <a:ext cx="10173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星型连接即多个表（通常是小表）和一个大表连接，更复杂的连接则是雪花表；</a:t>
            </a:r>
            <a:endParaRPr lang="en-US" altLang="zh-CN" dirty="0" smtClean="0"/>
          </a:p>
          <a:p>
            <a:r>
              <a:rPr lang="zh-CN" altLang="en-US" dirty="0" smtClean="0"/>
              <a:t>星型连接在实际的数据仓库中非常常见，因此需要后续考虑进行合理</a:t>
            </a:r>
            <a:r>
              <a:rPr lang="zh-CN" altLang="en-US" smtClean="0"/>
              <a:t>优化。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关于多级并行的问题，如下语句</a:t>
            </a:r>
            <a:endParaRPr lang="en-US" altLang="zh-CN" smtClean="0"/>
          </a:p>
          <a:p>
            <a:r>
              <a:rPr lang="en-US" altLang="zh-CN" smtClean="0"/>
              <a:t>Select a.f1, count(a.f2) from test1 a, test2 b where a.f1=b.f1 group by a.f1;</a:t>
            </a:r>
          </a:p>
          <a:p>
            <a:r>
              <a:rPr lang="zh-CN" altLang="en-US" smtClean="0"/>
              <a:t>解决并行的方式是通过多级并行方式，在</a:t>
            </a:r>
            <a:r>
              <a:rPr lang="en-US" altLang="zh-CN" smtClean="0"/>
              <a:t>group</a:t>
            </a:r>
            <a:r>
              <a:rPr lang="zh-CN" altLang="en-US" smtClean="0"/>
              <a:t>和</a:t>
            </a:r>
            <a:r>
              <a:rPr lang="en-US" altLang="zh-CN" smtClean="0"/>
              <a:t>join</a:t>
            </a:r>
            <a:r>
              <a:rPr lang="zh-CN" altLang="en-US" smtClean="0"/>
              <a:t>节点增加 </a:t>
            </a:r>
            <a:r>
              <a:rPr lang="en-US" altLang="zh-CN" smtClean="0"/>
              <a:t>exchange(n&gt;m)</a:t>
            </a:r>
            <a:r>
              <a:rPr lang="zh-CN" altLang="en-US" smtClean="0"/>
              <a:t>节点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9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Multi-thread execute plan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Main thread</a:t>
            </a:r>
          </a:p>
          <a:p>
            <a:pPr lvl="1"/>
            <a:r>
              <a:rPr lang="en-US" altLang="zh-CN" dirty="0" smtClean="0"/>
              <a:t>Parser-&gt; execute plan</a:t>
            </a:r>
          </a:p>
          <a:p>
            <a:pPr lvl="1"/>
            <a:r>
              <a:rPr lang="en-US" altLang="zh-CN" dirty="0" smtClean="0"/>
              <a:t>Generate Parallel </a:t>
            </a:r>
            <a:r>
              <a:rPr lang="en-US" altLang="zh-CN" dirty="0"/>
              <a:t>execute </a:t>
            </a:r>
            <a:r>
              <a:rPr lang="en-US" altLang="zh-CN" dirty="0" smtClean="0"/>
              <a:t>plan</a:t>
            </a:r>
          </a:p>
          <a:p>
            <a:pPr lvl="1"/>
            <a:r>
              <a:rPr lang="en-US" altLang="zh-CN" dirty="0" smtClean="0"/>
              <a:t>Get the all thread resource </a:t>
            </a:r>
          </a:p>
          <a:p>
            <a:pPr lvl="1"/>
            <a:r>
              <a:rPr lang="en-US" altLang="zh-CN" dirty="0" smtClean="0"/>
              <a:t>Dispatch the sub tasks</a:t>
            </a:r>
          </a:p>
          <a:p>
            <a:pPr lvl="1"/>
            <a:r>
              <a:rPr lang="en-US" altLang="zh-CN" dirty="0" smtClean="0"/>
              <a:t>Loop Execute root next</a:t>
            </a:r>
          </a:p>
          <a:p>
            <a:pPr lvl="1"/>
            <a:r>
              <a:rPr lang="en-US" altLang="zh-CN" dirty="0" smtClean="0"/>
              <a:t>Sub node call the exchange node </a:t>
            </a:r>
          </a:p>
          <a:p>
            <a:pPr lvl="1"/>
            <a:r>
              <a:rPr lang="en-US" altLang="zh-CN" dirty="0"/>
              <a:t>exchange </a:t>
            </a:r>
            <a:r>
              <a:rPr lang="en-US" altLang="zh-CN" dirty="0" smtClean="0"/>
              <a:t>node fetch completed buffer from other worker thread generated (maybe blocked)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Worker thread</a:t>
            </a:r>
          </a:p>
          <a:p>
            <a:pPr lvl="1"/>
            <a:r>
              <a:rPr lang="en-US" altLang="zh-CN" dirty="0" smtClean="0"/>
              <a:t>Get the sub task</a:t>
            </a:r>
          </a:p>
          <a:p>
            <a:pPr lvl="1"/>
            <a:r>
              <a:rPr lang="en-US" altLang="zh-CN" dirty="0" err="1" smtClean="0"/>
              <a:t>Alloc</a:t>
            </a:r>
            <a:r>
              <a:rPr lang="en-US" altLang="zh-CN" dirty="0" smtClean="0"/>
              <a:t> the buffer from the root tree</a:t>
            </a:r>
          </a:p>
          <a:p>
            <a:pPr lvl="1"/>
            <a:r>
              <a:rPr lang="en-US" altLang="zh-CN" dirty="0" smtClean="0"/>
              <a:t>Execute the sub tree to the result buffer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24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多线程执行框架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语法解析完成后，先生成单线程的执行计划</a:t>
            </a:r>
            <a:endParaRPr lang="en-US" altLang="zh-CN" smtClean="0"/>
          </a:p>
          <a:p>
            <a:r>
              <a:rPr lang="zh-CN" altLang="en-US" smtClean="0"/>
              <a:t>根据单线程的执行计划，根据成本原则生成多线程的执行计划</a:t>
            </a:r>
            <a:endParaRPr lang="en-US" altLang="zh-CN" smtClean="0"/>
          </a:p>
          <a:p>
            <a:pPr lvl="1"/>
            <a:r>
              <a:rPr lang="zh-CN" altLang="en-US" smtClean="0"/>
              <a:t>使用多线程的规则，</a:t>
            </a:r>
            <a:r>
              <a:rPr lang="zh-CN" altLang="en-US"/>
              <a:t>可根据成本或者</a:t>
            </a:r>
            <a:r>
              <a:rPr lang="en-US" altLang="zh-CN"/>
              <a:t>HINT</a:t>
            </a:r>
            <a:r>
              <a:rPr lang="zh-CN" altLang="en-US"/>
              <a:t>方式决定</a:t>
            </a:r>
            <a:endParaRPr lang="en-US" altLang="zh-CN" smtClean="0"/>
          </a:p>
          <a:p>
            <a:pPr lvl="2"/>
            <a:r>
              <a:rPr lang="zh-CN" altLang="en-US" smtClean="0"/>
              <a:t>本身执行节点是否支持多线程</a:t>
            </a:r>
            <a:endParaRPr lang="en-US" altLang="zh-CN" smtClean="0"/>
          </a:p>
          <a:p>
            <a:pPr lvl="2"/>
            <a:r>
              <a:rPr lang="zh-CN" altLang="en-US" smtClean="0"/>
              <a:t>当前环境的</a:t>
            </a:r>
            <a:r>
              <a:rPr lang="en-US" altLang="zh-CN" smtClean="0"/>
              <a:t>CPU</a:t>
            </a:r>
            <a:r>
              <a:rPr lang="zh-CN" altLang="en-US" smtClean="0"/>
              <a:t>个数</a:t>
            </a:r>
            <a:endParaRPr lang="en-US" altLang="zh-CN" smtClean="0"/>
          </a:p>
          <a:p>
            <a:pPr lvl="2"/>
            <a:r>
              <a:rPr lang="zh-CN" altLang="en-US"/>
              <a:t>表</a:t>
            </a:r>
            <a:r>
              <a:rPr lang="zh-CN" altLang="en-US" smtClean="0"/>
              <a:t>规模大小</a:t>
            </a:r>
            <a:endParaRPr lang="en-US" altLang="zh-CN" smtClean="0"/>
          </a:p>
          <a:p>
            <a:pPr lvl="2"/>
            <a:r>
              <a:rPr lang="zh-CN" altLang="en-US" smtClean="0"/>
              <a:t>是否使用了</a:t>
            </a:r>
            <a:r>
              <a:rPr lang="en-US" altLang="zh-CN" smtClean="0"/>
              <a:t>HINT</a:t>
            </a:r>
          </a:p>
          <a:p>
            <a:endParaRPr lang="en-US" altLang="zh-CN" smtClean="0"/>
          </a:p>
          <a:p>
            <a:r>
              <a:rPr lang="zh-CN" altLang="en-US" smtClean="0"/>
              <a:t>主线程启动后，根据执行的并行度，申请线程资源；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6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/>
              <a:t>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29748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29748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2083060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4177006" y="23622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Project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7006" y="310242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V="1">
            <a:off x="4630318" y="275408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77006" y="384265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2"/>
          </p:cNvCxnSpPr>
          <p:nvPr/>
        </p:nvCxnSpPr>
        <p:spPr>
          <a:xfrm flipV="1">
            <a:off x="4630318" y="3494314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3026229" y="289560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3457" y="2405744"/>
            <a:ext cx="2797628" cy="1715276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23648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23648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23648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447570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447570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447570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71492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71492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071492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695414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695414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695414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823647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左右箭头 53"/>
          <p:cNvSpPr/>
          <p:nvPr/>
        </p:nvSpPr>
        <p:spPr>
          <a:xfrm>
            <a:off x="5438782" y="3354350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左右箭头 54"/>
          <p:cNvSpPr/>
          <p:nvPr/>
        </p:nvSpPr>
        <p:spPr>
          <a:xfrm>
            <a:off x="5438782" y="2864491"/>
            <a:ext cx="735568" cy="3421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QPI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左右箭头 56"/>
          <p:cNvSpPr/>
          <p:nvPr/>
        </p:nvSpPr>
        <p:spPr>
          <a:xfrm rot="16200000">
            <a:off x="308298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左右箭头 59"/>
          <p:cNvSpPr/>
          <p:nvPr/>
        </p:nvSpPr>
        <p:spPr>
          <a:xfrm rot="16200000">
            <a:off x="3479537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左右箭头 60"/>
          <p:cNvSpPr/>
          <p:nvPr/>
        </p:nvSpPr>
        <p:spPr>
          <a:xfrm rot="16200000">
            <a:off x="3877069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左右箭头 61"/>
          <p:cNvSpPr/>
          <p:nvPr/>
        </p:nvSpPr>
        <p:spPr>
          <a:xfrm rot="16200000">
            <a:off x="4263898" y="4357397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左右箭头 62"/>
          <p:cNvSpPr/>
          <p:nvPr/>
        </p:nvSpPr>
        <p:spPr>
          <a:xfrm rot="16200000">
            <a:off x="665354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右箭头 63"/>
          <p:cNvSpPr/>
          <p:nvPr/>
        </p:nvSpPr>
        <p:spPr>
          <a:xfrm rot="16200000">
            <a:off x="7050095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左右箭头 64"/>
          <p:cNvSpPr/>
          <p:nvPr/>
        </p:nvSpPr>
        <p:spPr>
          <a:xfrm rot="16200000">
            <a:off x="7447627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右箭头 65"/>
          <p:cNvSpPr/>
          <p:nvPr/>
        </p:nvSpPr>
        <p:spPr>
          <a:xfrm rot="16200000">
            <a:off x="7834456" y="4357396"/>
            <a:ext cx="735568" cy="3421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DDR3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190420" y="2405744"/>
            <a:ext cx="2797628" cy="1715275"/>
          </a:xfrm>
          <a:prstGeom prst="roundRect">
            <a:avLst>
              <a:gd name="adj" fmla="val 757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Haswell-based Xeon</a:t>
            </a:r>
            <a:endParaRPr lang="zh-C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390611" y="2797628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390611" y="3049555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6390611" y="3301482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7014533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014533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014533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638455" y="2797627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638455" y="3049554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7638455" y="3301481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8262377" y="2797626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8262377" y="3049553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L1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262377" y="3301480"/>
            <a:ext cx="539255" cy="251927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L2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90610" y="3635828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Shared L3 cache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2823647" y="4897017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432944" y="4896240"/>
            <a:ext cx="2411021" cy="25192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左右箭头 108"/>
          <p:cNvSpPr/>
          <p:nvPr/>
        </p:nvSpPr>
        <p:spPr>
          <a:xfrm>
            <a:off x="1795278" y="268876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左右箭头 109"/>
          <p:cNvSpPr/>
          <p:nvPr/>
        </p:nvSpPr>
        <p:spPr>
          <a:xfrm>
            <a:off x="1795278" y="3034775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左右箭头 111"/>
          <p:cNvSpPr/>
          <p:nvPr/>
        </p:nvSpPr>
        <p:spPr>
          <a:xfrm>
            <a:off x="1795278" y="3379227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左右箭头 113"/>
          <p:cNvSpPr/>
          <p:nvPr/>
        </p:nvSpPr>
        <p:spPr>
          <a:xfrm>
            <a:off x="9021461" y="287382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左右箭头 114"/>
          <p:cNvSpPr/>
          <p:nvPr/>
        </p:nvSpPr>
        <p:spPr>
          <a:xfrm>
            <a:off x="9021461" y="3219834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左右箭头 115"/>
          <p:cNvSpPr/>
          <p:nvPr/>
        </p:nvSpPr>
        <p:spPr>
          <a:xfrm>
            <a:off x="9021461" y="3564286"/>
            <a:ext cx="743511" cy="300136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PCI-E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左右箭头 117"/>
          <p:cNvSpPr/>
          <p:nvPr/>
        </p:nvSpPr>
        <p:spPr>
          <a:xfrm>
            <a:off x="1795278" y="3712791"/>
            <a:ext cx="743511" cy="300136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  <a:t>DMI</a:t>
            </a:r>
            <a:endParaRPr lang="zh-CN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Order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235532" y="237308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35532" y="31133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688844" y="2764973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71462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68891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320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20" idx="0"/>
            <a:endCxn id="10" idx="2"/>
          </p:cNvCxnSpPr>
          <p:nvPr/>
        </p:nvCxnSpPr>
        <p:spPr>
          <a:xfrm flipV="1">
            <a:off x="5022203" y="4114800"/>
            <a:ext cx="0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0" idx="0"/>
            <a:endCxn id="9" idx="2"/>
          </p:cNvCxnSpPr>
          <p:nvPr/>
        </p:nvCxnSpPr>
        <p:spPr>
          <a:xfrm flipH="1" flipV="1">
            <a:off x="3824774" y="4114800"/>
            <a:ext cx="1197429" cy="40277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0"/>
            <a:endCxn id="11" idx="2"/>
          </p:cNvCxnSpPr>
          <p:nvPr/>
        </p:nvCxnSpPr>
        <p:spPr>
          <a:xfrm flipV="1">
            <a:off x="5022203" y="4103915"/>
            <a:ext cx="1197429" cy="4136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4568891" y="45175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guard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68891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371462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824774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568891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10" idx="0"/>
            <a:endCxn id="39" idx="2"/>
          </p:cNvCxnSpPr>
          <p:nvPr/>
        </p:nvCxnSpPr>
        <p:spPr>
          <a:xfrm flipV="1">
            <a:off x="5022203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766319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11" idx="0"/>
            <a:endCxn id="41" idx="2"/>
          </p:cNvCxnSpPr>
          <p:nvPr/>
        </p:nvCxnSpPr>
        <p:spPr>
          <a:xfrm flipH="1" flipV="1">
            <a:off x="6219631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33" idx="2"/>
          </p:cNvCxnSpPr>
          <p:nvPr/>
        </p:nvCxnSpPr>
        <p:spPr>
          <a:xfrm flipV="1">
            <a:off x="3824774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0"/>
            <a:endCxn id="33" idx="2"/>
          </p:cNvCxnSpPr>
          <p:nvPr/>
        </p:nvCxnSpPr>
        <p:spPr>
          <a:xfrm flipV="1">
            <a:off x="5022203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0"/>
            <a:endCxn id="33" idx="2"/>
          </p:cNvCxnSpPr>
          <p:nvPr/>
        </p:nvCxnSpPr>
        <p:spPr>
          <a:xfrm flipH="1" flipV="1">
            <a:off x="5022203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7148026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345455" y="372291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542884" y="371202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sort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345455" y="212271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Merge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7148026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4" idx="0"/>
            <a:endCxn id="61" idx="2"/>
          </p:cNvCxnSpPr>
          <p:nvPr/>
        </p:nvCxnSpPr>
        <p:spPr>
          <a:xfrm flipV="1">
            <a:off x="7601338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8345455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5" idx="0"/>
            <a:endCxn id="63" idx="2"/>
          </p:cNvCxnSpPr>
          <p:nvPr/>
        </p:nvCxnSpPr>
        <p:spPr>
          <a:xfrm flipV="1">
            <a:off x="8798767" y="3407229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9542883" y="30153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56" idx="0"/>
            <a:endCxn id="65" idx="2"/>
          </p:cNvCxnSpPr>
          <p:nvPr/>
        </p:nvCxnSpPr>
        <p:spPr>
          <a:xfrm flipH="1" flipV="1">
            <a:off x="9996195" y="3407229"/>
            <a:ext cx="1" cy="30480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0"/>
            <a:endCxn id="60" idx="2"/>
          </p:cNvCxnSpPr>
          <p:nvPr/>
        </p:nvCxnSpPr>
        <p:spPr>
          <a:xfrm flipV="1">
            <a:off x="7601338" y="2514601"/>
            <a:ext cx="1197429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0"/>
            <a:endCxn id="60" idx="2"/>
          </p:cNvCxnSpPr>
          <p:nvPr/>
        </p:nvCxnSpPr>
        <p:spPr>
          <a:xfrm flipV="1">
            <a:off x="8798767" y="2514601"/>
            <a:ext cx="0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5" idx="0"/>
            <a:endCxn id="60" idx="2"/>
          </p:cNvCxnSpPr>
          <p:nvPr/>
        </p:nvCxnSpPr>
        <p:spPr>
          <a:xfrm flipH="1" flipV="1">
            <a:off x="8798767" y="2514601"/>
            <a:ext cx="1197428" cy="5007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7148026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345454" y="441959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542883" y="443048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70" idx="0"/>
            <a:endCxn id="54" idx="2"/>
          </p:cNvCxnSpPr>
          <p:nvPr/>
        </p:nvCxnSpPr>
        <p:spPr>
          <a:xfrm flipV="1">
            <a:off x="7601338" y="4114800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0"/>
            <a:endCxn id="55" idx="2"/>
          </p:cNvCxnSpPr>
          <p:nvPr/>
        </p:nvCxnSpPr>
        <p:spPr>
          <a:xfrm flipV="1">
            <a:off x="8798766" y="4114800"/>
            <a:ext cx="1" cy="3047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0"/>
            <a:endCxn id="56" idx="2"/>
          </p:cNvCxnSpPr>
          <p:nvPr/>
        </p:nvCxnSpPr>
        <p:spPr>
          <a:xfrm flipV="1">
            <a:off x="9996195" y="4103915"/>
            <a:ext cx="1" cy="32657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4568891" y="522514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86" idx="0"/>
            <a:endCxn id="20" idx="2"/>
          </p:cNvCxnSpPr>
          <p:nvPr/>
        </p:nvCxnSpPr>
        <p:spPr>
          <a:xfrm flipV="1">
            <a:off x="5022203" y="4909458"/>
            <a:ext cx="0" cy="3156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右箭头 89"/>
          <p:cNvSpPr/>
          <p:nvPr/>
        </p:nvSpPr>
        <p:spPr>
          <a:xfrm>
            <a:off x="2460950" y="2830286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8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by parallelization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84888" y="220836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4888" y="294858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4" idx="0"/>
            <a:endCxn id="3" idx="2"/>
          </p:cNvCxnSpPr>
          <p:nvPr/>
        </p:nvCxnSpPr>
        <p:spPr>
          <a:xfrm flipV="1">
            <a:off x="838200" y="2600246"/>
            <a:ext cx="0" cy="34834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39485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88399" y="417008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  <a:endCxn id="6" idx="2"/>
          </p:cNvCxnSpPr>
          <p:nvPr/>
        </p:nvCxnSpPr>
        <p:spPr>
          <a:xfrm flipH="1" flipV="1">
            <a:off x="2848170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588399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88399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81940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" idx="0"/>
            <a:endCxn id="12" idx="2"/>
          </p:cNvCxnSpPr>
          <p:nvPr/>
        </p:nvCxnSpPr>
        <p:spPr>
          <a:xfrm flipV="1">
            <a:off x="4041711" y="3732360"/>
            <a:ext cx="0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0"/>
            <a:endCxn id="13" idx="2"/>
          </p:cNvCxnSpPr>
          <p:nvPr/>
        </p:nvCxnSpPr>
        <p:spPr>
          <a:xfrm flipV="1">
            <a:off x="4041711" y="3732360"/>
            <a:ext cx="1193541" cy="437720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88399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6" idx="0"/>
            <a:endCxn id="22" idx="2"/>
          </p:cNvCxnSpPr>
          <p:nvPr/>
        </p:nvCxnSpPr>
        <p:spPr>
          <a:xfrm flipV="1">
            <a:off x="2848170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0"/>
            <a:endCxn id="22" idx="2"/>
          </p:cNvCxnSpPr>
          <p:nvPr/>
        </p:nvCxnSpPr>
        <p:spPr>
          <a:xfrm flipV="1">
            <a:off x="4041711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22" idx="2"/>
          </p:cNvCxnSpPr>
          <p:nvPr/>
        </p:nvCxnSpPr>
        <p:spPr>
          <a:xfrm flipH="1" flipV="1">
            <a:off x="4041711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0"/>
            <a:endCxn id="9" idx="2"/>
          </p:cNvCxnSpPr>
          <p:nvPr/>
        </p:nvCxnSpPr>
        <p:spPr>
          <a:xfrm flipV="1">
            <a:off x="4041711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1728886" y="2344430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811736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05277" y="179011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regroup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005277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198818" y="33404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005277" y="248050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7" idx="0"/>
            <a:endCxn id="45" idx="2"/>
          </p:cNvCxnSpPr>
          <p:nvPr/>
        </p:nvCxnSpPr>
        <p:spPr>
          <a:xfrm flipV="1">
            <a:off x="7265048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  <a:endCxn id="45" idx="2"/>
          </p:cNvCxnSpPr>
          <p:nvPr/>
        </p:nvCxnSpPr>
        <p:spPr>
          <a:xfrm flipV="1">
            <a:off x="8458589" y="2872386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  <a:endCxn id="45" idx="2"/>
          </p:cNvCxnSpPr>
          <p:nvPr/>
        </p:nvCxnSpPr>
        <p:spPr>
          <a:xfrm flipH="1" flipV="1">
            <a:off x="8458589" y="2872386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  <a:endCxn id="40" idx="2"/>
          </p:cNvCxnSpPr>
          <p:nvPr/>
        </p:nvCxnSpPr>
        <p:spPr>
          <a:xfrm flipV="1">
            <a:off x="8458589" y="2182004"/>
            <a:ext cx="0" cy="29849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03961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001389" y="417237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9198818" y="418325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6" idx="0"/>
            <a:endCxn id="37" idx="2"/>
          </p:cNvCxnSpPr>
          <p:nvPr/>
        </p:nvCxnSpPr>
        <p:spPr>
          <a:xfrm flipV="1">
            <a:off x="7257273" y="3732360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7" idx="0"/>
            <a:endCxn id="41" idx="2"/>
          </p:cNvCxnSpPr>
          <p:nvPr/>
        </p:nvCxnSpPr>
        <p:spPr>
          <a:xfrm flipV="1">
            <a:off x="8454701" y="3732360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8" idx="0"/>
            <a:endCxn id="42" idx="2"/>
          </p:cNvCxnSpPr>
          <p:nvPr/>
        </p:nvCxnSpPr>
        <p:spPr>
          <a:xfrm flipV="1">
            <a:off x="9652130" y="3732360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52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533652" y="338486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H="1" flipV="1">
            <a:off x="3582685" y="2258701"/>
            <a:ext cx="611893" cy="1640439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H="1" flipV="1">
            <a:off x="4179455" y="1661931"/>
            <a:ext cx="611893" cy="2833980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H="1" flipV="1">
            <a:off x="4776226" y="1065160"/>
            <a:ext cx="611893" cy="4027521"/>
          </a:xfrm>
          <a:prstGeom prst="curvedConnector3">
            <a:avLst>
              <a:gd name="adj1" fmla="val -3735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255539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708851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247764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701076" y="3164861"/>
            <a:ext cx="7775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0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Group by </a:t>
            </a:r>
            <a:r>
              <a:rPr lang="en-US" altLang="zh-CN" smtClean="0"/>
              <a:t>parallelization(hash table parallelize)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5311" y="2680544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36" idx="0"/>
            <a:endCxn id="3" idx="0"/>
          </p:cNvCxnSpPr>
          <p:nvPr/>
        </p:nvCxnSpPr>
        <p:spPr>
          <a:xfrm rot="16200000" flipV="1">
            <a:off x="3338557" y="3092058"/>
            <a:ext cx="1716368" cy="893340"/>
          </a:xfrm>
          <a:prstGeom prst="curvedConnector3">
            <a:avLst>
              <a:gd name="adj1" fmla="val 11331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>
            <a:stCxn id="37" idx="0"/>
            <a:endCxn id="3" idx="0"/>
          </p:cNvCxnSpPr>
          <p:nvPr/>
        </p:nvCxnSpPr>
        <p:spPr>
          <a:xfrm rot="16200000" flipV="1">
            <a:off x="4780017" y="1650599"/>
            <a:ext cx="92431" cy="2152321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>
            <a:stCxn id="38" idx="0"/>
            <a:endCxn id="3" idx="0"/>
          </p:cNvCxnSpPr>
          <p:nvPr/>
        </p:nvCxnSpPr>
        <p:spPr>
          <a:xfrm rot="16200000" flipV="1">
            <a:off x="5376787" y="1053829"/>
            <a:ext cx="92431" cy="3345862"/>
          </a:xfrm>
          <a:prstGeom prst="curvedConnector3">
            <a:avLst>
              <a:gd name="adj1" fmla="val 34732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190099" y="439691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5449080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642621" y="277297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group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49080" y="191300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6" idx="0"/>
            <a:endCxn id="39" idx="2"/>
          </p:cNvCxnSpPr>
          <p:nvPr/>
        </p:nvCxnSpPr>
        <p:spPr>
          <a:xfrm flipV="1">
            <a:off x="4643411" y="2304887"/>
            <a:ext cx="1258981" cy="209202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7" idx="0"/>
            <a:endCxn id="39" idx="2"/>
          </p:cNvCxnSpPr>
          <p:nvPr/>
        </p:nvCxnSpPr>
        <p:spPr>
          <a:xfrm flipV="1">
            <a:off x="5902392" y="2304887"/>
            <a:ext cx="0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  <a:endCxn id="39" idx="2"/>
          </p:cNvCxnSpPr>
          <p:nvPr/>
        </p:nvCxnSpPr>
        <p:spPr>
          <a:xfrm flipH="1" flipV="1">
            <a:off x="5902392" y="2304887"/>
            <a:ext cx="1193541" cy="4680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4190099" y="506670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45192" y="3604873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642621" y="361575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43" idx="0"/>
            <a:endCxn id="36" idx="2"/>
          </p:cNvCxnSpPr>
          <p:nvPr/>
        </p:nvCxnSpPr>
        <p:spPr>
          <a:xfrm flipV="1">
            <a:off x="4643411" y="4788798"/>
            <a:ext cx="0" cy="277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4" idx="0"/>
            <a:endCxn id="37" idx="2"/>
          </p:cNvCxnSpPr>
          <p:nvPr/>
        </p:nvCxnSpPr>
        <p:spPr>
          <a:xfrm flipV="1">
            <a:off x="5898504" y="3164861"/>
            <a:ext cx="3888" cy="440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0"/>
            <a:endCxn id="38" idx="2"/>
          </p:cNvCxnSpPr>
          <p:nvPr/>
        </p:nvCxnSpPr>
        <p:spPr>
          <a:xfrm flipV="1">
            <a:off x="7095933" y="3164861"/>
            <a:ext cx="0" cy="45089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91342" y="1564592"/>
            <a:ext cx="29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Based on lock free hash table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12477" y="4284903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Local Hash Table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16"/>
          <p:cNvCxnSpPr>
            <a:stCxn id="36" idx="1"/>
            <a:endCxn id="29" idx="3"/>
          </p:cNvCxnSpPr>
          <p:nvPr/>
        </p:nvCxnSpPr>
        <p:spPr>
          <a:xfrm rot="10800000">
            <a:off x="3881997" y="4508355"/>
            <a:ext cx="308103" cy="845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DAGs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36499" y="129081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23789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21217" y="203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0"/>
            <a:endCxn id="3" idx="2"/>
          </p:cNvCxnSpPr>
          <p:nvPr/>
        </p:nvCxnSpPr>
        <p:spPr>
          <a:xfrm flipV="1">
            <a:off x="1777101" y="1682703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H="1" flipV="1">
            <a:off x="2389811" y="1682703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05093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92383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89811" y="576329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4" idx="0"/>
            <a:endCxn id="23" idx="2"/>
          </p:cNvCxnSpPr>
          <p:nvPr/>
        </p:nvCxnSpPr>
        <p:spPr>
          <a:xfrm flipV="1">
            <a:off x="1645695" y="5414947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0"/>
            <a:endCxn id="23" idx="2"/>
          </p:cNvCxnSpPr>
          <p:nvPr/>
        </p:nvCxnSpPr>
        <p:spPr>
          <a:xfrm flipH="1" flipV="1">
            <a:off x="2258405" y="5414947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470677" y="433407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join2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5029" y="502306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3" idx="0"/>
            <a:endCxn id="28" idx="2"/>
          </p:cNvCxnSpPr>
          <p:nvPr/>
        </p:nvCxnSpPr>
        <p:spPr>
          <a:xfrm flipV="1">
            <a:off x="2258405" y="4725962"/>
            <a:ext cx="665584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28" idx="2"/>
          </p:cNvCxnSpPr>
          <p:nvPr/>
        </p:nvCxnSpPr>
        <p:spPr>
          <a:xfrm flipH="1" flipV="1">
            <a:off x="2923989" y="4725962"/>
            <a:ext cx="694352" cy="297099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863272" y="432964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8" idx="0"/>
            <a:endCxn id="38" idx="2"/>
          </p:cNvCxnSpPr>
          <p:nvPr/>
        </p:nvCxnSpPr>
        <p:spPr>
          <a:xfrm flipV="1">
            <a:off x="2923989" y="3991064"/>
            <a:ext cx="694352" cy="34301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3165029" y="35991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join3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  <a:endCxn id="38" idx="2"/>
          </p:cNvCxnSpPr>
          <p:nvPr/>
        </p:nvCxnSpPr>
        <p:spPr>
          <a:xfrm flipH="1" flipV="1">
            <a:off x="3618341" y="3991064"/>
            <a:ext cx="698243" cy="3385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578822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635515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45" idx="0"/>
            <a:endCxn id="55" idx="2"/>
          </p:cNvCxnSpPr>
          <p:nvPr/>
        </p:nvCxnSpPr>
        <p:spPr>
          <a:xfrm flipV="1">
            <a:off x="6032134" y="1227318"/>
            <a:ext cx="1526336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0"/>
            <a:endCxn id="55" idx="2"/>
          </p:cNvCxnSpPr>
          <p:nvPr/>
        </p:nvCxnSpPr>
        <p:spPr>
          <a:xfrm flipV="1">
            <a:off x="7088827" y="1227318"/>
            <a:ext cx="46964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8715461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50" idx="0"/>
            <a:endCxn id="55" idx="2"/>
          </p:cNvCxnSpPr>
          <p:nvPr/>
        </p:nvCxnSpPr>
        <p:spPr>
          <a:xfrm flipH="1" flipV="1">
            <a:off x="7558470" y="1227318"/>
            <a:ext cx="161030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664993" y="181766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105158" y="8354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>
            <a:stCxn id="53" idx="0"/>
            <a:endCxn id="55" idx="2"/>
          </p:cNvCxnSpPr>
          <p:nvPr/>
        </p:nvCxnSpPr>
        <p:spPr>
          <a:xfrm flipH="1" flipV="1">
            <a:off x="7558470" y="1227318"/>
            <a:ext cx="559835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243025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299718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0"/>
            <a:endCxn id="73" idx="2"/>
          </p:cNvCxnSpPr>
          <p:nvPr/>
        </p:nvCxnSpPr>
        <p:spPr>
          <a:xfrm flipV="1">
            <a:off x="5696337" y="5189056"/>
            <a:ext cx="1052810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0"/>
            <a:endCxn id="73" idx="2"/>
          </p:cNvCxnSpPr>
          <p:nvPr/>
        </p:nvCxnSpPr>
        <p:spPr>
          <a:xfrm flipH="1" flipV="1">
            <a:off x="6749147" y="5189056"/>
            <a:ext cx="3883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7329196" y="57982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629583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72" idx="0"/>
            <a:endCxn id="73" idx="2"/>
          </p:cNvCxnSpPr>
          <p:nvPr/>
        </p:nvCxnSpPr>
        <p:spPr>
          <a:xfrm flipH="1" flipV="1">
            <a:off x="6749147" y="5189056"/>
            <a:ext cx="1033361" cy="60921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325313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324538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scan4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8315915" y="47971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0"/>
            <a:endCxn id="75" idx="2"/>
          </p:cNvCxnSpPr>
          <p:nvPr/>
        </p:nvCxnSpPr>
        <p:spPr>
          <a:xfrm flipV="1">
            <a:off x="6749147" y="4315813"/>
            <a:ext cx="102947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6" idx="0"/>
            <a:endCxn id="75" idx="2"/>
          </p:cNvCxnSpPr>
          <p:nvPr/>
        </p:nvCxnSpPr>
        <p:spPr>
          <a:xfrm flipV="1">
            <a:off x="7777850" y="4315813"/>
            <a:ext cx="775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7" idx="0"/>
            <a:endCxn id="75" idx="2"/>
          </p:cNvCxnSpPr>
          <p:nvPr/>
        </p:nvCxnSpPr>
        <p:spPr>
          <a:xfrm flipH="1" flipV="1">
            <a:off x="7778625" y="4315813"/>
            <a:ext cx="990602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338460" y="305068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8337680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9347718" y="392392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  <a:endCxn id="90" idx="2"/>
          </p:cNvCxnSpPr>
          <p:nvPr/>
        </p:nvCxnSpPr>
        <p:spPr>
          <a:xfrm flipV="1">
            <a:off x="8790992" y="3442570"/>
            <a:ext cx="780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92" idx="0"/>
            <a:endCxn id="90" idx="2"/>
          </p:cNvCxnSpPr>
          <p:nvPr/>
        </p:nvCxnSpPr>
        <p:spPr>
          <a:xfrm flipH="1" flipV="1">
            <a:off x="8791772" y="3442570"/>
            <a:ext cx="1009258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5" idx="0"/>
            <a:endCxn id="90" idx="2"/>
          </p:cNvCxnSpPr>
          <p:nvPr/>
        </p:nvCxnSpPr>
        <p:spPr>
          <a:xfrm flipV="1">
            <a:off x="7778625" y="3442570"/>
            <a:ext cx="1013147" cy="481357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702180" y="258127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Simple join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1362944" y="6268073"/>
            <a:ext cx="245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Chained Multi-table join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775304" y="2339090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join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7483148" y="6271048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Snow join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3366614" y="143788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040557" y="144261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06" idx="3"/>
            <a:endCxn id="108" idx="1"/>
          </p:cNvCxnSpPr>
          <p:nvPr/>
        </p:nvCxnSpPr>
        <p:spPr>
          <a:xfrm>
            <a:off x="3807876" y="1558227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330034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003977" y="347350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4" name="直接箭头连接符 113"/>
          <p:cNvCxnSpPr>
            <a:stCxn id="112" idx="3"/>
            <a:endCxn id="113" idx="1"/>
          </p:cNvCxnSpPr>
          <p:nvPr/>
        </p:nvCxnSpPr>
        <p:spPr>
          <a:xfrm>
            <a:off x="771296" y="3589114"/>
            <a:ext cx="232681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1679666" y="346877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2353273" y="3467199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3" idx="3"/>
            <a:endCxn id="115" idx="1"/>
          </p:cNvCxnSpPr>
          <p:nvPr/>
        </p:nvCxnSpPr>
        <p:spPr>
          <a:xfrm flipV="1">
            <a:off x="1445239" y="3589114"/>
            <a:ext cx="234427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5" idx="3"/>
            <a:endCxn id="116" idx="1"/>
          </p:cNvCxnSpPr>
          <p:nvPr/>
        </p:nvCxnSpPr>
        <p:spPr>
          <a:xfrm flipV="1">
            <a:off x="2120928" y="3587540"/>
            <a:ext cx="232345" cy="157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10720441" y="119654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10715338" y="642202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6" name="直接箭头连接符 125"/>
          <p:cNvCxnSpPr>
            <a:stCxn id="124" idx="0"/>
            <a:endCxn id="125" idx="2"/>
          </p:cNvCxnSpPr>
          <p:nvPr/>
        </p:nvCxnSpPr>
        <p:spPr>
          <a:xfrm flipH="1" flipV="1">
            <a:off x="10935969" y="882884"/>
            <a:ext cx="5103" cy="31365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10289654" y="1713500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11177854" y="1736533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27" idx="0"/>
            <a:endCxn id="124" idx="2"/>
          </p:cNvCxnSpPr>
          <p:nvPr/>
        </p:nvCxnSpPr>
        <p:spPr>
          <a:xfrm flipV="1">
            <a:off x="10510285" y="1437222"/>
            <a:ext cx="43078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24" idx="2"/>
            <a:endCxn id="128" idx="0"/>
          </p:cNvCxnSpPr>
          <p:nvPr/>
        </p:nvCxnSpPr>
        <p:spPr>
          <a:xfrm>
            <a:off x="10941072" y="1437222"/>
            <a:ext cx="457413" cy="29931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圆角矩形 139"/>
          <p:cNvSpPr/>
          <p:nvPr/>
        </p:nvSpPr>
        <p:spPr>
          <a:xfrm>
            <a:off x="10539513" y="527327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t1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205696" y="5790238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2"/>
            <a:endCxn id="141" idx="0"/>
          </p:cNvCxnSpPr>
          <p:nvPr/>
        </p:nvCxnSpPr>
        <p:spPr>
          <a:xfrm flipH="1">
            <a:off x="10426327" y="5513960"/>
            <a:ext cx="333817" cy="27627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089227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0157398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t4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43" idx="1"/>
            <a:endCxn id="141" idx="3"/>
          </p:cNvCxnSpPr>
          <p:nvPr/>
        </p:nvCxnSpPr>
        <p:spPr>
          <a:xfrm flipH="1">
            <a:off x="10646958" y="5905846"/>
            <a:ext cx="2453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4" idx="2"/>
            <a:endCxn id="140" idx="0"/>
          </p:cNvCxnSpPr>
          <p:nvPr/>
        </p:nvCxnSpPr>
        <p:spPr>
          <a:xfrm>
            <a:off x="10378029" y="4957026"/>
            <a:ext cx="382115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10889323" y="4716344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t5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5" name="直接箭头连接符 154"/>
          <p:cNvCxnSpPr>
            <a:stCxn id="154" idx="2"/>
            <a:endCxn id="140" idx="0"/>
          </p:cNvCxnSpPr>
          <p:nvPr/>
        </p:nvCxnSpPr>
        <p:spPr>
          <a:xfrm flipH="1">
            <a:off x="10760144" y="4957026"/>
            <a:ext cx="349810" cy="3162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456421" y="5785505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t6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10057773" y="6290996"/>
            <a:ext cx="441262" cy="2406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t7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3"/>
            <a:endCxn id="141" idx="1"/>
          </p:cNvCxnSpPr>
          <p:nvPr/>
        </p:nvCxnSpPr>
        <p:spPr>
          <a:xfrm>
            <a:off x="9897683" y="5905846"/>
            <a:ext cx="308013" cy="473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9" idx="0"/>
            <a:endCxn id="141" idx="2"/>
          </p:cNvCxnSpPr>
          <p:nvPr/>
        </p:nvCxnSpPr>
        <p:spPr>
          <a:xfrm flipV="1">
            <a:off x="10278404" y="6030920"/>
            <a:ext cx="147923" cy="26007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0" idx="2"/>
            <a:endCxn id="143" idx="0"/>
          </p:cNvCxnSpPr>
          <p:nvPr/>
        </p:nvCxnSpPr>
        <p:spPr>
          <a:xfrm>
            <a:off x="10760144" y="5513960"/>
            <a:ext cx="352758" cy="27154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46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Join parallelization (simple join)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6067" y="162997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13357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10785" y="237020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0"/>
            <a:endCxn id="3" idx="2"/>
          </p:cNvCxnSpPr>
          <p:nvPr/>
        </p:nvCxnSpPr>
        <p:spPr>
          <a:xfrm flipV="1">
            <a:off x="766669" y="2021864"/>
            <a:ext cx="612710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3" idx="2"/>
          </p:cNvCxnSpPr>
          <p:nvPr/>
        </p:nvCxnSpPr>
        <p:spPr>
          <a:xfrm flipH="1" flipV="1">
            <a:off x="1379379" y="2021864"/>
            <a:ext cx="58471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234152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8878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62414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0"/>
            <a:endCxn id="13" idx="2"/>
          </p:cNvCxnSpPr>
          <p:nvPr/>
        </p:nvCxnSpPr>
        <p:spPr>
          <a:xfrm flipV="1">
            <a:off x="4042096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  <a:endCxn id="13" idx="2"/>
          </p:cNvCxnSpPr>
          <p:nvPr/>
        </p:nvCxnSpPr>
        <p:spPr>
          <a:xfrm flipH="1" flipV="1">
            <a:off x="4687464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58878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862414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sub2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14" idx="2"/>
          </p:cNvCxnSpPr>
          <p:nvPr/>
        </p:nvCxnSpPr>
        <p:spPr>
          <a:xfrm flipV="1">
            <a:off x="404209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0"/>
            <a:endCxn id="15" idx="2"/>
          </p:cNvCxnSpPr>
          <p:nvPr/>
        </p:nvCxnSpPr>
        <p:spPr>
          <a:xfrm flipV="1">
            <a:off x="5315726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7047324" y="151482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40195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675586" y="22550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27" idx="2"/>
          </p:cNvCxnSpPr>
          <p:nvPr/>
        </p:nvCxnSpPr>
        <p:spPr>
          <a:xfrm flipV="1">
            <a:off x="6855268" y="1906712"/>
            <a:ext cx="645368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27" idx="2"/>
          </p:cNvCxnSpPr>
          <p:nvPr/>
        </p:nvCxnSpPr>
        <p:spPr>
          <a:xfrm flipH="1" flipV="1">
            <a:off x="7500636" y="1906712"/>
            <a:ext cx="628262" cy="348343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6401956" y="299384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870721" y="1710769"/>
            <a:ext cx="522514" cy="762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225361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852841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46" idx="0"/>
            <a:endCxn id="37" idx="2"/>
          </p:cNvCxnSpPr>
          <p:nvPr/>
        </p:nvCxnSpPr>
        <p:spPr>
          <a:xfrm flipV="1">
            <a:off x="2033305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0"/>
            <a:endCxn id="37" idx="2"/>
          </p:cNvCxnSpPr>
          <p:nvPr/>
        </p:nvCxnSpPr>
        <p:spPr>
          <a:xfrm flipH="1" flipV="1">
            <a:off x="2678673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41054" y="40305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579993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696022" y="476276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Hash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323502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53" idx="0"/>
            <a:endCxn id="49" idx="2"/>
          </p:cNvCxnSpPr>
          <p:nvPr/>
        </p:nvCxnSpPr>
        <p:spPr>
          <a:xfrm flipV="1">
            <a:off x="4503966" y="5154648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0"/>
            <a:endCxn id="49" idx="2"/>
          </p:cNvCxnSpPr>
          <p:nvPr/>
        </p:nvCxnSpPr>
        <p:spPr>
          <a:xfrm flipH="1" flipV="1">
            <a:off x="5149334" y="5154648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4050654" y="548293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37" idx="0"/>
            <a:endCxn id="45" idx="2"/>
          </p:cNvCxnSpPr>
          <p:nvPr/>
        </p:nvCxnSpPr>
        <p:spPr>
          <a:xfrm flipV="1">
            <a:off x="2678673" y="4422426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0"/>
            <a:endCxn id="45" idx="2"/>
          </p:cNvCxnSpPr>
          <p:nvPr/>
        </p:nvCxnSpPr>
        <p:spPr>
          <a:xfrm flipH="1" flipV="1">
            <a:off x="3894366" y="4422426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489309" y="4787945"/>
            <a:ext cx="1041118" cy="5308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16"/>
          <p:cNvCxnSpPr>
            <a:stCxn id="37" idx="0"/>
            <a:endCxn id="60" idx="0"/>
          </p:cNvCxnSpPr>
          <p:nvPr/>
        </p:nvCxnSpPr>
        <p:spPr>
          <a:xfrm rot="16200000" flipH="1" flipV="1">
            <a:off x="1831679" y="3940950"/>
            <a:ext cx="25183" cy="1668805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16"/>
          <p:cNvCxnSpPr>
            <a:stCxn id="49" idx="0"/>
            <a:endCxn id="60" idx="0"/>
          </p:cNvCxnSpPr>
          <p:nvPr/>
        </p:nvCxnSpPr>
        <p:spPr>
          <a:xfrm rot="16200000" flipH="1" flipV="1">
            <a:off x="3067009" y="2705620"/>
            <a:ext cx="25183" cy="4139466"/>
          </a:xfrm>
          <a:prstGeom prst="curvedConnector3">
            <a:avLst>
              <a:gd name="adj1" fmla="val -907755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32" idx="0"/>
            <a:endCxn id="28" idx="2"/>
          </p:cNvCxnSpPr>
          <p:nvPr/>
        </p:nvCxnSpPr>
        <p:spPr>
          <a:xfrm flipV="1">
            <a:off x="6855268" y="2646941"/>
            <a:ext cx="0" cy="34690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966178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593658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55" idx="0"/>
            <a:endCxn id="42" idx="2"/>
          </p:cNvCxnSpPr>
          <p:nvPr/>
        </p:nvCxnSpPr>
        <p:spPr>
          <a:xfrm flipV="1">
            <a:off x="7774122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3" idx="0"/>
            <a:endCxn id="42" idx="2"/>
          </p:cNvCxnSpPr>
          <p:nvPr/>
        </p:nvCxnSpPr>
        <p:spPr>
          <a:xfrm flipH="1" flipV="1">
            <a:off x="8419490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81871" y="37966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exchange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320810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436839" y="452886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 RCS join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1064319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62" idx="0"/>
            <a:endCxn id="56" idx="2"/>
          </p:cNvCxnSpPr>
          <p:nvPr/>
        </p:nvCxnSpPr>
        <p:spPr>
          <a:xfrm flipV="1">
            <a:off x="10244783" y="4920754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6" idx="2"/>
          </p:cNvCxnSpPr>
          <p:nvPr/>
        </p:nvCxnSpPr>
        <p:spPr>
          <a:xfrm flipH="1" flipV="1">
            <a:off x="10890151" y="4920754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9791471" y="524903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42" idx="0"/>
            <a:endCxn id="48" idx="2"/>
          </p:cNvCxnSpPr>
          <p:nvPr/>
        </p:nvCxnSpPr>
        <p:spPr>
          <a:xfrm flipV="1">
            <a:off x="8419490" y="4188532"/>
            <a:ext cx="1215693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6" idx="0"/>
            <a:endCxn id="48" idx="2"/>
          </p:cNvCxnSpPr>
          <p:nvPr/>
        </p:nvCxnSpPr>
        <p:spPr>
          <a:xfrm flipH="1" flipV="1">
            <a:off x="9635183" y="4188532"/>
            <a:ext cx="1254968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94007" y="6352023"/>
            <a:ext cx="523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Merge join need’t parallelize (I think it is fast enough)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607576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sub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64269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scan2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" idx="0"/>
            <a:endCxn id="10" idx="2"/>
          </p:cNvCxnSpPr>
          <p:nvPr/>
        </p:nvCxnSpPr>
        <p:spPr>
          <a:xfrm flipV="1">
            <a:off x="2060888" y="2533355"/>
            <a:ext cx="1056693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0"/>
            <a:endCxn id="10" idx="2"/>
          </p:cNvCxnSpPr>
          <p:nvPr/>
        </p:nvCxnSpPr>
        <p:spPr>
          <a:xfrm flipV="1">
            <a:off x="3117581" y="2533355"/>
            <a:ext cx="0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693747" y="310344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scan3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64269" y="2141469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hash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9" idx="0"/>
            <a:endCxn id="10" idx="2"/>
          </p:cNvCxnSpPr>
          <p:nvPr/>
        </p:nvCxnSpPr>
        <p:spPr>
          <a:xfrm flipH="1" flipV="1">
            <a:off x="3117581" y="2533355"/>
            <a:ext cx="1029478" cy="57008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584304" y="4521658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Star hash join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588234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44927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20" idx="2"/>
          </p:cNvCxnSpPr>
          <p:nvPr/>
        </p:nvCxnSpPr>
        <p:spPr>
          <a:xfrm flipV="1">
            <a:off x="6041546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0"/>
            <a:endCxn id="20" idx="2"/>
          </p:cNvCxnSpPr>
          <p:nvPr/>
        </p:nvCxnSpPr>
        <p:spPr>
          <a:xfrm flipV="1">
            <a:off x="7098239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7440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44927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0"/>
            <a:endCxn id="20" idx="2"/>
          </p:cNvCxnSpPr>
          <p:nvPr/>
        </p:nvCxnSpPr>
        <p:spPr>
          <a:xfrm flipH="1" flipV="1">
            <a:off x="7098239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789785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Sub(split)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846478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scan2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  <a:endCxn id="33" idx="2"/>
          </p:cNvCxnSpPr>
          <p:nvPr/>
        </p:nvCxnSpPr>
        <p:spPr>
          <a:xfrm flipV="1">
            <a:off x="9243097" y="3908756"/>
            <a:ext cx="1056693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  <a:endCxn id="33" idx="2"/>
          </p:cNvCxnSpPr>
          <p:nvPr/>
        </p:nvCxnSpPr>
        <p:spPr>
          <a:xfrm flipV="1">
            <a:off x="10299790" y="3908756"/>
            <a:ext cx="0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0875956" y="449910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</a:t>
            </a:r>
            <a:r>
              <a:rPr lang="en-US" altLang="zh-CN" sz="1200">
                <a:solidFill>
                  <a:schemeClr val="tx1"/>
                </a:solidFill>
              </a:rPr>
              <a:t>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846478" y="3516870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STAR join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2" idx="0"/>
            <a:endCxn id="33" idx="2"/>
          </p:cNvCxnSpPr>
          <p:nvPr/>
        </p:nvCxnSpPr>
        <p:spPr>
          <a:xfrm flipH="1" flipV="1">
            <a:off x="10299790" y="3908756"/>
            <a:ext cx="1029478" cy="59034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483243" y="5257886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16"/>
          <p:cNvCxnSpPr>
            <a:stCxn id="14" idx="2"/>
            <a:endCxn id="35" idx="1"/>
          </p:cNvCxnSpPr>
          <p:nvPr/>
        </p:nvCxnSpPr>
        <p:spPr>
          <a:xfrm rot="16200000" flipH="1">
            <a:off x="6995567" y="4993662"/>
            <a:ext cx="590348" cy="38500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16"/>
          <p:cNvCxnSpPr>
            <a:stCxn id="29" idx="2"/>
            <a:endCxn id="35" idx="3"/>
          </p:cNvCxnSpPr>
          <p:nvPr/>
        </p:nvCxnSpPr>
        <p:spPr>
          <a:xfrm rot="5400000">
            <a:off x="9131102" y="4312650"/>
            <a:ext cx="590348" cy="174702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9518354" y="5481338"/>
            <a:ext cx="1069519" cy="4469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Concurrent Hash Table2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3" name="直接箭头连接符 16"/>
          <p:cNvCxnSpPr>
            <a:stCxn id="32" idx="2"/>
            <a:endCxn id="42" idx="3"/>
          </p:cNvCxnSpPr>
          <p:nvPr/>
        </p:nvCxnSpPr>
        <p:spPr>
          <a:xfrm rot="5400000">
            <a:off x="10551671" y="4927193"/>
            <a:ext cx="813800" cy="74139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6"/>
          <p:cNvCxnSpPr>
            <a:stCxn id="19" idx="2"/>
            <a:endCxn id="42" idx="1"/>
          </p:cNvCxnSpPr>
          <p:nvPr/>
        </p:nvCxnSpPr>
        <p:spPr>
          <a:xfrm rot="16200000" flipH="1">
            <a:off x="8416135" y="4602571"/>
            <a:ext cx="813800" cy="139063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8167350" y="2601046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20" idx="0"/>
            <a:endCxn id="49" idx="2"/>
          </p:cNvCxnSpPr>
          <p:nvPr/>
        </p:nvCxnSpPr>
        <p:spPr>
          <a:xfrm flipV="1">
            <a:off x="7098239" y="2992932"/>
            <a:ext cx="1522423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  <a:endCxn id="49" idx="2"/>
          </p:cNvCxnSpPr>
          <p:nvPr/>
        </p:nvCxnSpPr>
        <p:spPr>
          <a:xfrm flipH="1" flipV="1">
            <a:off x="8620662" y="2992932"/>
            <a:ext cx="1679128" cy="5239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2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Multi-join parallelization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14884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2364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2" idx="0"/>
            <a:endCxn id="4" idx="2"/>
          </p:cNvCxnSpPr>
          <p:nvPr/>
        </p:nvCxnSpPr>
        <p:spPr>
          <a:xfrm flipV="1">
            <a:off x="1931772" y="4332763"/>
            <a:ext cx="636424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0"/>
            <a:endCxn id="4" idx="2"/>
          </p:cNvCxnSpPr>
          <p:nvPr/>
        </p:nvCxnSpPr>
        <p:spPr>
          <a:xfrm flipH="1" flipV="1">
            <a:off x="2568196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287033" y="3208655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37641" y="6163822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85545" y="394087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13025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scan</a:t>
            </a:r>
            <a:r>
              <a:rPr lang="en-US" altLang="zh-CN" sz="1200" smtClean="0">
                <a:solidFill>
                  <a:schemeClr val="tx1"/>
                </a:solidFill>
              </a:rPr>
              <a:t>2(split)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4" idx="0"/>
            <a:endCxn id="10" idx="2"/>
          </p:cNvCxnSpPr>
          <p:nvPr/>
        </p:nvCxnSpPr>
        <p:spPr>
          <a:xfrm flipV="1">
            <a:off x="4393489" y="4332763"/>
            <a:ext cx="645368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  <a:endCxn id="10" idx="2"/>
          </p:cNvCxnSpPr>
          <p:nvPr/>
        </p:nvCxnSpPr>
        <p:spPr>
          <a:xfrm flipH="1" flipV="1">
            <a:off x="5038857" y="4332763"/>
            <a:ext cx="627480" cy="3282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940177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8" idx="2"/>
          </p:cNvCxnSpPr>
          <p:nvPr/>
        </p:nvCxnSpPr>
        <p:spPr>
          <a:xfrm flipV="1">
            <a:off x="2568196" y="3600541"/>
            <a:ext cx="1172149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8" idx="2"/>
          </p:cNvCxnSpPr>
          <p:nvPr/>
        </p:nvCxnSpPr>
        <p:spPr>
          <a:xfrm flipH="1" flipV="1">
            <a:off x="3740345" y="3600541"/>
            <a:ext cx="1298512" cy="340336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226493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82983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18" idx="2"/>
          </p:cNvCxnSpPr>
          <p:nvPr/>
        </p:nvCxnSpPr>
        <p:spPr>
          <a:xfrm flipH="1" flipV="1">
            <a:off x="2136295" y="2930967"/>
            <a:ext cx="1604050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753651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90118" y="1094874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exchange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8" idx="0"/>
            <a:endCxn id="17" idx="2"/>
          </p:cNvCxnSpPr>
          <p:nvPr/>
        </p:nvCxnSpPr>
        <p:spPr>
          <a:xfrm flipV="1">
            <a:off x="2136295" y="2243727"/>
            <a:ext cx="543510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0"/>
            <a:endCxn id="17" idx="2"/>
          </p:cNvCxnSpPr>
          <p:nvPr/>
        </p:nvCxnSpPr>
        <p:spPr>
          <a:xfrm flipH="1" flipV="1">
            <a:off x="2679805" y="2243727"/>
            <a:ext cx="527158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330507" y="185184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join2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68579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scan3(split)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38342" y="2539081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8" idx="0"/>
            <a:endCxn id="26" idx="2"/>
          </p:cNvCxnSpPr>
          <p:nvPr/>
        </p:nvCxnSpPr>
        <p:spPr>
          <a:xfrm flipV="1">
            <a:off x="3740345" y="2930967"/>
            <a:ext cx="551309" cy="27768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0"/>
            <a:endCxn id="24" idx="2"/>
          </p:cNvCxnSpPr>
          <p:nvPr/>
        </p:nvCxnSpPr>
        <p:spPr>
          <a:xfrm flipH="1" flipV="1">
            <a:off x="4783819" y="2243727"/>
            <a:ext cx="538072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0"/>
            <a:endCxn id="24" idx="2"/>
          </p:cNvCxnSpPr>
          <p:nvPr/>
        </p:nvCxnSpPr>
        <p:spPr>
          <a:xfrm flipV="1">
            <a:off x="4291654" y="2243727"/>
            <a:ext cx="492165" cy="29535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21" idx="2"/>
          </p:cNvCxnSpPr>
          <p:nvPr/>
        </p:nvCxnSpPr>
        <p:spPr>
          <a:xfrm flipH="1" flipV="1">
            <a:off x="3743430" y="1486760"/>
            <a:ext cx="1040389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0"/>
            <a:endCxn id="21" idx="2"/>
          </p:cNvCxnSpPr>
          <p:nvPr/>
        </p:nvCxnSpPr>
        <p:spPr>
          <a:xfrm flipV="1">
            <a:off x="2679805" y="1486760"/>
            <a:ext cx="1063625" cy="365081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478460" y="4661047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relay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37641" y="5507798"/>
            <a:ext cx="906624" cy="3918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broadcast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stCxn id="9" idx="0"/>
            <a:endCxn id="34" idx="2"/>
          </p:cNvCxnSpPr>
          <p:nvPr/>
        </p:nvCxnSpPr>
        <p:spPr>
          <a:xfrm flipV="1">
            <a:off x="3690953" y="5899684"/>
            <a:ext cx="0" cy="264138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32" idx="2"/>
          </p:cNvCxnSpPr>
          <p:nvPr/>
        </p:nvCxnSpPr>
        <p:spPr>
          <a:xfrm flipH="1" flipV="1">
            <a:off x="1931772" y="5052933"/>
            <a:ext cx="1759181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4" idx="0"/>
            <a:endCxn id="14" idx="2"/>
          </p:cNvCxnSpPr>
          <p:nvPr/>
        </p:nvCxnSpPr>
        <p:spPr>
          <a:xfrm flipV="1">
            <a:off x="3690953" y="5052933"/>
            <a:ext cx="702536" cy="454865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224087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240874" y="4781980"/>
            <a:ext cx="6856474" cy="1096307"/>
          </a:xfrm>
          <a:prstGeom prst="roundRect">
            <a:avLst>
              <a:gd name="adj" fmla="val 5603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b="1">
                <a:solidFill>
                  <a:schemeClr val="tx1"/>
                </a:solidFill>
              </a:rPr>
              <a:t>DFS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064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4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6064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242512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5" name="折角形 24"/>
          <p:cNvSpPr/>
          <p:nvPr/>
        </p:nvSpPr>
        <p:spPr>
          <a:xfrm>
            <a:off x="3358064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折角形 25"/>
          <p:cNvSpPr/>
          <p:nvPr/>
        </p:nvSpPr>
        <p:spPr>
          <a:xfrm>
            <a:off x="5220916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折角形 26"/>
          <p:cNvSpPr/>
          <p:nvPr/>
        </p:nvSpPr>
        <p:spPr>
          <a:xfrm>
            <a:off x="4276581" y="5208816"/>
            <a:ext cx="770674" cy="517848"/>
          </a:xfrm>
          <a:prstGeom prst="foldedCorne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Table1 </a:t>
            </a:r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折角形 27"/>
          <p:cNvSpPr/>
          <p:nvPr/>
        </p:nvSpPr>
        <p:spPr>
          <a:xfrm>
            <a:off x="6165241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</a:t>
            </a:r>
            <a:r>
              <a:rPr lang="en-US" altLang="zh-CN" sz="1200">
                <a:solidFill>
                  <a:schemeClr val="tx1"/>
                </a:solidFill>
              </a:rPr>
              <a:t>part1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8140059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折角形 29"/>
          <p:cNvSpPr/>
          <p:nvPr/>
        </p:nvSpPr>
        <p:spPr>
          <a:xfrm>
            <a:off x="7158405" y="5197153"/>
            <a:ext cx="770674" cy="517848"/>
          </a:xfrm>
          <a:prstGeom prst="foldedCorner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</a:t>
            </a:r>
          </a:p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4080344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200112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200111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200111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91590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Node3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111358" y="3388674"/>
            <a:ext cx="1072064" cy="2487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Global 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6111357" y="3715245"/>
            <a:ext cx="1072064" cy="2487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Table1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11357" y="4077563"/>
            <a:ext cx="1072064" cy="2487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</a:rPr>
              <a:t>Table2 part3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783262" y="3107914"/>
            <a:ext cx="1314086" cy="1445510"/>
          </a:xfrm>
          <a:prstGeom prst="roundRect">
            <a:avLst>
              <a:gd name="adj" fmla="val 4944"/>
            </a:avLst>
          </a:prstGeom>
          <a:solidFill>
            <a:schemeClr val="bg1">
              <a:lumMod val="85000"/>
            </a:schemeClr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Node4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47254" y="3796976"/>
            <a:ext cx="2439966" cy="1030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Memory Block management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3342" y="4044467"/>
            <a:ext cx="264781" cy="4984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9406" y="4196428"/>
            <a:ext cx="264781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608" y="4112908"/>
            <a:ext cx="264781" cy="4302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47810" y="4190036"/>
            <a:ext cx="593539" cy="3464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5679" y="4196428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94323" y="3388467"/>
            <a:ext cx="428039" cy="2655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7" name="流程图: 多文档 16"/>
          <p:cNvSpPr/>
          <p:nvPr/>
        </p:nvSpPr>
        <p:spPr>
          <a:xfrm>
            <a:off x="3309325" y="5226925"/>
            <a:ext cx="869715" cy="788203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Data Files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774047" y="3425847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36" name="直接箭头连接符 35"/>
          <p:cNvCxnSpPr>
            <a:stCxn id="12" idx="0"/>
            <a:endCxn id="68" idx="2"/>
          </p:cNvCxnSpPr>
          <p:nvPr/>
        </p:nvCxnSpPr>
        <p:spPr>
          <a:xfrm flipV="1">
            <a:off x="2622375" y="3622744"/>
            <a:ext cx="3681" cy="573684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6200000">
            <a:off x="3668646" y="4844603"/>
            <a:ext cx="169541" cy="41388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44" name="圆角矩形 43"/>
          <p:cNvSpPr/>
          <p:nvPr/>
        </p:nvSpPr>
        <p:spPr>
          <a:xfrm>
            <a:off x="3761287" y="2188029"/>
            <a:ext cx="958591" cy="1437869"/>
          </a:xfrm>
          <a:prstGeom prst="roundRect">
            <a:avLst>
              <a:gd name="adj" fmla="val 82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Execute Tree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3500766" y="3419373"/>
            <a:ext cx="180892" cy="2500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8" name="矩形 67"/>
          <p:cNvSpPr/>
          <p:nvPr/>
        </p:nvSpPr>
        <p:spPr>
          <a:xfrm>
            <a:off x="2529360" y="3412533"/>
            <a:ext cx="193391" cy="2102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955901" y="253170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project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955900" y="2919569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955899" y="3314584"/>
            <a:ext cx="586542" cy="2177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>
            <a:stCxn id="74" idx="0"/>
            <a:endCxn id="71" idx="2"/>
          </p:cNvCxnSpPr>
          <p:nvPr/>
        </p:nvCxnSpPr>
        <p:spPr>
          <a:xfrm flipV="1">
            <a:off x="4249170" y="3137282"/>
            <a:ext cx="1" cy="17730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1" idx="0"/>
            <a:endCxn id="70" idx="2"/>
          </p:cNvCxnSpPr>
          <p:nvPr/>
        </p:nvCxnSpPr>
        <p:spPr>
          <a:xfrm flipV="1">
            <a:off x="4249171" y="2749417"/>
            <a:ext cx="1" cy="170152"/>
          </a:xfrm>
          <a:prstGeom prst="straightConnector1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15" idx="0"/>
          </p:cNvCxnSpPr>
          <p:nvPr/>
        </p:nvCxnSpPr>
        <p:spPr>
          <a:xfrm>
            <a:off x="2864493" y="2750997"/>
            <a:ext cx="343850" cy="63747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370484" y="224402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Uncompressed Segment</a:t>
            </a:r>
            <a:endParaRPr lang="zh-CN" altLang="en-US" sz="1200"/>
          </a:p>
        </p:txBody>
      </p:sp>
      <p:sp>
        <p:nvSpPr>
          <p:cNvPr id="94" name="文本框 93"/>
          <p:cNvSpPr txBox="1"/>
          <p:nvPr/>
        </p:nvSpPr>
        <p:spPr>
          <a:xfrm>
            <a:off x="1289355" y="3707368"/>
            <a:ext cx="1130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compressed Segment</a:t>
            </a:r>
            <a:endParaRPr lang="zh-CN" altLang="en-US" sz="1200"/>
          </a:p>
        </p:txBody>
      </p:sp>
      <p:cxnSp>
        <p:nvCxnSpPr>
          <p:cNvPr id="95" name="直接箭头连接符 94"/>
          <p:cNvCxnSpPr>
            <a:endCxn id="12" idx="1"/>
          </p:cNvCxnSpPr>
          <p:nvPr/>
        </p:nvCxnSpPr>
        <p:spPr>
          <a:xfrm>
            <a:off x="2042056" y="4012908"/>
            <a:ext cx="483623" cy="28862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259412" y="2725633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104" name="文本框 103"/>
          <p:cNvSpPr txBox="1"/>
          <p:nvPr/>
        </p:nvSpPr>
        <p:spPr>
          <a:xfrm>
            <a:off x="4248527" y="3106636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next</a:t>
            </a:r>
            <a:endParaRPr lang="zh-CN" altLang="en-US" sz="900"/>
          </a:p>
        </p:txBody>
      </p:sp>
      <p:sp>
        <p:nvSpPr>
          <p:cNvPr id="3" name="矩形 2"/>
          <p:cNvSpPr/>
          <p:nvPr/>
        </p:nvSpPr>
        <p:spPr>
          <a:xfrm>
            <a:off x="952358" y="1589724"/>
            <a:ext cx="47625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6070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1200" b="1">
                <a:latin typeface="Times New Roman" panose="02020603050405020304" pitchFamily="18" charset="0"/>
              </a:rPr>
              <a:t>SELECT</a:t>
            </a:r>
            <a:r>
              <a:rPr lang="en-US" altLang="zh-CN" sz="1200">
                <a:latin typeface="Times New Roman" panose="02020603050405020304" pitchFamily="18" charset="0"/>
              </a:rPr>
              <a:t> count(*) </a:t>
            </a:r>
            <a:r>
              <a:rPr lang="en-US" altLang="zh-CN" sz="1200" b="1">
                <a:latin typeface="Times New Roman" panose="02020603050405020304" pitchFamily="18" charset="0"/>
              </a:rPr>
              <a:t>FROM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table_name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b="1">
                <a:latin typeface="Times New Roman" panose="02020603050405020304" pitchFamily="18" charset="0"/>
              </a:rPr>
              <a:t>WHERE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</a:rPr>
              <a:t>field_name </a:t>
            </a:r>
            <a:r>
              <a:rPr lang="en-US" altLang="zh-CN" sz="1200">
                <a:latin typeface="Times New Roman" panose="02020603050405020304" pitchFamily="18" charset="0"/>
              </a:rPr>
              <a:t>&gt; 100;</a:t>
            </a:r>
            <a:endParaRPr lang="zh-CN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0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867647" y="1771650"/>
            <a:ext cx="3152028" cy="382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smtClean="0">
                <a:solidFill>
                  <a:schemeClr val="tx1"/>
                </a:solidFill>
              </a:rPr>
              <a:t>table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81279" y="2436612"/>
            <a:ext cx="261946" cy="2978948"/>
            <a:chOff x="6700829" y="2379462"/>
            <a:chExt cx="176221" cy="2978948"/>
          </a:xfrm>
        </p:grpSpPr>
        <p:sp>
          <p:nvSpPr>
            <p:cNvPr id="11" name="矩形 10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09898" y="2436612"/>
            <a:ext cx="442927" cy="2978948"/>
            <a:chOff x="6700829" y="2379462"/>
            <a:chExt cx="176221" cy="2978948"/>
          </a:xfrm>
          <a:solidFill>
            <a:schemeClr val="bg1">
              <a:lumMod val="85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662352" y="2436612"/>
            <a:ext cx="204798" cy="2978948"/>
            <a:chOff x="6700829" y="2379462"/>
            <a:chExt cx="176221" cy="2978948"/>
          </a:xfrm>
          <a:solidFill>
            <a:schemeClr val="bg1">
              <a:lumMod val="50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38623" y="2436612"/>
            <a:ext cx="261946" cy="2978948"/>
            <a:chOff x="6700829" y="2379462"/>
            <a:chExt cx="176221" cy="2978948"/>
          </a:xfrm>
        </p:grpSpPr>
        <p:sp>
          <p:nvSpPr>
            <p:cNvPr id="27" name="矩形 26"/>
            <p:cNvSpPr/>
            <p:nvPr/>
          </p:nvSpPr>
          <p:spPr>
            <a:xfrm>
              <a:off x="6700831" y="2379462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00830" y="3124199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700830" y="3868936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700829" y="4613673"/>
              <a:ext cx="176219" cy="7447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609845" y="2543175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1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9845" y="274806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2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24118" y="5091211"/>
            <a:ext cx="2033660" cy="17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solidFill>
                  <a:schemeClr val="tx1"/>
                </a:solidFill>
              </a:rPr>
              <a:t>Row M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2503736" y="3181349"/>
            <a:ext cx="115640" cy="744737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20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1</a:t>
            </a:r>
            <a:endParaRPr lang="zh-CN" altLang="en-US" sz="900"/>
          </a:p>
        </p:txBody>
      </p:sp>
      <p:sp>
        <p:nvSpPr>
          <p:cNvPr id="41" name="文本框 40"/>
          <p:cNvSpPr txBox="1"/>
          <p:nvPr/>
        </p:nvSpPr>
        <p:spPr>
          <a:xfrm>
            <a:off x="301449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2</a:t>
            </a:r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3490746" y="217252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 3</a:t>
            </a:r>
            <a:endParaRPr lang="zh-CN" altLang="en-US" sz="900"/>
          </a:p>
        </p:txBody>
      </p:sp>
      <p:sp>
        <p:nvSpPr>
          <p:cNvPr id="43" name="文本框 42"/>
          <p:cNvSpPr txBox="1"/>
          <p:nvPr/>
        </p:nvSpPr>
        <p:spPr>
          <a:xfrm>
            <a:off x="4147971" y="2172520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Column</a:t>
            </a:r>
            <a:r>
              <a:rPr lang="zh-CN" altLang="en-US" sz="900"/>
              <a:t> </a:t>
            </a:r>
            <a:r>
              <a:rPr lang="en-US" altLang="zh-CN" sz="900" smtClean="0"/>
              <a:t>N</a:t>
            </a:r>
            <a:endParaRPr lang="zh-CN" altLang="en-US" sz="900"/>
          </a:p>
        </p:txBody>
      </p:sp>
      <p:sp>
        <p:nvSpPr>
          <p:cNvPr id="44" name="文本框 43"/>
          <p:cNvSpPr txBox="1"/>
          <p:nvPr/>
        </p:nvSpPr>
        <p:spPr>
          <a:xfrm>
            <a:off x="3947946" y="38290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934322" y="3438301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Segment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0259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40295" y="1840583"/>
            <a:ext cx="290580" cy="1740312"/>
            <a:chOff x="6965153" y="2630436"/>
            <a:chExt cx="426247" cy="1740312"/>
          </a:xfrm>
        </p:grpSpPr>
        <p:sp>
          <p:nvSpPr>
            <p:cNvPr id="4" name="矩形 3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90366" y="1840583"/>
            <a:ext cx="714375" cy="1740312"/>
            <a:chOff x="6965153" y="2630436"/>
            <a:chExt cx="426247" cy="1740312"/>
          </a:xfrm>
          <a:solidFill>
            <a:schemeClr val="bg1">
              <a:lumMod val="8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19101021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20011001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20141010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45244" y="1840583"/>
            <a:ext cx="664372" cy="1740312"/>
            <a:chOff x="6965153" y="2630436"/>
            <a:chExt cx="426247" cy="1740312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6965153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computer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78781" y="1840583"/>
            <a:ext cx="411479" cy="1740312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31" name="矩形 30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37796" y="1553670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Integer</a:t>
            </a:r>
            <a:endParaRPr lang="zh-CN" altLang="en-US" sz="1000" dirty="0"/>
          </a:p>
        </p:txBody>
      </p:sp>
      <p:sp>
        <p:nvSpPr>
          <p:cNvPr id="40" name="文本框 39"/>
          <p:cNvSpPr txBox="1"/>
          <p:nvPr/>
        </p:nvSpPr>
        <p:spPr>
          <a:xfrm>
            <a:off x="3420219" y="155367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Date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202369" y="1553670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String(short)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058178" y="1553670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String(long)</a:t>
            </a:r>
            <a:endParaRPr lang="zh-CN" altLang="en-US" sz="1000" dirty="0"/>
          </a:p>
        </p:txBody>
      </p:sp>
      <p:sp>
        <p:nvSpPr>
          <p:cNvPr id="43" name="左大括号 42"/>
          <p:cNvSpPr/>
          <p:nvPr/>
        </p:nvSpPr>
        <p:spPr>
          <a:xfrm>
            <a:off x="2557710" y="1840583"/>
            <a:ext cx="118278" cy="1740312"/>
          </a:xfrm>
          <a:prstGeom prst="leftBrace">
            <a:avLst>
              <a:gd name="adj1" fmla="val 3428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93349" y="25058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Segment</a:t>
            </a:r>
          </a:p>
          <a:p>
            <a:r>
              <a:rPr lang="en-US" altLang="zh-CN" sz="900" dirty="0" smtClean="0"/>
              <a:t>(size=8192)</a:t>
            </a:r>
            <a:endParaRPr lang="zh-CN" altLang="en-US" sz="9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3935647" y="4007147"/>
            <a:ext cx="1778815" cy="1740312"/>
            <a:chOff x="9574985" y="2717697"/>
            <a:chExt cx="1778815" cy="1740312"/>
          </a:xfrm>
        </p:grpSpPr>
        <p:sp>
          <p:nvSpPr>
            <p:cNvPr id="46" name="矩形 45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574992" y="2717697"/>
              <a:ext cx="1359708" cy="217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肘形连接符 53"/>
          <p:cNvCxnSpPr>
            <a:stCxn id="38" idx="3"/>
            <a:endCxn id="50" idx="1"/>
          </p:cNvCxnSpPr>
          <p:nvPr/>
        </p:nvCxnSpPr>
        <p:spPr>
          <a:xfrm flipH="1">
            <a:off x="4354754" y="3472126"/>
            <a:ext cx="1235502" cy="1320099"/>
          </a:xfrm>
          <a:prstGeom prst="bentConnector5">
            <a:avLst>
              <a:gd name="adj1" fmla="val -18503"/>
              <a:gd name="adj2" fmla="val 34028"/>
              <a:gd name="adj3" fmla="val 1185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2" idx="3"/>
            <a:endCxn id="48" idx="1"/>
          </p:cNvCxnSpPr>
          <p:nvPr/>
        </p:nvCxnSpPr>
        <p:spPr>
          <a:xfrm flipH="1">
            <a:off x="5295362" y="2166892"/>
            <a:ext cx="294894" cy="1949025"/>
          </a:xfrm>
          <a:prstGeom prst="bentConnector5">
            <a:avLst>
              <a:gd name="adj1" fmla="val -114728"/>
              <a:gd name="adj2" fmla="val 84718"/>
              <a:gd name="adj3" fmla="val 177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1" idx="3"/>
            <a:endCxn id="47" idx="1"/>
          </p:cNvCxnSpPr>
          <p:nvPr/>
        </p:nvCxnSpPr>
        <p:spPr>
          <a:xfrm flipH="1">
            <a:off x="3935654" y="1949353"/>
            <a:ext cx="1654606" cy="2166564"/>
          </a:xfrm>
          <a:prstGeom prst="bentConnector5">
            <a:avLst>
              <a:gd name="adj1" fmla="val -31500"/>
              <a:gd name="adj2" fmla="val 79966"/>
              <a:gd name="adj3" fmla="val 113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00538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3281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024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767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510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253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76996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9739" y="214849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0538" y="258081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63281" y="2580812"/>
            <a:ext cx="625152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{2,2}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747" y="2580811"/>
            <a:ext cx="557804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{3,3}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0551" y="2580811"/>
            <a:ext cx="602425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{5,2}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0378" y="1782390"/>
            <a:ext cx="20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Run-Length Encode</a:t>
            </a:r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2694652" y="2409825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008608" y="3436833"/>
            <a:ext cx="4475761" cy="193491"/>
            <a:chOff x="1965939" y="4339243"/>
            <a:chExt cx="3701944" cy="193491"/>
          </a:xfrm>
        </p:grpSpPr>
        <p:sp>
          <p:nvSpPr>
            <p:cNvPr id="21" name="矩形 20"/>
            <p:cNvSpPr/>
            <p:nvPr/>
          </p:nvSpPr>
          <p:spPr>
            <a:xfrm>
              <a:off x="1965939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2</a:t>
              </a:r>
              <a:r>
                <a:rPr lang="en-US" altLang="zh-CN" sz="900" smtClean="0">
                  <a:solidFill>
                    <a:schemeClr val="tx1"/>
                  </a:solidFill>
                </a:rPr>
                <a:t>192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682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2000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891425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2278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54168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2195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16911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79654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2112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42397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2715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205140" y="433924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2985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08608" y="38691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2000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28501" y="3869152"/>
            <a:ext cx="2695768" cy="193491"/>
            <a:chOff x="2428682" y="5034568"/>
            <a:chExt cx="3701944" cy="193491"/>
          </a:xfrm>
        </p:grpSpPr>
        <p:sp>
          <p:nvSpPr>
            <p:cNvPr id="30" name="矩形 29"/>
            <p:cNvSpPr/>
            <p:nvPr/>
          </p:nvSpPr>
          <p:spPr>
            <a:xfrm>
              <a:off x="2428682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891425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0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54168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278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816911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195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279654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713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42397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112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05140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715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667883" y="503456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smtClean="0">
                  <a:solidFill>
                    <a:schemeClr val="tx1"/>
                  </a:solidFill>
                </a:rPr>
                <a:t>985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下箭头 39"/>
          <p:cNvSpPr/>
          <p:nvPr/>
        </p:nvSpPr>
        <p:spPr>
          <a:xfrm>
            <a:off x="2643246" y="3699683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48462" y="3026271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Numeric Compression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008608" y="4705700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63280" y="4705700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02443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944671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86201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105717" y="4705699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24916" y="4705699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950066" y="567895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11783" y="5678956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computer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50946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test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95542" y="5678955"/>
            <a:ext cx="73916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this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32922" y="5678955"/>
            <a:ext cx="419199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is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肘形连接符 66"/>
          <p:cNvCxnSpPr>
            <a:stCxn id="50" idx="2"/>
            <a:endCxn id="58" idx="0"/>
          </p:cNvCxnSpPr>
          <p:nvPr/>
        </p:nvCxnSpPr>
        <p:spPr>
          <a:xfrm flipH="1">
            <a:off x="2181438" y="5289078"/>
            <a:ext cx="7348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/>
          <p:cNvGrpSpPr/>
          <p:nvPr/>
        </p:nvGrpSpPr>
        <p:grpSpPr>
          <a:xfrm>
            <a:off x="2069268" y="5169545"/>
            <a:ext cx="1673253" cy="119533"/>
            <a:chOff x="2013765" y="5230212"/>
            <a:chExt cx="2358796" cy="193494"/>
          </a:xfrm>
        </p:grpSpPr>
        <p:sp>
          <p:nvSpPr>
            <p:cNvPr id="50" name="矩形 49"/>
            <p:cNvSpPr/>
            <p:nvPr/>
          </p:nvSpPr>
          <p:spPr>
            <a:xfrm>
              <a:off x="2013765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350736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687707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024678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61649" y="5230215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698619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035590" y="5230212"/>
              <a:ext cx="336971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肘形连接符 66"/>
          <p:cNvCxnSpPr>
            <a:stCxn id="51" idx="2"/>
            <a:endCxn id="59" idx="0"/>
          </p:cNvCxnSpPr>
          <p:nvPr/>
        </p:nvCxnSpPr>
        <p:spPr>
          <a:xfrm>
            <a:off x="2427822" y="5289078"/>
            <a:ext cx="353543" cy="38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66"/>
          <p:cNvCxnSpPr>
            <a:stCxn id="52" idx="2"/>
            <a:endCxn id="60" idx="0"/>
          </p:cNvCxnSpPr>
          <p:nvPr/>
        </p:nvCxnSpPr>
        <p:spPr>
          <a:xfrm>
            <a:off x="2666858" y="5289078"/>
            <a:ext cx="853670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66"/>
          <p:cNvCxnSpPr>
            <a:stCxn id="53" idx="2"/>
            <a:endCxn id="61" idx="0"/>
          </p:cNvCxnSpPr>
          <p:nvPr/>
        </p:nvCxnSpPr>
        <p:spPr>
          <a:xfrm>
            <a:off x="2905895" y="5289078"/>
            <a:ext cx="1359229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66"/>
          <p:cNvCxnSpPr>
            <a:stCxn id="54" idx="2"/>
            <a:endCxn id="65" idx="0"/>
          </p:cNvCxnSpPr>
          <p:nvPr/>
        </p:nvCxnSpPr>
        <p:spPr>
          <a:xfrm>
            <a:off x="3144931" y="5289078"/>
            <a:ext cx="1697591" cy="389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66"/>
          <p:cNvCxnSpPr>
            <a:stCxn id="99" idx="2"/>
            <a:endCxn id="60" idx="0"/>
          </p:cNvCxnSpPr>
          <p:nvPr/>
        </p:nvCxnSpPr>
        <p:spPr>
          <a:xfrm>
            <a:off x="3383967" y="5289076"/>
            <a:ext cx="136561" cy="389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66"/>
          <p:cNvCxnSpPr>
            <a:stCxn id="100" idx="2"/>
            <a:endCxn id="59" idx="0"/>
          </p:cNvCxnSpPr>
          <p:nvPr/>
        </p:nvCxnSpPr>
        <p:spPr>
          <a:xfrm flipH="1">
            <a:off x="2781365" y="5289076"/>
            <a:ext cx="841638" cy="38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1925353" y="4349619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Dictionary-based Compression</a:t>
            </a:r>
            <a:endParaRPr lang="zh-CN" altLang="en-US"/>
          </a:p>
        </p:txBody>
      </p:sp>
      <p:sp>
        <p:nvSpPr>
          <p:cNvPr id="147" name="下箭头 146"/>
          <p:cNvSpPr/>
          <p:nvPr/>
        </p:nvSpPr>
        <p:spPr>
          <a:xfrm>
            <a:off x="2594832" y="4994019"/>
            <a:ext cx="388096" cy="100110"/>
          </a:xfrm>
          <a:prstGeom prst="downArrow">
            <a:avLst>
              <a:gd name="adj1" fmla="val 39708"/>
              <a:gd name="adj2" fmla="val 666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31680" y="226037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680" y="245386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680" y="264735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680" y="284084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680" y="303433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6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1680" y="322782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8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1680" y="342131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680" y="361480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31680" y="3832652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1680" y="4026143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20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31680" y="4219634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15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31680" y="4413125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31680" y="4606616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31680" y="4800107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17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80" y="4993598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10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31680" y="5187089"/>
            <a:ext cx="462743" cy="19349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19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07014" y="4483505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[10, 20]</a:t>
            </a:r>
            <a:endParaRPr lang="zh-CN" altLang="en-US" sz="1000" dirty="0"/>
          </a:p>
        </p:txBody>
      </p:sp>
      <p:sp>
        <p:nvSpPr>
          <p:cNvPr id="27" name="左大括号 26"/>
          <p:cNvSpPr/>
          <p:nvPr/>
        </p:nvSpPr>
        <p:spPr>
          <a:xfrm flipH="1">
            <a:off x="3698331" y="3832652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3907014" y="2922460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Segment [1, 8]</a:t>
            </a:r>
            <a:endParaRPr lang="zh-CN" altLang="en-US" sz="1000" dirty="0"/>
          </a:p>
        </p:txBody>
      </p:sp>
      <p:sp>
        <p:nvSpPr>
          <p:cNvPr id="29" name="左大括号 28"/>
          <p:cNvSpPr/>
          <p:nvPr/>
        </p:nvSpPr>
        <p:spPr>
          <a:xfrm flipH="1">
            <a:off x="3698331" y="2271607"/>
            <a:ext cx="114300" cy="1517149"/>
          </a:xfrm>
          <a:prstGeom prst="leftBrace">
            <a:avLst>
              <a:gd name="adj1" fmla="val 2708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1021442" y="1739883"/>
            <a:ext cx="5145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2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field_name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9;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2358343" y="3892302"/>
            <a:ext cx="390525" cy="52082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996392" y="3597344"/>
            <a:ext cx="11144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/>
              <a:t>Query range (2, 9)</a:t>
            </a:r>
            <a:endParaRPr lang="zh-CN" altLang="en-US" sz="1000" dirty="0"/>
          </a:p>
        </p:txBody>
      </p:sp>
      <p:sp>
        <p:nvSpPr>
          <p:cNvPr id="78" name="禁止符 77"/>
          <p:cNvSpPr/>
          <p:nvPr/>
        </p:nvSpPr>
        <p:spPr>
          <a:xfrm>
            <a:off x="3088375" y="4236125"/>
            <a:ext cx="549352" cy="54935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052903" y="2241362"/>
            <a:ext cx="861799" cy="2945727"/>
            <a:chOff x="8052903" y="2241362"/>
            <a:chExt cx="886376" cy="3397438"/>
          </a:xfrm>
        </p:grpSpPr>
        <p:sp>
          <p:nvSpPr>
            <p:cNvPr id="94" name="矩形 93"/>
            <p:cNvSpPr/>
            <p:nvPr/>
          </p:nvSpPr>
          <p:spPr>
            <a:xfrm>
              <a:off x="8052903" y="2241362"/>
              <a:ext cx="886376" cy="3397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256130" y="235711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256130" y="255060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256130" y="274409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256130" y="2937590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256130" y="3131081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6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256130" y="33245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256130" y="35180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256130" y="37115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8256130" y="3957972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256130" y="4151463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20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256130" y="4344954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256130" y="4538445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256130" y="4731936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8256130" y="4925427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17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256130" y="5118918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256130" y="5312409"/>
              <a:ext cx="462743" cy="1934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</a:rPr>
                <a:t>19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62582" y="2230559"/>
            <a:ext cx="908385" cy="949993"/>
            <a:chOff x="6862582" y="2230559"/>
            <a:chExt cx="908385" cy="1096077"/>
          </a:xfrm>
        </p:grpSpPr>
        <p:sp>
          <p:nvSpPr>
            <p:cNvPr id="8" name="矩形 7"/>
            <p:cNvSpPr/>
            <p:nvPr/>
          </p:nvSpPr>
          <p:spPr>
            <a:xfrm>
              <a:off x="6862582" y="2240376"/>
              <a:ext cx="908385" cy="10862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74893" y="2455926"/>
              <a:ext cx="653199" cy="773971"/>
              <a:chOff x="6852501" y="2647354"/>
              <a:chExt cx="933186" cy="773971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7322944" y="2647361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8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7322944" y="2840852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20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7322944" y="3034343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322944" y="322783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...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852501" y="2647354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1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852501" y="2840845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10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852501" y="3034336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852501" y="3227827"/>
                <a:ext cx="462743" cy="1934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smtClean="0">
                    <a:solidFill>
                      <a:schemeClr val="tx1"/>
                    </a:solidFill>
                  </a:rPr>
                  <a:t>…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6946318" y="2230559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min</a:t>
              </a:r>
              <a:endParaRPr lang="zh-CN" altLang="en-US" sz="1000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237338" y="2230559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smtClean="0"/>
                <a:t>max</a:t>
              </a:r>
              <a:endParaRPr lang="zh-CN" altLang="en-US" sz="10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644374" y="1963376"/>
            <a:ext cx="130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segment </a:t>
            </a:r>
            <a:r>
              <a:rPr lang="en-US" altLang="zh-CN" sz="1200"/>
              <a:t>statistics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7917460" y="1972902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Column segments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79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53038" y="2023189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RowID = 0x00CA0103 </a:t>
            </a:r>
            <a:r>
              <a:rPr lang="en-US" altLang="zh-CN" sz="1200" smtClean="0"/>
              <a:t>= 0</a:t>
            </a:r>
            <a:r>
              <a:rPr lang="en-US" altLang="zh-CN" sz="1200" smtClean="0">
                <a:solidFill>
                  <a:srgbClr val="0070C0"/>
                </a:solidFill>
              </a:rPr>
              <a:t>0000000 11</a:t>
            </a:r>
            <a:r>
              <a:rPr lang="en-US" altLang="zh-CN" sz="1200" smtClean="0">
                <a:solidFill>
                  <a:srgbClr val="FF0000"/>
                </a:solidFill>
              </a:rPr>
              <a:t>001010 000</a:t>
            </a:r>
            <a:r>
              <a:rPr lang="en-US" altLang="zh-CN" sz="1200" smtClean="0">
                <a:solidFill>
                  <a:srgbClr val="00B050"/>
                </a:solidFill>
              </a:rPr>
              <a:t>00001 00000011 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 rot="5400000" flipH="1">
            <a:off x="5751038" y="1495177"/>
            <a:ext cx="79928" cy="1001485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4108868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5531299" y="152429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mtClean="0"/>
              <a:t>Offset </a:t>
            </a:r>
          </a:p>
          <a:p>
            <a:pPr algn="ctr"/>
            <a:r>
              <a:rPr lang="en-US" altLang="zh-CN" sz="900" smtClean="0"/>
              <a:t>(13 bits</a:t>
            </a:r>
            <a:r>
              <a:rPr lang="en-US" altLang="zh-CN" sz="900"/>
              <a:t>)</a:t>
            </a:r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3636890" y="1508906"/>
            <a:ext cx="102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HighSegmentID 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28" name="直接连接符 27"/>
          <p:cNvCxnSpPr/>
          <p:nvPr/>
        </p:nvCxnSpPr>
        <p:spPr>
          <a:xfrm>
            <a:off x="3801974" y="2305050"/>
            <a:ext cx="71831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542203" y="2305050"/>
            <a:ext cx="7278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309309" y="2305050"/>
            <a:ext cx="100148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937834" y="3014174"/>
            <a:ext cx="1901578" cy="134876"/>
            <a:chOff x="2618695" y="3033536"/>
            <a:chExt cx="2651351" cy="194967"/>
          </a:xfrm>
          <a:solidFill>
            <a:schemeClr val="bg1">
              <a:lumMod val="50000"/>
            </a:schemeClr>
          </a:solidFill>
        </p:grpSpPr>
        <p:sp>
          <p:nvSpPr>
            <p:cNvPr id="35" name="矩形 3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箭头连接符 53"/>
          <p:cNvCxnSpPr>
            <a:stCxn id="37" idx="2"/>
            <a:endCxn id="65" idx="1"/>
          </p:cNvCxnSpPr>
          <p:nvPr/>
        </p:nvCxnSpPr>
        <p:spPr>
          <a:xfrm rot="5400000">
            <a:off x="3167529" y="3246437"/>
            <a:ext cx="464426" cy="2696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5400000">
            <a:off x="3738515" y="3544660"/>
            <a:ext cx="687389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56" name="矩形 55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5400000">
            <a:off x="2784134" y="3882545"/>
            <a:ext cx="961561" cy="423422"/>
            <a:chOff x="2618695" y="3033536"/>
            <a:chExt cx="2651351" cy="194967"/>
          </a:xfrm>
        </p:grpSpPr>
        <p:sp>
          <p:nvSpPr>
            <p:cNvPr id="65" name="矩形 6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5400000">
            <a:off x="3738514" y="4400681"/>
            <a:ext cx="687388" cy="414441"/>
            <a:chOff x="2618695" y="3033536"/>
            <a:chExt cx="2651351" cy="194967"/>
          </a:xfrm>
          <a:solidFill>
            <a:schemeClr val="bg1">
              <a:lumMod val="85000"/>
            </a:schemeClr>
          </a:solidFill>
        </p:grpSpPr>
        <p:sp>
          <p:nvSpPr>
            <p:cNvPr id="75" name="矩形 74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1" name="直接箭头连接符 53"/>
          <p:cNvCxnSpPr>
            <a:stCxn id="65" idx="0"/>
            <a:endCxn id="56" idx="2"/>
          </p:cNvCxnSpPr>
          <p:nvPr/>
        </p:nvCxnSpPr>
        <p:spPr>
          <a:xfrm flipV="1">
            <a:off x="3476626" y="3451163"/>
            <a:ext cx="398363" cy="222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53"/>
          <p:cNvCxnSpPr>
            <a:stCxn id="68" idx="0"/>
            <a:endCxn id="75" idx="2"/>
          </p:cNvCxnSpPr>
          <p:nvPr/>
        </p:nvCxnSpPr>
        <p:spPr>
          <a:xfrm>
            <a:off x="3476626" y="4035459"/>
            <a:ext cx="398362" cy="27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864682" y="3950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 rot="5400000">
            <a:off x="4965614" y="3574178"/>
            <a:ext cx="687389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12" name="矩形 111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5400000">
            <a:off x="4955723" y="4451446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21" name="矩形 120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 rot="5400000">
            <a:off x="4952253" y="5355900"/>
            <a:ext cx="687388" cy="414441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30" name="矩形 129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5089383" y="48690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140" name="直接箭头连接符 53"/>
          <p:cNvCxnSpPr>
            <a:stCxn id="75" idx="0"/>
            <a:endCxn id="112" idx="2"/>
          </p:cNvCxnSpPr>
          <p:nvPr/>
        </p:nvCxnSpPr>
        <p:spPr>
          <a:xfrm flipV="1">
            <a:off x="4289429" y="3480681"/>
            <a:ext cx="812659" cy="826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53"/>
          <p:cNvCxnSpPr>
            <a:stCxn id="76" idx="0"/>
            <a:endCxn id="121" idx="2"/>
          </p:cNvCxnSpPr>
          <p:nvPr/>
        </p:nvCxnSpPr>
        <p:spPr>
          <a:xfrm flipV="1">
            <a:off x="4289429" y="4357949"/>
            <a:ext cx="802768" cy="351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53"/>
          <p:cNvCxnSpPr>
            <a:stCxn id="79" idx="0"/>
            <a:endCxn id="130" idx="2"/>
          </p:cNvCxnSpPr>
          <p:nvPr/>
        </p:nvCxnSpPr>
        <p:spPr>
          <a:xfrm>
            <a:off x="4289429" y="4651821"/>
            <a:ext cx="799298" cy="61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2898219" y="278680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List</a:t>
            </a:r>
            <a:endParaRPr lang="zh-CN" altLang="en-US" sz="1000"/>
          </a:p>
        </p:txBody>
      </p:sp>
      <p:sp>
        <p:nvSpPr>
          <p:cNvPr id="154" name="文本框 153"/>
          <p:cNvSpPr txBox="1"/>
          <p:nvPr/>
        </p:nvSpPr>
        <p:spPr>
          <a:xfrm>
            <a:off x="2891734" y="461163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Lv.1 </a:t>
            </a:r>
            <a:r>
              <a:rPr lang="en-US" altLang="zh-CN" sz="1000"/>
              <a:t>map</a:t>
            </a:r>
            <a:endParaRPr lang="zh-CN" altLang="en-US" sz="1000"/>
          </a:p>
        </p:txBody>
      </p:sp>
      <p:sp>
        <p:nvSpPr>
          <p:cNvPr id="155" name="文本框 154"/>
          <p:cNvSpPr txBox="1"/>
          <p:nvPr/>
        </p:nvSpPr>
        <p:spPr>
          <a:xfrm>
            <a:off x="3740098" y="4957112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Lv.2 map</a:t>
            </a:r>
            <a:endParaRPr lang="zh-CN" altLang="en-US" sz="1000"/>
          </a:p>
        </p:txBody>
      </p:sp>
      <p:sp>
        <p:nvSpPr>
          <p:cNvPr id="156" name="文本框 155"/>
          <p:cNvSpPr txBox="1"/>
          <p:nvPr/>
        </p:nvSpPr>
        <p:spPr>
          <a:xfrm>
            <a:off x="4795081" y="5912947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Column segment</a:t>
            </a:r>
            <a:endParaRPr lang="zh-CN" altLang="en-US" sz="1000"/>
          </a:p>
        </p:txBody>
      </p:sp>
      <p:sp>
        <p:nvSpPr>
          <p:cNvPr id="157" name="右大括号 156"/>
          <p:cNvSpPr/>
          <p:nvPr/>
        </p:nvSpPr>
        <p:spPr>
          <a:xfrm rot="5400000" flipH="1">
            <a:off x="4861343" y="1636677"/>
            <a:ext cx="82620" cy="721179"/>
          </a:xfrm>
          <a:prstGeom prst="rightBrace">
            <a:avLst>
              <a:gd name="adj1" fmla="val 3536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8" name="文本框 157"/>
          <p:cNvSpPr txBox="1"/>
          <p:nvPr/>
        </p:nvSpPr>
        <p:spPr>
          <a:xfrm>
            <a:off x="4517191" y="1508906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LowSegmentID</a:t>
            </a:r>
          </a:p>
          <a:p>
            <a:pPr algn="ctr"/>
            <a:r>
              <a:rPr lang="en-US" altLang="zh-CN" sz="1000" smtClean="0"/>
              <a:t>(9 bits</a:t>
            </a:r>
            <a:r>
              <a:rPr lang="en-US" altLang="zh-CN" sz="1000"/>
              <a:t>)</a:t>
            </a:r>
            <a:endParaRPr lang="zh-CN" altLang="en-US" sz="1000"/>
          </a:p>
        </p:txBody>
      </p:sp>
      <p:cxnSp>
        <p:nvCxnSpPr>
          <p:cNvPr id="163" name="肘形连接符 162"/>
          <p:cNvCxnSpPr>
            <a:endCxn id="68" idx="2"/>
          </p:cNvCxnSpPr>
          <p:nvPr/>
        </p:nvCxnSpPr>
        <p:spPr>
          <a:xfrm rot="5400000">
            <a:off x="2722695" y="2641718"/>
            <a:ext cx="1724250" cy="1063232"/>
          </a:xfrm>
          <a:prstGeom prst="bentConnector4">
            <a:avLst>
              <a:gd name="adj1" fmla="val 23974"/>
              <a:gd name="adj2" fmla="val 121500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endCxn id="79" idx="2"/>
          </p:cNvCxnSpPr>
          <p:nvPr/>
        </p:nvCxnSpPr>
        <p:spPr>
          <a:xfrm rot="5400000">
            <a:off x="3229304" y="2952030"/>
            <a:ext cx="2345476" cy="1054107"/>
          </a:xfrm>
          <a:prstGeom prst="bentConnector4">
            <a:avLst>
              <a:gd name="adj1" fmla="val 41116"/>
              <a:gd name="adj2" fmla="val 127109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71"/>
          <p:cNvCxnSpPr>
            <a:endCxn id="132" idx="2"/>
          </p:cNvCxnSpPr>
          <p:nvPr/>
        </p:nvCxnSpPr>
        <p:spPr>
          <a:xfrm rot="5400000">
            <a:off x="3870930" y="3515062"/>
            <a:ext cx="3137872" cy="702277"/>
          </a:xfrm>
          <a:prstGeom prst="bentConnector4">
            <a:avLst>
              <a:gd name="adj1" fmla="val 33949"/>
              <a:gd name="adj2" fmla="val 132551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038350" y="2653554"/>
            <a:ext cx="540748" cy="974428"/>
            <a:chOff x="6965153" y="2630436"/>
            <a:chExt cx="426251" cy="1740312"/>
          </a:xfrm>
          <a:solidFill>
            <a:schemeClr val="bg2"/>
          </a:solidFill>
        </p:grpSpPr>
        <p:sp>
          <p:nvSpPr>
            <p:cNvPr id="22" name="矩形 21"/>
            <p:cNvSpPr/>
            <p:nvPr/>
          </p:nvSpPr>
          <p:spPr>
            <a:xfrm>
              <a:off x="6965157" y="2630436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153" y="2847975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65153" y="3065514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65153" y="3283053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65153" y="3500592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965153" y="3718131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65153" y="3935670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965153" y="4153209"/>
              <a:ext cx="426247" cy="217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846893" y="370697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String Segment</a:t>
            </a:r>
            <a:endParaRPr lang="zh-CN" altLang="en-US" sz="10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16522" y="2320848"/>
            <a:ext cx="1778815" cy="1740686"/>
            <a:chOff x="9574985" y="2717323"/>
            <a:chExt cx="1778815" cy="1740686"/>
          </a:xfrm>
        </p:grpSpPr>
        <p:sp>
          <p:nvSpPr>
            <p:cNvPr id="34" name="矩形 33"/>
            <p:cNvSpPr/>
            <p:nvPr/>
          </p:nvSpPr>
          <p:spPr>
            <a:xfrm>
              <a:off x="9574992" y="2717697"/>
              <a:ext cx="1778808" cy="1740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heap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994092" y="2717323"/>
              <a:ext cx="940608" cy="21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test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4700" y="2717697"/>
              <a:ext cx="419100" cy="21753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hello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574985" y="2934934"/>
              <a:ext cx="645337" cy="23019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world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994092" y="3392948"/>
              <a:ext cx="1359708" cy="219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dirty="0" smtClean="0">
                  <a:solidFill>
                    <a:schemeClr val="tx1"/>
                  </a:solidFill>
                </a:rPr>
                <a:t>This is a long string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220322" y="2934934"/>
              <a:ext cx="113347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574985" y="3382036"/>
              <a:ext cx="419108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574985" y="3163059"/>
              <a:ext cx="1778815" cy="230191"/>
            </a:xfrm>
            <a:prstGeom prst="rect">
              <a:avLst/>
            </a:prstGeom>
            <a:pattFill prst="lt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肘形连接符 41"/>
          <p:cNvCxnSpPr>
            <a:stCxn id="29" idx="3"/>
            <a:endCxn id="38" idx="1"/>
          </p:cNvCxnSpPr>
          <p:nvPr/>
        </p:nvCxnSpPr>
        <p:spPr>
          <a:xfrm flipV="1">
            <a:off x="2579093" y="3106300"/>
            <a:ext cx="1156536" cy="460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3" idx="3"/>
            <a:endCxn id="36" idx="0"/>
          </p:cNvCxnSpPr>
          <p:nvPr/>
        </p:nvCxnSpPr>
        <p:spPr>
          <a:xfrm flipV="1">
            <a:off x="2579093" y="2321222"/>
            <a:ext cx="2306694" cy="515038"/>
          </a:xfrm>
          <a:prstGeom prst="bentConnector4">
            <a:avLst>
              <a:gd name="adj1" fmla="val 24399"/>
              <a:gd name="adj2" fmla="val 144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316522" y="2320474"/>
            <a:ext cx="419107" cy="2267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head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22" idx="3"/>
            <a:endCxn id="35" idx="1"/>
          </p:cNvCxnSpPr>
          <p:nvPr/>
        </p:nvCxnSpPr>
        <p:spPr>
          <a:xfrm flipV="1">
            <a:off x="2579098" y="2429805"/>
            <a:ext cx="1156531" cy="284651"/>
          </a:xfrm>
          <a:prstGeom prst="bentConnector3">
            <a:avLst>
              <a:gd name="adj1" fmla="val 32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1655" y="228207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parser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655" y="272975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verify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5" y="3177429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SQL optimizer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1655" y="3642194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Vector plan </a:t>
            </a:r>
            <a:r>
              <a:rPr lang="en-US" altLang="zh-CN" sz="1200" dirty="0">
                <a:solidFill>
                  <a:schemeClr val="tx1"/>
                </a:solidFill>
              </a:rPr>
              <a:t>generator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1654" y="4585172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</a:t>
            </a:r>
            <a:r>
              <a:rPr lang="en-US" altLang="zh-CN" sz="1200" dirty="0" smtClean="0">
                <a:solidFill>
                  <a:schemeClr val="tx1"/>
                </a:solidFill>
              </a:rPr>
              <a:t>executor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" idx="2"/>
            <a:endCxn id="4" idx="0"/>
          </p:cNvCxnSpPr>
          <p:nvPr/>
        </p:nvCxnSpPr>
        <p:spPr>
          <a:xfrm>
            <a:off x="2609853" y="2571751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2609853" y="3019426"/>
            <a:ext cx="0" cy="158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2609853" y="3467101"/>
            <a:ext cx="0" cy="175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21" idx="0"/>
          </p:cNvCxnSpPr>
          <p:nvPr/>
        </p:nvCxnSpPr>
        <p:spPr>
          <a:xfrm flipH="1">
            <a:off x="2609852" y="3931866"/>
            <a:ext cx="1" cy="177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1654" y="4108920"/>
            <a:ext cx="1676395" cy="2896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Parallel Rewriter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2"/>
            <a:endCxn id="7" idx="0"/>
          </p:cNvCxnSpPr>
          <p:nvPr/>
        </p:nvCxnSpPr>
        <p:spPr>
          <a:xfrm>
            <a:off x="2609852" y="4398592"/>
            <a:ext cx="0" cy="186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7538" y="2398827"/>
            <a:ext cx="48973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6776471" y="2808755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project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76471" y="3338919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group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6471" y="3887043"/>
            <a:ext cx="881629" cy="26585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scan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7217286" y="3604776"/>
            <a:ext cx="0" cy="282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7217286" y="3074612"/>
            <a:ext cx="0" cy="264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202042" y="3083033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7202042" y="3621772"/>
            <a:ext cx="50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 smtClean="0"/>
              <a:t>next()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1697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2374944" y="4919220"/>
            <a:ext cx="979876" cy="421635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16200000">
            <a:off x="3209915" y="4911013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14" name="矩形 1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58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2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3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978606" y="4259111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 rot="16200000">
            <a:off x="2788280" y="3402974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64" name="矩形 6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59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14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5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400240" y="2700943"/>
            <a:ext cx="615821" cy="205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&gt;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 rot="16200000">
            <a:off x="3614919" y="3386660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74" name="矩形 73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 rot="16200000">
            <a:off x="3209916" y="1856047"/>
            <a:ext cx="996473" cy="421634"/>
            <a:chOff x="2618695" y="3033536"/>
            <a:chExt cx="2651351" cy="194967"/>
          </a:xfrm>
          <a:solidFill>
            <a:schemeClr val="bg2">
              <a:lumMod val="75000"/>
            </a:schemeClr>
          </a:solidFill>
        </p:grpSpPr>
        <p:sp>
          <p:nvSpPr>
            <p:cNvPr id="83" name="矩形 82"/>
            <p:cNvSpPr/>
            <p:nvPr/>
          </p:nvSpPr>
          <p:spPr>
            <a:xfrm>
              <a:off x="261869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225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...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8494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61647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94800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…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79539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60698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1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38516" y="3033536"/>
              <a:ext cx="331530" cy="1949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smtClean="0">
                  <a:solidFill>
                    <a:schemeClr val="tx1"/>
                  </a:solidFill>
                </a:rPr>
                <a:t>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直接箭头连接符 92"/>
          <p:cNvCxnSpPr>
            <a:stCxn id="11" idx="3"/>
          </p:cNvCxnSpPr>
          <p:nvPr/>
        </p:nvCxnSpPr>
        <p:spPr>
          <a:xfrm flipV="1">
            <a:off x="2864883" y="4464385"/>
            <a:ext cx="210816" cy="1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3"/>
          </p:cNvCxnSpPr>
          <p:nvPr/>
        </p:nvCxnSpPr>
        <p:spPr>
          <a:xfrm flipH="1" flipV="1">
            <a:off x="3497333" y="4483047"/>
            <a:ext cx="210819" cy="14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2" idx="0"/>
            <a:endCxn id="64" idx="1"/>
          </p:cNvCxnSpPr>
          <p:nvPr/>
        </p:nvCxnSpPr>
        <p:spPr>
          <a:xfrm flipV="1">
            <a:off x="3286517" y="4112028"/>
            <a:ext cx="0" cy="147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1" idx="3"/>
          </p:cNvCxnSpPr>
          <p:nvPr/>
        </p:nvCxnSpPr>
        <p:spPr>
          <a:xfrm flipV="1">
            <a:off x="3286517" y="2901713"/>
            <a:ext cx="210278" cy="213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1" idx="3"/>
          </p:cNvCxnSpPr>
          <p:nvPr/>
        </p:nvCxnSpPr>
        <p:spPr>
          <a:xfrm flipH="1" flipV="1">
            <a:off x="3901799" y="2884131"/>
            <a:ext cx="211357" cy="21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2" idx="0"/>
            <a:endCxn id="83" idx="1"/>
          </p:cNvCxnSpPr>
          <p:nvPr/>
        </p:nvCxnSpPr>
        <p:spPr>
          <a:xfrm flipV="1">
            <a:off x="3708151" y="2565101"/>
            <a:ext cx="2" cy="1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704508" y="5588440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f1</a:t>
            </a:r>
            <a:endParaRPr lang="zh-CN" altLang="en-US" sz="1200" i="1"/>
          </a:p>
        </p:txBody>
      </p:sp>
      <p:sp>
        <p:nvSpPr>
          <p:cNvPr id="111" name="文本框 110"/>
          <p:cNvSpPr txBox="1"/>
          <p:nvPr/>
        </p:nvSpPr>
        <p:spPr>
          <a:xfrm>
            <a:off x="3555316" y="5576516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f2</a:t>
            </a:r>
            <a:endParaRPr lang="zh-CN" altLang="en-US" sz="1200" i="1"/>
          </a:p>
        </p:txBody>
      </p:sp>
      <p:sp>
        <p:nvSpPr>
          <p:cNvPr id="112" name="矩形 111"/>
          <p:cNvSpPr/>
          <p:nvPr/>
        </p:nvSpPr>
        <p:spPr>
          <a:xfrm>
            <a:off x="957561" y="156862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f1 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f2</a:t>
            </a:r>
            <a:r>
              <a:rPr lang="en-US" altLang="zh-CN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左大括号 112"/>
          <p:cNvSpPr/>
          <p:nvPr/>
        </p:nvSpPr>
        <p:spPr>
          <a:xfrm>
            <a:off x="2400107" y="4640099"/>
            <a:ext cx="121298" cy="979877"/>
          </a:xfrm>
          <a:prstGeom prst="leftBrace">
            <a:avLst>
              <a:gd name="adj1" fmla="val 2403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1093339" y="4912956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vector size = 8192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714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622438" y="2317263"/>
            <a:ext cx="2307771" cy="1387962"/>
            <a:chOff x="4934733" y="2879238"/>
            <a:chExt cx="3434826" cy="1524264"/>
          </a:xfrm>
        </p:grpSpPr>
        <p:sp>
          <p:nvSpPr>
            <p:cNvPr id="3" name="矩形 2"/>
            <p:cNvSpPr/>
            <p:nvPr/>
          </p:nvSpPr>
          <p:spPr>
            <a:xfrm>
              <a:off x="4934733" y="2879238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4733" y="3069771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34733" y="3260304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934733" y="3450837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34733" y="3641370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34733" y="3831903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34733" y="4022436"/>
              <a:ext cx="3434826" cy="1905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34733" y="4212969"/>
              <a:ext cx="3434826" cy="190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433132"/>
            <a:ext cx="4919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kern="100" dirty="0">
                <a:latin typeface="Times New Roman" panose="02020603050405020304" pitchFamily="18" charset="0"/>
              </a:rPr>
              <a:t>SELECT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f1, </a:t>
            </a:r>
            <a:r>
              <a:rPr lang="en-US" altLang="zh-CN" sz="1200" b="1" kern="100" dirty="0" smtClean="0">
                <a:latin typeface="Times New Roman" panose="02020603050405020304" pitchFamily="18" charset="0"/>
              </a:rPr>
              <a:t>COUNT(</a:t>
            </a:r>
            <a:r>
              <a:rPr lang="en-US" altLang="zh-CN" sz="1200" i="1" kern="100" dirty="0" smtClean="0">
                <a:latin typeface="Times New Roman" panose="02020603050405020304" pitchFamily="18" charset="0"/>
              </a:rPr>
              <a:t>f2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) FROM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table1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WHERE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f3 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&gt; 100 </a:t>
            </a:r>
            <a:r>
              <a:rPr lang="en-US" altLang="zh-CN" sz="1200" b="1" kern="100" dirty="0">
                <a:latin typeface="Times New Roman" panose="02020603050405020304" pitchFamily="18" charset="0"/>
              </a:rPr>
              <a:t>GROUP BY </a:t>
            </a:r>
            <a:r>
              <a:rPr lang="en-US" altLang="zh-CN" sz="1200" i="1" kern="100" dirty="0">
                <a:latin typeface="Times New Roman" panose="02020603050405020304" pitchFamily="18" charset="0"/>
              </a:rPr>
              <a:t>f1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3189276" y="2231670"/>
            <a:ext cx="434646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1" idx="1"/>
            <a:endCxn id="17" idx="0"/>
          </p:cNvCxnSpPr>
          <p:nvPr/>
        </p:nvCxnSpPr>
        <p:spPr>
          <a:xfrm rot="16200000" flipH="1">
            <a:off x="2461223" y="1286294"/>
            <a:ext cx="509700" cy="1381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左中括号 20"/>
          <p:cNvSpPr/>
          <p:nvPr/>
        </p:nvSpPr>
        <p:spPr>
          <a:xfrm rot="16200000">
            <a:off x="1998652" y="1435623"/>
            <a:ext cx="53792" cy="518902"/>
          </a:xfrm>
          <a:prstGeom prst="leftBracket">
            <a:avLst>
              <a:gd name="adj" fmla="val 95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/>
          <p:cNvSpPr/>
          <p:nvPr/>
        </p:nvSpPr>
        <p:spPr>
          <a:xfrm rot="16200000">
            <a:off x="1594011" y="1619601"/>
            <a:ext cx="45719" cy="142875"/>
          </a:xfrm>
          <a:prstGeom prst="leftBracket">
            <a:avLst>
              <a:gd name="adj" fmla="val 269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肘形连接符 27"/>
          <p:cNvCxnSpPr>
            <a:stCxn id="26" idx="1"/>
            <a:endCxn id="30" idx="0"/>
          </p:cNvCxnSpPr>
          <p:nvPr/>
        </p:nvCxnSpPr>
        <p:spPr>
          <a:xfrm rot="16200000" flipH="1">
            <a:off x="1984044" y="1346724"/>
            <a:ext cx="517772" cy="1252119"/>
          </a:xfrm>
          <a:prstGeom prst="bentConnector3">
            <a:avLst>
              <a:gd name="adj1" fmla="val 683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707456" y="2231670"/>
            <a:ext cx="323067" cy="158785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62437" y="381952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Aggregation table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171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312990" y="1835605"/>
            <a:ext cx="520812" cy="597388"/>
            <a:chOff x="3841638" y="2288687"/>
            <a:chExt cx="558912" cy="636948"/>
          </a:xfrm>
        </p:grpSpPr>
        <p:sp>
          <p:nvSpPr>
            <p:cNvPr id="3" name="矩形 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12990" y="2432993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12990" y="3030381"/>
            <a:ext cx="520812" cy="597388"/>
            <a:chOff x="3841638" y="2288687"/>
            <a:chExt cx="558912" cy="636948"/>
          </a:xfrm>
          <a:solidFill>
            <a:schemeClr val="bg1"/>
          </a:solidFill>
        </p:grpSpPr>
        <p:sp>
          <p:nvSpPr>
            <p:cNvPr id="14" name="矩形 13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2990" y="3627769"/>
            <a:ext cx="520812" cy="597388"/>
            <a:chOff x="3841638" y="2288687"/>
            <a:chExt cx="558912" cy="636948"/>
          </a:xfrm>
          <a:solidFill>
            <a:schemeClr val="bg1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17665" y="2134299"/>
            <a:ext cx="349362" cy="1194776"/>
            <a:chOff x="2146188" y="2438034"/>
            <a:chExt cx="349362" cy="1194776"/>
          </a:xfrm>
        </p:grpSpPr>
        <p:sp>
          <p:nvSpPr>
            <p:cNvPr id="23" name="矩形 22"/>
            <p:cNvSpPr/>
            <p:nvPr/>
          </p:nvSpPr>
          <p:spPr>
            <a:xfrm>
              <a:off x="2146188" y="2438034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146188" y="2587381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6188" y="2736728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146188" y="2886075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6188" y="3035422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6188" y="3184769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6188" y="3334116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6188" y="3483463"/>
              <a:ext cx="349362" cy="14934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2990" y="4225157"/>
            <a:ext cx="520812" cy="597388"/>
            <a:chOff x="3841638" y="2288687"/>
            <a:chExt cx="558912" cy="636948"/>
          </a:xfrm>
          <a:solidFill>
            <a:schemeClr val="bg1">
              <a:lumMod val="95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3841638" y="2288687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hash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41638" y="2447924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key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841638" y="2607161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value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841638" y="2766398"/>
              <a:ext cx="558912" cy="1592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900" smtClean="0">
                  <a:solidFill>
                    <a:schemeClr val="tx1"/>
                  </a:solidFill>
                </a:rPr>
                <a:t>next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肘形连接符 37"/>
          <p:cNvCxnSpPr>
            <a:stCxn id="24" idx="3"/>
            <a:endCxn id="3" idx="1"/>
          </p:cNvCxnSpPr>
          <p:nvPr/>
        </p:nvCxnSpPr>
        <p:spPr>
          <a:xfrm flipV="1">
            <a:off x="5967027" y="1910279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8" idx="3"/>
            <a:endCxn id="9" idx="1"/>
          </p:cNvCxnSpPr>
          <p:nvPr/>
        </p:nvCxnSpPr>
        <p:spPr>
          <a:xfrm flipV="1">
            <a:off x="5967027" y="2507667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2" idx="3"/>
            <a:endCxn id="19" idx="1"/>
          </p:cNvCxnSpPr>
          <p:nvPr/>
        </p:nvCxnSpPr>
        <p:spPr>
          <a:xfrm flipH="1">
            <a:off x="6312990" y="2955708"/>
            <a:ext cx="520812" cy="746735"/>
          </a:xfrm>
          <a:prstGeom prst="curvedConnector5">
            <a:avLst>
              <a:gd name="adj1" fmla="val -43893"/>
              <a:gd name="adj2" fmla="val 50000"/>
              <a:gd name="adj3" fmla="val 143893"/>
            </a:avLst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25" idx="3"/>
            <a:endCxn id="33" idx="1"/>
          </p:cNvCxnSpPr>
          <p:nvPr/>
        </p:nvCxnSpPr>
        <p:spPr>
          <a:xfrm>
            <a:off x="5967027" y="2507667"/>
            <a:ext cx="345963" cy="1792164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6" idx="3"/>
            <a:endCxn id="14" idx="1"/>
          </p:cNvCxnSpPr>
          <p:nvPr/>
        </p:nvCxnSpPr>
        <p:spPr>
          <a:xfrm>
            <a:off x="5967027" y="2657014"/>
            <a:ext cx="345963" cy="448041"/>
          </a:xfrm>
          <a:prstGeom prst="straightConnector1">
            <a:avLst/>
          </a:prstGeom>
          <a:ln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362196" y="1857781"/>
            <a:ext cx="878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89315" y="176093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89315" y="191097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389315" y="206032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89315" y="221037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89315" y="235901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389315" y="2509065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389315" y="2658412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89315" y="280845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389315" y="2955708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389315" y="3105754"/>
            <a:ext cx="520812" cy="1493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389315" y="325510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89315" y="3405147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389315" y="355379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89315" y="370384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89315" y="385318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89315" y="4003234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389315" y="415188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389315" y="4301928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389315" y="445127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389315" y="4601321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389315" y="4749969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389315" y="4900015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389315" y="5049362"/>
            <a:ext cx="520812" cy="1493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6833802" y="1834079"/>
            <a:ext cx="555513" cy="673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6833802" y="3256628"/>
            <a:ext cx="555513" cy="156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4723853" y="175940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723853" y="190945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723853" y="205879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723853" y="220884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23853" y="235749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723853" y="250753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723853" y="265688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723853" y="280693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723853" y="295418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23853" y="310422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723853" y="325357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23853" y="3403620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723853" y="355226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23853" y="370231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723853" y="385166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723853" y="4001707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723853" y="415035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723853" y="4300401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723853" y="444974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723853" y="4599794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23853" y="4748442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4723853" y="4898488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723853" y="5047835"/>
            <a:ext cx="520812" cy="149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下箭头 142"/>
          <p:cNvSpPr/>
          <p:nvPr/>
        </p:nvSpPr>
        <p:spPr>
          <a:xfrm>
            <a:off x="4366476" y="2364041"/>
            <a:ext cx="246236" cy="896082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右大括号 143"/>
          <p:cNvSpPr/>
          <p:nvPr/>
        </p:nvSpPr>
        <p:spPr>
          <a:xfrm>
            <a:off x="7961873" y="2507666"/>
            <a:ext cx="100488" cy="746735"/>
          </a:xfrm>
          <a:prstGeom prst="rightBrace">
            <a:avLst>
              <a:gd name="adj1" fmla="val 2518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4704017" y="1487283"/>
            <a:ext cx="578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383381" y="1496257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51957" y="1941295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Probe 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012117" y="2091341"/>
            <a:ext cx="622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</a:p>
          <a:p>
            <a:r>
              <a:rPr lang="en-US" altLang="zh-CN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下箭头 148"/>
          <p:cNvSpPr/>
          <p:nvPr/>
        </p:nvSpPr>
        <p:spPr>
          <a:xfrm>
            <a:off x="8129904" y="2573644"/>
            <a:ext cx="307159" cy="29369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8418" y="2246837"/>
            <a:ext cx="5033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b.f2 = c.f2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a.f3 = c.f3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4341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202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94972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0547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14341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7" idx="0"/>
          </p:cNvCxnSpPr>
          <p:nvPr/>
        </p:nvCxnSpPr>
        <p:spPr>
          <a:xfrm flipV="1">
            <a:off x="1442577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1966637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</p:cNvCxnSpPr>
          <p:nvPr/>
        </p:nvCxnSpPr>
        <p:spPr>
          <a:xfrm flipH="1" flipV="1">
            <a:off x="2294972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0"/>
          </p:cNvCxnSpPr>
          <p:nvPr/>
        </p:nvCxnSpPr>
        <p:spPr>
          <a:xfrm flipV="1">
            <a:off x="1814052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6115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23" name="文本框 22"/>
          <p:cNvSpPr txBox="1"/>
          <p:nvPr/>
        </p:nvSpPr>
        <p:spPr>
          <a:xfrm>
            <a:off x="1866348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24" name="文本框 23"/>
          <p:cNvSpPr txBox="1"/>
          <p:nvPr/>
        </p:nvSpPr>
        <p:spPr>
          <a:xfrm>
            <a:off x="2277281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25" name="矩形 24"/>
          <p:cNvSpPr/>
          <p:nvPr/>
        </p:nvSpPr>
        <p:spPr>
          <a:xfrm>
            <a:off x="3578130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1581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8761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4336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8130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3106366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0"/>
          </p:cNvCxnSpPr>
          <p:nvPr/>
        </p:nvCxnSpPr>
        <p:spPr>
          <a:xfrm flipH="1" flipV="1">
            <a:off x="3630426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0"/>
          </p:cNvCxnSpPr>
          <p:nvPr/>
        </p:nvCxnSpPr>
        <p:spPr>
          <a:xfrm flipH="1" flipV="1">
            <a:off x="3958761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</p:cNvCxnSpPr>
          <p:nvPr/>
        </p:nvCxnSpPr>
        <p:spPr>
          <a:xfrm flipV="1">
            <a:off x="3477841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89904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35" name="文本框 34"/>
          <p:cNvSpPr txBox="1"/>
          <p:nvPr/>
        </p:nvSpPr>
        <p:spPr>
          <a:xfrm>
            <a:off x="3530137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36" name="文本框 35"/>
          <p:cNvSpPr txBox="1"/>
          <p:nvPr/>
        </p:nvSpPr>
        <p:spPr>
          <a:xfrm>
            <a:off x="3941070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37" name="矩形 36"/>
          <p:cNvSpPr/>
          <p:nvPr/>
        </p:nvSpPr>
        <p:spPr>
          <a:xfrm>
            <a:off x="5151339" y="2771775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8902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join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1970" y="330467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17545" y="3837569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51339" y="3847363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scan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40" idx="0"/>
          </p:cNvCxnSpPr>
          <p:nvPr/>
        </p:nvCxnSpPr>
        <p:spPr>
          <a:xfrm flipV="1">
            <a:off x="4679575" y="3525023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1" idx="0"/>
          </p:cNvCxnSpPr>
          <p:nvPr/>
        </p:nvCxnSpPr>
        <p:spPr>
          <a:xfrm flipH="1" flipV="1">
            <a:off x="5203635" y="3525023"/>
            <a:ext cx="209734" cy="322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0"/>
          </p:cNvCxnSpPr>
          <p:nvPr/>
        </p:nvCxnSpPr>
        <p:spPr>
          <a:xfrm flipH="1" flipV="1">
            <a:off x="5531970" y="2992126"/>
            <a:ext cx="262030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</p:cNvCxnSpPr>
          <p:nvPr/>
        </p:nvCxnSpPr>
        <p:spPr>
          <a:xfrm flipV="1">
            <a:off x="5051050" y="2992126"/>
            <a:ext cx="257452" cy="312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363113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47" name="文本框 46"/>
          <p:cNvSpPr txBox="1"/>
          <p:nvPr/>
        </p:nvSpPr>
        <p:spPr>
          <a:xfrm>
            <a:off x="5103346" y="4053856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8" name="文本框 47"/>
          <p:cNvSpPr txBox="1"/>
          <p:nvPr/>
        </p:nvSpPr>
        <p:spPr>
          <a:xfrm>
            <a:off x="5514279" y="3507562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table3</a:t>
            </a:r>
            <a:endParaRPr lang="zh-CN" altLang="en-US" sz="1200" i="1"/>
          </a:p>
        </p:txBody>
      </p:sp>
      <p:sp>
        <p:nvSpPr>
          <p:cNvPr id="49" name="文本框 48"/>
          <p:cNvSpPr txBox="1"/>
          <p:nvPr/>
        </p:nvSpPr>
        <p:spPr>
          <a:xfrm>
            <a:off x="1716299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Plan(a)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3392277" y="4285460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Plan(b)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4964183" y="428546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Join Plan(c)</a:t>
            </a:r>
            <a:endParaRPr lang="zh-CN" altLang="en-US" sz="1200" i="1"/>
          </a:p>
        </p:txBody>
      </p:sp>
    </p:spTree>
    <p:extLst>
      <p:ext uri="{BB962C8B-B14F-4D97-AF65-F5344CB8AC3E}">
        <p14:creationId xmlns:p14="http://schemas.microsoft.com/office/powerpoint/2010/main" val="19853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18418" y="2246837"/>
            <a:ext cx="4281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a.*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 a, table2 b, table3 c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a.f1 = b.f1 </a:t>
            </a:r>
            <a:r>
              <a:rPr lang="en-US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b.f1 = c.f1</a:t>
            </a:r>
            <a:endParaRPr lang="zh-CN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76526" y="2600326"/>
            <a:ext cx="981074" cy="218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Merge Join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04572" y="3133222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2" idx="0"/>
            <a:endCxn id="20" idx="2"/>
          </p:cNvCxnSpPr>
          <p:nvPr/>
        </p:nvCxnSpPr>
        <p:spPr>
          <a:xfrm flipV="1">
            <a:off x="3166602" y="2818394"/>
            <a:ext cx="461" cy="314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5" idx="0"/>
          </p:cNvCxnSpPr>
          <p:nvPr/>
        </p:nvCxnSpPr>
        <p:spPr>
          <a:xfrm flipV="1">
            <a:off x="2523940" y="2820676"/>
            <a:ext cx="380632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26191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9450" y="3130940"/>
            <a:ext cx="524060" cy="220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scan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6" idx="0"/>
          </p:cNvCxnSpPr>
          <p:nvPr/>
        </p:nvCxnSpPr>
        <p:spPr>
          <a:xfrm flipH="1" flipV="1">
            <a:off x="3428632" y="2820676"/>
            <a:ext cx="422848" cy="310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6528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table1</a:t>
            </a:r>
            <a:endParaRPr lang="zh-CN" altLang="en-US" sz="1200" i="1"/>
          </a:p>
        </p:txBody>
      </p:sp>
      <p:sp>
        <p:nvSpPr>
          <p:cNvPr id="50" name="文本框 49"/>
          <p:cNvSpPr txBox="1"/>
          <p:nvPr/>
        </p:nvSpPr>
        <p:spPr>
          <a:xfrm>
            <a:off x="2886881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smtClean="0"/>
              <a:t>table2</a:t>
            </a:r>
            <a:endParaRPr lang="zh-CN" altLang="en-US" sz="1200" i="1"/>
          </a:p>
        </p:txBody>
      </p:sp>
      <p:sp>
        <p:nvSpPr>
          <p:cNvPr id="51" name="文本框 50"/>
          <p:cNvSpPr txBox="1"/>
          <p:nvPr/>
        </p:nvSpPr>
        <p:spPr>
          <a:xfrm>
            <a:off x="3578566" y="3333165"/>
            <a:ext cx="578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/>
              <a:t>table3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853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048170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454116" y="3622220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24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007201" y="3639912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95866" y="3537859"/>
            <a:ext cx="707570" cy="70757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0969" y="3622219"/>
            <a:ext cx="503463" cy="503463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84" y="4345240"/>
                <a:ext cx="709297" cy="184666"/>
              </a:xfrm>
              <a:prstGeom prst="rect">
                <a:avLst/>
              </a:prstGeom>
              <a:blipFill rotWithShape="0">
                <a:blip r:embed="rId2"/>
                <a:stretch>
                  <a:fillRect l="-5172" t="-3333" r="-603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12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20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12" y="4299073"/>
                <a:ext cx="902876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1200" b="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/>
                  <a:t>B</a:t>
                </a:r>
                <a:endParaRPr lang="zh-CN" altLang="en-US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60" y="4345240"/>
                <a:ext cx="1558568" cy="184666"/>
              </a:xfrm>
              <a:prstGeom prst="rect">
                <a:avLst/>
              </a:prstGeom>
              <a:blipFill rotWithShape="0">
                <a:blip r:embed="rId4"/>
                <a:stretch>
                  <a:fillRect l="-3516" t="-26667" r="-46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7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78739" y="2218394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8739" y="2453270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78739" y="2689245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8739" y="2923022"/>
            <a:ext cx="5117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Sum[3]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86196" y="253167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SIMD (+)</a:t>
            </a:r>
            <a:endParaRPr lang="zh-CN" altLang="en-US" sz="1200" b="1"/>
          </a:p>
        </p:txBody>
      </p:sp>
      <p:sp>
        <p:nvSpPr>
          <p:cNvPr id="34" name="右箭头 33"/>
          <p:cNvSpPr/>
          <p:nvPr/>
        </p:nvSpPr>
        <p:spPr>
          <a:xfrm rot="5400000">
            <a:off x="1868490" y="2516825"/>
            <a:ext cx="564581" cy="32706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593" y="189091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Sum Column</a:t>
            </a:r>
            <a:endParaRPr lang="zh-CN" altLang="en-US" sz="1200"/>
          </a:p>
        </p:txBody>
      </p:sp>
      <p:sp>
        <p:nvSpPr>
          <p:cNvPr id="37" name="文本框 36"/>
          <p:cNvSpPr txBox="1"/>
          <p:nvPr/>
        </p:nvSpPr>
        <p:spPr>
          <a:xfrm>
            <a:off x="3572664" y="1884245"/>
            <a:ext cx="94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Temp Result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1959851" y="2121070"/>
            <a:ext cx="463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scan</a:t>
            </a:r>
            <a:endParaRPr lang="zh-CN" altLang="en-US" sz="1200"/>
          </a:p>
        </p:txBody>
      </p:sp>
      <p:sp>
        <p:nvSpPr>
          <p:cNvPr id="45" name="矩形 44"/>
          <p:cNvSpPr/>
          <p:nvPr/>
        </p:nvSpPr>
        <p:spPr>
          <a:xfrm>
            <a:off x="4850485" y="2586161"/>
            <a:ext cx="585362" cy="223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Sum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28804" y="2315715"/>
            <a:ext cx="90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Total Result</a:t>
            </a:r>
            <a:endParaRPr lang="zh-CN" altLang="en-US" sz="1200"/>
          </a:p>
        </p:txBody>
      </p:sp>
      <p:cxnSp>
        <p:nvCxnSpPr>
          <p:cNvPr id="48" name="直接箭头连接符 47"/>
          <p:cNvCxnSpPr>
            <a:stCxn id="15" idx="3"/>
            <a:endCxn id="45" idx="1"/>
          </p:cNvCxnSpPr>
          <p:nvPr/>
        </p:nvCxnSpPr>
        <p:spPr>
          <a:xfrm>
            <a:off x="4290529" y="2340690"/>
            <a:ext cx="559956" cy="3571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45" idx="1"/>
          </p:cNvCxnSpPr>
          <p:nvPr/>
        </p:nvCxnSpPr>
        <p:spPr>
          <a:xfrm flipV="1">
            <a:off x="4290529" y="2697862"/>
            <a:ext cx="559956" cy="1136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6" idx="3"/>
            <a:endCxn id="45" idx="1"/>
          </p:cNvCxnSpPr>
          <p:nvPr/>
        </p:nvCxnSpPr>
        <p:spPr>
          <a:xfrm>
            <a:off x="4290529" y="2575566"/>
            <a:ext cx="559956" cy="1222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3"/>
            <a:endCxn id="45" idx="1"/>
          </p:cNvCxnSpPr>
          <p:nvPr/>
        </p:nvCxnSpPr>
        <p:spPr>
          <a:xfrm flipV="1">
            <a:off x="4290529" y="2697862"/>
            <a:ext cx="559956" cy="3474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09191" y="2209509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V[0]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09191" y="2444385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V[1]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9191" y="2680360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V[2]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509191" y="291413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V[3]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509191" y="3150112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V[4]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509191" y="3384988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V[5]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509191" y="3620963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V[6]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09191" y="3854740"/>
            <a:ext cx="527781" cy="2445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V[7]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09191" y="4089616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09191" y="4324492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509191" y="4560467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>
                <a:solidFill>
                  <a:schemeClr val="tx1"/>
                </a:solidFill>
              </a:rPr>
              <a:t>…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09191" y="4794244"/>
            <a:ext cx="5277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>
                <a:solidFill>
                  <a:schemeClr val="tx1"/>
                </a:solidFill>
              </a:rPr>
              <a:t>V[n]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405743" y="2149645"/>
            <a:ext cx="1975757" cy="10949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36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sort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1" idx="0"/>
            <a:endCxn id="17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24" idx="0"/>
            <a:endCxn id="32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0"/>
            <a:endCxn id="33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17" idx="0"/>
            <a:endCxn id="40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3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箭头 50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8" idx="0"/>
            <a:endCxn id="27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0"/>
            <a:endCxn id="30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03111" y="234367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3111" y="340234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03111" y="2851317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8" idx="0"/>
            <a:endCxn id="35" idx="2"/>
          </p:cNvCxnSpPr>
          <p:nvPr/>
        </p:nvCxnSpPr>
        <p:spPr>
          <a:xfrm flipV="1">
            <a:off x="6423701" y="2588270"/>
            <a:ext cx="0" cy="26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0"/>
            <a:endCxn id="38" idx="2"/>
          </p:cNvCxnSpPr>
          <p:nvPr/>
        </p:nvCxnSpPr>
        <p:spPr>
          <a:xfrm flipV="1">
            <a:off x="6423701" y="3095909"/>
            <a:ext cx="0" cy="3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573397" y="2335541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03811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03811" y="2810384"/>
            <a:ext cx="1380352" cy="361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6" idx="0"/>
            <a:endCxn id="43" idx="2"/>
          </p:cNvCxnSpPr>
          <p:nvPr/>
        </p:nvCxnSpPr>
        <p:spPr>
          <a:xfrm flipV="1">
            <a:off x="7893987" y="2580133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0"/>
          </p:cNvCxnSpPr>
          <p:nvPr/>
        </p:nvCxnSpPr>
        <p:spPr>
          <a:xfrm flipV="1">
            <a:off x="7524401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942983" y="3530343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stCxn id="62" idx="0"/>
          </p:cNvCxnSpPr>
          <p:nvPr/>
        </p:nvCxnSpPr>
        <p:spPr>
          <a:xfrm flipV="1">
            <a:off x="8263573" y="3169061"/>
            <a:ext cx="0" cy="361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323334" y="232564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23334" y="37749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sub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953748" y="2800485"/>
            <a:ext cx="1380352" cy="4990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Parallelized OP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4" idx="2"/>
          </p:cNvCxnSpPr>
          <p:nvPr/>
        </p:nvCxnSpPr>
        <p:spPr>
          <a:xfrm flipV="1">
            <a:off x="9643924" y="2570234"/>
            <a:ext cx="0" cy="230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5" idx="0"/>
            <a:endCxn id="74" idx="2"/>
          </p:cNvCxnSpPr>
          <p:nvPr/>
        </p:nvCxnSpPr>
        <p:spPr>
          <a:xfrm flipV="1">
            <a:off x="9643924" y="3421864"/>
            <a:ext cx="0" cy="35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23334" y="3177272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6839124" y="2851317"/>
            <a:ext cx="269854" cy="2855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8528058" y="279711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OR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648244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495780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5779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47053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323809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751" y="3819028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TopK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>
            <a:stCxn id="35" idx="0"/>
            <a:endCxn id="36" idx="2"/>
          </p:cNvCxnSpPr>
          <p:nvPr/>
        </p:nvCxnSpPr>
        <p:spPr>
          <a:xfrm flipV="1">
            <a:off x="3816370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667750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27517" y="3329844"/>
            <a:ext cx="641181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9" idx="0"/>
            <a:endCxn id="41" idx="2"/>
          </p:cNvCxnSpPr>
          <p:nvPr/>
        </p:nvCxnSpPr>
        <p:spPr>
          <a:xfrm flipV="1">
            <a:off x="2988341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8" idx="0"/>
            <a:endCxn id="42" idx="2"/>
          </p:cNvCxnSpPr>
          <p:nvPr/>
        </p:nvCxnSpPr>
        <p:spPr>
          <a:xfrm flipV="1">
            <a:off x="4644399" y="3574436"/>
            <a:ext cx="370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95779" y="2840660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36" idx="0"/>
            <a:endCxn id="45" idx="2"/>
          </p:cNvCxnSpPr>
          <p:nvPr/>
        </p:nvCxnSpPr>
        <p:spPr>
          <a:xfrm flipH="1" flipV="1">
            <a:off x="3816369" y="3085252"/>
            <a:ext cx="1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0"/>
          </p:cNvCxnSpPr>
          <p:nvPr/>
        </p:nvCxnSpPr>
        <p:spPr>
          <a:xfrm flipV="1">
            <a:off x="2988341" y="3085252"/>
            <a:ext cx="66587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0"/>
          </p:cNvCxnSpPr>
          <p:nvPr/>
        </p:nvCxnSpPr>
        <p:spPr>
          <a:xfrm flipH="1" flipV="1">
            <a:off x="3974811" y="3083548"/>
            <a:ext cx="673297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078789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247053" y="3329844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7" idx="0"/>
            <a:endCxn id="50" idx="2"/>
          </p:cNvCxnSpPr>
          <p:nvPr/>
        </p:nvCxnSpPr>
        <p:spPr>
          <a:xfrm flipV="1">
            <a:off x="1567643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95779" y="2351476"/>
            <a:ext cx="64118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45" idx="0"/>
            <a:endCxn id="52" idx="2"/>
          </p:cNvCxnSpPr>
          <p:nvPr/>
        </p:nvCxnSpPr>
        <p:spPr>
          <a:xfrm flipV="1">
            <a:off x="3816369" y="2596068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493541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00294" y="283810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Aggr_Merge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6467287" y="3488711"/>
            <a:ext cx="381000" cy="4031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93541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60" idx="0"/>
            <a:endCxn id="73" idx="2"/>
          </p:cNvCxnSpPr>
          <p:nvPr/>
        </p:nvCxnSpPr>
        <p:spPr>
          <a:xfrm flipV="1">
            <a:off x="5885136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000294" y="2351476"/>
            <a:ext cx="783189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parent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87" idx="0"/>
          </p:cNvCxnSpPr>
          <p:nvPr/>
        </p:nvCxnSpPr>
        <p:spPr>
          <a:xfrm flipV="1">
            <a:off x="8391889" y="3083548"/>
            <a:ext cx="0" cy="246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00029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0294" y="3329844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Exchange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5" idx="0"/>
            <a:endCxn id="87" idx="2"/>
          </p:cNvCxnSpPr>
          <p:nvPr/>
        </p:nvCxnSpPr>
        <p:spPr>
          <a:xfrm flipV="1">
            <a:off x="8391889" y="3574436"/>
            <a:ext cx="0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037143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89" idx="0"/>
          </p:cNvCxnSpPr>
          <p:nvPr/>
        </p:nvCxnSpPr>
        <p:spPr>
          <a:xfrm flipV="1">
            <a:off x="7428738" y="3574436"/>
            <a:ext cx="776129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8963444" y="3819028"/>
            <a:ext cx="783190" cy="244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/>
                </a:solidFill>
              </a:rPr>
              <a:t>Aggregation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1" idx="0"/>
          </p:cNvCxnSpPr>
          <p:nvPr/>
        </p:nvCxnSpPr>
        <p:spPr>
          <a:xfrm flipH="1" flipV="1">
            <a:off x="8596462" y="3574436"/>
            <a:ext cx="758577" cy="24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8" idx="0"/>
            <a:endCxn id="75" idx="2"/>
          </p:cNvCxnSpPr>
          <p:nvPr/>
        </p:nvCxnSpPr>
        <p:spPr>
          <a:xfrm flipV="1">
            <a:off x="8391889" y="2596068"/>
            <a:ext cx="0" cy="24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8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</a:t>
            </a:r>
            <a:r>
              <a:rPr lang="en-US" altLang="zh-CN" smtClean="0"/>
              <a:t>GROUP BY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2242" y="268185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4" name="圆角矩形 3"/>
          <p:cNvSpPr/>
          <p:nvPr/>
        </p:nvSpPr>
        <p:spPr>
          <a:xfrm>
            <a:off x="217224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2172242" y="183398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7" name="直接箭头连接符 6"/>
          <p:cNvCxnSpPr>
            <a:stCxn id="4" idx="0"/>
            <a:endCxn id="3" idx="2"/>
          </p:cNvCxnSpPr>
          <p:nvPr/>
        </p:nvCxnSpPr>
        <p:spPr>
          <a:xfrm flipV="1">
            <a:off x="2734415" y="315771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0"/>
            <a:endCxn id="6" idx="2"/>
          </p:cNvCxnSpPr>
          <p:nvPr/>
        </p:nvCxnSpPr>
        <p:spPr>
          <a:xfrm flipV="1">
            <a:off x="2734415" y="2309843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898266" y="35346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898266" y="4382532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7297858" y="164728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14" name="直接箭头连接符 13"/>
          <p:cNvCxnSpPr>
            <a:stCxn id="12" idx="0"/>
            <a:endCxn id="11" idx="2"/>
          </p:cNvCxnSpPr>
          <p:nvPr/>
        </p:nvCxnSpPr>
        <p:spPr>
          <a:xfrm flipV="1">
            <a:off x="6460439" y="4010517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0"/>
            <a:endCxn id="28" idx="2"/>
          </p:cNvCxnSpPr>
          <p:nvPr/>
        </p:nvCxnSpPr>
        <p:spPr>
          <a:xfrm flipV="1">
            <a:off x="6460439" y="2971017"/>
            <a:ext cx="1399592" cy="56363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440152" y="352973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18" name="圆角矩形 17"/>
          <p:cNvSpPr/>
          <p:nvPr/>
        </p:nvSpPr>
        <p:spPr>
          <a:xfrm>
            <a:off x="7440152" y="4377610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19" name="直接箭头连接符 18"/>
          <p:cNvCxnSpPr>
            <a:stCxn id="18" idx="0"/>
            <a:endCxn id="17" idx="2"/>
          </p:cNvCxnSpPr>
          <p:nvPr/>
        </p:nvCxnSpPr>
        <p:spPr>
          <a:xfrm flipV="1">
            <a:off x="8002325" y="4005595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204411" y="353957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group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9204411" y="4387454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22" name="直接箭头连接符 21"/>
          <p:cNvCxnSpPr>
            <a:stCxn id="21" idx="0"/>
            <a:endCxn id="20" idx="2"/>
          </p:cNvCxnSpPr>
          <p:nvPr/>
        </p:nvCxnSpPr>
        <p:spPr>
          <a:xfrm flipV="1">
            <a:off x="9766584" y="4015439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42078" y="40154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297858" y="24951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</a:t>
            </a:r>
          </a:p>
          <a:p>
            <a:pPr algn="ctr"/>
            <a:r>
              <a:rPr lang="en-US" altLang="zh-CN" sz="1400" smtClean="0"/>
              <a:t>(n:1)</a:t>
            </a:r>
            <a:endParaRPr lang="zh-CN" altLang="en-US" sz="1400"/>
          </a:p>
        </p:txBody>
      </p:sp>
      <p:cxnSp>
        <p:nvCxnSpPr>
          <p:cNvPr id="30" name="直接箭头连接符 29"/>
          <p:cNvCxnSpPr>
            <a:stCxn id="17" idx="0"/>
            <a:endCxn id="28" idx="2"/>
          </p:cNvCxnSpPr>
          <p:nvPr/>
        </p:nvCxnSpPr>
        <p:spPr>
          <a:xfrm flipH="1" flipV="1">
            <a:off x="7860031" y="2971017"/>
            <a:ext cx="142294" cy="55871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0" idx="0"/>
            <a:endCxn id="28" idx="2"/>
          </p:cNvCxnSpPr>
          <p:nvPr/>
        </p:nvCxnSpPr>
        <p:spPr>
          <a:xfrm flipH="1" flipV="1">
            <a:off x="7860031" y="2971017"/>
            <a:ext cx="1906553" cy="5685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0"/>
            <a:endCxn id="13" idx="2"/>
          </p:cNvCxnSpPr>
          <p:nvPr/>
        </p:nvCxnSpPr>
        <p:spPr>
          <a:xfrm flipV="1">
            <a:off x="7860031" y="2123141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433665" y="5220121"/>
            <a:ext cx="8148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增加两种游标，实际使用时，根据参数来决定：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均分范围型游标，相当于将一个表拆分成多个表</a:t>
            </a:r>
            <a:endParaRPr lang="en-US" altLang="zh-CN" smtClean="0"/>
          </a:p>
          <a:p>
            <a:pPr marL="342900" indent="-342900">
              <a:buAutoNum type="arabicPeriod"/>
            </a:pPr>
            <a:r>
              <a:rPr lang="zh-CN" altLang="en-US" smtClean="0"/>
              <a:t>资源竞争型游标，公用一个表，但都全部遍历，只是每一个段只被遍历一次</a:t>
            </a:r>
            <a:endParaRPr lang="en-US" altLang="zh-CN" smtClean="0"/>
          </a:p>
          <a:p>
            <a:pPr marL="342900" indent="-342900">
              <a:buAutoNum type="arabicPeriod"/>
            </a:pPr>
            <a:endParaRPr lang="en-US" altLang="zh-CN"/>
          </a:p>
          <a:p>
            <a:r>
              <a:rPr lang="zh-CN" altLang="en-US" smtClean="0"/>
              <a:t>目前先使用资源竞争型游标做</a:t>
            </a:r>
            <a:r>
              <a:rPr lang="en-US" altLang="zh-CN" smtClean="0"/>
              <a:t>DEMO</a:t>
            </a:r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4562669" y="2309843"/>
            <a:ext cx="895739" cy="100252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7350</TotalTime>
  <Words>2099</Words>
  <Application>Microsoft Office PowerPoint</Application>
  <PresentationFormat>宽屏</PresentationFormat>
  <Paragraphs>858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Thor Architecture</vt:lpstr>
      <vt:lpstr>PowerPoint 演示文稿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parallel GROUP BY</vt:lpstr>
      <vt:lpstr>parallel GROUP BY</vt:lpstr>
      <vt:lpstr>Parallel hash join</vt:lpstr>
      <vt:lpstr>Parallel merge join</vt:lpstr>
      <vt:lpstr>Parallel star join</vt:lpstr>
      <vt:lpstr>Multi-thread execute plan</vt:lpstr>
      <vt:lpstr>多线程执行框架</vt:lpstr>
      <vt:lpstr>PowerPoint 演示文稿</vt:lpstr>
      <vt:lpstr>PowerPoint 演示文稿</vt:lpstr>
      <vt:lpstr>内存管理</vt:lpstr>
      <vt:lpstr>Project parallelization</vt:lpstr>
      <vt:lpstr>Order by parallelization</vt:lpstr>
      <vt:lpstr>Group by parallelization</vt:lpstr>
      <vt:lpstr>Group by parallelization(hash table parallelize)</vt:lpstr>
      <vt:lpstr>Group by parallelization(hash table parallelize)</vt:lpstr>
      <vt:lpstr>JOIN DAGs</vt:lpstr>
      <vt:lpstr>Join parallelization (simple join)</vt:lpstr>
      <vt:lpstr>PowerPoint 演示文稿</vt:lpstr>
      <vt:lpstr>Multi-join parallelization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901</cp:revision>
  <dcterms:created xsi:type="dcterms:W3CDTF">2014-07-24T15:03:51Z</dcterms:created>
  <dcterms:modified xsi:type="dcterms:W3CDTF">2014-11-10T13:45:46Z</dcterms:modified>
</cp:coreProperties>
</file>