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63" r:id="rId17"/>
    <p:sldId id="264" r:id="rId18"/>
    <p:sldId id="281" r:id="rId19"/>
    <p:sldId id="278" r:id="rId20"/>
    <p:sldId id="282" r:id="rId21"/>
    <p:sldId id="279" r:id="rId22"/>
    <p:sldId id="280" r:id="rId23"/>
    <p:sldId id="285" r:id="rId24"/>
    <p:sldId id="286" r:id="rId25"/>
    <p:sldId id="290" r:id="rId26"/>
    <p:sldId id="287" r:id="rId27"/>
    <p:sldId id="288" r:id="rId28"/>
    <p:sldId id="291" r:id="rId29"/>
    <p:sldId id="289" r:id="rId30"/>
    <p:sldId id="292" r:id="rId31"/>
    <p:sldId id="293" r:id="rId32"/>
    <p:sldId id="294" r:id="rId33"/>
    <p:sldId id="295" r:id="rId34"/>
    <p:sldId id="296" r:id="rId35"/>
    <p:sldId id="297" r:id="rId36"/>
    <p:sldId id="306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8" r:id="rId45"/>
    <p:sldId id="307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>
        <p:scale>
          <a:sx n="100" d="100"/>
          <a:sy n="100" d="100"/>
        </p:scale>
        <p:origin x="9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on#E5-16xx.2F26xx_v3-series_.22Haswell-EP.22" TargetMode="External"/><Relationship Id="rId2" Type="http://schemas.openxmlformats.org/officeDocument/2006/relationships/hyperlink" Target="http://www.intel.com/content/dam/www/public/us/en/documents/guides/xeon-intel-server-processor-comparison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well_(microarchitecture)#SERVER-CPU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Haswell</a:t>
            </a:r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6220" y="3824534"/>
            <a:ext cx="3663925" cy="129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2559847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1775714" y="4170977"/>
            <a:ext cx="552085" cy="37244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3359528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2559847" y="462503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3359528" y="462285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95437" y="1745838"/>
            <a:ext cx="1075252" cy="1721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16627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16627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16627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26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138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138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138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048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260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260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260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0124" y="2362634"/>
            <a:ext cx="4408085" cy="4766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00124" y="2934497"/>
            <a:ext cx="4408085" cy="437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4204893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Table1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204893" y="4622979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Table2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52358" y="1589724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53322" y="1647825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66954" y="2312787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95573" y="2312787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8027" y="2312787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4298" y="2312787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95520" y="2419350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5520" y="262423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9793" y="496738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189411" y="3057524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477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270017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1764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3833646" y="2048695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633621" y="3705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9997" y="3314476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85146" y="1792958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5217" y="1792958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0095" y="1792958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3632" y="1792958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82647" y="150604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5070" y="150604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220" y="15060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03029" y="150604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1602561" y="1792958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8200" y="24582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498" y="3959522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3399605" y="3424501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4340213" y="2119267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2980505" y="1901728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385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6128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871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1614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4357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100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843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586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385" y="229506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6128" y="229506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5594" y="229506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3398" y="229506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25" y="149664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607499" y="212407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21455" y="315108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21455" y="358340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441348" y="358340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1556093" y="341393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61309" y="274052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21455" y="441995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76127" y="441995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15290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57518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99048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18564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37763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2913" y="539320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30" y="539320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63793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08389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45769" y="539320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1094285" y="500332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982115" y="488379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1340669" y="500332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1579705" y="500332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1818742" y="500332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2057778" y="500332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2296814" y="500332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1694212" y="500332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38200" y="406386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1507679" y="470826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RowID</a:t>
            </a:r>
            <a:r>
              <a:rPr lang="en-US" altLang="zh-CN" sz="1200" dirty="0"/>
              <a:t> = 0x00CA0103 </a:t>
            </a:r>
            <a:r>
              <a:rPr lang="en-US" altLang="zh-CN" sz="1200" dirty="0" smtClean="0"/>
              <a:t>= 0</a:t>
            </a:r>
            <a:r>
              <a:rPr lang="en-US" altLang="zh-CN" sz="1200" dirty="0" smtClean="0">
                <a:solidFill>
                  <a:srgbClr val="0070C0"/>
                </a:solidFill>
              </a:rPr>
              <a:t>0000000 11</a:t>
            </a:r>
            <a:r>
              <a:rPr lang="en-US" altLang="zh-CN" sz="1200" dirty="0" smtClean="0">
                <a:solidFill>
                  <a:srgbClr val="FF0000"/>
                </a:solidFill>
              </a:rPr>
              <a:t>001010 000</a:t>
            </a:r>
            <a:r>
              <a:rPr lang="en-US" altLang="zh-CN" sz="1200" dirty="0" smtClean="0">
                <a:solidFill>
                  <a:srgbClr val="00B050"/>
                </a:solidFill>
              </a:rPr>
              <a:t>00001 00000011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HighSegmentID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(9 bits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4" y="4585172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 flipH="1">
            <a:off x="2609852" y="3931866"/>
            <a:ext cx="1" cy="17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4" y="410892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2" y="4398592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07538" y="2398827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776471" y="2808755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6471" y="3338919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6471" y="3887043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217286" y="3604776"/>
            <a:ext cx="0" cy="2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7217286" y="3074612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02042" y="3083033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7202042" y="362177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98340" y="17975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8340" y="23948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98340" y="29922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98340" y="35896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3015" y="20961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98340" y="41870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3052377" y="18721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3052377" y="24695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3398340" y="29176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3052377" y="24695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3052377" y="26189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447546" y="18196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4665" y="172283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74665" y="187287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474665" y="202222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74665" y="217227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74665" y="232091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74665" y="24709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474665" y="26203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74665" y="27703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74665" y="29176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74665" y="30676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474665" y="321700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474665" y="3367047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74665" y="351569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474665" y="366574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74665" y="381508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74665" y="3965134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74665" y="411378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74665" y="426382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474665" y="441317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474665" y="456322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74665" y="471186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74665" y="486191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474665" y="501126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919152" y="17959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3919152" y="32185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809203" y="17213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809203" y="18713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809203" y="20206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809203" y="21707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809203" y="23193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809203" y="24694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9203" y="26187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809203" y="27688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809203" y="29160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809203" y="30661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809203" y="32154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809203" y="33655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09203" y="35141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809203" y="36642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809203" y="38135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809203" y="39636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809203" y="41122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809203" y="42623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809203" y="44116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809203" y="45616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809203" y="47103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809203" y="48603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809203" y="50097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1451826" y="23259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5047223" y="24695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789367" y="14491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468731" y="1458157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237307" y="19031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97467" y="20532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5215254" y="25355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664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48170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54116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5172" t="-3333" r="-603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B</a:t>
                </a:r>
                <a:endParaRPr lang="zh-CN" altLang="en-US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3516" t="-26667" r="-468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3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8" idx="0"/>
            <a:endCxn id="27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0"/>
            <a:endCxn id="30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41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42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5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7" idx="0"/>
            <a:endCxn id="50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5" idx="0"/>
            <a:endCxn id="52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93541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00294" y="283810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6467287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93541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0" idx="0"/>
            <a:endCxn id="73" idx="2"/>
          </p:cNvCxnSpPr>
          <p:nvPr/>
        </p:nvCxnSpPr>
        <p:spPr>
          <a:xfrm flipV="1">
            <a:off x="5885136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000294" y="2351476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87" idx="0"/>
          </p:cNvCxnSpPr>
          <p:nvPr/>
        </p:nvCxnSpPr>
        <p:spPr>
          <a:xfrm flipV="1">
            <a:off x="8391889" y="3083548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0029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0294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5" idx="0"/>
            <a:endCxn id="87" idx="2"/>
          </p:cNvCxnSpPr>
          <p:nvPr/>
        </p:nvCxnSpPr>
        <p:spPr>
          <a:xfrm flipV="1">
            <a:off x="8391889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7143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</p:cNvCxnSpPr>
          <p:nvPr/>
        </p:nvCxnSpPr>
        <p:spPr>
          <a:xfrm flipV="1">
            <a:off x="7428738" y="3574436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96344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</p:cNvCxnSpPr>
          <p:nvPr/>
        </p:nvCxnSpPr>
        <p:spPr>
          <a:xfrm flipH="1" flipV="1">
            <a:off x="8596462" y="3574436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8" idx="0"/>
            <a:endCxn id="75" idx="2"/>
          </p:cNvCxnSpPr>
          <p:nvPr/>
        </p:nvCxnSpPr>
        <p:spPr>
          <a:xfrm flipV="1">
            <a:off x="8391889" y="2596068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6558815" y="3672485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6558815" y="2953893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0" name="矩形 589"/>
          <p:cNvSpPr/>
          <p:nvPr/>
        </p:nvSpPr>
        <p:spPr>
          <a:xfrm>
            <a:off x="6562282" y="4378846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9" name="矩形 588"/>
          <p:cNvSpPr/>
          <p:nvPr/>
        </p:nvSpPr>
        <p:spPr>
          <a:xfrm>
            <a:off x="3281244" y="4367844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281244" y="3675358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3281244" y="2954351"/>
            <a:ext cx="266174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25755" y="2336563"/>
            <a:ext cx="4799045" cy="283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smtClean="0">
                <a:solidFill>
                  <a:schemeClr val="tx1"/>
                </a:solidFill>
              </a:rPr>
              <a:t>Hash Group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28"/>
          <p:cNvCxnSpPr>
            <a:stCxn id="642" idx="1"/>
            <a:endCxn id="62" idx="1"/>
          </p:cNvCxnSpPr>
          <p:nvPr/>
        </p:nvCxnSpPr>
        <p:spPr>
          <a:xfrm rot="10800000">
            <a:off x="3685302" y="3233127"/>
            <a:ext cx="743594" cy="2220675"/>
          </a:xfrm>
          <a:prstGeom prst="bentConnector3">
            <a:avLst>
              <a:gd name="adj1" fmla="val 115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685302" y="3035555"/>
            <a:ext cx="191902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376522" y="270146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Local hash table</a:t>
            </a:r>
            <a:endParaRPr lang="zh-CN" altLang="en-US" sz="1050"/>
          </a:p>
        </p:txBody>
      </p:sp>
      <p:grpSp>
        <p:nvGrpSpPr>
          <p:cNvPr id="86" name="组合 85"/>
          <p:cNvGrpSpPr/>
          <p:nvPr/>
        </p:nvGrpSpPr>
        <p:grpSpPr>
          <a:xfrm>
            <a:off x="4114701" y="3072765"/>
            <a:ext cx="218828" cy="355214"/>
            <a:chOff x="5442859" y="2619758"/>
            <a:chExt cx="482080" cy="563664"/>
          </a:xfrm>
        </p:grpSpPr>
        <p:sp>
          <p:nvSpPr>
            <p:cNvPr id="87" name="矩形 86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685301" y="3720533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685300" y="4412924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102" name="矩形 10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肘形连接符 124"/>
          <p:cNvCxnSpPr>
            <a:stCxn id="62" idx="3"/>
            <a:endCxn id="88" idx="1"/>
          </p:cNvCxnSpPr>
          <p:nvPr/>
        </p:nvCxnSpPr>
        <p:spPr>
          <a:xfrm flipV="1">
            <a:off x="3877204" y="3116920"/>
            <a:ext cx="237498" cy="116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115580" y="3758711"/>
            <a:ext cx="218828" cy="355214"/>
            <a:chOff x="5442859" y="2619758"/>
            <a:chExt cx="482080" cy="563664"/>
          </a:xfrm>
        </p:grpSpPr>
        <p:sp>
          <p:nvSpPr>
            <p:cNvPr id="128" name="矩形 12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114701" y="4433838"/>
            <a:ext cx="218828" cy="355214"/>
            <a:chOff x="5442859" y="2619758"/>
            <a:chExt cx="482080" cy="563664"/>
          </a:xfrm>
        </p:grpSpPr>
        <p:sp>
          <p:nvSpPr>
            <p:cNvPr id="133" name="矩形 132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肘形连接符 136"/>
          <p:cNvCxnSpPr>
            <a:stCxn id="95" idx="3"/>
            <a:endCxn id="131" idx="1"/>
          </p:cNvCxnSpPr>
          <p:nvPr/>
        </p:nvCxnSpPr>
        <p:spPr>
          <a:xfrm>
            <a:off x="3877204" y="3838025"/>
            <a:ext cx="238376" cy="1434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05" idx="3"/>
            <a:endCxn id="136" idx="1"/>
          </p:cNvCxnSpPr>
          <p:nvPr/>
        </p:nvCxnSpPr>
        <p:spPr>
          <a:xfrm>
            <a:off x="3877203" y="4610495"/>
            <a:ext cx="237499" cy="46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4506547" y="2695838"/>
            <a:ext cx="961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Overflow Buffer</a:t>
            </a:r>
            <a:endParaRPr lang="zh-CN" altLang="en-US" sz="1050"/>
          </a:p>
        </p:txBody>
      </p:sp>
      <p:cxnSp>
        <p:nvCxnSpPr>
          <p:cNvPr id="150" name="肘形连接符 149"/>
          <p:cNvCxnSpPr>
            <a:stCxn id="63" idx="3"/>
            <a:endCxn id="171" idx="1"/>
          </p:cNvCxnSpPr>
          <p:nvPr/>
        </p:nvCxnSpPr>
        <p:spPr>
          <a:xfrm flipV="1">
            <a:off x="3877204" y="3225230"/>
            <a:ext cx="720400" cy="242882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5551238" y="3053241"/>
            <a:ext cx="274870" cy="447982"/>
            <a:chOff x="5442859" y="2619758"/>
            <a:chExt cx="482080" cy="423531"/>
          </a:xfrm>
        </p:grpSpPr>
        <p:sp>
          <p:nvSpPr>
            <p:cNvPr id="192" name="矩形 19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597604" y="3102934"/>
            <a:ext cx="622596" cy="245258"/>
            <a:chOff x="4927395" y="2561985"/>
            <a:chExt cx="919598" cy="245258"/>
          </a:xfrm>
        </p:grpSpPr>
        <p:sp>
          <p:nvSpPr>
            <p:cNvPr id="170" name="矩形 169"/>
            <p:cNvSpPr/>
            <p:nvPr/>
          </p:nvSpPr>
          <p:spPr>
            <a:xfrm>
              <a:off x="5079812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927395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232229" y="2561985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37063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384646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5694576" y="2562651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合 350"/>
          <p:cNvGrpSpPr/>
          <p:nvPr/>
        </p:nvGrpSpPr>
        <p:grpSpPr>
          <a:xfrm>
            <a:off x="4597604" y="3816598"/>
            <a:ext cx="622596" cy="245258"/>
            <a:chOff x="4927395" y="3210332"/>
            <a:chExt cx="919598" cy="245258"/>
          </a:xfrm>
        </p:grpSpPr>
        <p:sp>
          <p:nvSpPr>
            <p:cNvPr id="241" name="矩形 240"/>
            <p:cNvSpPr/>
            <p:nvPr/>
          </p:nvSpPr>
          <p:spPr>
            <a:xfrm>
              <a:off x="5079812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4927395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232229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537063" y="3210332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384646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694576" y="3210998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4597604" y="4530416"/>
            <a:ext cx="622596" cy="245258"/>
            <a:chOff x="4927395" y="3868164"/>
            <a:chExt cx="919598" cy="245258"/>
          </a:xfrm>
        </p:grpSpPr>
        <p:sp>
          <p:nvSpPr>
            <p:cNvPr id="273" name="矩形 272"/>
            <p:cNvSpPr/>
            <p:nvPr/>
          </p:nvSpPr>
          <p:spPr>
            <a:xfrm>
              <a:off x="5079812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927395" y="3868164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232229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537063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384646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694576" y="3868830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03" name="肘形连接符 302"/>
          <p:cNvCxnSpPr>
            <a:stCxn id="99" idx="3"/>
            <a:endCxn id="242" idx="1"/>
          </p:cNvCxnSpPr>
          <p:nvPr/>
        </p:nvCxnSpPr>
        <p:spPr>
          <a:xfrm flipV="1">
            <a:off x="3877204" y="3938894"/>
            <a:ext cx="720400" cy="214196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肘形连接符 305"/>
          <p:cNvCxnSpPr>
            <a:stCxn id="106" idx="3"/>
            <a:endCxn id="274" idx="1"/>
          </p:cNvCxnSpPr>
          <p:nvPr/>
        </p:nvCxnSpPr>
        <p:spPr>
          <a:xfrm flipV="1">
            <a:off x="3877203" y="4652712"/>
            <a:ext cx="720401" cy="192769"/>
          </a:xfrm>
          <a:prstGeom prst="bentConnector3">
            <a:avLst>
              <a:gd name="adj1" fmla="val 805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5516343" y="2700235"/>
            <a:ext cx="925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Shuffle by hash</a:t>
            </a:r>
            <a:endParaRPr lang="zh-CN" altLang="en-US" sz="1050"/>
          </a:p>
        </p:txBody>
      </p:sp>
      <p:grpSp>
        <p:nvGrpSpPr>
          <p:cNvPr id="353" name="组合 352"/>
          <p:cNvGrpSpPr/>
          <p:nvPr/>
        </p:nvGrpSpPr>
        <p:grpSpPr>
          <a:xfrm>
            <a:off x="5551238" y="3758711"/>
            <a:ext cx="274870" cy="447982"/>
            <a:chOff x="5442859" y="2619758"/>
            <a:chExt cx="482080" cy="423531"/>
          </a:xfrm>
        </p:grpSpPr>
        <p:sp>
          <p:nvSpPr>
            <p:cNvPr id="354" name="矩形 353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5551238" y="4476751"/>
            <a:ext cx="274870" cy="447982"/>
            <a:chOff x="5442859" y="2619758"/>
            <a:chExt cx="482080" cy="423531"/>
          </a:xfrm>
        </p:grpSpPr>
        <p:sp>
          <p:nvSpPr>
            <p:cNvPr id="358" name="矩形 35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61" name="肘形连接符 360"/>
          <p:cNvCxnSpPr>
            <a:stCxn id="230" idx="3"/>
            <a:endCxn id="193" idx="1"/>
          </p:cNvCxnSpPr>
          <p:nvPr/>
        </p:nvCxnSpPr>
        <p:spPr>
          <a:xfrm flipV="1">
            <a:off x="5220200" y="3127353"/>
            <a:ext cx="331038" cy="98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肘形连接符 363"/>
          <p:cNvCxnSpPr>
            <a:stCxn id="230" idx="3"/>
            <a:endCxn id="192" idx="1"/>
          </p:cNvCxnSpPr>
          <p:nvPr/>
        </p:nvCxnSpPr>
        <p:spPr>
          <a:xfrm>
            <a:off x="5220200" y="3225896"/>
            <a:ext cx="331038" cy="49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肘形连接符 366"/>
          <p:cNvCxnSpPr>
            <a:stCxn id="230" idx="3"/>
            <a:endCxn id="195" idx="1"/>
          </p:cNvCxnSpPr>
          <p:nvPr/>
        </p:nvCxnSpPr>
        <p:spPr>
          <a:xfrm>
            <a:off x="5220200" y="3225896"/>
            <a:ext cx="331038" cy="201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肘形连接符 369"/>
          <p:cNvCxnSpPr>
            <a:stCxn id="246" idx="3"/>
            <a:endCxn id="355" idx="1"/>
          </p:cNvCxnSpPr>
          <p:nvPr/>
        </p:nvCxnSpPr>
        <p:spPr>
          <a:xfrm flipV="1">
            <a:off x="5220200" y="3832823"/>
            <a:ext cx="331038" cy="106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>
            <a:stCxn id="246" idx="3"/>
            <a:endCxn id="354" idx="1"/>
          </p:cNvCxnSpPr>
          <p:nvPr/>
        </p:nvCxnSpPr>
        <p:spPr>
          <a:xfrm>
            <a:off x="5220200" y="3939560"/>
            <a:ext cx="331038" cy="414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肘形连接符 371"/>
          <p:cNvCxnSpPr>
            <a:stCxn id="246" idx="3"/>
            <a:endCxn id="356" idx="1"/>
          </p:cNvCxnSpPr>
          <p:nvPr/>
        </p:nvCxnSpPr>
        <p:spPr>
          <a:xfrm>
            <a:off x="5220200" y="3939560"/>
            <a:ext cx="331038" cy="193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肘形连接符 378"/>
          <p:cNvCxnSpPr>
            <a:stCxn id="278" idx="3"/>
            <a:endCxn id="359" idx="1"/>
          </p:cNvCxnSpPr>
          <p:nvPr/>
        </p:nvCxnSpPr>
        <p:spPr>
          <a:xfrm flipV="1">
            <a:off x="5220200" y="4550863"/>
            <a:ext cx="331038" cy="102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278" idx="3"/>
            <a:endCxn id="358" idx="1"/>
          </p:cNvCxnSpPr>
          <p:nvPr/>
        </p:nvCxnSpPr>
        <p:spPr>
          <a:xfrm>
            <a:off x="5220200" y="4653378"/>
            <a:ext cx="331038" cy="45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肘形连接符 380"/>
          <p:cNvCxnSpPr>
            <a:stCxn id="278" idx="3"/>
            <a:endCxn id="360" idx="1"/>
          </p:cNvCxnSpPr>
          <p:nvPr/>
        </p:nvCxnSpPr>
        <p:spPr>
          <a:xfrm>
            <a:off x="5220200" y="4653378"/>
            <a:ext cx="331038" cy="197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4" name="组合 703"/>
          <p:cNvGrpSpPr/>
          <p:nvPr/>
        </p:nvGrpSpPr>
        <p:grpSpPr>
          <a:xfrm>
            <a:off x="6126583" y="3736875"/>
            <a:ext cx="322558" cy="499453"/>
            <a:chOff x="6168953" y="3766284"/>
            <a:chExt cx="424813" cy="499453"/>
          </a:xfrm>
        </p:grpSpPr>
        <p:sp>
          <p:nvSpPr>
            <p:cNvPr id="430" name="矩形 429"/>
            <p:cNvSpPr/>
            <p:nvPr/>
          </p:nvSpPr>
          <p:spPr>
            <a:xfrm>
              <a:off x="6168953" y="3766284"/>
              <a:ext cx="424129" cy="166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6169637" y="3932123"/>
              <a:ext cx="424129" cy="166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6168953" y="4098930"/>
              <a:ext cx="424129" cy="1668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33" name="肘形连接符 432"/>
          <p:cNvCxnSpPr>
            <a:stCxn id="359" idx="3"/>
            <a:endCxn id="430" idx="1"/>
          </p:cNvCxnSpPr>
          <p:nvPr/>
        </p:nvCxnSpPr>
        <p:spPr>
          <a:xfrm flipV="1">
            <a:off x="5826108" y="3820279"/>
            <a:ext cx="300475" cy="730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肘形连接符 435"/>
          <p:cNvCxnSpPr>
            <a:stCxn id="355" idx="3"/>
            <a:endCxn id="430" idx="1"/>
          </p:cNvCxnSpPr>
          <p:nvPr/>
        </p:nvCxnSpPr>
        <p:spPr>
          <a:xfrm flipV="1">
            <a:off x="5826108" y="3820279"/>
            <a:ext cx="300475" cy="1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肘形连接符 438"/>
          <p:cNvCxnSpPr>
            <a:stCxn id="193" idx="3"/>
            <a:endCxn id="430" idx="1"/>
          </p:cNvCxnSpPr>
          <p:nvPr/>
        </p:nvCxnSpPr>
        <p:spPr>
          <a:xfrm>
            <a:off x="5826108" y="3127353"/>
            <a:ext cx="300475" cy="69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肘形连接符 432"/>
          <p:cNvCxnSpPr>
            <a:stCxn id="192" idx="3"/>
            <a:endCxn id="431" idx="1"/>
          </p:cNvCxnSpPr>
          <p:nvPr/>
        </p:nvCxnSpPr>
        <p:spPr>
          <a:xfrm>
            <a:off x="5826108" y="3275576"/>
            <a:ext cx="300994" cy="710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肘形连接符 432"/>
          <p:cNvCxnSpPr>
            <a:stCxn id="195" idx="3"/>
            <a:endCxn id="432" idx="1"/>
          </p:cNvCxnSpPr>
          <p:nvPr/>
        </p:nvCxnSpPr>
        <p:spPr>
          <a:xfrm>
            <a:off x="5826108" y="3427112"/>
            <a:ext cx="300475" cy="72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肘形连接符 432"/>
          <p:cNvCxnSpPr>
            <a:stCxn id="354" idx="3"/>
            <a:endCxn id="431" idx="1"/>
          </p:cNvCxnSpPr>
          <p:nvPr/>
        </p:nvCxnSpPr>
        <p:spPr>
          <a:xfrm>
            <a:off x="5826108" y="3981046"/>
            <a:ext cx="300994" cy="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肘形连接符 432"/>
          <p:cNvCxnSpPr>
            <a:stCxn id="358" idx="3"/>
            <a:endCxn id="431" idx="1"/>
          </p:cNvCxnSpPr>
          <p:nvPr/>
        </p:nvCxnSpPr>
        <p:spPr>
          <a:xfrm flipV="1">
            <a:off x="5826108" y="3986118"/>
            <a:ext cx="300994" cy="71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肘形连接符 432"/>
          <p:cNvCxnSpPr>
            <a:stCxn id="360" idx="3"/>
            <a:endCxn id="432" idx="1"/>
          </p:cNvCxnSpPr>
          <p:nvPr/>
        </p:nvCxnSpPr>
        <p:spPr>
          <a:xfrm flipV="1">
            <a:off x="5826108" y="4152925"/>
            <a:ext cx="300475" cy="69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肘形连接符 432"/>
          <p:cNvCxnSpPr>
            <a:stCxn id="356" idx="3"/>
            <a:endCxn id="432" idx="1"/>
          </p:cNvCxnSpPr>
          <p:nvPr/>
        </p:nvCxnSpPr>
        <p:spPr>
          <a:xfrm>
            <a:off x="5826108" y="4132582"/>
            <a:ext cx="300475" cy="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肘形连接符 548"/>
          <p:cNvCxnSpPr>
            <a:stCxn id="430" idx="3"/>
            <a:endCxn id="594" idx="1"/>
          </p:cNvCxnSpPr>
          <p:nvPr/>
        </p:nvCxnSpPr>
        <p:spPr>
          <a:xfrm flipV="1">
            <a:off x="6448622" y="3153476"/>
            <a:ext cx="328217" cy="666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肘形连接符 557"/>
          <p:cNvCxnSpPr>
            <a:stCxn id="594" idx="3"/>
            <a:endCxn id="624" idx="1"/>
          </p:cNvCxnSpPr>
          <p:nvPr/>
        </p:nvCxnSpPr>
        <p:spPr>
          <a:xfrm>
            <a:off x="7074819" y="3153476"/>
            <a:ext cx="243769" cy="168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组合 567"/>
          <p:cNvGrpSpPr/>
          <p:nvPr/>
        </p:nvGrpSpPr>
        <p:grpSpPr>
          <a:xfrm>
            <a:off x="7318588" y="4432046"/>
            <a:ext cx="218828" cy="452600"/>
            <a:chOff x="8105979" y="2395141"/>
            <a:chExt cx="241165" cy="533007"/>
          </a:xfrm>
        </p:grpSpPr>
        <p:sp>
          <p:nvSpPr>
            <p:cNvPr id="569" name="矩形 568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0" name="矩形 569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1" name="矩形 570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2" name="矩形 571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3" name="矩形 572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4" name="矩形 573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575" name="肘形连接符 574"/>
          <p:cNvCxnSpPr>
            <a:stCxn id="516" idx="3"/>
            <a:endCxn id="621" idx="1"/>
          </p:cNvCxnSpPr>
          <p:nvPr/>
        </p:nvCxnSpPr>
        <p:spPr>
          <a:xfrm flipV="1">
            <a:off x="7072835" y="3857107"/>
            <a:ext cx="245753" cy="245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肘形连接符 577"/>
          <p:cNvCxnSpPr>
            <a:stCxn id="431" idx="3"/>
            <a:endCxn id="516" idx="1"/>
          </p:cNvCxnSpPr>
          <p:nvPr/>
        </p:nvCxnSpPr>
        <p:spPr>
          <a:xfrm>
            <a:off x="6449141" y="3986118"/>
            <a:ext cx="325714" cy="1164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肘形连接符 580"/>
          <p:cNvCxnSpPr>
            <a:stCxn id="432" idx="3"/>
            <a:endCxn id="607" idx="1"/>
          </p:cNvCxnSpPr>
          <p:nvPr/>
        </p:nvCxnSpPr>
        <p:spPr>
          <a:xfrm>
            <a:off x="6448622" y="4152925"/>
            <a:ext cx="326233" cy="578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肘形连接符 583"/>
          <p:cNvCxnSpPr>
            <a:stCxn id="607" idx="3"/>
            <a:endCxn id="570" idx="1"/>
          </p:cNvCxnSpPr>
          <p:nvPr/>
        </p:nvCxnSpPr>
        <p:spPr>
          <a:xfrm flipV="1">
            <a:off x="7072835" y="4620512"/>
            <a:ext cx="245753" cy="110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3" name="组合 702"/>
          <p:cNvGrpSpPr/>
          <p:nvPr/>
        </p:nvGrpSpPr>
        <p:grpSpPr>
          <a:xfrm>
            <a:off x="6774855" y="3035555"/>
            <a:ext cx="299964" cy="1889178"/>
            <a:chOff x="6837529" y="2992597"/>
            <a:chExt cx="311834" cy="1631466"/>
          </a:xfrm>
          <a:solidFill>
            <a:schemeClr val="bg2">
              <a:lumMod val="90000"/>
            </a:schemeClr>
          </a:solidFill>
        </p:grpSpPr>
        <p:sp>
          <p:nvSpPr>
            <p:cNvPr id="512" name="矩形 511"/>
            <p:cNvSpPr/>
            <p:nvPr/>
          </p:nvSpPr>
          <p:spPr>
            <a:xfrm>
              <a:off x="6837529" y="360701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3" name="矩形 512"/>
            <p:cNvSpPr/>
            <p:nvPr/>
          </p:nvSpPr>
          <p:spPr>
            <a:xfrm>
              <a:off x="6837529" y="353912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6837529" y="374431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5" name="矩形 514"/>
            <p:cNvSpPr/>
            <p:nvPr/>
          </p:nvSpPr>
          <p:spPr>
            <a:xfrm>
              <a:off x="6837529" y="367642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6837529" y="388009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6837529" y="381220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8" name="矩形 517"/>
            <p:cNvSpPr/>
            <p:nvPr/>
          </p:nvSpPr>
          <p:spPr>
            <a:xfrm>
              <a:off x="6837529" y="4013211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9" name="矩形 518"/>
            <p:cNvSpPr/>
            <p:nvPr/>
          </p:nvSpPr>
          <p:spPr>
            <a:xfrm>
              <a:off x="6837529" y="3945322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4" name="矩形 593"/>
            <p:cNvSpPr/>
            <p:nvPr/>
          </p:nvSpPr>
          <p:spPr>
            <a:xfrm>
              <a:off x="6839592" y="306048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5" name="矩形 594"/>
            <p:cNvSpPr/>
            <p:nvPr/>
          </p:nvSpPr>
          <p:spPr>
            <a:xfrm>
              <a:off x="6839592" y="299259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6" name="矩形 595"/>
            <p:cNvSpPr/>
            <p:nvPr/>
          </p:nvSpPr>
          <p:spPr>
            <a:xfrm>
              <a:off x="6839592" y="319778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7" name="矩形 596"/>
            <p:cNvSpPr/>
            <p:nvPr/>
          </p:nvSpPr>
          <p:spPr>
            <a:xfrm>
              <a:off x="6839592" y="312989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8" name="矩形 597"/>
            <p:cNvSpPr/>
            <p:nvPr/>
          </p:nvSpPr>
          <p:spPr>
            <a:xfrm>
              <a:off x="6839592" y="333356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9" name="矩形 598"/>
            <p:cNvSpPr/>
            <p:nvPr/>
          </p:nvSpPr>
          <p:spPr>
            <a:xfrm>
              <a:off x="6839592" y="326567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0" name="矩形 599"/>
            <p:cNvSpPr/>
            <p:nvPr/>
          </p:nvSpPr>
          <p:spPr>
            <a:xfrm>
              <a:off x="6839592" y="3466681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1" name="矩形 600"/>
            <p:cNvSpPr/>
            <p:nvPr/>
          </p:nvSpPr>
          <p:spPr>
            <a:xfrm>
              <a:off x="6839592" y="3398792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3" name="矩形 602"/>
            <p:cNvSpPr/>
            <p:nvPr/>
          </p:nvSpPr>
          <p:spPr>
            <a:xfrm>
              <a:off x="6837529" y="414997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4" name="矩形 603"/>
            <p:cNvSpPr/>
            <p:nvPr/>
          </p:nvSpPr>
          <p:spPr>
            <a:xfrm>
              <a:off x="6837529" y="408208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5" name="矩形 604"/>
            <p:cNvSpPr/>
            <p:nvPr/>
          </p:nvSpPr>
          <p:spPr>
            <a:xfrm>
              <a:off x="6837529" y="428727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6" name="矩形 605"/>
            <p:cNvSpPr/>
            <p:nvPr/>
          </p:nvSpPr>
          <p:spPr>
            <a:xfrm>
              <a:off x="6837529" y="421938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7" name="矩形 606"/>
            <p:cNvSpPr/>
            <p:nvPr/>
          </p:nvSpPr>
          <p:spPr>
            <a:xfrm>
              <a:off x="6837529" y="442305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8" name="矩形 607"/>
            <p:cNvSpPr/>
            <p:nvPr/>
          </p:nvSpPr>
          <p:spPr>
            <a:xfrm>
              <a:off x="6837529" y="435516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9" name="矩形 608"/>
            <p:cNvSpPr/>
            <p:nvPr/>
          </p:nvSpPr>
          <p:spPr>
            <a:xfrm>
              <a:off x="6837529" y="4556173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0" name="矩形 609"/>
            <p:cNvSpPr/>
            <p:nvPr/>
          </p:nvSpPr>
          <p:spPr>
            <a:xfrm>
              <a:off x="6837529" y="4488284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6" name="组合 615"/>
          <p:cNvGrpSpPr/>
          <p:nvPr/>
        </p:nvGrpSpPr>
        <p:grpSpPr>
          <a:xfrm>
            <a:off x="7318588" y="3744625"/>
            <a:ext cx="218828" cy="452600"/>
            <a:chOff x="8105979" y="2395141"/>
            <a:chExt cx="241165" cy="533007"/>
          </a:xfrm>
        </p:grpSpPr>
        <p:sp>
          <p:nvSpPr>
            <p:cNvPr id="617" name="矩形 616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7318588" y="3058127"/>
            <a:ext cx="218828" cy="452600"/>
            <a:chOff x="8105979" y="2395141"/>
            <a:chExt cx="241165" cy="533007"/>
          </a:xfrm>
        </p:grpSpPr>
        <p:sp>
          <p:nvSpPr>
            <p:cNvPr id="624" name="矩形 623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5" name="矩形 624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6" name="矩形 625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7" name="矩形 626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8" name="矩形 627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9" name="矩形 628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634" name="文本框 633"/>
          <p:cNvSpPr txBox="1"/>
          <p:nvPr/>
        </p:nvSpPr>
        <p:spPr>
          <a:xfrm>
            <a:off x="6693578" y="2703494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Global hash table</a:t>
            </a:r>
            <a:endParaRPr lang="zh-CN" altLang="en-US" sz="1050"/>
          </a:p>
        </p:txBody>
      </p:sp>
      <p:cxnSp>
        <p:nvCxnSpPr>
          <p:cNvPr id="635" name="直接箭头连接符 28"/>
          <p:cNvCxnSpPr>
            <a:stCxn id="642" idx="1"/>
            <a:endCxn id="95" idx="1"/>
          </p:cNvCxnSpPr>
          <p:nvPr/>
        </p:nvCxnSpPr>
        <p:spPr>
          <a:xfrm rot="10800000">
            <a:off x="3685302" y="3838025"/>
            <a:ext cx="743595" cy="1615776"/>
          </a:xfrm>
          <a:prstGeom prst="bentConnector3">
            <a:avLst>
              <a:gd name="adj1" fmla="val 121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28"/>
          <p:cNvCxnSpPr>
            <a:stCxn id="642" idx="1"/>
            <a:endCxn id="102" idx="1"/>
          </p:cNvCxnSpPr>
          <p:nvPr/>
        </p:nvCxnSpPr>
        <p:spPr>
          <a:xfrm rot="10800000">
            <a:off x="3685300" y="4530417"/>
            <a:ext cx="743596" cy="923385"/>
          </a:xfrm>
          <a:prstGeom prst="bentConnector3">
            <a:avLst>
              <a:gd name="adj1" fmla="val 126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矩形 641"/>
          <p:cNvSpPr/>
          <p:nvPr/>
        </p:nvSpPr>
        <p:spPr>
          <a:xfrm>
            <a:off x="4428896" y="5331505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4791749" y="1800220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50" name="直接箭头连接符 28"/>
          <p:cNvCxnSpPr>
            <a:stCxn id="626" idx="3"/>
            <a:endCxn id="643" idx="2"/>
          </p:cNvCxnSpPr>
          <p:nvPr/>
        </p:nvCxnSpPr>
        <p:spPr>
          <a:xfrm flipH="1" flipV="1">
            <a:off x="5161603" y="2044812"/>
            <a:ext cx="2375814" cy="1428421"/>
          </a:xfrm>
          <a:prstGeom prst="bentConnector4">
            <a:avLst>
              <a:gd name="adj1" fmla="val -26430"/>
              <a:gd name="adj2" fmla="val 72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28"/>
          <p:cNvCxnSpPr>
            <a:stCxn id="619" idx="3"/>
            <a:endCxn id="643" idx="2"/>
          </p:cNvCxnSpPr>
          <p:nvPr/>
        </p:nvCxnSpPr>
        <p:spPr>
          <a:xfrm flipH="1" flipV="1">
            <a:off x="5161603" y="2044812"/>
            <a:ext cx="2375814" cy="2114919"/>
          </a:xfrm>
          <a:prstGeom prst="bentConnector4">
            <a:avLst>
              <a:gd name="adj1" fmla="val -22807"/>
              <a:gd name="adj2" fmla="val 7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28"/>
          <p:cNvCxnSpPr>
            <a:stCxn id="571" idx="3"/>
            <a:endCxn id="643" idx="2"/>
          </p:cNvCxnSpPr>
          <p:nvPr/>
        </p:nvCxnSpPr>
        <p:spPr>
          <a:xfrm flipH="1" flipV="1">
            <a:off x="5161603" y="2044812"/>
            <a:ext cx="2375814" cy="2802340"/>
          </a:xfrm>
          <a:prstGeom prst="bentConnector4">
            <a:avLst>
              <a:gd name="adj1" fmla="val -19600"/>
              <a:gd name="adj2" fmla="val 80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文本框 680"/>
          <p:cNvSpPr txBox="1"/>
          <p:nvPr/>
        </p:nvSpPr>
        <p:spPr>
          <a:xfrm>
            <a:off x="3637593" y="5188949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  <p:sp>
        <p:nvSpPr>
          <p:cNvPr id="682" name="文本框 681"/>
          <p:cNvSpPr txBox="1"/>
          <p:nvPr/>
        </p:nvSpPr>
        <p:spPr>
          <a:xfrm>
            <a:off x="5130041" y="2053053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2126" y="3372756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2126" y="288357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630966" y="3128164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397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932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V="1">
            <a:off x="1192816" y="3617348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0"/>
          </p:cNvCxnSpPr>
          <p:nvPr/>
        </p:nvCxnSpPr>
        <p:spPr>
          <a:xfrm flipH="1" flipV="1">
            <a:off x="1805720" y="3617348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>
            <a:off x="2583661" y="333651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65871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94160" y="201207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</p:cNvCxnSpPr>
          <p:nvPr/>
        </p:nvCxnSpPr>
        <p:spPr>
          <a:xfrm flipV="1">
            <a:off x="4024711" y="2256665"/>
            <a:ext cx="81604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72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2307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358656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419946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481263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4904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4439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5407886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6020790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</p:cNvCxnSpPr>
          <p:nvPr/>
        </p:nvCxnSpPr>
        <p:spPr>
          <a:xfrm flipH="1" flipV="1">
            <a:off x="5049047" y="2256665"/>
            <a:ext cx="79105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520238" y="2584314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13989" y="2376161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>
            <a:off x="4383551" y="2623553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>
            <a:off x="5348678" y="2623553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665871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9" idx="0"/>
            <a:endCxn id="88" idx="2"/>
          </p:cNvCxnSpPr>
          <p:nvPr/>
        </p:nvCxnSpPr>
        <p:spPr>
          <a:xfrm flipH="1" flipV="1">
            <a:off x="4022757" y="4179252"/>
            <a:ext cx="1954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22772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12307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2" idx="0"/>
          </p:cNvCxnSpPr>
          <p:nvPr/>
        </p:nvCxnSpPr>
        <p:spPr>
          <a:xfrm flipV="1">
            <a:off x="3586561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0"/>
          </p:cNvCxnSpPr>
          <p:nvPr/>
        </p:nvCxnSpPr>
        <p:spPr>
          <a:xfrm flipH="1" flipV="1">
            <a:off x="4199465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481263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4904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4439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7" idx="0"/>
          </p:cNvCxnSpPr>
          <p:nvPr/>
        </p:nvCxnSpPr>
        <p:spPr>
          <a:xfrm flipV="1">
            <a:off x="5407886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8" idx="0"/>
          </p:cNvCxnSpPr>
          <p:nvPr/>
        </p:nvCxnSpPr>
        <p:spPr>
          <a:xfrm flipH="1" flipV="1">
            <a:off x="6020790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0"/>
            <a:endCxn id="89" idx="2"/>
          </p:cNvCxnSpPr>
          <p:nvPr/>
        </p:nvCxnSpPr>
        <p:spPr>
          <a:xfrm flipV="1">
            <a:off x="5840103" y="4179252"/>
            <a:ext cx="0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4520238" y="4479881"/>
            <a:ext cx="828440" cy="173728"/>
            <a:chOff x="4853621" y="2348983"/>
            <a:chExt cx="940689" cy="177420"/>
          </a:xfrm>
        </p:grpSpPr>
        <p:sp>
          <p:nvSpPr>
            <p:cNvPr id="73" name="矩形 72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313989" y="427172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86" name="直接箭头连接符 85"/>
          <p:cNvCxnSpPr>
            <a:stCxn id="59" idx="3"/>
            <a:endCxn id="74" idx="1"/>
          </p:cNvCxnSpPr>
          <p:nvPr/>
        </p:nvCxnSpPr>
        <p:spPr>
          <a:xfrm>
            <a:off x="4383551" y="4519120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6" idx="1"/>
            <a:endCxn id="84" idx="3"/>
          </p:cNvCxnSpPr>
          <p:nvPr/>
        </p:nvCxnSpPr>
        <p:spPr>
          <a:xfrm flipH="1">
            <a:off x="5348678" y="4519120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663917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81263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94160" y="1599089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4953000" y="1843681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1405" y="2217152"/>
            <a:ext cx="4055460" cy="154657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insert_hash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zh-CN" alt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get_hash_entry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CAS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350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728" y="3817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664761" y="4080664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62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7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198036" y="4579373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1819470" y="4579373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8784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233273" y="4080664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18728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0"/>
            <a:endCxn id="17" idx="2"/>
          </p:cNvCxnSpPr>
          <p:nvPr/>
        </p:nvCxnSpPr>
        <p:spPr>
          <a:xfrm flipV="1">
            <a:off x="2107139" y="362564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18728" y="289997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0"/>
            <a:endCxn id="24" idx="2"/>
          </p:cNvCxnSpPr>
          <p:nvPr/>
        </p:nvCxnSpPr>
        <p:spPr>
          <a:xfrm flipV="1">
            <a:off x="2107139" y="316711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8728" y="24277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0"/>
            <a:endCxn id="31" idx="2"/>
          </p:cNvCxnSpPr>
          <p:nvPr/>
        </p:nvCxnSpPr>
        <p:spPr>
          <a:xfrm flipV="1">
            <a:off x="2107139" y="2694900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893486" y="332597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57891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00269" y="42075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4246302" y="4471189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39116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461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1" idx="0"/>
          </p:cNvCxnSpPr>
          <p:nvPr/>
        </p:nvCxnSpPr>
        <p:spPr>
          <a:xfrm flipV="1">
            <a:off x="3779577" y="4969898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0"/>
          </p:cNvCxnSpPr>
          <p:nvPr/>
        </p:nvCxnSpPr>
        <p:spPr>
          <a:xfrm flipH="1" flipV="1">
            <a:off x="4401011" y="4969898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750325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</p:cNvCxnSpPr>
          <p:nvPr/>
        </p:nvCxnSpPr>
        <p:spPr>
          <a:xfrm flipH="1" flipV="1">
            <a:off x="4814814" y="4471189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00269" y="3749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69" idx="0"/>
            <a:endCxn id="77" idx="2"/>
          </p:cNvCxnSpPr>
          <p:nvPr/>
        </p:nvCxnSpPr>
        <p:spPr>
          <a:xfrm flipV="1">
            <a:off x="4688680" y="401616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300269" y="190633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0"/>
            <a:endCxn id="95" idx="2"/>
          </p:cNvCxnSpPr>
          <p:nvPr/>
        </p:nvCxnSpPr>
        <p:spPr>
          <a:xfrm flipV="1">
            <a:off x="4688680" y="3563219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0269" y="14427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9" idx="0"/>
            <a:endCxn id="81" idx="2"/>
          </p:cNvCxnSpPr>
          <p:nvPr/>
        </p:nvCxnSpPr>
        <p:spPr>
          <a:xfrm flipV="1">
            <a:off x="4688680" y="1709945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9116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2461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0"/>
            <a:endCxn id="71" idx="2"/>
          </p:cNvCxnSpPr>
          <p:nvPr/>
        </p:nvCxnSpPr>
        <p:spPr>
          <a:xfrm flipV="1">
            <a:off x="377957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0"/>
            <a:endCxn id="72" idx="2"/>
          </p:cNvCxnSpPr>
          <p:nvPr/>
        </p:nvCxnSpPr>
        <p:spPr>
          <a:xfrm flipV="1">
            <a:off x="471302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58066" y="52087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H="1" flipV="1">
            <a:off x="5314292" y="4982927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00269" y="32960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5" idx="0"/>
            <a:endCxn id="102" idx="2"/>
          </p:cNvCxnSpPr>
          <p:nvPr/>
        </p:nvCxnSpPr>
        <p:spPr>
          <a:xfrm flipV="1">
            <a:off x="4688680" y="3118298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269" y="28511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2" idx="0"/>
            <a:endCxn id="181" idx="2"/>
          </p:cNvCxnSpPr>
          <p:nvPr/>
        </p:nvCxnSpPr>
        <p:spPr>
          <a:xfrm flipV="1">
            <a:off x="4688680" y="265977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6960657" y="24720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960657" y="20189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2" name="直接箭头连接符 111"/>
          <p:cNvCxnSpPr>
            <a:stCxn id="109" idx="0"/>
            <a:endCxn id="111" idx="2"/>
          </p:cNvCxnSpPr>
          <p:nvPr/>
        </p:nvCxnSpPr>
        <p:spPr>
          <a:xfrm flipV="1">
            <a:off x="7349068" y="2286074"/>
            <a:ext cx="0" cy="186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6960657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union(server)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3" idx="0"/>
            <a:endCxn id="115" idx="2"/>
          </p:cNvCxnSpPr>
          <p:nvPr/>
        </p:nvCxnSpPr>
        <p:spPr>
          <a:xfrm flipV="1">
            <a:off x="7349068" y="3180722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6960657" y="291357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15" idx="0"/>
            <a:endCxn id="109" idx="2"/>
          </p:cNvCxnSpPr>
          <p:nvPr/>
        </p:nvCxnSpPr>
        <p:spPr>
          <a:xfrm flipV="1">
            <a:off x="7349068" y="2739242"/>
            <a:ext cx="0" cy="174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8654259" y="34388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9096637" y="293062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1" name="直接箭头连接符 160"/>
          <p:cNvCxnSpPr>
            <a:stCxn id="159" idx="0"/>
          </p:cNvCxnSpPr>
          <p:nvPr/>
        </p:nvCxnSpPr>
        <p:spPr>
          <a:xfrm flipV="1">
            <a:off x="9042670" y="3194263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8187534" y="39375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9120984" y="39375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4" name="直接箭头连接符 163"/>
          <p:cNvCxnSpPr>
            <a:stCxn id="162" idx="0"/>
          </p:cNvCxnSpPr>
          <p:nvPr/>
        </p:nvCxnSpPr>
        <p:spPr>
          <a:xfrm flipV="1">
            <a:off x="8575945" y="3692972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63" idx="0"/>
          </p:cNvCxnSpPr>
          <p:nvPr/>
        </p:nvCxnSpPr>
        <p:spPr>
          <a:xfrm flipH="1" flipV="1">
            <a:off x="9197379" y="3692972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9546693" y="34388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stCxn id="166" idx="0"/>
          </p:cNvCxnSpPr>
          <p:nvPr/>
        </p:nvCxnSpPr>
        <p:spPr>
          <a:xfrm flipH="1" flipV="1">
            <a:off x="9611182" y="3194263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9096637" y="24720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60" idx="0"/>
            <a:endCxn id="168" idx="2"/>
          </p:cNvCxnSpPr>
          <p:nvPr/>
        </p:nvCxnSpPr>
        <p:spPr>
          <a:xfrm flipV="1">
            <a:off x="9485048" y="2739242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68" idx="0"/>
            <a:endCxn id="177" idx="2"/>
          </p:cNvCxnSpPr>
          <p:nvPr/>
        </p:nvCxnSpPr>
        <p:spPr>
          <a:xfrm flipV="1">
            <a:off x="9485048" y="2286293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8187534" y="44362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9120984" y="44362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/>
          <p:cNvCxnSpPr>
            <a:stCxn id="171" idx="0"/>
            <a:endCxn id="162" idx="2"/>
          </p:cNvCxnSpPr>
          <p:nvPr/>
        </p:nvCxnSpPr>
        <p:spPr>
          <a:xfrm flipV="1">
            <a:off x="8575945" y="4204710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72" idx="0"/>
            <a:endCxn id="163" idx="2"/>
          </p:cNvCxnSpPr>
          <p:nvPr/>
        </p:nvCxnSpPr>
        <p:spPr>
          <a:xfrm flipV="1">
            <a:off x="9509395" y="4204710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0054434" y="39318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6" name="直接箭头连接符 175"/>
          <p:cNvCxnSpPr>
            <a:stCxn id="175" idx="0"/>
          </p:cNvCxnSpPr>
          <p:nvPr/>
        </p:nvCxnSpPr>
        <p:spPr>
          <a:xfrm flipH="1" flipV="1">
            <a:off x="10110660" y="3706001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9096637" y="20191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union(client)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300269" y="239262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1" idx="0"/>
            <a:endCxn id="79" idx="2"/>
          </p:cNvCxnSpPr>
          <p:nvPr/>
        </p:nvCxnSpPr>
        <p:spPr>
          <a:xfrm flipV="1">
            <a:off x="4688680" y="2173477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92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设计系统的数据存储模型之前我们要考虑几个问题：</a:t>
            </a:r>
          </a:p>
          <a:p>
            <a:r>
              <a:rPr lang="zh-CN" altLang="zh-CN" dirty="0"/>
              <a:t>为什么用内存是主存，缓存友好为什么重要？ 以前磁盘主存内存缓存有什么问题？</a:t>
            </a:r>
          </a:p>
          <a:p>
            <a:r>
              <a:rPr lang="zh-CN" altLang="zh-CN" dirty="0"/>
              <a:t>采用什么存储结构，纯列，还是行列混合，为什么？</a:t>
            </a:r>
          </a:p>
          <a:p>
            <a:r>
              <a:rPr lang="zh-CN" altLang="zh-CN" dirty="0"/>
              <a:t>压缩怎么搞，为什么选择轻量级压缩，重量级压缩需要吗，影响是什么？</a:t>
            </a:r>
          </a:p>
          <a:p>
            <a:r>
              <a:rPr lang="zh-CN" altLang="zh-CN" dirty="0"/>
              <a:t>如何加速数据遍历</a:t>
            </a:r>
            <a:r>
              <a:rPr lang="en-US" altLang="zh-CN" dirty="0"/>
              <a:t> =&gt; </a:t>
            </a:r>
            <a:r>
              <a:rPr lang="zh-CN" altLang="zh-CN" dirty="0"/>
              <a:t>知识网格设计</a:t>
            </a:r>
          </a:p>
          <a:p>
            <a:r>
              <a:rPr lang="zh-CN" altLang="zh-CN" dirty="0"/>
              <a:t>内存管理设计</a:t>
            </a:r>
            <a:r>
              <a:rPr lang="en-US" altLang="zh-CN" dirty="0"/>
              <a:t> =&gt; </a:t>
            </a:r>
            <a:r>
              <a:rPr lang="zh-CN" altLang="zh-CN" dirty="0"/>
              <a:t>选择合适的内存算法</a:t>
            </a:r>
          </a:p>
          <a:p>
            <a:r>
              <a:rPr lang="zh-CN" altLang="zh-CN" dirty="0"/>
              <a:t>如何支持各种数据类型？数字类型，字符串类型；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持久化的方法是什么？ 元数据存储方案？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57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SIMD-Scan: Ultra Fast in-Memory Table Scan using on-Chip Vector Processing Units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http://www.intel.com/content/dam/www/public/us/en/documents/guides/xeon-intel-server-processor-comparison-guide.pdf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http://en.wikipedia.org/wiki/Xeon#E5-16xx.2F26xx_v3-series_.22Haswell-EP.22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http://en.wikipedia.org/wiki/Haswell_(microarchitecture)#SERVER-CPUS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8348</TotalTime>
  <Words>2316</Words>
  <Application>Microsoft Office PowerPoint</Application>
  <PresentationFormat>宽屏</PresentationFormat>
  <Paragraphs>908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1096</cp:revision>
  <dcterms:created xsi:type="dcterms:W3CDTF">2014-07-24T15:03:51Z</dcterms:created>
  <dcterms:modified xsi:type="dcterms:W3CDTF">2014-11-11T18:08:06Z</dcterms:modified>
</cp:coreProperties>
</file>