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3" r:id="rId3"/>
    <p:sldId id="257" r:id="rId4"/>
    <p:sldId id="258" r:id="rId5"/>
    <p:sldId id="260" r:id="rId6"/>
    <p:sldId id="259" r:id="rId7"/>
    <p:sldId id="262" r:id="rId8"/>
    <p:sldId id="261" r:id="rId9"/>
    <p:sldId id="265" r:id="rId10"/>
    <p:sldId id="266" r:id="rId11"/>
    <p:sldId id="269" r:id="rId12"/>
    <p:sldId id="270" r:id="rId13"/>
    <p:sldId id="271" r:id="rId14"/>
    <p:sldId id="268" r:id="rId15"/>
    <p:sldId id="267" r:id="rId16"/>
    <p:sldId id="272" r:id="rId17"/>
    <p:sldId id="263" r:id="rId18"/>
    <p:sldId id="264" r:id="rId19"/>
    <p:sldId id="276" r:id="rId20"/>
    <p:sldId id="274" r:id="rId21"/>
    <p:sldId id="275" r:id="rId22"/>
    <p:sldId id="277" r:id="rId23"/>
    <p:sldId id="283" r:id="rId24"/>
    <p:sldId id="281" r:id="rId25"/>
    <p:sldId id="278" r:id="rId26"/>
    <p:sldId id="282" r:id="rId27"/>
    <p:sldId id="279" r:id="rId28"/>
    <p:sldId id="280" r:id="rId29"/>
    <p:sldId id="285" r:id="rId30"/>
    <p:sldId id="286" r:id="rId31"/>
    <p:sldId id="290" r:id="rId32"/>
    <p:sldId id="287" r:id="rId33"/>
    <p:sldId id="288" r:id="rId34"/>
    <p:sldId id="291" r:id="rId35"/>
    <p:sldId id="289" r:id="rId36"/>
    <p:sldId id="292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3" autoAdjust="0"/>
  </p:normalViewPr>
  <p:slideViewPr>
    <p:cSldViewPr snapToGrid="0">
      <p:cViewPr>
        <p:scale>
          <a:sx n="100" d="100"/>
          <a:sy n="100" d="100"/>
        </p:scale>
        <p:origin x="95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3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6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4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826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3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5557C-EA97-4CBB-BFBF-8E388EEF4F51}" type="datetimeFigureOut">
              <a:rPr lang="zh-CN" altLang="en-US" smtClean="0"/>
              <a:t>2014/11/9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Thor Architecture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scott.zgeng@gmail.com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3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GROUP BY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526338" y="2097834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1526338" y="2480389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35416" y="227910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1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526338" y="317396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526338" y="3886204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526338" y="4645090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871567" y="2242457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1871567" y="293603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1871567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3310819" y="2245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 by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3310819" y="2939179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3310819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5428857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n-&gt;1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6934196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71623" y="4441759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Main thread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783894" y="2976489"/>
            <a:ext cx="335939" cy="1377332"/>
            <a:chOff x="5629416" y="3130423"/>
            <a:chExt cx="335939" cy="1377332"/>
          </a:xfrm>
        </p:grpSpPr>
        <p:sp>
          <p:nvSpPr>
            <p:cNvPr id="21" name="圆角矩形 20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29" name="直接箭头连接符 37"/>
          <p:cNvCxnSpPr>
            <a:stCxn id="16" idx="3"/>
            <a:endCxn id="22" idx="1"/>
          </p:cNvCxnSpPr>
          <p:nvPr/>
        </p:nvCxnSpPr>
        <p:spPr>
          <a:xfrm flipV="1">
            <a:off x="4404843" y="3240816"/>
            <a:ext cx="380642" cy="65625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7"/>
          <p:cNvCxnSpPr>
            <a:stCxn id="13" idx="3"/>
            <a:endCxn id="23" idx="1"/>
          </p:cNvCxnSpPr>
          <p:nvPr/>
        </p:nvCxnSpPr>
        <p:spPr>
          <a:xfrm>
            <a:off x="4404843" y="3177110"/>
            <a:ext cx="379057" cy="2363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7"/>
          <p:cNvCxnSpPr>
            <a:stCxn id="12" idx="3"/>
            <a:endCxn id="21" idx="1"/>
          </p:cNvCxnSpPr>
          <p:nvPr/>
        </p:nvCxnSpPr>
        <p:spPr>
          <a:xfrm>
            <a:off x="4404843" y="2483512"/>
            <a:ext cx="380643" cy="57928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37"/>
          <p:cNvCxnSpPr>
            <a:stCxn id="28" idx="3"/>
            <a:endCxn id="17" idx="1"/>
          </p:cNvCxnSpPr>
          <p:nvPr/>
        </p:nvCxnSpPr>
        <p:spPr>
          <a:xfrm>
            <a:off x="5118241" y="4267513"/>
            <a:ext cx="310616" cy="389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37"/>
          <p:cNvCxnSpPr>
            <a:stCxn id="9" idx="3"/>
            <a:endCxn id="12" idx="1"/>
          </p:cNvCxnSpPr>
          <p:nvPr/>
        </p:nvCxnSpPr>
        <p:spPr>
          <a:xfrm>
            <a:off x="2965591" y="2480388"/>
            <a:ext cx="345228" cy="31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37"/>
          <p:cNvCxnSpPr>
            <a:stCxn id="10" idx="3"/>
            <a:endCxn id="13" idx="1"/>
          </p:cNvCxnSpPr>
          <p:nvPr/>
        </p:nvCxnSpPr>
        <p:spPr>
          <a:xfrm>
            <a:off x="2965591" y="3173965"/>
            <a:ext cx="345228" cy="31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7"/>
          <p:cNvCxnSpPr>
            <a:stCxn id="11" idx="3"/>
            <a:endCxn id="16" idx="1"/>
          </p:cNvCxnSpPr>
          <p:nvPr/>
        </p:nvCxnSpPr>
        <p:spPr>
          <a:xfrm>
            <a:off x="2965591" y="3897067"/>
            <a:ext cx="34522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37"/>
          <p:cNvCxnSpPr>
            <a:stCxn id="17" idx="3"/>
            <a:endCxn id="18" idx="1"/>
          </p:cNvCxnSpPr>
          <p:nvPr/>
        </p:nvCxnSpPr>
        <p:spPr>
          <a:xfrm>
            <a:off x="6522881" y="4657512"/>
            <a:ext cx="41131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32314" y="2970239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2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432314" y="367779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39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hash join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1407136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969309" y="3157719"/>
            <a:ext cx="765106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0"/>
            <a:endCxn id="5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935030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</a:t>
            </a:r>
            <a:endParaRPr lang="zh-CN" altLang="en-US" sz="1400"/>
          </a:p>
        </p:txBody>
      </p:sp>
      <p:cxnSp>
        <p:nvCxnSpPr>
          <p:cNvPr id="11" name="直接箭头连接符 10"/>
          <p:cNvCxnSpPr>
            <a:stCxn id="10" idx="0"/>
            <a:endCxn id="3" idx="2"/>
          </p:cNvCxnSpPr>
          <p:nvPr/>
        </p:nvCxnSpPr>
        <p:spPr>
          <a:xfrm flipH="1" flipV="1">
            <a:off x="2734415" y="3157719"/>
            <a:ext cx="762788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410138" y="3773023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5655918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7735097" y="1717477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8" name="直接箭头连接符 17"/>
          <p:cNvCxnSpPr>
            <a:stCxn id="16" idx="0"/>
            <a:endCxn id="15" idx="2"/>
          </p:cNvCxnSpPr>
          <p:nvPr/>
        </p:nvCxnSpPr>
        <p:spPr>
          <a:xfrm flipV="1">
            <a:off x="6218091" y="4248884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0"/>
            <a:endCxn id="39" idx="2"/>
          </p:cNvCxnSpPr>
          <p:nvPr/>
        </p:nvCxnSpPr>
        <p:spPr>
          <a:xfrm flipV="1">
            <a:off x="6972311" y="3224760"/>
            <a:ext cx="1324960" cy="54826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3812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Scan2(part)</a:t>
            </a:r>
            <a:endParaRPr lang="zh-CN" altLang="en-US" sz="1400"/>
          </a:p>
        </p:txBody>
      </p:sp>
      <p:cxnSp>
        <p:nvCxnSpPr>
          <p:cNvPr id="21" name="直接箭头连接符 20"/>
          <p:cNvCxnSpPr>
            <a:stCxn id="20" idx="0"/>
            <a:endCxn id="15" idx="2"/>
          </p:cNvCxnSpPr>
          <p:nvPr/>
        </p:nvCxnSpPr>
        <p:spPr>
          <a:xfrm flipH="1" flipV="1">
            <a:off x="6972311" y="4248884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9290982" y="376766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3" name="圆角矩形 22"/>
          <p:cNvSpPr/>
          <p:nvPr/>
        </p:nvSpPr>
        <p:spPr>
          <a:xfrm>
            <a:off x="8536762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scan1</a:t>
            </a:r>
            <a:endParaRPr lang="zh-CN" altLang="en-US" sz="1400"/>
          </a:p>
        </p:txBody>
      </p:sp>
      <p:cxnSp>
        <p:nvCxnSpPr>
          <p:cNvPr id="24" name="直接箭头连接符 23"/>
          <p:cNvCxnSpPr>
            <a:stCxn id="23" idx="0"/>
            <a:endCxn id="22" idx="2"/>
          </p:cNvCxnSpPr>
          <p:nvPr/>
        </p:nvCxnSpPr>
        <p:spPr>
          <a:xfrm flipV="1">
            <a:off x="9098935" y="4243525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0064656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Scan2(part</a:t>
            </a:r>
            <a:r>
              <a:rPr lang="en-US" altLang="zh-CN" sz="1400" smtClean="0"/>
              <a:t>)</a:t>
            </a:r>
            <a:endParaRPr lang="zh-CN" altLang="en-US" sz="1400"/>
          </a:p>
        </p:txBody>
      </p:sp>
      <p:cxnSp>
        <p:nvCxnSpPr>
          <p:cNvPr id="26" name="直接箭头连接符 25"/>
          <p:cNvCxnSpPr>
            <a:stCxn id="25" idx="0"/>
            <a:endCxn id="22" idx="2"/>
          </p:cNvCxnSpPr>
          <p:nvPr/>
        </p:nvCxnSpPr>
        <p:spPr>
          <a:xfrm flipH="1" flipV="1">
            <a:off x="9853155" y="4243525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39" idx="2"/>
          </p:cNvCxnSpPr>
          <p:nvPr/>
        </p:nvCxnSpPr>
        <p:spPr>
          <a:xfrm flipH="1" flipV="1">
            <a:off x="8297271" y="3224760"/>
            <a:ext cx="1524015" cy="54826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1886" y="4421537"/>
            <a:ext cx="5050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HASH JOIN </a:t>
            </a:r>
            <a:r>
              <a:rPr lang="zh-CN" altLang="en-US" sz="1400" smtClean="0"/>
              <a:t>并行需要先在两表中选取小表来做</a:t>
            </a:r>
            <a:r>
              <a:rPr lang="en-US" altLang="zh-CN" sz="1400" smtClean="0"/>
              <a:t>HASH TABLE</a:t>
            </a:r>
          </a:p>
          <a:p>
            <a:r>
              <a:rPr lang="zh-CN" altLang="en-US" sz="1400" smtClean="0"/>
              <a:t>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有两种模型，一种是本身就是基于</a:t>
            </a:r>
            <a:r>
              <a:rPr lang="en-US" altLang="zh-CN" sz="1400" smtClean="0"/>
              <a:t>HASH</a:t>
            </a:r>
            <a:r>
              <a:rPr lang="zh-CN" altLang="en-US" sz="1400" smtClean="0"/>
              <a:t>分区的，则每个</a:t>
            </a:r>
            <a:r>
              <a:rPr lang="en-US" altLang="zh-CN" sz="1400" smtClean="0"/>
              <a:t>JOIN</a:t>
            </a:r>
            <a:r>
              <a:rPr lang="zh-CN" altLang="en-US" sz="1400" smtClean="0"/>
              <a:t>节点自己做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（也可以运行时生成）</a:t>
            </a:r>
            <a:endParaRPr lang="en-US" altLang="zh-CN" sz="1400" smtClean="0"/>
          </a:p>
          <a:p>
            <a:r>
              <a:rPr lang="zh-CN" altLang="en-US" sz="1400"/>
              <a:t>另</a:t>
            </a:r>
            <a:r>
              <a:rPr lang="zh-CN" altLang="en-US" sz="1400" smtClean="0"/>
              <a:t>一种则是通用的场景，需要整个表可间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，这个时候需要支持一个并行插入生成的</a:t>
            </a:r>
            <a:r>
              <a:rPr lang="en-US" altLang="zh-CN" sz="1400" smtClean="0"/>
              <a:t>HASH </a:t>
            </a:r>
            <a:r>
              <a:rPr lang="zh-CN" altLang="en-US" sz="1400" smtClean="0"/>
              <a:t>表，这个时候效率是很高的，详细论文可以参考一下（之前看过，忘了是哪篇了）</a:t>
            </a:r>
            <a:endParaRPr lang="en-US" altLang="zh-CN" sz="1400" smtClean="0"/>
          </a:p>
          <a:p>
            <a:endParaRPr lang="en-US" altLang="zh-CN" sz="1400"/>
          </a:p>
          <a:p>
            <a:r>
              <a:rPr lang="zh-CN" altLang="en-US" sz="1400" b="1" smtClean="0">
                <a:solidFill>
                  <a:srgbClr val="FF0000"/>
                </a:solidFill>
              </a:rPr>
              <a:t>增加一个类似 </a:t>
            </a:r>
            <a:r>
              <a:rPr lang="en-US" altLang="zh-CN" sz="1400" b="1" smtClean="0">
                <a:solidFill>
                  <a:srgbClr val="FF0000"/>
                </a:solidFill>
              </a:rPr>
              <a:t>prepare</a:t>
            </a:r>
            <a:r>
              <a:rPr lang="zh-CN" altLang="en-US" sz="1400" b="1" smtClean="0">
                <a:solidFill>
                  <a:srgbClr val="FF0000"/>
                </a:solidFill>
              </a:rPr>
              <a:t>的阶段，并且这个阶段可以设置线程屏障，需要同步后再一起执行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789546" y="4314275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6" idx="0"/>
            <a:endCxn id="29" idx="1"/>
          </p:cNvCxnSpPr>
          <p:nvPr/>
        </p:nvCxnSpPr>
        <p:spPr>
          <a:xfrm flipV="1">
            <a:off x="6218091" y="4552206"/>
            <a:ext cx="1571455" cy="564509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0"/>
            <a:endCxn id="29" idx="3"/>
          </p:cNvCxnSpPr>
          <p:nvPr/>
        </p:nvCxnSpPr>
        <p:spPr>
          <a:xfrm flipH="1" flipV="1">
            <a:off x="8913891" y="4552206"/>
            <a:ext cx="185044" cy="55915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735098" y="2748899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42" name="直接箭头连接符 41"/>
          <p:cNvCxnSpPr>
            <a:stCxn id="39" idx="0"/>
            <a:endCxn id="17" idx="2"/>
          </p:cNvCxnSpPr>
          <p:nvPr/>
        </p:nvCxnSpPr>
        <p:spPr>
          <a:xfrm flipH="1" flipV="1">
            <a:off x="8297270" y="2193338"/>
            <a:ext cx="1" cy="555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845292" y="2919788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61" name="直接箭头连接符 60"/>
          <p:cNvCxnSpPr>
            <a:stCxn id="4" idx="0"/>
            <a:endCxn id="60" idx="2"/>
          </p:cNvCxnSpPr>
          <p:nvPr/>
        </p:nvCxnSpPr>
        <p:spPr>
          <a:xfrm flipH="1" flipV="1">
            <a:off x="1407465" y="3395649"/>
            <a:ext cx="561844" cy="134085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06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merge join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8457" y="1338942"/>
            <a:ext cx="109074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 join </a:t>
            </a:r>
            <a:r>
              <a:rPr lang="zh-CN" altLang="en-US" dirty="0" smtClean="0"/>
              <a:t>比较好做并行，主要是因为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适合大小表的情况，如果两个都是大表，则不太好处理。这个时候使用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会比较好。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之前</a:t>
            </a:r>
            <a:r>
              <a:rPr lang="en-US" altLang="zh-CN" dirty="0" smtClean="0"/>
              <a:t>MONETDB</a:t>
            </a:r>
            <a:r>
              <a:rPr lang="zh-CN" altLang="en-US" dirty="0" smtClean="0"/>
              <a:t>的论文中，提到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，但方式是将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，因为他们觉得：</a:t>
            </a:r>
            <a:endParaRPr lang="en-US" altLang="zh-CN" dirty="0" smtClean="0"/>
          </a:p>
          <a:p>
            <a:r>
              <a:rPr lang="en-US" altLang="zh-CN" dirty="0" smtClean="0"/>
              <a:t>MERGE JOIN</a:t>
            </a:r>
            <a:r>
              <a:rPr lang="zh-CN" altLang="en-US" dirty="0" smtClean="0"/>
              <a:t>有几个缺点：</a:t>
            </a:r>
            <a:endParaRPr lang="en-US" altLang="zh-CN" dirty="0" smtClean="0"/>
          </a:p>
          <a:p>
            <a:r>
              <a:rPr lang="zh-CN" altLang="en-US" dirty="0" smtClean="0"/>
              <a:t>第一个问题是计算的消耗比较大</a:t>
            </a:r>
            <a:endParaRPr lang="en-US" altLang="zh-CN" dirty="0" smtClean="0"/>
          </a:p>
          <a:p>
            <a:r>
              <a:rPr lang="zh-CN" altLang="en-US" dirty="0" smtClean="0"/>
              <a:t>第二个问题是需要序列化整个表，这个内存消耗太大；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对于第一个问题，</a:t>
            </a:r>
            <a:r>
              <a:rPr lang="en-US" altLang="zh-CN" dirty="0" smtClean="0"/>
              <a:t>HYPER</a:t>
            </a:r>
            <a:r>
              <a:rPr lang="zh-CN" altLang="en-US" dirty="0" smtClean="0"/>
              <a:t>上经过实践，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的性能并行后续的优势会比较大，如果使用多种排序组合，特别是整形数据</a:t>
            </a:r>
            <a:r>
              <a:rPr lang="zh-CN" altLang="en-US" dirty="0"/>
              <a:t>，使用</a:t>
            </a:r>
            <a:r>
              <a:rPr lang="en-US" altLang="zh-CN" dirty="0"/>
              <a:t>RADIX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性能是比较</a:t>
            </a:r>
            <a:r>
              <a:rPr lang="zh-CN" altLang="en-US" dirty="0" smtClean="0"/>
              <a:t>好的，另外，有可能数据本身就是排序的；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对于第二个问题，内存问题，目前没有很好的办法，但如果基于分布式的场景，未尝不能考虑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综合来看，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目前可以先不做，但后续需要考虑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8247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star join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9113" y="1094874"/>
            <a:ext cx="101736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星型连接即多个表（通常是小表）和一个大表连接，更复杂的连接则是雪花表；</a:t>
            </a:r>
            <a:endParaRPr lang="en-US" altLang="zh-CN" dirty="0" smtClean="0"/>
          </a:p>
          <a:p>
            <a:r>
              <a:rPr lang="zh-CN" altLang="en-US" dirty="0" smtClean="0"/>
              <a:t>星型连接在实际的数据仓库中非常常见，因此需要后续考虑进行合理</a:t>
            </a:r>
            <a:r>
              <a:rPr lang="zh-CN" altLang="en-US" smtClean="0"/>
              <a:t>优化。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关于多级并行的问题，如下语句</a:t>
            </a:r>
            <a:endParaRPr lang="en-US" altLang="zh-CN" smtClean="0"/>
          </a:p>
          <a:p>
            <a:r>
              <a:rPr lang="en-US" altLang="zh-CN" smtClean="0"/>
              <a:t>Select a.f1, count(a.f2) from test1 a, test2 b where a.f1=b.f1 group by a.f1;</a:t>
            </a:r>
          </a:p>
          <a:p>
            <a:r>
              <a:rPr lang="zh-CN" altLang="en-US" smtClean="0"/>
              <a:t>解决并行的方式是通过多级并行方式，在</a:t>
            </a:r>
            <a:r>
              <a:rPr lang="en-US" altLang="zh-CN" smtClean="0"/>
              <a:t>group</a:t>
            </a:r>
            <a:r>
              <a:rPr lang="zh-CN" altLang="en-US" smtClean="0"/>
              <a:t>和</a:t>
            </a:r>
            <a:r>
              <a:rPr lang="en-US" altLang="zh-CN" smtClean="0"/>
              <a:t>join</a:t>
            </a:r>
            <a:r>
              <a:rPr lang="zh-CN" altLang="en-US" smtClean="0"/>
              <a:t>节点增加 </a:t>
            </a:r>
            <a:r>
              <a:rPr lang="en-US" altLang="zh-CN" smtClean="0"/>
              <a:t>exchange(n&gt;m)</a:t>
            </a:r>
            <a:r>
              <a:rPr lang="zh-CN" altLang="en-US" smtClean="0"/>
              <a:t>节点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69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Multi-thread execute plan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Main thread</a:t>
            </a:r>
          </a:p>
          <a:p>
            <a:pPr lvl="1"/>
            <a:r>
              <a:rPr lang="en-US" altLang="zh-CN" dirty="0" smtClean="0"/>
              <a:t>Parser-&gt; execute plan</a:t>
            </a:r>
          </a:p>
          <a:p>
            <a:pPr lvl="1"/>
            <a:r>
              <a:rPr lang="en-US" altLang="zh-CN" dirty="0" smtClean="0"/>
              <a:t>Generate Parallel </a:t>
            </a:r>
            <a:r>
              <a:rPr lang="en-US" altLang="zh-CN" dirty="0"/>
              <a:t>execute </a:t>
            </a:r>
            <a:r>
              <a:rPr lang="en-US" altLang="zh-CN" dirty="0" smtClean="0"/>
              <a:t>plan</a:t>
            </a:r>
          </a:p>
          <a:p>
            <a:pPr lvl="1"/>
            <a:r>
              <a:rPr lang="en-US" altLang="zh-CN" dirty="0" smtClean="0"/>
              <a:t>Get the all thread resource </a:t>
            </a:r>
          </a:p>
          <a:p>
            <a:pPr lvl="1"/>
            <a:r>
              <a:rPr lang="en-US" altLang="zh-CN" dirty="0" smtClean="0"/>
              <a:t>Dispatch the sub tasks</a:t>
            </a:r>
          </a:p>
          <a:p>
            <a:pPr lvl="1"/>
            <a:r>
              <a:rPr lang="en-US" altLang="zh-CN" dirty="0" smtClean="0"/>
              <a:t>Loop Execute root next</a:t>
            </a:r>
          </a:p>
          <a:p>
            <a:pPr lvl="1"/>
            <a:r>
              <a:rPr lang="en-US" altLang="zh-CN" dirty="0" smtClean="0"/>
              <a:t>Sub node call the exchange node </a:t>
            </a:r>
          </a:p>
          <a:p>
            <a:pPr lvl="1"/>
            <a:r>
              <a:rPr lang="en-US" altLang="zh-CN" dirty="0"/>
              <a:t>exchange </a:t>
            </a:r>
            <a:r>
              <a:rPr lang="en-US" altLang="zh-CN" dirty="0" smtClean="0"/>
              <a:t>node fetch completed buffer from other worker thread generated (maybe blocked)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Worker thread</a:t>
            </a:r>
          </a:p>
          <a:p>
            <a:pPr lvl="1"/>
            <a:r>
              <a:rPr lang="en-US" altLang="zh-CN" dirty="0" smtClean="0"/>
              <a:t>Get the sub task</a:t>
            </a:r>
          </a:p>
          <a:p>
            <a:pPr lvl="1"/>
            <a:r>
              <a:rPr lang="en-US" altLang="zh-CN" dirty="0" err="1" smtClean="0"/>
              <a:t>Alloc</a:t>
            </a:r>
            <a:r>
              <a:rPr lang="en-US" altLang="zh-CN" dirty="0" smtClean="0"/>
              <a:t> the buffer from the root tree</a:t>
            </a:r>
          </a:p>
          <a:p>
            <a:pPr lvl="1"/>
            <a:r>
              <a:rPr lang="en-US" altLang="zh-CN" dirty="0" smtClean="0"/>
              <a:t>Execute the sub tree to the result buffer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249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多线程执行框架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语法解析完成后，先生成单线程的执行计划</a:t>
            </a:r>
            <a:endParaRPr lang="en-US" altLang="zh-CN" smtClean="0"/>
          </a:p>
          <a:p>
            <a:r>
              <a:rPr lang="zh-CN" altLang="en-US" smtClean="0"/>
              <a:t>根据单线程的执行计划，根据成本原则生成多线程的执行计划</a:t>
            </a:r>
            <a:endParaRPr lang="en-US" altLang="zh-CN" smtClean="0"/>
          </a:p>
          <a:p>
            <a:pPr lvl="1"/>
            <a:r>
              <a:rPr lang="zh-CN" altLang="en-US" smtClean="0"/>
              <a:t>使用多线程的规则，</a:t>
            </a:r>
            <a:r>
              <a:rPr lang="zh-CN" altLang="en-US"/>
              <a:t>可根据成本或者</a:t>
            </a:r>
            <a:r>
              <a:rPr lang="en-US" altLang="zh-CN"/>
              <a:t>HINT</a:t>
            </a:r>
            <a:r>
              <a:rPr lang="zh-CN" altLang="en-US"/>
              <a:t>方式决定</a:t>
            </a:r>
            <a:endParaRPr lang="en-US" altLang="zh-CN" smtClean="0"/>
          </a:p>
          <a:p>
            <a:pPr lvl="2"/>
            <a:r>
              <a:rPr lang="zh-CN" altLang="en-US" smtClean="0"/>
              <a:t>本身执行节点是否支持多线程</a:t>
            </a:r>
            <a:endParaRPr lang="en-US" altLang="zh-CN" smtClean="0"/>
          </a:p>
          <a:p>
            <a:pPr lvl="2"/>
            <a:r>
              <a:rPr lang="zh-CN" altLang="en-US" smtClean="0"/>
              <a:t>当前环境的</a:t>
            </a:r>
            <a:r>
              <a:rPr lang="en-US" altLang="zh-CN" smtClean="0"/>
              <a:t>CPU</a:t>
            </a:r>
            <a:r>
              <a:rPr lang="zh-CN" altLang="en-US" smtClean="0"/>
              <a:t>个数</a:t>
            </a:r>
            <a:endParaRPr lang="en-US" altLang="zh-CN" smtClean="0"/>
          </a:p>
          <a:p>
            <a:pPr lvl="2"/>
            <a:r>
              <a:rPr lang="zh-CN" altLang="en-US"/>
              <a:t>表</a:t>
            </a:r>
            <a:r>
              <a:rPr lang="zh-CN" altLang="en-US" smtClean="0"/>
              <a:t>规模大小</a:t>
            </a:r>
            <a:endParaRPr lang="en-US" altLang="zh-CN" smtClean="0"/>
          </a:p>
          <a:p>
            <a:pPr lvl="2"/>
            <a:r>
              <a:rPr lang="zh-CN" altLang="en-US" smtClean="0"/>
              <a:t>是否使用了</a:t>
            </a:r>
            <a:r>
              <a:rPr lang="en-US" altLang="zh-CN" smtClean="0"/>
              <a:t>HINT</a:t>
            </a:r>
          </a:p>
          <a:p>
            <a:endParaRPr lang="en-US" altLang="zh-CN" smtClean="0"/>
          </a:p>
          <a:p>
            <a:r>
              <a:rPr lang="zh-CN" altLang="en-US" smtClean="0"/>
              <a:t>主线程启动后，根据执行的并行度，申请线程资源；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4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665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57823"/>
              </p:ext>
            </p:extLst>
          </p:nvPr>
        </p:nvGraphicFramePr>
        <p:xfrm>
          <a:off x="10888267" y="2924506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√</a:t>
                      </a:r>
                      <a:endParaRPr lang="zh-CN" altLang="en-US" sz="1000" dirty="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2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46475"/>
              </p:ext>
            </p:extLst>
          </p:nvPr>
        </p:nvGraphicFramePr>
        <p:xfrm>
          <a:off x="10888267" y="4187248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6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7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94168"/>
              </p:ext>
            </p:extLst>
          </p:nvPr>
        </p:nvGraphicFramePr>
        <p:xfrm>
          <a:off x="10888267" y="5449991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10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11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679129"/>
              </p:ext>
            </p:extLst>
          </p:nvPr>
        </p:nvGraphicFramePr>
        <p:xfrm>
          <a:off x="9701722" y="412919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3681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4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5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>
            <a:off x="10162551" y="3481372"/>
            <a:ext cx="566058" cy="6313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0162551" y="4591714"/>
            <a:ext cx="566058" cy="108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10162551" y="5081572"/>
            <a:ext cx="653144" cy="7339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89151"/>
              </p:ext>
            </p:extLst>
          </p:nvPr>
        </p:nvGraphicFramePr>
        <p:xfrm>
          <a:off x="9707316" y="526954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12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7" name="圆角矩形 16"/>
          <p:cNvSpPr/>
          <p:nvPr/>
        </p:nvSpPr>
        <p:spPr>
          <a:xfrm>
            <a:off x="7994825" y="5122382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SCAN</a:t>
            </a:r>
            <a:endParaRPr lang="zh-CN" altLang="en-US" sz="120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9218364" y="4827373"/>
            <a:ext cx="312864" cy="2308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6715" y="4112743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JOIN</a:t>
            </a:r>
            <a:endParaRPr lang="zh-CN" altLang="en-US" sz="1200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8158883" y="4744995"/>
            <a:ext cx="243712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458422" y="51223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SCAN</a:t>
            </a:r>
            <a:endParaRPr lang="zh-CN" altLang="en-US" sz="12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103310" y="4744995"/>
            <a:ext cx="310581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35753"/>
              </p:ext>
            </p:extLst>
          </p:nvPr>
        </p:nvGraphicFramePr>
        <p:xfrm>
          <a:off x="5521961" y="487515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5988910" y="5377374"/>
            <a:ext cx="36110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719559"/>
              </p:ext>
            </p:extLst>
          </p:nvPr>
        </p:nvGraphicFramePr>
        <p:xfrm>
          <a:off x="5695774" y="3481372"/>
          <a:ext cx="1042777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  <a:gridCol w="35664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 flipH="1" flipV="1">
            <a:off x="9220237" y="5412956"/>
            <a:ext cx="310991" cy="355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6903308" y="4112743"/>
            <a:ext cx="200002" cy="1297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7186715" y="310310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PROJECT</a:t>
            </a:r>
            <a:endParaRPr lang="zh-CN" altLang="en-US" sz="1200" dirty="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733727" y="3716111"/>
            <a:ext cx="0" cy="3039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26081"/>
              </p:ext>
            </p:extLst>
          </p:nvPr>
        </p:nvGraphicFramePr>
        <p:xfrm>
          <a:off x="8745781" y="3091285"/>
          <a:ext cx="686136" cy="4876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>
            <a:off x="8402595" y="3341034"/>
            <a:ext cx="26361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650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内存管理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33693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3751202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grpSp>
        <p:nvGrpSpPr>
          <p:cNvPr id="17" name="组合 16"/>
          <p:cNvGrpSpPr/>
          <p:nvPr/>
        </p:nvGrpSpPr>
        <p:grpSpPr>
          <a:xfrm>
            <a:off x="1708575" y="1730427"/>
            <a:ext cx="578498" cy="2338888"/>
            <a:chOff x="970384" y="1539540"/>
            <a:chExt cx="578498" cy="2338888"/>
          </a:xfrm>
        </p:grpSpPr>
        <p:sp>
          <p:nvSpPr>
            <p:cNvPr id="9" name="矩形 8"/>
            <p:cNvSpPr/>
            <p:nvPr/>
          </p:nvSpPr>
          <p:spPr>
            <a:xfrm>
              <a:off x="970384" y="3586067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70384" y="3293706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70384" y="3001345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70384" y="2708984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70384" y="2416623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0384" y="2124262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70384" y="1831901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70384" y="1539540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肘形连接符 18"/>
          <p:cNvCxnSpPr>
            <a:stCxn id="9" idx="3"/>
            <a:endCxn id="4" idx="1"/>
          </p:cNvCxnSpPr>
          <p:nvPr/>
        </p:nvCxnSpPr>
        <p:spPr>
          <a:xfrm>
            <a:off x="2287073" y="3923135"/>
            <a:ext cx="546620" cy="208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59341" y="3793964"/>
            <a:ext cx="949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32768 bytes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956962" y="1164084"/>
            <a:ext cx="2081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segment size = 1024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51118" y="175073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128 </a:t>
            </a:r>
            <a:r>
              <a:rPr lang="en-US" altLang="zh-CN" sz="1200"/>
              <a:t>bytes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856416" y="2023043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258 bytes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856398" y="230591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512 bytes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1062276" y="27198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28" name="肘形连接符 27"/>
          <p:cNvCxnSpPr>
            <a:stCxn id="4" idx="3"/>
            <a:endCxn id="5" idx="1"/>
          </p:cNvCxnSpPr>
          <p:nvPr/>
        </p:nvCxnSpPr>
        <p:spPr>
          <a:xfrm>
            <a:off x="3434738" y="4131516"/>
            <a:ext cx="31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072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Project </a:t>
            </a:r>
            <a:r>
              <a:rPr lang="en-US" altLang="zh-CN"/>
              <a:t>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629748" y="23622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Project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29748" y="310242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4" idx="0"/>
            <a:endCxn id="3" idx="2"/>
          </p:cNvCxnSpPr>
          <p:nvPr/>
        </p:nvCxnSpPr>
        <p:spPr>
          <a:xfrm flipV="1">
            <a:off x="2083060" y="275408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4177006" y="23622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Project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177006" y="310242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V="1">
            <a:off x="4630318" y="275408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177006" y="384265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9" idx="0"/>
            <a:endCxn id="7" idx="2"/>
          </p:cNvCxnSpPr>
          <p:nvPr/>
        </p:nvCxnSpPr>
        <p:spPr>
          <a:xfrm flipV="1">
            <a:off x="4630318" y="3494314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箭头 12"/>
          <p:cNvSpPr/>
          <p:nvPr/>
        </p:nvSpPr>
        <p:spPr>
          <a:xfrm>
            <a:off x="3026229" y="2895600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9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623457" y="2405744"/>
            <a:ext cx="2797628" cy="1715276"/>
          </a:xfrm>
          <a:prstGeom prst="roundRect">
            <a:avLst>
              <a:gd name="adj" fmla="val 757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Haswell-based Xeon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823648" y="2797628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823648" y="3049555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823648" y="3301482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447570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447570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447570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071492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071492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071492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695414" y="2797626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695414" y="3049553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695414" y="3301480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823647" y="3635828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左右箭头 53"/>
          <p:cNvSpPr/>
          <p:nvPr/>
        </p:nvSpPr>
        <p:spPr>
          <a:xfrm>
            <a:off x="5438782" y="3354350"/>
            <a:ext cx="735568" cy="3421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左右箭头 54"/>
          <p:cNvSpPr/>
          <p:nvPr/>
        </p:nvSpPr>
        <p:spPr>
          <a:xfrm>
            <a:off x="5438782" y="2864491"/>
            <a:ext cx="735568" cy="3421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左右箭头 56"/>
          <p:cNvSpPr/>
          <p:nvPr/>
        </p:nvSpPr>
        <p:spPr>
          <a:xfrm rot="16200000">
            <a:off x="3082987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左右箭头 59"/>
          <p:cNvSpPr/>
          <p:nvPr/>
        </p:nvSpPr>
        <p:spPr>
          <a:xfrm rot="16200000">
            <a:off x="3479537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左右箭头 60"/>
          <p:cNvSpPr/>
          <p:nvPr/>
        </p:nvSpPr>
        <p:spPr>
          <a:xfrm rot="16200000">
            <a:off x="3877069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左右箭头 61"/>
          <p:cNvSpPr/>
          <p:nvPr/>
        </p:nvSpPr>
        <p:spPr>
          <a:xfrm rot="16200000">
            <a:off x="4263898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左右箭头 62"/>
          <p:cNvSpPr/>
          <p:nvPr/>
        </p:nvSpPr>
        <p:spPr>
          <a:xfrm rot="16200000">
            <a:off x="6653545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左右箭头 63"/>
          <p:cNvSpPr/>
          <p:nvPr/>
        </p:nvSpPr>
        <p:spPr>
          <a:xfrm rot="16200000">
            <a:off x="7050095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左右箭头 64"/>
          <p:cNvSpPr/>
          <p:nvPr/>
        </p:nvSpPr>
        <p:spPr>
          <a:xfrm rot="16200000">
            <a:off x="7447627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左右箭头 65"/>
          <p:cNvSpPr/>
          <p:nvPr/>
        </p:nvSpPr>
        <p:spPr>
          <a:xfrm rot="16200000">
            <a:off x="7834456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6190420" y="2405744"/>
            <a:ext cx="2797628" cy="1715275"/>
          </a:xfrm>
          <a:prstGeom prst="roundRect">
            <a:avLst>
              <a:gd name="adj" fmla="val 757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Haswell-based Xeon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6390611" y="2797628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6390611" y="3049555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6390611" y="3301482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7014533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7014533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7014533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638455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638455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7638455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8262377" y="2797626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8262377" y="3049553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262377" y="3301480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6390610" y="3635828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2823647" y="4897017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6432944" y="4896240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左右箭头 108"/>
          <p:cNvSpPr/>
          <p:nvPr/>
        </p:nvSpPr>
        <p:spPr>
          <a:xfrm>
            <a:off x="1795278" y="2688767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左右箭头 109"/>
          <p:cNvSpPr/>
          <p:nvPr/>
        </p:nvSpPr>
        <p:spPr>
          <a:xfrm>
            <a:off x="1795278" y="3034775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左右箭头 111"/>
          <p:cNvSpPr/>
          <p:nvPr/>
        </p:nvSpPr>
        <p:spPr>
          <a:xfrm>
            <a:off x="1795278" y="3379227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左右箭头 113"/>
          <p:cNvSpPr/>
          <p:nvPr/>
        </p:nvSpPr>
        <p:spPr>
          <a:xfrm>
            <a:off x="9021461" y="2873826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左右箭头 114"/>
          <p:cNvSpPr/>
          <p:nvPr/>
        </p:nvSpPr>
        <p:spPr>
          <a:xfrm>
            <a:off x="9021461" y="3219834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左右箭头 115"/>
          <p:cNvSpPr/>
          <p:nvPr/>
        </p:nvSpPr>
        <p:spPr>
          <a:xfrm>
            <a:off x="9021461" y="3564286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左右箭头 117"/>
          <p:cNvSpPr/>
          <p:nvPr/>
        </p:nvSpPr>
        <p:spPr>
          <a:xfrm>
            <a:off x="1795278" y="3712791"/>
            <a:ext cx="743511" cy="300136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DMI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Order by 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235532" y="237308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235532" y="31133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688844" y="2764973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371462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68891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766320" y="37120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20" idx="0"/>
            <a:endCxn id="10" idx="2"/>
          </p:cNvCxnSpPr>
          <p:nvPr/>
        </p:nvCxnSpPr>
        <p:spPr>
          <a:xfrm flipV="1">
            <a:off x="5022203" y="4114800"/>
            <a:ext cx="0" cy="40277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0" idx="0"/>
            <a:endCxn id="9" idx="2"/>
          </p:cNvCxnSpPr>
          <p:nvPr/>
        </p:nvCxnSpPr>
        <p:spPr>
          <a:xfrm flipH="1" flipV="1">
            <a:off x="3824774" y="4114800"/>
            <a:ext cx="1197429" cy="40277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0" idx="0"/>
            <a:endCxn id="11" idx="2"/>
          </p:cNvCxnSpPr>
          <p:nvPr/>
        </p:nvCxnSpPr>
        <p:spPr>
          <a:xfrm flipV="1">
            <a:off x="5022203" y="4103915"/>
            <a:ext cx="1197429" cy="4136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568891" y="451757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guard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568891" y="21227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Merge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371462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9" idx="0"/>
            <a:endCxn id="34" idx="2"/>
          </p:cNvCxnSpPr>
          <p:nvPr/>
        </p:nvCxnSpPr>
        <p:spPr>
          <a:xfrm flipV="1">
            <a:off x="3824774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4568891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10" idx="0"/>
            <a:endCxn id="39" idx="2"/>
          </p:cNvCxnSpPr>
          <p:nvPr/>
        </p:nvCxnSpPr>
        <p:spPr>
          <a:xfrm flipV="1">
            <a:off x="5022203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766319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11" idx="0"/>
            <a:endCxn id="41" idx="2"/>
          </p:cNvCxnSpPr>
          <p:nvPr/>
        </p:nvCxnSpPr>
        <p:spPr>
          <a:xfrm flipH="1" flipV="1">
            <a:off x="6219631" y="3407229"/>
            <a:ext cx="1" cy="30480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4" idx="0"/>
            <a:endCxn id="33" idx="2"/>
          </p:cNvCxnSpPr>
          <p:nvPr/>
        </p:nvCxnSpPr>
        <p:spPr>
          <a:xfrm flipV="1">
            <a:off x="3824774" y="2514601"/>
            <a:ext cx="1197429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9" idx="0"/>
            <a:endCxn id="33" idx="2"/>
          </p:cNvCxnSpPr>
          <p:nvPr/>
        </p:nvCxnSpPr>
        <p:spPr>
          <a:xfrm flipV="1">
            <a:off x="5022203" y="2514601"/>
            <a:ext cx="0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1" idx="0"/>
            <a:endCxn id="33" idx="2"/>
          </p:cNvCxnSpPr>
          <p:nvPr/>
        </p:nvCxnSpPr>
        <p:spPr>
          <a:xfrm flipH="1" flipV="1">
            <a:off x="5022203" y="2514601"/>
            <a:ext cx="1197428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7148026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8345455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9542884" y="37120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8345455" y="21227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Merge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7148026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54" idx="0"/>
            <a:endCxn id="61" idx="2"/>
          </p:cNvCxnSpPr>
          <p:nvPr/>
        </p:nvCxnSpPr>
        <p:spPr>
          <a:xfrm flipV="1">
            <a:off x="7601338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8345455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stCxn id="55" idx="0"/>
            <a:endCxn id="63" idx="2"/>
          </p:cNvCxnSpPr>
          <p:nvPr/>
        </p:nvCxnSpPr>
        <p:spPr>
          <a:xfrm flipV="1">
            <a:off x="8798767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9542883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>
            <a:stCxn id="56" idx="0"/>
            <a:endCxn id="65" idx="2"/>
          </p:cNvCxnSpPr>
          <p:nvPr/>
        </p:nvCxnSpPr>
        <p:spPr>
          <a:xfrm flipH="1" flipV="1">
            <a:off x="9996195" y="3407229"/>
            <a:ext cx="1" cy="30480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1" idx="0"/>
            <a:endCxn id="60" idx="2"/>
          </p:cNvCxnSpPr>
          <p:nvPr/>
        </p:nvCxnSpPr>
        <p:spPr>
          <a:xfrm flipV="1">
            <a:off x="7601338" y="2514601"/>
            <a:ext cx="1197429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3" idx="0"/>
            <a:endCxn id="60" idx="2"/>
          </p:cNvCxnSpPr>
          <p:nvPr/>
        </p:nvCxnSpPr>
        <p:spPr>
          <a:xfrm flipV="1">
            <a:off x="8798767" y="2514601"/>
            <a:ext cx="0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5" idx="0"/>
            <a:endCxn id="60" idx="2"/>
          </p:cNvCxnSpPr>
          <p:nvPr/>
        </p:nvCxnSpPr>
        <p:spPr>
          <a:xfrm flipH="1" flipV="1">
            <a:off x="8798767" y="2514601"/>
            <a:ext cx="1197428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7148026" y="44304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8345454" y="441959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9542883" y="44304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>
            <a:stCxn id="70" idx="0"/>
            <a:endCxn id="54" idx="2"/>
          </p:cNvCxnSpPr>
          <p:nvPr/>
        </p:nvCxnSpPr>
        <p:spPr>
          <a:xfrm flipV="1">
            <a:off x="7601338" y="4114800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1" idx="0"/>
            <a:endCxn id="55" idx="2"/>
          </p:cNvCxnSpPr>
          <p:nvPr/>
        </p:nvCxnSpPr>
        <p:spPr>
          <a:xfrm flipV="1">
            <a:off x="8798766" y="4114800"/>
            <a:ext cx="1" cy="3047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2" idx="0"/>
            <a:endCxn id="56" idx="2"/>
          </p:cNvCxnSpPr>
          <p:nvPr/>
        </p:nvCxnSpPr>
        <p:spPr>
          <a:xfrm flipV="1">
            <a:off x="9996195" y="4103915"/>
            <a:ext cx="1" cy="32657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4568891" y="52251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7" name="直接箭头连接符 86"/>
          <p:cNvCxnSpPr>
            <a:stCxn id="86" idx="0"/>
            <a:endCxn id="20" idx="2"/>
          </p:cNvCxnSpPr>
          <p:nvPr/>
        </p:nvCxnSpPr>
        <p:spPr>
          <a:xfrm flipV="1">
            <a:off x="5022203" y="4909458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右箭头 89"/>
          <p:cNvSpPr/>
          <p:nvPr/>
        </p:nvSpPr>
        <p:spPr>
          <a:xfrm>
            <a:off x="2460950" y="2830286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83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Group by 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84888" y="220836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84888" y="294858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4" idx="0"/>
            <a:endCxn id="3" idx="2"/>
          </p:cNvCxnSpPr>
          <p:nvPr/>
        </p:nvCxnSpPr>
        <p:spPr>
          <a:xfrm flipV="1">
            <a:off x="838200" y="260024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2394858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588399" y="417008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H="1" flipV="1">
            <a:off x="2848170" y="3732360"/>
            <a:ext cx="1193541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588399" y="179011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regroup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588399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781940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7" idx="0"/>
            <a:endCxn id="12" idx="2"/>
          </p:cNvCxnSpPr>
          <p:nvPr/>
        </p:nvCxnSpPr>
        <p:spPr>
          <a:xfrm flipV="1">
            <a:off x="4041711" y="3732360"/>
            <a:ext cx="0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0"/>
            <a:endCxn id="13" idx="2"/>
          </p:cNvCxnSpPr>
          <p:nvPr/>
        </p:nvCxnSpPr>
        <p:spPr>
          <a:xfrm flipV="1">
            <a:off x="4041711" y="3732360"/>
            <a:ext cx="1193541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588399" y="24805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6" idx="0"/>
            <a:endCxn id="22" idx="2"/>
          </p:cNvCxnSpPr>
          <p:nvPr/>
        </p:nvCxnSpPr>
        <p:spPr>
          <a:xfrm flipV="1">
            <a:off x="2848170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0"/>
            <a:endCxn id="22" idx="2"/>
          </p:cNvCxnSpPr>
          <p:nvPr/>
        </p:nvCxnSpPr>
        <p:spPr>
          <a:xfrm flipV="1">
            <a:off x="4041711" y="2872386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0"/>
            <a:endCxn id="22" idx="2"/>
          </p:cNvCxnSpPr>
          <p:nvPr/>
        </p:nvCxnSpPr>
        <p:spPr>
          <a:xfrm flipH="1" flipV="1">
            <a:off x="4041711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2" idx="0"/>
            <a:endCxn id="9" idx="2"/>
          </p:cNvCxnSpPr>
          <p:nvPr/>
        </p:nvCxnSpPr>
        <p:spPr>
          <a:xfrm flipV="1">
            <a:off x="4041711" y="2182004"/>
            <a:ext cx="0" cy="29849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右箭头 35"/>
          <p:cNvSpPr/>
          <p:nvPr/>
        </p:nvSpPr>
        <p:spPr>
          <a:xfrm>
            <a:off x="1728886" y="2344430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6811736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005277" y="179011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regroup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8005277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9198818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8005277" y="24805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7" idx="0"/>
            <a:endCxn id="45" idx="2"/>
          </p:cNvCxnSpPr>
          <p:nvPr/>
        </p:nvCxnSpPr>
        <p:spPr>
          <a:xfrm flipV="1">
            <a:off x="7265048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0"/>
            <a:endCxn id="45" idx="2"/>
          </p:cNvCxnSpPr>
          <p:nvPr/>
        </p:nvCxnSpPr>
        <p:spPr>
          <a:xfrm flipV="1">
            <a:off x="8458589" y="2872386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2" idx="0"/>
            <a:endCxn id="45" idx="2"/>
          </p:cNvCxnSpPr>
          <p:nvPr/>
        </p:nvCxnSpPr>
        <p:spPr>
          <a:xfrm flipH="1" flipV="1">
            <a:off x="8458589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0"/>
            <a:endCxn id="40" idx="2"/>
          </p:cNvCxnSpPr>
          <p:nvPr/>
        </p:nvCxnSpPr>
        <p:spPr>
          <a:xfrm flipV="1">
            <a:off x="8458589" y="2182004"/>
            <a:ext cx="0" cy="29849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6803961" y="418325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8001389" y="417237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9198818" y="418325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56" idx="0"/>
            <a:endCxn id="37" idx="2"/>
          </p:cNvCxnSpPr>
          <p:nvPr/>
        </p:nvCxnSpPr>
        <p:spPr>
          <a:xfrm flipV="1">
            <a:off x="7257273" y="3732360"/>
            <a:ext cx="7775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7" idx="0"/>
            <a:endCxn id="41" idx="2"/>
          </p:cNvCxnSpPr>
          <p:nvPr/>
        </p:nvCxnSpPr>
        <p:spPr>
          <a:xfrm flipV="1">
            <a:off x="8454701" y="3732360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8" idx="0"/>
            <a:endCxn id="42" idx="2"/>
          </p:cNvCxnSpPr>
          <p:nvPr/>
        </p:nvCxnSpPr>
        <p:spPr>
          <a:xfrm flipV="1">
            <a:off x="9652130" y="3732360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22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Group by </a:t>
            </a:r>
            <a:r>
              <a:rPr lang="en-US" altLang="zh-CN" smtClean="0"/>
              <a:t>parallelization(hash table parallelize)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533652" y="3384868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36" idx="0"/>
            <a:endCxn id="3" idx="0"/>
          </p:cNvCxnSpPr>
          <p:nvPr/>
        </p:nvCxnSpPr>
        <p:spPr>
          <a:xfrm rot="16200000" flipH="1" flipV="1">
            <a:off x="3582685" y="2258701"/>
            <a:ext cx="611893" cy="1640439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6"/>
          <p:cNvCxnSpPr>
            <a:stCxn id="37" idx="0"/>
            <a:endCxn id="3" idx="0"/>
          </p:cNvCxnSpPr>
          <p:nvPr/>
        </p:nvCxnSpPr>
        <p:spPr>
          <a:xfrm rot="16200000" flipH="1" flipV="1">
            <a:off x="4179455" y="1661931"/>
            <a:ext cx="611893" cy="2833980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/>
          <p:cNvCxnSpPr>
            <a:stCxn id="38" idx="0"/>
            <a:endCxn id="3" idx="0"/>
          </p:cNvCxnSpPr>
          <p:nvPr/>
        </p:nvCxnSpPr>
        <p:spPr>
          <a:xfrm rot="16200000" flipH="1" flipV="1">
            <a:off x="4776226" y="1065160"/>
            <a:ext cx="611893" cy="4027521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255539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449080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642621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449080" y="191300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6" idx="0"/>
            <a:endCxn id="39" idx="2"/>
          </p:cNvCxnSpPr>
          <p:nvPr/>
        </p:nvCxnSpPr>
        <p:spPr>
          <a:xfrm flipV="1">
            <a:off x="4708851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7" idx="0"/>
            <a:endCxn id="39" idx="2"/>
          </p:cNvCxnSpPr>
          <p:nvPr/>
        </p:nvCxnSpPr>
        <p:spPr>
          <a:xfrm flipV="1">
            <a:off x="5902392" y="2304887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0"/>
            <a:endCxn id="39" idx="2"/>
          </p:cNvCxnSpPr>
          <p:nvPr/>
        </p:nvCxnSpPr>
        <p:spPr>
          <a:xfrm flipH="1" flipV="1">
            <a:off x="5902392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4247764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445192" y="360487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642621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3" idx="0"/>
            <a:endCxn id="36" idx="2"/>
          </p:cNvCxnSpPr>
          <p:nvPr/>
        </p:nvCxnSpPr>
        <p:spPr>
          <a:xfrm flipV="1">
            <a:off x="4701076" y="3164861"/>
            <a:ext cx="7775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4" idx="0"/>
            <a:endCxn id="37" idx="2"/>
          </p:cNvCxnSpPr>
          <p:nvPr/>
        </p:nvCxnSpPr>
        <p:spPr>
          <a:xfrm flipV="1">
            <a:off x="5898504" y="3164861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5" idx="0"/>
            <a:endCxn id="38" idx="2"/>
          </p:cNvCxnSpPr>
          <p:nvPr/>
        </p:nvCxnSpPr>
        <p:spPr>
          <a:xfrm flipV="1">
            <a:off x="7095933" y="3164861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491342" y="1564592"/>
            <a:ext cx="29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Based on lock free hash table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104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Group by </a:t>
            </a:r>
            <a:r>
              <a:rPr lang="en-US" altLang="zh-CN" smtClean="0"/>
              <a:t>parallelization(hash table parallelize)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215311" y="2680544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36" idx="0"/>
            <a:endCxn id="3" idx="0"/>
          </p:cNvCxnSpPr>
          <p:nvPr/>
        </p:nvCxnSpPr>
        <p:spPr>
          <a:xfrm rot="16200000" flipV="1">
            <a:off x="3338557" y="3092058"/>
            <a:ext cx="1716368" cy="893340"/>
          </a:xfrm>
          <a:prstGeom prst="curvedConnector3">
            <a:avLst>
              <a:gd name="adj1" fmla="val 11331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6"/>
          <p:cNvCxnSpPr>
            <a:stCxn id="37" idx="0"/>
            <a:endCxn id="3" idx="0"/>
          </p:cNvCxnSpPr>
          <p:nvPr/>
        </p:nvCxnSpPr>
        <p:spPr>
          <a:xfrm rot="16200000" flipV="1">
            <a:off x="4780017" y="1650599"/>
            <a:ext cx="92431" cy="2152321"/>
          </a:xfrm>
          <a:prstGeom prst="curvedConnector3">
            <a:avLst>
              <a:gd name="adj1" fmla="val 34732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/>
          <p:cNvCxnSpPr>
            <a:stCxn id="38" idx="0"/>
            <a:endCxn id="3" idx="0"/>
          </p:cNvCxnSpPr>
          <p:nvPr/>
        </p:nvCxnSpPr>
        <p:spPr>
          <a:xfrm rot="16200000" flipV="1">
            <a:off x="5376787" y="1053829"/>
            <a:ext cx="92431" cy="3345862"/>
          </a:xfrm>
          <a:prstGeom prst="curvedConnector3">
            <a:avLst>
              <a:gd name="adj1" fmla="val 34732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190099" y="439691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449080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642621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449080" y="191300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6" idx="0"/>
            <a:endCxn id="39" idx="2"/>
          </p:cNvCxnSpPr>
          <p:nvPr/>
        </p:nvCxnSpPr>
        <p:spPr>
          <a:xfrm flipV="1">
            <a:off x="4643411" y="2304887"/>
            <a:ext cx="1258981" cy="209202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7" idx="0"/>
            <a:endCxn id="39" idx="2"/>
          </p:cNvCxnSpPr>
          <p:nvPr/>
        </p:nvCxnSpPr>
        <p:spPr>
          <a:xfrm flipV="1">
            <a:off x="5902392" y="2304887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0"/>
            <a:endCxn id="39" idx="2"/>
          </p:cNvCxnSpPr>
          <p:nvPr/>
        </p:nvCxnSpPr>
        <p:spPr>
          <a:xfrm flipH="1" flipV="1">
            <a:off x="5902392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4190099" y="506670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445192" y="360487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642621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3" idx="0"/>
            <a:endCxn id="36" idx="2"/>
          </p:cNvCxnSpPr>
          <p:nvPr/>
        </p:nvCxnSpPr>
        <p:spPr>
          <a:xfrm flipV="1">
            <a:off x="4643411" y="4788798"/>
            <a:ext cx="0" cy="277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4" idx="0"/>
            <a:endCxn id="37" idx="2"/>
          </p:cNvCxnSpPr>
          <p:nvPr/>
        </p:nvCxnSpPr>
        <p:spPr>
          <a:xfrm flipV="1">
            <a:off x="5898504" y="3164861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5" idx="0"/>
            <a:endCxn id="38" idx="2"/>
          </p:cNvCxnSpPr>
          <p:nvPr/>
        </p:nvCxnSpPr>
        <p:spPr>
          <a:xfrm flipV="1">
            <a:off x="7095933" y="3164861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491342" y="1564592"/>
            <a:ext cx="29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Based on lock free hash table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12477" y="4284903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Local Hash Table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16"/>
          <p:cNvCxnSpPr>
            <a:stCxn id="36" idx="1"/>
            <a:endCxn id="29" idx="3"/>
          </p:cNvCxnSpPr>
          <p:nvPr/>
        </p:nvCxnSpPr>
        <p:spPr>
          <a:xfrm rot="10800000">
            <a:off x="3881997" y="4508355"/>
            <a:ext cx="308103" cy="8450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0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DAGs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936499" y="129081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23789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21217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777101" y="1682703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H="1" flipV="1">
            <a:off x="2389811" y="1682703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805093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192383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389811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4" idx="0"/>
            <a:endCxn id="23" idx="2"/>
          </p:cNvCxnSpPr>
          <p:nvPr/>
        </p:nvCxnSpPr>
        <p:spPr>
          <a:xfrm flipV="1">
            <a:off x="1645695" y="5414947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0"/>
            <a:endCxn id="23" idx="2"/>
          </p:cNvCxnSpPr>
          <p:nvPr/>
        </p:nvCxnSpPr>
        <p:spPr>
          <a:xfrm flipH="1" flipV="1">
            <a:off x="2258405" y="5414947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470677" y="433407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165029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3" idx="0"/>
            <a:endCxn id="28" idx="2"/>
          </p:cNvCxnSpPr>
          <p:nvPr/>
        </p:nvCxnSpPr>
        <p:spPr>
          <a:xfrm flipV="1">
            <a:off x="2258405" y="4725962"/>
            <a:ext cx="665584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0"/>
            <a:endCxn id="28" idx="2"/>
          </p:cNvCxnSpPr>
          <p:nvPr/>
        </p:nvCxnSpPr>
        <p:spPr>
          <a:xfrm flipH="1" flipV="1">
            <a:off x="2923989" y="4725962"/>
            <a:ext cx="694352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863272" y="432964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28" idx="0"/>
            <a:endCxn id="38" idx="2"/>
          </p:cNvCxnSpPr>
          <p:nvPr/>
        </p:nvCxnSpPr>
        <p:spPr>
          <a:xfrm flipV="1">
            <a:off x="2923989" y="3991064"/>
            <a:ext cx="694352" cy="343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3165029" y="35991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join3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  <a:endCxn id="38" idx="2"/>
          </p:cNvCxnSpPr>
          <p:nvPr/>
        </p:nvCxnSpPr>
        <p:spPr>
          <a:xfrm flipH="1" flipV="1">
            <a:off x="3618341" y="3991064"/>
            <a:ext cx="698243" cy="3385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578822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635515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45" idx="0"/>
            <a:endCxn id="55" idx="2"/>
          </p:cNvCxnSpPr>
          <p:nvPr/>
        </p:nvCxnSpPr>
        <p:spPr>
          <a:xfrm flipV="1">
            <a:off x="6032134" y="1227318"/>
            <a:ext cx="1526336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0"/>
            <a:endCxn id="55" idx="2"/>
          </p:cNvCxnSpPr>
          <p:nvPr/>
        </p:nvCxnSpPr>
        <p:spPr>
          <a:xfrm flipV="1">
            <a:off x="7088827" y="1227318"/>
            <a:ext cx="46964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8715461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50" idx="0"/>
            <a:endCxn id="55" idx="2"/>
          </p:cNvCxnSpPr>
          <p:nvPr/>
        </p:nvCxnSpPr>
        <p:spPr>
          <a:xfrm flipH="1" flipV="1">
            <a:off x="7558470" y="1227318"/>
            <a:ext cx="161030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7664993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105158" y="8354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3" idx="0"/>
            <a:endCxn id="55" idx="2"/>
          </p:cNvCxnSpPr>
          <p:nvPr/>
        </p:nvCxnSpPr>
        <p:spPr>
          <a:xfrm flipH="1" flipV="1">
            <a:off x="7558470" y="1227318"/>
            <a:ext cx="559835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5243025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299718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66" idx="0"/>
            <a:endCxn id="73" idx="2"/>
          </p:cNvCxnSpPr>
          <p:nvPr/>
        </p:nvCxnSpPr>
        <p:spPr>
          <a:xfrm flipV="1">
            <a:off x="5696337" y="5189056"/>
            <a:ext cx="1052810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7" idx="0"/>
            <a:endCxn id="73" idx="2"/>
          </p:cNvCxnSpPr>
          <p:nvPr/>
        </p:nvCxnSpPr>
        <p:spPr>
          <a:xfrm flipH="1" flipV="1">
            <a:off x="6749147" y="5189056"/>
            <a:ext cx="3883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7329196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629583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72" idx="0"/>
            <a:endCxn id="73" idx="2"/>
          </p:cNvCxnSpPr>
          <p:nvPr/>
        </p:nvCxnSpPr>
        <p:spPr>
          <a:xfrm flipH="1" flipV="1">
            <a:off x="6749147" y="5189056"/>
            <a:ext cx="1033361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7325313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324538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31591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3" idx="0"/>
            <a:endCxn id="75" idx="2"/>
          </p:cNvCxnSpPr>
          <p:nvPr/>
        </p:nvCxnSpPr>
        <p:spPr>
          <a:xfrm flipV="1">
            <a:off x="6749147" y="4315813"/>
            <a:ext cx="102947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6" idx="0"/>
            <a:endCxn id="75" idx="2"/>
          </p:cNvCxnSpPr>
          <p:nvPr/>
        </p:nvCxnSpPr>
        <p:spPr>
          <a:xfrm flipV="1">
            <a:off x="7777850" y="4315813"/>
            <a:ext cx="775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7" idx="0"/>
            <a:endCxn id="75" idx="2"/>
          </p:cNvCxnSpPr>
          <p:nvPr/>
        </p:nvCxnSpPr>
        <p:spPr>
          <a:xfrm flipH="1" flipV="1">
            <a:off x="7778625" y="4315813"/>
            <a:ext cx="990602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8338460" y="305068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8337680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9347718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91" idx="0"/>
            <a:endCxn id="90" idx="2"/>
          </p:cNvCxnSpPr>
          <p:nvPr/>
        </p:nvCxnSpPr>
        <p:spPr>
          <a:xfrm flipV="1">
            <a:off x="8790992" y="3442570"/>
            <a:ext cx="780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92" idx="0"/>
            <a:endCxn id="90" idx="2"/>
          </p:cNvCxnSpPr>
          <p:nvPr/>
        </p:nvCxnSpPr>
        <p:spPr>
          <a:xfrm flipH="1" flipV="1">
            <a:off x="8791772" y="3442570"/>
            <a:ext cx="100925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5" idx="0"/>
            <a:endCxn id="90" idx="2"/>
          </p:cNvCxnSpPr>
          <p:nvPr/>
        </p:nvCxnSpPr>
        <p:spPr>
          <a:xfrm flipV="1">
            <a:off x="7778625" y="3442570"/>
            <a:ext cx="1013147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702180" y="2581278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Simple join</a:t>
            </a:r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1362944" y="6268073"/>
            <a:ext cx="245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Chained Multi-table join</a:t>
            </a:r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6775304" y="2339090"/>
            <a:ext cx="95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join</a:t>
            </a:r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7483148" y="6271048"/>
            <a:ext cx="110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Snow join</a:t>
            </a:r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3366614" y="143788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040557" y="144261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106" idx="3"/>
            <a:endCxn id="108" idx="1"/>
          </p:cNvCxnSpPr>
          <p:nvPr/>
        </p:nvCxnSpPr>
        <p:spPr>
          <a:xfrm>
            <a:off x="3807876" y="1558227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圆角矩形 111"/>
          <p:cNvSpPr/>
          <p:nvPr/>
        </p:nvSpPr>
        <p:spPr>
          <a:xfrm>
            <a:off x="330034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1003977" y="347350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4" name="直接箭头连接符 113"/>
          <p:cNvCxnSpPr>
            <a:stCxn id="112" idx="3"/>
            <a:endCxn id="113" idx="1"/>
          </p:cNvCxnSpPr>
          <p:nvPr/>
        </p:nvCxnSpPr>
        <p:spPr>
          <a:xfrm>
            <a:off x="771296" y="3589114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1679666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2353273" y="346719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>
            <a:stCxn id="113" idx="3"/>
            <a:endCxn id="115" idx="1"/>
          </p:cNvCxnSpPr>
          <p:nvPr/>
        </p:nvCxnSpPr>
        <p:spPr>
          <a:xfrm flipV="1">
            <a:off x="1445239" y="3589114"/>
            <a:ext cx="234427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15" idx="3"/>
            <a:endCxn id="116" idx="1"/>
          </p:cNvCxnSpPr>
          <p:nvPr/>
        </p:nvCxnSpPr>
        <p:spPr>
          <a:xfrm flipV="1">
            <a:off x="2120928" y="3587540"/>
            <a:ext cx="232345" cy="157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10720441" y="119654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10715338" y="642202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6" name="直接箭头连接符 125"/>
          <p:cNvCxnSpPr>
            <a:stCxn id="124" idx="0"/>
            <a:endCxn id="125" idx="2"/>
          </p:cNvCxnSpPr>
          <p:nvPr/>
        </p:nvCxnSpPr>
        <p:spPr>
          <a:xfrm flipH="1" flipV="1">
            <a:off x="10935969" y="882884"/>
            <a:ext cx="5103" cy="31365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10289654" y="171350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11177854" y="173653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9" name="直接箭头连接符 128"/>
          <p:cNvCxnSpPr>
            <a:stCxn id="127" idx="0"/>
            <a:endCxn id="124" idx="2"/>
          </p:cNvCxnSpPr>
          <p:nvPr/>
        </p:nvCxnSpPr>
        <p:spPr>
          <a:xfrm flipV="1">
            <a:off x="10510285" y="1437222"/>
            <a:ext cx="43078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24" idx="2"/>
            <a:endCxn id="128" idx="0"/>
          </p:cNvCxnSpPr>
          <p:nvPr/>
        </p:nvCxnSpPr>
        <p:spPr>
          <a:xfrm>
            <a:off x="10941072" y="1437222"/>
            <a:ext cx="457413" cy="29931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圆角矩形 139"/>
          <p:cNvSpPr/>
          <p:nvPr/>
        </p:nvSpPr>
        <p:spPr>
          <a:xfrm>
            <a:off x="10539513" y="527327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10205696" y="579023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40" idx="2"/>
            <a:endCxn id="141" idx="0"/>
          </p:cNvCxnSpPr>
          <p:nvPr/>
        </p:nvCxnSpPr>
        <p:spPr>
          <a:xfrm flipH="1">
            <a:off x="10426327" y="5513960"/>
            <a:ext cx="33381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089227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10157398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5" name="直接箭头连接符 144"/>
          <p:cNvCxnSpPr>
            <a:stCxn id="143" idx="1"/>
            <a:endCxn id="141" idx="3"/>
          </p:cNvCxnSpPr>
          <p:nvPr/>
        </p:nvCxnSpPr>
        <p:spPr>
          <a:xfrm flipH="1">
            <a:off x="10646958" y="5905846"/>
            <a:ext cx="2453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44" idx="2"/>
            <a:endCxn id="140" idx="0"/>
          </p:cNvCxnSpPr>
          <p:nvPr/>
        </p:nvCxnSpPr>
        <p:spPr>
          <a:xfrm>
            <a:off x="10378029" y="4957026"/>
            <a:ext cx="382115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圆角矩形 153"/>
          <p:cNvSpPr/>
          <p:nvPr/>
        </p:nvSpPr>
        <p:spPr>
          <a:xfrm>
            <a:off x="10889323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55" name="直接箭头连接符 154"/>
          <p:cNvCxnSpPr>
            <a:stCxn id="154" idx="2"/>
            <a:endCxn id="140" idx="0"/>
          </p:cNvCxnSpPr>
          <p:nvPr/>
        </p:nvCxnSpPr>
        <p:spPr>
          <a:xfrm flipH="1">
            <a:off x="10760144" y="4957026"/>
            <a:ext cx="349810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圆角矩形 157"/>
          <p:cNvSpPr/>
          <p:nvPr/>
        </p:nvSpPr>
        <p:spPr>
          <a:xfrm>
            <a:off x="945642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10057773" y="629099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3"/>
            <a:endCxn id="141" idx="1"/>
          </p:cNvCxnSpPr>
          <p:nvPr/>
        </p:nvCxnSpPr>
        <p:spPr>
          <a:xfrm>
            <a:off x="9897683" y="5905846"/>
            <a:ext cx="3080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59" idx="0"/>
            <a:endCxn id="141" idx="2"/>
          </p:cNvCxnSpPr>
          <p:nvPr/>
        </p:nvCxnSpPr>
        <p:spPr>
          <a:xfrm flipV="1">
            <a:off x="10278404" y="6030920"/>
            <a:ext cx="147923" cy="26007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40" idx="2"/>
            <a:endCxn id="143" idx="0"/>
          </p:cNvCxnSpPr>
          <p:nvPr/>
        </p:nvCxnSpPr>
        <p:spPr>
          <a:xfrm>
            <a:off x="10760144" y="5513960"/>
            <a:ext cx="352758" cy="27154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346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parallelization (simple join)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26067" y="16299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13357" y="237020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10785" y="237020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V="1">
            <a:off x="766669" y="2021864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3" idx="2"/>
          </p:cNvCxnSpPr>
          <p:nvPr/>
        </p:nvCxnSpPr>
        <p:spPr>
          <a:xfrm flipH="1" flipV="1">
            <a:off x="1379379" y="2021864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4234152" y="151482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588784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862414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4" idx="0"/>
            <a:endCxn id="13" idx="2"/>
          </p:cNvCxnSpPr>
          <p:nvPr/>
        </p:nvCxnSpPr>
        <p:spPr>
          <a:xfrm flipV="1">
            <a:off x="4042096" y="1906712"/>
            <a:ext cx="64536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5" idx="0"/>
            <a:endCxn id="13" idx="2"/>
          </p:cNvCxnSpPr>
          <p:nvPr/>
        </p:nvCxnSpPr>
        <p:spPr>
          <a:xfrm flipH="1" flipV="1">
            <a:off x="4687464" y="1906712"/>
            <a:ext cx="628262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3588784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862414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9" idx="0"/>
            <a:endCxn id="14" idx="2"/>
          </p:cNvCxnSpPr>
          <p:nvPr/>
        </p:nvCxnSpPr>
        <p:spPr>
          <a:xfrm flipV="1">
            <a:off x="4042096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0"/>
            <a:endCxn id="15" idx="2"/>
          </p:cNvCxnSpPr>
          <p:nvPr/>
        </p:nvCxnSpPr>
        <p:spPr>
          <a:xfrm flipV="1">
            <a:off x="5315726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7047324" y="151482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401956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675586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  <a:endCxn id="27" idx="2"/>
          </p:cNvCxnSpPr>
          <p:nvPr/>
        </p:nvCxnSpPr>
        <p:spPr>
          <a:xfrm flipV="1">
            <a:off x="6855268" y="1906712"/>
            <a:ext cx="64536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  <a:endCxn id="27" idx="2"/>
          </p:cNvCxnSpPr>
          <p:nvPr/>
        </p:nvCxnSpPr>
        <p:spPr>
          <a:xfrm flipH="1" flipV="1">
            <a:off x="7500636" y="1906712"/>
            <a:ext cx="628262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6401956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2870721" y="1710769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2225361" y="476276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Hash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852841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46" idx="0"/>
            <a:endCxn id="37" idx="2"/>
          </p:cNvCxnSpPr>
          <p:nvPr/>
        </p:nvCxnSpPr>
        <p:spPr>
          <a:xfrm flipV="1">
            <a:off x="2033305" y="5154648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9" idx="0"/>
            <a:endCxn id="37" idx="2"/>
          </p:cNvCxnSpPr>
          <p:nvPr/>
        </p:nvCxnSpPr>
        <p:spPr>
          <a:xfrm flipH="1" flipV="1">
            <a:off x="2678673" y="5154648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3441054" y="40305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1579993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4696022" y="476276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Hash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323502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53" idx="0"/>
            <a:endCxn id="49" idx="2"/>
          </p:cNvCxnSpPr>
          <p:nvPr/>
        </p:nvCxnSpPr>
        <p:spPr>
          <a:xfrm flipV="1">
            <a:off x="4503966" y="5154648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0"/>
            <a:endCxn id="49" idx="2"/>
          </p:cNvCxnSpPr>
          <p:nvPr/>
        </p:nvCxnSpPr>
        <p:spPr>
          <a:xfrm flipH="1" flipV="1">
            <a:off x="5149334" y="5154648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4050654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37" idx="0"/>
            <a:endCxn id="45" idx="2"/>
          </p:cNvCxnSpPr>
          <p:nvPr/>
        </p:nvCxnSpPr>
        <p:spPr>
          <a:xfrm flipV="1">
            <a:off x="2678673" y="4422426"/>
            <a:ext cx="1215693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9" idx="0"/>
            <a:endCxn id="45" idx="2"/>
          </p:cNvCxnSpPr>
          <p:nvPr/>
        </p:nvCxnSpPr>
        <p:spPr>
          <a:xfrm flipH="1" flipV="1">
            <a:off x="3894366" y="4422426"/>
            <a:ext cx="1254968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489309" y="4787945"/>
            <a:ext cx="1041118" cy="53084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4" name="直接箭头连接符 16"/>
          <p:cNvCxnSpPr>
            <a:stCxn id="37" idx="0"/>
            <a:endCxn id="60" idx="0"/>
          </p:cNvCxnSpPr>
          <p:nvPr/>
        </p:nvCxnSpPr>
        <p:spPr>
          <a:xfrm rot="16200000" flipH="1" flipV="1">
            <a:off x="1831679" y="3940950"/>
            <a:ext cx="25183" cy="1668805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16"/>
          <p:cNvCxnSpPr>
            <a:stCxn id="49" idx="0"/>
            <a:endCxn id="60" idx="0"/>
          </p:cNvCxnSpPr>
          <p:nvPr/>
        </p:nvCxnSpPr>
        <p:spPr>
          <a:xfrm rot="16200000" flipH="1" flipV="1">
            <a:off x="3067009" y="2705620"/>
            <a:ext cx="25183" cy="4139466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32" idx="0"/>
            <a:endCxn id="28" idx="2"/>
          </p:cNvCxnSpPr>
          <p:nvPr/>
        </p:nvCxnSpPr>
        <p:spPr>
          <a:xfrm flipV="1">
            <a:off x="6855268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7966178" y="452886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 RCS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8593658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55" idx="0"/>
            <a:endCxn id="42" idx="2"/>
          </p:cNvCxnSpPr>
          <p:nvPr/>
        </p:nvCxnSpPr>
        <p:spPr>
          <a:xfrm flipV="1">
            <a:off x="7774122" y="4920754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3" idx="0"/>
            <a:endCxn id="42" idx="2"/>
          </p:cNvCxnSpPr>
          <p:nvPr/>
        </p:nvCxnSpPr>
        <p:spPr>
          <a:xfrm flipH="1" flipV="1">
            <a:off x="8419490" y="4920754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9181871" y="37966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320810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0436839" y="452886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 RCS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11064319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62" idx="0"/>
            <a:endCxn id="56" idx="2"/>
          </p:cNvCxnSpPr>
          <p:nvPr/>
        </p:nvCxnSpPr>
        <p:spPr>
          <a:xfrm flipV="1">
            <a:off x="10244783" y="4920754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8" idx="0"/>
            <a:endCxn id="56" idx="2"/>
          </p:cNvCxnSpPr>
          <p:nvPr/>
        </p:nvCxnSpPr>
        <p:spPr>
          <a:xfrm flipH="1" flipV="1">
            <a:off x="10890151" y="4920754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9791471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stCxn id="42" idx="0"/>
            <a:endCxn id="48" idx="2"/>
          </p:cNvCxnSpPr>
          <p:nvPr/>
        </p:nvCxnSpPr>
        <p:spPr>
          <a:xfrm flipV="1">
            <a:off x="8419490" y="4188532"/>
            <a:ext cx="1215693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6" idx="0"/>
            <a:endCxn id="48" idx="2"/>
          </p:cNvCxnSpPr>
          <p:nvPr/>
        </p:nvCxnSpPr>
        <p:spPr>
          <a:xfrm flipH="1" flipV="1">
            <a:off x="9635183" y="4188532"/>
            <a:ext cx="1254968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94007" y="6352023"/>
            <a:ext cx="523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Merge join need’t parallelize (I think it is fast enough)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7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607576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sub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664269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10" idx="2"/>
          </p:cNvCxnSpPr>
          <p:nvPr/>
        </p:nvCxnSpPr>
        <p:spPr>
          <a:xfrm flipV="1">
            <a:off x="2060888" y="2533355"/>
            <a:ext cx="1056693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" idx="0"/>
            <a:endCxn id="10" idx="2"/>
          </p:cNvCxnSpPr>
          <p:nvPr/>
        </p:nvCxnSpPr>
        <p:spPr>
          <a:xfrm flipV="1">
            <a:off x="3117581" y="2533355"/>
            <a:ext cx="0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693747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664269" y="214146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hash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9" idx="0"/>
            <a:endCxn id="10" idx="2"/>
          </p:cNvCxnSpPr>
          <p:nvPr/>
        </p:nvCxnSpPr>
        <p:spPr>
          <a:xfrm flipH="1" flipV="1">
            <a:off x="3117581" y="2533355"/>
            <a:ext cx="1029478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584304" y="4521658"/>
            <a:ext cx="145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hash join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588234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644927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3" idx="0"/>
            <a:endCxn id="20" idx="2"/>
          </p:cNvCxnSpPr>
          <p:nvPr/>
        </p:nvCxnSpPr>
        <p:spPr>
          <a:xfrm flipV="1">
            <a:off x="6041546" y="3908756"/>
            <a:ext cx="105669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4" idx="0"/>
            <a:endCxn id="20" idx="2"/>
          </p:cNvCxnSpPr>
          <p:nvPr/>
        </p:nvCxnSpPr>
        <p:spPr>
          <a:xfrm flipV="1">
            <a:off x="7098239" y="3908756"/>
            <a:ext cx="0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7674405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644927" y="35168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9" idx="0"/>
            <a:endCxn id="20" idx="2"/>
          </p:cNvCxnSpPr>
          <p:nvPr/>
        </p:nvCxnSpPr>
        <p:spPr>
          <a:xfrm flipH="1" flipV="1">
            <a:off x="7098239" y="3908756"/>
            <a:ext cx="1029478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8789785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846478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scan2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  <a:endCxn id="33" idx="2"/>
          </p:cNvCxnSpPr>
          <p:nvPr/>
        </p:nvCxnSpPr>
        <p:spPr>
          <a:xfrm flipV="1">
            <a:off x="9243097" y="3908756"/>
            <a:ext cx="105669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  <a:endCxn id="33" idx="2"/>
          </p:cNvCxnSpPr>
          <p:nvPr/>
        </p:nvCxnSpPr>
        <p:spPr>
          <a:xfrm flipV="1">
            <a:off x="10299790" y="3908756"/>
            <a:ext cx="0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0875956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9846478" y="35168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2" idx="0"/>
            <a:endCxn id="33" idx="2"/>
          </p:cNvCxnSpPr>
          <p:nvPr/>
        </p:nvCxnSpPr>
        <p:spPr>
          <a:xfrm flipH="1" flipV="1">
            <a:off x="10299790" y="3908756"/>
            <a:ext cx="1029478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7483243" y="5257886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6" name="直接箭头连接符 16"/>
          <p:cNvCxnSpPr>
            <a:stCxn id="14" idx="2"/>
            <a:endCxn id="35" idx="1"/>
          </p:cNvCxnSpPr>
          <p:nvPr/>
        </p:nvCxnSpPr>
        <p:spPr>
          <a:xfrm rot="16200000" flipH="1">
            <a:off x="6995567" y="4993662"/>
            <a:ext cx="590348" cy="385004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16"/>
          <p:cNvCxnSpPr>
            <a:stCxn id="29" idx="2"/>
            <a:endCxn id="35" idx="3"/>
          </p:cNvCxnSpPr>
          <p:nvPr/>
        </p:nvCxnSpPr>
        <p:spPr>
          <a:xfrm rot="5400000">
            <a:off x="9131102" y="4312650"/>
            <a:ext cx="590348" cy="1747028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9518354" y="5481338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Table2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3" name="直接箭头连接符 16"/>
          <p:cNvCxnSpPr>
            <a:stCxn id="32" idx="2"/>
            <a:endCxn id="42" idx="3"/>
          </p:cNvCxnSpPr>
          <p:nvPr/>
        </p:nvCxnSpPr>
        <p:spPr>
          <a:xfrm rot="5400000">
            <a:off x="10551671" y="4927193"/>
            <a:ext cx="813800" cy="741395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16"/>
          <p:cNvCxnSpPr>
            <a:stCxn id="19" idx="2"/>
            <a:endCxn id="42" idx="1"/>
          </p:cNvCxnSpPr>
          <p:nvPr/>
        </p:nvCxnSpPr>
        <p:spPr>
          <a:xfrm rot="16200000" flipH="1">
            <a:off x="8416135" y="4602571"/>
            <a:ext cx="813800" cy="1390637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8167350" y="260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>
            <a:stCxn id="20" idx="0"/>
            <a:endCxn id="49" idx="2"/>
          </p:cNvCxnSpPr>
          <p:nvPr/>
        </p:nvCxnSpPr>
        <p:spPr>
          <a:xfrm flipV="1">
            <a:off x="7098239" y="2992932"/>
            <a:ext cx="1522423" cy="5239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3" idx="0"/>
            <a:endCxn id="49" idx="2"/>
          </p:cNvCxnSpPr>
          <p:nvPr/>
        </p:nvCxnSpPr>
        <p:spPr>
          <a:xfrm flipH="1" flipV="1">
            <a:off x="8620662" y="2992932"/>
            <a:ext cx="1679128" cy="5239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272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Multi-join parallelization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114884" y="394087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742364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2" idx="0"/>
            <a:endCxn id="4" idx="2"/>
          </p:cNvCxnSpPr>
          <p:nvPr/>
        </p:nvCxnSpPr>
        <p:spPr>
          <a:xfrm flipV="1">
            <a:off x="1931772" y="4332763"/>
            <a:ext cx="636424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4" idx="2"/>
          </p:cNvCxnSpPr>
          <p:nvPr/>
        </p:nvCxnSpPr>
        <p:spPr>
          <a:xfrm flipH="1" flipV="1">
            <a:off x="2568196" y="4332763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3287033" y="32086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broadcast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237641" y="616382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85545" y="394087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213025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4" idx="0"/>
            <a:endCxn id="10" idx="2"/>
          </p:cNvCxnSpPr>
          <p:nvPr/>
        </p:nvCxnSpPr>
        <p:spPr>
          <a:xfrm flipV="1">
            <a:off x="4393489" y="4332763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0"/>
            <a:endCxn id="10" idx="2"/>
          </p:cNvCxnSpPr>
          <p:nvPr/>
        </p:nvCxnSpPr>
        <p:spPr>
          <a:xfrm flipH="1" flipV="1">
            <a:off x="5038857" y="4332763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940177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4" idx="0"/>
            <a:endCxn id="8" idx="2"/>
          </p:cNvCxnSpPr>
          <p:nvPr/>
        </p:nvCxnSpPr>
        <p:spPr>
          <a:xfrm flipV="1">
            <a:off x="2568196" y="3600541"/>
            <a:ext cx="1172149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8" idx="2"/>
          </p:cNvCxnSpPr>
          <p:nvPr/>
        </p:nvCxnSpPr>
        <p:spPr>
          <a:xfrm flipH="1" flipV="1">
            <a:off x="3740345" y="3600541"/>
            <a:ext cx="1298512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2226493" y="185184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82983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8" idx="0"/>
            <a:endCxn id="18" idx="2"/>
          </p:cNvCxnSpPr>
          <p:nvPr/>
        </p:nvCxnSpPr>
        <p:spPr>
          <a:xfrm flipH="1" flipV="1">
            <a:off x="2136295" y="2930967"/>
            <a:ext cx="1604050" cy="2776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753651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290118" y="10948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18" idx="0"/>
            <a:endCxn id="17" idx="2"/>
          </p:cNvCxnSpPr>
          <p:nvPr/>
        </p:nvCxnSpPr>
        <p:spPr>
          <a:xfrm flipV="1">
            <a:off x="2136295" y="2243727"/>
            <a:ext cx="543510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0" idx="0"/>
            <a:endCxn id="17" idx="2"/>
          </p:cNvCxnSpPr>
          <p:nvPr/>
        </p:nvCxnSpPr>
        <p:spPr>
          <a:xfrm flipH="1" flipV="1">
            <a:off x="2679805" y="2243727"/>
            <a:ext cx="527158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4330507" y="185184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868579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838342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8" idx="0"/>
            <a:endCxn id="26" idx="2"/>
          </p:cNvCxnSpPr>
          <p:nvPr/>
        </p:nvCxnSpPr>
        <p:spPr>
          <a:xfrm flipV="1">
            <a:off x="3740345" y="2930967"/>
            <a:ext cx="551309" cy="2776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0"/>
            <a:endCxn id="24" idx="2"/>
          </p:cNvCxnSpPr>
          <p:nvPr/>
        </p:nvCxnSpPr>
        <p:spPr>
          <a:xfrm flipH="1" flipV="1">
            <a:off x="4783819" y="2243727"/>
            <a:ext cx="538072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0"/>
            <a:endCxn id="24" idx="2"/>
          </p:cNvCxnSpPr>
          <p:nvPr/>
        </p:nvCxnSpPr>
        <p:spPr>
          <a:xfrm flipV="1">
            <a:off x="4291654" y="2243727"/>
            <a:ext cx="492165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21" idx="2"/>
          </p:cNvCxnSpPr>
          <p:nvPr/>
        </p:nvCxnSpPr>
        <p:spPr>
          <a:xfrm flipH="1" flipV="1">
            <a:off x="3743430" y="1486760"/>
            <a:ext cx="1040389" cy="36508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0"/>
            <a:endCxn id="21" idx="2"/>
          </p:cNvCxnSpPr>
          <p:nvPr/>
        </p:nvCxnSpPr>
        <p:spPr>
          <a:xfrm flipV="1">
            <a:off x="2679805" y="1486760"/>
            <a:ext cx="1063625" cy="36508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478460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237641" y="550779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broadcast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9" idx="0"/>
            <a:endCxn id="34" idx="2"/>
          </p:cNvCxnSpPr>
          <p:nvPr/>
        </p:nvCxnSpPr>
        <p:spPr>
          <a:xfrm flipV="1">
            <a:off x="3690953" y="5899684"/>
            <a:ext cx="0" cy="2641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0"/>
            <a:endCxn id="32" idx="2"/>
          </p:cNvCxnSpPr>
          <p:nvPr/>
        </p:nvCxnSpPr>
        <p:spPr>
          <a:xfrm flipH="1" flipV="1">
            <a:off x="1931772" y="5052933"/>
            <a:ext cx="1759181" cy="45486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4" idx="0"/>
            <a:endCxn id="14" idx="2"/>
          </p:cNvCxnSpPr>
          <p:nvPr/>
        </p:nvCxnSpPr>
        <p:spPr>
          <a:xfrm flipV="1">
            <a:off x="3690953" y="5052933"/>
            <a:ext cx="702536" cy="45486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2240874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Node1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240874" y="4781980"/>
            <a:ext cx="6856474" cy="1096307"/>
          </a:xfrm>
          <a:prstGeom prst="roundRect">
            <a:avLst>
              <a:gd name="adj" fmla="val 5603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solidFill>
                  <a:schemeClr val="tx1"/>
                </a:solidFill>
              </a:rPr>
              <a:t>DFS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60642" y="3388674"/>
            <a:ext cx="1072064" cy="2487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41" y="3715245"/>
            <a:ext cx="1072064" cy="2487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360641" y="4077563"/>
            <a:ext cx="1072064" cy="24877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" name="折角形 23"/>
          <p:cNvSpPr/>
          <p:nvPr/>
        </p:nvSpPr>
        <p:spPr>
          <a:xfrm>
            <a:off x="2425124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5" name="折角形 24"/>
          <p:cNvSpPr/>
          <p:nvPr/>
        </p:nvSpPr>
        <p:spPr>
          <a:xfrm>
            <a:off x="3358064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" name="折角形 25"/>
          <p:cNvSpPr/>
          <p:nvPr/>
        </p:nvSpPr>
        <p:spPr>
          <a:xfrm>
            <a:off x="5220916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Table1 </a:t>
            </a:r>
            <a:r>
              <a:rPr lang="en-US" altLang="zh-CN" sz="1200" smtClean="0">
                <a:solidFill>
                  <a:schemeClr val="tx1"/>
                </a:solidFill>
              </a:rPr>
              <a:t>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7" name="折角形 26"/>
          <p:cNvSpPr/>
          <p:nvPr/>
        </p:nvSpPr>
        <p:spPr>
          <a:xfrm>
            <a:off x="4276581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Table1 </a:t>
            </a:r>
            <a:r>
              <a:rPr lang="en-US" altLang="zh-CN" sz="1200" smtClean="0">
                <a:solidFill>
                  <a:schemeClr val="tx1"/>
                </a:solidFill>
              </a:rPr>
              <a:t>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8" name="折角形 27"/>
          <p:cNvSpPr/>
          <p:nvPr/>
        </p:nvSpPr>
        <p:spPr>
          <a:xfrm>
            <a:off x="6165241" y="5197153"/>
            <a:ext cx="770674" cy="517848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</a:t>
            </a:r>
            <a:r>
              <a:rPr lang="en-US" altLang="zh-CN" sz="1200">
                <a:solidFill>
                  <a:schemeClr val="tx1"/>
                </a:solidFill>
              </a:rPr>
              <a:t>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9" name="折角形 28"/>
          <p:cNvSpPr/>
          <p:nvPr/>
        </p:nvSpPr>
        <p:spPr>
          <a:xfrm>
            <a:off x="8140059" y="5197153"/>
            <a:ext cx="770674" cy="517848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0" name="折角形 29"/>
          <p:cNvSpPr/>
          <p:nvPr/>
        </p:nvSpPr>
        <p:spPr>
          <a:xfrm>
            <a:off x="7158405" y="5197153"/>
            <a:ext cx="770674" cy="517848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080344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Node2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200112" y="3388674"/>
            <a:ext cx="1072064" cy="2487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200111" y="3715245"/>
            <a:ext cx="1072064" cy="2487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200111" y="4077563"/>
            <a:ext cx="1072064" cy="24877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991590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Node3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111358" y="3388674"/>
            <a:ext cx="1072064" cy="2487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111357" y="3715245"/>
            <a:ext cx="1072064" cy="2487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111357" y="4077563"/>
            <a:ext cx="1072064" cy="24877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783262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Node4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55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47254" y="3796976"/>
            <a:ext cx="2439966" cy="1030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Memory Block management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3342" y="4044467"/>
            <a:ext cx="264781" cy="4984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9406" y="4196428"/>
            <a:ext cx="264781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3608" y="4112908"/>
            <a:ext cx="264781" cy="4302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47810" y="4190036"/>
            <a:ext cx="593539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25679" y="4196428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94323" y="3388467"/>
            <a:ext cx="428039" cy="265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7" name="流程图: 多文档 16"/>
          <p:cNvSpPr/>
          <p:nvPr/>
        </p:nvSpPr>
        <p:spPr>
          <a:xfrm>
            <a:off x="3309325" y="5226925"/>
            <a:ext cx="869715" cy="788203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Data Files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2774047" y="3425847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36" name="直接箭头连接符 35"/>
          <p:cNvCxnSpPr>
            <a:stCxn id="12" idx="0"/>
            <a:endCxn id="68" idx="2"/>
          </p:cNvCxnSpPr>
          <p:nvPr/>
        </p:nvCxnSpPr>
        <p:spPr>
          <a:xfrm flipV="1">
            <a:off x="2622375" y="3622744"/>
            <a:ext cx="3681" cy="5736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/>
          <p:cNvSpPr/>
          <p:nvPr/>
        </p:nvSpPr>
        <p:spPr>
          <a:xfrm rot="16200000">
            <a:off x="3668646" y="4844603"/>
            <a:ext cx="169541" cy="41388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44" name="圆角矩形 43"/>
          <p:cNvSpPr/>
          <p:nvPr/>
        </p:nvSpPr>
        <p:spPr>
          <a:xfrm>
            <a:off x="3761287" y="2188029"/>
            <a:ext cx="958591" cy="143786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Execute Tree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1" name="右箭头 60"/>
          <p:cNvSpPr/>
          <p:nvPr/>
        </p:nvSpPr>
        <p:spPr>
          <a:xfrm>
            <a:off x="3500766" y="3419373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8" name="矩形 67"/>
          <p:cNvSpPr/>
          <p:nvPr/>
        </p:nvSpPr>
        <p:spPr>
          <a:xfrm>
            <a:off x="2529360" y="3412533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3955901" y="253170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project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3955900" y="2919569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3955899" y="331458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74" idx="0"/>
            <a:endCxn id="71" idx="2"/>
          </p:cNvCxnSpPr>
          <p:nvPr/>
        </p:nvCxnSpPr>
        <p:spPr>
          <a:xfrm flipV="1">
            <a:off x="4249170" y="3137282"/>
            <a:ext cx="1" cy="17730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1" idx="0"/>
            <a:endCxn id="70" idx="2"/>
          </p:cNvCxnSpPr>
          <p:nvPr/>
        </p:nvCxnSpPr>
        <p:spPr>
          <a:xfrm flipV="1">
            <a:off x="4249171" y="2749417"/>
            <a:ext cx="1" cy="1701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15" idx="0"/>
          </p:cNvCxnSpPr>
          <p:nvPr/>
        </p:nvCxnSpPr>
        <p:spPr>
          <a:xfrm>
            <a:off x="2864493" y="2750997"/>
            <a:ext cx="343850" cy="63747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2370484" y="2244028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Uncompressed Segment</a:t>
            </a:r>
            <a:endParaRPr lang="zh-CN" altLang="en-US" sz="1200"/>
          </a:p>
        </p:txBody>
      </p:sp>
      <p:sp>
        <p:nvSpPr>
          <p:cNvPr id="94" name="文本框 93"/>
          <p:cNvSpPr txBox="1"/>
          <p:nvPr/>
        </p:nvSpPr>
        <p:spPr>
          <a:xfrm>
            <a:off x="1289355" y="3707368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compressed Segment</a:t>
            </a:r>
            <a:endParaRPr lang="zh-CN" altLang="en-US" sz="1200"/>
          </a:p>
        </p:txBody>
      </p:sp>
      <p:cxnSp>
        <p:nvCxnSpPr>
          <p:cNvPr id="95" name="直接箭头连接符 94"/>
          <p:cNvCxnSpPr>
            <a:endCxn id="12" idx="1"/>
          </p:cNvCxnSpPr>
          <p:nvPr/>
        </p:nvCxnSpPr>
        <p:spPr>
          <a:xfrm>
            <a:off x="2042056" y="4012908"/>
            <a:ext cx="483623" cy="288626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4259412" y="2725633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104" name="文本框 103"/>
          <p:cNvSpPr txBox="1"/>
          <p:nvPr/>
        </p:nvSpPr>
        <p:spPr>
          <a:xfrm>
            <a:off x="4248527" y="310663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3" name="矩形 2"/>
          <p:cNvSpPr/>
          <p:nvPr/>
        </p:nvSpPr>
        <p:spPr>
          <a:xfrm>
            <a:off x="952358" y="1589724"/>
            <a:ext cx="4762500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7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200" b="1">
                <a:latin typeface="Times New Roman" panose="02020603050405020304" pitchFamily="18" charset="0"/>
              </a:rPr>
              <a:t>SELECT</a:t>
            </a:r>
            <a:r>
              <a:rPr lang="en-US" altLang="zh-CN" sz="1200">
                <a:latin typeface="Times New Roman" panose="02020603050405020304" pitchFamily="18" charset="0"/>
              </a:rPr>
              <a:t> count(*) </a:t>
            </a:r>
            <a:r>
              <a:rPr lang="en-US" altLang="zh-CN" sz="1200" b="1">
                <a:latin typeface="Times New Roman" panose="02020603050405020304" pitchFamily="18" charset="0"/>
              </a:rPr>
              <a:t>FROM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table_name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b="1">
                <a:latin typeface="Times New Roman" panose="02020603050405020304" pitchFamily="18" charset="0"/>
              </a:rPr>
              <a:t>WHERE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field_name </a:t>
            </a:r>
            <a:r>
              <a:rPr lang="en-US" altLang="zh-CN" sz="1200">
                <a:latin typeface="Times New Roman" panose="02020603050405020304" pitchFamily="18" charset="0"/>
              </a:rPr>
              <a:t>&gt; 100;</a:t>
            </a:r>
            <a:endParaRPr lang="zh-CN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40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6264"/>
            <a:ext cx="5374235" cy="390857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69848" y="6300216"/>
            <a:ext cx="885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From   </a:t>
            </a:r>
            <a:r>
              <a:rPr lang="en-US" altLang="zh-CN" i="1" u="sng" smtClean="0"/>
              <a:t>SIMD-Scan: Ultra Fast in-Memory Table Scan using on-Chip Vector Processing Units </a:t>
            </a:r>
            <a:endParaRPr lang="zh-CN" altLang="en-US" i="1" u="sng"/>
          </a:p>
        </p:txBody>
      </p:sp>
      <p:sp>
        <p:nvSpPr>
          <p:cNvPr id="17" name="文本框 16"/>
          <p:cNvSpPr txBox="1"/>
          <p:nvPr/>
        </p:nvSpPr>
        <p:spPr>
          <a:xfrm>
            <a:off x="6361787" y="2276856"/>
            <a:ext cx="4921909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原始数据存储采用列式存储方式存储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数据有可能是压缩，或者未压缩的，因此数据不一定是对齐的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需要对数据进行计算时，需要先取出数据，如果本身是等宽数据且字节长的数据，则直接使用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指令进行操作，否则需要对数据进行解压后在使用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之后的数据就可以使用执行树进行操作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3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867647" y="1771650"/>
            <a:ext cx="3152028" cy="382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smtClean="0">
                <a:solidFill>
                  <a:schemeClr val="tx1"/>
                </a:solidFill>
              </a:rPr>
              <a:t>table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681279" y="2436612"/>
            <a:ext cx="261946" cy="2978948"/>
            <a:chOff x="6700829" y="2379462"/>
            <a:chExt cx="176221" cy="2978948"/>
          </a:xfrm>
        </p:grpSpPr>
        <p:sp>
          <p:nvSpPr>
            <p:cNvPr id="11" name="矩形 10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109898" y="2436612"/>
            <a:ext cx="442927" cy="2978948"/>
            <a:chOff x="6700829" y="2379462"/>
            <a:chExt cx="176221" cy="2978948"/>
          </a:xfrm>
          <a:solidFill>
            <a:schemeClr val="bg1">
              <a:lumMod val="85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662352" y="2436612"/>
            <a:ext cx="204798" cy="2978948"/>
            <a:chOff x="6700829" y="2379462"/>
            <a:chExt cx="176221" cy="2978948"/>
          </a:xfrm>
          <a:solidFill>
            <a:schemeClr val="bg1">
              <a:lumMod val="50000"/>
            </a:schemeClr>
          </a:solidFill>
        </p:grpSpPr>
        <p:sp>
          <p:nvSpPr>
            <p:cNvPr id="22" name="矩形 21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338623" y="2436612"/>
            <a:ext cx="261946" cy="2978948"/>
            <a:chOff x="6700829" y="2379462"/>
            <a:chExt cx="176221" cy="2978948"/>
          </a:xfrm>
        </p:grpSpPr>
        <p:sp>
          <p:nvSpPr>
            <p:cNvPr id="27" name="矩形 2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2609845" y="2543175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1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609845" y="2748061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2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24118" y="5091211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M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7" name="左大括号 36"/>
          <p:cNvSpPr/>
          <p:nvPr/>
        </p:nvSpPr>
        <p:spPr>
          <a:xfrm>
            <a:off x="2503736" y="3181349"/>
            <a:ext cx="115640" cy="744737"/>
          </a:xfrm>
          <a:prstGeom prst="leftBrace">
            <a:avLst>
              <a:gd name="adj1" fmla="val 34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462046" y="2172520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1</a:t>
            </a:r>
            <a:endParaRPr lang="zh-CN" altLang="en-US" sz="900"/>
          </a:p>
        </p:txBody>
      </p:sp>
      <p:sp>
        <p:nvSpPr>
          <p:cNvPr id="41" name="文本框 40"/>
          <p:cNvSpPr txBox="1"/>
          <p:nvPr/>
        </p:nvSpPr>
        <p:spPr>
          <a:xfrm>
            <a:off x="3014496" y="2172520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2</a:t>
            </a:r>
            <a:endParaRPr lang="zh-CN" altLang="en-US" sz="900"/>
          </a:p>
        </p:txBody>
      </p:sp>
      <p:sp>
        <p:nvSpPr>
          <p:cNvPr id="42" name="文本框 41"/>
          <p:cNvSpPr txBox="1"/>
          <p:nvPr/>
        </p:nvSpPr>
        <p:spPr>
          <a:xfrm>
            <a:off x="3490746" y="2172520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3</a:t>
            </a:r>
            <a:endParaRPr lang="zh-CN" altLang="en-US" sz="900"/>
          </a:p>
        </p:txBody>
      </p:sp>
      <p:sp>
        <p:nvSpPr>
          <p:cNvPr id="43" name="文本框 42"/>
          <p:cNvSpPr txBox="1"/>
          <p:nvPr/>
        </p:nvSpPr>
        <p:spPr>
          <a:xfrm>
            <a:off x="4147971" y="217252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</a:t>
            </a:r>
            <a:r>
              <a:rPr lang="zh-CN" altLang="en-US" sz="900"/>
              <a:t> </a:t>
            </a:r>
            <a:r>
              <a:rPr lang="en-US" altLang="zh-CN" sz="900" smtClean="0"/>
              <a:t>N</a:t>
            </a:r>
            <a:endParaRPr lang="zh-CN" altLang="en-US" sz="900"/>
          </a:p>
        </p:txBody>
      </p:sp>
      <p:sp>
        <p:nvSpPr>
          <p:cNvPr id="44" name="文本框 43"/>
          <p:cNvSpPr txBox="1"/>
          <p:nvPr/>
        </p:nvSpPr>
        <p:spPr>
          <a:xfrm>
            <a:off x="3947946" y="38290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934322" y="3438301"/>
            <a:ext cx="5998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Segment</a:t>
            </a: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20259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840295" y="1840583"/>
            <a:ext cx="290580" cy="1740312"/>
            <a:chOff x="6965153" y="2630436"/>
            <a:chExt cx="426247" cy="1740312"/>
          </a:xfrm>
        </p:grpSpPr>
        <p:sp>
          <p:nvSpPr>
            <p:cNvPr id="4" name="矩形 3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390366" y="1840583"/>
            <a:ext cx="714375" cy="1740312"/>
            <a:chOff x="6965153" y="2630436"/>
            <a:chExt cx="426247" cy="1740312"/>
          </a:xfrm>
          <a:solidFill>
            <a:schemeClr val="bg1">
              <a:lumMod val="85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19101021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20011001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20141010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345244" y="1840583"/>
            <a:ext cx="664372" cy="1740312"/>
            <a:chOff x="6965153" y="2630436"/>
            <a:chExt cx="426247" cy="1740312"/>
          </a:xfrm>
          <a:solidFill>
            <a:schemeClr val="bg1"/>
          </a:solidFill>
        </p:grpSpPr>
        <p:sp>
          <p:nvSpPr>
            <p:cNvPr id="22" name="矩形 21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computer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178781" y="1840583"/>
            <a:ext cx="411479" cy="1740312"/>
            <a:chOff x="6965153" y="2630436"/>
            <a:chExt cx="426251" cy="1740312"/>
          </a:xfrm>
          <a:solidFill>
            <a:schemeClr val="bg2"/>
          </a:solidFill>
        </p:grpSpPr>
        <p:sp>
          <p:nvSpPr>
            <p:cNvPr id="31" name="矩形 30"/>
            <p:cNvSpPr/>
            <p:nvPr/>
          </p:nvSpPr>
          <p:spPr>
            <a:xfrm>
              <a:off x="6965157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2737796" y="1553670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Integer</a:t>
            </a:r>
            <a:endParaRPr lang="zh-CN" altLang="en-US" sz="1000" dirty="0"/>
          </a:p>
        </p:txBody>
      </p:sp>
      <p:sp>
        <p:nvSpPr>
          <p:cNvPr id="40" name="文本框 39"/>
          <p:cNvSpPr txBox="1"/>
          <p:nvPr/>
        </p:nvSpPr>
        <p:spPr>
          <a:xfrm>
            <a:off x="3420219" y="1553670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Date</a:t>
            </a:r>
            <a:endParaRPr lang="zh-CN" altLang="en-US" sz="1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4202369" y="1553670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String(short)</a:t>
            </a:r>
            <a:endParaRPr lang="zh-CN" altLang="en-US" sz="1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058178" y="1553670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String(long)</a:t>
            </a:r>
            <a:endParaRPr lang="zh-CN" altLang="en-US" sz="1000" dirty="0"/>
          </a:p>
        </p:txBody>
      </p:sp>
      <p:sp>
        <p:nvSpPr>
          <p:cNvPr id="43" name="左大括号 42"/>
          <p:cNvSpPr/>
          <p:nvPr/>
        </p:nvSpPr>
        <p:spPr>
          <a:xfrm>
            <a:off x="2557710" y="1840583"/>
            <a:ext cx="118278" cy="1740312"/>
          </a:xfrm>
          <a:prstGeom prst="leftBrace">
            <a:avLst>
              <a:gd name="adj1" fmla="val 34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793349" y="250585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Segment</a:t>
            </a:r>
          </a:p>
          <a:p>
            <a:r>
              <a:rPr lang="en-US" altLang="zh-CN" sz="900" dirty="0" smtClean="0"/>
              <a:t>(size=8192)</a:t>
            </a:r>
            <a:endParaRPr lang="zh-CN" altLang="en-US" sz="900" dirty="0"/>
          </a:p>
        </p:txBody>
      </p:sp>
      <p:grpSp>
        <p:nvGrpSpPr>
          <p:cNvPr id="45" name="组合 44"/>
          <p:cNvGrpSpPr/>
          <p:nvPr/>
        </p:nvGrpSpPr>
        <p:grpSpPr>
          <a:xfrm>
            <a:off x="3935647" y="4007147"/>
            <a:ext cx="1778815" cy="1740312"/>
            <a:chOff x="9574985" y="2717697"/>
            <a:chExt cx="1778815" cy="1740312"/>
          </a:xfrm>
        </p:grpSpPr>
        <p:sp>
          <p:nvSpPr>
            <p:cNvPr id="46" name="矩形 45"/>
            <p:cNvSpPr/>
            <p:nvPr/>
          </p:nvSpPr>
          <p:spPr>
            <a:xfrm>
              <a:off x="9574992" y="2717697"/>
              <a:ext cx="1778808" cy="1740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heap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9574992" y="2717697"/>
              <a:ext cx="1359708" cy="217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934700" y="2717697"/>
              <a:ext cx="419100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9574985" y="2934934"/>
              <a:ext cx="645337" cy="2301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world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9994092" y="3392948"/>
              <a:ext cx="1359708" cy="219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long string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0220322" y="2934934"/>
              <a:ext cx="113347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574985" y="3382036"/>
              <a:ext cx="41910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574985" y="3163059"/>
              <a:ext cx="1778815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肘形连接符 53"/>
          <p:cNvCxnSpPr>
            <a:stCxn id="38" idx="3"/>
            <a:endCxn id="50" idx="1"/>
          </p:cNvCxnSpPr>
          <p:nvPr/>
        </p:nvCxnSpPr>
        <p:spPr>
          <a:xfrm flipH="1">
            <a:off x="4354754" y="3472126"/>
            <a:ext cx="1235502" cy="1320099"/>
          </a:xfrm>
          <a:prstGeom prst="bentConnector5">
            <a:avLst>
              <a:gd name="adj1" fmla="val -18503"/>
              <a:gd name="adj2" fmla="val 34028"/>
              <a:gd name="adj3" fmla="val 1185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2" idx="3"/>
            <a:endCxn id="48" idx="1"/>
          </p:cNvCxnSpPr>
          <p:nvPr/>
        </p:nvCxnSpPr>
        <p:spPr>
          <a:xfrm flipH="1">
            <a:off x="5295362" y="2166892"/>
            <a:ext cx="294894" cy="1949025"/>
          </a:xfrm>
          <a:prstGeom prst="bentConnector5">
            <a:avLst>
              <a:gd name="adj1" fmla="val -114728"/>
              <a:gd name="adj2" fmla="val 84718"/>
              <a:gd name="adj3" fmla="val 1775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31" idx="3"/>
            <a:endCxn id="47" idx="1"/>
          </p:cNvCxnSpPr>
          <p:nvPr/>
        </p:nvCxnSpPr>
        <p:spPr>
          <a:xfrm flipH="1">
            <a:off x="3935654" y="1949353"/>
            <a:ext cx="1654606" cy="2166564"/>
          </a:xfrm>
          <a:prstGeom prst="bentConnector5">
            <a:avLst>
              <a:gd name="adj1" fmla="val -31500"/>
              <a:gd name="adj2" fmla="val 79966"/>
              <a:gd name="adj3" fmla="val 1138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11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00538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63281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26024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88767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1510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14253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76996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39739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00538" y="258081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63281" y="2580812"/>
            <a:ext cx="625152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{2,2}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82747" y="2580811"/>
            <a:ext cx="557804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{3,3}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0551" y="2580811"/>
            <a:ext cx="602425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{5,2}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80378" y="1782390"/>
            <a:ext cx="200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Run-Length Encode</a:t>
            </a:r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2694652" y="2409825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2008608" y="3436833"/>
            <a:ext cx="4475761" cy="193491"/>
            <a:chOff x="1965939" y="4339243"/>
            <a:chExt cx="3701944" cy="193491"/>
          </a:xfrm>
        </p:grpSpPr>
        <p:sp>
          <p:nvSpPr>
            <p:cNvPr id="21" name="矩形 20"/>
            <p:cNvSpPr/>
            <p:nvPr/>
          </p:nvSpPr>
          <p:spPr>
            <a:xfrm>
              <a:off x="1965939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</a:t>
              </a:r>
              <a:r>
                <a:rPr lang="en-US" altLang="zh-CN" sz="900" smtClean="0">
                  <a:solidFill>
                    <a:schemeClr val="tx1"/>
                  </a:solidFill>
                </a:rPr>
                <a:t>192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28682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2000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891425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2278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354168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2195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816911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2713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279654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2112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742397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2715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205140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2985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2008608" y="386915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2000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528501" y="3869152"/>
            <a:ext cx="2695768" cy="193491"/>
            <a:chOff x="2428682" y="5034568"/>
            <a:chExt cx="3701944" cy="193491"/>
          </a:xfrm>
        </p:grpSpPr>
        <p:sp>
          <p:nvSpPr>
            <p:cNvPr id="30" name="矩形 29"/>
            <p:cNvSpPr/>
            <p:nvPr/>
          </p:nvSpPr>
          <p:spPr>
            <a:xfrm>
              <a:off x="2428682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192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891425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0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354168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278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816911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195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79654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713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742397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112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05140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715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667883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985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下箭头 39"/>
          <p:cNvSpPr/>
          <p:nvPr/>
        </p:nvSpPr>
        <p:spPr>
          <a:xfrm>
            <a:off x="2643246" y="3699683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948462" y="3026271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Numeric Compression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008608" y="4705700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463280" y="4705700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202443" y="470569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944671" y="470569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686201" y="4705699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105717" y="4705699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524916" y="470569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950066" y="567895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411783" y="5678956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150946" y="5678955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895542" y="5678955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632922" y="5678955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肘形连接符 66"/>
          <p:cNvCxnSpPr>
            <a:stCxn id="50" idx="2"/>
            <a:endCxn id="58" idx="0"/>
          </p:cNvCxnSpPr>
          <p:nvPr/>
        </p:nvCxnSpPr>
        <p:spPr>
          <a:xfrm flipH="1">
            <a:off x="2181438" y="5289078"/>
            <a:ext cx="7348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组合 143"/>
          <p:cNvGrpSpPr/>
          <p:nvPr/>
        </p:nvGrpSpPr>
        <p:grpSpPr>
          <a:xfrm>
            <a:off x="2069268" y="5169545"/>
            <a:ext cx="1673253" cy="119533"/>
            <a:chOff x="2013765" y="5230212"/>
            <a:chExt cx="2358796" cy="193494"/>
          </a:xfrm>
        </p:grpSpPr>
        <p:sp>
          <p:nvSpPr>
            <p:cNvPr id="50" name="矩形 49"/>
            <p:cNvSpPr/>
            <p:nvPr/>
          </p:nvSpPr>
          <p:spPr>
            <a:xfrm>
              <a:off x="2013765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350736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687707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024678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361649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698619" y="5230212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035590" y="5230212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3" name="肘形连接符 66"/>
          <p:cNvCxnSpPr>
            <a:stCxn id="51" idx="2"/>
            <a:endCxn id="59" idx="0"/>
          </p:cNvCxnSpPr>
          <p:nvPr/>
        </p:nvCxnSpPr>
        <p:spPr>
          <a:xfrm>
            <a:off x="2427822" y="5289078"/>
            <a:ext cx="353543" cy="389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66"/>
          <p:cNvCxnSpPr>
            <a:stCxn id="52" idx="2"/>
            <a:endCxn id="60" idx="0"/>
          </p:cNvCxnSpPr>
          <p:nvPr/>
        </p:nvCxnSpPr>
        <p:spPr>
          <a:xfrm>
            <a:off x="2666858" y="5289078"/>
            <a:ext cx="853670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肘形连接符 66"/>
          <p:cNvCxnSpPr>
            <a:stCxn id="53" idx="2"/>
            <a:endCxn id="61" idx="0"/>
          </p:cNvCxnSpPr>
          <p:nvPr/>
        </p:nvCxnSpPr>
        <p:spPr>
          <a:xfrm>
            <a:off x="2905895" y="5289078"/>
            <a:ext cx="1359229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连接符 66"/>
          <p:cNvCxnSpPr>
            <a:stCxn id="54" idx="2"/>
            <a:endCxn id="65" idx="0"/>
          </p:cNvCxnSpPr>
          <p:nvPr/>
        </p:nvCxnSpPr>
        <p:spPr>
          <a:xfrm>
            <a:off x="3144931" y="5289078"/>
            <a:ext cx="1697591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66"/>
          <p:cNvCxnSpPr>
            <a:stCxn id="99" idx="2"/>
            <a:endCxn id="60" idx="0"/>
          </p:cNvCxnSpPr>
          <p:nvPr/>
        </p:nvCxnSpPr>
        <p:spPr>
          <a:xfrm>
            <a:off x="3383967" y="5289076"/>
            <a:ext cx="136561" cy="389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66"/>
          <p:cNvCxnSpPr>
            <a:stCxn id="100" idx="2"/>
            <a:endCxn id="59" idx="0"/>
          </p:cNvCxnSpPr>
          <p:nvPr/>
        </p:nvCxnSpPr>
        <p:spPr>
          <a:xfrm flipH="1">
            <a:off x="2781365" y="5289076"/>
            <a:ext cx="841638" cy="389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1925353" y="4349619"/>
            <a:ext cx="305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Dictionary-based Compression</a:t>
            </a:r>
            <a:endParaRPr lang="zh-CN" altLang="en-US"/>
          </a:p>
        </p:txBody>
      </p:sp>
      <p:sp>
        <p:nvSpPr>
          <p:cNvPr id="147" name="下箭头 146"/>
          <p:cNvSpPr/>
          <p:nvPr/>
        </p:nvSpPr>
        <p:spPr>
          <a:xfrm>
            <a:off x="2594832" y="4994019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4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31680" y="226037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7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31680" y="245386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31680" y="2647354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680" y="284084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680" y="3034336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6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31680" y="3227827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8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31680" y="3421318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680" y="3614809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31680" y="383265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31680" y="40261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31680" y="4219634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31680" y="441312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31680" y="4606616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31680" y="4800107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17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31680" y="4993598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10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31680" y="5187089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19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07014" y="4483505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Segment [10, 20]</a:t>
            </a:r>
            <a:endParaRPr lang="zh-CN" altLang="en-US" sz="1000" dirty="0"/>
          </a:p>
        </p:txBody>
      </p:sp>
      <p:sp>
        <p:nvSpPr>
          <p:cNvPr id="27" name="左大括号 26"/>
          <p:cNvSpPr/>
          <p:nvPr/>
        </p:nvSpPr>
        <p:spPr>
          <a:xfrm flipH="1">
            <a:off x="3698331" y="3832652"/>
            <a:ext cx="114300" cy="1517149"/>
          </a:xfrm>
          <a:prstGeom prst="leftBrace">
            <a:avLst>
              <a:gd name="adj1" fmla="val 2708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>
            <a:off x="3907014" y="2922460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Segment [1, 8]</a:t>
            </a:r>
            <a:endParaRPr lang="zh-CN" altLang="en-US" sz="1000" dirty="0"/>
          </a:p>
        </p:txBody>
      </p:sp>
      <p:sp>
        <p:nvSpPr>
          <p:cNvPr id="29" name="左大括号 28"/>
          <p:cNvSpPr/>
          <p:nvPr/>
        </p:nvSpPr>
        <p:spPr>
          <a:xfrm flipH="1">
            <a:off x="3698331" y="2271607"/>
            <a:ext cx="114300" cy="1517149"/>
          </a:xfrm>
          <a:prstGeom prst="leftBrace">
            <a:avLst>
              <a:gd name="adj1" fmla="val 2708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30" name="矩形 29"/>
          <p:cNvSpPr/>
          <p:nvPr/>
        </p:nvSpPr>
        <p:spPr>
          <a:xfrm>
            <a:off x="1021442" y="1739883"/>
            <a:ext cx="51459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field_name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2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field_name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9;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下箭头 31"/>
          <p:cNvSpPr/>
          <p:nvPr/>
        </p:nvSpPr>
        <p:spPr>
          <a:xfrm>
            <a:off x="2358343" y="3892302"/>
            <a:ext cx="390525" cy="52082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996392" y="3597344"/>
            <a:ext cx="11144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/>
              <a:t>Query range (2, 9)</a:t>
            </a:r>
            <a:endParaRPr lang="zh-CN" altLang="en-US" sz="1000" dirty="0"/>
          </a:p>
        </p:txBody>
      </p:sp>
      <p:sp>
        <p:nvSpPr>
          <p:cNvPr id="78" name="禁止符 77"/>
          <p:cNvSpPr/>
          <p:nvPr/>
        </p:nvSpPr>
        <p:spPr>
          <a:xfrm>
            <a:off x="3088375" y="4236125"/>
            <a:ext cx="549352" cy="549352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052903" y="2241362"/>
            <a:ext cx="861799" cy="2945727"/>
            <a:chOff x="8052903" y="2241362"/>
            <a:chExt cx="886376" cy="3397438"/>
          </a:xfrm>
        </p:grpSpPr>
        <p:sp>
          <p:nvSpPr>
            <p:cNvPr id="94" name="矩形 93"/>
            <p:cNvSpPr/>
            <p:nvPr/>
          </p:nvSpPr>
          <p:spPr>
            <a:xfrm>
              <a:off x="8052903" y="2241362"/>
              <a:ext cx="886376" cy="33974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8256130" y="235711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8256130" y="255060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8256130" y="2744099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256130" y="2937590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8256130" y="3131081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6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8256130" y="332457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8256130" y="351806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256130" y="371155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8256130" y="395797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8256130" y="415146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8256130" y="434495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8256130" y="4538445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256130" y="4731936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256130" y="492542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8256130" y="511891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8256130" y="5312409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19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862582" y="2230559"/>
            <a:ext cx="908385" cy="949993"/>
            <a:chOff x="6862582" y="2230559"/>
            <a:chExt cx="908385" cy="1096077"/>
          </a:xfrm>
        </p:grpSpPr>
        <p:sp>
          <p:nvSpPr>
            <p:cNvPr id="8" name="矩形 7"/>
            <p:cNvSpPr/>
            <p:nvPr/>
          </p:nvSpPr>
          <p:spPr>
            <a:xfrm>
              <a:off x="6862582" y="2240376"/>
              <a:ext cx="908385" cy="10862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974893" y="2455926"/>
              <a:ext cx="653199" cy="773971"/>
              <a:chOff x="6852501" y="2647354"/>
              <a:chExt cx="933186" cy="773971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7322944" y="2647361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8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7322944" y="2840852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20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7322944" y="3034343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7322944" y="3227834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...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6852501" y="2647354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1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6852501" y="2840845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10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6852501" y="3034336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6852501" y="3227827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6946318" y="2230559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smtClean="0"/>
                <a:t>min</a:t>
              </a:r>
              <a:endParaRPr lang="zh-CN" altLang="en-US" sz="1000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7237338" y="2230559"/>
              <a:ext cx="4042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smtClean="0"/>
                <a:t>max</a:t>
              </a:r>
              <a:endParaRPr lang="zh-CN" altLang="en-US" sz="100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644374" y="1963376"/>
            <a:ext cx="1300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segment </a:t>
            </a:r>
            <a:r>
              <a:rPr lang="en-US" altLang="zh-CN" sz="1200"/>
              <a:t>statistics</a:t>
            </a:r>
            <a:endParaRPr lang="zh-CN" altLang="en-US" sz="1200"/>
          </a:p>
        </p:txBody>
      </p:sp>
      <p:sp>
        <p:nvSpPr>
          <p:cNvPr id="93" name="文本框 92"/>
          <p:cNvSpPr txBox="1"/>
          <p:nvPr/>
        </p:nvSpPr>
        <p:spPr>
          <a:xfrm>
            <a:off x="7917460" y="1972902"/>
            <a:ext cx="1303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Column segments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794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53038" y="2023189"/>
            <a:ext cx="4292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RowID = 0x00CA0103 </a:t>
            </a:r>
            <a:r>
              <a:rPr lang="en-US" altLang="zh-CN" sz="1200" smtClean="0"/>
              <a:t>= 0</a:t>
            </a:r>
            <a:r>
              <a:rPr lang="en-US" altLang="zh-CN" sz="1200" smtClean="0">
                <a:solidFill>
                  <a:srgbClr val="0070C0"/>
                </a:solidFill>
              </a:rPr>
              <a:t>0000000 11</a:t>
            </a:r>
            <a:r>
              <a:rPr lang="en-US" altLang="zh-CN" sz="1200" smtClean="0">
                <a:solidFill>
                  <a:srgbClr val="FF0000"/>
                </a:solidFill>
              </a:rPr>
              <a:t>001010 000</a:t>
            </a:r>
            <a:r>
              <a:rPr lang="en-US" altLang="zh-CN" sz="1200" smtClean="0">
                <a:solidFill>
                  <a:srgbClr val="00B050"/>
                </a:solidFill>
              </a:rPr>
              <a:t>00001 00000011 </a:t>
            </a:r>
            <a:endParaRPr lang="zh-CN" altLang="en-US" sz="1200">
              <a:solidFill>
                <a:srgbClr val="00B050"/>
              </a:solidFill>
            </a:endParaRPr>
          </a:p>
        </p:txBody>
      </p:sp>
      <p:sp>
        <p:nvSpPr>
          <p:cNvPr id="10" name="右大括号 9"/>
          <p:cNvSpPr/>
          <p:nvPr/>
        </p:nvSpPr>
        <p:spPr>
          <a:xfrm rot="5400000" flipH="1">
            <a:off x="5751038" y="1495177"/>
            <a:ext cx="79928" cy="1001485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" name="右大括号 14"/>
          <p:cNvSpPr/>
          <p:nvPr/>
        </p:nvSpPr>
        <p:spPr>
          <a:xfrm rot="5400000" flipH="1">
            <a:off x="4108868" y="1636677"/>
            <a:ext cx="82620" cy="721179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5531299" y="152429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smtClean="0"/>
              <a:t>Offset </a:t>
            </a:r>
          </a:p>
          <a:p>
            <a:pPr algn="ctr"/>
            <a:r>
              <a:rPr lang="en-US" altLang="zh-CN" sz="900" smtClean="0"/>
              <a:t>(13 bits</a:t>
            </a:r>
            <a:r>
              <a:rPr lang="en-US" altLang="zh-CN" sz="900"/>
              <a:t>)</a:t>
            </a:r>
            <a:endParaRPr lang="zh-CN" altLang="en-US" sz="900"/>
          </a:p>
        </p:txBody>
      </p:sp>
      <p:sp>
        <p:nvSpPr>
          <p:cNvPr id="18" name="文本框 17"/>
          <p:cNvSpPr txBox="1"/>
          <p:nvPr/>
        </p:nvSpPr>
        <p:spPr>
          <a:xfrm>
            <a:off x="3636890" y="1508906"/>
            <a:ext cx="1023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smtClean="0"/>
              <a:t>HighSegmentID </a:t>
            </a:r>
          </a:p>
          <a:p>
            <a:pPr algn="ctr"/>
            <a:r>
              <a:rPr lang="en-US" altLang="zh-CN" sz="1000" smtClean="0"/>
              <a:t>(9 bits</a:t>
            </a:r>
            <a:r>
              <a:rPr lang="en-US" altLang="zh-CN" sz="1000"/>
              <a:t>)</a:t>
            </a:r>
            <a:endParaRPr lang="zh-CN" altLang="en-US" sz="1000"/>
          </a:p>
        </p:txBody>
      </p:sp>
      <p:cxnSp>
        <p:nvCxnSpPr>
          <p:cNvPr id="28" name="直接连接符 27"/>
          <p:cNvCxnSpPr/>
          <p:nvPr/>
        </p:nvCxnSpPr>
        <p:spPr>
          <a:xfrm>
            <a:off x="3801974" y="2305050"/>
            <a:ext cx="71831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542203" y="2305050"/>
            <a:ext cx="72784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309309" y="2305050"/>
            <a:ext cx="100148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2937834" y="3014174"/>
            <a:ext cx="1901578" cy="134876"/>
            <a:chOff x="2618695" y="3033536"/>
            <a:chExt cx="2651351" cy="194967"/>
          </a:xfrm>
          <a:solidFill>
            <a:schemeClr val="bg1">
              <a:lumMod val="50000"/>
            </a:schemeClr>
          </a:solidFill>
        </p:grpSpPr>
        <p:sp>
          <p:nvSpPr>
            <p:cNvPr id="35" name="矩形 3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直接箭头连接符 53"/>
          <p:cNvCxnSpPr>
            <a:stCxn id="37" idx="2"/>
            <a:endCxn id="65" idx="1"/>
          </p:cNvCxnSpPr>
          <p:nvPr/>
        </p:nvCxnSpPr>
        <p:spPr>
          <a:xfrm rot="5400000">
            <a:off x="3167529" y="3246437"/>
            <a:ext cx="464426" cy="2696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 rot="5400000">
            <a:off x="3738515" y="3544660"/>
            <a:ext cx="687389" cy="414441"/>
            <a:chOff x="2618695" y="3033536"/>
            <a:chExt cx="2651351" cy="194967"/>
          </a:xfrm>
          <a:solidFill>
            <a:schemeClr val="bg1">
              <a:lumMod val="85000"/>
            </a:schemeClr>
          </a:solidFill>
        </p:grpSpPr>
        <p:sp>
          <p:nvSpPr>
            <p:cNvPr id="56" name="矩形 55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 rot="5400000">
            <a:off x="2784134" y="3882545"/>
            <a:ext cx="961561" cy="423422"/>
            <a:chOff x="2618695" y="3033536"/>
            <a:chExt cx="2651351" cy="194967"/>
          </a:xfrm>
        </p:grpSpPr>
        <p:sp>
          <p:nvSpPr>
            <p:cNvPr id="65" name="矩形 6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 rot="5400000">
            <a:off x="3738514" y="4400681"/>
            <a:ext cx="687388" cy="414441"/>
            <a:chOff x="2618695" y="3033536"/>
            <a:chExt cx="2651351" cy="194967"/>
          </a:xfrm>
          <a:solidFill>
            <a:schemeClr val="bg1">
              <a:lumMod val="85000"/>
            </a:schemeClr>
          </a:solidFill>
        </p:grpSpPr>
        <p:sp>
          <p:nvSpPr>
            <p:cNvPr id="75" name="矩形 7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1" name="直接箭头连接符 53"/>
          <p:cNvCxnSpPr>
            <a:stCxn id="65" idx="0"/>
            <a:endCxn id="56" idx="2"/>
          </p:cNvCxnSpPr>
          <p:nvPr/>
        </p:nvCxnSpPr>
        <p:spPr>
          <a:xfrm flipV="1">
            <a:off x="3476626" y="3451163"/>
            <a:ext cx="398363" cy="2224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53"/>
          <p:cNvCxnSpPr>
            <a:stCxn id="68" idx="0"/>
            <a:endCxn id="75" idx="2"/>
          </p:cNvCxnSpPr>
          <p:nvPr/>
        </p:nvCxnSpPr>
        <p:spPr>
          <a:xfrm>
            <a:off x="3476626" y="4035459"/>
            <a:ext cx="398362" cy="2717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3864682" y="3950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 rot="5400000">
            <a:off x="4965614" y="3574178"/>
            <a:ext cx="687389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12" name="矩形 111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 rot="5400000">
            <a:off x="4955723" y="4451446"/>
            <a:ext cx="687388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21" name="矩形 120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 rot="5400000">
            <a:off x="4952253" y="5355900"/>
            <a:ext cx="687388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30" name="矩形 129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5089383" y="48690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140" name="直接箭头连接符 53"/>
          <p:cNvCxnSpPr>
            <a:stCxn id="75" idx="0"/>
            <a:endCxn id="112" idx="2"/>
          </p:cNvCxnSpPr>
          <p:nvPr/>
        </p:nvCxnSpPr>
        <p:spPr>
          <a:xfrm flipV="1">
            <a:off x="4289429" y="3480681"/>
            <a:ext cx="812659" cy="8265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53"/>
          <p:cNvCxnSpPr>
            <a:stCxn id="76" idx="0"/>
            <a:endCxn id="121" idx="2"/>
          </p:cNvCxnSpPr>
          <p:nvPr/>
        </p:nvCxnSpPr>
        <p:spPr>
          <a:xfrm flipV="1">
            <a:off x="4289429" y="4357949"/>
            <a:ext cx="802768" cy="351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53"/>
          <p:cNvCxnSpPr>
            <a:stCxn id="79" idx="0"/>
            <a:endCxn id="130" idx="2"/>
          </p:cNvCxnSpPr>
          <p:nvPr/>
        </p:nvCxnSpPr>
        <p:spPr>
          <a:xfrm>
            <a:off x="4289429" y="4651821"/>
            <a:ext cx="799298" cy="6105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2898219" y="2786805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Column List</a:t>
            </a:r>
            <a:endParaRPr lang="zh-CN" altLang="en-US" sz="1000"/>
          </a:p>
        </p:txBody>
      </p:sp>
      <p:sp>
        <p:nvSpPr>
          <p:cNvPr id="154" name="文本框 153"/>
          <p:cNvSpPr txBox="1"/>
          <p:nvPr/>
        </p:nvSpPr>
        <p:spPr>
          <a:xfrm>
            <a:off x="2891734" y="4611633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Lv.1 </a:t>
            </a:r>
            <a:r>
              <a:rPr lang="en-US" altLang="zh-CN" sz="1000"/>
              <a:t>map</a:t>
            </a:r>
            <a:endParaRPr lang="zh-CN" altLang="en-US" sz="1000"/>
          </a:p>
        </p:txBody>
      </p:sp>
      <p:sp>
        <p:nvSpPr>
          <p:cNvPr id="155" name="文本框 154"/>
          <p:cNvSpPr txBox="1"/>
          <p:nvPr/>
        </p:nvSpPr>
        <p:spPr>
          <a:xfrm>
            <a:off x="3740098" y="4957112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Lv.2 map</a:t>
            </a:r>
            <a:endParaRPr lang="zh-CN" altLang="en-US" sz="1000"/>
          </a:p>
        </p:txBody>
      </p:sp>
      <p:sp>
        <p:nvSpPr>
          <p:cNvPr id="156" name="文本框 155"/>
          <p:cNvSpPr txBox="1"/>
          <p:nvPr/>
        </p:nvSpPr>
        <p:spPr>
          <a:xfrm>
            <a:off x="4795081" y="5912947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Column segment</a:t>
            </a:r>
            <a:endParaRPr lang="zh-CN" altLang="en-US" sz="1000"/>
          </a:p>
        </p:txBody>
      </p:sp>
      <p:sp>
        <p:nvSpPr>
          <p:cNvPr id="157" name="右大括号 156"/>
          <p:cNvSpPr/>
          <p:nvPr/>
        </p:nvSpPr>
        <p:spPr>
          <a:xfrm rot="5400000" flipH="1">
            <a:off x="4861343" y="1636677"/>
            <a:ext cx="82620" cy="721179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8" name="文本框 157"/>
          <p:cNvSpPr txBox="1"/>
          <p:nvPr/>
        </p:nvSpPr>
        <p:spPr>
          <a:xfrm>
            <a:off x="4517191" y="1508906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smtClean="0"/>
              <a:t>LowSegmentID</a:t>
            </a:r>
          </a:p>
          <a:p>
            <a:pPr algn="ctr"/>
            <a:r>
              <a:rPr lang="en-US" altLang="zh-CN" sz="1000" smtClean="0"/>
              <a:t>(9 bits</a:t>
            </a:r>
            <a:r>
              <a:rPr lang="en-US" altLang="zh-CN" sz="1000"/>
              <a:t>)</a:t>
            </a:r>
            <a:endParaRPr lang="zh-CN" altLang="en-US" sz="1000"/>
          </a:p>
        </p:txBody>
      </p:sp>
      <p:cxnSp>
        <p:nvCxnSpPr>
          <p:cNvPr id="163" name="肘形连接符 162"/>
          <p:cNvCxnSpPr>
            <a:endCxn id="68" idx="2"/>
          </p:cNvCxnSpPr>
          <p:nvPr/>
        </p:nvCxnSpPr>
        <p:spPr>
          <a:xfrm rot="5400000">
            <a:off x="2722695" y="2641718"/>
            <a:ext cx="1724250" cy="1063232"/>
          </a:xfrm>
          <a:prstGeom prst="bentConnector4">
            <a:avLst>
              <a:gd name="adj1" fmla="val 23974"/>
              <a:gd name="adj2" fmla="val 1215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肘形连接符 166"/>
          <p:cNvCxnSpPr>
            <a:endCxn id="79" idx="2"/>
          </p:cNvCxnSpPr>
          <p:nvPr/>
        </p:nvCxnSpPr>
        <p:spPr>
          <a:xfrm rot="5400000">
            <a:off x="3229304" y="2952030"/>
            <a:ext cx="2345476" cy="1054107"/>
          </a:xfrm>
          <a:prstGeom prst="bentConnector4">
            <a:avLst>
              <a:gd name="adj1" fmla="val 41116"/>
              <a:gd name="adj2" fmla="val 127109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/>
          <p:cNvCxnSpPr>
            <a:endCxn id="132" idx="2"/>
          </p:cNvCxnSpPr>
          <p:nvPr/>
        </p:nvCxnSpPr>
        <p:spPr>
          <a:xfrm rot="5400000">
            <a:off x="3870930" y="3515062"/>
            <a:ext cx="3137872" cy="702277"/>
          </a:xfrm>
          <a:prstGeom prst="bentConnector4">
            <a:avLst>
              <a:gd name="adj1" fmla="val 33949"/>
              <a:gd name="adj2" fmla="val 132551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7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2038350" y="2653554"/>
            <a:ext cx="540748" cy="974428"/>
            <a:chOff x="6965153" y="2630436"/>
            <a:chExt cx="426251" cy="1740312"/>
          </a:xfrm>
          <a:solidFill>
            <a:schemeClr val="bg2"/>
          </a:solidFill>
        </p:grpSpPr>
        <p:sp>
          <p:nvSpPr>
            <p:cNvPr id="22" name="矩形 21"/>
            <p:cNvSpPr/>
            <p:nvPr/>
          </p:nvSpPr>
          <p:spPr>
            <a:xfrm>
              <a:off x="6965157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846893" y="3706970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String Segment</a:t>
            </a:r>
            <a:endParaRPr lang="zh-CN" altLang="en-US" sz="1000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316522" y="2320848"/>
            <a:ext cx="1778815" cy="1740686"/>
            <a:chOff x="9574985" y="2717323"/>
            <a:chExt cx="1778815" cy="1740686"/>
          </a:xfrm>
        </p:grpSpPr>
        <p:sp>
          <p:nvSpPr>
            <p:cNvPr id="34" name="矩形 33"/>
            <p:cNvSpPr/>
            <p:nvPr/>
          </p:nvSpPr>
          <p:spPr>
            <a:xfrm>
              <a:off x="9574992" y="2717697"/>
              <a:ext cx="1778808" cy="1740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heap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994092" y="2717323"/>
              <a:ext cx="940608" cy="2179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0934700" y="2717697"/>
              <a:ext cx="419100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574985" y="2934934"/>
              <a:ext cx="645337" cy="2301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world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994092" y="3392948"/>
              <a:ext cx="1359708" cy="219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long string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0220322" y="2934934"/>
              <a:ext cx="113347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574985" y="3382036"/>
              <a:ext cx="41910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574985" y="3163059"/>
              <a:ext cx="1778815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肘形连接符 41"/>
          <p:cNvCxnSpPr>
            <a:stCxn id="29" idx="3"/>
            <a:endCxn id="38" idx="1"/>
          </p:cNvCxnSpPr>
          <p:nvPr/>
        </p:nvCxnSpPr>
        <p:spPr>
          <a:xfrm flipV="1">
            <a:off x="2579093" y="3106300"/>
            <a:ext cx="1156536" cy="4607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23" idx="3"/>
            <a:endCxn id="36" idx="0"/>
          </p:cNvCxnSpPr>
          <p:nvPr/>
        </p:nvCxnSpPr>
        <p:spPr>
          <a:xfrm flipV="1">
            <a:off x="2579093" y="2321222"/>
            <a:ext cx="2306694" cy="515038"/>
          </a:xfrm>
          <a:prstGeom prst="bentConnector4">
            <a:avLst>
              <a:gd name="adj1" fmla="val 24399"/>
              <a:gd name="adj2" fmla="val 1443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3316522" y="2320474"/>
            <a:ext cx="419107" cy="2267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head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4" name="肘形连接符 43"/>
          <p:cNvCxnSpPr>
            <a:stCxn id="22" idx="3"/>
            <a:endCxn id="35" idx="1"/>
          </p:cNvCxnSpPr>
          <p:nvPr/>
        </p:nvCxnSpPr>
        <p:spPr>
          <a:xfrm flipV="1">
            <a:off x="2579098" y="2429805"/>
            <a:ext cx="1156531" cy="284651"/>
          </a:xfrm>
          <a:prstGeom prst="bentConnector3">
            <a:avLst>
              <a:gd name="adj1" fmla="val 327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59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1655" y="2282079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parser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71655" y="2729754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verify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71655" y="3177429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optimizer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1655" y="3642194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Vector plan </a:t>
            </a:r>
            <a:r>
              <a:rPr lang="en-US" altLang="zh-CN" sz="1200" dirty="0">
                <a:solidFill>
                  <a:schemeClr val="tx1"/>
                </a:solidFill>
              </a:rPr>
              <a:t>generator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71654" y="4585172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</a:t>
            </a:r>
            <a:r>
              <a:rPr lang="en-US" altLang="zh-CN" sz="1200" dirty="0" smtClean="0">
                <a:solidFill>
                  <a:schemeClr val="tx1"/>
                </a:solidFill>
              </a:rPr>
              <a:t>executor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3" idx="2"/>
            <a:endCxn id="4" idx="0"/>
          </p:cNvCxnSpPr>
          <p:nvPr/>
        </p:nvCxnSpPr>
        <p:spPr>
          <a:xfrm>
            <a:off x="2609853" y="2571751"/>
            <a:ext cx="0" cy="158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5" idx="0"/>
          </p:cNvCxnSpPr>
          <p:nvPr/>
        </p:nvCxnSpPr>
        <p:spPr>
          <a:xfrm>
            <a:off x="2609853" y="3019426"/>
            <a:ext cx="0" cy="158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6" idx="0"/>
          </p:cNvCxnSpPr>
          <p:nvPr/>
        </p:nvCxnSpPr>
        <p:spPr>
          <a:xfrm>
            <a:off x="2609853" y="3467101"/>
            <a:ext cx="0" cy="175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21" idx="0"/>
          </p:cNvCxnSpPr>
          <p:nvPr/>
        </p:nvCxnSpPr>
        <p:spPr>
          <a:xfrm flipH="1">
            <a:off x="2609852" y="3931866"/>
            <a:ext cx="1" cy="177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71654" y="4108920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Rewriter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21" idx="2"/>
            <a:endCxn id="7" idx="0"/>
          </p:cNvCxnSpPr>
          <p:nvPr/>
        </p:nvCxnSpPr>
        <p:spPr>
          <a:xfrm>
            <a:off x="2609852" y="4398592"/>
            <a:ext cx="0" cy="186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07538" y="2398827"/>
            <a:ext cx="48973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kern="100" dirty="0">
                <a:latin typeface="Times New Roman" panose="02020603050405020304" pitchFamily="18" charset="0"/>
              </a:rPr>
              <a:t>SELECT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f1, </a:t>
            </a:r>
            <a:r>
              <a:rPr lang="en-US" altLang="zh-CN" sz="1200" b="1" kern="100" dirty="0" smtClean="0">
                <a:latin typeface="Times New Roman" panose="02020603050405020304" pitchFamily="18" charset="0"/>
              </a:rPr>
              <a:t>COUNT(</a:t>
            </a:r>
            <a:r>
              <a:rPr lang="en-US" altLang="zh-CN" sz="1200" i="1" kern="100" dirty="0" smtClean="0">
                <a:latin typeface="Times New Roman" panose="02020603050405020304" pitchFamily="18" charset="0"/>
              </a:rPr>
              <a:t>f2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) FROM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table1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WHERE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f3 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&gt; 100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GROUP BY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;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6776471" y="2808755"/>
            <a:ext cx="881629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project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76471" y="3338919"/>
            <a:ext cx="881629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group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76471" y="3887043"/>
            <a:ext cx="881629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6" idx="2"/>
            <a:endCxn id="18" idx="0"/>
          </p:cNvCxnSpPr>
          <p:nvPr/>
        </p:nvCxnSpPr>
        <p:spPr>
          <a:xfrm>
            <a:off x="7217286" y="3604776"/>
            <a:ext cx="0" cy="282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" idx="2"/>
            <a:endCxn id="16" idx="0"/>
          </p:cNvCxnSpPr>
          <p:nvPr/>
        </p:nvCxnSpPr>
        <p:spPr>
          <a:xfrm>
            <a:off x="7217286" y="3074612"/>
            <a:ext cx="0" cy="264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202042" y="3083033"/>
            <a:ext cx="50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 smtClean="0"/>
              <a:t>next()</a:t>
            </a:r>
            <a:endParaRPr lang="zh-CN" altLang="en-US" sz="1000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7202042" y="3621772"/>
            <a:ext cx="50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 smtClean="0"/>
              <a:t>next()</a:t>
            </a:r>
            <a:endParaRPr lang="zh-CN" alt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16979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rot="16200000">
            <a:off x="2374944" y="4919220"/>
            <a:ext cx="979876" cy="421635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rot="16200000">
            <a:off x="3209915" y="4911013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4" name="矩形 1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58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矩形 61"/>
          <p:cNvSpPr/>
          <p:nvPr/>
        </p:nvSpPr>
        <p:spPr>
          <a:xfrm>
            <a:off x="2978606" y="4259111"/>
            <a:ext cx="615821" cy="205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+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 rot="16200000">
            <a:off x="2788280" y="3402974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64" name="矩形 6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59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14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3400240" y="2700943"/>
            <a:ext cx="615821" cy="205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&gt;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 rot="16200000">
            <a:off x="3614919" y="3386660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74" name="矩形 7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 rot="16200000">
            <a:off x="3209916" y="1856047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83" name="矩形 82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...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直接箭头连接符 92"/>
          <p:cNvCxnSpPr>
            <a:stCxn id="11" idx="3"/>
          </p:cNvCxnSpPr>
          <p:nvPr/>
        </p:nvCxnSpPr>
        <p:spPr>
          <a:xfrm flipV="1">
            <a:off x="2864883" y="4464385"/>
            <a:ext cx="210816" cy="175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21" idx="3"/>
          </p:cNvCxnSpPr>
          <p:nvPr/>
        </p:nvCxnSpPr>
        <p:spPr>
          <a:xfrm flipH="1" flipV="1">
            <a:off x="3497333" y="4483047"/>
            <a:ext cx="210819" cy="140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2" idx="0"/>
            <a:endCxn id="64" idx="1"/>
          </p:cNvCxnSpPr>
          <p:nvPr/>
        </p:nvCxnSpPr>
        <p:spPr>
          <a:xfrm flipV="1">
            <a:off x="3286517" y="4112028"/>
            <a:ext cx="0" cy="147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71" idx="3"/>
          </p:cNvCxnSpPr>
          <p:nvPr/>
        </p:nvCxnSpPr>
        <p:spPr>
          <a:xfrm flipV="1">
            <a:off x="3286517" y="2901713"/>
            <a:ext cx="210278" cy="213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81" idx="3"/>
          </p:cNvCxnSpPr>
          <p:nvPr/>
        </p:nvCxnSpPr>
        <p:spPr>
          <a:xfrm flipH="1" flipV="1">
            <a:off x="3901799" y="2884131"/>
            <a:ext cx="211357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72" idx="0"/>
            <a:endCxn id="83" idx="1"/>
          </p:cNvCxnSpPr>
          <p:nvPr/>
        </p:nvCxnSpPr>
        <p:spPr>
          <a:xfrm flipV="1">
            <a:off x="3708151" y="2565101"/>
            <a:ext cx="2" cy="135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2704508" y="55884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f1</a:t>
            </a:r>
            <a:endParaRPr lang="zh-CN" altLang="en-US" sz="1200" i="1"/>
          </a:p>
        </p:txBody>
      </p:sp>
      <p:sp>
        <p:nvSpPr>
          <p:cNvPr id="111" name="文本框 110"/>
          <p:cNvSpPr txBox="1"/>
          <p:nvPr/>
        </p:nvSpPr>
        <p:spPr>
          <a:xfrm>
            <a:off x="3555316" y="5576516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f2</a:t>
            </a:r>
            <a:endParaRPr lang="zh-CN" altLang="en-US" sz="1200" i="1"/>
          </a:p>
        </p:txBody>
      </p:sp>
      <p:sp>
        <p:nvSpPr>
          <p:cNvPr id="112" name="矩形 111"/>
          <p:cNvSpPr/>
          <p:nvPr/>
        </p:nvSpPr>
        <p:spPr>
          <a:xfrm>
            <a:off x="957561" y="1568628"/>
            <a:ext cx="2207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kern="1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f1 </a:t>
            </a:r>
            <a:r>
              <a:rPr lang="en-US" altLang="zh-CN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i="1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en-US" altLang="zh-CN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10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左大括号 112"/>
          <p:cNvSpPr/>
          <p:nvPr/>
        </p:nvSpPr>
        <p:spPr>
          <a:xfrm>
            <a:off x="2400107" y="4640099"/>
            <a:ext cx="121298" cy="979877"/>
          </a:xfrm>
          <a:prstGeom prst="leftBrace">
            <a:avLst>
              <a:gd name="adj1" fmla="val 2403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1093339" y="4912956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vector size = 8192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7141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2622438" y="2317263"/>
            <a:ext cx="2307771" cy="1387962"/>
            <a:chOff x="4934733" y="2879238"/>
            <a:chExt cx="3434826" cy="1524264"/>
          </a:xfrm>
        </p:grpSpPr>
        <p:sp>
          <p:nvSpPr>
            <p:cNvPr id="3" name="矩形 2"/>
            <p:cNvSpPr/>
            <p:nvPr/>
          </p:nvSpPr>
          <p:spPr>
            <a:xfrm>
              <a:off x="4934733" y="2879238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934733" y="3069771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934733" y="3260304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934733" y="3450837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934733" y="3641370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934733" y="3831903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34733" y="4022436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34733" y="4212969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38200" y="1433132"/>
            <a:ext cx="49193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kern="100" dirty="0">
                <a:latin typeface="Times New Roman" panose="02020603050405020304" pitchFamily="18" charset="0"/>
              </a:rPr>
              <a:t>SELECT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f1, </a:t>
            </a:r>
            <a:r>
              <a:rPr lang="en-US" altLang="zh-CN" sz="1200" b="1" kern="100" dirty="0" smtClean="0">
                <a:latin typeface="Times New Roman" panose="02020603050405020304" pitchFamily="18" charset="0"/>
              </a:rPr>
              <a:t>COUNT(</a:t>
            </a:r>
            <a:r>
              <a:rPr lang="en-US" altLang="zh-CN" sz="1200" i="1" kern="100" dirty="0" smtClean="0">
                <a:latin typeface="Times New Roman" panose="02020603050405020304" pitchFamily="18" charset="0"/>
              </a:rPr>
              <a:t>f2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) FROM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table1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WHERE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f3 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&gt; 100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GROUP BY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;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3189276" y="2231670"/>
            <a:ext cx="434646" cy="1587855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肘形连接符 18"/>
          <p:cNvCxnSpPr>
            <a:stCxn id="21" idx="1"/>
            <a:endCxn id="17" idx="0"/>
          </p:cNvCxnSpPr>
          <p:nvPr/>
        </p:nvCxnSpPr>
        <p:spPr>
          <a:xfrm rot="16200000" flipH="1">
            <a:off x="2461223" y="1286294"/>
            <a:ext cx="509700" cy="13810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左中括号 20"/>
          <p:cNvSpPr/>
          <p:nvPr/>
        </p:nvSpPr>
        <p:spPr>
          <a:xfrm rot="16200000">
            <a:off x="1998652" y="1435623"/>
            <a:ext cx="53792" cy="518902"/>
          </a:xfrm>
          <a:prstGeom prst="leftBracket">
            <a:avLst>
              <a:gd name="adj" fmla="val 95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中括号 25"/>
          <p:cNvSpPr/>
          <p:nvPr/>
        </p:nvSpPr>
        <p:spPr>
          <a:xfrm rot="16200000">
            <a:off x="1594011" y="1619601"/>
            <a:ext cx="45719" cy="142875"/>
          </a:xfrm>
          <a:prstGeom prst="leftBracket">
            <a:avLst>
              <a:gd name="adj" fmla="val 2693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肘形连接符 27"/>
          <p:cNvCxnSpPr>
            <a:stCxn id="26" idx="1"/>
            <a:endCxn id="30" idx="0"/>
          </p:cNvCxnSpPr>
          <p:nvPr/>
        </p:nvCxnSpPr>
        <p:spPr>
          <a:xfrm rot="16200000" flipH="1">
            <a:off x="1984044" y="1346724"/>
            <a:ext cx="517772" cy="1252119"/>
          </a:xfrm>
          <a:prstGeom prst="bentConnector3">
            <a:avLst>
              <a:gd name="adj1" fmla="val 683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707456" y="2231670"/>
            <a:ext cx="323067" cy="1587855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562437" y="3819525"/>
            <a:ext cx="1288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Aggregation table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171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6312990" y="1835605"/>
            <a:ext cx="520812" cy="597388"/>
            <a:chOff x="3841638" y="2288687"/>
            <a:chExt cx="558912" cy="636948"/>
          </a:xfrm>
        </p:grpSpPr>
        <p:sp>
          <p:nvSpPr>
            <p:cNvPr id="3" name="矩形 2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312990" y="2432993"/>
            <a:ext cx="520812" cy="597388"/>
            <a:chOff x="3841638" y="2288687"/>
            <a:chExt cx="558912" cy="636948"/>
          </a:xfrm>
          <a:solidFill>
            <a:schemeClr val="bg1">
              <a:lumMod val="7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312990" y="3030381"/>
            <a:ext cx="520812" cy="597388"/>
            <a:chOff x="3841638" y="2288687"/>
            <a:chExt cx="558912" cy="636948"/>
          </a:xfrm>
          <a:solidFill>
            <a:schemeClr val="bg1"/>
          </a:solidFill>
        </p:grpSpPr>
        <p:sp>
          <p:nvSpPr>
            <p:cNvPr id="14" name="矩形 13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312990" y="3627769"/>
            <a:ext cx="520812" cy="597388"/>
            <a:chOff x="3841638" y="2288687"/>
            <a:chExt cx="558912" cy="636948"/>
          </a:xfrm>
          <a:solidFill>
            <a:schemeClr val="bg1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617665" y="2134299"/>
            <a:ext cx="349362" cy="1194776"/>
            <a:chOff x="2146188" y="2438034"/>
            <a:chExt cx="349362" cy="1194776"/>
          </a:xfrm>
        </p:grpSpPr>
        <p:sp>
          <p:nvSpPr>
            <p:cNvPr id="23" name="矩形 22"/>
            <p:cNvSpPr/>
            <p:nvPr/>
          </p:nvSpPr>
          <p:spPr>
            <a:xfrm>
              <a:off x="2146188" y="2438034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146188" y="2587381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146188" y="2736728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146188" y="2886075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46188" y="3035422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146188" y="3184769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46188" y="3334116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146188" y="3483463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312990" y="4225157"/>
            <a:ext cx="520812" cy="597388"/>
            <a:chOff x="3841638" y="2288687"/>
            <a:chExt cx="558912" cy="636948"/>
          </a:xfrm>
          <a:solidFill>
            <a:schemeClr val="bg1">
              <a:lumMod val="95000"/>
            </a:schemeClr>
          </a:solidFill>
        </p:grpSpPr>
        <p:sp>
          <p:nvSpPr>
            <p:cNvPr id="33" name="矩形 32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肘形连接符 37"/>
          <p:cNvCxnSpPr>
            <a:stCxn id="24" idx="3"/>
            <a:endCxn id="3" idx="1"/>
          </p:cNvCxnSpPr>
          <p:nvPr/>
        </p:nvCxnSpPr>
        <p:spPr>
          <a:xfrm flipV="1">
            <a:off x="5967027" y="1910279"/>
            <a:ext cx="345963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8" idx="3"/>
            <a:endCxn id="9" idx="1"/>
          </p:cNvCxnSpPr>
          <p:nvPr/>
        </p:nvCxnSpPr>
        <p:spPr>
          <a:xfrm flipV="1">
            <a:off x="5967027" y="2507667"/>
            <a:ext cx="345963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2" idx="3"/>
            <a:endCxn id="19" idx="1"/>
          </p:cNvCxnSpPr>
          <p:nvPr/>
        </p:nvCxnSpPr>
        <p:spPr>
          <a:xfrm flipH="1">
            <a:off x="6312990" y="2955708"/>
            <a:ext cx="520812" cy="746735"/>
          </a:xfrm>
          <a:prstGeom prst="curvedConnector5">
            <a:avLst>
              <a:gd name="adj1" fmla="val -43893"/>
              <a:gd name="adj2" fmla="val 50000"/>
              <a:gd name="adj3" fmla="val 143893"/>
            </a:avLst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25" idx="3"/>
            <a:endCxn id="33" idx="1"/>
          </p:cNvCxnSpPr>
          <p:nvPr/>
        </p:nvCxnSpPr>
        <p:spPr>
          <a:xfrm>
            <a:off x="5967027" y="2507667"/>
            <a:ext cx="345963" cy="1792164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26" idx="3"/>
            <a:endCxn id="14" idx="1"/>
          </p:cNvCxnSpPr>
          <p:nvPr/>
        </p:nvCxnSpPr>
        <p:spPr>
          <a:xfrm>
            <a:off x="5967027" y="2657014"/>
            <a:ext cx="345963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5362196" y="1857781"/>
            <a:ext cx="878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389315" y="1760932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389315" y="1910978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389315" y="206032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389315" y="221037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389315" y="2359019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389315" y="2509065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389315" y="2658412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389315" y="2808458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389315" y="2955708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389315" y="3105754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389315" y="325510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389315" y="3405147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389315" y="355379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389315" y="370384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389315" y="3853188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389315" y="4003234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389315" y="4151882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389315" y="4301928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389315" y="445127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89315" y="460132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89315" y="4749969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389315" y="490001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389315" y="5049362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5" name="直接连接符 104"/>
          <p:cNvCxnSpPr/>
          <p:nvPr/>
        </p:nvCxnSpPr>
        <p:spPr>
          <a:xfrm>
            <a:off x="6833802" y="1834079"/>
            <a:ext cx="555513" cy="673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V="1">
            <a:off x="6833802" y="3256628"/>
            <a:ext cx="555513" cy="1567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4723853" y="175940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4723853" y="190945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4723853" y="205879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4723853" y="220884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4723853" y="2357492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4723853" y="250753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723853" y="265688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4723853" y="280693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4723853" y="295418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723853" y="3104227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723853" y="325357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4723853" y="3403620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4723853" y="355226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723853" y="370231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4723853" y="385166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723853" y="4001707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723853" y="415035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4723853" y="430040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4723853" y="444974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4723853" y="459979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4723853" y="4748442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4723853" y="489848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4723853" y="504783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3" name="下箭头 142"/>
          <p:cNvSpPr/>
          <p:nvPr/>
        </p:nvSpPr>
        <p:spPr>
          <a:xfrm>
            <a:off x="4366476" y="2364041"/>
            <a:ext cx="246236" cy="89608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右大括号 143"/>
          <p:cNvSpPr/>
          <p:nvPr/>
        </p:nvSpPr>
        <p:spPr>
          <a:xfrm>
            <a:off x="7961873" y="2507666"/>
            <a:ext cx="100488" cy="746735"/>
          </a:xfrm>
          <a:prstGeom prst="rightBrace">
            <a:avLst>
              <a:gd name="adj1" fmla="val 2518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/>
          <p:cNvSpPr txBox="1"/>
          <p:nvPr/>
        </p:nvSpPr>
        <p:spPr>
          <a:xfrm>
            <a:off x="4704017" y="1487283"/>
            <a:ext cx="578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7383381" y="1496257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4151957" y="1941295"/>
            <a:ext cx="6222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2</a:t>
            </a:r>
          </a:p>
          <a:p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Probe 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8012117" y="2091341"/>
            <a:ext cx="6222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1</a:t>
            </a:r>
          </a:p>
          <a:p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下箭头 148"/>
          <p:cNvSpPr/>
          <p:nvPr/>
        </p:nvSpPr>
        <p:spPr>
          <a:xfrm>
            <a:off x="8129904" y="2573644"/>
            <a:ext cx="307159" cy="29369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8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2" name="肘形连接符 11"/>
          <p:cNvCxnSpPr>
            <a:stCxn id="50" idx="3"/>
            <a:endCxn id="8" idx="1"/>
          </p:cNvCxnSpPr>
          <p:nvPr/>
        </p:nvCxnSpPr>
        <p:spPr>
          <a:xfrm flipV="1">
            <a:off x="3619196" y="2355341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7" idx="3"/>
            <a:endCxn id="50" idx="1"/>
          </p:cNvCxnSpPr>
          <p:nvPr/>
        </p:nvCxnSpPr>
        <p:spPr>
          <a:xfrm flipV="1">
            <a:off x="2006597" y="2909893"/>
            <a:ext cx="574552" cy="106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67" idx="3"/>
            <a:endCxn id="62" idx="1"/>
          </p:cNvCxnSpPr>
          <p:nvPr/>
        </p:nvCxnSpPr>
        <p:spPr>
          <a:xfrm>
            <a:off x="2006597" y="3970223"/>
            <a:ext cx="574552" cy="362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67" idx="3"/>
            <a:endCxn id="65" idx="1"/>
          </p:cNvCxnSpPr>
          <p:nvPr/>
        </p:nvCxnSpPr>
        <p:spPr>
          <a:xfrm>
            <a:off x="2006597" y="3970223"/>
            <a:ext cx="574551" cy="1399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909193" y="4923108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48" name="文本框 47"/>
          <p:cNvSpPr txBox="1"/>
          <p:nvPr/>
        </p:nvSpPr>
        <p:spPr>
          <a:xfrm>
            <a:off x="5770753" y="2204483"/>
            <a:ext cx="5325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Block</a:t>
            </a:r>
            <a:r>
              <a:rPr lang="zh-CN" altLang="en-US" smtClean="0"/>
              <a:t>是定长的纯数据，支持</a:t>
            </a:r>
            <a:r>
              <a:rPr lang="en-US" altLang="zh-CN" smtClean="0"/>
              <a:t>8,16,32,64bits</a:t>
            </a:r>
            <a:r>
              <a:rPr lang="zh-CN" altLang="en-US" smtClean="0"/>
              <a:t>（</a:t>
            </a:r>
            <a:r>
              <a:rPr lang="en-US" altLang="zh-CN" smtClean="0"/>
              <a:t>1,2,4</a:t>
            </a:r>
            <a:r>
              <a:rPr lang="zh-CN" altLang="en-US" smtClean="0"/>
              <a:t>暂不支持）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</a:t>
            </a:r>
            <a:r>
              <a:rPr lang="zh-CN" altLang="en-US" smtClean="0"/>
              <a:t>个列的不同的</a:t>
            </a:r>
            <a:r>
              <a:rPr lang="en-US" altLang="zh-CN" smtClean="0"/>
              <a:t>block</a:t>
            </a:r>
            <a:r>
              <a:rPr lang="zh-CN" altLang="en-US" smtClean="0"/>
              <a:t>的大小不一定是一样的，可能是经过压缩后的数据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</a:t>
            </a:r>
            <a:r>
              <a:rPr lang="zh-CN" altLang="en-US" smtClean="0"/>
              <a:t>保存了列的</a:t>
            </a:r>
            <a:r>
              <a:rPr lang="en-US" altLang="zh-CN" smtClean="0"/>
              <a:t>block</a:t>
            </a:r>
            <a:r>
              <a:rPr lang="zh-CN" altLang="en-US" smtClean="0"/>
              <a:t>数据首地址，当需要定位到表的某行某列时，需要用到这个信息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列的</a:t>
            </a:r>
            <a:r>
              <a:rPr lang="en-US" altLang="zh-CN" smtClean="0"/>
              <a:t>block</a:t>
            </a:r>
            <a:r>
              <a:rPr lang="zh-CN" altLang="en-US" smtClean="0"/>
              <a:t>列表用</a:t>
            </a:r>
            <a:r>
              <a:rPr lang="en-US" altLang="zh-CN" smtClean="0"/>
              <a:t>vector</a:t>
            </a:r>
            <a:r>
              <a:rPr lang="zh-CN" altLang="en-US" smtClean="0"/>
              <a:t>存储，用于直接寻址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表的列汇总信息用</a:t>
            </a:r>
            <a:r>
              <a:rPr lang="en-US" altLang="zh-CN"/>
              <a:t>vector</a:t>
            </a:r>
            <a:r>
              <a:rPr lang="zh-CN" altLang="en-US"/>
              <a:t>存储，用于直接寻址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5951" y="2199414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36" name="矩形 35"/>
          <p:cNvSpPr/>
          <p:nvPr/>
        </p:nvSpPr>
        <p:spPr>
          <a:xfrm>
            <a:off x="4175951" y="2515735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7" name="矩形 36"/>
          <p:cNvSpPr/>
          <p:nvPr/>
        </p:nvSpPr>
        <p:spPr>
          <a:xfrm>
            <a:off x="4175951" y="2824267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9" name="矩形 38"/>
          <p:cNvSpPr/>
          <p:nvPr/>
        </p:nvSpPr>
        <p:spPr>
          <a:xfrm>
            <a:off x="4175951" y="3140738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43" name="肘形连接符 42"/>
          <p:cNvCxnSpPr>
            <a:stCxn id="50" idx="3"/>
            <a:endCxn id="36" idx="1"/>
          </p:cNvCxnSpPr>
          <p:nvPr/>
        </p:nvCxnSpPr>
        <p:spPr>
          <a:xfrm flipV="1">
            <a:off x="3619196" y="2671662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50" idx="3"/>
            <a:endCxn id="37" idx="1"/>
          </p:cNvCxnSpPr>
          <p:nvPr/>
        </p:nvCxnSpPr>
        <p:spPr>
          <a:xfrm>
            <a:off x="3619196" y="2909893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581149" y="2753966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52" name="肘形连接符 51"/>
          <p:cNvCxnSpPr>
            <a:stCxn id="50" idx="3"/>
            <a:endCxn id="39" idx="1"/>
          </p:cNvCxnSpPr>
          <p:nvPr/>
        </p:nvCxnSpPr>
        <p:spPr>
          <a:xfrm>
            <a:off x="3619196" y="2909893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62" idx="3"/>
            <a:endCxn id="56" idx="1"/>
          </p:cNvCxnSpPr>
          <p:nvPr/>
        </p:nvCxnSpPr>
        <p:spPr>
          <a:xfrm flipV="1">
            <a:off x="3619196" y="3778666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175951" y="3622739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57" name="矩形 56"/>
          <p:cNvSpPr/>
          <p:nvPr/>
        </p:nvSpPr>
        <p:spPr>
          <a:xfrm>
            <a:off x="4175951" y="3939060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8" name="矩形 57"/>
          <p:cNvSpPr/>
          <p:nvPr/>
        </p:nvSpPr>
        <p:spPr>
          <a:xfrm>
            <a:off x="4175951" y="4247592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9" name="矩形 58"/>
          <p:cNvSpPr/>
          <p:nvPr/>
        </p:nvSpPr>
        <p:spPr>
          <a:xfrm>
            <a:off x="4175951" y="4564063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60" name="肘形连接符 59"/>
          <p:cNvCxnSpPr>
            <a:stCxn id="62" idx="3"/>
            <a:endCxn id="57" idx="1"/>
          </p:cNvCxnSpPr>
          <p:nvPr/>
        </p:nvCxnSpPr>
        <p:spPr>
          <a:xfrm flipV="1">
            <a:off x="3619196" y="4094987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62" idx="3"/>
            <a:endCxn id="58" idx="1"/>
          </p:cNvCxnSpPr>
          <p:nvPr/>
        </p:nvCxnSpPr>
        <p:spPr>
          <a:xfrm>
            <a:off x="3619196" y="4333218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581149" y="4177291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63" name="肘形连接符 62"/>
          <p:cNvCxnSpPr>
            <a:stCxn id="62" idx="3"/>
            <a:endCxn id="59" idx="1"/>
          </p:cNvCxnSpPr>
          <p:nvPr/>
        </p:nvCxnSpPr>
        <p:spPr>
          <a:xfrm>
            <a:off x="3619196" y="4333218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581148" y="5213844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sp>
        <p:nvSpPr>
          <p:cNvPr id="67" name="矩形 66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2" name="矩形 71"/>
          <p:cNvSpPr/>
          <p:nvPr/>
        </p:nvSpPr>
        <p:spPr>
          <a:xfrm>
            <a:off x="968549" y="560136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3" name="矩形 72"/>
          <p:cNvSpPr/>
          <p:nvPr/>
        </p:nvSpPr>
        <p:spPr>
          <a:xfrm>
            <a:off x="968549" y="505791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1307737" y="4687821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75" name="矩形 74"/>
          <p:cNvSpPr/>
          <p:nvPr/>
        </p:nvSpPr>
        <p:spPr>
          <a:xfrm>
            <a:off x="1774849" y="1944385"/>
            <a:ext cx="605804" cy="542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/>
              <a:t>base</a:t>
            </a:r>
          </a:p>
          <a:p>
            <a:r>
              <a:rPr lang="en-US" altLang="zh-CN" sz="900" smtClean="0"/>
              <a:t>offset</a:t>
            </a:r>
          </a:p>
          <a:p>
            <a:r>
              <a:rPr lang="en-US" altLang="zh-CN" sz="900"/>
              <a:t>type</a:t>
            </a:r>
            <a:endParaRPr lang="zh-CN" altLang="en-US" sz="900"/>
          </a:p>
        </p:txBody>
      </p:sp>
      <p:cxnSp>
        <p:nvCxnSpPr>
          <p:cNvPr id="77" name="肘形连接符 76"/>
          <p:cNvCxnSpPr>
            <a:stCxn id="75" idx="2"/>
            <a:endCxn id="50" idx="0"/>
          </p:cNvCxnSpPr>
          <p:nvPr/>
        </p:nvCxnSpPr>
        <p:spPr>
          <a:xfrm rot="16200000" flipH="1">
            <a:off x="2455522" y="2109314"/>
            <a:ext cx="266881" cy="1022422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005918" y="2048255"/>
            <a:ext cx="1353312" cy="3009661"/>
          </a:xfrm>
          <a:prstGeom prst="roundRect">
            <a:avLst>
              <a:gd name="adj" fmla="val 855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994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18418" y="2246837"/>
            <a:ext cx="5033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a.*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 a, table2 b, table3 c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a.f1 = b.f1 </a:t>
            </a:r>
            <a:r>
              <a:rPr lang="en-US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b.f2 =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c.f2 </a:t>
            </a:r>
            <a:r>
              <a:rPr lang="en-US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a.f3 = c.f3</a:t>
            </a:r>
            <a:endParaRPr lang="zh-CN" altLang="en-US" sz="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14341" y="277177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52022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94972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0547" y="383756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14341" y="384736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7" idx="0"/>
          </p:cNvCxnSpPr>
          <p:nvPr/>
        </p:nvCxnSpPr>
        <p:spPr>
          <a:xfrm flipV="1">
            <a:off x="1442577" y="3525023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0"/>
          </p:cNvCxnSpPr>
          <p:nvPr/>
        </p:nvCxnSpPr>
        <p:spPr>
          <a:xfrm flipH="1" flipV="1">
            <a:off x="1966637" y="3525023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0"/>
          </p:cNvCxnSpPr>
          <p:nvPr/>
        </p:nvCxnSpPr>
        <p:spPr>
          <a:xfrm flipH="1" flipV="1">
            <a:off x="2294972" y="2992126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0"/>
          </p:cNvCxnSpPr>
          <p:nvPr/>
        </p:nvCxnSpPr>
        <p:spPr>
          <a:xfrm flipV="1">
            <a:off x="1814052" y="2992126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126115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23" name="文本框 22"/>
          <p:cNvSpPr txBox="1"/>
          <p:nvPr/>
        </p:nvSpPr>
        <p:spPr>
          <a:xfrm>
            <a:off x="1866348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24" name="文本框 23"/>
          <p:cNvSpPr txBox="1"/>
          <p:nvPr/>
        </p:nvSpPr>
        <p:spPr>
          <a:xfrm>
            <a:off x="2277281" y="3507562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25" name="矩形 24"/>
          <p:cNvSpPr/>
          <p:nvPr/>
        </p:nvSpPr>
        <p:spPr>
          <a:xfrm>
            <a:off x="3578130" y="277177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215811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58761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44336" y="383756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78130" y="384736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</p:cNvCxnSpPr>
          <p:nvPr/>
        </p:nvCxnSpPr>
        <p:spPr>
          <a:xfrm flipV="1">
            <a:off x="3106366" y="3525023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</p:cNvCxnSpPr>
          <p:nvPr/>
        </p:nvCxnSpPr>
        <p:spPr>
          <a:xfrm flipH="1" flipV="1">
            <a:off x="3630426" y="3525023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0"/>
          </p:cNvCxnSpPr>
          <p:nvPr/>
        </p:nvCxnSpPr>
        <p:spPr>
          <a:xfrm flipH="1" flipV="1">
            <a:off x="3958761" y="2992126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6" idx="0"/>
          </p:cNvCxnSpPr>
          <p:nvPr/>
        </p:nvCxnSpPr>
        <p:spPr>
          <a:xfrm flipV="1">
            <a:off x="3477841" y="2992126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789904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35" name="文本框 34"/>
          <p:cNvSpPr txBox="1"/>
          <p:nvPr/>
        </p:nvSpPr>
        <p:spPr>
          <a:xfrm>
            <a:off x="3530137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36" name="文本框 35"/>
          <p:cNvSpPr txBox="1"/>
          <p:nvPr/>
        </p:nvSpPr>
        <p:spPr>
          <a:xfrm>
            <a:off x="3941070" y="3507562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37" name="矩形 36"/>
          <p:cNvSpPr/>
          <p:nvPr/>
        </p:nvSpPr>
        <p:spPr>
          <a:xfrm>
            <a:off x="5151339" y="277177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89020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531970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417545" y="383756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151339" y="384736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40" idx="0"/>
          </p:cNvCxnSpPr>
          <p:nvPr/>
        </p:nvCxnSpPr>
        <p:spPr>
          <a:xfrm flipV="1">
            <a:off x="4679575" y="3525023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1" idx="0"/>
          </p:cNvCxnSpPr>
          <p:nvPr/>
        </p:nvCxnSpPr>
        <p:spPr>
          <a:xfrm flipH="1" flipV="1">
            <a:off x="5203635" y="3525023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9" idx="0"/>
          </p:cNvCxnSpPr>
          <p:nvPr/>
        </p:nvCxnSpPr>
        <p:spPr>
          <a:xfrm flipH="1" flipV="1">
            <a:off x="5531970" y="2992126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8" idx="0"/>
          </p:cNvCxnSpPr>
          <p:nvPr/>
        </p:nvCxnSpPr>
        <p:spPr>
          <a:xfrm flipV="1">
            <a:off x="5051050" y="2992126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4363113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47" name="文本框 46"/>
          <p:cNvSpPr txBox="1"/>
          <p:nvPr/>
        </p:nvSpPr>
        <p:spPr>
          <a:xfrm>
            <a:off x="5103346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48" name="文本框 47"/>
          <p:cNvSpPr txBox="1"/>
          <p:nvPr/>
        </p:nvSpPr>
        <p:spPr>
          <a:xfrm>
            <a:off x="5514279" y="3507562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49" name="文本框 48"/>
          <p:cNvSpPr txBox="1"/>
          <p:nvPr/>
        </p:nvSpPr>
        <p:spPr>
          <a:xfrm>
            <a:off x="1716299" y="428546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Plan(a)</a:t>
            </a:r>
            <a:endParaRPr lang="zh-CN" altLang="en-US" sz="1200" i="1"/>
          </a:p>
        </p:txBody>
      </p:sp>
      <p:sp>
        <p:nvSpPr>
          <p:cNvPr id="50" name="文本框 49"/>
          <p:cNvSpPr txBox="1"/>
          <p:nvPr/>
        </p:nvSpPr>
        <p:spPr>
          <a:xfrm>
            <a:off x="3392277" y="428546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Plan(b)</a:t>
            </a:r>
            <a:endParaRPr lang="zh-CN" altLang="en-US" sz="1200" i="1"/>
          </a:p>
        </p:txBody>
      </p:sp>
      <p:sp>
        <p:nvSpPr>
          <p:cNvPr id="51" name="文本框 50"/>
          <p:cNvSpPr txBox="1"/>
          <p:nvPr/>
        </p:nvSpPr>
        <p:spPr>
          <a:xfrm>
            <a:off x="4964183" y="4285460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Plan(c)</a:t>
            </a:r>
            <a:endParaRPr lang="zh-CN" altLang="en-US" sz="1200" i="1"/>
          </a:p>
        </p:txBody>
      </p:sp>
    </p:spTree>
    <p:extLst>
      <p:ext uri="{BB962C8B-B14F-4D97-AF65-F5344CB8AC3E}">
        <p14:creationId xmlns:p14="http://schemas.microsoft.com/office/powerpoint/2010/main" val="19853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218418" y="2246837"/>
            <a:ext cx="42819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a.*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 a, table2 b, table3 c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a.f1 = b.f1 </a:t>
            </a:r>
            <a:r>
              <a:rPr lang="en-US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b.f1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c.f1</a:t>
            </a:r>
            <a:endParaRPr lang="zh-CN" altLang="en-US" sz="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76526" y="2600326"/>
            <a:ext cx="981074" cy="218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Merge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04572" y="313322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2" idx="0"/>
            <a:endCxn id="20" idx="2"/>
          </p:cNvCxnSpPr>
          <p:nvPr/>
        </p:nvCxnSpPr>
        <p:spPr>
          <a:xfrm flipV="1">
            <a:off x="3166602" y="2818394"/>
            <a:ext cx="461" cy="314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5" idx="0"/>
          </p:cNvCxnSpPr>
          <p:nvPr/>
        </p:nvCxnSpPr>
        <p:spPr>
          <a:xfrm flipV="1">
            <a:off x="2523940" y="2820676"/>
            <a:ext cx="380632" cy="31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261910" y="3130940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589450" y="3130940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</p:cNvCxnSpPr>
          <p:nvPr/>
        </p:nvCxnSpPr>
        <p:spPr>
          <a:xfrm flipH="1" flipV="1">
            <a:off x="3428632" y="2820676"/>
            <a:ext cx="422848" cy="31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226528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50" name="文本框 49"/>
          <p:cNvSpPr txBox="1"/>
          <p:nvPr/>
        </p:nvSpPr>
        <p:spPr>
          <a:xfrm>
            <a:off x="2886881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51" name="文本框 50"/>
          <p:cNvSpPr txBox="1"/>
          <p:nvPr/>
        </p:nvSpPr>
        <p:spPr>
          <a:xfrm>
            <a:off x="3578566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/>
              <a:t>table3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11853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SQLITE</a:t>
            </a:r>
            <a:r>
              <a:rPr lang="zh-CN" altLang="en-US" smtClean="0"/>
              <a:t>的结构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 hash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668413" y="2871064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SQLITE DB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2444369" y="4220471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2444370" y="3094254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2444369" y="3658369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cxnSp>
        <p:nvCxnSpPr>
          <p:cNvPr id="8" name="肘形连接符 7"/>
          <p:cNvCxnSpPr>
            <a:stCxn id="3" idx="3"/>
            <a:endCxn id="6" idx="1"/>
          </p:cNvCxnSpPr>
          <p:nvPr/>
        </p:nvCxnSpPr>
        <p:spPr>
          <a:xfrm flipV="1">
            <a:off x="2006597" y="3250181"/>
            <a:ext cx="437773" cy="720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3" idx="3"/>
            <a:endCxn id="7" idx="1"/>
          </p:cNvCxnSpPr>
          <p:nvPr/>
        </p:nvCxnSpPr>
        <p:spPr>
          <a:xfrm flipV="1">
            <a:off x="2006597" y="3814296"/>
            <a:ext cx="437772" cy="155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3" idx="3"/>
            <a:endCxn id="5" idx="1"/>
          </p:cNvCxnSpPr>
          <p:nvPr/>
        </p:nvCxnSpPr>
        <p:spPr>
          <a:xfrm>
            <a:off x="2006597" y="3970223"/>
            <a:ext cx="437772" cy="406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2"/>
          </p:cNvCxnSpPr>
          <p:nvPr/>
        </p:nvCxnSpPr>
        <p:spPr>
          <a:xfrm rot="16200000" flipH="1">
            <a:off x="959787" y="3410568"/>
            <a:ext cx="755437" cy="300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444368" y="2186921"/>
            <a:ext cx="1038047" cy="3118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 table</a:t>
            </a:r>
            <a:endParaRPr lang="zh-CN" altLang="en-US" sz="1200"/>
          </a:p>
        </p:txBody>
      </p:sp>
      <p:sp>
        <p:nvSpPr>
          <p:cNvPr id="22" name="矩形 21"/>
          <p:cNvSpPr/>
          <p:nvPr/>
        </p:nvSpPr>
        <p:spPr>
          <a:xfrm>
            <a:off x="4030154" y="2645292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aCol: Column</a:t>
            </a:r>
            <a:endParaRPr lang="zh-CN" altLang="en-US" sz="1200"/>
          </a:p>
        </p:txBody>
      </p:sp>
      <p:cxnSp>
        <p:nvCxnSpPr>
          <p:cNvPr id="23" name="肘形连接符 22"/>
          <p:cNvCxnSpPr>
            <a:stCxn id="6" idx="3"/>
            <a:endCxn id="22" idx="1"/>
          </p:cNvCxnSpPr>
          <p:nvPr/>
        </p:nvCxnSpPr>
        <p:spPr>
          <a:xfrm flipV="1">
            <a:off x="3482417" y="2801219"/>
            <a:ext cx="547737" cy="448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2"/>
            <a:endCxn id="6" idx="0"/>
          </p:cNvCxnSpPr>
          <p:nvPr/>
        </p:nvCxnSpPr>
        <p:spPr>
          <a:xfrm rot="16200000" flipH="1">
            <a:off x="2665654" y="2796513"/>
            <a:ext cx="595479" cy="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669280" y="1801293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SQLITE</a:t>
            </a:r>
            <a:r>
              <a:rPr lang="zh-CN" altLang="en-US" smtClean="0"/>
              <a:t>的表组织结构可以参考</a:t>
            </a:r>
            <a:r>
              <a:rPr lang="en-US" altLang="zh-CN" smtClean="0"/>
              <a:t>sqlite3FindTable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 table </a:t>
            </a:r>
            <a:r>
              <a:rPr lang="zh-CN" altLang="en-US" smtClean="0"/>
              <a:t>挂在</a:t>
            </a:r>
            <a:r>
              <a:rPr lang="en-US" altLang="zh-CN" smtClean="0"/>
              <a:t>Table</a:t>
            </a:r>
            <a:r>
              <a:rPr lang="zh-CN" altLang="en-US" smtClean="0"/>
              <a:t>结构下，保持自身结构的独立型，避免过多的破坏现在结构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6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38199" y="1589903"/>
            <a:ext cx="8646460" cy="4801701"/>
            <a:chOff x="838198" y="1208747"/>
            <a:chExt cx="9864147" cy="5501147"/>
          </a:xfrm>
        </p:grpSpPr>
        <p:sp>
          <p:nvSpPr>
            <p:cNvPr id="5" name="圆角矩形 4"/>
            <p:cNvSpPr/>
            <p:nvPr/>
          </p:nvSpPr>
          <p:spPr>
            <a:xfrm>
              <a:off x="838200" y="6119090"/>
              <a:ext cx="9864144" cy="5908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HDFS</a:t>
              </a:r>
              <a:endParaRPr lang="zh-CN" altLang="en-US" sz="12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8198" y="4873243"/>
              <a:ext cx="1880809" cy="1128512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Metadata</a:t>
              </a:r>
            </a:p>
            <a:p>
              <a:pPr algn="ctr"/>
              <a:r>
                <a:rPr lang="en-US" altLang="zh-CN" sz="1200" smtClean="0"/>
                <a:t>Base on SQLite</a:t>
              </a:r>
              <a:endParaRPr lang="zh-CN" altLang="en-US" sz="12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905535" y="4873243"/>
              <a:ext cx="7796807" cy="51541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Table &amp; Column Management</a:t>
              </a:r>
              <a:endParaRPr lang="zh-CN" altLang="en-US" sz="12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905535" y="5505992"/>
              <a:ext cx="7796810" cy="49576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Memory Buffer Management</a:t>
              </a:r>
              <a:endParaRPr lang="zh-CN" altLang="en-US" sz="120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38200" y="3136268"/>
              <a:ext cx="9864144" cy="49576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Parser base </a:t>
              </a:r>
              <a:r>
                <a:rPr lang="en-US" altLang="zh-CN" sz="1200"/>
                <a:t>on SQLite</a:t>
              </a:r>
              <a:endParaRPr lang="zh-CN" altLang="en-US" sz="120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159876" y="4335535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executor</a:t>
              </a:r>
              <a:endParaRPr lang="zh-CN" altLang="en-US" sz="12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886423" y="3778508"/>
              <a:ext cx="1815922" cy="977400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DML </a:t>
              </a:r>
              <a:r>
                <a:rPr lang="en-US" altLang="zh-CN" sz="1200"/>
                <a:t>executor</a:t>
              </a:r>
              <a:r>
                <a:rPr lang="en-US" altLang="zh-CN" sz="1200" smtClean="0"/>
                <a:t> (no support)</a:t>
              </a:r>
              <a:endParaRPr lang="zh-CN" altLang="en-US" sz="12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38201" y="3759191"/>
              <a:ext cx="3167128" cy="996718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DDL executor</a:t>
              </a:r>
              <a:endParaRPr lang="zh-CN" altLang="en-US" sz="12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159876" y="3778508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</a:t>
              </a:r>
              <a:r>
                <a:rPr lang="en-US" altLang="zh-CN" sz="1200" smtClean="0"/>
                <a:t>optimizer</a:t>
              </a:r>
              <a:endParaRPr lang="zh-CN" altLang="en-US" sz="12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38200" y="2485623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Scheduler</a:t>
              </a:r>
              <a:endParaRPr lang="zh-CN" altLang="en-US" sz="12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38200" y="1834978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Network IO</a:t>
              </a:r>
              <a:endParaRPr lang="zh-CN" altLang="en-US" sz="12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38200" y="1208747"/>
              <a:ext cx="2497968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JDBC</a:t>
              </a:r>
              <a:endParaRPr lang="zh-CN" altLang="en-US" sz="120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65492" y="1208747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ODBC</a:t>
              </a:r>
              <a:endParaRPr lang="zh-CN" altLang="en-US" sz="120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770272" y="1219716"/>
              <a:ext cx="2627292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CMD</a:t>
              </a:r>
              <a:endParaRPr lang="zh-CN" altLang="en-US" sz="120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526888" y="1229881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others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99597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7994" y="1430349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98814" y="4100111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1816895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3287861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2498814" y="325223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flipV="1">
            <a:off x="2379068" y="4575972"/>
            <a:ext cx="681919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H="1" flipV="1">
            <a:off x="3060987" y="4575972"/>
            <a:ext cx="789047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0"/>
            <a:endCxn id="7" idx="2"/>
          </p:cNvCxnSpPr>
          <p:nvPr/>
        </p:nvCxnSpPr>
        <p:spPr>
          <a:xfrm flipV="1">
            <a:off x="3060987" y="3728096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07027" y="2612571"/>
            <a:ext cx="315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由</a:t>
            </a:r>
            <a:r>
              <a:rPr lang="en-US" altLang="zh-CN" smtClean="0"/>
              <a:t>SELECT</a:t>
            </a:r>
            <a:r>
              <a:rPr lang="zh-CN" altLang="en-US" smtClean="0"/>
              <a:t>上下文产生的执行树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629292" y="4100111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6855738" y="5805455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27" name="圆角矩形 26"/>
          <p:cNvSpPr/>
          <p:nvPr/>
        </p:nvSpPr>
        <p:spPr>
          <a:xfrm>
            <a:off x="7629292" y="2505349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stCxn id="25" idx="0"/>
            <a:endCxn id="33" idx="2"/>
          </p:cNvCxnSpPr>
          <p:nvPr/>
        </p:nvCxnSpPr>
        <p:spPr>
          <a:xfrm flipV="1">
            <a:off x="7447388" y="5352575"/>
            <a:ext cx="0" cy="452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9" idx="0"/>
            <a:endCxn id="24" idx="2"/>
          </p:cNvCxnSpPr>
          <p:nvPr/>
        </p:nvCxnSpPr>
        <p:spPr>
          <a:xfrm flipH="1" flipV="1">
            <a:off x="8262222" y="4575972"/>
            <a:ext cx="1083955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44" idx="2"/>
          </p:cNvCxnSpPr>
          <p:nvPr/>
        </p:nvCxnSpPr>
        <p:spPr>
          <a:xfrm flipV="1">
            <a:off x="8262222" y="3757813"/>
            <a:ext cx="0" cy="3422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箭头 30"/>
          <p:cNvSpPr/>
          <p:nvPr/>
        </p:nvSpPr>
        <p:spPr>
          <a:xfrm>
            <a:off x="5186331" y="3842657"/>
            <a:ext cx="838200" cy="9252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814458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37" name="圆角矩形 36"/>
          <p:cNvSpPr/>
          <p:nvPr/>
        </p:nvSpPr>
        <p:spPr>
          <a:xfrm>
            <a:off x="8754527" y="5794569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37" idx="0"/>
            <a:endCxn id="39" idx="2"/>
          </p:cNvCxnSpPr>
          <p:nvPr/>
        </p:nvCxnSpPr>
        <p:spPr>
          <a:xfrm flipV="1">
            <a:off x="9346177" y="5352575"/>
            <a:ext cx="0" cy="44199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8713247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41" name="直接箭头连接符 40"/>
          <p:cNvCxnSpPr>
            <a:stCxn id="33" idx="0"/>
            <a:endCxn id="24" idx="2"/>
          </p:cNvCxnSpPr>
          <p:nvPr/>
        </p:nvCxnSpPr>
        <p:spPr>
          <a:xfrm flipV="1">
            <a:off x="7447388" y="4575972"/>
            <a:ext cx="814834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7629292" y="3281952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54" name="直接箭头连接符 53"/>
          <p:cNvCxnSpPr>
            <a:stCxn id="44" idx="0"/>
            <a:endCxn id="27" idx="2"/>
          </p:cNvCxnSpPr>
          <p:nvPr/>
        </p:nvCxnSpPr>
        <p:spPr>
          <a:xfrm flipV="1">
            <a:off x="8262222" y="2981210"/>
            <a:ext cx="0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0592835" y="3329481"/>
            <a:ext cx="335939" cy="1377332"/>
            <a:chOff x="5629416" y="3130423"/>
            <a:chExt cx="335939" cy="1377332"/>
          </a:xfrm>
        </p:grpSpPr>
        <p:sp>
          <p:nvSpPr>
            <p:cNvPr id="60" name="圆角矩形 59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6782733" y="21107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进过优化后的</a:t>
            </a:r>
            <a:r>
              <a:rPr lang="zh-CN" altLang="en-US"/>
              <a:t>多线程</a:t>
            </a:r>
            <a:r>
              <a:rPr lang="zh-CN" altLang="en-US" smtClean="0"/>
              <a:t>执行树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0135197" y="291262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r>
              <a:rPr lang="zh-CN" altLang="en-US" smtClean="0"/>
              <a:t>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9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433032" y="3058887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433032" y="3441442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433032" y="4271867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433032" y="512561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600979" y="320351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1688841" y="4033936"/>
            <a:ext cx="114923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2894821" y="3203511"/>
            <a:ext cx="1311741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487369" y="1892214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153511" y="4044336"/>
            <a:ext cx="1206223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4665070" y="486210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433032" y="5861138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8095090" y="5623208"/>
            <a:ext cx="1511559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24" name="圆角矩形 23"/>
          <p:cNvSpPr/>
          <p:nvPr/>
        </p:nvSpPr>
        <p:spPr>
          <a:xfrm>
            <a:off x="6002558" y="4864481"/>
            <a:ext cx="122012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487369" y="3256775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thread1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87369" y="4058860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thread2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7369" y="4940908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thread3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7369" y="5676471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thread4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17909" y="3289511"/>
            <a:ext cx="335939" cy="1377332"/>
            <a:chOff x="5629416" y="3130423"/>
            <a:chExt cx="335939" cy="1377332"/>
          </a:xfrm>
        </p:grpSpPr>
        <p:sp>
          <p:nvSpPr>
            <p:cNvPr id="16" name="圆角矩形 15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38" name="直接箭头连接符 37"/>
          <p:cNvCxnSpPr>
            <a:stCxn id="36" idx="2"/>
            <a:endCxn id="20" idx="0"/>
          </p:cNvCxnSpPr>
          <p:nvPr/>
        </p:nvCxnSpPr>
        <p:spPr>
          <a:xfrm rot="16200000" flipH="1">
            <a:off x="4858531" y="4493395"/>
            <a:ext cx="195265" cy="54216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7"/>
          <p:cNvCxnSpPr>
            <a:stCxn id="18" idx="3"/>
            <a:endCxn id="59" idx="0"/>
          </p:cNvCxnSpPr>
          <p:nvPr/>
        </p:nvCxnSpPr>
        <p:spPr>
          <a:xfrm flipV="1">
            <a:off x="4359734" y="2971532"/>
            <a:ext cx="1065458" cy="1310735"/>
          </a:xfrm>
          <a:prstGeom prst="bentConnector4">
            <a:avLst>
              <a:gd name="adj1" fmla="val 42155"/>
              <a:gd name="adj2" fmla="val 117441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37"/>
          <p:cNvCxnSpPr>
            <a:stCxn id="13" idx="3"/>
            <a:endCxn id="16" idx="0"/>
          </p:cNvCxnSpPr>
          <p:nvPr/>
        </p:nvCxnSpPr>
        <p:spPr>
          <a:xfrm flipV="1">
            <a:off x="4206562" y="3289511"/>
            <a:ext cx="480113" cy="151931"/>
          </a:xfrm>
          <a:prstGeom prst="bentConnector4">
            <a:avLst>
              <a:gd name="adj1" fmla="val 32590"/>
              <a:gd name="adj2" fmla="val 30706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7435821" y="4838782"/>
            <a:ext cx="335939" cy="1377332"/>
            <a:chOff x="5629416" y="3130423"/>
            <a:chExt cx="335939" cy="1377332"/>
          </a:xfrm>
        </p:grpSpPr>
        <p:sp>
          <p:nvSpPr>
            <p:cNvPr id="39" name="圆角矩形 3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49" name="直接箭头连接符 37"/>
          <p:cNvCxnSpPr>
            <a:stCxn id="24" idx="3"/>
            <a:endCxn id="39" idx="0"/>
          </p:cNvCxnSpPr>
          <p:nvPr/>
        </p:nvCxnSpPr>
        <p:spPr>
          <a:xfrm flipV="1">
            <a:off x="7222678" y="4838782"/>
            <a:ext cx="381909" cy="263630"/>
          </a:xfrm>
          <a:prstGeom prst="bentConnector4">
            <a:avLst>
              <a:gd name="adj1" fmla="val 28113"/>
              <a:gd name="adj2" fmla="val 18671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37"/>
          <p:cNvCxnSpPr>
            <a:stCxn id="48" idx="2"/>
            <a:endCxn id="21" idx="0"/>
          </p:cNvCxnSpPr>
          <p:nvPr/>
        </p:nvCxnSpPr>
        <p:spPr>
          <a:xfrm rot="5400000" flipH="1" flipV="1">
            <a:off x="7930479" y="5295723"/>
            <a:ext cx="592906" cy="1247875"/>
          </a:xfrm>
          <a:prstGeom prst="bentConnector5">
            <a:avLst>
              <a:gd name="adj1" fmla="val -38556"/>
              <a:gd name="adj2" fmla="val 26416"/>
              <a:gd name="adj3" fmla="val 13855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256426" y="2971532"/>
            <a:ext cx="335939" cy="1377332"/>
            <a:chOff x="5629416" y="3130423"/>
            <a:chExt cx="335939" cy="1377332"/>
          </a:xfrm>
        </p:grpSpPr>
        <p:sp>
          <p:nvSpPr>
            <p:cNvPr id="59" name="圆角矩形 5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67" name="直接箭头连接符 37"/>
          <p:cNvCxnSpPr>
            <a:stCxn id="66" idx="2"/>
            <a:endCxn id="20" idx="0"/>
          </p:cNvCxnSpPr>
          <p:nvPr/>
        </p:nvCxnSpPr>
        <p:spPr>
          <a:xfrm rot="5400000">
            <a:off x="5068800" y="4507308"/>
            <a:ext cx="513244" cy="19635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8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</a:t>
            </a:r>
            <a:r>
              <a:rPr lang="en-US" altLang="zh-CN" smtClean="0"/>
              <a:t>GROUP BY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217224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4" idx="0"/>
            <a:endCxn id="3" idx="2"/>
          </p:cNvCxnSpPr>
          <p:nvPr/>
        </p:nvCxnSpPr>
        <p:spPr>
          <a:xfrm flipV="1">
            <a:off x="2734415" y="315771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0"/>
            <a:endCxn id="6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898266" y="35346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5898266" y="438253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7297858" y="164728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4" name="直接箭头连接符 13"/>
          <p:cNvCxnSpPr>
            <a:stCxn id="12" idx="0"/>
            <a:endCxn id="11" idx="2"/>
          </p:cNvCxnSpPr>
          <p:nvPr/>
        </p:nvCxnSpPr>
        <p:spPr>
          <a:xfrm flipV="1">
            <a:off x="6460439" y="4010517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0"/>
            <a:endCxn id="28" idx="2"/>
          </p:cNvCxnSpPr>
          <p:nvPr/>
        </p:nvCxnSpPr>
        <p:spPr>
          <a:xfrm flipV="1">
            <a:off x="6460439" y="2971017"/>
            <a:ext cx="1399592" cy="5636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44015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440152" y="437761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19" name="直接箭头连接符 18"/>
          <p:cNvCxnSpPr>
            <a:stCxn id="18" idx="0"/>
            <a:endCxn id="17" idx="2"/>
          </p:cNvCxnSpPr>
          <p:nvPr/>
        </p:nvCxnSpPr>
        <p:spPr>
          <a:xfrm flipV="1">
            <a:off x="8002325" y="4005595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9204411" y="353957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9204411" y="438745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9766584" y="401543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842078" y="40154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297858" y="24951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7" idx="0"/>
            <a:endCxn id="28" idx="2"/>
          </p:cNvCxnSpPr>
          <p:nvPr/>
        </p:nvCxnSpPr>
        <p:spPr>
          <a:xfrm flipH="1" flipV="1">
            <a:off x="7860031" y="2971017"/>
            <a:ext cx="142294" cy="5587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0"/>
            <a:endCxn id="28" idx="2"/>
          </p:cNvCxnSpPr>
          <p:nvPr/>
        </p:nvCxnSpPr>
        <p:spPr>
          <a:xfrm flipH="1" flipV="1">
            <a:off x="7860031" y="2971017"/>
            <a:ext cx="1906553" cy="568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0"/>
            <a:endCxn id="13" idx="2"/>
          </p:cNvCxnSpPr>
          <p:nvPr/>
        </p:nvCxnSpPr>
        <p:spPr>
          <a:xfrm flipV="1">
            <a:off x="7860031" y="2123141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433665" y="5220121"/>
            <a:ext cx="8148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增加两种游标，实际使用时，根据参数来决定：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均分范围型游标，相当于将一个表拆分成多个表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资源竞争型游标，公用一个表，但都全部遍历，只是每一个段只被遍历一次</a:t>
            </a:r>
            <a:endParaRPr lang="en-US" altLang="zh-CN" smtClean="0"/>
          </a:p>
          <a:p>
            <a:pPr marL="342900" indent="-342900">
              <a:buAutoNum type="arabicPeriod"/>
            </a:pPr>
            <a:endParaRPr lang="en-US" altLang="zh-CN"/>
          </a:p>
          <a:p>
            <a:r>
              <a:rPr lang="zh-CN" altLang="en-US" smtClean="0"/>
              <a:t>目前先使用资源竞争型游标做</a:t>
            </a:r>
            <a:r>
              <a:rPr lang="en-US" altLang="zh-CN" smtClean="0"/>
              <a:t>DEMO</a:t>
            </a:r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8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6661</TotalTime>
  <Words>1998</Words>
  <Application>Microsoft Office PowerPoint</Application>
  <PresentationFormat>宽屏</PresentationFormat>
  <Paragraphs>793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宋体</vt:lpstr>
      <vt:lpstr>微软雅黑</vt:lpstr>
      <vt:lpstr>Arial</vt:lpstr>
      <vt:lpstr>Calibri</vt:lpstr>
      <vt:lpstr>Calibri Light</vt:lpstr>
      <vt:lpstr>Times New Roman</vt:lpstr>
      <vt:lpstr>Office Theme</vt:lpstr>
      <vt:lpstr>Thor Architecture</vt:lpstr>
      <vt:lpstr>PowerPoint 演示文稿</vt:lpstr>
      <vt:lpstr>PowerPoint 演示文稿</vt:lpstr>
      <vt:lpstr>PowerPoint 演示文稿</vt:lpstr>
      <vt:lpstr>SQLITE的结构</vt:lpstr>
      <vt:lpstr>PowerPoint 演示文稿</vt:lpstr>
      <vt:lpstr>PowerPoint 演示文稿</vt:lpstr>
      <vt:lpstr>PowerPoint 演示文稿</vt:lpstr>
      <vt:lpstr>parallel GROUP BY</vt:lpstr>
      <vt:lpstr>parallel GROUP BY</vt:lpstr>
      <vt:lpstr>Parallel hash join</vt:lpstr>
      <vt:lpstr>Parallel merge join</vt:lpstr>
      <vt:lpstr>Parallel star join</vt:lpstr>
      <vt:lpstr>Multi-thread execute plan</vt:lpstr>
      <vt:lpstr>多线程执行框架</vt:lpstr>
      <vt:lpstr>PowerPoint 演示文稿</vt:lpstr>
      <vt:lpstr>PowerPoint 演示文稿</vt:lpstr>
      <vt:lpstr>内存管理</vt:lpstr>
      <vt:lpstr>Project parallelization</vt:lpstr>
      <vt:lpstr>Order by parallelization</vt:lpstr>
      <vt:lpstr>Group by parallelization</vt:lpstr>
      <vt:lpstr>Group by parallelization(hash table parallelize)</vt:lpstr>
      <vt:lpstr>Group by parallelization(hash table parallelize)</vt:lpstr>
      <vt:lpstr>JOIN DAGs</vt:lpstr>
      <vt:lpstr>Join parallelization (simple join)</vt:lpstr>
      <vt:lpstr>PowerPoint 演示文稿</vt:lpstr>
      <vt:lpstr>Multi-join parallelization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835</cp:revision>
  <dcterms:created xsi:type="dcterms:W3CDTF">2014-07-24T15:03:51Z</dcterms:created>
  <dcterms:modified xsi:type="dcterms:W3CDTF">2014-11-09T17:53:59Z</dcterms:modified>
</cp:coreProperties>
</file>