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3" r:id="rId3"/>
    <p:sldId id="280" r:id="rId4"/>
    <p:sldId id="285" r:id="rId5"/>
    <p:sldId id="286" r:id="rId6"/>
    <p:sldId id="290" r:id="rId7"/>
    <p:sldId id="287" r:id="rId8"/>
    <p:sldId id="288" r:id="rId9"/>
    <p:sldId id="291" r:id="rId10"/>
    <p:sldId id="289" r:id="rId11"/>
    <p:sldId id="292" r:id="rId12"/>
    <p:sldId id="293" r:id="rId13"/>
    <p:sldId id="294" r:id="rId14"/>
    <p:sldId id="295" r:id="rId15"/>
    <p:sldId id="296" r:id="rId16"/>
    <p:sldId id="297" r:id="rId17"/>
    <p:sldId id="306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9" r:id="rId26"/>
    <p:sldId id="310" r:id="rId27"/>
    <p:sldId id="311" r:id="rId28"/>
    <p:sldId id="312" r:id="rId29"/>
    <p:sldId id="313" r:id="rId30"/>
    <p:sldId id="314" r:id="rId31"/>
    <p:sldId id="308" r:id="rId32"/>
    <p:sldId id="307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331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3" autoAdjust="0"/>
  </p:normalViewPr>
  <p:slideViewPr>
    <p:cSldViewPr snapToGrid="0">
      <p:cViewPr varScale="1">
        <p:scale>
          <a:sx n="116" d="100"/>
          <a:sy n="116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39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3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6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4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3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4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873"/>
            <a:ext cx="10515600" cy="826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86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9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5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43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5557C-EA97-4CBB-BFBF-8E388EEF4F51}" type="datetimeFigureOut">
              <a:rPr lang="zh-CN" altLang="en-US" smtClean="0"/>
              <a:t>2014/11/15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9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Xeon#E5-16xx.2F26xx_v3-series_.22Haswell-EP.22" TargetMode="External"/><Relationship Id="rId2" Type="http://schemas.openxmlformats.org/officeDocument/2006/relationships/hyperlink" Target="http://www.intel.com/content/dam/www/public/us/en/documents/guides/xeon-intel-server-processor-comparison-guid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Haswell_(microarchitecture)#SERVER-CPUS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Thor Architecture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scott.zgeng@gmail.com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3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2038350" y="2653554"/>
            <a:ext cx="540748" cy="974428"/>
            <a:chOff x="6965153" y="2630436"/>
            <a:chExt cx="426251" cy="1740312"/>
          </a:xfrm>
          <a:solidFill>
            <a:schemeClr val="bg2"/>
          </a:solidFill>
        </p:grpSpPr>
        <p:sp>
          <p:nvSpPr>
            <p:cNvPr id="22" name="矩形 21"/>
            <p:cNvSpPr/>
            <p:nvPr/>
          </p:nvSpPr>
          <p:spPr>
            <a:xfrm>
              <a:off x="6965157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846893" y="3706970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String Segment</a:t>
            </a:r>
            <a:endParaRPr lang="zh-CN" altLang="en-US" sz="1000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316522" y="2320848"/>
            <a:ext cx="1778815" cy="1740686"/>
            <a:chOff x="9574985" y="2717323"/>
            <a:chExt cx="1778815" cy="1740686"/>
          </a:xfrm>
        </p:grpSpPr>
        <p:sp>
          <p:nvSpPr>
            <p:cNvPr id="34" name="矩形 33"/>
            <p:cNvSpPr/>
            <p:nvPr/>
          </p:nvSpPr>
          <p:spPr>
            <a:xfrm>
              <a:off x="9574992" y="2717697"/>
              <a:ext cx="1778808" cy="1740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heap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994092" y="2717323"/>
              <a:ext cx="940608" cy="2179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0934700" y="2717697"/>
              <a:ext cx="419100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9574985" y="2934934"/>
              <a:ext cx="645337" cy="2301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world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9994092" y="3392948"/>
              <a:ext cx="1359708" cy="219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long string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0220322" y="2934934"/>
              <a:ext cx="113347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574985" y="3382036"/>
              <a:ext cx="41910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574985" y="3163059"/>
              <a:ext cx="1778815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肘形连接符 41"/>
          <p:cNvCxnSpPr>
            <a:stCxn id="29" idx="3"/>
            <a:endCxn id="38" idx="1"/>
          </p:cNvCxnSpPr>
          <p:nvPr/>
        </p:nvCxnSpPr>
        <p:spPr>
          <a:xfrm flipV="1">
            <a:off x="2579093" y="3106300"/>
            <a:ext cx="1156536" cy="4607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23" idx="3"/>
            <a:endCxn id="36" idx="0"/>
          </p:cNvCxnSpPr>
          <p:nvPr/>
        </p:nvCxnSpPr>
        <p:spPr>
          <a:xfrm flipV="1">
            <a:off x="2579093" y="2321222"/>
            <a:ext cx="2306694" cy="515038"/>
          </a:xfrm>
          <a:prstGeom prst="bentConnector4">
            <a:avLst>
              <a:gd name="adj1" fmla="val 24399"/>
              <a:gd name="adj2" fmla="val 1443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3316522" y="2320474"/>
            <a:ext cx="419107" cy="2267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head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4" name="肘形连接符 43"/>
          <p:cNvCxnSpPr>
            <a:stCxn id="22" idx="3"/>
            <a:endCxn id="35" idx="1"/>
          </p:cNvCxnSpPr>
          <p:nvPr/>
        </p:nvCxnSpPr>
        <p:spPr>
          <a:xfrm flipV="1">
            <a:off x="2579098" y="2429805"/>
            <a:ext cx="1156531" cy="284651"/>
          </a:xfrm>
          <a:prstGeom prst="bentConnector3">
            <a:avLst>
              <a:gd name="adj1" fmla="val 327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59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71655" y="2282079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SQL parser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71655" y="2729754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SQL verify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71655" y="3177429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SQL optimizer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71655" y="3642194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Vector plan </a:t>
            </a:r>
            <a:r>
              <a:rPr lang="en-US" altLang="zh-CN" sz="1200" dirty="0">
                <a:solidFill>
                  <a:schemeClr val="tx1"/>
                </a:solidFill>
              </a:rPr>
              <a:t>generator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71656" y="5088040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Parallel </a:t>
            </a:r>
            <a:r>
              <a:rPr lang="en-US" altLang="zh-CN" sz="1200" dirty="0" smtClean="0">
                <a:solidFill>
                  <a:schemeClr val="tx1"/>
                </a:solidFill>
              </a:rPr>
              <a:t>executor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3" idx="2"/>
            <a:endCxn id="4" idx="0"/>
          </p:cNvCxnSpPr>
          <p:nvPr/>
        </p:nvCxnSpPr>
        <p:spPr>
          <a:xfrm>
            <a:off x="2609853" y="2571751"/>
            <a:ext cx="0" cy="158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2"/>
            <a:endCxn id="5" idx="0"/>
          </p:cNvCxnSpPr>
          <p:nvPr/>
        </p:nvCxnSpPr>
        <p:spPr>
          <a:xfrm>
            <a:off x="2609853" y="3019426"/>
            <a:ext cx="0" cy="158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6" idx="0"/>
          </p:cNvCxnSpPr>
          <p:nvPr/>
        </p:nvCxnSpPr>
        <p:spPr>
          <a:xfrm>
            <a:off x="2609853" y="3467101"/>
            <a:ext cx="0" cy="175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2"/>
            <a:endCxn id="35" idx="0"/>
          </p:cNvCxnSpPr>
          <p:nvPr/>
        </p:nvCxnSpPr>
        <p:spPr>
          <a:xfrm>
            <a:off x="2609853" y="3931866"/>
            <a:ext cx="0" cy="169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71656" y="4592738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Parallel Rewriter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21" idx="2"/>
            <a:endCxn id="7" idx="0"/>
          </p:cNvCxnSpPr>
          <p:nvPr/>
        </p:nvCxnSpPr>
        <p:spPr>
          <a:xfrm>
            <a:off x="2609854" y="4882410"/>
            <a:ext cx="0" cy="20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323284" y="2369976"/>
            <a:ext cx="48973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kern="100" dirty="0">
                <a:latin typeface="Times New Roman" panose="02020603050405020304" pitchFamily="18" charset="0"/>
              </a:rPr>
              <a:t>SELECT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f1, </a:t>
            </a:r>
            <a:r>
              <a:rPr lang="en-US" altLang="zh-CN" sz="1200" b="1" kern="100" dirty="0" smtClean="0">
                <a:latin typeface="Times New Roman" panose="02020603050405020304" pitchFamily="18" charset="0"/>
              </a:rPr>
              <a:t>COUNT(</a:t>
            </a:r>
            <a:r>
              <a:rPr lang="en-US" altLang="zh-CN" sz="1200" i="1" kern="100" dirty="0" smtClean="0">
                <a:latin typeface="Times New Roman" panose="02020603050405020304" pitchFamily="18" charset="0"/>
              </a:rPr>
              <a:t>f2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) FROM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table1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WHERE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f3 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&gt; 100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GROUP BY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;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8092217" y="2779904"/>
            <a:ext cx="881629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project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92217" y="3310068"/>
            <a:ext cx="881629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group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092217" y="3858192"/>
            <a:ext cx="881629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6" idx="2"/>
            <a:endCxn id="18" idx="0"/>
          </p:cNvCxnSpPr>
          <p:nvPr/>
        </p:nvCxnSpPr>
        <p:spPr>
          <a:xfrm>
            <a:off x="8533032" y="3575925"/>
            <a:ext cx="0" cy="282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5" idx="2"/>
            <a:endCxn id="16" idx="0"/>
          </p:cNvCxnSpPr>
          <p:nvPr/>
        </p:nvCxnSpPr>
        <p:spPr>
          <a:xfrm>
            <a:off x="8533032" y="3045761"/>
            <a:ext cx="0" cy="264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8517788" y="3054182"/>
            <a:ext cx="508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 smtClean="0"/>
              <a:t>next()</a:t>
            </a:r>
            <a:endParaRPr lang="zh-CN" altLang="en-US" sz="1000" i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8517788" y="3592921"/>
            <a:ext cx="508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 smtClean="0"/>
              <a:t>next()</a:t>
            </a:r>
            <a:endParaRPr lang="zh-CN" altLang="en-US" sz="1000" i="1" dirty="0"/>
          </a:p>
        </p:txBody>
      </p:sp>
      <p:sp>
        <p:nvSpPr>
          <p:cNvPr id="28" name="矩形 27"/>
          <p:cNvSpPr/>
          <p:nvPr/>
        </p:nvSpPr>
        <p:spPr>
          <a:xfrm>
            <a:off x="3846792" y="5088040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Parallel </a:t>
            </a:r>
            <a:r>
              <a:rPr lang="en-US" altLang="zh-CN" sz="1200" dirty="0" smtClean="0">
                <a:solidFill>
                  <a:schemeClr val="tx1"/>
                </a:solidFill>
              </a:rPr>
              <a:t>executor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41" idx="2"/>
            <a:endCxn id="33" idx="0"/>
          </p:cNvCxnSpPr>
          <p:nvPr/>
        </p:nvCxnSpPr>
        <p:spPr>
          <a:xfrm>
            <a:off x="4684990" y="4390752"/>
            <a:ext cx="0" cy="221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846792" y="4611788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Parallel Rewriter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3" idx="2"/>
            <a:endCxn id="28" idx="0"/>
          </p:cNvCxnSpPr>
          <p:nvPr/>
        </p:nvCxnSpPr>
        <p:spPr>
          <a:xfrm>
            <a:off x="4684990" y="4901460"/>
            <a:ext cx="0" cy="186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771655" y="4101080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Distributed Rewriter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5" idx="2"/>
            <a:endCxn id="21" idx="0"/>
          </p:cNvCxnSpPr>
          <p:nvPr/>
        </p:nvCxnSpPr>
        <p:spPr>
          <a:xfrm>
            <a:off x="2609853" y="4390752"/>
            <a:ext cx="1" cy="201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846792" y="4101080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Receive Query Sub Plan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35" idx="3"/>
            <a:endCxn id="41" idx="1"/>
          </p:cNvCxnSpPr>
          <p:nvPr/>
        </p:nvCxnSpPr>
        <p:spPr>
          <a:xfrm>
            <a:off x="3448050" y="4245916"/>
            <a:ext cx="39874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299607" y="5425792"/>
            <a:ext cx="620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master</a:t>
            </a:r>
            <a:endParaRPr lang="zh-CN" altLang="en-US" sz="1200" dirty="0"/>
          </a:p>
        </p:txBody>
      </p:sp>
      <p:sp>
        <p:nvSpPr>
          <p:cNvPr id="49" name="文本框 48"/>
          <p:cNvSpPr txBox="1"/>
          <p:nvPr/>
        </p:nvSpPr>
        <p:spPr>
          <a:xfrm>
            <a:off x="4467430" y="5425792"/>
            <a:ext cx="496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slave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6979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rot="16200000">
            <a:off x="2374944" y="4919220"/>
            <a:ext cx="979876" cy="421635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4" name="矩形 3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 rot="16200000">
            <a:off x="3209915" y="4911013"/>
            <a:ext cx="996473" cy="421634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4" name="矩形 13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58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矩形 61"/>
          <p:cNvSpPr/>
          <p:nvPr/>
        </p:nvSpPr>
        <p:spPr>
          <a:xfrm>
            <a:off x="2978606" y="4259111"/>
            <a:ext cx="615821" cy="2052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+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 rot="16200000">
            <a:off x="2788280" y="3402974"/>
            <a:ext cx="996473" cy="421634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64" name="矩形 63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59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14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2" name="矩形 71"/>
          <p:cNvSpPr/>
          <p:nvPr/>
        </p:nvSpPr>
        <p:spPr>
          <a:xfrm>
            <a:off x="3400240" y="2700943"/>
            <a:ext cx="615821" cy="2052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&gt;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3" name="组合 72"/>
          <p:cNvGrpSpPr/>
          <p:nvPr/>
        </p:nvGrpSpPr>
        <p:grpSpPr>
          <a:xfrm rot="16200000">
            <a:off x="3614919" y="3386660"/>
            <a:ext cx="996473" cy="421634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74" name="矩形 73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 rot="16200000">
            <a:off x="3209916" y="1856047"/>
            <a:ext cx="996473" cy="421634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83" name="矩形 82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...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直接箭头连接符 92"/>
          <p:cNvCxnSpPr>
            <a:stCxn id="11" idx="3"/>
          </p:cNvCxnSpPr>
          <p:nvPr/>
        </p:nvCxnSpPr>
        <p:spPr>
          <a:xfrm flipV="1">
            <a:off x="2864883" y="4464385"/>
            <a:ext cx="210816" cy="175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21" idx="3"/>
          </p:cNvCxnSpPr>
          <p:nvPr/>
        </p:nvCxnSpPr>
        <p:spPr>
          <a:xfrm flipH="1" flipV="1">
            <a:off x="3497333" y="4483047"/>
            <a:ext cx="210819" cy="140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62" idx="0"/>
            <a:endCxn id="64" idx="1"/>
          </p:cNvCxnSpPr>
          <p:nvPr/>
        </p:nvCxnSpPr>
        <p:spPr>
          <a:xfrm flipV="1">
            <a:off x="3286517" y="4112028"/>
            <a:ext cx="0" cy="147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71" idx="3"/>
          </p:cNvCxnSpPr>
          <p:nvPr/>
        </p:nvCxnSpPr>
        <p:spPr>
          <a:xfrm flipV="1">
            <a:off x="3286517" y="2901713"/>
            <a:ext cx="210278" cy="213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81" idx="3"/>
          </p:cNvCxnSpPr>
          <p:nvPr/>
        </p:nvCxnSpPr>
        <p:spPr>
          <a:xfrm flipH="1" flipV="1">
            <a:off x="3901799" y="2884131"/>
            <a:ext cx="211357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72" idx="0"/>
            <a:endCxn id="83" idx="1"/>
          </p:cNvCxnSpPr>
          <p:nvPr/>
        </p:nvCxnSpPr>
        <p:spPr>
          <a:xfrm flipV="1">
            <a:off x="3708151" y="2565101"/>
            <a:ext cx="2" cy="135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2704508" y="558844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f1</a:t>
            </a:r>
            <a:endParaRPr lang="zh-CN" altLang="en-US" sz="1200" i="1"/>
          </a:p>
        </p:txBody>
      </p:sp>
      <p:sp>
        <p:nvSpPr>
          <p:cNvPr id="111" name="文本框 110"/>
          <p:cNvSpPr txBox="1"/>
          <p:nvPr/>
        </p:nvSpPr>
        <p:spPr>
          <a:xfrm>
            <a:off x="3555316" y="5576516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f2</a:t>
            </a:r>
            <a:endParaRPr lang="zh-CN" altLang="en-US" sz="1200" i="1"/>
          </a:p>
        </p:txBody>
      </p:sp>
      <p:sp>
        <p:nvSpPr>
          <p:cNvPr id="112" name="矩形 111"/>
          <p:cNvSpPr/>
          <p:nvPr/>
        </p:nvSpPr>
        <p:spPr>
          <a:xfrm>
            <a:off x="957561" y="1568628"/>
            <a:ext cx="2207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kern="1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f1 </a:t>
            </a:r>
            <a:r>
              <a:rPr lang="en-US" altLang="zh-CN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i="1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r>
              <a:rPr lang="en-US" altLang="zh-CN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10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左大括号 112"/>
          <p:cNvSpPr/>
          <p:nvPr/>
        </p:nvSpPr>
        <p:spPr>
          <a:xfrm>
            <a:off x="2400107" y="4640099"/>
            <a:ext cx="121298" cy="979877"/>
          </a:xfrm>
          <a:prstGeom prst="leftBrace">
            <a:avLst>
              <a:gd name="adj1" fmla="val 2403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/>
          <p:cNvSpPr txBox="1"/>
          <p:nvPr/>
        </p:nvSpPr>
        <p:spPr>
          <a:xfrm>
            <a:off x="1093339" y="4912956"/>
            <a:ext cx="130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vector size = 8192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7141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2622438" y="2317263"/>
            <a:ext cx="2307771" cy="1387962"/>
            <a:chOff x="4934733" y="2879238"/>
            <a:chExt cx="3434826" cy="1524264"/>
          </a:xfrm>
        </p:grpSpPr>
        <p:sp>
          <p:nvSpPr>
            <p:cNvPr id="3" name="矩形 2"/>
            <p:cNvSpPr/>
            <p:nvPr/>
          </p:nvSpPr>
          <p:spPr>
            <a:xfrm>
              <a:off x="4934733" y="2879238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934733" y="3069771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934733" y="3260304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934733" y="3450837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934733" y="3641370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934733" y="3831903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34733" y="4022436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34733" y="4212969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838200" y="1433132"/>
            <a:ext cx="49193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kern="100" dirty="0">
                <a:latin typeface="Times New Roman" panose="02020603050405020304" pitchFamily="18" charset="0"/>
              </a:rPr>
              <a:t>SELECT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f1, </a:t>
            </a:r>
            <a:r>
              <a:rPr lang="en-US" altLang="zh-CN" sz="1200" b="1" kern="100" dirty="0" smtClean="0">
                <a:latin typeface="Times New Roman" panose="02020603050405020304" pitchFamily="18" charset="0"/>
              </a:rPr>
              <a:t>COUNT(</a:t>
            </a:r>
            <a:r>
              <a:rPr lang="en-US" altLang="zh-CN" sz="1200" i="1" kern="100" dirty="0" smtClean="0">
                <a:latin typeface="Times New Roman" panose="02020603050405020304" pitchFamily="18" charset="0"/>
              </a:rPr>
              <a:t>f2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) FROM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table1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WHERE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f3 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&gt; 100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GROUP BY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;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3189276" y="2231670"/>
            <a:ext cx="434646" cy="1587855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肘形连接符 18"/>
          <p:cNvCxnSpPr>
            <a:stCxn id="21" idx="1"/>
            <a:endCxn id="17" idx="0"/>
          </p:cNvCxnSpPr>
          <p:nvPr/>
        </p:nvCxnSpPr>
        <p:spPr>
          <a:xfrm rot="16200000" flipH="1">
            <a:off x="2461223" y="1286294"/>
            <a:ext cx="509700" cy="13810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左中括号 20"/>
          <p:cNvSpPr/>
          <p:nvPr/>
        </p:nvSpPr>
        <p:spPr>
          <a:xfrm rot="16200000">
            <a:off x="1998652" y="1435623"/>
            <a:ext cx="53792" cy="518902"/>
          </a:xfrm>
          <a:prstGeom prst="leftBracket">
            <a:avLst>
              <a:gd name="adj" fmla="val 95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中括号 25"/>
          <p:cNvSpPr/>
          <p:nvPr/>
        </p:nvSpPr>
        <p:spPr>
          <a:xfrm rot="16200000">
            <a:off x="1594011" y="1619601"/>
            <a:ext cx="45719" cy="142875"/>
          </a:xfrm>
          <a:prstGeom prst="leftBracket">
            <a:avLst>
              <a:gd name="adj" fmla="val 2693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肘形连接符 27"/>
          <p:cNvCxnSpPr>
            <a:stCxn id="26" idx="1"/>
            <a:endCxn id="30" idx="0"/>
          </p:cNvCxnSpPr>
          <p:nvPr/>
        </p:nvCxnSpPr>
        <p:spPr>
          <a:xfrm rot="16200000" flipH="1">
            <a:off x="1984044" y="1346724"/>
            <a:ext cx="517772" cy="1252119"/>
          </a:xfrm>
          <a:prstGeom prst="bentConnector3">
            <a:avLst>
              <a:gd name="adj1" fmla="val 683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707456" y="2231670"/>
            <a:ext cx="323067" cy="1587855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562437" y="3819525"/>
            <a:ext cx="1288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Aggregation table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171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398340" y="1797505"/>
            <a:ext cx="520812" cy="597388"/>
            <a:chOff x="3841638" y="2288687"/>
            <a:chExt cx="558912" cy="636948"/>
          </a:xfrm>
        </p:grpSpPr>
        <p:sp>
          <p:nvSpPr>
            <p:cNvPr id="3" name="矩形 2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398340" y="2394893"/>
            <a:ext cx="520812" cy="597388"/>
            <a:chOff x="3841638" y="2288687"/>
            <a:chExt cx="558912" cy="636948"/>
          </a:xfrm>
          <a:solidFill>
            <a:schemeClr val="bg1">
              <a:lumMod val="75000"/>
            </a:schemeClr>
          </a:solidFill>
        </p:grpSpPr>
        <p:sp>
          <p:nvSpPr>
            <p:cNvPr id="9" name="矩形 8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398340" y="2992281"/>
            <a:ext cx="520812" cy="597388"/>
            <a:chOff x="3841638" y="2288687"/>
            <a:chExt cx="558912" cy="636948"/>
          </a:xfrm>
          <a:solidFill>
            <a:schemeClr val="bg1"/>
          </a:solidFill>
        </p:grpSpPr>
        <p:sp>
          <p:nvSpPr>
            <p:cNvPr id="14" name="矩形 13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98340" y="3589669"/>
            <a:ext cx="520812" cy="597388"/>
            <a:chOff x="3841638" y="2288687"/>
            <a:chExt cx="558912" cy="636948"/>
          </a:xfrm>
          <a:solidFill>
            <a:schemeClr val="bg1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703015" y="2096199"/>
            <a:ext cx="349362" cy="1194776"/>
            <a:chOff x="2146188" y="2438034"/>
            <a:chExt cx="349362" cy="1194776"/>
          </a:xfrm>
        </p:grpSpPr>
        <p:sp>
          <p:nvSpPr>
            <p:cNvPr id="23" name="矩形 22"/>
            <p:cNvSpPr/>
            <p:nvPr/>
          </p:nvSpPr>
          <p:spPr>
            <a:xfrm>
              <a:off x="2146188" y="2438034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146188" y="2587381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146188" y="2736728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146188" y="2886075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46188" y="3035422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146188" y="3184769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46188" y="3334116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146188" y="3483463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398340" y="4187057"/>
            <a:ext cx="520812" cy="597388"/>
            <a:chOff x="3841638" y="2288687"/>
            <a:chExt cx="558912" cy="636948"/>
          </a:xfrm>
          <a:solidFill>
            <a:schemeClr val="bg1">
              <a:lumMod val="95000"/>
            </a:schemeClr>
          </a:solidFill>
        </p:grpSpPr>
        <p:sp>
          <p:nvSpPr>
            <p:cNvPr id="33" name="矩形 32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肘形连接符 37"/>
          <p:cNvCxnSpPr>
            <a:stCxn id="24" idx="3"/>
            <a:endCxn id="3" idx="1"/>
          </p:cNvCxnSpPr>
          <p:nvPr/>
        </p:nvCxnSpPr>
        <p:spPr>
          <a:xfrm flipV="1">
            <a:off x="3052377" y="1872179"/>
            <a:ext cx="345963" cy="448041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28" idx="3"/>
            <a:endCxn id="9" idx="1"/>
          </p:cNvCxnSpPr>
          <p:nvPr/>
        </p:nvCxnSpPr>
        <p:spPr>
          <a:xfrm flipV="1">
            <a:off x="3052377" y="2469567"/>
            <a:ext cx="345963" cy="448041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2" idx="3"/>
            <a:endCxn id="19" idx="1"/>
          </p:cNvCxnSpPr>
          <p:nvPr/>
        </p:nvCxnSpPr>
        <p:spPr>
          <a:xfrm flipH="1">
            <a:off x="3398340" y="2917608"/>
            <a:ext cx="520812" cy="746735"/>
          </a:xfrm>
          <a:prstGeom prst="curvedConnector5">
            <a:avLst>
              <a:gd name="adj1" fmla="val -43893"/>
              <a:gd name="adj2" fmla="val 50000"/>
              <a:gd name="adj3" fmla="val 143893"/>
            </a:avLst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25" idx="3"/>
            <a:endCxn id="33" idx="1"/>
          </p:cNvCxnSpPr>
          <p:nvPr/>
        </p:nvCxnSpPr>
        <p:spPr>
          <a:xfrm>
            <a:off x="3052377" y="2469567"/>
            <a:ext cx="345963" cy="1792164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26" idx="3"/>
            <a:endCxn id="14" idx="1"/>
          </p:cNvCxnSpPr>
          <p:nvPr/>
        </p:nvCxnSpPr>
        <p:spPr>
          <a:xfrm>
            <a:off x="3052377" y="2618914"/>
            <a:ext cx="345963" cy="448041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447546" y="1819681"/>
            <a:ext cx="878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474665" y="1722832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474665" y="1872878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474665" y="2022225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474665" y="2172271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474665" y="2320919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474665" y="2470965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474665" y="2620312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474665" y="2770358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474665" y="2917608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474665" y="3067654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4474665" y="3217001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474665" y="3367047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474665" y="3515695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474665" y="3665741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474665" y="3815088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474665" y="3965134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474665" y="4113782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474665" y="4263828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4474665" y="4413175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4474665" y="4563221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474665" y="4711869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474665" y="4861915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474665" y="5011262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5" name="直接连接符 104"/>
          <p:cNvCxnSpPr/>
          <p:nvPr/>
        </p:nvCxnSpPr>
        <p:spPr>
          <a:xfrm>
            <a:off x="3919152" y="1795979"/>
            <a:ext cx="555513" cy="673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V="1">
            <a:off x="3919152" y="3218528"/>
            <a:ext cx="555513" cy="1567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1809203" y="172130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1809203" y="187135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1809203" y="202069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1809203" y="217074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1809203" y="2319392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809203" y="246943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809203" y="261878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1809203" y="276883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1809203" y="291608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1809203" y="3066127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1809203" y="321547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1809203" y="3365520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1809203" y="351416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1809203" y="366421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1809203" y="381356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1809203" y="3963607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1809203" y="411225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1809203" y="426230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1809203" y="441164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1809203" y="456169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1809203" y="4710342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1809203" y="486038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1809203" y="500973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3" name="下箭头 142"/>
          <p:cNvSpPr/>
          <p:nvPr/>
        </p:nvSpPr>
        <p:spPr>
          <a:xfrm>
            <a:off x="1451826" y="2325941"/>
            <a:ext cx="246236" cy="89608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右大括号 143"/>
          <p:cNvSpPr/>
          <p:nvPr/>
        </p:nvSpPr>
        <p:spPr>
          <a:xfrm>
            <a:off x="5047223" y="2469566"/>
            <a:ext cx="100488" cy="746735"/>
          </a:xfrm>
          <a:prstGeom prst="rightBrace">
            <a:avLst>
              <a:gd name="adj1" fmla="val 2518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文本框 144"/>
          <p:cNvSpPr txBox="1"/>
          <p:nvPr/>
        </p:nvSpPr>
        <p:spPr>
          <a:xfrm>
            <a:off x="1789367" y="1449183"/>
            <a:ext cx="578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table1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4468731" y="1458157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1237307" y="1903195"/>
            <a:ext cx="6222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2</a:t>
            </a:r>
          </a:p>
          <a:p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Probe 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5097467" y="2053241"/>
            <a:ext cx="6222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1</a:t>
            </a:r>
          </a:p>
          <a:p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下箭头 148"/>
          <p:cNvSpPr/>
          <p:nvPr/>
        </p:nvSpPr>
        <p:spPr>
          <a:xfrm>
            <a:off x="5215254" y="2535544"/>
            <a:ext cx="307159" cy="29369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83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18418" y="2246837"/>
            <a:ext cx="6646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a.*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table1 a, table2 b, table3 c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a.f1 = b.f1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b.f2 = c.f2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a.f3 = c.f3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14341" y="2771775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52022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94972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0547" y="3837569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14341" y="3847363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7" idx="0"/>
          </p:cNvCxnSpPr>
          <p:nvPr/>
        </p:nvCxnSpPr>
        <p:spPr>
          <a:xfrm flipV="1">
            <a:off x="1442577" y="3525023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0"/>
          </p:cNvCxnSpPr>
          <p:nvPr/>
        </p:nvCxnSpPr>
        <p:spPr>
          <a:xfrm flipH="1" flipV="1">
            <a:off x="1966637" y="3525023"/>
            <a:ext cx="209734" cy="322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0"/>
          </p:cNvCxnSpPr>
          <p:nvPr/>
        </p:nvCxnSpPr>
        <p:spPr>
          <a:xfrm flipH="1" flipV="1">
            <a:off x="2294972" y="2992126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0"/>
          </p:cNvCxnSpPr>
          <p:nvPr/>
        </p:nvCxnSpPr>
        <p:spPr>
          <a:xfrm flipV="1">
            <a:off x="1814052" y="2992126"/>
            <a:ext cx="257452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126115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table1</a:t>
            </a:r>
            <a:endParaRPr lang="zh-CN" altLang="en-US" sz="1200" i="1"/>
          </a:p>
        </p:txBody>
      </p:sp>
      <p:sp>
        <p:nvSpPr>
          <p:cNvPr id="23" name="文本框 22"/>
          <p:cNvSpPr txBox="1"/>
          <p:nvPr/>
        </p:nvSpPr>
        <p:spPr>
          <a:xfrm>
            <a:off x="1866348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24" name="文本框 23"/>
          <p:cNvSpPr txBox="1"/>
          <p:nvPr/>
        </p:nvSpPr>
        <p:spPr>
          <a:xfrm>
            <a:off x="2277281" y="3507562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25" name="矩形 24"/>
          <p:cNvSpPr/>
          <p:nvPr/>
        </p:nvSpPr>
        <p:spPr>
          <a:xfrm>
            <a:off x="3578130" y="2771775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215811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58761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44336" y="3837569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78130" y="3847363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</p:cNvCxnSpPr>
          <p:nvPr/>
        </p:nvCxnSpPr>
        <p:spPr>
          <a:xfrm flipV="1">
            <a:off x="3106366" y="3525023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</p:cNvCxnSpPr>
          <p:nvPr/>
        </p:nvCxnSpPr>
        <p:spPr>
          <a:xfrm flipH="1" flipV="1">
            <a:off x="3630426" y="3525023"/>
            <a:ext cx="209734" cy="322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7" idx="0"/>
          </p:cNvCxnSpPr>
          <p:nvPr/>
        </p:nvCxnSpPr>
        <p:spPr>
          <a:xfrm flipH="1" flipV="1">
            <a:off x="3958761" y="2992126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6" idx="0"/>
          </p:cNvCxnSpPr>
          <p:nvPr/>
        </p:nvCxnSpPr>
        <p:spPr>
          <a:xfrm flipV="1">
            <a:off x="3477841" y="2992126"/>
            <a:ext cx="257452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789904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35" name="文本框 34"/>
          <p:cNvSpPr txBox="1"/>
          <p:nvPr/>
        </p:nvSpPr>
        <p:spPr>
          <a:xfrm>
            <a:off x="3530137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table1</a:t>
            </a:r>
            <a:endParaRPr lang="zh-CN" altLang="en-US" sz="1200" i="1"/>
          </a:p>
        </p:txBody>
      </p:sp>
      <p:sp>
        <p:nvSpPr>
          <p:cNvPr id="36" name="文本框 35"/>
          <p:cNvSpPr txBox="1"/>
          <p:nvPr/>
        </p:nvSpPr>
        <p:spPr>
          <a:xfrm>
            <a:off x="3941070" y="3507562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37" name="矩形 36"/>
          <p:cNvSpPr/>
          <p:nvPr/>
        </p:nvSpPr>
        <p:spPr>
          <a:xfrm>
            <a:off x="5151339" y="2771775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789020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531970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417545" y="3837569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151339" y="3847363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40" idx="0"/>
          </p:cNvCxnSpPr>
          <p:nvPr/>
        </p:nvCxnSpPr>
        <p:spPr>
          <a:xfrm flipV="1">
            <a:off x="4679575" y="3525023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41" idx="0"/>
          </p:cNvCxnSpPr>
          <p:nvPr/>
        </p:nvCxnSpPr>
        <p:spPr>
          <a:xfrm flipH="1" flipV="1">
            <a:off x="5203635" y="3525023"/>
            <a:ext cx="209734" cy="322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9" idx="0"/>
          </p:cNvCxnSpPr>
          <p:nvPr/>
        </p:nvCxnSpPr>
        <p:spPr>
          <a:xfrm flipH="1" flipV="1">
            <a:off x="5531970" y="2992126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8" idx="0"/>
          </p:cNvCxnSpPr>
          <p:nvPr/>
        </p:nvCxnSpPr>
        <p:spPr>
          <a:xfrm flipV="1">
            <a:off x="5051050" y="2992126"/>
            <a:ext cx="257452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4363113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47" name="文本框 46"/>
          <p:cNvSpPr txBox="1"/>
          <p:nvPr/>
        </p:nvSpPr>
        <p:spPr>
          <a:xfrm>
            <a:off x="5103346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48" name="文本框 47"/>
          <p:cNvSpPr txBox="1"/>
          <p:nvPr/>
        </p:nvSpPr>
        <p:spPr>
          <a:xfrm>
            <a:off x="5514279" y="3507562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49" name="文本框 48"/>
          <p:cNvSpPr txBox="1"/>
          <p:nvPr/>
        </p:nvSpPr>
        <p:spPr>
          <a:xfrm>
            <a:off x="1716299" y="4285460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Join Plan(a)</a:t>
            </a:r>
            <a:endParaRPr lang="zh-CN" altLang="en-US" sz="1200" i="1"/>
          </a:p>
        </p:txBody>
      </p:sp>
      <p:sp>
        <p:nvSpPr>
          <p:cNvPr id="50" name="文本框 49"/>
          <p:cNvSpPr txBox="1"/>
          <p:nvPr/>
        </p:nvSpPr>
        <p:spPr>
          <a:xfrm>
            <a:off x="3392277" y="4285460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Join Plan(b)</a:t>
            </a:r>
            <a:endParaRPr lang="zh-CN" altLang="en-US" sz="1200" i="1"/>
          </a:p>
        </p:txBody>
      </p:sp>
      <p:sp>
        <p:nvSpPr>
          <p:cNvPr id="51" name="文本框 50"/>
          <p:cNvSpPr txBox="1"/>
          <p:nvPr/>
        </p:nvSpPr>
        <p:spPr>
          <a:xfrm>
            <a:off x="4964183" y="4285460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Join Plan(c)</a:t>
            </a:r>
            <a:endParaRPr lang="zh-CN" altLang="en-US" sz="1200" i="1"/>
          </a:p>
        </p:txBody>
      </p:sp>
    </p:spTree>
    <p:extLst>
      <p:ext uri="{BB962C8B-B14F-4D97-AF65-F5344CB8AC3E}">
        <p14:creationId xmlns:p14="http://schemas.microsoft.com/office/powerpoint/2010/main" val="19853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218418" y="2246837"/>
            <a:ext cx="5593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a.*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table1 a, table2 b, table3 c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a.f1 = b.f1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b.f1 = c.f1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76526" y="2600326"/>
            <a:ext cx="981074" cy="218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Merge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04572" y="313322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22" idx="0"/>
            <a:endCxn id="20" idx="2"/>
          </p:cNvCxnSpPr>
          <p:nvPr/>
        </p:nvCxnSpPr>
        <p:spPr>
          <a:xfrm flipV="1">
            <a:off x="3166602" y="2818394"/>
            <a:ext cx="461" cy="314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35" idx="0"/>
          </p:cNvCxnSpPr>
          <p:nvPr/>
        </p:nvCxnSpPr>
        <p:spPr>
          <a:xfrm flipV="1">
            <a:off x="2523940" y="2820676"/>
            <a:ext cx="380632" cy="310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261910" y="3130940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589450" y="3130940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6" idx="0"/>
          </p:cNvCxnSpPr>
          <p:nvPr/>
        </p:nvCxnSpPr>
        <p:spPr>
          <a:xfrm flipH="1" flipV="1">
            <a:off x="3428632" y="2820676"/>
            <a:ext cx="422848" cy="310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226528" y="3333165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table1</a:t>
            </a:r>
            <a:endParaRPr lang="zh-CN" altLang="en-US" sz="1200" i="1"/>
          </a:p>
        </p:txBody>
      </p:sp>
      <p:sp>
        <p:nvSpPr>
          <p:cNvPr id="50" name="文本框 49"/>
          <p:cNvSpPr txBox="1"/>
          <p:nvPr/>
        </p:nvSpPr>
        <p:spPr>
          <a:xfrm>
            <a:off x="2886881" y="3333165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51" name="文本框 50"/>
          <p:cNvSpPr txBox="1"/>
          <p:nvPr/>
        </p:nvSpPr>
        <p:spPr>
          <a:xfrm>
            <a:off x="3578566" y="3333165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/>
              <a:t>table3</a:t>
            </a:r>
            <a:endParaRPr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411853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4048170" y="3537859"/>
            <a:ext cx="707570" cy="70757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454116" y="3622220"/>
            <a:ext cx="503463" cy="503463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824866" y="3537859"/>
            <a:ext cx="707570" cy="70757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007201" y="3639912"/>
            <a:ext cx="503463" cy="503463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295866" y="3537859"/>
            <a:ext cx="707570" cy="70757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040969" y="3622219"/>
            <a:ext cx="503463" cy="503463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569984" y="4345240"/>
                <a:ext cx="70929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984" y="4345240"/>
                <a:ext cx="709297" cy="184666"/>
              </a:xfrm>
              <a:prstGeom prst="rect">
                <a:avLst/>
              </a:prstGeom>
              <a:blipFill rotWithShape="0">
                <a:blip r:embed="rId2"/>
                <a:stretch>
                  <a:fillRect l="-5172" t="-3333" r="-6034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651012" y="4299073"/>
                <a:ext cx="9028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012" y="4299073"/>
                <a:ext cx="902876" cy="2769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736360" y="4345240"/>
                <a:ext cx="155856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12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≠∅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/>
                  <a:t>B</a:t>
                </a:r>
                <a:endParaRPr lang="zh-CN" altLang="en-US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360" y="4345240"/>
                <a:ext cx="1558568" cy="184666"/>
              </a:xfrm>
              <a:prstGeom prst="rect">
                <a:avLst/>
              </a:prstGeom>
              <a:blipFill rotWithShape="0">
                <a:blip r:embed="rId4"/>
                <a:stretch>
                  <a:fillRect l="-3516" t="-26667" r="-4688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5363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778739" y="2218394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Sum[0]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78739" y="2453270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Sum[1]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78739" y="2689245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Sum[2]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78739" y="2923022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Sum[3]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086196" y="2531676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SIMD (+)</a:t>
            </a:r>
            <a:endParaRPr lang="zh-CN" altLang="en-US" sz="1200" b="1"/>
          </a:p>
        </p:txBody>
      </p:sp>
      <p:sp>
        <p:nvSpPr>
          <p:cNvPr id="34" name="右箭头 33"/>
          <p:cNvSpPr/>
          <p:nvPr/>
        </p:nvSpPr>
        <p:spPr>
          <a:xfrm rot="5400000">
            <a:off x="1868490" y="2516825"/>
            <a:ext cx="564581" cy="3270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348593" y="1890916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Sum Column</a:t>
            </a:r>
            <a:endParaRPr lang="zh-CN" altLang="en-US" sz="1200"/>
          </a:p>
        </p:txBody>
      </p:sp>
      <p:sp>
        <p:nvSpPr>
          <p:cNvPr id="37" name="文本框 36"/>
          <p:cNvSpPr txBox="1"/>
          <p:nvPr/>
        </p:nvSpPr>
        <p:spPr>
          <a:xfrm>
            <a:off x="3572664" y="1884245"/>
            <a:ext cx="947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Temp Result</a:t>
            </a:r>
            <a:endParaRPr lang="zh-CN" altLang="en-US" sz="1200"/>
          </a:p>
        </p:txBody>
      </p:sp>
      <p:sp>
        <p:nvSpPr>
          <p:cNvPr id="38" name="文本框 37"/>
          <p:cNvSpPr txBox="1"/>
          <p:nvPr/>
        </p:nvSpPr>
        <p:spPr>
          <a:xfrm>
            <a:off x="1959851" y="2121070"/>
            <a:ext cx="463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scan</a:t>
            </a:r>
            <a:endParaRPr lang="zh-CN" altLang="en-US" sz="1200"/>
          </a:p>
        </p:txBody>
      </p:sp>
      <p:sp>
        <p:nvSpPr>
          <p:cNvPr id="45" name="矩形 44"/>
          <p:cNvSpPr/>
          <p:nvPr/>
        </p:nvSpPr>
        <p:spPr>
          <a:xfrm>
            <a:off x="4850485" y="2586161"/>
            <a:ext cx="585362" cy="2234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528804" y="2315715"/>
            <a:ext cx="907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Total Result</a:t>
            </a:r>
            <a:endParaRPr lang="zh-CN" altLang="en-US" sz="1200"/>
          </a:p>
        </p:txBody>
      </p:sp>
      <p:cxnSp>
        <p:nvCxnSpPr>
          <p:cNvPr id="48" name="直接箭头连接符 47"/>
          <p:cNvCxnSpPr>
            <a:stCxn id="15" idx="3"/>
            <a:endCxn id="45" idx="1"/>
          </p:cNvCxnSpPr>
          <p:nvPr/>
        </p:nvCxnSpPr>
        <p:spPr>
          <a:xfrm>
            <a:off x="4290529" y="2340690"/>
            <a:ext cx="559956" cy="35717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7" idx="3"/>
            <a:endCxn id="45" idx="1"/>
          </p:cNvCxnSpPr>
          <p:nvPr/>
        </p:nvCxnSpPr>
        <p:spPr>
          <a:xfrm flipV="1">
            <a:off x="4290529" y="2697862"/>
            <a:ext cx="559956" cy="11367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6" idx="3"/>
            <a:endCxn id="45" idx="1"/>
          </p:cNvCxnSpPr>
          <p:nvPr/>
        </p:nvCxnSpPr>
        <p:spPr>
          <a:xfrm>
            <a:off x="4290529" y="2575566"/>
            <a:ext cx="559956" cy="12229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8" idx="3"/>
            <a:endCxn id="45" idx="1"/>
          </p:cNvCxnSpPr>
          <p:nvPr/>
        </p:nvCxnSpPr>
        <p:spPr>
          <a:xfrm flipV="1">
            <a:off x="4290529" y="2697862"/>
            <a:ext cx="559956" cy="34745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2509191" y="2209509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V[0]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509191" y="2444385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V[1]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509191" y="2680360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V[2]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509191" y="2914137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V[3]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509191" y="3150112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V[4]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509191" y="3384988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V[5]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509191" y="3620963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V[6]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509191" y="3854740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V[7]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509191" y="4089616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…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509191" y="4324492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tx1"/>
                </a:solidFill>
              </a:rPr>
              <a:t>…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509191" y="4560467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tx1"/>
                </a:solidFill>
              </a:rPr>
              <a:t>…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509191" y="4794244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V[n]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2405743" y="2149645"/>
            <a:ext cx="1975757" cy="1094945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43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95780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95779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47053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23809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67751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11" idx="0"/>
            <a:endCxn id="17" idx="2"/>
          </p:cNvCxnSpPr>
          <p:nvPr/>
        </p:nvCxnSpPr>
        <p:spPr>
          <a:xfrm flipV="1">
            <a:off x="3816370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667750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327517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24" idx="0"/>
            <a:endCxn id="32" idx="2"/>
          </p:cNvCxnSpPr>
          <p:nvPr/>
        </p:nvCxnSpPr>
        <p:spPr>
          <a:xfrm flipV="1">
            <a:off x="2988341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1" idx="0"/>
            <a:endCxn id="33" idx="2"/>
          </p:cNvCxnSpPr>
          <p:nvPr/>
        </p:nvCxnSpPr>
        <p:spPr>
          <a:xfrm flipV="1">
            <a:off x="4644399" y="3574436"/>
            <a:ext cx="370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495779" y="2840660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17" idx="0"/>
            <a:endCxn id="40" idx="2"/>
          </p:cNvCxnSpPr>
          <p:nvPr/>
        </p:nvCxnSpPr>
        <p:spPr>
          <a:xfrm flipH="1" flipV="1">
            <a:off x="3816369" y="3085252"/>
            <a:ext cx="1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2" idx="0"/>
          </p:cNvCxnSpPr>
          <p:nvPr/>
        </p:nvCxnSpPr>
        <p:spPr>
          <a:xfrm flipV="1">
            <a:off x="2988341" y="3085252"/>
            <a:ext cx="66587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3" idx="0"/>
          </p:cNvCxnSpPr>
          <p:nvPr/>
        </p:nvCxnSpPr>
        <p:spPr>
          <a:xfrm flipH="1" flipV="1">
            <a:off x="3974811" y="3083548"/>
            <a:ext cx="673297" cy="246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右箭头 50"/>
          <p:cNvSpPr/>
          <p:nvPr/>
        </p:nvSpPr>
        <p:spPr>
          <a:xfrm>
            <a:off x="2078789" y="348871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247053" y="3329844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18" idx="0"/>
            <a:endCxn id="27" idx="2"/>
          </p:cNvCxnSpPr>
          <p:nvPr/>
        </p:nvCxnSpPr>
        <p:spPr>
          <a:xfrm flipV="1">
            <a:off x="1567643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495779" y="2351476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40" idx="0"/>
            <a:endCxn id="30" idx="2"/>
          </p:cNvCxnSpPr>
          <p:nvPr/>
        </p:nvCxnSpPr>
        <p:spPr>
          <a:xfrm flipV="1">
            <a:off x="3816369" y="2596068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103111" y="234367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103111" y="340234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103111" y="2851317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OP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38" idx="0"/>
            <a:endCxn id="35" idx="2"/>
          </p:cNvCxnSpPr>
          <p:nvPr/>
        </p:nvCxnSpPr>
        <p:spPr>
          <a:xfrm flipV="1">
            <a:off x="6423701" y="2588270"/>
            <a:ext cx="0" cy="263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6" idx="0"/>
            <a:endCxn id="38" idx="2"/>
          </p:cNvCxnSpPr>
          <p:nvPr/>
        </p:nvCxnSpPr>
        <p:spPr>
          <a:xfrm flipV="1">
            <a:off x="6423701" y="3095909"/>
            <a:ext cx="0" cy="306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573397" y="2335541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203811" y="3530343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203811" y="2810384"/>
            <a:ext cx="1380352" cy="3615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Parallelized OP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>
            <a:stCxn id="46" idx="0"/>
            <a:endCxn id="43" idx="2"/>
          </p:cNvCxnSpPr>
          <p:nvPr/>
        </p:nvCxnSpPr>
        <p:spPr>
          <a:xfrm flipV="1">
            <a:off x="7893987" y="2580133"/>
            <a:ext cx="0" cy="230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0"/>
          </p:cNvCxnSpPr>
          <p:nvPr/>
        </p:nvCxnSpPr>
        <p:spPr>
          <a:xfrm flipV="1">
            <a:off x="7524401" y="3169061"/>
            <a:ext cx="0" cy="361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7942983" y="3530343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>
            <a:stCxn id="62" idx="0"/>
          </p:cNvCxnSpPr>
          <p:nvPr/>
        </p:nvCxnSpPr>
        <p:spPr>
          <a:xfrm flipV="1">
            <a:off x="8263573" y="3169061"/>
            <a:ext cx="0" cy="361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9323334" y="2325642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323334" y="37749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953748" y="2800485"/>
            <a:ext cx="1380352" cy="4990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Parallelized OP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66" idx="0"/>
            <a:endCxn id="64" idx="2"/>
          </p:cNvCxnSpPr>
          <p:nvPr/>
        </p:nvCxnSpPr>
        <p:spPr>
          <a:xfrm flipV="1">
            <a:off x="9643924" y="2570234"/>
            <a:ext cx="0" cy="230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5" idx="0"/>
            <a:endCxn id="74" idx="2"/>
          </p:cNvCxnSpPr>
          <p:nvPr/>
        </p:nvCxnSpPr>
        <p:spPr>
          <a:xfrm flipV="1">
            <a:off x="9643924" y="3421864"/>
            <a:ext cx="0" cy="353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9323334" y="3177272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Dispatch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右箭头 78"/>
          <p:cNvSpPr/>
          <p:nvPr/>
        </p:nvSpPr>
        <p:spPr>
          <a:xfrm>
            <a:off x="6839124" y="2851317"/>
            <a:ext cx="269854" cy="2855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8528058" y="279711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OR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64824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861786" y="1854848"/>
            <a:ext cx="1693594" cy="1655718"/>
            <a:chOff x="2477606" y="2647950"/>
            <a:chExt cx="1693594" cy="1655718"/>
          </a:xfrm>
        </p:grpSpPr>
        <p:sp>
          <p:nvSpPr>
            <p:cNvPr id="5" name="圆角矩形 4"/>
            <p:cNvSpPr/>
            <p:nvPr/>
          </p:nvSpPr>
          <p:spPr>
            <a:xfrm>
              <a:off x="2477606" y="2647950"/>
              <a:ext cx="1693594" cy="165571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200" b="1" dirty="0" err="1">
                  <a:solidFill>
                    <a:schemeClr val="tx1"/>
                  </a:solidFill>
                  <a:cs typeface="Arial" panose="020B0604020202020204" pitchFamily="34" charset="0"/>
                </a:rPr>
                <a:t>Haswell</a:t>
              </a:r>
              <a:r>
                <a:rPr lang="en-US" altLang="zh-CN" sz="1200" b="1" dirty="0">
                  <a:solidFill>
                    <a:schemeClr val="tx1"/>
                  </a:solidFill>
                  <a:cs typeface="Arial" panose="020B0604020202020204" pitchFamily="34" charset="0"/>
                </a:rPr>
                <a:t>-based Xeon</a:t>
              </a:r>
              <a:endParaRPr lang="zh-CN" altLang="en-US" sz="1200" b="1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2598795" y="3026227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2598795" y="326940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598795" y="351258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976498" y="302622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2976498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2976498" y="351258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3354200" y="302622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354200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3354200" y="351258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3731902" y="302622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3731902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3731902" y="3512584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2598795" y="3835323"/>
              <a:ext cx="1459555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Shared L3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54" name="左右箭头 53"/>
          <p:cNvSpPr/>
          <p:nvPr/>
        </p:nvSpPr>
        <p:spPr>
          <a:xfrm>
            <a:off x="3566093" y="2770516"/>
            <a:ext cx="618432" cy="33024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QPI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55" name="左右箭头 54"/>
          <p:cNvSpPr/>
          <p:nvPr/>
        </p:nvSpPr>
        <p:spPr>
          <a:xfrm>
            <a:off x="3566093" y="2297666"/>
            <a:ext cx="618432" cy="33024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QPI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57" name="左右箭头 56"/>
          <p:cNvSpPr/>
          <p:nvPr/>
        </p:nvSpPr>
        <p:spPr>
          <a:xfrm rot="16200000">
            <a:off x="2151914" y="3629564"/>
            <a:ext cx="401885" cy="187586"/>
          </a:xfrm>
          <a:prstGeom prst="leftRightArrow">
            <a:avLst>
              <a:gd name="adj1" fmla="val 55078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60" name="左右箭头 59"/>
          <p:cNvSpPr/>
          <p:nvPr/>
        </p:nvSpPr>
        <p:spPr>
          <a:xfrm rot="16200000">
            <a:off x="2391972" y="3629564"/>
            <a:ext cx="401885" cy="187586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61" name="左右箭头 60"/>
          <p:cNvSpPr/>
          <p:nvPr/>
        </p:nvSpPr>
        <p:spPr>
          <a:xfrm rot="16200000">
            <a:off x="2632625" y="3629564"/>
            <a:ext cx="401885" cy="187586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62" name="左右箭头 61"/>
          <p:cNvSpPr/>
          <p:nvPr/>
        </p:nvSpPr>
        <p:spPr>
          <a:xfrm rot="16200000">
            <a:off x="2866795" y="3629566"/>
            <a:ext cx="401885" cy="187582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02125" y="1854849"/>
            <a:ext cx="1693594" cy="1655717"/>
            <a:chOff x="4636931" y="2647950"/>
            <a:chExt cx="1693594" cy="1655717"/>
          </a:xfrm>
        </p:grpSpPr>
        <p:sp>
          <p:nvSpPr>
            <p:cNvPr id="69" name="圆角矩形 68"/>
            <p:cNvSpPr/>
            <p:nvPr/>
          </p:nvSpPr>
          <p:spPr>
            <a:xfrm>
              <a:off x="4636931" y="2647950"/>
              <a:ext cx="1693594" cy="165571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200" b="1">
                  <a:solidFill>
                    <a:schemeClr val="tx1"/>
                  </a:solidFill>
                  <a:cs typeface="Arial" panose="020B0604020202020204" pitchFamily="34" charset="0"/>
                </a:rPr>
                <a:t>Haswell-based Xeon</a:t>
              </a:r>
              <a:endParaRPr lang="zh-CN" altLang="en-US" sz="1200" b="1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4758120" y="3026227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4758120" y="326940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4758120" y="351258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1" name="圆角矩形 80"/>
            <p:cNvSpPr/>
            <p:nvPr/>
          </p:nvSpPr>
          <p:spPr>
            <a:xfrm>
              <a:off x="5135822" y="302622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2" name="圆角矩形 81"/>
            <p:cNvSpPr/>
            <p:nvPr/>
          </p:nvSpPr>
          <p:spPr>
            <a:xfrm>
              <a:off x="5135822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3" name="圆角矩形 82"/>
            <p:cNvSpPr/>
            <p:nvPr/>
          </p:nvSpPr>
          <p:spPr>
            <a:xfrm>
              <a:off x="5135822" y="351258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5513525" y="3026226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9" name="圆角矩形 78"/>
            <p:cNvSpPr/>
            <p:nvPr/>
          </p:nvSpPr>
          <p:spPr>
            <a:xfrm>
              <a:off x="5513525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5513525" y="351258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5891227" y="302622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core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5891227" y="3269405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L1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5891227" y="3512584"/>
              <a:ext cx="326448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L2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4" name="圆角矩形 73"/>
            <p:cNvSpPr/>
            <p:nvPr/>
          </p:nvSpPr>
          <p:spPr>
            <a:xfrm>
              <a:off x="4758120" y="3835323"/>
              <a:ext cx="1459555" cy="2431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  <a:cs typeface="Arial" panose="020B0604020202020204" pitchFamily="34" charset="0"/>
                </a:rPr>
                <a:t>Shared L3 cache</a:t>
              </a:r>
              <a:endParaRPr lang="zh-CN" altLang="en-US" sz="9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7" name="圆角矩形 106"/>
          <p:cNvSpPr/>
          <p:nvPr/>
        </p:nvSpPr>
        <p:spPr>
          <a:xfrm>
            <a:off x="1991022" y="3924300"/>
            <a:ext cx="1459555" cy="243180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Main memory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09" name="左右箭头 108"/>
          <p:cNvSpPr/>
          <p:nvPr/>
        </p:nvSpPr>
        <p:spPr>
          <a:xfrm>
            <a:off x="1212980" y="2128044"/>
            <a:ext cx="635651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0" name="左右箭头 109"/>
          <p:cNvSpPr/>
          <p:nvPr/>
        </p:nvSpPr>
        <p:spPr>
          <a:xfrm>
            <a:off x="1212980" y="2462038"/>
            <a:ext cx="635651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2" name="左右箭头 111"/>
          <p:cNvSpPr/>
          <p:nvPr/>
        </p:nvSpPr>
        <p:spPr>
          <a:xfrm>
            <a:off x="1212980" y="2794530"/>
            <a:ext cx="635651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4" name="左右箭头 113"/>
          <p:cNvSpPr/>
          <p:nvPr/>
        </p:nvSpPr>
        <p:spPr>
          <a:xfrm>
            <a:off x="5925471" y="2306678"/>
            <a:ext cx="673582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5" name="左右箭头 114"/>
          <p:cNvSpPr/>
          <p:nvPr/>
        </p:nvSpPr>
        <p:spPr>
          <a:xfrm>
            <a:off x="5925471" y="2640672"/>
            <a:ext cx="673582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6" name="左右箭头 115"/>
          <p:cNvSpPr/>
          <p:nvPr/>
        </p:nvSpPr>
        <p:spPr>
          <a:xfrm>
            <a:off x="5925471" y="2973164"/>
            <a:ext cx="673582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PCI-E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118" name="左右箭头 117"/>
          <p:cNvSpPr/>
          <p:nvPr/>
        </p:nvSpPr>
        <p:spPr>
          <a:xfrm>
            <a:off x="1212980" y="3116511"/>
            <a:ext cx="635651" cy="2897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DMI</a:t>
            </a:r>
            <a:endParaRPr lang="zh-CN" altLang="en-US" sz="900">
              <a:cs typeface="Arial" panose="020B0604020202020204" pitchFamily="34" charset="0"/>
            </a:endParaRPr>
          </a:p>
        </p:txBody>
      </p:sp>
      <p:sp>
        <p:nvSpPr>
          <p:cNvPr id="52" name="左右箭头 51"/>
          <p:cNvSpPr/>
          <p:nvPr/>
        </p:nvSpPr>
        <p:spPr>
          <a:xfrm rot="16200000">
            <a:off x="4484206" y="3629564"/>
            <a:ext cx="401885" cy="187586"/>
          </a:xfrm>
          <a:prstGeom prst="leftRightArrow">
            <a:avLst>
              <a:gd name="adj1" fmla="val 55078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53" name="左右箭头 52"/>
          <p:cNvSpPr/>
          <p:nvPr/>
        </p:nvSpPr>
        <p:spPr>
          <a:xfrm rot="16200000">
            <a:off x="4724264" y="3629564"/>
            <a:ext cx="401885" cy="187586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56" name="左右箭头 55"/>
          <p:cNvSpPr/>
          <p:nvPr/>
        </p:nvSpPr>
        <p:spPr>
          <a:xfrm rot="16200000">
            <a:off x="4964917" y="3629564"/>
            <a:ext cx="401885" cy="187586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58" name="左右箭头 57"/>
          <p:cNvSpPr/>
          <p:nvPr/>
        </p:nvSpPr>
        <p:spPr>
          <a:xfrm rot="16200000">
            <a:off x="5199087" y="3629566"/>
            <a:ext cx="401885" cy="187582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800" smtClean="0">
                <a:cs typeface="Arial" panose="020B0604020202020204" pitchFamily="34" charset="0"/>
              </a:rPr>
              <a:t>DDR3</a:t>
            </a:r>
            <a:endParaRPr lang="zh-CN" altLang="en-US" sz="800">
              <a:cs typeface="Arial" panose="020B0604020202020204" pitchFamily="34" charset="0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4323314" y="3924300"/>
            <a:ext cx="1459555" cy="243180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900" smtClean="0">
                <a:cs typeface="Arial" panose="020B0604020202020204" pitchFamily="34" charset="0"/>
              </a:rPr>
              <a:t>Main memory</a:t>
            </a:r>
            <a:endParaRPr lang="zh-CN" altLang="en-US" sz="9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9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495780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495779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247053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323809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67751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5" idx="0"/>
            <a:endCxn id="36" idx="2"/>
          </p:cNvCxnSpPr>
          <p:nvPr/>
        </p:nvCxnSpPr>
        <p:spPr>
          <a:xfrm flipV="1">
            <a:off x="3816370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667750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327517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>
            <a:stCxn id="39" idx="0"/>
            <a:endCxn id="41" idx="2"/>
          </p:cNvCxnSpPr>
          <p:nvPr/>
        </p:nvCxnSpPr>
        <p:spPr>
          <a:xfrm flipV="1">
            <a:off x="2988341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8" idx="0"/>
            <a:endCxn id="42" idx="2"/>
          </p:cNvCxnSpPr>
          <p:nvPr/>
        </p:nvCxnSpPr>
        <p:spPr>
          <a:xfrm flipV="1">
            <a:off x="4644399" y="3574436"/>
            <a:ext cx="370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495779" y="2840660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36" idx="0"/>
            <a:endCxn id="45" idx="2"/>
          </p:cNvCxnSpPr>
          <p:nvPr/>
        </p:nvCxnSpPr>
        <p:spPr>
          <a:xfrm flipH="1" flipV="1">
            <a:off x="3816369" y="3085252"/>
            <a:ext cx="1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1" idx="0"/>
          </p:cNvCxnSpPr>
          <p:nvPr/>
        </p:nvCxnSpPr>
        <p:spPr>
          <a:xfrm flipV="1">
            <a:off x="2988341" y="3085252"/>
            <a:ext cx="66587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2" idx="0"/>
          </p:cNvCxnSpPr>
          <p:nvPr/>
        </p:nvCxnSpPr>
        <p:spPr>
          <a:xfrm flipH="1" flipV="1">
            <a:off x="3974811" y="3083548"/>
            <a:ext cx="673297" cy="246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右箭头 48"/>
          <p:cNvSpPr/>
          <p:nvPr/>
        </p:nvSpPr>
        <p:spPr>
          <a:xfrm>
            <a:off x="2078789" y="348871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247053" y="3329844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37" idx="0"/>
            <a:endCxn id="50" idx="2"/>
          </p:cNvCxnSpPr>
          <p:nvPr/>
        </p:nvCxnSpPr>
        <p:spPr>
          <a:xfrm flipV="1">
            <a:off x="1567643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3495779" y="2351476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52"/>
          <p:cNvCxnSpPr>
            <a:stCxn id="45" idx="0"/>
            <a:endCxn id="52" idx="2"/>
          </p:cNvCxnSpPr>
          <p:nvPr/>
        </p:nvCxnSpPr>
        <p:spPr>
          <a:xfrm flipV="1">
            <a:off x="3816369" y="2596068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5493541" y="3819028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000294" y="2838104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Aggr_Merge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2" name="右箭头 71"/>
          <p:cNvSpPr/>
          <p:nvPr/>
        </p:nvSpPr>
        <p:spPr>
          <a:xfrm>
            <a:off x="6467287" y="348871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5493541" y="3329844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60" idx="0"/>
            <a:endCxn id="73" idx="2"/>
          </p:cNvCxnSpPr>
          <p:nvPr/>
        </p:nvCxnSpPr>
        <p:spPr>
          <a:xfrm flipV="1">
            <a:off x="5885136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8000294" y="2351476"/>
            <a:ext cx="783189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stCxn id="87" idx="0"/>
          </p:cNvCxnSpPr>
          <p:nvPr/>
        </p:nvCxnSpPr>
        <p:spPr>
          <a:xfrm flipV="1">
            <a:off x="8391889" y="3083548"/>
            <a:ext cx="0" cy="246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8000294" y="3819028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000294" y="3329844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8" name="直接箭头连接符 87"/>
          <p:cNvCxnSpPr>
            <a:stCxn id="85" idx="0"/>
            <a:endCxn id="87" idx="2"/>
          </p:cNvCxnSpPr>
          <p:nvPr/>
        </p:nvCxnSpPr>
        <p:spPr>
          <a:xfrm flipV="1">
            <a:off x="8391889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7037143" y="3819028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0" name="直接箭头连接符 89"/>
          <p:cNvCxnSpPr>
            <a:stCxn id="89" idx="0"/>
          </p:cNvCxnSpPr>
          <p:nvPr/>
        </p:nvCxnSpPr>
        <p:spPr>
          <a:xfrm flipV="1">
            <a:off x="7428738" y="3574436"/>
            <a:ext cx="77612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8963444" y="3819028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91" idx="0"/>
          </p:cNvCxnSpPr>
          <p:nvPr/>
        </p:nvCxnSpPr>
        <p:spPr>
          <a:xfrm flipH="1" flipV="1">
            <a:off x="8596462" y="3574436"/>
            <a:ext cx="758577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68" idx="0"/>
            <a:endCxn id="75" idx="2"/>
          </p:cNvCxnSpPr>
          <p:nvPr/>
        </p:nvCxnSpPr>
        <p:spPr>
          <a:xfrm flipV="1">
            <a:off x="8391889" y="2596068"/>
            <a:ext cx="0" cy="242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78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4491660" y="3498482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74397" y="2042122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 M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84283" y="2033016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 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96547" y="2734196"/>
            <a:ext cx="2001540" cy="5773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Exchange (N:M)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25463" y="3619563"/>
            <a:ext cx="57520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 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45341" y="3614756"/>
            <a:ext cx="57520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 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08279" y="3614756"/>
            <a:ext cx="57520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 N</a:t>
            </a:r>
            <a:endParaRPr lang="zh-CN" altLang="en-US" sz="900">
              <a:solidFill>
                <a:schemeClr val="tx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794338" y="2986531"/>
            <a:ext cx="914502" cy="244592"/>
            <a:chOff x="3094791" y="2918684"/>
            <a:chExt cx="3279865" cy="244592"/>
          </a:xfrm>
        </p:grpSpPr>
        <p:sp>
          <p:nvSpPr>
            <p:cNvPr id="11" name="矩形 10"/>
            <p:cNvSpPr/>
            <p:nvPr/>
          </p:nvSpPr>
          <p:spPr>
            <a:xfrm>
              <a:off x="3641435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094791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88080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281367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734723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828012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708840" y="2986531"/>
            <a:ext cx="914502" cy="244592"/>
            <a:chOff x="3094791" y="2918684"/>
            <a:chExt cx="3279865" cy="244592"/>
          </a:xfrm>
        </p:grpSpPr>
        <p:sp>
          <p:nvSpPr>
            <p:cNvPr id="20" name="矩形 19"/>
            <p:cNvSpPr/>
            <p:nvPr/>
          </p:nvSpPr>
          <p:spPr>
            <a:xfrm>
              <a:off x="3641435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094791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188080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281367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734723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828012" y="2918684"/>
              <a:ext cx="546644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肘形连接符 40"/>
          <p:cNvCxnSpPr>
            <a:stCxn id="9" idx="0"/>
            <a:endCxn id="25" idx="3"/>
          </p:cNvCxnSpPr>
          <p:nvPr/>
        </p:nvCxnSpPr>
        <p:spPr>
          <a:xfrm rot="5400000" flipH="1" flipV="1">
            <a:off x="3475177" y="2466592"/>
            <a:ext cx="505929" cy="1790401"/>
          </a:xfrm>
          <a:prstGeom prst="bentConnector4">
            <a:avLst>
              <a:gd name="adj1" fmla="val 37914"/>
              <a:gd name="adj2" fmla="val 1127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8" idx="0"/>
            <a:endCxn id="25" idx="3"/>
          </p:cNvCxnSpPr>
          <p:nvPr/>
        </p:nvCxnSpPr>
        <p:spPr>
          <a:xfrm rot="5400000" flipH="1" flipV="1">
            <a:off x="3912834" y="2909056"/>
            <a:ext cx="510736" cy="910279"/>
          </a:xfrm>
          <a:prstGeom prst="bentConnector4">
            <a:avLst>
              <a:gd name="adj1" fmla="val 38027"/>
              <a:gd name="adj2" fmla="val 125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10" idx="0"/>
            <a:endCxn id="25" idx="3"/>
          </p:cNvCxnSpPr>
          <p:nvPr/>
        </p:nvCxnSpPr>
        <p:spPr>
          <a:xfrm rot="16200000" flipV="1">
            <a:off x="4506647" y="3225523"/>
            <a:ext cx="505929" cy="2725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12" idx="1"/>
            <a:endCxn id="4" idx="2"/>
          </p:cNvCxnSpPr>
          <p:nvPr/>
        </p:nvCxnSpPr>
        <p:spPr>
          <a:xfrm rot="10800000" flipH="1">
            <a:off x="2794337" y="2277609"/>
            <a:ext cx="310535" cy="831219"/>
          </a:xfrm>
          <a:prstGeom prst="bentConnector4">
            <a:avLst>
              <a:gd name="adj1" fmla="val -73615"/>
              <a:gd name="adj2" fmla="val 573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12" idx="1"/>
            <a:endCxn id="3" idx="2"/>
          </p:cNvCxnSpPr>
          <p:nvPr/>
        </p:nvCxnSpPr>
        <p:spPr>
          <a:xfrm rot="10800000" flipH="1">
            <a:off x="2794337" y="2286715"/>
            <a:ext cx="1500649" cy="822113"/>
          </a:xfrm>
          <a:prstGeom prst="bentConnector4">
            <a:avLst>
              <a:gd name="adj1" fmla="val -15233"/>
              <a:gd name="adj2" fmla="val 574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4668216" y="223417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queue</a:t>
            </a:r>
            <a:endParaRPr lang="zh-CN" altLang="en-US"/>
          </a:p>
        </p:txBody>
      </p:sp>
      <p:cxnSp>
        <p:nvCxnSpPr>
          <p:cNvPr id="79" name="直接连接符 78"/>
          <p:cNvCxnSpPr>
            <a:endCxn id="20" idx="0"/>
          </p:cNvCxnSpPr>
          <p:nvPr/>
        </p:nvCxnSpPr>
        <p:spPr>
          <a:xfrm flipH="1">
            <a:off x="3937466" y="2541943"/>
            <a:ext cx="799905" cy="444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525635" y="19290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4125779" y="35571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2696546" y="1784015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868999" y="1780786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415835" y="3501895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310809" y="3501894"/>
            <a:ext cx="829088" cy="634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82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73020" y="3819028"/>
            <a:ext cx="815213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Group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078789" y="348871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73020" y="3329844"/>
            <a:ext cx="815213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5" idx="0"/>
            <a:endCxn id="16" idx="2"/>
          </p:cNvCxnSpPr>
          <p:nvPr/>
        </p:nvCxnSpPr>
        <p:spPr>
          <a:xfrm flipV="1">
            <a:off x="1480627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矩形 590"/>
          <p:cNvSpPr/>
          <p:nvPr/>
        </p:nvSpPr>
        <p:spPr>
          <a:xfrm>
            <a:off x="6558815" y="3672485"/>
            <a:ext cx="1227736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Ins="0"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92" name="矩形 591"/>
          <p:cNvSpPr/>
          <p:nvPr/>
        </p:nvSpPr>
        <p:spPr>
          <a:xfrm>
            <a:off x="6558815" y="2953893"/>
            <a:ext cx="1227736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Ins="0"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90" name="矩形 589"/>
          <p:cNvSpPr/>
          <p:nvPr/>
        </p:nvSpPr>
        <p:spPr>
          <a:xfrm>
            <a:off x="6562282" y="4378846"/>
            <a:ext cx="1227736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Ins="0"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9" name="矩形 588"/>
          <p:cNvSpPr/>
          <p:nvPr/>
        </p:nvSpPr>
        <p:spPr>
          <a:xfrm>
            <a:off x="3281244" y="4367844"/>
            <a:ext cx="2661745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rtlCol="0" anchor="b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8" name="矩形 587"/>
          <p:cNvSpPr/>
          <p:nvPr/>
        </p:nvSpPr>
        <p:spPr>
          <a:xfrm>
            <a:off x="3281244" y="3675358"/>
            <a:ext cx="2661745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7" name="矩形 586"/>
          <p:cNvSpPr/>
          <p:nvPr/>
        </p:nvSpPr>
        <p:spPr>
          <a:xfrm>
            <a:off x="3281244" y="2954351"/>
            <a:ext cx="2661746" cy="61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thread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125755" y="2336563"/>
            <a:ext cx="4799045" cy="2832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 smtClean="0">
                <a:solidFill>
                  <a:schemeClr val="tx1"/>
                </a:solidFill>
              </a:rPr>
              <a:t>Hash Group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28"/>
          <p:cNvCxnSpPr>
            <a:stCxn id="642" idx="1"/>
            <a:endCxn id="62" idx="1"/>
          </p:cNvCxnSpPr>
          <p:nvPr/>
        </p:nvCxnSpPr>
        <p:spPr>
          <a:xfrm rot="10800000">
            <a:off x="3685302" y="3233127"/>
            <a:ext cx="743594" cy="2220675"/>
          </a:xfrm>
          <a:prstGeom prst="bentConnector3">
            <a:avLst>
              <a:gd name="adj1" fmla="val 115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3685302" y="3035555"/>
            <a:ext cx="191902" cy="471721"/>
            <a:chOff x="5442859" y="2619758"/>
            <a:chExt cx="482080" cy="843930"/>
          </a:xfrm>
          <a:solidFill>
            <a:schemeClr val="bg1">
              <a:lumMod val="95000"/>
            </a:schemeClr>
          </a:solidFill>
        </p:grpSpPr>
        <p:sp>
          <p:nvSpPr>
            <p:cNvPr id="20" name="矩形 19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442859" y="3323555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442859" y="3183422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3376522" y="2701460"/>
            <a:ext cx="10599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smtClean="0"/>
              <a:t>Local hash table</a:t>
            </a:r>
            <a:endParaRPr lang="zh-CN" altLang="en-US" sz="1050"/>
          </a:p>
        </p:txBody>
      </p:sp>
      <p:grpSp>
        <p:nvGrpSpPr>
          <p:cNvPr id="86" name="组合 85"/>
          <p:cNvGrpSpPr/>
          <p:nvPr/>
        </p:nvGrpSpPr>
        <p:grpSpPr>
          <a:xfrm>
            <a:off x="4114701" y="3072765"/>
            <a:ext cx="218828" cy="355214"/>
            <a:chOff x="5442859" y="2619758"/>
            <a:chExt cx="482080" cy="563664"/>
          </a:xfrm>
        </p:grpSpPr>
        <p:sp>
          <p:nvSpPr>
            <p:cNvPr id="87" name="矩形 86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3685301" y="3720533"/>
            <a:ext cx="191903" cy="471721"/>
            <a:chOff x="5442859" y="2619758"/>
            <a:chExt cx="482080" cy="843930"/>
          </a:xfrm>
          <a:solidFill>
            <a:schemeClr val="bg1">
              <a:lumMod val="95000"/>
            </a:schemeClr>
          </a:solidFill>
        </p:grpSpPr>
        <p:sp>
          <p:nvSpPr>
            <p:cNvPr id="95" name="矩形 94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442859" y="3323555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442859" y="3183422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685300" y="4412924"/>
            <a:ext cx="191903" cy="471721"/>
            <a:chOff x="5442859" y="2619758"/>
            <a:chExt cx="482080" cy="843930"/>
          </a:xfrm>
          <a:solidFill>
            <a:schemeClr val="bg1">
              <a:lumMod val="95000"/>
            </a:schemeClr>
          </a:solidFill>
        </p:grpSpPr>
        <p:sp>
          <p:nvSpPr>
            <p:cNvPr id="102" name="矩形 101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5442859" y="3323555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5442859" y="3183422"/>
              <a:ext cx="482080" cy="14013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25" name="肘形连接符 124"/>
          <p:cNvCxnSpPr>
            <a:stCxn id="62" idx="3"/>
            <a:endCxn id="88" idx="1"/>
          </p:cNvCxnSpPr>
          <p:nvPr/>
        </p:nvCxnSpPr>
        <p:spPr>
          <a:xfrm flipV="1">
            <a:off x="3877204" y="3116920"/>
            <a:ext cx="237498" cy="11620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组合 126"/>
          <p:cNvGrpSpPr/>
          <p:nvPr/>
        </p:nvGrpSpPr>
        <p:grpSpPr>
          <a:xfrm>
            <a:off x="4115580" y="3758711"/>
            <a:ext cx="218828" cy="355214"/>
            <a:chOff x="5442859" y="2619758"/>
            <a:chExt cx="482080" cy="563664"/>
          </a:xfrm>
        </p:grpSpPr>
        <p:sp>
          <p:nvSpPr>
            <p:cNvPr id="128" name="矩形 127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4114701" y="4433838"/>
            <a:ext cx="218828" cy="355214"/>
            <a:chOff x="5442859" y="2619758"/>
            <a:chExt cx="482080" cy="563664"/>
          </a:xfrm>
        </p:grpSpPr>
        <p:sp>
          <p:nvSpPr>
            <p:cNvPr id="133" name="矩形 132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5442859" y="3043289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137" name="肘形连接符 136"/>
          <p:cNvCxnSpPr>
            <a:stCxn id="95" idx="3"/>
            <a:endCxn id="131" idx="1"/>
          </p:cNvCxnSpPr>
          <p:nvPr/>
        </p:nvCxnSpPr>
        <p:spPr>
          <a:xfrm>
            <a:off x="3877204" y="3838025"/>
            <a:ext cx="238376" cy="14343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肘形连接符 139"/>
          <p:cNvCxnSpPr>
            <a:stCxn id="105" idx="3"/>
            <a:endCxn id="136" idx="1"/>
          </p:cNvCxnSpPr>
          <p:nvPr/>
        </p:nvCxnSpPr>
        <p:spPr>
          <a:xfrm>
            <a:off x="3877203" y="4610495"/>
            <a:ext cx="237499" cy="4609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本框 148"/>
          <p:cNvSpPr txBox="1"/>
          <p:nvPr/>
        </p:nvSpPr>
        <p:spPr>
          <a:xfrm>
            <a:off x="4506547" y="2695838"/>
            <a:ext cx="9617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smtClean="0"/>
              <a:t>Overflow Buffer</a:t>
            </a:r>
            <a:endParaRPr lang="zh-CN" altLang="en-US" sz="1050"/>
          </a:p>
        </p:txBody>
      </p:sp>
      <p:cxnSp>
        <p:nvCxnSpPr>
          <p:cNvPr id="150" name="肘形连接符 149"/>
          <p:cNvCxnSpPr>
            <a:stCxn id="63" idx="3"/>
            <a:endCxn id="171" idx="1"/>
          </p:cNvCxnSpPr>
          <p:nvPr/>
        </p:nvCxnSpPr>
        <p:spPr>
          <a:xfrm flipV="1">
            <a:off x="3877204" y="3225230"/>
            <a:ext cx="720400" cy="242882"/>
          </a:xfrm>
          <a:prstGeom prst="bentConnector3">
            <a:avLst>
              <a:gd name="adj1" fmla="val 793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组合 190"/>
          <p:cNvGrpSpPr/>
          <p:nvPr/>
        </p:nvGrpSpPr>
        <p:grpSpPr>
          <a:xfrm>
            <a:off x="5551238" y="3053241"/>
            <a:ext cx="274870" cy="447982"/>
            <a:chOff x="5442859" y="2619758"/>
            <a:chExt cx="482080" cy="423531"/>
          </a:xfrm>
        </p:grpSpPr>
        <p:sp>
          <p:nvSpPr>
            <p:cNvPr id="192" name="矩形 191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3" name="矩形 192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4597604" y="3102934"/>
            <a:ext cx="622596" cy="245258"/>
            <a:chOff x="4927395" y="2561985"/>
            <a:chExt cx="919598" cy="245258"/>
          </a:xfrm>
        </p:grpSpPr>
        <p:sp>
          <p:nvSpPr>
            <p:cNvPr id="170" name="矩形 169"/>
            <p:cNvSpPr/>
            <p:nvPr/>
          </p:nvSpPr>
          <p:spPr>
            <a:xfrm>
              <a:off x="5079812" y="2561985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4927395" y="2561985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5232229" y="2561985"/>
              <a:ext cx="152417" cy="24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73" name="矩形 172"/>
            <p:cNvSpPr/>
            <p:nvPr/>
          </p:nvSpPr>
          <p:spPr>
            <a:xfrm>
              <a:off x="5537063" y="2561985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74" name="矩形 173"/>
            <p:cNvSpPr/>
            <p:nvPr/>
          </p:nvSpPr>
          <p:spPr>
            <a:xfrm>
              <a:off x="5384646" y="2561985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0" name="矩形 229"/>
            <p:cNvSpPr/>
            <p:nvPr/>
          </p:nvSpPr>
          <p:spPr>
            <a:xfrm>
              <a:off x="5694576" y="2562651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351" name="组合 350"/>
          <p:cNvGrpSpPr/>
          <p:nvPr/>
        </p:nvGrpSpPr>
        <p:grpSpPr>
          <a:xfrm>
            <a:off x="4597604" y="3816598"/>
            <a:ext cx="622596" cy="245258"/>
            <a:chOff x="4927395" y="3210332"/>
            <a:chExt cx="919598" cy="245258"/>
          </a:xfrm>
        </p:grpSpPr>
        <p:sp>
          <p:nvSpPr>
            <p:cNvPr id="241" name="矩形 240"/>
            <p:cNvSpPr/>
            <p:nvPr/>
          </p:nvSpPr>
          <p:spPr>
            <a:xfrm>
              <a:off x="5079812" y="3210332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>
              <a:off x="4927395" y="3210332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3" name="矩形 242"/>
            <p:cNvSpPr/>
            <p:nvPr/>
          </p:nvSpPr>
          <p:spPr>
            <a:xfrm>
              <a:off x="5232229" y="3210332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5537063" y="3210332"/>
              <a:ext cx="152417" cy="24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5384646" y="3210332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6" name="矩形 245"/>
            <p:cNvSpPr/>
            <p:nvPr/>
          </p:nvSpPr>
          <p:spPr>
            <a:xfrm>
              <a:off x="5694576" y="3210998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350" name="组合 349"/>
          <p:cNvGrpSpPr/>
          <p:nvPr/>
        </p:nvGrpSpPr>
        <p:grpSpPr>
          <a:xfrm>
            <a:off x="4597604" y="4530416"/>
            <a:ext cx="622596" cy="245258"/>
            <a:chOff x="4927395" y="3868164"/>
            <a:chExt cx="919598" cy="245258"/>
          </a:xfrm>
        </p:grpSpPr>
        <p:sp>
          <p:nvSpPr>
            <p:cNvPr id="273" name="矩形 272"/>
            <p:cNvSpPr/>
            <p:nvPr/>
          </p:nvSpPr>
          <p:spPr>
            <a:xfrm>
              <a:off x="5079812" y="3868164"/>
              <a:ext cx="152417" cy="24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74" name="矩形 273"/>
            <p:cNvSpPr/>
            <p:nvPr/>
          </p:nvSpPr>
          <p:spPr>
            <a:xfrm>
              <a:off x="4927395" y="3868164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5" name="矩形 274"/>
            <p:cNvSpPr/>
            <p:nvPr/>
          </p:nvSpPr>
          <p:spPr>
            <a:xfrm>
              <a:off x="5232229" y="3868164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76" name="矩形 275"/>
            <p:cNvSpPr/>
            <p:nvPr/>
          </p:nvSpPr>
          <p:spPr>
            <a:xfrm>
              <a:off x="5537063" y="3868164"/>
              <a:ext cx="152417" cy="2445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77" name="矩形 276"/>
            <p:cNvSpPr/>
            <p:nvPr/>
          </p:nvSpPr>
          <p:spPr>
            <a:xfrm>
              <a:off x="5384646" y="3868164"/>
              <a:ext cx="152417" cy="24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8" name="矩形 277"/>
            <p:cNvSpPr/>
            <p:nvPr/>
          </p:nvSpPr>
          <p:spPr>
            <a:xfrm>
              <a:off x="5694576" y="3868830"/>
              <a:ext cx="152417" cy="24459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303" name="肘形连接符 302"/>
          <p:cNvCxnSpPr>
            <a:stCxn id="99" idx="3"/>
            <a:endCxn id="242" idx="1"/>
          </p:cNvCxnSpPr>
          <p:nvPr/>
        </p:nvCxnSpPr>
        <p:spPr>
          <a:xfrm flipV="1">
            <a:off x="3877204" y="3938894"/>
            <a:ext cx="720400" cy="214196"/>
          </a:xfrm>
          <a:prstGeom prst="bentConnector3">
            <a:avLst>
              <a:gd name="adj1" fmla="val 793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肘形连接符 305"/>
          <p:cNvCxnSpPr>
            <a:stCxn id="106" idx="3"/>
            <a:endCxn id="274" idx="1"/>
          </p:cNvCxnSpPr>
          <p:nvPr/>
        </p:nvCxnSpPr>
        <p:spPr>
          <a:xfrm flipV="1">
            <a:off x="3877203" y="4652712"/>
            <a:ext cx="720401" cy="192769"/>
          </a:xfrm>
          <a:prstGeom prst="bentConnector3">
            <a:avLst>
              <a:gd name="adj1" fmla="val 8055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文本框 308"/>
          <p:cNvSpPr txBox="1"/>
          <p:nvPr/>
        </p:nvSpPr>
        <p:spPr>
          <a:xfrm>
            <a:off x="5516343" y="2700235"/>
            <a:ext cx="9253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smtClean="0"/>
              <a:t>Shuffle by hash</a:t>
            </a:r>
            <a:endParaRPr lang="zh-CN" altLang="en-US" sz="1050"/>
          </a:p>
        </p:txBody>
      </p:sp>
      <p:grpSp>
        <p:nvGrpSpPr>
          <p:cNvPr id="353" name="组合 352"/>
          <p:cNvGrpSpPr/>
          <p:nvPr/>
        </p:nvGrpSpPr>
        <p:grpSpPr>
          <a:xfrm>
            <a:off x="5551238" y="3758711"/>
            <a:ext cx="274870" cy="447982"/>
            <a:chOff x="5442859" y="2619758"/>
            <a:chExt cx="482080" cy="423531"/>
          </a:xfrm>
        </p:grpSpPr>
        <p:sp>
          <p:nvSpPr>
            <p:cNvPr id="354" name="矩形 353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5" name="矩形 354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6" name="矩形 355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357" name="组合 356"/>
          <p:cNvGrpSpPr/>
          <p:nvPr/>
        </p:nvGrpSpPr>
        <p:grpSpPr>
          <a:xfrm>
            <a:off x="5551238" y="4476751"/>
            <a:ext cx="274870" cy="447982"/>
            <a:chOff x="5442859" y="2619758"/>
            <a:chExt cx="482080" cy="423531"/>
          </a:xfrm>
        </p:grpSpPr>
        <p:sp>
          <p:nvSpPr>
            <p:cNvPr id="358" name="矩形 357"/>
            <p:cNvSpPr/>
            <p:nvPr/>
          </p:nvSpPr>
          <p:spPr>
            <a:xfrm>
              <a:off x="5442859" y="2759891"/>
              <a:ext cx="482080" cy="1401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9" name="矩形 358"/>
            <p:cNvSpPr/>
            <p:nvPr/>
          </p:nvSpPr>
          <p:spPr>
            <a:xfrm>
              <a:off x="5442859" y="2619758"/>
              <a:ext cx="482080" cy="1401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0" name="矩形 359"/>
            <p:cNvSpPr/>
            <p:nvPr/>
          </p:nvSpPr>
          <p:spPr>
            <a:xfrm>
              <a:off x="5442859" y="2903156"/>
              <a:ext cx="482080" cy="14013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361" name="肘形连接符 360"/>
          <p:cNvCxnSpPr>
            <a:stCxn id="230" idx="3"/>
            <a:endCxn id="193" idx="1"/>
          </p:cNvCxnSpPr>
          <p:nvPr/>
        </p:nvCxnSpPr>
        <p:spPr>
          <a:xfrm flipV="1">
            <a:off x="5220200" y="3127353"/>
            <a:ext cx="331038" cy="985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肘形连接符 363"/>
          <p:cNvCxnSpPr>
            <a:stCxn id="230" idx="3"/>
            <a:endCxn id="192" idx="1"/>
          </p:cNvCxnSpPr>
          <p:nvPr/>
        </p:nvCxnSpPr>
        <p:spPr>
          <a:xfrm>
            <a:off x="5220200" y="3225896"/>
            <a:ext cx="331038" cy="496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肘形连接符 366"/>
          <p:cNvCxnSpPr>
            <a:stCxn id="230" idx="3"/>
            <a:endCxn id="195" idx="1"/>
          </p:cNvCxnSpPr>
          <p:nvPr/>
        </p:nvCxnSpPr>
        <p:spPr>
          <a:xfrm>
            <a:off x="5220200" y="3225896"/>
            <a:ext cx="331038" cy="2012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肘形连接符 369"/>
          <p:cNvCxnSpPr>
            <a:stCxn id="246" idx="3"/>
            <a:endCxn id="355" idx="1"/>
          </p:cNvCxnSpPr>
          <p:nvPr/>
        </p:nvCxnSpPr>
        <p:spPr>
          <a:xfrm flipV="1">
            <a:off x="5220200" y="3832823"/>
            <a:ext cx="331038" cy="1067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肘形连接符 370"/>
          <p:cNvCxnSpPr>
            <a:stCxn id="246" idx="3"/>
            <a:endCxn id="354" idx="1"/>
          </p:cNvCxnSpPr>
          <p:nvPr/>
        </p:nvCxnSpPr>
        <p:spPr>
          <a:xfrm>
            <a:off x="5220200" y="3939560"/>
            <a:ext cx="331038" cy="414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肘形连接符 371"/>
          <p:cNvCxnSpPr>
            <a:stCxn id="246" idx="3"/>
            <a:endCxn id="356" idx="1"/>
          </p:cNvCxnSpPr>
          <p:nvPr/>
        </p:nvCxnSpPr>
        <p:spPr>
          <a:xfrm>
            <a:off x="5220200" y="3939560"/>
            <a:ext cx="331038" cy="1930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肘形连接符 378"/>
          <p:cNvCxnSpPr>
            <a:stCxn id="278" idx="3"/>
            <a:endCxn id="359" idx="1"/>
          </p:cNvCxnSpPr>
          <p:nvPr/>
        </p:nvCxnSpPr>
        <p:spPr>
          <a:xfrm flipV="1">
            <a:off x="5220200" y="4550863"/>
            <a:ext cx="331038" cy="1025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肘形连接符 379"/>
          <p:cNvCxnSpPr>
            <a:stCxn id="278" idx="3"/>
            <a:endCxn id="358" idx="1"/>
          </p:cNvCxnSpPr>
          <p:nvPr/>
        </p:nvCxnSpPr>
        <p:spPr>
          <a:xfrm>
            <a:off x="5220200" y="4653378"/>
            <a:ext cx="331038" cy="457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肘形连接符 380"/>
          <p:cNvCxnSpPr>
            <a:stCxn id="278" idx="3"/>
            <a:endCxn id="360" idx="1"/>
          </p:cNvCxnSpPr>
          <p:nvPr/>
        </p:nvCxnSpPr>
        <p:spPr>
          <a:xfrm>
            <a:off x="5220200" y="4653378"/>
            <a:ext cx="331038" cy="1972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4" name="组合 703"/>
          <p:cNvGrpSpPr/>
          <p:nvPr/>
        </p:nvGrpSpPr>
        <p:grpSpPr>
          <a:xfrm>
            <a:off x="6126583" y="3736875"/>
            <a:ext cx="322558" cy="499453"/>
            <a:chOff x="6168953" y="3766284"/>
            <a:chExt cx="424813" cy="499453"/>
          </a:xfrm>
        </p:grpSpPr>
        <p:sp>
          <p:nvSpPr>
            <p:cNvPr id="430" name="矩形 429"/>
            <p:cNvSpPr/>
            <p:nvPr/>
          </p:nvSpPr>
          <p:spPr>
            <a:xfrm>
              <a:off x="6168953" y="3766284"/>
              <a:ext cx="424129" cy="1668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31" name="矩形 430"/>
            <p:cNvSpPr/>
            <p:nvPr/>
          </p:nvSpPr>
          <p:spPr>
            <a:xfrm>
              <a:off x="6169637" y="3932123"/>
              <a:ext cx="424129" cy="1668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32" name="矩形 431"/>
            <p:cNvSpPr/>
            <p:nvPr/>
          </p:nvSpPr>
          <p:spPr>
            <a:xfrm>
              <a:off x="6168953" y="4098930"/>
              <a:ext cx="424129" cy="16680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433" name="肘形连接符 432"/>
          <p:cNvCxnSpPr>
            <a:stCxn id="359" idx="3"/>
            <a:endCxn id="430" idx="1"/>
          </p:cNvCxnSpPr>
          <p:nvPr/>
        </p:nvCxnSpPr>
        <p:spPr>
          <a:xfrm flipV="1">
            <a:off x="5826108" y="3820279"/>
            <a:ext cx="300475" cy="730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肘形连接符 435"/>
          <p:cNvCxnSpPr>
            <a:stCxn id="355" idx="3"/>
            <a:endCxn id="430" idx="1"/>
          </p:cNvCxnSpPr>
          <p:nvPr/>
        </p:nvCxnSpPr>
        <p:spPr>
          <a:xfrm flipV="1">
            <a:off x="5826108" y="3820279"/>
            <a:ext cx="300475" cy="12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肘形连接符 438"/>
          <p:cNvCxnSpPr>
            <a:stCxn id="193" idx="3"/>
            <a:endCxn id="430" idx="1"/>
          </p:cNvCxnSpPr>
          <p:nvPr/>
        </p:nvCxnSpPr>
        <p:spPr>
          <a:xfrm>
            <a:off x="5826108" y="3127353"/>
            <a:ext cx="300475" cy="692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肘形连接符 432"/>
          <p:cNvCxnSpPr>
            <a:stCxn id="192" idx="3"/>
            <a:endCxn id="431" idx="1"/>
          </p:cNvCxnSpPr>
          <p:nvPr/>
        </p:nvCxnSpPr>
        <p:spPr>
          <a:xfrm>
            <a:off x="5826108" y="3275576"/>
            <a:ext cx="300994" cy="710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肘形连接符 432"/>
          <p:cNvCxnSpPr>
            <a:stCxn id="195" idx="3"/>
            <a:endCxn id="432" idx="1"/>
          </p:cNvCxnSpPr>
          <p:nvPr/>
        </p:nvCxnSpPr>
        <p:spPr>
          <a:xfrm>
            <a:off x="5826108" y="3427112"/>
            <a:ext cx="300475" cy="725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肘形连接符 432"/>
          <p:cNvCxnSpPr>
            <a:stCxn id="354" idx="3"/>
            <a:endCxn id="431" idx="1"/>
          </p:cNvCxnSpPr>
          <p:nvPr/>
        </p:nvCxnSpPr>
        <p:spPr>
          <a:xfrm>
            <a:off x="5826108" y="3981046"/>
            <a:ext cx="300994" cy="5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肘形连接符 432"/>
          <p:cNvCxnSpPr>
            <a:stCxn id="358" idx="3"/>
            <a:endCxn id="431" idx="1"/>
          </p:cNvCxnSpPr>
          <p:nvPr/>
        </p:nvCxnSpPr>
        <p:spPr>
          <a:xfrm flipV="1">
            <a:off x="5826108" y="3986118"/>
            <a:ext cx="300994" cy="712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肘形连接符 432"/>
          <p:cNvCxnSpPr>
            <a:stCxn id="360" idx="3"/>
            <a:endCxn id="432" idx="1"/>
          </p:cNvCxnSpPr>
          <p:nvPr/>
        </p:nvCxnSpPr>
        <p:spPr>
          <a:xfrm flipV="1">
            <a:off x="5826108" y="4152925"/>
            <a:ext cx="300475" cy="697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肘形连接符 432"/>
          <p:cNvCxnSpPr>
            <a:stCxn id="356" idx="3"/>
            <a:endCxn id="432" idx="1"/>
          </p:cNvCxnSpPr>
          <p:nvPr/>
        </p:nvCxnSpPr>
        <p:spPr>
          <a:xfrm>
            <a:off x="5826108" y="4132582"/>
            <a:ext cx="300475" cy="2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肘形连接符 548"/>
          <p:cNvCxnSpPr>
            <a:stCxn id="430" idx="3"/>
            <a:endCxn id="594" idx="1"/>
          </p:cNvCxnSpPr>
          <p:nvPr/>
        </p:nvCxnSpPr>
        <p:spPr>
          <a:xfrm flipV="1">
            <a:off x="6448622" y="3153476"/>
            <a:ext cx="328217" cy="6668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肘形连接符 557"/>
          <p:cNvCxnSpPr>
            <a:stCxn id="594" idx="3"/>
            <a:endCxn id="624" idx="1"/>
          </p:cNvCxnSpPr>
          <p:nvPr/>
        </p:nvCxnSpPr>
        <p:spPr>
          <a:xfrm>
            <a:off x="7074819" y="3153476"/>
            <a:ext cx="243769" cy="1681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8" name="组合 567"/>
          <p:cNvGrpSpPr/>
          <p:nvPr/>
        </p:nvGrpSpPr>
        <p:grpSpPr>
          <a:xfrm>
            <a:off x="7318588" y="4432046"/>
            <a:ext cx="218828" cy="452600"/>
            <a:chOff x="8105979" y="2395141"/>
            <a:chExt cx="241165" cy="533007"/>
          </a:xfrm>
        </p:grpSpPr>
        <p:sp>
          <p:nvSpPr>
            <p:cNvPr id="569" name="矩形 568"/>
            <p:cNvSpPr/>
            <p:nvPr/>
          </p:nvSpPr>
          <p:spPr>
            <a:xfrm>
              <a:off x="8105979" y="266124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0" name="矩形 569"/>
            <p:cNvSpPr/>
            <p:nvPr/>
          </p:nvSpPr>
          <p:spPr>
            <a:xfrm>
              <a:off x="8105979" y="257293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1" name="矩形 570"/>
            <p:cNvSpPr/>
            <p:nvPr/>
          </p:nvSpPr>
          <p:spPr>
            <a:xfrm>
              <a:off x="8105979" y="283983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2" name="矩形 571"/>
            <p:cNvSpPr/>
            <p:nvPr/>
          </p:nvSpPr>
          <p:spPr>
            <a:xfrm>
              <a:off x="8105979" y="275152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3" name="矩形 572"/>
            <p:cNvSpPr/>
            <p:nvPr/>
          </p:nvSpPr>
          <p:spPr>
            <a:xfrm>
              <a:off x="8105979" y="248345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74" name="矩形 573"/>
            <p:cNvSpPr/>
            <p:nvPr/>
          </p:nvSpPr>
          <p:spPr>
            <a:xfrm>
              <a:off x="8105979" y="239514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575" name="肘形连接符 574"/>
          <p:cNvCxnSpPr>
            <a:stCxn id="516" idx="3"/>
            <a:endCxn id="621" idx="1"/>
          </p:cNvCxnSpPr>
          <p:nvPr/>
        </p:nvCxnSpPr>
        <p:spPr>
          <a:xfrm flipV="1">
            <a:off x="7072835" y="3857107"/>
            <a:ext cx="245753" cy="2454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肘形连接符 577"/>
          <p:cNvCxnSpPr>
            <a:stCxn id="431" idx="3"/>
            <a:endCxn id="516" idx="1"/>
          </p:cNvCxnSpPr>
          <p:nvPr/>
        </p:nvCxnSpPr>
        <p:spPr>
          <a:xfrm>
            <a:off x="6449141" y="3986118"/>
            <a:ext cx="325714" cy="1164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肘形连接符 580"/>
          <p:cNvCxnSpPr>
            <a:stCxn id="432" idx="3"/>
            <a:endCxn id="607" idx="1"/>
          </p:cNvCxnSpPr>
          <p:nvPr/>
        </p:nvCxnSpPr>
        <p:spPr>
          <a:xfrm>
            <a:off x="6448622" y="4152925"/>
            <a:ext cx="326233" cy="5783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肘形连接符 583"/>
          <p:cNvCxnSpPr>
            <a:stCxn id="607" idx="3"/>
            <a:endCxn id="570" idx="1"/>
          </p:cNvCxnSpPr>
          <p:nvPr/>
        </p:nvCxnSpPr>
        <p:spPr>
          <a:xfrm flipV="1">
            <a:off x="7072835" y="4620512"/>
            <a:ext cx="245753" cy="1107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3" name="组合 702"/>
          <p:cNvGrpSpPr/>
          <p:nvPr/>
        </p:nvGrpSpPr>
        <p:grpSpPr>
          <a:xfrm>
            <a:off x="6774855" y="3035555"/>
            <a:ext cx="299964" cy="1889178"/>
            <a:chOff x="6837529" y="2992597"/>
            <a:chExt cx="311834" cy="1631466"/>
          </a:xfrm>
          <a:solidFill>
            <a:schemeClr val="bg2">
              <a:lumMod val="90000"/>
            </a:schemeClr>
          </a:solidFill>
        </p:grpSpPr>
        <p:sp>
          <p:nvSpPr>
            <p:cNvPr id="512" name="矩形 511"/>
            <p:cNvSpPr/>
            <p:nvPr/>
          </p:nvSpPr>
          <p:spPr>
            <a:xfrm>
              <a:off x="6837529" y="3607017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3" name="矩形 512"/>
            <p:cNvSpPr/>
            <p:nvPr/>
          </p:nvSpPr>
          <p:spPr>
            <a:xfrm>
              <a:off x="6837529" y="3539127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4" name="矩形 513"/>
            <p:cNvSpPr/>
            <p:nvPr/>
          </p:nvSpPr>
          <p:spPr>
            <a:xfrm>
              <a:off x="6837529" y="3744314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5" name="矩形 514"/>
            <p:cNvSpPr/>
            <p:nvPr/>
          </p:nvSpPr>
          <p:spPr>
            <a:xfrm>
              <a:off x="6837529" y="3676424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6" name="矩形 515"/>
            <p:cNvSpPr/>
            <p:nvPr/>
          </p:nvSpPr>
          <p:spPr>
            <a:xfrm>
              <a:off x="6837529" y="3880094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7" name="矩形 516"/>
            <p:cNvSpPr/>
            <p:nvPr/>
          </p:nvSpPr>
          <p:spPr>
            <a:xfrm>
              <a:off x="6837529" y="3812204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8" name="矩形 517"/>
            <p:cNvSpPr/>
            <p:nvPr/>
          </p:nvSpPr>
          <p:spPr>
            <a:xfrm>
              <a:off x="6837529" y="4013211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19" name="矩形 518"/>
            <p:cNvSpPr/>
            <p:nvPr/>
          </p:nvSpPr>
          <p:spPr>
            <a:xfrm>
              <a:off x="6837529" y="3945322"/>
              <a:ext cx="309771" cy="67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4" name="矩形 593"/>
            <p:cNvSpPr/>
            <p:nvPr/>
          </p:nvSpPr>
          <p:spPr>
            <a:xfrm>
              <a:off x="6839592" y="3060487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5" name="矩形 594"/>
            <p:cNvSpPr/>
            <p:nvPr/>
          </p:nvSpPr>
          <p:spPr>
            <a:xfrm>
              <a:off x="6839592" y="2992597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6" name="矩形 595"/>
            <p:cNvSpPr/>
            <p:nvPr/>
          </p:nvSpPr>
          <p:spPr>
            <a:xfrm>
              <a:off x="6839592" y="3197784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7" name="矩形 596"/>
            <p:cNvSpPr/>
            <p:nvPr/>
          </p:nvSpPr>
          <p:spPr>
            <a:xfrm>
              <a:off x="6839592" y="3129894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8" name="矩形 597"/>
            <p:cNvSpPr/>
            <p:nvPr/>
          </p:nvSpPr>
          <p:spPr>
            <a:xfrm>
              <a:off x="6839592" y="3333564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99" name="矩形 598"/>
            <p:cNvSpPr/>
            <p:nvPr/>
          </p:nvSpPr>
          <p:spPr>
            <a:xfrm>
              <a:off x="6839592" y="3265674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0" name="矩形 599"/>
            <p:cNvSpPr/>
            <p:nvPr/>
          </p:nvSpPr>
          <p:spPr>
            <a:xfrm>
              <a:off x="6839592" y="3466681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1" name="矩形 600"/>
            <p:cNvSpPr/>
            <p:nvPr/>
          </p:nvSpPr>
          <p:spPr>
            <a:xfrm>
              <a:off x="6839592" y="3398792"/>
              <a:ext cx="309771" cy="678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3" name="矩形 602"/>
            <p:cNvSpPr/>
            <p:nvPr/>
          </p:nvSpPr>
          <p:spPr>
            <a:xfrm>
              <a:off x="6837529" y="4149979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4" name="矩形 603"/>
            <p:cNvSpPr/>
            <p:nvPr/>
          </p:nvSpPr>
          <p:spPr>
            <a:xfrm>
              <a:off x="6837529" y="4082089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5" name="矩形 604"/>
            <p:cNvSpPr/>
            <p:nvPr/>
          </p:nvSpPr>
          <p:spPr>
            <a:xfrm>
              <a:off x="6837529" y="4287276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6" name="矩形 605"/>
            <p:cNvSpPr/>
            <p:nvPr/>
          </p:nvSpPr>
          <p:spPr>
            <a:xfrm>
              <a:off x="6837529" y="4219386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7" name="矩形 606"/>
            <p:cNvSpPr/>
            <p:nvPr/>
          </p:nvSpPr>
          <p:spPr>
            <a:xfrm>
              <a:off x="6837529" y="4423056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8" name="矩形 607"/>
            <p:cNvSpPr/>
            <p:nvPr/>
          </p:nvSpPr>
          <p:spPr>
            <a:xfrm>
              <a:off x="6837529" y="4355166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09" name="矩形 608"/>
            <p:cNvSpPr/>
            <p:nvPr/>
          </p:nvSpPr>
          <p:spPr>
            <a:xfrm>
              <a:off x="6837529" y="4556173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10" name="矩形 609"/>
            <p:cNvSpPr/>
            <p:nvPr/>
          </p:nvSpPr>
          <p:spPr>
            <a:xfrm>
              <a:off x="6837529" y="4488284"/>
              <a:ext cx="309771" cy="678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616" name="组合 615"/>
          <p:cNvGrpSpPr/>
          <p:nvPr/>
        </p:nvGrpSpPr>
        <p:grpSpPr>
          <a:xfrm>
            <a:off x="7318588" y="3744625"/>
            <a:ext cx="218828" cy="452600"/>
            <a:chOff x="8105979" y="2395141"/>
            <a:chExt cx="241165" cy="533007"/>
          </a:xfrm>
        </p:grpSpPr>
        <p:sp>
          <p:nvSpPr>
            <p:cNvPr id="617" name="矩形 616"/>
            <p:cNvSpPr/>
            <p:nvPr/>
          </p:nvSpPr>
          <p:spPr>
            <a:xfrm>
              <a:off x="8105979" y="266124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18" name="矩形 617"/>
            <p:cNvSpPr/>
            <p:nvPr/>
          </p:nvSpPr>
          <p:spPr>
            <a:xfrm>
              <a:off x="8105979" y="257293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19" name="矩形 618"/>
            <p:cNvSpPr/>
            <p:nvPr/>
          </p:nvSpPr>
          <p:spPr>
            <a:xfrm>
              <a:off x="8105979" y="283983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0" name="矩形 619"/>
            <p:cNvSpPr/>
            <p:nvPr/>
          </p:nvSpPr>
          <p:spPr>
            <a:xfrm>
              <a:off x="8105979" y="275152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1" name="矩形 620"/>
            <p:cNvSpPr/>
            <p:nvPr/>
          </p:nvSpPr>
          <p:spPr>
            <a:xfrm>
              <a:off x="8105979" y="248345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2" name="矩形 621"/>
            <p:cNvSpPr/>
            <p:nvPr/>
          </p:nvSpPr>
          <p:spPr>
            <a:xfrm>
              <a:off x="8105979" y="239514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623" name="组合 622"/>
          <p:cNvGrpSpPr/>
          <p:nvPr/>
        </p:nvGrpSpPr>
        <p:grpSpPr>
          <a:xfrm>
            <a:off x="7318588" y="3058127"/>
            <a:ext cx="218828" cy="452600"/>
            <a:chOff x="8105979" y="2395141"/>
            <a:chExt cx="241165" cy="533007"/>
          </a:xfrm>
        </p:grpSpPr>
        <p:sp>
          <p:nvSpPr>
            <p:cNvPr id="624" name="矩形 623"/>
            <p:cNvSpPr/>
            <p:nvPr/>
          </p:nvSpPr>
          <p:spPr>
            <a:xfrm>
              <a:off x="8105979" y="266124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5" name="矩形 624"/>
            <p:cNvSpPr/>
            <p:nvPr/>
          </p:nvSpPr>
          <p:spPr>
            <a:xfrm>
              <a:off x="8105979" y="2572934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6" name="矩形 625"/>
            <p:cNvSpPr/>
            <p:nvPr/>
          </p:nvSpPr>
          <p:spPr>
            <a:xfrm>
              <a:off x="8105979" y="283983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7" name="矩形 626"/>
            <p:cNvSpPr/>
            <p:nvPr/>
          </p:nvSpPr>
          <p:spPr>
            <a:xfrm>
              <a:off x="8105979" y="2751528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8" name="矩形 627"/>
            <p:cNvSpPr/>
            <p:nvPr/>
          </p:nvSpPr>
          <p:spPr>
            <a:xfrm>
              <a:off x="8105979" y="248345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29" name="矩形 628"/>
            <p:cNvSpPr/>
            <p:nvPr/>
          </p:nvSpPr>
          <p:spPr>
            <a:xfrm>
              <a:off x="8105979" y="2395141"/>
              <a:ext cx="241165" cy="883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634" name="文本框 633"/>
          <p:cNvSpPr txBox="1"/>
          <p:nvPr/>
        </p:nvSpPr>
        <p:spPr>
          <a:xfrm>
            <a:off x="6693578" y="2703494"/>
            <a:ext cx="11320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smtClean="0"/>
              <a:t>Global hash table</a:t>
            </a:r>
            <a:endParaRPr lang="zh-CN" altLang="en-US" sz="1050"/>
          </a:p>
        </p:txBody>
      </p:sp>
      <p:cxnSp>
        <p:nvCxnSpPr>
          <p:cNvPr id="635" name="直接箭头连接符 28"/>
          <p:cNvCxnSpPr>
            <a:stCxn id="642" idx="1"/>
            <a:endCxn id="95" idx="1"/>
          </p:cNvCxnSpPr>
          <p:nvPr/>
        </p:nvCxnSpPr>
        <p:spPr>
          <a:xfrm rot="10800000">
            <a:off x="3685302" y="3838025"/>
            <a:ext cx="743595" cy="1615776"/>
          </a:xfrm>
          <a:prstGeom prst="bentConnector3">
            <a:avLst>
              <a:gd name="adj1" fmla="val 1210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接箭头连接符 28"/>
          <p:cNvCxnSpPr>
            <a:stCxn id="642" idx="1"/>
            <a:endCxn id="102" idx="1"/>
          </p:cNvCxnSpPr>
          <p:nvPr/>
        </p:nvCxnSpPr>
        <p:spPr>
          <a:xfrm rot="10800000">
            <a:off x="3685300" y="4530417"/>
            <a:ext cx="743596" cy="923385"/>
          </a:xfrm>
          <a:prstGeom prst="bentConnector3">
            <a:avLst>
              <a:gd name="adj1" fmla="val 12675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矩形 641"/>
          <p:cNvSpPr/>
          <p:nvPr/>
        </p:nvSpPr>
        <p:spPr>
          <a:xfrm>
            <a:off x="4428896" y="5331505"/>
            <a:ext cx="739708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43" name="矩形 642"/>
          <p:cNvSpPr/>
          <p:nvPr/>
        </p:nvSpPr>
        <p:spPr>
          <a:xfrm>
            <a:off x="4791749" y="1800220"/>
            <a:ext cx="739708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50" name="直接箭头连接符 28"/>
          <p:cNvCxnSpPr>
            <a:stCxn id="626" idx="3"/>
            <a:endCxn id="643" idx="2"/>
          </p:cNvCxnSpPr>
          <p:nvPr/>
        </p:nvCxnSpPr>
        <p:spPr>
          <a:xfrm flipH="1" flipV="1">
            <a:off x="5161603" y="2044812"/>
            <a:ext cx="2375814" cy="1428421"/>
          </a:xfrm>
          <a:prstGeom prst="bentConnector4">
            <a:avLst>
              <a:gd name="adj1" fmla="val -26430"/>
              <a:gd name="adj2" fmla="val 723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接箭头连接符 28"/>
          <p:cNvCxnSpPr>
            <a:stCxn id="619" idx="3"/>
            <a:endCxn id="643" idx="2"/>
          </p:cNvCxnSpPr>
          <p:nvPr/>
        </p:nvCxnSpPr>
        <p:spPr>
          <a:xfrm flipH="1" flipV="1">
            <a:off x="5161603" y="2044812"/>
            <a:ext cx="2375814" cy="2114919"/>
          </a:xfrm>
          <a:prstGeom prst="bentConnector4">
            <a:avLst>
              <a:gd name="adj1" fmla="val -22807"/>
              <a:gd name="adj2" fmla="val 780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接箭头连接符 28"/>
          <p:cNvCxnSpPr>
            <a:stCxn id="571" idx="3"/>
            <a:endCxn id="643" idx="2"/>
          </p:cNvCxnSpPr>
          <p:nvPr/>
        </p:nvCxnSpPr>
        <p:spPr>
          <a:xfrm flipH="1" flipV="1">
            <a:off x="5161603" y="2044812"/>
            <a:ext cx="2375814" cy="2802340"/>
          </a:xfrm>
          <a:prstGeom prst="bentConnector4">
            <a:avLst>
              <a:gd name="adj1" fmla="val -19600"/>
              <a:gd name="adj2" fmla="val 803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文本框 680"/>
          <p:cNvSpPr txBox="1"/>
          <p:nvPr/>
        </p:nvSpPr>
        <p:spPr>
          <a:xfrm>
            <a:off x="3637593" y="5188949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next()</a:t>
            </a:r>
            <a:endParaRPr lang="zh-CN" altLang="en-US" sz="1200" i="1"/>
          </a:p>
        </p:txBody>
      </p:sp>
      <p:sp>
        <p:nvSpPr>
          <p:cNvPr id="682" name="文本框 681"/>
          <p:cNvSpPr txBox="1"/>
          <p:nvPr/>
        </p:nvSpPr>
        <p:spPr>
          <a:xfrm>
            <a:off x="5130041" y="2053053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next()</a:t>
            </a:r>
            <a:endParaRPr lang="zh-CN" altLang="en-US" sz="1200" i="1"/>
          </a:p>
        </p:txBody>
      </p:sp>
    </p:spTree>
    <p:extLst>
      <p:ext uri="{BB962C8B-B14F-4D97-AF65-F5344CB8AC3E}">
        <p14:creationId xmlns:p14="http://schemas.microsoft.com/office/powerpoint/2010/main" val="360114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72126" y="3372756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72126" y="2883572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4" idx="2"/>
          </p:cNvCxnSpPr>
          <p:nvPr/>
        </p:nvCxnSpPr>
        <p:spPr>
          <a:xfrm flipV="1">
            <a:off x="1630966" y="3128164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33976" y="3861940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29326" y="3861940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8" idx="0"/>
          </p:cNvCxnSpPr>
          <p:nvPr/>
        </p:nvCxnSpPr>
        <p:spPr>
          <a:xfrm flipV="1">
            <a:off x="1192816" y="3617348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0"/>
          </p:cNvCxnSpPr>
          <p:nvPr/>
        </p:nvCxnSpPr>
        <p:spPr>
          <a:xfrm flipH="1" flipV="1">
            <a:off x="1805720" y="3617348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右箭头 15"/>
          <p:cNvSpPr/>
          <p:nvPr/>
        </p:nvSpPr>
        <p:spPr>
          <a:xfrm>
            <a:off x="2583661" y="3336518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665871" y="250125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94160" y="2012073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7" idx="0"/>
          </p:cNvCxnSpPr>
          <p:nvPr/>
        </p:nvCxnSpPr>
        <p:spPr>
          <a:xfrm flipV="1">
            <a:off x="4024711" y="2256665"/>
            <a:ext cx="81604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227721" y="299044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23071" y="299044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20" idx="0"/>
          </p:cNvCxnSpPr>
          <p:nvPr/>
        </p:nvCxnSpPr>
        <p:spPr>
          <a:xfrm flipV="1">
            <a:off x="3586561" y="2745849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1" idx="0"/>
          </p:cNvCxnSpPr>
          <p:nvPr/>
        </p:nvCxnSpPr>
        <p:spPr>
          <a:xfrm flipH="1" flipV="1">
            <a:off x="4199465" y="2745849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481263" y="2501257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049046" y="299044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44396" y="2990441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25" idx="0"/>
          </p:cNvCxnSpPr>
          <p:nvPr/>
        </p:nvCxnSpPr>
        <p:spPr>
          <a:xfrm flipV="1">
            <a:off x="5407886" y="2745849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6" idx="0"/>
          </p:cNvCxnSpPr>
          <p:nvPr/>
        </p:nvCxnSpPr>
        <p:spPr>
          <a:xfrm flipH="1" flipV="1">
            <a:off x="6020790" y="2745849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</p:cNvCxnSpPr>
          <p:nvPr/>
        </p:nvCxnSpPr>
        <p:spPr>
          <a:xfrm flipH="1" flipV="1">
            <a:off x="5049047" y="2256665"/>
            <a:ext cx="79105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4520238" y="2584314"/>
            <a:ext cx="828440" cy="173728"/>
            <a:chOff x="4853621" y="2348983"/>
            <a:chExt cx="940689" cy="177420"/>
          </a:xfrm>
        </p:grpSpPr>
        <p:sp>
          <p:nvSpPr>
            <p:cNvPr id="36" name="矩形 35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4029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3247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4812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6377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5595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7160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4313989" y="2376161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Concurrent Hash Table</a:t>
            </a:r>
            <a:endParaRPr lang="zh-CN" altLang="en-US" sz="900"/>
          </a:p>
        </p:txBody>
      </p:sp>
      <p:cxnSp>
        <p:nvCxnSpPr>
          <p:cNvPr id="53" name="直接箭头连接符 52"/>
          <p:cNvCxnSpPr>
            <a:stCxn id="17" idx="3"/>
            <a:endCxn id="37" idx="1"/>
          </p:cNvCxnSpPr>
          <p:nvPr/>
        </p:nvCxnSpPr>
        <p:spPr>
          <a:xfrm>
            <a:off x="4383551" y="2623553"/>
            <a:ext cx="136687" cy="47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4" idx="1"/>
            <a:endCxn id="48" idx="3"/>
          </p:cNvCxnSpPr>
          <p:nvPr/>
        </p:nvCxnSpPr>
        <p:spPr>
          <a:xfrm flipH="1">
            <a:off x="5348678" y="2623553"/>
            <a:ext cx="132585" cy="47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3665871" y="4396824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61" name="直接箭头连接符 60"/>
          <p:cNvCxnSpPr>
            <a:stCxn id="59" idx="0"/>
            <a:endCxn id="88" idx="2"/>
          </p:cNvCxnSpPr>
          <p:nvPr/>
        </p:nvCxnSpPr>
        <p:spPr>
          <a:xfrm flipH="1" flipV="1">
            <a:off x="4022757" y="4179252"/>
            <a:ext cx="1954" cy="217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3227721" y="488600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123071" y="488600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Scan(part1)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stCxn id="62" idx="0"/>
          </p:cNvCxnSpPr>
          <p:nvPr/>
        </p:nvCxnSpPr>
        <p:spPr>
          <a:xfrm flipV="1">
            <a:off x="3586561" y="4641416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63" idx="0"/>
          </p:cNvCxnSpPr>
          <p:nvPr/>
        </p:nvCxnSpPr>
        <p:spPr>
          <a:xfrm flipH="1" flipV="1">
            <a:off x="4199465" y="4641416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5481263" y="4396824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049046" y="488600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944396" y="4886008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Scan(part2)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69" name="直接箭头连接符 68"/>
          <p:cNvCxnSpPr>
            <a:stCxn id="67" idx="0"/>
          </p:cNvCxnSpPr>
          <p:nvPr/>
        </p:nvCxnSpPr>
        <p:spPr>
          <a:xfrm flipV="1">
            <a:off x="5407886" y="4641416"/>
            <a:ext cx="254064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68" idx="0"/>
          </p:cNvCxnSpPr>
          <p:nvPr/>
        </p:nvCxnSpPr>
        <p:spPr>
          <a:xfrm flipH="1" flipV="1">
            <a:off x="6020790" y="4641416"/>
            <a:ext cx="282446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6" idx="0"/>
            <a:endCxn id="89" idx="2"/>
          </p:cNvCxnSpPr>
          <p:nvPr/>
        </p:nvCxnSpPr>
        <p:spPr>
          <a:xfrm flipV="1">
            <a:off x="5840103" y="4179252"/>
            <a:ext cx="0" cy="217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4520238" y="4479881"/>
            <a:ext cx="828440" cy="173728"/>
            <a:chOff x="4853621" y="2348983"/>
            <a:chExt cx="940689" cy="177420"/>
          </a:xfrm>
        </p:grpSpPr>
        <p:sp>
          <p:nvSpPr>
            <p:cNvPr id="73" name="矩形 72"/>
            <p:cNvSpPr/>
            <p:nvPr/>
          </p:nvSpPr>
          <p:spPr>
            <a:xfrm>
              <a:off x="49318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8536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50101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5166688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5088421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5244954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54029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53247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4812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5637777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5559510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5716043" y="2348983"/>
              <a:ext cx="78267" cy="1774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4313989" y="4271728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Concurrent Hash Table</a:t>
            </a:r>
            <a:endParaRPr lang="zh-CN" altLang="en-US" sz="900"/>
          </a:p>
        </p:txBody>
      </p:sp>
      <p:cxnSp>
        <p:nvCxnSpPr>
          <p:cNvPr id="86" name="直接箭头连接符 85"/>
          <p:cNvCxnSpPr>
            <a:stCxn id="59" idx="3"/>
            <a:endCxn id="74" idx="1"/>
          </p:cNvCxnSpPr>
          <p:nvPr/>
        </p:nvCxnSpPr>
        <p:spPr>
          <a:xfrm>
            <a:off x="4383551" y="4519120"/>
            <a:ext cx="136687" cy="47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66" idx="1"/>
            <a:endCxn id="84" idx="3"/>
          </p:cNvCxnSpPr>
          <p:nvPr/>
        </p:nvCxnSpPr>
        <p:spPr>
          <a:xfrm flipH="1">
            <a:off x="5348678" y="4519120"/>
            <a:ext cx="132585" cy="47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3663917" y="3934660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 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481263" y="3934660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 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594160" y="1599089"/>
            <a:ext cx="7176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5" name="直接箭头连接符 94"/>
          <p:cNvCxnSpPr>
            <a:stCxn id="18" idx="0"/>
            <a:endCxn id="94" idx="2"/>
          </p:cNvCxnSpPr>
          <p:nvPr/>
        </p:nvCxnSpPr>
        <p:spPr>
          <a:xfrm flipV="1">
            <a:off x="4953000" y="1843681"/>
            <a:ext cx="0" cy="168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201405" y="2217152"/>
            <a:ext cx="4055460" cy="1546577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altLang="zh-CN" sz="1050" dirty="0" smtClean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insert_hash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050" dirty="0" smtClean="0">
                <a:solidFill>
                  <a:srgbClr val="C0C0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node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zh-CN" altLang="en-US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050" dirty="0" smtClean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hash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err="1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calc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050" dirty="0">
                <a:solidFill>
                  <a:srgbClr val="C0C0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node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-&gt;</a:t>
            </a:r>
            <a:r>
              <a:rPr lang="en-US" altLang="zh-CN" sz="1050" dirty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key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05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do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altLang="zh-CN" sz="105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get_hash_entry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050" dirty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hash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old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050" dirty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position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</a:t>
            </a:r>
            <a:r>
              <a:rPr lang="en-US" altLang="zh-CN" sz="1050" dirty="0">
                <a:solidFill>
                  <a:srgbClr val="C0C0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node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-&gt;</a:t>
            </a:r>
            <a:r>
              <a:rPr lang="en-US" altLang="zh-CN" sz="1050" dirty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next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old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altLang="zh-CN" sz="105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altLang="zh-CN" sz="105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succ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CAS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050" dirty="0" smtClean="0">
                <a:solidFill>
                  <a:srgbClr val="FF800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position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old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 smtClean="0">
                <a:solidFill>
                  <a:srgbClr val="C0C0F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node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altLang="zh-CN" sz="105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05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while</a:t>
            </a:r>
            <a:r>
              <a:rPr lang="en-US" altLang="zh-CN" sz="105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(!</a:t>
            </a:r>
            <a:r>
              <a:rPr lang="en-US" altLang="zh-CN" sz="105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succ</a:t>
            </a:r>
            <a:r>
              <a:rPr lang="en-US" altLang="zh-CN" sz="105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altLang="zh-CN" sz="105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5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52925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76350" y="432525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18728" y="381702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</p:cNvCxnSpPr>
          <p:nvPr/>
        </p:nvCxnSpPr>
        <p:spPr>
          <a:xfrm flipV="1">
            <a:off x="1664761" y="4080664"/>
            <a:ext cx="2783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09625" y="482396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43075" y="482396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6" idx="0"/>
          </p:cNvCxnSpPr>
          <p:nvPr/>
        </p:nvCxnSpPr>
        <p:spPr>
          <a:xfrm flipV="1">
            <a:off x="1198036" y="4579373"/>
            <a:ext cx="3164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7" idx="0"/>
          </p:cNvCxnSpPr>
          <p:nvPr/>
        </p:nvCxnSpPr>
        <p:spPr>
          <a:xfrm flipH="1" flipV="1">
            <a:off x="1819470" y="4579373"/>
            <a:ext cx="312016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168784" y="432525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1" idx="0"/>
          </p:cNvCxnSpPr>
          <p:nvPr/>
        </p:nvCxnSpPr>
        <p:spPr>
          <a:xfrm flipH="1" flipV="1">
            <a:off x="2233273" y="4080664"/>
            <a:ext cx="323922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718728" y="335849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4" idx="0"/>
            <a:endCxn id="17" idx="2"/>
          </p:cNvCxnSpPr>
          <p:nvPr/>
        </p:nvCxnSpPr>
        <p:spPr>
          <a:xfrm flipV="1">
            <a:off x="2107139" y="3625643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718728" y="289997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17" idx="0"/>
            <a:endCxn id="24" idx="2"/>
          </p:cNvCxnSpPr>
          <p:nvPr/>
        </p:nvCxnSpPr>
        <p:spPr>
          <a:xfrm flipV="1">
            <a:off x="2107139" y="3167118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718728" y="242775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24" idx="0"/>
            <a:endCxn id="31" idx="2"/>
          </p:cNvCxnSpPr>
          <p:nvPr/>
        </p:nvCxnSpPr>
        <p:spPr>
          <a:xfrm flipV="1">
            <a:off x="2107139" y="2694900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右箭头 34"/>
          <p:cNvSpPr/>
          <p:nvPr/>
        </p:nvSpPr>
        <p:spPr>
          <a:xfrm>
            <a:off x="2893486" y="3325979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857891" y="47157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300269" y="420754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0" name="直接箭头连接符 69"/>
          <p:cNvCxnSpPr>
            <a:stCxn id="68" idx="0"/>
          </p:cNvCxnSpPr>
          <p:nvPr/>
        </p:nvCxnSpPr>
        <p:spPr>
          <a:xfrm flipV="1">
            <a:off x="4246302" y="4471189"/>
            <a:ext cx="2783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3391166" y="521448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324616" y="521448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3" name="直接箭头连接符 72"/>
          <p:cNvCxnSpPr>
            <a:stCxn id="71" idx="0"/>
          </p:cNvCxnSpPr>
          <p:nvPr/>
        </p:nvCxnSpPr>
        <p:spPr>
          <a:xfrm flipV="1">
            <a:off x="3779577" y="4969898"/>
            <a:ext cx="3164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72" idx="0"/>
          </p:cNvCxnSpPr>
          <p:nvPr/>
        </p:nvCxnSpPr>
        <p:spPr>
          <a:xfrm flipH="1" flipV="1">
            <a:off x="4401011" y="4969898"/>
            <a:ext cx="312016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4750325" y="47157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stCxn id="75" idx="0"/>
          </p:cNvCxnSpPr>
          <p:nvPr/>
        </p:nvCxnSpPr>
        <p:spPr>
          <a:xfrm flipH="1" flipV="1">
            <a:off x="4814814" y="4471189"/>
            <a:ext cx="323922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4300269" y="374902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69" idx="0"/>
            <a:endCxn id="77" idx="2"/>
          </p:cNvCxnSpPr>
          <p:nvPr/>
        </p:nvCxnSpPr>
        <p:spPr>
          <a:xfrm flipV="1">
            <a:off x="4688680" y="4016168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4300269" y="190633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stCxn id="77" idx="0"/>
            <a:endCxn id="95" idx="2"/>
          </p:cNvCxnSpPr>
          <p:nvPr/>
        </p:nvCxnSpPr>
        <p:spPr>
          <a:xfrm flipV="1">
            <a:off x="4688680" y="3563219"/>
            <a:ext cx="0" cy="185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4300269" y="144279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2" name="直接箭头连接符 81"/>
          <p:cNvCxnSpPr>
            <a:stCxn id="79" idx="0"/>
            <a:endCxn id="81" idx="2"/>
          </p:cNvCxnSpPr>
          <p:nvPr/>
        </p:nvCxnSpPr>
        <p:spPr>
          <a:xfrm flipV="1">
            <a:off x="4688680" y="1709945"/>
            <a:ext cx="0" cy="196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3391166" y="571319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324616" y="571319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84"/>
          <p:cNvCxnSpPr>
            <a:stCxn id="83" idx="0"/>
            <a:endCxn id="71" idx="2"/>
          </p:cNvCxnSpPr>
          <p:nvPr/>
        </p:nvCxnSpPr>
        <p:spPr>
          <a:xfrm flipV="1">
            <a:off x="3779577" y="5481636"/>
            <a:ext cx="0" cy="2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84" idx="0"/>
            <a:endCxn id="72" idx="2"/>
          </p:cNvCxnSpPr>
          <p:nvPr/>
        </p:nvCxnSpPr>
        <p:spPr>
          <a:xfrm flipV="1">
            <a:off x="4713027" y="5481636"/>
            <a:ext cx="0" cy="2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5258066" y="52087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2" name="直接箭头连接符 91"/>
          <p:cNvCxnSpPr>
            <a:stCxn id="91" idx="0"/>
          </p:cNvCxnSpPr>
          <p:nvPr/>
        </p:nvCxnSpPr>
        <p:spPr>
          <a:xfrm flipH="1" flipV="1">
            <a:off x="5314292" y="4982927"/>
            <a:ext cx="332185" cy="225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4300269" y="32960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9" name="直接箭头连接符 98"/>
          <p:cNvCxnSpPr>
            <a:stCxn id="95" idx="0"/>
            <a:endCxn id="102" idx="2"/>
          </p:cNvCxnSpPr>
          <p:nvPr/>
        </p:nvCxnSpPr>
        <p:spPr>
          <a:xfrm flipV="1">
            <a:off x="4688680" y="3118298"/>
            <a:ext cx="0" cy="177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4300269" y="285115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Regroup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6" name="直接箭头连接符 105"/>
          <p:cNvCxnSpPr>
            <a:stCxn id="102" idx="0"/>
            <a:endCxn id="181" idx="2"/>
          </p:cNvCxnSpPr>
          <p:nvPr/>
        </p:nvCxnSpPr>
        <p:spPr>
          <a:xfrm flipV="1">
            <a:off x="4688680" y="2659773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矩形 180"/>
          <p:cNvSpPr/>
          <p:nvPr/>
        </p:nvSpPr>
        <p:spPr>
          <a:xfrm>
            <a:off x="4300269" y="239262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86" name="直接箭头连接符 185"/>
          <p:cNvCxnSpPr>
            <a:stCxn id="181" idx="0"/>
            <a:endCxn id="79" idx="2"/>
          </p:cNvCxnSpPr>
          <p:nvPr/>
        </p:nvCxnSpPr>
        <p:spPr>
          <a:xfrm flipV="1">
            <a:off x="4688680" y="2173477"/>
            <a:ext cx="0" cy="219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7076283" y="25618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076283" y="209829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9" name="直接箭头连接符 88"/>
          <p:cNvCxnSpPr>
            <a:stCxn id="86" idx="0"/>
            <a:endCxn id="87" idx="2"/>
          </p:cNvCxnSpPr>
          <p:nvPr/>
        </p:nvCxnSpPr>
        <p:spPr>
          <a:xfrm flipV="1">
            <a:off x="7464694" y="2365440"/>
            <a:ext cx="0" cy="196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endCxn id="86" idx="2"/>
          </p:cNvCxnSpPr>
          <p:nvPr/>
        </p:nvCxnSpPr>
        <p:spPr>
          <a:xfrm flipV="1">
            <a:off x="7464694" y="2828972"/>
            <a:ext cx="0" cy="219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8899532" y="441821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9341910" y="390998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Hash </a:t>
            </a:r>
            <a:r>
              <a:rPr lang="en-US" altLang="zh-CN" sz="900" dirty="0" smtClean="0">
                <a:solidFill>
                  <a:schemeClr val="tx1"/>
                </a:solidFill>
              </a:rPr>
              <a:t>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7" name="直接箭头连接符 96"/>
          <p:cNvCxnSpPr>
            <a:stCxn id="94" idx="0"/>
          </p:cNvCxnSpPr>
          <p:nvPr/>
        </p:nvCxnSpPr>
        <p:spPr>
          <a:xfrm flipV="1">
            <a:off x="9287943" y="4173625"/>
            <a:ext cx="2783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8432807" y="49169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9366257" y="49169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1" name="直接箭头连接符 100"/>
          <p:cNvCxnSpPr>
            <a:stCxn id="98" idx="0"/>
          </p:cNvCxnSpPr>
          <p:nvPr/>
        </p:nvCxnSpPr>
        <p:spPr>
          <a:xfrm flipV="1">
            <a:off x="8821218" y="4672334"/>
            <a:ext cx="316439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00" idx="0"/>
          </p:cNvCxnSpPr>
          <p:nvPr/>
        </p:nvCxnSpPr>
        <p:spPr>
          <a:xfrm flipH="1" flipV="1">
            <a:off x="9442652" y="4672334"/>
            <a:ext cx="312016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9791966" y="441821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5" name="直接箭头连接符 104"/>
          <p:cNvCxnSpPr>
            <a:stCxn id="104" idx="0"/>
          </p:cNvCxnSpPr>
          <p:nvPr/>
        </p:nvCxnSpPr>
        <p:spPr>
          <a:xfrm flipH="1" flipV="1">
            <a:off x="9856455" y="4173625"/>
            <a:ext cx="323922" cy="244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9341910" y="345145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8" name="直接箭头连接符 107"/>
          <p:cNvCxnSpPr>
            <a:stCxn id="96" idx="0"/>
            <a:endCxn id="107" idx="2"/>
          </p:cNvCxnSpPr>
          <p:nvPr/>
        </p:nvCxnSpPr>
        <p:spPr>
          <a:xfrm flipV="1">
            <a:off x="9730321" y="3718604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07" idx="0"/>
            <a:endCxn id="123" idx="2"/>
          </p:cNvCxnSpPr>
          <p:nvPr/>
        </p:nvCxnSpPr>
        <p:spPr>
          <a:xfrm flipV="1">
            <a:off x="9730321" y="3265655"/>
            <a:ext cx="0" cy="185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8432807" y="541563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9366257" y="541563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19" name="直接箭头连接符 118"/>
          <p:cNvCxnSpPr>
            <a:stCxn id="117" idx="0"/>
            <a:endCxn id="98" idx="2"/>
          </p:cNvCxnSpPr>
          <p:nvPr/>
        </p:nvCxnSpPr>
        <p:spPr>
          <a:xfrm flipV="1">
            <a:off x="8821218" y="5184072"/>
            <a:ext cx="0" cy="2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18" idx="0"/>
            <a:endCxn id="100" idx="2"/>
          </p:cNvCxnSpPr>
          <p:nvPr/>
        </p:nvCxnSpPr>
        <p:spPr>
          <a:xfrm flipV="1">
            <a:off x="9754668" y="5184072"/>
            <a:ext cx="0" cy="23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10299707" y="491119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2" name="直接箭头连接符 121"/>
          <p:cNvCxnSpPr>
            <a:stCxn id="121" idx="0"/>
          </p:cNvCxnSpPr>
          <p:nvPr/>
        </p:nvCxnSpPr>
        <p:spPr>
          <a:xfrm flipH="1" flipV="1">
            <a:off x="10355933" y="4685363"/>
            <a:ext cx="332185" cy="225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9341910" y="299850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4" name="直接箭头连接符 123"/>
          <p:cNvCxnSpPr>
            <a:stCxn id="123" idx="0"/>
            <a:endCxn id="125" idx="2"/>
          </p:cNvCxnSpPr>
          <p:nvPr/>
        </p:nvCxnSpPr>
        <p:spPr>
          <a:xfrm flipV="1">
            <a:off x="9730321" y="2820734"/>
            <a:ext cx="0" cy="177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9341910" y="255358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Regroup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6" name="直接箭头连接符 125"/>
          <p:cNvCxnSpPr>
            <a:stCxn id="125" idx="0"/>
            <a:endCxn id="127" idx="2"/>
          </p:cNvCxnSpPr>
          <p:nvPr/>
        </p:nvCxnSpPr>
        <p:spPr>
          <a:xfrm flipV="1">
            <a:off x="9730321" y="2362209"/>
            <a:ext cx="0" cy="191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9341910" y="209506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8" name="直接箭头连接符 127"/>
          <p:cNvCxnSpPr>
            <a:stCxn id="127" idx="0"/>
          </p:cNvCxnSpPr>
          <p:nvPr/>
        </p:nvCxnSpPr>
        <p:spPr>
          <a:xfrm flipV="1">
            <a:off x="9730321" y="1875913"/>
            <a:ext cx="0" cy="219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7076283" y="304812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592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525895" y="272514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25895" y="230891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29" idx="0"/>
            <a:endCxn id="31" idx="2"/>
          </p:cNvCxnSpPr>
          <p:nvPr/>
        </p:nvCxnSpPr>
        <p:spPr>
          <a:xfrm flipV="1">
            <a:off x="1914306" y="2576060"/>
            <a:ext cx="0" cy="149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25895" y="316600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3" idx="0"/>
            <a:endCxn id="29" idx="2"/>
          </p:cNvCxnSpPr>
          <p:nvPr/>
        </p:nvCxnSpPr>
        <p:spPr>
          <a:xfrm flipV="1">
            <a:off x="1914306" y="2992292"/>
            <a:ext cx="0" cy="173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150881" y="322197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150881" y="192296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/>
          <p:cNvCxnSpPr>
            <a:stCxn id="44" idx="0"/>
            <a:endCxn id="41" idx="2"/>
          </p:cNvCxnSpPr>
          <p:nvPr/>
        </p:nvCxnSpPr>
        <p:spPr>
          <a:xfrm flipV="1">
            <a:off x="3539292" y="2623721"/>
            <a:ext cx="0" cy="161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150881" y="366686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9" idx="0"/>
            <a:endCxn id="36" idx="2"/>
          </p:cNvCxnSpPr>
          <p:nvPr/>
        </p:nvCxnSpPr>
        <p:spPr>
          <a:xfrm flipV="1">
            <a:off x="3539292" y="3489125"/>
            <a:ext cx="0" cy="177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50881" y="235657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150881" y="278534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36" idx="0"/>
            <a:endCxn id="44" idx="2"/>
          </p:cNvCxnSpPr>
          <p:nvPr/>
        </p:nvCxnSpPr>
        <p:spPr>
          <a:xfrm flipV="1">
            <a:off x="3539292" y="3052491"/>
            <a:ext cx="0" cy="169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1" idx="0"/>
            <a:endCxn id="37" idx="2"/>
          </p:cNvCxnSpPr>
          <p:nvPr/>
        </p:nvCxnSpPr>
        <p:spPr>
          <a:xfrm flipV="1">
            <a:off x="3539292" y="2190116"/>
            <a:ext cx="0" cy="166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右箭头 54"/>
          <p:cNvSpPr/>
          <p:nvPr/>
        </p:nvSpPr>
        <p:spPr>
          <a:xfrm>
            <a:off x="2517540" y="2656250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3150881" y="475657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150881" y="519212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9" name="直接箭头连接符 68"/>
          <p:cNvCxnSpPr>
            <a:stCxn id="68" idx="0"/>
            <a:endCxn id="67" idx="2"/>
          </p:cNvCxnSpPr>
          <p:nvPr/>
        </p:nvCxnSpPr>
        <p:spPr>
          <a:xfrm flipV="1">
            <a:off x="3539292" y="5023717"/>
            <a:ext cx="0" cy="168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3150881" y="431060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Pipe(Send)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67" idx="0"/>
            <a:endCxn id="70" idx="2"/>
          </p:cNvCxnSpPr>
          <p:nvPr/>
        </p:nvCxnSpPr>
        <p:spPr>
          <a:xfrm flipV="1">
            <a:off x="3539292" y="4577755"/>
            <a:ext cx="0" cy="178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右箭头 72"/>
          <p:cNvSpPr/>
          <p:nvPr/>
        </p:nvSpPr>
        <p:spPr>
          <a:xfrm rot="5400000">
            <a:off x="2716526" y="3918545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1593709" y="431060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5" name="直接箭头连接符 74"/>
          <p:cNvCxnSpPr>
            <a:stCxn id="77" idx="0"/>
          </p:cNvCxnSpPr>
          <p:nvPr/>
        </p:nvCxnSpPr>
        <p:spPr>
          <a:xfrm flipH="1" flipV="1">
            <a:off x="2146376" y="5020691"/>
            <a:ext cx="320939" cy="171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593709" y="475354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078904" y="519231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Pipe(Recv)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76" idx="0"/>
            <a:endCxn id="74" idx="2"/>
          </p:cNvCxnSpPr>
          <p:nvPr/>
        </p:nvCxnSpPr>
        <p:spPr>
          <a:xfrm flipV="1">
            <a:off x="1982120" y="4577755"/>
            <a:ext cx="0" cy="175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133065" y="519231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Pipe(Recv)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1" name="直接箭头连接符 80"/>
          <p:cNvCxnSpPr>
            <a:stCxn id="79" idx="0"/>
          </p:cNvCxnSpPr>
          <p:nvPr/>
        </p:nvCxnSpPr>
        <p:spPr>
          <a:xfrm flipV="1">
            <a:off x="1521476" y="5020691"/>
            <a:ext cx="311137" cy="171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2634342" y="1922969"/>
            <a:ext cx="0" cy="21078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1133065" y="4030824"/>
            <a:ext cx="279463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941082" y="1462228"/>
            <a:ext cx="3358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table1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altLang="zh-CN" sz="1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f1;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2370531" y="2462748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Phase 1</a:t>
            </a:r>
            <a:endParaRPr lang="zh-CN" altLang="en-US" sz="1200"/>
          </a:p>
        </p:txBody>
      </p:sp>
      <p:sp>
        <p:nvSpPr>
          <p:cNvPr id="129" name="文本框 128"/>
          <p:cNvSpPr txBox="1"/>
          <p:nvPr/>
        </p:nvSpPr>
        <p:spPr>
          <a:xfrm>
            <a:off x="2117342" y="4003380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Phase 2</a:t>
            </a:r>
            <a:endParaRPr lang="zh-CN" altLang="en-US" sz="1200"/>
          </a:p>
        </p:txBody>
      </p:sp>
      <p:sp>
        <p:nvSpPr>
          <p:cNvPr id="130" name="文本框 129"/>
          <p:cNvSpPr txBox="1"/>
          <p:nvPr/>
        </p:nvSpPr>
        <p:spPr>
          <a:xfrm>
            <a:off x="1701130" y="5517041"/>
            <a:ext cx="620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master</a:t>
            </a:r>
            <a:endParaRPr lang="zh-CN" altLang="en-US" sz="1200"/>
          </a:p>
        </p:txBody>
      </p:sp>
      <p:sp>
        <p:nvSpPr>
          <p:cNvPr id="131" name="文本框 130"/>
          <p:cNvSpPr txBox="1"/>
          <p:nvPr/>
        </p:nvSpPr>
        <p:spPr>
          <a:xfrm>
            <a:off x="3229046" y="5516489"/>
            <a:ext cx="496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slave</a:t>
            </a:r>
            <a:endParaRPr lang="zh-CN" altLang="en-US" sz="1200"/>
          </a:p>
        </p:txBody>
      </p:sp>
      <p:sp>
        <p:nvSpPr>
          <p:cNvPr id="138" name="矩形 137"/>
          <p:cNvSpPr/>
          <p:nvPr/>
        </p:nvSpPr>
        <p:spPr>
          <a:xfrm>
            <a:off x="5227462" y="347838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5227462" y="391394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40" name="直接箭头连接符 139"/>
          <p:cNvCxnSpPr>
            <a:stCxn id="139" idx="0"/>
            <a:endCxn id="138" idx="2"/>
          </p:cNvCxnSpPr>
          <p:nvPr/>
        </p:nvCxnSpPr>
        <p:spPr>
          <a:xfrm flipV="1">
            <a:off x="5615873" y="3745536"/>
            <a:ext cx="0" cy="168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5227462" y="303242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Pipe(Send)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38" idx="0"/>
            <a:endCxn id="141" idx="2"/>
          </p:cNvCxnSpPr>
          <p:nvPr/>
        </p:nvCxnSpPr>
        <p:spPr>
          <a:xfrm flipV="1">
            <a:off x="5615873" y="3299574"/>
            <a:ext cx="0" cy="178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右箭头 145"/>
          <p:cNvSpPr/>
          <p:nvPr/>
        </p:nvSpPr>
        <p:spPr>
          <a:xfrm>
            <a:off x="6202195" y="3394602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6678074" y="37862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6678074" y="422178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49" name="直接箭头连接符 148"/>
          <p:cNvCxnSpPr>
            <a:stCxn id="148" idx="0"/>
            <a:endCxn id="147" idx="2"/>
          </p:cNvCxnSpPr>
          <p:nvPr/>
        </p:nvCxnSpPr>
        <p:spPr>
          <a:xfrm flipV="1">
            <a:off x="7066485" y="4053370"/>
            <a:ext cx="0" cy="168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/>
          <p:cNvSpPr/>
          <p:nvPr/>
        </p:nvSpPr>
        <p:spPr>
          <a:xfrm>
            <a:off x="7159660" y="23209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Pipe(Send)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51" name="直接箭头连接符 150"/>
          <p:cNvCxnSpPr>
            <a:stCxn id="147" idx="0"/>
            <a:endCxn id="159" idx="2"/>
          </p:cNvCxnSpPr>
          <p:nvPr/>
        </p:nvCxnSpPr>
        <p:spPr>
          <a:xfrm flipV="1">
            <a:off x="7066485" y="3545583"/>
            <a:ext cx="0" cy="240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/>
          <p:cNvSpPr/>
          <p:nvPr/>
        </p:nvSpPr>
        <p:spPr>
          <a:xfrm>
            <a:off x="7664960" y="327843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7664960" y="37862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7664960" y="422178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56" name="直接箭头连接符 155"/>
          <p:cNvCxnSpPr>
            <a:stCxn id="155" idx="0"/>
            <a:endCxn id="154" idx="2"/>
          </p:cNvCxnSpPr>
          <p:nvPr/>
        </p:nvCxnSpPr>
        <p:spPr>
          <a:xfrm flipV="1">
            <a:off x="8053371" y="4053370"/>
            <a:ext cx="0" cy="168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/>
          <p:cNvSpPr/>
          <p:nvPr/>
        </p:nvSpPr>
        <p:spPr>
          <a:xfrm>
            <a:off x="6678074" y="32784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4" idx="0"/>
            <a:endCxn id="152" idx="2"/>
          </p:cNvCxnSpPr>
          <p:nvPr/>
        </p:nvCxnSpPr>
        <p:spPr>
          <a:xfrm flipV="1">
            <a:off x="8053371" y="3545582"/>
            <a:ext cx="0" cy="240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7159660" y="276796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/>
          <p:cNvCxnSpPr>
            <a:stCxn id="159" idx="0"/>
          </p:cNvCxnSpPr>
          <p:nvPr/>
        </p:nvCxnSpPr>
        <p:spPr>
          <a:xfrm flipV="1">
            <a:off x="7066485" y="3035109"/>
            <a:ext cx="299238" cy="243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152" idx="0"/>
          </p:cNvCxnSpPr>
          <p:nvPr/>
        </p:nvCxnSpPr>
        <p:spPr>
          <a:xfrm flipH="1" flipV="1">
            <a:off x="7738571" y="3047019"/>
            <a:ext cx="314800" cy="231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>
            <a:stCxn id="168" idx="0"/>
            <a:endCxn id="150" idx="2"/>
          </p:cNvCxnSpPr>
          <p:nvPr/>
        </p:nvCxnSpPr>
        <p:spPr>
          <a:xfrm flipV="1">
            <a:off x="7548071" y="2588072"/>
            <a:ext cx="0" cy="179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文本框 181"/>
          <p:cNvSpPr txBox="1"/>
          <p:nvPr/>
        </p:nvSpPr>
        <p:spPr>
          <a:xfrm>
            <a:off x="6046478" y="3087701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Phase 3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31002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45028" y="329309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5028" y="28208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4" idx="2"/>
          </p:cNvCxnSpPr>
          <p:nvPr/>
        </p:nvCxnSpPr>
        <p:spPr>
          <a:xfrm flipV="1">
            <a:off x="1433439" y="3088019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045028" y="378992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6" idx="0"/>
            <a:endCxn id="3" idx="2"/>
          </p:cNvCxnSpPr>
          <p:nvPr/>
        </p:nvCxnSpPr>
        <p:spPr>
          <a:xfrm flipV="1">
            <a:off x="1433439" y="3560237"/>
            <a:ext cx="0" cy="229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670014" y="396720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Hash </a:t>
            </a:r>
            <a:r>
              <a:rPr lang="en-US" altLang="zh-CN" sz="900" smtClean="0">
                <a:solidFill>
                  <a:schemeClr val="tx1"/>
                </a:solidFill>
              </a:rPr>
              <a:t>group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70014" y="198458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project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14" idx="0"/>
            <a:endCxn id="13" idx="2"/>
          </p:cNvCxnSpPr>
          <p:nvPr/>
        </p:nvCxnSpPr>
        <p:spPr>
          <a:xfrm flipV="1">
            <a:off x="3058425" y="3266314"/>
            <a:ext cx="0" cy="217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670014" y="444942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1" idx="0"/>
            <a:endCxn id="8" idx="2"/>
          </p:cNvCxnSpPr>
          <p:nvPr/>
        </p:nvCxnSpPr>
        <p:spPr>
          <a:xfrm flipV="1">
            <a:off x="3058425" y="4234356"/>
            <a:ext cx="0" cy="215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670014" y="299916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regroup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70014" y="34839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8" idx="0"/>
            <a:endCxn id="14" idx="2"/>
          </p:cNvCxnSpPr>
          <p:nvPr/>
        </p:nvCxnSpPr>
        <p:spPr>
          <a:xfrm flipV="1">
            <a:off x="3058425" y="3751070"/>
            <a:ext cx="0" cy="216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0"/>
            <a:endCxn id="18" idx="2"/>
          </p:cNvCxnSpPr>
          <p:nvPr/>
        </p:nvCxnSpPr>
        <p:spPr>
          <a:xfrm flipV="1">
            <a:off x="3058425" y="2763285"/>
            <a:ext cx="0" cy="235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箭头 16"/>
          <p:cNvSpPr/>
          <p:nvPr/>
        </p:nvSpPr>
        <p:spPr>
          <a:xfrm>
            <a:off x="2091103" y="3224195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670014" y="249613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8" idx="0"/>
            <a:endCxn id="9" idx="2"/>
          </p:cNvCxnSpPr>
          <p:nvPr/>
        </p:nvCxnSpPr>
        <p:spPr>
          <a:xfrm flipV="1">
            <a:off x="3058425" y="2251736"/>
            <a:ext cx="0" cy="244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38201" y="1543238"/>
            <a:ext cx="34538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n-US" altLang="zh-C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table1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altLang="zh-CN" sz="1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f1;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1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8200" y="31904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27182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4" idx="2"/>
          </p:cNvCxnSpPr>
          <p:nvPr/>
        </p:nvCxnSpPr>
        <p:spPr>
          <a:xfrm flipV="1">
            <a:off x="1226611" y="2985383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373086" y="278449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73086" y="23884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8" idx="0"/>
            <a:endCxn id="9" idx="2"/>
          </p:cNvCxnSpPr>
          <p:nvPr/>
        </p:nvCxnSpPr>
        <p:spPr>
          <a:xfrm flipV="1">
            <a:off x="2761497" y="2655619"/>
            <a:ext cx="0" cy="128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右箭头 10"/>
          <p:cNvSpPr/>
          <p:nvPr/>
        </p:nvSpPr>
        <p:spPr>
          <a:xfrm>
            <a:off x="1873390" y="2860690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73086" y="319757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26" idx="0"/>
            <a:endCxn id="12" idx="2"/>
          </p:cNvCxnSpPr>
          <p:nvPr/>
        </p:nvCxnSpPr>
        <p:spPr>
          <a:xfrm flipV="1">
            <a:off x="2761497" y="3464726"/>
            <a:ext cx="0" cy="174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0"/>
            <a:endCxn id="8" idx="2"/>
          </p:cNvCxnSpPr>
          <p:nvPr/>
        </p:nvCxnSpPr>
        <p:spPr>
          <a:xfrm flipV="1">
            <a:off x="2761497" y="3051638"/>
            <a:ext cx="0" cy="145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373086" y="363969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296382" y="31904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96382" y="27182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2" idx="0"/>
            <a:endCxn id="33" idx="2"/>
          </p:cNvCxnSpPr>
          <p:nvPr/>
        </p:nvCxnSpPr>
        <p:spPr>
          <a:xfrm flipV="1">
            <a:off x="4684793" y="2985383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831268" y="279537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831268" y="23884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35" idx="0"/>
            <a:endCxn id="36" idx="2"/>
          </p:cNvCxnSpPr>
          <p:nvPr/>
        </p:nvCxnSpPr>
        <p:spPr>
          <a:xfrm flipV="1">
            <a:off x="6219679" y="2655619"/>
            <a:ext cx="0" cy="139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箭头 37"/>
          <p:cNvSpPr/>
          <p:nvPr/>
        </p:nvSpPr>
        <p:spPr>
          <a:xfrm>
            <a:off x="5311937" y="291303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831268" y="321935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Pipe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42" idx="0"/>
            <a:endCxn id="39" idx="2"/>
          </p:cNvCxnSpPr>
          <p:nvPr/>
        </p:nvCxnSpPr>
        <p:spPr>
          <a:xfrm flipV="1">
            <a:off x="6219679" y="3486498"/>
            <a:ext cx="0" cy="164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9" idx="0"/>
            <a:endCxn id="35" idx="2"/>
          </p:cNvCxnSpPr>
          <p:nvPr/>
        </p:nvCxnSpPr>
        <p:spPr>
          <a:xfrm flipV="1">
            <a:off x="6219679" y="3062521"/>
            <a:ext cx="0" cy="156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831268" y="365058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627995" y="31904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627995" y="27182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>
            <a:stCxn id="43" idx="0"/>
            <a:endCxn id="44" idx="2"/>
          </p:cNvCxnSpPr>
          <p:nvPr/>
        </p:nvCxnSpPr>
        <p:spPr>
          <a:xfrm flipV="1">
            <a:off x="8016406" y="2985383"/>
            <a:ext cx="0" cy="20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9162881" y="279537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Aggr_merge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162881" y="238847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>
            <a:stCxn id="46" idx="0"/>
            <a:endCxn id="47" idx="2"/>
          </p:cNvCxnSpPr>
          <p:nvPr/>
        </p:nvCxnSpPr>
        <p:spPr>
          <a:xfrm flipV="1">
            <a:off x="9551292" y="2655619"/>
            <a:ext cx="0" cy="139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右箭头 48"/>
          <p:cNvSpPr/>
          <p:nvPr/>
        </p:nvSpPr>
        <p:spPr>
          <a:xfrm>
            <a:off x="8634001" y="291303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9162881" y="32193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Distributed </a:t>
            </a:r>
            <a:r>
              <a:rPr lang="en-US" altLang="zh-CN" sz="90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53" idx="0"/>
            <a:endCxn id="50" idx="2"/>
          </p:cNvCxnSpPr>
          <p:nvPr/>
        </p:nvCxnSpPr>
        <p:spPr>
          <a:xfrm flipV="1">
            <a:off x="9551292" y="3486501"/>
            <a:ext cx="0" cy="153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0"/>
            <a:endCxn id="46" idx="2"/>
          </p:cNvCxnSpPr>
          <p:nvPr/>
        </p:nvCxnSpPr>
        <p:spPr>
          <a:xfrm flipV="1">
            <a:off x="9551292" y="3062521"/>
            <a:ext cx="0" cy="156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9162881" y="363969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Aggregation</a:t>
            </a:r>
            <a:endParaRPr lang="zh-CN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816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12934" y="326556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0"/>
            <a:endCxn id="8" idx="2"/>
          </p:cNvCxnSpPr>
          <p:nvPr/>
        </p:nvCxnSpPr>
        <p:spPr>
          <a:xfrm flipV="1">
            <a:off x="2301345" y="3079843"/>
            <a:ext cx="0" cy="185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912934" y="281269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2909200" y="2946269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11115" y="398631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11115" y="22746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11" idx="0"/>
            <a:endCxn id="16" idx="2"/>
          </p:cNvCxnSpPr>
          <p:nvPr/>
        </p:nvCxnSpPr>
        <p:spPr>
          <a:xfrm flipV="1">
            <a:off x="3799526" y="3822283"/>
            <a:ext cx="0" cy="164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411115" y="355513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16" idx="0"/>
            <a:endCxn id="18" idx="2"/>
          </p:cNvCxnSpPr>
          <p:nvPr/>
        </p:nvCxnSpPr>
        <p:spPr>
          <a:xfrm flipV="1">
            <a:off x="3799526" y="3399135"/>
            <a:ext cx="0" cy="156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411115" y="313198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Regroup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8" idx="0"/>
            <a:endCxn id="20" idx="2"/>
          </p:cNvCxnSpPr>
          <p:nvPr/>
        </p:nvCxnSpPr>
        <p:spPr>
          <a:xfrm flipV="1">
            <a:off x="3799526" y="2973694"/>
            <a:ext cx="0" cy="158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411115" y="270654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20" idx="0"/>
            <a:endCxn id="12" idx="2"/>
          </p:cNvCxnSpPr>
          <p:nvPr/>
        </p:nvCxnSpPr>
        <p:spPr>
          <a:xfrm flipV="1">
            <a:off x="3799526" y="2541827"/>
            <a:ext cx="0" cy="164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8033581" y="318459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Sorted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49" idx="0"/>
            <a:endCxn id="52" idx="2"/>
          </p:cNvCxnSpPr>
          <p:nvPr/>
        </p:nvCxnSpPr>
        <p:spPr>
          <a:xfrm flipV="1">
            <a:off x="8421992" y="2998874"/>
            <a:ext cx="0" cy="185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8033581" y="273172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右箭头 52"/>
          <p:cNvSpPr/>
          <p:nvPr/>
        </p:nvSpPr>
        <p:spPr>
          <a:xfrm>
            <a:off x="9008314" y="2902060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523947" y="341726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Sorted Group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523947" y="253818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54" idx="0"/>
            <a:endCxn id="57" idx="2"/>
          </p:cNvCxnSpPr>
          <p:nvPr/>
        </p:nvCxnSpPr>
        <p:spPr>
          <a:xfrm flipV="1">
            <a:off x="9912358" y="3237197"/>
            <a:ext cx="0" cy="180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523947" y="297005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57" idx="0"/>
            <a:endCxn id="55" idx="2"/>
          </p:cNvCxnSpPr>
          <p:nvPr/>
        </p:nvCxnSpPr>
        <p:spPr>
          <a:xfrm flipV="1">
            <a:off x="9912358" y="2805330"/>
            <a:ext cx="0" cy="164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145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6" name="直接箭头连接符 5"/>
          <p:cNvCxnSpPr>
            <a:stCxn id="26" idx="0"/>
            <a:endCxn id="7" idx="2"/>
          </p:cNvCxnSpPr>
          <p:nvPr/>
        </p:nvCxnSpPr>
        <p:spPr>
          <a:xfrm flipV="1">
            <a:off x="1553347" y="2437072"/>
            <a:ext cx="0" cy="192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164936" y="21699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2172673" y="2469088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21737" y="224506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64936" y="262933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021737" y="179445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stCxn id="12" idx="0"/>
            <a:endCxn id="29" idx="2"/>
          </p:cNvCxnSpPr>
          <p:nvPr/>
        </p:nvCxnSpPr>
        <p:spPr>
          <a:xfrm flipV="1">
            <a:off x="3410148" y="2061598"/>
            <a:ext cx="0" cy="183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7682037" y="260506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66" idx="0"/>
            <a:endCxn id="68" idx="2"/>
          </p:cNvCxnSpPr>
          <p:nvPr/>
        </p:nvCxnSpPr>
        <p:spPr>
          <a:xfrm flipV="1">
            <a:off x="8070448" y="2419349"/>
            <a:ext cx="0" cy="185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7682037" y="215220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右箭头 68"/>
          <p:cNvSpPr/>
          <p:nvPr/>
        </p:nvSpPr>
        <p:spPr>
          <a:xfrm>
            <a:off x="8656569" y="2310645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9165958" y="237863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165958" y="282886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Merge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stCxn id="71" idx="0"/>
            <a:endCxn id="70" idx="2"/>
          </p:cNvCxnSpPr>
          <p:nvPr/>
        </p:nvCxnSpPr>
        <p:spPr>
          <a:xfrm flipV="1">
            <a:off x="9554369" y="2645781"/>
            <a:ext cx="0" cy="183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9165958" y="192802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70" idx="0"/>
            <a:endCxn id="73" idx="2"/>
          </p:cNvCxnSpPr>
          <p:nvPr/>
        </p:nvCxnSpPr>
        <p:spPr>
          <a:xfrm flipV="1">
            <a:off x="9554369" y="2195172"/>
            <a:ext cx="0" cy="183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198141" y="5154188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stCxn id="75" idx="0"/>
            <a:endCxn id="77" idx="2"/>
          </p:cNvCxnSpPr>
          <p:nvPr/>
        </p:nvCxnSpPr>
        <p:spPr>
          <a:xfrm flipV="1">
            <a:off x="1586552" y="4968470"/>
            <a:ext cx="0" cy="185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1198141" y="47013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右箭头 77"/>
          <p:cNvSpPr/>
          <p:nvPr/>
        </p:nvSpPr>
        <p:spPr>
          <a:xfrm>
            <a:off x="2172673" y="4859766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2682062" y="4927755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682062" y="537798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1" name="直接箭头连接符 80"/>
          <p:cNvCxnSpPr>
            <a:stCxn id="80" idx="0"/>
            <a:endCxn id="79" idx="2"/>
          </p:cNvCxnSpPr>
          <p:nvPr/>
        </p:nvCxnSpPr>
        <p:spPr>
          <a:xfrm flipV="1">
            <a:off x="3070473" y="5194902"/>
            <a:ext cx="0" cy="183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2682062" y="4477146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3" name="直接箭头连接符 82"/>
          <p:cNvCxnSpPr>
            <a:stCxn id="79" idx="0"/>
            <a:endCxn id="82" idx="2"/>
          </p:cNvCxnSpPr>
          <p:nvPr/>
        </p:nvCxnSpPr>
        <p:spPr>
          <a:xfrm flipV="1">
            <a:off x="3070473" y="4744293"/>
            <a:ext cx="0" cy="183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703172" y="311578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622001" y="3115787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48" idx="0"/>
          </p:cNvCxnSpPr>
          <p:nvPr/>
        </p:nvCxnSpPr>
        <p:spPr>
          <a:xfrm flipV="1">
            <a:off x="1091583" y="2896481"/>
            <a:ext cx="267852" cy="219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0" idx="0"/>
          </p:cNvCxnSpPr>
          <p:nvPr/>
        </p:nvCxnSpPr>
        <p:spPr>
          <a:xfrm flipH="1" flipV="1">
            <a:off x="1754105" y="2896481"/>
            <a:ext cx="256307" cy="219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3021737" y="270491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Hash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559973" y="319136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</a:t>
            </a:r>
            <a:r>
              <a:rPr lang="en-US" altLang="zh-CN" sz="900" dirty="0" smtClean="0">
                <a:solidFill>
                  <a:schemeClr val="tx1"/>
                </a:solidFill>
              </a:rPr>
              <a:t>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478802" y="319136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Hash </a:t>
            </a:r>
            <a:r>
              <a:rPr lang="en-US" altLang="zh-CN" sz="900" dirty="0" smtClean="0">
                <a:solidFill>
                  <a:schemeClr val="tx1"/>
                </a:solidFill>
              </a:rPr>
              <a:t>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4" name="直接箭头连接符 93"/>
          <p:cNvCxnSpPr>
            <a:stCxn id="61" idx="0"/>
          </p:cNvCxnSpPr>
          <p:nvPr/>
        </p:nvCxnSpPr>
        <p:spPr>
          <a:xfrm flipV="1">
            <a:off x="2948384" y="2972057"/>
            <a:ext cx="267852" cy="219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93" idx="0"/>
          </p:cNvCxnSpPr>
          <p:nvPr/>
        </p:nvCxnSpPr>
        <p:spPr>
          <a:xfrm flipH="1" flipV="1">
            <a:off x="3610906" y="2972057"/>
            <a:ext cx="256307" cy="219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60" idx="0"/>
            <a:endCxn id="12" idx="2"/>
          </p:cNvCxnSpPr>
          <p:nvPr/>
        </p:nvCxnSpPr>
        <p:spPr>
          <a:xfrm flipV="1">
            <a:off x="3410148" y="2512207"/>
            <a:ext cx="0" cy="192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3478802" y="3615369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8" name="直接箭头连接符 97"/>
          <p:cNvCxnSpPr>
            <a:stCxn id="97" idx="0"/>
            <a:endCxn id="93" idx="2"/>
          </p:cNvCxnSpPr>
          <p:nvPr/>
        </p:nvCxnSpPr>
        <p:spPr>
          <a:xfrm flipV="1">
            <a:off x="3867213" y="3458510"/>
            <a:ext cx="0" cy="156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2559973" y="361395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0" name="直接箭头连接符 99"/>
          <p:cNvCxnSpPr>
            <a:stCxn id="99" idx="0"/>
            <a:endCxn id="61" idx="2"/>
          </p:cNvCxnSpPr>
          <p:nvPr/>
        </p:nvCxnSpPr>
        <p:spPr>
          <a:xfrm flipV="1">
            <a:off x="2948384" y="3458510"/>
            <a:ext cx="0" cy="155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82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616220" y="3824534"/>
            <a:ext cx="3663925" cy="12999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Global File System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1" name="折角形 40"/>
          <p:cNvSpPr/>
          <p:nvPr/>
        </p:nvSpPr>
        <p:spPr>
          <a:xfrm>
            <a:off x="2559847" y="4170977"/>
            <a:ext cx="665691" cy="372448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Table1 Partition1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3" name="折角形 42"/>
          <p:cNvSpPr/>
          <p:nvPr/>
        </p:nvSpPr>
        <p:spPr>
          <a:xfrm>
            <a:off x="1775714" y="4170977"/>
            <a:ext cx="552085" cy="372448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Global Table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4" name="折角形 43"/>
          <p:cNvSpPr/>
          <p:nvPr/>
        </p:nvSpPr>
        <p:spPr>
          <a:xfrm>
            <a:off x="3359528" y="4170977"/>
            <a:ext cx="665691" cy="372448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Table1 Partition2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6" name="折角形 45"/>
          <p:cNvSpPr/>
          <p:nvPr/>
        </p:nvSpPr>
        <p:spPr>
          <a:xfrm>
            <a:off x="2559847" y="4625036"/>
            <a:ext cx="665691" cy="372448"/>
          </a:xfrm>
          <a:prstGeom prst="foldedCorne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Table2 Partition1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7" name="折角形 46"/>
          <p:cNvSpPr/>
          <p:nvPr/>
        </p:nvSpPr>
        <p:spPr>
          <a:xfrm>
            <a:off x="3359528" y="4622856"/>
            <a:ext cx="665691" cy="372448"/>
          </a:xfrm>
          <a:prstGeom prst="foldedCorne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Table2 Partition2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595437" y="1745838"/>
            <a:ext cx="1075252" cy="17212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Node1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16627" y="2009422"/>
            <a:ext cx="793574" cy="25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Global Table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716627" y="2436804"/>
            <a:ext cx="793574" cy="3144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Table1</a:t>
            </a:r>
          </a:p>
          <a:p>
            <a:pPr algn="ctr"/>
            <a:r>
              <a:rPr lang="en-US" altLang="zh-CN" sz="900">
                <a:solidFill>
                  <a:schemeClr val="tx1"/>
                </a:solidFill>
              </a:rPr>
              <a:t>Partition1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716627" y="2979617"/>
            <a:ext cx="793574" cy="3144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Table2</a:t>
            </a:r>
          </a:p>
          <a:p>
            <a:pPr algn="ctr"/>
            <a:r>
              <a:rPr lang="en-US" altLang="zh-CN" sz="900">
                <a:solidFill>
                  <a:schemeClr val="tx1"/>
                </a:solidFill>
              </a:rPr>
              <a:t>Partition1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892693" y="1745839"/>
            <a:ext cx="1075252" cy="1721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Node2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013883" y="2009422"/>
            <a:ext cx="793574" cy="25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Global Table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013883" y="2436804"/>
            <a:ext cx="793574" cy="3144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Table1</a:t>
            </a:r>
          </a:p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Partition2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013883" y="2979617"/>
            <a:ext cx="793574" cy="3144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Table2</a:t>
            </a:r>
          </a:p>
          <a:p>
            <a:pPr algn="ctr"/>
            <a:r>
              <a:rPr lang="en-US" altLang="zh-CN" sz="900">
                <a:solidFill>
                  <a:schemeClr val="tx1"/>
                </a:solidFill>
              </a:rPr>
              <a:t>Partition2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204893" y="1745839"/>
            <a:ext cx="1075252" cy="1721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 smtClean="0">
                <a:solidFill>
                  <a:schemeClr val="tx1"/>
                </a:solidFill>
              </a:rPr>
              <a:t>Node3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326083" y="2009422"/>
            <a:ext cx="793574" cy="258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Global Table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326083" y="2436804"/>
            <a:ext cx="793574" cy="3144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Table1</a:t>
            </a:r>
          </a:p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Partition3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326083" y="2979617"/>
            <a:ext cx="793574" cy="3144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Table2</a:t>
            </a:r>
          </a:p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Partition3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000124" y="2362634"/>
            <a:ext cx="4408085" cy="4766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Table1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000124" y="2934497"/>
            <a:ext cx="4408085" cy="43735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Table2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3" name="折角形 22"/>
          <p:cNvSpPr/>
          <p:nvPr/>
        </p:nvSpPr>
        <p:spPr>
          <a:xfrm>
            <a:off x="4204893" y="4170977"/>
            <a:ext cx="665691" cy="372448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Table1 </a:t>
            </a:r>
            <a:r>
              <a:rPr lang="en-US" altLang="zh-CN" sz="900" dirty="0" smtClean="0">
                <a:solidFill>
                  <a:schemeClr val="tx1"/>
                </a:solidFill>
              </a:rPr>
              <a:t>Partition3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折角形 23"/>
          <p:cNvSpPr/>
          <p:nvPr/>
        </p:nvSpPr>
        <p:spPr>
          <a:xfrm>
            <a:off x="4204893" y="4622979"/>
            <a:ext cx="665691" cy="372448"/>
          </a:xfrm>
          <a:prstGeom prst="foldedCorne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Table2 </a:t>
            </a:r>
            <a:r>
              <a:rPr lang="en-US" altLang="zh-CN" sz="900" dirty="0" smtClean="0">
                <a:solidFill>
                  <a:schemeClr val="tx1"/>
                </a:solidFill>
              </a:rPr>
              <a:t>Partition3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55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53337" y="254660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Pipe 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2451472" y="2478612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29960" y="220581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Pipe </a:t>
            </a:r>
            <a:r>
              <a:rPr lang="en-US" altLang="zh-CN" sz="900" dirty="0" err="1" smtClean="0">
                <a:solidFill>
                  <a:schemeClr val="tx1"/>
                </a:solidFill>
              </a:rPr>
              <a:t>Recv</a:t>
            </a:r>
            <a:r>
              <a:rPr lang="en-US" altLang="zh-CN" sz="900" dirty="0" smtClean="0">
                <a:solidFill>
                  <a:schemeClr val="tx1"/>
                </a:solidFill>
              </a:rPr>
              <a:t> 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29960" y="299472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Pipe  Send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6" idx="0"/>
            <a:endCxn id="5" idx="2"/>
          </p:cNvCxnSpPr>
          <p:nvPr/>
        </p:nvCxnSpPr>
        <p:spPr>
          <a:xfrm flipV="1">
            <a:off x="3318371" y="2472961"/>
            <a:ext cx="0" cy="52176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318371" y="2584151"/>
            <a:ext cx="55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NetIO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4520387" y="254660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</a:t>
            </a:r>
            <a:r>
              <a:rPr lang="en-US" altLang="zh-CN" sz="900" dirty="0" smtClean="0">
                <a:solidFill>
                  <a:schemeClr val="tx1"/>
                </a:solidFill>
              </a:rPr>
              <a:t>Union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5518522" y="2478612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997010" y="220581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Union </a:t>
            </a:r>
            <a:r>
              <a:rPr lang="en-US" altLang="zh-CN" sz="900" dirty="0" err="1">
                <a:solidFill>
                  <a:schemeClr val="tx1"/>
                </a:solidFill>
              </a:rPr>
              <a:t>Recv</a:t>
            </a:r>
            <a:r>
              <a:rPr lang="en-US" altLang="zh-CN" sz="900" dirty="0">
                <a:solidFill>
                  <a:schemeClr val="tx1"/>
                </a:solidFill>
              </a:rPr>
              <a:t> 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11111" y="2994724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Union Send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21" idx="0"/>
            <a:endCxn id="20" idx="2"/>
          </p:cNvCxnSpPr>
          <p:nvPr/>
        </p:nvCxnSpPr>
        <p:spPr>
          <a:xfrm flipV="1">
            <a:off x="5899522" y="2472961"/>
            <a:ext cx="485899" cy="52176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775872" y="2536750"/>
            <a:ext cx="55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NetIO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6663723" y="29947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Distributed Union Send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5" idx="0"/>
            <a:endCxn id="20" idx="2"/>
          </p:cNvCxnSpPr>
          <p:nvPr/>
        </p:nvCxnSpPr>
        <p:spPr>
          <a:xfrm flipH="1" flipV="1">
            <a:off x="6385421" y="2472961"/>
            <a:ext cx="666713" cy="52176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287932" y="288173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2476919" y="51977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498746" y="51977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828865" y="519772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Distributed Hash Split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1472" y="561173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53" name="肘形连接符 33"/>
          <p:cNvCxnSpPr>
            <a:stCxn id="31" idx="3"/>
            <a:endCxn id="32" idx="1"/>
          </p:cNvCxnSpPr>
          <p:nvPr/>
        </p:nvCxnSpPr>
        <p:spPr>
          <a:xfrm>
            <a:off x="3253741" y="5331297"/>
            <a:ext cx="24500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4274544" y="4992225"/>
            <a:ext cx="552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NetIO</a:t>
            </a:r>
            <a:endParaRPr lang="zh-CN" altLang="en-US" sz="1200" dirty="0"/>
          </a:p>
        </p:txBody>
      </p:sp>
      <p:sp>
        <p:nvSpPr>
          <p:cNvPr id="57" name="矩形 56"/>
          <p:cNvSpPr/>
          <p:nvPr/>
        </p:nvSpPr>
        <p:spPr>
          <a:xfrm>
            <a:off x="2476919" y="57069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498746" y="570067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26872" y="5706980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>
            <a:stCxn id="57" idx="0"/>
            <a:endCxn id="31" idx="2"/>
          </p:cNvCxnSpPr>
          <p:nvPr/>
        </p:nvCxnSpPr>
        <p:spPr>
          <a:xfrm flipV="1">
            <a:off x="2865330" y="5464870"/>
            <a:ext cx="0" cy="24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8" idx="0"/>
            <a:endCxn id="32" idx="2"/>
          </p:cNvCxnSpPr>
          <p:nvPr/>
        </p:nvCxnSpPr>
        <p:spPr>
          <a:xfrm flipV="1">
            <a:off x="3887157" y="5464870"/>
            <a:ext cx="0" cy="235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59" idx="0"/>
            <a:endCxn id="39" idx="2"/>
          </p:cNvCxnSpPr>
          <p:nvPr/>
        </p:nvCxnSpPr>
        <p:spPr>
          <a:xfrm flipV="1">
            <a:off x="5215283" y="5464870"/>
            <a:ext cx="1993" cy="242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33"/>
          <p:cNvCxnSpPr>
            <a:stCxn id="32" idx="3"/>
            <a:endCxn id="39" idx="1"/>
          </p:cNvCxnSpPr>
          <p:nvPr/>
        </p:nvCxnSpPr>
        <p:spPr>
          <a:xfrm>
            <a:off x="4275568" y="5331297"/>
            <a:ext cx="55329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2476919" y="4728421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3" name="直接箭头连接符 82"/>
          <p:cNvCxnSpPr>
            <a:stCxn id="31" idx="0"/>
            <a:endCxn id="81" idx="2"/>
          </p:cNvCxnSpPr>
          <p:nvPr/>
        </p:nvCxnSpPr>
        <p:spPr>
          <a:xfrm flipV="1">
            <a:off x="2865330" y="4995568"/>
            <a:ext cx="0" cy="202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3498746" y="4723362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8" name="直接箭头连接符 87"/>
          <p:cNvCxnSpPr>
            <a:stCxn id="32" idx="0"/>
            <a:endCxn id="87" idx="2"/>
          </p:cNvCxnSpPr>
          <p:nvPr/>
        </p:nvCxnSpPr>
        <p:spPr>
          <a:xfrm flipV="1">
            <a:off x="3887157" y="4990509"/>
            <a:ext cx="0" cy="207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4826872" y="4732683"/>
            <a:ext cx="776822" cy="267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1" name="直接箭头连接符 90"/>
          <p:cNvCxnSpPr>
            <a:stCxn id="39" idx="0"/>
            <a:endCxn id="90" idx="2"/>
          </p:cNvCxnSpPr>
          <p:nvPr/>
        </p:nvCxnSpPr>
        <p:spPr>
          <a:xfrm flipH="1" flipV="1">
            <a:off x="5215283" y="4999830"/>
            <a:ext cx="1993" cy="197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078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设计系统的数据存储模型之前我们要考虑几个问题：</a:t>
            </a:r>
          </a:p>
          <a:p>
            <a:r>
              <a:rPr lang="zh-CN" altLang="zh-CN" dirty="0"/>
              <a:t>为什么用内存是主存，缓存友好为什么重要？ 以前磁盘主存内存缓存有什么问题？</a:t>
            </a:r>
          </a:p>
          <a:p>
            <a:r>
              <a:rPr lang="zh-CN" altLang="zh-CN" dirty="0"/>
              <a:t>采用什么存储结构，纯列，还是行列混合，为什么？</a:t>
            </a:r>
          </a:p>
          <a:p>
            <a:r>
              <a:rPr lang="zh-CN" altLang="zh-CN" dirty="0"/>
              <a:t>压缩怎么搞，为什么选择轻量级压缩，重量级压缩需要吗，影响是什么？</a:t>
            </a:r>
          </a:p>
          <a:p>
            <a:r>
              <a:rPr lang="zh-CN" altLang="zh-CN" dirty="0"/>
              <a:t>如何加速数据遍历</a:t>
            </a:r>
            <a:r>
              <a:rPr lang="en-US" altLang="zh-CN" dirty="0"/>
              <a:t> =&gt; </a:t>
            </a:r>
            <a:r>
              <a:rPr lang="zh-CN" altLang="zh-CN" dirty="0"/>
              <a:t>知识网格设计</a:t>
            </a:r>
          </a:p>
          <a:p>
            <a:r>
              <a:rPr lang="zh-CN" altLang="zh-CN" dirty="0"/>
              <a:t>内存管理设计</a:t>
            </a:r>
            <a:r>
              <a:rPr lang="en-US" altLang="zh-CN" dirty="0"/>
              <a:t> =&gt; </a:t>
            </a:r>
            <a:r>
              <a:rPr lang="zh-CN" altLang="zh-CN" dirty="0"/>
              <a:t>选择合适的内存算法</a:t>
            </a:r>
          </a:p>
          <a:p>
            <a:r>
              <a:rPr lang="zh-CN" altLang="zh-CN" dirty="0"/>
              <a:t>如何支持各种数据类型？数字类型，字符串类型；</a:t>
            </a:r>
            <a:r>
              <a:rPr lang="en-US" altLang="zh-CN" dirty="0"/>
              <a:t>	</a:t>
            </a:r>
            <a:endParaRPr lang="zh-CN" altLang="zh-CN" dirty="0"/>
          </a:p>
          <a:p>
            <a:r>
              <a:rPr lang="zh-CN" altLang="zh-CN" dirty="0"/>
              <a:t>持久化的方法是什么？ 元数据存储方案？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3578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u="sng" dirty="0"/>
              <a:t>SIMD-Scan: Ultra Fast in-Memory Table Scan using on-Chip Vector Processing Units </a:t>
            </a:r>
            <a:endParaRPr lang="zh-CN" altLang="zh-CN" dirty="0"/>
          </a:p>
          <a:p>
            <a:r>
              <a:rPr lang="en-US" altLang="zh-CN" u="sng" dirty="0">
                <a:hlinkClick r:id="rId2"/>
              </a:rPr>
              <a:t>http://www.intel.com/content/dam/www/public/us/en/documents/guides/xeon-intel-server-processor-comparison-guide.pdf</a:t>
            </a:r>
            <a:endParaRPr lang="zh-CN" altLang="zh-CN" dirty="0"/>
          </a:p>
          <a:p>
            <a:r>
              <a:rPr lang="en-US" altLang="zh-CN" u="sng" dirty="0">
                <a:hlinkClick r:id="rId3"/>
              </a:rPr>
              <a:t>http://en.wikipedia.org/wiki/Xeon#E5-16xx.2F26xx_v3-series_.22Haswell-EP.22</a:t>
            </a:r>
            <a:endParaRPr lang="zh-CN" altLang="zh-CN" dirty="0"/>
          </a:p>
          <a:p>
            <a:r>
              <a:rPr lang="en-US" altLang="zh-CN" u="sng" dirty="0">
                <a:hlinkClick r:id="rId4"/>
              </a:rPr>
              <a:t>http://en.wikipedia.org/wiki/Haswell_(microarchitecture)#SERVER-CPUS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491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38199" y="1589903"/>
            <a:ext cx="8646460" cy="4801701"/>
            <a:chOff x="838198" y="1208747"/>
            <a:chExt cx="9864147" cy="5501147"/>
          </a:xfrm>
        </p:grpSpPr>
        <p:sp>
          <p:nvSpPr>
            <p:cNvPr id="5" name="圆角矩形 4"/>
            <p:cNvSpPr/>
            <p:nvPr/>
          </p:nvSpPr>
          <p:spPr>
            <a:xfrm>
              <a:off x="838200" y="6119090"/>
              <a:ext cx="9864144" cy="5908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HDFS</a:t>
              </a:r>
              <a:endParaRPr lang="zh-CN" altLang="en-US" sz="120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38198" y="4873243"/>
              <a:ext cx="1880809" cy="1128512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Metadata</a:t>
              </a:r>
            </a:p>
            <a:p>
              <a:pPr algn="ctr"/>
              <a:r>
                <a:rPr lang="en-US" altLang="zh-CN" sz="1200" smtClean="0"/>
                <a:t>Base on SQLite</a:t>
              </a:r>
              <a:endParaRPr lang="zh-CN" altLang="en-US" sz="120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905535" y="4873243"/>
              <a:ext cx="7796807" cy="51541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Table &amp; Column Management</a:t>
              </a:r>
              <a:endParaRPr lang="zh-CN" altLang="en-US" sz="120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905535" y="5505992"/>
              <a:ext cx="7796810" cy="49576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Memory Buffer Management</a:t>
              </a:r>
              <a:endParaRPr lang="zh-CN" altLang="en-US" sz="120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38200" y="3136268"/>
              <a:ext cx="9864144" cy="49576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Parser base </a:t>
              </a:r>
              <a:r>
                <a:rPr lang="en-US" altLang="zh-CN" sz="1200"/>
                <a:t>on SQLite</a:t>
              </a:r>
              <a:endParaRPr lang="zh-CN" altLang="en-US" sz="120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159876" y="4335535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executor</a:t>
              </a:r>
              <a:endParaRPr lang="zh-CN" altLang="en-US" sz="120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886423" y="3778508"/>
              <a:ext cx="1815922" cy="977400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DML </a:t>
              </a:r>
              <a:r>
                <a:rPr lang="en-US" altLang="zh-CN" sz="1200"/>
                <a:t>executor</a:t>
              </a:r>
              <a:r>
                <a:rPr lang="en-US" altLang="zh-CN" sz="1200" smtClean="0"/>
                <a:t> (no support)</a:t>
              </a:r>
              <a:endParaRPr lang="zh-CN" altLang="en-US" sz="120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38201" y="3759191"/>
              <a:ext cx="3167128" cy="996718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DDL executor</a:t>
              </a:r>
              <a:endParaRPr lang="zh-CN" altLang="en-US" sz="120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159876" y="3778508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</a:t>
              </a:r>
              <a:r>
                <a:rPr lang="en-US" altLang="zh-CN" sz="1200" smtClean="0"/>
                <a:t>optimizer</a:t>
              </a:r>
              <a:endParaRPr lang="zh-CN" altLang="en-US" sz="120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38200" y="2485623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Scheduler</a:t>
              </a:r>
              <a:endParaRPr lang="zh-CN" altLang="en-US" sz="120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38200" y="1834978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Network IO</a:t>
              </a:r>
              <a:endParaRPr lang="zh-CN" altLang="en-US" sz="120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38200" y="1208747"/>
              <a:ext cx="2497968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JDBC</a:t>
              </a:r>
              <a:endParaRPr lang="zh-CN" altLang="en-US" sz="120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465492" y="1208747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ODBC</a:t>
              </a:r>
              <a:endParaRPr lang="zh-CN" altLang="en-US" sz="120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770272" y="1219716"/>
              <a:ext cx="2627292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CMD</a:t>
              </a:r>
              <a:endParaRPr lang="zh-CN" altLang="en-US" sz="120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526888" y="1229881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others</a:t>
              </a:r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270181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7994" y="1430349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98814" y="4100111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1816895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3287861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2498814" y="325223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9" name="直接箭头连接符 8"/>
          <p:cNvCxnSpPr>
            <a:stCxn id="5" idx="0"/>
            <a:endCxn id="4" idx="2"/>
          </p:cNvCxnSpPr>
          <p:nvPr/>
        </p:nvCxnSpPr>
        <p:spPr>
          <a:xfrm flipV="1">
            <a:off x="2379068" y="4575972"/>
            <a:ext cx="681919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4" idx="2"/>
          </p:cNvCxnSpPr>
          <p:nvPr/>
        </p:nvCxnSpPr>
        <p:spPr>
          <a:xfrm flipH="1" flipV="1">
            <a:off x="3060987" y="4575972"/>
            <a:ext cx="789047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0"/>
            <a:endCxn id="7" idx="2"/>
          </p:cNvCxnSpPr>
          <p:nvPr/>
        </p:nvCxnSpPr>
        <p:spPr>
          <a:xfrm flipV="1">
            <a:off x="3060987" y="3728096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807027" y="2612571"/>
            <a:ext cx="315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由</a:t>
            </a:r>
            <a:r>
              <a:rPr lang="en-US" altLang="zh-CN" smtClean="0"/>
              <a:t>SELECT</a:t>
            </a:r>
            <a:r>
              <a:rPr lang="zh-CN" altLang="en-US" smtClean="0"/>
              <a:t>上下文产生的执行树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629292" y="4100111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5" name="圆角矩形 24"/>
          <p:cNvSpPr/>
          <p:nvPr/>
        </p:nvSpPr>
        <p:spPr>
          <a:xfrm>
            <a:off x="6855738" y="5805455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27" name="圆角矩形 26"/>
          <p:cNvSpPr/>
          <p:nvPr/>
        </p:nvSpPr>
        <p:spPr>
          <a:xfrm>
            <a:off x="7629292" y="2505349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28" name="直接箭头连接符 27"/>
          <p:cNvCxnSpPr>
            <a:stCxn id="25" idx="0"/>
            <a:endCxn id="33" idx="2"/>
          </p:cNvCxnSpPr>
          <p:nvPr/>
        </p:nvCxnSpPr>
        <p:spPr>
          <a:xfrm flipV="1">
            <a:off x="7447388" y="5352575"/>
            <a:ext cx="0" cy="45288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9" idx="0"/>
            <a:endCxn id="24" idx="2"/>
          </p:cNvCxnSpPr>
          <p:nvPr/>
        </p:nvCxnSpPr>
        <p:spPr>
          <a:xfrm flipH="1" flipV="1">
            <a:off x="8262222" y="4575972"/>
            <a:ext cx="1083955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44" idx="2"/>
          </p:cNvCxnSpPr>
          <p:nvPr/>
        </p:nvCxnSpPr>
        <p:spPr>
          <a:xfrm flipV="1">
            <a:off x="8262222" y="3757813"/>
            <a:ext cx="0" cy="34229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箭头 30"/>
          <p:cNvSpPr/>
          <p:nvPr/>
        </p:nvSpPr>
        <p:spPr>
          <a:xfrm>
            <a:off x="5186331" y="3842657"/>
            <a:ext cx="838200" cy="9252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6814458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37" name="圆角矩形 36"/>
          <p:cNvSpPr/>
          <p:nvPr/>
        </p:nvSpPr>
        <p:spPr>
          <a:xfrm>
            <a:off x="8754527" y="5794569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38" name="直接箭头连接符 37"/>
          <p:cNvCxnSpPr>
            <a:stCxn id="37" idx="0"/>
            <a:endCxn id="39" idx="2"/>
          </p:cNvCxnSpPr>
          <p:nvPr/>
        </p:nvCxnSpPr>
        <p:spPr>
          <a:xfrm flipV="1">
            <a:off x="9346177" y="5352575"/>
            <a:ext cx="0" cy="44199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8713247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41" name="直接箭头连接符 40"/>
          <p:cNvCxnSpPr>
            <a:stCxn id="33" idx="0"/>
            <a:endCxn id="24" idx="2"/>
          </p:cNvCxnSpPr>
          <p:nvPr/>
        </p:nvCxnSpPr>
        <p:spPr>
          <a:xfrm flipV="1">
            <a:off x="7447388" y="4575972"/>
            <a:ext cx="814834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7629292" y="3281952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54" name="直接箭头连接符 53"/>
          <p:cNvCxnSpPr>
            <a:stCxn id="44" idx="0"/>
            <a:endCxn id="27" idx="2"/>
          </p:cNvCxnSpPr>
          <p:nvPr/>
        </p:nvCxnSpPr>
        <p:spPr>
          <a:xfrm flipV="1">
            <a:off x="8262222" y="2981210"/>
            <a:ext cx="0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10592835" y="3329481"/>
            <a:ext cx="335939" cy="1377332"/>
            <a:chOff x="5629416" y="3130423"/>
            <a:chExt cx="335939" cy="1377332"/>
          </a:xfrm>
        </p:grpSpPr>
        <p:sp>
          <p:nvSpPr>
            <p:cNvPr id="60" name="圆角矩形 59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6782733" y="211073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进过优化后的</a:t>
            </a:r>
            <a:r>
              <a:rPr lang="zh-CN" altLang="en-US"/>
              <a:t>多线程</a:t>
            </a:r>
            <a:r>
              <a:rPr lang="zh-CN" altLang="en-US" smtClean="0"/>
              <a:t>执行树</a:t>
            </a:r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0135197" y="291262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Buffer</a:t>
            </a:r>
            <a:r>
              <a:rPr lang="zh-CN" altLang="en-US" smtClean="0"/>
              <a:t>管理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39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1433032" y="3058887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433032" y="3441442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433032" y="4271867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433032" y="512561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600979" y="320351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1688841" y="4033936"/>
            <a:ext cx="114923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2894821" y="3203511"/>
            <a:ext cx="1311741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487369" y="1892214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153511" y="4044336"/>
            <a:ext cx="1206223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0" name="圆角矩形 19"/>
          <p:cNvSpPr/>
          <p:nvPr/>
        </p:nvSpPr>
        <p:spPr>
          <a:xfrm>
            <a:off x="4665070" y="486210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433032" y="5861138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8095090" y="5623208"/>
            <a:ext cx="1511559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24" name="圆角矩形 23"/>
          <p:cNvSpPr/>
          <p:nvPr/>
        </p:nvSpPr>
        <p:spPr>
          <a:xfrm>
            <a:off x="6002558" y="4864481"/>
            <a:ext cx="122012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487369" y="3256775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thread1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87369" y="4058860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thread2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87369" y="4940908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thread3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87369" y="5676471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thread4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517909" y="3289511"/>
            <a:ext cx="335939" cy="1377332"/>
            <a:chOff x="5629416" y="3130423"/>
            <a:chExt cx="335939" cy="1377332"/>
          </a:xfrm>
        </p:grpSpPr>
        <p:sp>
          <p:nvSpPr>
            <p:cNvPr id="16" name="圆角矩形 15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38" name="直接箭头连接符 37"/>
          <p:cNvCxnSpPr>
            <a:stCxn id="36" idx="2"/>
            <a:endCxn id="20" idx="0"/>
          </p:cNvCxnSpPr>
          <p:nvPr/>
        </p:nvCxnSpPr>
        <p:spPr>
          <a:xfrm rot="16200000" flipH="1">
            <a:off x="4858531" y="4493395"/>
            <a:ext cx="195265" cy="54216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7"/>
          <p:cNvCxnSpPr>
            <a:stCxn id="18" idx="3"/>
            <a:endCxn id="59" idx="0"/>
          </p:cNvCxnSpPr>
          <p:nvPr/>
        </p:nvCxnSpPr>
        <p:spPr>
          <a:xfrm flipV="1">
            <a:off x="4359734" y="2971532"/>
            <a:ext cx="1065458" cy="1310735"/>
          </a:xfrm>
          <a:prstGeom prst="bentConnector4">
            <a:avLst>
              <a:gd name="adj1" fmla="val 42155"/>
              <a:gd name="adj2" fmla="val 117441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37"/>
          <p:cNvCxnSpPr>
            <a:stCxn id="13" idx="3"/>
            <a:endCxn id="16" idx="0"/>
          </p:cNvCxnSpPr>
          <p:nvPr/>
        </p:nvCxnSpPr>
        <p:spPr>
          <a:xfrm flipV="1">
            <a:off x="4206562" y="3289511"/>
            <a:ext cx="480113" cy="151931"/>
          </a:xfrm>
          <a:prstGeom prst="bentConnector4">
            <a:avLst>
              <a:gd name="adj1" fmla="val 32590"/>
              <a:gd name="adj2" fmla="val 307068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7435821" y="4838782"/>
            <a:ext cx="335939" cy="1377332"/>
            <a:chOff x="5629416" y="3130423"/>
            <a:chExt cx="335939" cy="1377332"/>
          </a:xfrm>
        </p:grpSpPr>
        <p:sp>
          <p:nvSpPr>
            <p:cNvPr id="39" name="圆角矩形 3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49" name="直接箭头连接符 37"/>
          <p:cNvCxnSpPr>
            <a:stCxn id="24" idx="3"/>
            <a:endCxn id="39" idx="0"/>
          </p:cNvCxnSpPr>
          <p:nvPr/>
        </p:nvCxnSpPr>
        <p:spPr>
          <a:xfrm flipV="1">
            <a:off x="7222678" y="4838782"/>
            <a:ext cx="381909" cy="263630"/>
          </a:xfrm>
          <a:prstGeom prst="bentConnector4">
            <a:avLst>
              <a:gd name="adj1" fmla="val 28113"/>
              <a:gd name="adj2" fmla="val 18671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37"/>
          <p:cNvCxnSpPr>
            <a:stCxn id="48" idx="2"/>
            <a:endCxn id="21" idx="0"/>
          </p:cNvCxnSpPr>
          <p:nvPr/>
        </p:nvCxnSpPr>
        <p:spPr>
          <a:xfrm rot="5400000" flipH="1" flipV="1">
            <a:off x="7930479" y="5295723"/>
            <a:ext cx="592906" cy="1247875"/>
          </a:xfrm>
          <a:prstGeom prst="bentConnector5">
            <a:avLst>
              <a:gd name="adj1" fmla="val -38556"/>
              <a:gd name="adj2" fmla="val 26416"/>
              <a:gd name="adj3" fmla="val 13855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5256426" y="2971532"/>
            <a:ext cx="335939" cy="1377332"/>
            <a:chOff x="5629416" y="3130423"/>
            <a:chExt cx="335939" cy="1377332"/>
          </a:xfrm>
        </p:grpSpPr>
        <p:sp>
          <p:nvSpPr>
            <p:cNvPr id="59" name="圆角矩形 5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67" name="直接箭头连接符 37"/>
          <p:cNvCxnSpPr>
            <a:stCxn id="66" idx="2"/>
            <a:endCxn id="20" idx="0"/>
          </p:cNvCxnSpPr>
          <p:nvPr/>
        </p:nvCxnSpPr>
        <p:spPr>
          <a:xfrm rot="5400000">
            <a:off x="5068800" y="4507308"/>
            <a:ext cx="513244" cy="19635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46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</a:t>
            </a:r>
            <a:r>
              <a:rPr lang="en-US" altLang="zh-CN" smtClean="0"/>
              <a:t>GROUP BY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217224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7" name="直接箭头连接符 6"/>
          <p:cNvCxnSpPr>
            <a:stCxn id="4" idx="0"/>
            <a:endCxn id="3" idx="2"/>
          </p:cNvCxnSpPr>
          <p:nvPr/>
        </p:nvCxnSpPr>
        <p:spPr>
          <a:xfrm flipV="1">
            <a:off x="2734415" y="315771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0"/>
            <a:endCxn id="6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5898266" y="35346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5898266" y="438253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7297858" y="164728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4" name="直接箭头连接符 13"/>
          <p:cNvCxnSpPr>
            <a:stCxn id="12" idx="0"/>
            <a:endCxn id="11" idx="2"/>
          </p:cNvCxnSpPr>
          <p:nvPr/>
        </p:nvCxnSpPr>
        <p:spPr>
          <a:xfrm flipV="1">
            <a:off x="6460439" y="4010517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0"/>
            <a:endCxn id="28" idx="2"/>
          </p:cNvCxnSpPr>
          <p:nvPr/>
        </p:nvCxnSpPr>
        <p:spPr>
          <a:xfrm flipV="1">
            <a:off x="6460439" y="2971017"/>
            <a:ext cx="1399592" cy="56363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44015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440152" y="437761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19" name="直接箭头连接符 18"/>
          <p:cNvCxnSpPr>
            <a:stCxn id="18" idx="0"/>
            <a:endCxn id="17" idx="2"/>
          </p:cNvCxnSpPr>
          <p:nvPr/>
        </p:nvCxnSpPr>
        <p:spPr>
          <a:xfrm flipV="1">
            <a:off x="8002325" y="4005595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9204411" y="353957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9204411" y="438745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22" name="直接箭头连接符 21"/>
          <p:cNvCxnSpPr>
            <a:stCxn id="21" idx="0"/>
            <a:endCxn id="20" idx="2"/>
          </p:cNvCxnSpPr>
          <p:nvPr/>
        </p:nvCxnSpPr>
        <p:spPr>
          <a:xfrm flipV="1">
            <a:off x="9766584" y="401543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842078" y="40154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7297858" y="24951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7" idx="0"/>
            <a:endCxn id="28" idx="2"/>
          </p:cNvCxnSpPr>
          <p:nvPr/>
        </p:nvCxnSpPr>
        <p:spPr>
          <a:xfrm flipH="1" flipV="1">
            <a:off x="7860031" y="2971017"/>
            <a:ext cx="142294" cy="55871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0" idx="0"/>
            <a:endCxn id="28" idx="2"/>
          </p:cNvCxnSpPr>
          <p:nvPr/>
        </p:nvCxnSpPr>
        <p:spPr>
          <a:xfrm flipH="1" flipV="1">
            <a:off x="7860031" y="2971017"/>
            <a:ext cx="1906553" cy="568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0"/>
            <a:endCxn id="13" idx="2"/>
          </p:cNvCxnSpPr>
          <p:nvPr/>
        </p:nvCxnSpPr>
        <p:spPr>
          <a:xfrm flipV="1">
            <a:off x="7860031" y="2123141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433665" y="5220121"/>
            <a:ext cx="8148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增加两种游标，实际使用时，根据参数来决定：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均分范围型游标，相当于将一个表拆分成多个表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资源竞争型游标，公用一个表，但都全部遍历，只是每一个段只被遍历一次</a:t>
            </a:r>
            <a:endParaRPr lang="en-US" altLang="zh-CN" smtClean="0"/>
          </a:p>
          <a:p>
            <a:pPr marL="342900" indent="-342900">
              <a:buAutoNum type="arabicPeriod"/>
            </a:pPr>
            <a:endParaRPr lang="en-US" altLang="zh-CN"/>
          </a:p>
          <a:p>
            <a:r>
              <a:rPr lang="zh-CN" altLang="en-US" smtClean="0"/>
              <a:t>目前先使用资源竞争型游标做</a:t>
            </a:r>
            <a:r>
              <a:rPr lang="en-US" altLang="zh-CN" smtClean="0"/>
              <a:t>DEMO</a:t>
            </a:r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35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GROUP BY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526338" y="2097834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1526338" y="2480389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35416" y="227910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1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526338" y="317396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526338" y="3886204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526338" y="4645090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871567" y="2242457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0" name="圆角矩形 9"/>
          <p:cNvSpPr/>
          <p:nvPr/>
        </p:nvSpPr>
        <p:spPr>
          <a:xfrm>
            <a:off x="1871567" y="293603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1871567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3310819" y="2245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 by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3310819" y="2939179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3310819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5428857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n-&gt;1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6934196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171623" y="4441759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Main thread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783894" y="2976489"/>
            <a:ext cx="335939" cy="1377332"/>
            <a:chOff x="5629416" y="3130423"/>
            <a:chExt cx="335939" cy="1377332"/>
          </a:xfrm>
        </p:grpSpPr>
        <p:sp>
          <p:nvSpPr>
            <p:cNvPr id="21" name="圆角矩形 20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29" name="直接箭头连接符 37"/>
          <p:cNvCxnSpPr>
            <a:stCxn id="16" idx="3"/>
            <a:endCxn id="22" idx="1"/>
          </p:cNvCxnSpPr>
          <p:nvPr/>
        </p:nvCxnSpPr>
        <p:spPr>
          <a:xfrm flipV="1">
            <a:off x="4404843" y="3240816"/>
            <a:ext cx="380642" cy="65625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7"/>
          <p:cNvCxnSpPr>
            <a:stCxn id="13" idx="3"/>
            <a:endCxn id="23" idx="1"/>
          </p:cNvCxnSpPr>
          <p:nvPr/>
        </p:nvCxnSpPr>
        <p:spPr>
          <a:xfrm>
            <a:off x="4404843" y="3177110"/>
            <a:ext cx="379057" cy="23632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7"/>
          <p:cNvCxnSpPr>
            <a:stCxn id="12" idx="3"/>
            <a:endCxn id="21" idx="1"/>
          </p:cNvCxnSpPr>
          <p:nvPr/>
        </p:nvCxnSpPr>
        <p:spPr>
          <a:xfrm>
            <a:off x="4404843" y="2483512"/>
            <a:ext cx="380643" cy="579285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37"/>
          <p:cNvCxnSpPr>
            <a:stCxn id="28" idx="3"/>
            <a:endCxn id="17" idx="1"/>
          </p:cNvCxnSpPr>
          <p:nvPr/>
        </p:nvCxnSpPr>
        <p:spPr>
          <a:xfrm>
            <a:off x="5118241" y="4267513"/>
            <a:ext cx="310616" cy="389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37"/>
          <p:cNvCxnSpPr>
            <a:stCxn id="9" idx="3"/>
            <a:endCxn id="12" idx="1"/>
          </p:cNvCxnSpPr>
          <p:nvPr/>
        </p:nvCxnSpPr>
        <p:spPr>
          <a:xfrm>
            <a:off x="2965591" y="2480388"/>
            <a:ext cx="345228" cy="31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37"/>
          <p:cNvCxnSpPr>
            <a:stCxn id="10" idx="3"/>
            <a:endCxn id="13" idx="1"/>
          </p:cNvCxnSpPr>
          <p:nvPr/>
        </p:nvCxnSpPr>
        <p:spPr>
          <a:xfrm>
            <a:off x="2965591" y="3173965"/>
            <a:ext cx="345228" cy="314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37"/>
          <p:cNvCxnSpPr>
            <a:stCxn id="11" idx="3"/>
            <a:endCxn id="16" idx="1"/>
          </p:cNvCxnSpPr>
          <p:nvPr/>
        </p:nvCxnSpPr>
        <p:spPr>
          <a:xfrm>
            <a:off x="2965591" y="3897067"/>
            <a:ext cx="34522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37"/>
          <p:cNvCxnSpPr>
            <a:stCxn id="17" idx="3"/>
            <a:endCxn id="18" idx="1"/>
          </p:cNvCxnSpPr>
          <p:nvPr/>
        </p:nvCxnSpPr>
        <p:spPr>
          <a:xfrm>
            <a:off x="6522881" y="4657512"/>
            <a:ext cx="411315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32314" y="2970239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2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432314" y="367779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8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hash join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1407136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969309" y="3157719"/>
            <a:ext cx="765106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0"/>
            <a:endCxn id="5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935030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</a:t>
            </a:r>
            <a:endParaRPr lang="zh-CN" altLang="en-US" sz="1400"/>
          </a:p>
        </p:txBody>
      </p:sp>
      <p:cxnSp>
        <p:nvCxnSpPr>
          <p:cNvPr id="11" name="直接箭头连接符 10"/>
          <p:cNvCxnSpPr>
            <a:stCxn id="10" idx="0"/>
            <a:endCxn id="3" idx="2"/>
          </p:cNvCxnSpPr>
          <p:nvPr/>
        </p:nvCxnSpPr>
        <p:spPr>
          <a:xfrm flipH="1" flipV="1">
            <a:off x="2734415" y="3157719"/>
            <a:ext cx="762788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410138" y="3773023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5655918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7735097" y="1717477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8" name="直接箭头连接符 17"/>
          <p:cNvCxnSpPr>
            <a:stCxn id="16" idx="0"/>
            <a:endCxn id="15" idx="2"/>
          </p:cNvCxnSpPr>
          <p:nvPr/>
        </p:nvCxnSpPr>
        <p:spPr>
          <a:xfrm flipV="1">
            <a:off x="6218091" y="4248884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0"/>
            <a:endCxn id="39" idx="2"/>
          </p:cNvCxnSpPr>
          <p:nvPr/>
        </p:nvCxnSpPr>
        <p:spPr>
          <a:xfrm flipV="1">
            <a:off x="6972311" y="3224760"/>
            <a:ext cx="1324960" cy="54826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3812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Scan2(part)</a:t>
            </a:r>
            <a:endParaRPr lang="zh-CN" altLang="en-US" sz="1400"/>
          </a:p>
        </p:txBody>
      </p:sp>
      <p:cxnSp>
        <p:nvCxnSpPr>
          <p:cNvPr id="21" name="直接箭头连接符 20"/>
          <p:cNvCxnSpPr>
            <a:stCxn id="20" idx="0"/>
            <a:endCxn id="15" idx="2"/>
          </p:cNvCxnSpPr>
          <p:nvPr/>
        </p:nvCxnSpPr>
        <p:spPr>
          <a:xfrm flipH="1" flipV="1">
            <a:off x="6972311" y="4248884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9290982" y="376766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3" name="圆角矩形 22"/>
          <p:cNvSpPr/>
          <p:nvPr/>
        </p:nvSpPr>
        <p:spPr>
          <a:xfrm>
            <a:off x="8536762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scan1</a:t>
            </a:r>
            <a:endParaRPr lang="zh-CN" altLang="en-US" sz="1400"/>
          </a:p>
        </p:txBody>
      </p:sp>
      <p:cxnSp>
        <p:nvCxnSpPr>
          <p:cNvPr id="24" name="直接箭头连接符 23"/>
          <p:cNvCxnSpPr>
            <a:stCxn id="23" idx="0"/>
            <a:endCxn id="22" idx="2"/>
          </p:cNvCxnSpPr>
          <p:nvPr/>
        </p:nvCxnSpPr>
        <p:spPr>
          <a:xfrm flipV="1">
            <a:off x="9098935" y="4243525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10064656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Scan2(part</a:t>
            </a:r>
            <a:r>
              <a:rPr lang="en-US" altLang="zh-CN" sz="1400" smtClean="0"/>
              <a:t>)</a:t>
            </a:r>
            <a:endParaRPr lang="zh-CN" altLang="en-US" sz="1400"/>
          </a:p>
        </p:txBody>
      </p:sp>
      <p:cxnSp>
        <p:nvCxnSpPr>
          <p:cNvPr id="26" name="直接箭头连接符 25"/>
          <p:cNvCxnSpPr>
            <a:stCxn id="25" idx="0"/>
            <a:endCxn id="22" idx="2"/>
          </p:cNvCxnSpPr>
          <p:nvPr/>
        </p:nvCxnSpPr>
        <p:spPr>
          <a:xfrm flipH="1" flipV="1">
            <a:off x="9853155" y="4243525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39" idx="2"/>
          </p:cNvCxnSpPr>
          <p:nvPr/>
        </p:nvCxnSpPr>
        <p:spPr>
          <a:xfrm flipH="1" flipV="1">
            <a:off x="8297271" y="3224760"/>
            <a:ext cx="1524015" cy="54826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91886" y="4421537"/>
            <a:ext cx="5050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HASH JOIN </a:t>
            </a:r>
            <a:r>
              <a:rPr lang="zh-CN" altLang="en-US" sz="1400" smtClean="0"/>
              <a:t>并行需要先在两表中选取小表来做</a:t>
            </a:r>
            <a:r>
              <a:rPr lang="en-US" altLang="zh-CN" sz="1400" smtClean="0"/>
              <a:t>HASH TABLE</a:t>
            </a:r>
          </a:p>
          <a:p>
            <a:r>
              <a:rPr lang="zh-CN" altLang="en-US" sz="1400" smtClean="0"/>
              <a:t>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有两种模型，一种是本身就是基于</a:t>
            </a:r>
            <a:r>
              <a:rPr lang="en-US" altLang="zh-CN" sz="1400" smtClean="0"/>
              <a:t>HASH</a:t>
            </a:r>
            <a:r>
              <a:rPr lang="zh-CN" altLang="en-US" sz="1400" smtClean="0"/>
              <a:t>分区的，则每个</a:t>
            </a:r>
            <a:r>
              <a:rPr lang="en-US" altLang="zh-CN" sz="1400" smtClean="0"/>
              <a:t>JOIN</a:t>
            </a:r>
            <a:r>
              <a:rPr lang="zh-CN" altLang="en-US" sz="1400" smtClean="0"/>
              <a:t>节点自己做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（也可以运行时生成）</a:t>
            </a:r>
            <a:endParaRPr lang="en-US" altLang="zh-CN" sz="1400" smtClean="0"/>
          </a:p>
          <a:p>
            <a:r>
              <a:rPr lang="zh-CN" altLang="en-US" sz="1400"/>
              <a:t>另</a:t>
            </a:r>
            <a:r>
              <a:rPr lang="zh-CN" altLang="en-US" sz="1400" smtClean="0"/>
              <a:t>一种则是通用的场景，需要整个表可间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，这个时候需要支持一个并行插入生成的</a:t>
            </a:r>
            <a:r>
              <a:rPr lang="en-US" altLang="zh-CN" sz="1400" smtClean="0"/>
              <a:t>HASH </a:t>
            </a:r>
            <a:r>
              <a:rPr lang="zh-CN" altLang="en-US" sz="1400" smtClean="0"/>
              <a:t>表，这个时候效率是很高的，详细论文可以参考一下（之前看过，忘了是哪篇了）</a:t>
            </a:r>
            <a:endParaRPr lang="en-US" altLang="zh-CN" sz="1400" smtClean="0"/>
          </a:p>
          <a:p>
            <a:endParaRPr lang="en-US" altLang="zh-CN" sz="1400"/>
          </a:p>
          <a:p>
            <a:r>
              <a:rPr lang="zh-CN" altLang="en-US" sz="1400" b="1" smtClean="0">
                <a:solidFill>
                  <a:srgbClr val="FF0000"/>
                </a:solidFill>
              </a:rPr>
              <a:t>增加一个类似 </a:t>
            </a:r>
            <a:r>
              <a:rPr lang="en-US" altLang="zh-CN" sz="1400" b="1" smtClean="0">
                <a:solidFill>
                  <a:srgbClr val="FF0000"/>
                </a:solidFill>
              </a:rPr>
              <a:t>prepare</a:t>
            </a:r>
            <a:r>
              <a:rPr lang="zh-CN" altLang="en-US" sz="1400" b="1" smtClean="0">
                <a:solidFill>
                  <a:srgbClr val="FF0000"/>
                </a:solidFill>
              </a:rPr>
              <a:t>的阶段，并且这个阶段可以设置线程屏障，需要同步后再一起执行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789546" y="4314275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6" idx="0"/>
            <a:endCxn id="29" idx="1"/>
          </p:cNvCxnSpPr>
          <p:nvPr/>
        </p:nvCxnSpPr>
        <p:spPr>
          <a:xfrm flipV="1">
            <a:off x="6218091" y="4552206"/>
            <a:ext cx="1571455" cy="564509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3" idx="0"/>
            <a:endCxn id="29" idx="3"/>
          </p:cNvCxnSpPr>
          <p:nvPr/>
        </p:nvCxnSpPr>
        <p:spPr>
          <a:xfrm flipH="1" flipV="1">
            <a:off x="8913891" y="4552206"/>
            <a:ext cx="185044" cy="559150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7735098" y="2748899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42" name="直接箭头连接符 41"/>
          <p:cNvCxnSpPr>
            <a:stCxn id="39" idx="0"/>
            <a:endCxn id="17" idx="2"/>
          </p:cNvCxnSpPr>
          <p:nvPr/>
        </p:nvCxnSpPr>
        <p:spPr>
          <a:xfrm flipH="1" flipV="1">
            <a:off x="8297270" y="2193338"/>
            <a:ext cx="1" cy="555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845292" y="2919788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61" name="直接箭头连接符 60"/>
          <p:cNvCxnSpPr>
            <a:stCxn id="4" idx="0"/>
            <a:endCxn id="60" idx="2"/>
          </p:cNvCxnSpPr>
          <p:nvPr/>
        </p:nvCxnSpPr>
        <p:spPr>
          <a:xfrm flipH="1" flipV="1">
            <a:off x="1407465" y="3395649"/>
            <a:ext cx="561844" cy="134085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97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merge join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8457" y="1338942"/>
            <a:ext cx="109074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 join </a:t>
            </a:r>
            <a:r>
              <a:rPr lang="zh-CN" altLang="en-US" dirty="0" smtClean="0"/>
              <a:t>比较好做并行，主要是因为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适合大小表的情况，如果两个都是大表，则不太好处理。这个时候使用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会比较好。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之前</a:t>
            </a:r>
            <a:r>
              <a:rPr lang="en-US" altLang="zh-CN" dirty="0" smtClean="0"/>
              <a:t>MONETDB</a:t>
            </a:r>
            <a:r>
              <a:rPr lang="zh-CN" altLang="en-US" dirty="0" smtClean="0"/>
              <a:t>的论文中，提到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，但方式是将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替换成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，因为他们觉得：</a:t>
            </a:r>
            <a:endParaRPr lang="en-US" altLang="zh-CN" dirty="0" smtClean="0"/>
          </a:p>
          <a:p>
            <a:r>
              <a:rPr lang="en-US" altLang="zh-CN" dirty="0" smtClean="0"/>
              <a:t>MERGE JOIN</a:t>
            </a:r>
            <a:r>
              <a:rPr lang="zh-CN" altLang="en-US" dirty="0" smtClean="0"/>
              <a:t>有几个缺点：</a:t>
            </a:r>
            <a:endParaRPr lang="en-US" altLang="zh-CN" dirty="0" smtClean="0"/>
          </a:p>
          <a:p>
            <a:r>
              <a:rPr lang="zh-CN" altLang="en-US" dirty="0" smtClean="0"/>
              <a:t>第一个问题是计算的消耗比较大</a:t>
            </a:r>
            <a:endParaRPr lang="en-US" altLang="zh-CN" dirty="0" smtClean="0"/>
          </a:p>
          <a:p>
            <a:r>
              <a:rPr lang="zh-CN" altLang="en-US" dirty="0" smtClean="0"/>
              <a:t>第二个问题是需要序列化整个表，这个内存消耗太大；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对于第一个问题，</a:t>
            </a:r>
            <a:r>
              <a:rPr lang="en-US" altLang="zh-CN" dirty="0" smtClean="0"/>
              <a:t>HYPER</a:t>
            </a:r>
            <a:r>
              <a:rPr lang="zh-CN" altLang="en-US" dirty="0" smtClean="0"/>
              <a:t>上经过实践，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的性能并行后续的优势会比较大，如果使用多种排序组合，特别是整形数据</a:t>
            </a:r>
            <a:r>
              <a:rPr lang="zh-CN" altLang="en-US" dirty="0"/>
              <a:t>，使用</a:t>
            </a:r>
            <a:r>
              <a:rPr lang="en-US" altLang="zh-CN" dirty="0"/>
              <a:t>RADIX</a:t>
            </a:r>
            <a:r>
              <a:rPr lang="zh-CN" altLang="en-US" dirty="0"/>
              <a:t> </a:t>
            </a:r>
            <a:r>
              <a:rPr lang="en-US" altLang="zh-CN" dirty="0"/>
              <a:t>SORT</a:t>
            </a:r>
            <a:r>
              <a:rPr lang="zh-CN" altLang="en-US" dirty="0"/>
              <a:t>性能是比较</a:t>
            </a:r>
            <a:r>
              <a:rPr lang="zh-CN" altLang="en-US" dirty="0" smtClean="0"/>
              <a:t>好的，另外，有可能数据本身就是排序的；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对于第二个问题，内存问题，目前没有很好的办法，但如果基于分布式的场景，未尝不能考虑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综合来看，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目前可以先不做，但后续需要考虑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3187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47254" y="3936394"/>
            <a:ext cx="2439966" cy="8912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Memory Block management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93342" y="4044467"/>
            <a:ext cx="264781" cy="4984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9406" y="4196428"/>
            <a:ext cx="264781" cy="346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33608" y="4112908"/>
            <a:ext cx="264781" cy="4302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47810" y="4190036"/>
            <a:ext cx="593539" cy="346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25679" y="4196428"/>
            <a:ext cx="193391" cy="2102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94323" y="3512292"/>
            <a:ext cx="428039" cy="265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7" name="流程图: 多文档 16"/>
          <p:cNvSpPr/>
          <p:nvPr/>
        </p:nvSpPr>
        <p:spPr>
          <a:xfrm>
            <a:off x="3309325" y="5160250"/>
            <a:ext cx="869715" cy="788203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Data Files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8" name="右箭头 27"/>
          <p:cNvSpPr/>
          <p:nvPr/>
        </p:nvSpPr>
        <p:spPr>
          <a:xfrm>
            <a:off x="2774047" y="3549672"/>
            <a:ext cx="180892" cy="2500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cxnSp>
        <p:nvCxnSpPr>
          <p:cNvPr id="36" name="直接箭头连接符 35"/>
          <p:cNvCxnSpPr>
            <a:stCxn id="12" idx="0"/>
            <a:endCxn id="68" idx="2"/>
          </p:cNvCxnSpPr>
          <p:nvPr/>
        </p:nvCxnSpPr>
        <p:spPr>
          <a:xfrm flipV="1">
            <a:off x="2622375" y="3746569"/>
            <a:ext cx="3681" cy="44985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8"/>
          <p:cNvSpPr/>
          <p:nvPr/>
        </p:nvSpPr>
        <p:spPr>
          <a:xfrm rot="16200000">
            <a:off x="3668646" y="4777928"/>
            <a:ext cx="169541" cy="41388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44" name="圆角矩形 43"/>
          <p:cNvSpPr/>
          <p:nvPr/>
        </p:nvSpPr>
        <p:spPr>
          <a:xfrm>
            <a:off x="3761287" y="2397579"/>
            <a:ext cx="958591" cy="1437869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Execute Tree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1" name="右箭头 60"/>
          <p:cNvSpPr/>
          <p:nvPr/>
        </p:nvSpPr>
        <p:spPr>
          <a:xfrm>
            <a:off x="3500766" y="3543198"/>
            <a:ext cx="180892" cy="2500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68" name="矩形 67"/>
          <p:cNvSpPr/>
          <p:nvPr/>
        </p:nvSpPr>
        <p:spPr>
          <a:xfrm>
            <a:off x="2529360" y="3536358"/>
            <a:ext cx="193391" cy="2102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3955901" y="2741254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project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3955900" y="3129119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3955899" y="3524134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74" idx="0"/>
            <a:endCxn id="71" idx="2"/>
          </p:cNvCxnSpPr>
          <p:nvPr/>
        </p:nvCxnSpPr>
        <p:spPr>
          <a:xfrm flipV="1">
            <a:off x="4249170" y="3346832"/>
            <a:ext cx="1" cy="17730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1" idx="0"/>
            <a:endCxn id="70" idx="2"/>
          </p:cNvCxnSpPr>
          <p:nvPr/>
        </p:nvCxnSpPr>
        <p:spPr>
          <a:xfrm flipV="1">
            <a:off x="4249171" y="2958967"/>
            <a:ext cx="1" cy="1701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endCxn id="15" idx="0"/>
          </p:cNvCxnSpPr>
          <p:nvPr/>
        </p:nvCxnSpPr>
        <p:spPr>
          <a:xfrm>
            <a:off x="2864493" y="2874822"/>
            <a:ext cx="343850" cy="63747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2370484" y="2367853"/>
            <a:ext cx="113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Uncompressed Segment</a:t>
            </a:r>
            <a:endParaRPr lang="zh-CN" altLang="en-US" sz="1200"/>
          </a:p>
        </p:txBody>
      </p:sp>
      <p:sp>
        <p:nvSpPr>
          <p:cNvPr id="94" name="文本框 93"/>
          <p:cNvSpPr txBox="1"/>
          <p:nvPr/>
        </p:nvSpPr>
        <p:spPr>
          <a:xfrm>
            <a:off x="1289355" y="3707368"/>
            <a:ext cx="113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compressed Segment</a:t>
            </a:r>
            <a:endParaRPr lang="zh-CN" altLang="en-US" sz="1200"/>
          </a:p>
        </p:txBody>
      </p:sp>
      <p:cxnSp>
        <p:nvCxnSpPr>
          <p:cNvPr id="95" name="直接箭头连接符 94"/>
          <p:cNvCxnSpPr>
            <a:endCxn id="12" idx="1"/>
          </p:cNvCxnSpPr>
          <p:nvPr/>
        </p:nvCxnSpPr>
        <p:spPr>
          <a:xfrm>
            <a:off x="2042056" y="4012908"/>
            <a:ext cx="483623" cy="288626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4259412" y="2935183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next</a:t>
            </a:r>
            <a:endParaRPr lang="zh-CN" altLang="en-US" sz="900"/>
          </a:p>
        </p:txBody>
      </p:sp>
      <p:sp>
        <p:nvSpPr>
          <p:cNvPr id="104" name="文本框 103"/>
          <p:cNvSpPr txBox="1"/>
          <p:nvPr/>
        </p:nvSpPr>
        <p:spPr>
          <a:xfrm>
            <a:off x="4248527" y="3316186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next</a:t>
            </a:r>
            <a:endParaRPr lang="zh-CN" altLang="en-US" sz="900"/>
          </a:p>
        </p:txBody>
      </p:sp>
      <p:sp>
        <p:nvSpPr>
          <p:cNvPr id="3" name="矩形 2"/>
          <p:cNvSpPr/>
          <p:nvPr/>
        </p:nvSpPr>
        <p:spPr>
          <a:xfrm>
            <a:off x="928075" y="2053049"/>
            <a:ext cx="4762500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607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200" b="1">
                <a:latin typeface="Times New Roman" panose="02020603050405020304" pitchFamily="18" charset="0"/>
              </a:rPr>
              <a:t>SELECT</a:t>
            </a:r>
            <a:r>
              <a:rPr lang="en-US" altLang="zh-CN" sz="1200">
                <a:latin typeface="Times New Roman" panose="02020603050405020304" pitchFamily="18" charset="0"/>
              </a:rPr>
              <a:t> count(*) </a:t>
            </a:r>
            <a:r>
              <a:rPr lang="en-US" altLang="zh-CN" sz="1200" b="1">
                <a:latin typeface="Times New Roman" panose="02020603050405020304" pitchFamily="18" charset="0"/>
              </a:rPr>
              <a:t>FROM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i="1">
                <a:latin typeface="Times New Roman" panose="02020603050405020304" pitchFamily="18" charset="0"/>
              </a:rPr>
              <a:t>table_name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b="1">
                <a:latin typeface="Times New Roman" panose="02020603050405020304" pitchFamily="18" charset="0"/>
              </a:rPr>
              <a:t>WHERE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i="1">
                <a:latin typeface="Times New Roman" panose="02020603050405020304" pitchFamily="18" charset="0"/>
              </a:rPr>
              <a:t>field_name </a:t>
            </a:r>
            <a:r>
              <a:rPr lang="en-US" altLang="zh-CN" sz="1200">
                <a:latin typeface="Times New Roman" panose="02020603050405020304" pitchFamily="18" charset="0"/>
              </a:rPr>
              <a:t>&gt; 100;</a:t>
            </a:r>
            <a:endParaRPr lang="zh-CN" altLang="zh-CN" sz="1200">
              <a:latin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053783" y="1970281"/>
            <a:ext cx="4921909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原始数据存储采用列式存储方式存储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数据有可能是压缩，或者未压缩的，因此数据不一定是对齐的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需要对数据进行计算时，需要先取出数据，如果本身是等宽数据且字节长的数据，则直接使用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指令进行操作，否则需要对数据进行解压后在使用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之后的数据就可以使用执行树进行操作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440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star join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39113" y="1094874"/>
            <a:ext cx="101736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星型连接即多个表（通常是小表）和一个大表连接，更复杂的连接则是雪花表；</a:t>
            </a:r>
            <a:endParaRPr lang="en-US" altLang="zh-CN" dirty="0" smtClean="0"/>
          </a:p>
          <a:p>
            <a:r>
              <a:rPr lang="zh-CN" altLang="en-US" dirty="0" smtClean="0"/>
              <a:t>星型连接在实际的数据仓库中非常常见，因此需要后续考虑进行合理</a:t>
            </a:r>
            <a:r>
              <a:rPr lang="zh-CN" altLang="en-US" smtClean="0"/>
              <a:t>优化。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关于多级并行的问题，如下语句</a:t>
            </a:r>
            <a:endParaRPr lang="en-US" altLang="zh-CN" smtClean="0"/>
          </a:p>
          <a:p>
            <a:r>
              <a:rPr lang="en-US" altLang="zh-CN" smtClean="0"/>
              <a:t>Select a.f1, count(a.f2) from test1 a, test2 b where a.f1=b.f1 group by a.f1;</a:t>
            </a:r>
          </a:p>
          <a:p>
            <a:r>
              <a:rPr lang="zh-CN" altLang="en-US" smtClean="0"/>
              <a:t>解决并行的方式是通过多级并行方式，在</a:t>
            </a:r>
            <a:r>
              <a:rPr lang="en-US" altLang="zh-CN" smtClean="0"/>
              <a:t>group</a:t>
            </a:r>
            <a:r>
              <a:rPr lang="zh-CN" altLang="en-US" smtClean="0"/>
              <a:t>和</a:t>
            </a:r>
            <a:r>
              <a:rPr lang="en-US" altLang="zh-CN" smtClean="0"/>
              <a:t>join</a:t>
            </a:r>
            <a:r>
              <a:rPr lang="zh-CN" altLang="en-US" smtClean="0"/>
              <a:t>节点增加 </a:t>
            </a:r>
            <a:r>
              <a:rPr lang="en-US" altLang="zh-CN" smtClean="0"/>
              <a:t>exchange(n&gt;m)</a:t>
            </a:r>
            <a:r>
              <a:rPr lang="zh-CN" altLang="en-US" smtClean="0"/>
              <a:t>节点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65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Multi-thread execute plan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Main thread</a:t>
            </a:r>
          </a:p>
          <a:p>
            <a:pPr lvl="1"/>
            <a:r>
              <a:rPr lang="en-US" altLang="zh-CN" dirty="0" smtClean="0"/>
              <a:t>Parser-&gt; execute plan</a:t>
            </a:r>
          </a:p>
          <a:p>
            <a:pPr lvl="1"/>
            <a:r>
              <a:rPr lang="en-US" altLang="zh-CN" dirty="0" smtClean="0"/>
              <a:t>Generate Parallel </a:t>
            </a:r>
            <a:r>
              <a:rPr lang="en-US" altLang="zh-CN" dirty="0"/>
              <a:t>execute </a:t>
            </a:r>
            <a:r>
              <a:rPr lang="en-US" altLang="zh-CN" dirty="0" smtClean="0"/>
              <a:t>plan</a:t>
            </a:r>
          </a:p>
          <a:p>
            <a:pPr lvl="1"/>
            <a:r>
              <a:rPr lang="en-US" altLang="zh-CN" dirty="0" smtClean="0"/>
              <a:t>Get the all thread resource </a:t>
            </a:r>
          </a:p>
          <a:p>
            <a:pPr lvl="1"/>
            <a:r>
              <a:rPr lang="en-US" altLang="zh-CN" dirty="0" smtClean="0"/>
              <a:t>Dispatch the sub tasks</a:t>
            </a:r>
          </a:p>
          <a:p>
            <a:pPr lvl="1"/>
            <a:r>
              <a:rPr lang="en-US" altLang="zh-CN" dirty="0" smtClean="0"/>
              <a:t>Loop Execute root next</a:t>
            </a:r>
          </a:p>
          <a:p>
            <a:pPr lvl="1"/>
            <a:r>
              <a:rPr lang="en-US" altLang="zh-CN" dirty="0" smtClean="0"/>
              <a:t>Sub node call the exchange node </a:t>
            </a:r>
          </a:p>
          <a:p>
            <a:pPr lvl="1"/>
            <a:r>
              <a:rPr lang="en-US" altLang="zh-CN" dirty="0"/>
              <a:t>exchange </a:t>
            </a:r>
            <a:r>
              <a:rPr lang="en-US" altLang="zh-CN" dirty="0" smtClean="0"/>
              <a:t>node fetch completed buffer from other worker thread generated (maybe blocked)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Worker thread</a:t>
            </a:r>
          </a:p>
          <a:p>
            <a:pPr lvl="1"/>
            <a:r>
              <a:rPr lang="en-US" altLang="zh-CN" dirty="0" smtClean="0"/>
              <a:t>Get the sub task</a:t>
            </a:r>
          </a:p>
          <a:p>
            <a:pPr lvl="1"/>
            <a:r>
              <a:rPr lang="en-US" altLang="zh-CN" dirty="0" err="1" smtClean="0"/>
              <a:t>Alloc</a:t>
            </a:r>
            <a:r>
              <a:rPr lang="en-US" altLang="zh-CN" dirty="0" smtClean="0"/>
              <a:t> the buffer from the root tree</a:t>
            </a:r>
          </a:p>
          <a:p>
            <a:pPr lvl="1"/>
            <a:r>
              <a:rPr lang="en-US" altLang="zh-CN" dirty="0" smtClean="0"/>
              <a:t>Execute the sub tree to the result buffer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78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多线程执行框架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语法解析完成后，先生成单线程的执行计划</a:t>
            </a:r>
            <a:endParaRPr lang="en-US" altLang="zh-CN" smtClean="0"/>
          </a:p>
          <a:p>
            <a:r>
              <a:rPr lang="zh-CN" altLang="en-US" smtClean="0"/>
              <a:t>根据单线程的执行计划，根据成本原则生成多线程的执行计划</a:t>
            </a:r>
            <a:endParaRPr lang="en-US" altLang="zh-CN" smtClean="0"/>
          </a:p>
          <a:p>
            <a:pPr lvl="1"/>
            <a:r>
              <a:rPr lang="zh-CN" altLang="en-US" smtClean="0"/>
              <a:t>使用多线程的规则，</a:t>
            </a:r>
            <a:r>
              <a:rPr lang="zh-CN" altLang="en-US"/>
              <a:t>可根据成本或者</a:t>
            </a:r>
            <a:r>
              <a:rPr lang="en-US" altLang="zh-CN"/>
              <a:t>HINT</a:t>
            </a:r>
            <a:r>
              <a:rPr lang="zh-CN" altLang="en-US"/>
              <a:t>方式决定</a:t>
            </a:r>
            <a:endParaRPr lang="en-US" altLang="zh-CN" smtClean="0"/>
          </a:p>
          <a:p>
            <a:pPr lvl="2"/>
            <a:r>
              <a:rPr lang="zh-CN" altLang="en-US" smtClean="0"/>
              <a:t>本身执行节点是否支持多线程</a:t>
            </a:r>
            <a:endParaRPr lang="en-US" altLang="zh-CN" smtClean="0"/>
          </a:p>
          <a:p>
            <a:pPr lvl="2"/>
            <a:r>
              <a:rPr lang="zh-CN" altLang="en-US" smtClean="0"/>
              <a:t>当前环境的</a:t>
            </a:r>
            <a:r>
              <a:rPr lang="en-US" altLang="zh-CN" smtClean="0"/>
              <a:t>CPU</a:t>
            </a:r>
            <a:r>
              <a:rPr lang="zh-CN" altLang="en-US" smtClean="0"/>
              <a:t>个数</a:t>
            </a:r>
            <a:endParaRPr lang="en-US" altLang="zh-CN" smtClean="0"/>
          </a:p>
          <a:p>
            <a:pPr lvl="2"/>
            <a:r>
              <a:rPr lang="zh-CN" altLang="en-US"/>
              <a:t>表</a:t>
            </a:r>
            <a:r>
              <a:rPr lang="zh-CN" altLang="en-US" smtClean="0"/>
              <a:t>规模大小</a:t>
            </a:r>
            <a:endParaRPr lang="en-US" altLang="zh-CN" smtClean="0"/>
          </a:p>
          <a:p>
            <a:pPr lvl="2"/>
            <a:r>
              <a:rPr lang="zh-CN" altLang="en-US" smtClean="0"/>
              <a:t>是否使用了</a:t>
            </a:r>
            <a:r>
              <a:rPr lang="en-US" altLang="zh-CN" smtClean="0"/>
              <a:t>HINT</a:t>
            </a:r>
          </a:p>
          <a:p>
            <a:endParaRPr lang="en-US" altLang="zh-CN" smtClean="0"/>
          </a:p>
          <a:p>
            <a:r>
              <a:rPr lang="zh-CN" altLang="en-US" smtClean="0"/>
              <a:t>主线程启动后，根据执行的并行度，申请线程资源；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5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0888267" y="2924506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√</a:t>
                      </a:r>
                      <a:endParaRPr lang="zh-CN" altLang="en-US" sz="1000" dirty="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2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0888267" y="4187248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6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7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0888267" y="5449991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9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10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11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01722" y="412919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3681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4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5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H="1">
            <a:off x="10162551" y="3481372"/>
            <a:ext cx="566058" cy="63137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10162551" y="4591714"/>
            <a:ext cx="566058" cy="108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10162551" y="5081572"/>
            <a:ext cx="653144" cy="7339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9707316" y="526954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12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7" name="圆角矩形 16"/>
          <p:cNvSpPr/>
          <p:nvPr/>
        </p:nvSpPr>
        <p:spPr>
          <a:xfrm>
            <a:off x="7994825" y="5122382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SCAN</a:t>
            </a:r>
            <a:endParaRPr lang="zh-CN" altLang="en-US" sz="120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9218364" y="4827373"/>
            <a:ext cx="312864" cy="23085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6715" y="4112743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JOIN</a:t>
            </a:r>
            <a:endParaRPr lang="zh-CN" altLang="en-US" sz="1200"/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8158883" y="4744995"/>
            <a:ext cx="243712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6458422" y="51223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SCAN</a:t>
            </a:r>
            <a:endParaRPr lang="zh-CN" altLang="en-US" sz="1200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7103310" y="4744995"/>
            <a:ext cx="310581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/>
          </p:nvPr>
        </p:nvGraphicFramePr>
        <p:xfrm>
          <a:off x="5521961" y="487515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5988910" y="5377374"/>
            <a:ext cx="36110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>
            <p:extLst/>
          </p:nvPr>
        </p:nvGraphicFramePr>
        <p:xfrm>
          <a:off x="5695774" y="3481372"/>
          <a:ext cx="1042777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  <a:gridCol w="35664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39" name="直接箭头连接符 38"/>
          <p:cNvCxnSpPr/>
          <p:nvPr/>
        </p:nvCxnSpPr>
        <p:spPr>
          <a:xfrm flipH="1" flipV="1">
            <a:off x="9220237" y="5412956"/>
            <a:ext cx="310991" cy="355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6903308" y="4112743"/>
            <a:ext cx="200002" cy="1297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7186715" y="310310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PROJECT</a:t>
            </a:r>
            <a:endParaRPr lang="zh-CN" altLang="en-US" sz="1200" dirty="0"/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7733727" y="3716111"/>
            <a:ext cx="0" cy="3039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1"/>
          <p:cNvGraphicFramePr>
            <a:graphicFrameLocks noGrp="1"/>
          </p:cNvGraphicFramePr>
          <p:nvPr>
            <p:extLst/>
          </p:nvPr>
        </p:nvGraphicFramePr>
        <p:xfrm>
          <a:off x="8745781" y="3091285"/>
          <a:ext cx="686136" cy="4876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3" name="直接箭头连接符 52"/>
          <p:cNvCxnSpPr/>
          <p:nvPr/>
        </p:nvCxnSpPr>
        <p:spPr>
          <a:xfrm>
            <a:off x="8402595" y="3341034"/>
            <a:ext cx="26361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22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内存管理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833693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sp>
        <p:nvSpPr>
          <p:cNvPr id="5" name="圆角矩形 4"/>
          <p:cNvSpPr/>
          <p:nvPr/>
        </p:nvSpPr>
        <p:spPr>
          <a:xfrm>
            <a:off x="3751202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grpSp>
        <p:nvGrpSpPr>
          <p:cNvPr id="17" name="组合 16"/>
          <p:cNvGrpSpPr/>
          <p:nvPr/>
        </p:nvGrpSpPr>
        <p:grpSpPr>
          <a:xfrm>
            <a:off x="1708575" y="1730427"/>
            <a:ext cx="578498" cy="2338888"/>
            <a:chOff x="970384" y="1539540"/>
            <a:chExt cx="578498" cy="2338888"/>
          </a:xfrm>
        </p:grpSpPr>
        <p:sp>
          <p:nvSpPr>
            <p:cNvPr id="9" name="矩形 8"/>
            <p:cNvSpPr/>
            <p:nvPr/>
          </p:nvSpPr>
          <p:spPr>
            <a:xfrm>
              <a:off x="970384" y="3586067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70384" y="3293706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970384" y="3001345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70384" y="2708984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70384" y="2416623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70384" y="2124262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970384" y="1831901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70384" y="1539540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肘形连接符 18"/>
          <p:cNvCxnSpPr>
            <a:stCxn id="9" idx="3"/>
            <a:endCxn id="4" idx="1"/>
          </p:cNvCxnSpPr>
          <p:nvPr/>
        </p:nvCxnSpPr>
        <p:spPr>
          <a:xfrm>
            <a:off x="2287073" y="3923135"/>
            <a:ext cx="546620" cy="208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59341" y="3793964"/>
            <a:ext cx="949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32768 bytes</a:t>
            </a:r>
            <a:endParaRPr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956962" y="1164084"/>
            <a:ext cx="2081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segment size = 1024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51118" y="175073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128 </a:t>
            </a:r>
            <a:r>
              <a:rPr lang="en-US" altLang="zh-CN" sz="1200"/>
              <a:t>bytes</a:t>
            </a:r>
            <a:endParaRPr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856416" y="2023043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258 bytes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856398" y="230591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512 bytes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1062276" y="27198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28" name="肘形连接符 27"/>
          <p:cNvCxnSpPr>
            <a:stCxn id="4" idx="3"/>
            <a:endCxn id="5" idx="1"/>
          </p:cNvCxnSpPr>
          <p:nvPr/>
        </p:nvCxnSpPr>
        <p:spPr>
          <a:xfrm>
            <a:off x="3434738" y="4131516"/>
            <a:ext cx="31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34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JOIN DAGs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936499" y="129081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323789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21217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777101" y="1682703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3" idx="2"/>
          </p:cNvCxnSpPr>
          <p:nvPr/>
        </p:nvCxnSpPr>
        <p:spPr>
          <a:xfrm flipH="1" flipV="1">
            <a:off x="2389811" y="1682703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805093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192383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389811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4" idx="0"/>
            <a:endCxn id="23" idx="2"/>
          </p:cNvCxnSpPr>
          <p:nvPr/>
        </p:nvCxnSpPr>
        <p:spPr>
          <a:xfrm flipV="1">
            <a:off x="1645695" y="5414947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5" idx="0"/>
            <a:endCxn id="23" idx="2"/>
          </p:cNvCxnSpPr>
          <p:nvPr/>
        </p:nvCxnSpPr>
        <p:spPr>
          <a:xfrm flipH="1" flipV="1">
            <a:off x="2258405" y="5414947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2470677" y="433407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165029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3" idx="0"/>
            <a:endCxn id="28" idx="2"/>
          </p:cNvCxnSpPr>
          <p:nvPr/>
        </p:nvCxnSpPr>
        <p:spPr>
          <a:xfrm flipV="1">
            <a:off x="2258405" y="4725962"/>
            <a:ext cx="665584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" idx="0"/>
            <a:endCxn id="28" idx="2"/>
          </p:cNvCxnSpPr>
          <p:nvPr/>
        </p:nvCxnSpPr>
        <p:spPr>
          <a:xfrm flipH="1" flipV="1">
            <a:off x="2923989" y="4725962"/>
            <a:ext cx="694352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3863272" y="432964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28" idx="0"/>
            <a:endCxn id="38" idx="2"/>
          </p:cNvCxnSpPr>
          <p:nvPr/>
        </p:nvCxnSpPr>
        <p:spPr>
          <a:xfrm flipV="1">
            <a:off x="2923989" y="3991064"/>
            <a:ext cx="694352" cy="343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3165029" y="359917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join3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6" idx="0"/>
            <a:endCxn id="38" idx="2"/>
          </p:cNvCxnSpPr>
          <p:nvPr/>
        </p:nvCxnSpPr>
        <p:spPr>
          <a:xfrm flipH="1" flipV="1">
            <a:off x="3618341" y="3991064"/>
            <a:ext cx="698243" cy="3385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5578822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635515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45" idx="0"/>
            <a:endCxn id="55" idx="2"/>
          </p:cNvCxnSpPr>
          <p:nvPr/>
        </p:nvCxnSpPr>
        <p:spPr>
          <a:xfrm flipV="1">
            <a:off x="6032134" y="1227318"/>
            <a:ext cx="1526336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6" idx="0"/>
            <a:endCxn id="55" idx="2"/>
          </p:cNvCxnSpPr>
          <p:nvPr/>
        </p:nvCxnSpPr>
        <p:spPr>
          <a:xfrm flipV="1">
            <a:off x="7088827" y="1227318"/>
            <a:ext cx="46964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8715461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50" idx="0"/>
            <a:endCxn id="55" idx="2"/>
          </p:cNvCxnSpPr>
          <p:nvPr/>
        </p:nvCxnSpPr>
        <p:spPr>
          <a:xfrm flipH="1" flipV="1">
            <a:off x="7558470" y="1227318"/>
            <a:ext cx="161030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7664993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105158" y="8354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53" idx="0"/>
            <a:endCxn id="55" idx="2"/>
          </p:cNvCxnSpPr>
          <p:nvPr/>
        </p:nvCxnSpPr>
        <p:spPr>
          <a:xfrm flipH="1" flipV="1">
            <a:off x="7558470" y="1227318"/>
            <a:ext cx="559835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5243025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299718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stCxn id="66" idx="0"/>
            <a:endCxn id="73" idx="2"/>
          </p:cNvCxnSpPr>
          <p:nvPr/>
        </p:nvCxnSpPr>
        <p:spPr>
          <a:xfrm flipV="1">
            <a:off x="5696337" y="5189056"/>
            <a:ext cx="1052810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7" idx="0"/>
            <a:endCxn id="73" idx="2"/>
          </p:cNvCxnSpPr>
          <p:nvPr/>
        </p:nvCxnSpPr>
        <p:spPr>
          <a:xfrm flipH="1" flipV="1">
            <a:off x="6749147" y="5189056"/>
            <a:ext cx="3883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7329196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629583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72" idx="0"/>
            <a:endCxn id="73" idx="2"/>
          </p:cNvCxnSpPr>
          <p:nvPr/>
        </p:nvCxnSpPr>
        <p:spPr>
          <a:xfrm flipH="1" flipV="1">
            <a:off x="6749147" y="5189056"/>
            <a:ext cx="1033361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7325313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7324538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31591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stCxn id="73" idx="0"/>
            <a:endCxn id="75" idx="2"/>
          </p:cNvCxnSpPr>
          <p:nvPr/>
        </p:nvCxnSpPr>
        <p:spPr>
          <a:xfrm flipV="1">
            <a:off x="6749147" y="4315813"/>
            <a:ext cx="102947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6" idx="0"/>
            <a:endCxn id="75" idx="2"/>
          </p:cNvCxnSpPr>
          <p:nvPr/>
        </p:nvCxnSpPr>
        <p:spPr>
          <a:xfrm flipV="1">
            <a:off x="7777850" y="4315813"/>
            <a:ext cx="775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7" idx="0"/>
            <a:endCxn id="75" idx="2"/>
          </p:cNvCxnSpPr>
          <p:nvPr/>
        </p:nvCxnSpPr>
        <p:spPr>
          <a:xfrm flipH="1" flipV="1">
            <a:off x="7778625" y="4315813"/>
            <a:ext cx="990602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8338460" y="305068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8337680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9347718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91" idx="0"/>
            <a:endCxn id="90" idx="2"/>
          </p:cNvCxnSpPr>
          <p:nvPr/>
        </p:nvCxnSpPr>
        <p:spPr>
          <a:xfrm flipV="1">
            <a:off x="8790992" y="3442570"/>
            <a:ext cx="780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92" idx="0"/>
            <a:endCxn id="90" idx="2"/>
          </p:cNvCxnSpPr>
          <p:nvPr/>
        </p:nvCxnSpPr>
        <p:spPr>
          <a:xfrm flipH="1" flipV="1">
            <a:off x="8791772" y="3442570"/>
            <a:ext cx="100925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75" idx="0"/>
            <a:endCxn id="90" idx="2"/>
          </p:cNvCxnSpPr>
          <p:nvPr/>
        </p:nvCxnSpPr>
        <p:spPr>
          <a:xfrm flipV="1">
            <a:off x="7778625" y="3442570"/>
            <a:ext cx="1013147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702180" y="2581278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Simple join</a:t>
            </a:r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1362944" y="6268073"/>
            <a:ext cx="245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Chained Multi-table join</a:t>
            </a:r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6775304" y="2339090"/>
            <a:ext cx="95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Star join</a:t>
            </a:r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7483148" y="6271048"/>
            <a:ext cx="110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Snow join</a:t>
            </a:r>
            <a:endParaRPr lang="zh-CN" altLang="en-US"/>
          </a:p>
        </p:txBody>
      </p:sp>
      <p:sp>
        <p:nvSpPr>
          <p:cNvPr id="106" name="圆角矩形 105"/>
          <p:cNvSpPr/>
          <p:nvPr/>
        </p:nvSpPr>
        <p:spPr>
          <a:xfrm>
            <a:off x="3366614" y="143788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4040557" y="144261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09" name="直接箭头连接符 108"/>
          <p:cNvCxnSpPr>
            <a:stCxn id="106" idx="3"/>
            <a:endCxn id="108" idx="1"/>
          </p:cNvCxnSpPr>
          <p:nvPr/>
        </p:nvCxnSpPr>
        <p:spPr>
          <a:xfrm>
            <a:off x="3807876" y="1558227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圆角矩形 111"/>
          <p:cNvSpPr/>
          <p:nvPr/>
        </p:nvSpPr>
        <p:spPr>
          <a:xfrm>
            <a:off x="330034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1003977" y="347350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4" name="直接箭头连接符 113"/>
          <p:cNvCxnSpPr>
            <a:stCxn id="112" idx="3"/>
            <a:endCxn id="113" idx="1"/>
          </p:cNvCxnSpPr>
          <p:nvPr/>
        </p:nvCxnSpPr>
        <p:spPr>
          <a:xfrm>
            <a:off x="771296" y="3589114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圆角矩形 114"/>
          <p:cNvSpPr/>
          <p:nvPr/>
        </p:nvSpPr>
        <p:spPr>
          <a:xfrm>
            <a:off x="1679666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2353273" y="346719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7" name="直接箭头连接符 116"/>
          <p:cNvCxnSpPr>
            <a:stCxn id="113" idx="3"/>
            <a:endCxn id="115" idx="1"/>
          </p:cNvCxnSpPr>
          <p:nvPr/>
        </p:nvCxnSpPr>
        <p:spPr>
          <a:xfrm flipV="1">
            <a:off x="1445239" y="3589114"/>
            <a:ext cx="234427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115" idx="3"/>
            <a:endCxn id="116" idx="1"/>
          </p:cNvCxnSpPr>
          <p:nvPr/>
        </p:nvCxnSpPr>
        <p:spPr>
          <a:xfrm flipV="1">
            <a:off x="2120928" y="3587540"/>
            <a:ext cx="232345" cy="157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10720441" y="119654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10715338" y="642202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6" name="直接箭头连接符 125"/>
          <p:cNvCxnSpPr>
            <a:stCxn id="124" idx="0"/>
            <a:endCxn id="125" idx="2"/>
          </p:cNvCxnSpPr>
          <p:nvPr/>
        </p:nvCxnSpPr>
        <p:spPr>
          <a:xfrm flipH="1" flipV="1">
            <a:off x="10935969" y="882884"/>
            <a:ext cx="5103" cy="31365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10289654" y="171350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11177854" y="173653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9" name="直接箭头连接符 128"/>
          <p:cNvCxnSpPr>
            <a:stCxn id="127" idx="0"/>
            <a:endCxn id="124" idx="2"/>
          </p:cNvCxnSpPr>
          <p:nvPr/>
        </p:nvCxnSpPr>
        <p:spPr>
          <a:xfrm flipV="1">
            <a:off x="10510285" y="1437222"/>
            <a:ext cx="43078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24" idx="2"/>
            <a:endCxn id="128" idx="0"/>
          </p:cNvCxnSpPr>
          <p:nvPr/>
        </p:nvCxnSpPr>
        <p:spPr>
          <a:xfrm>
            <a:off x="10941072" y="1437222"/>
            <a:ext cx="457413" cy="29931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圆角矩形 139"/>
          <p:cNvSpPr/>
          <p:nvPr/>
        </p:nvSpPr>
        <p:spPr>
          <a:xfrm>
            <a:off x="10539513" y="527327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1" name="圆角矩形 140"/>
          <p:cNvSpPr/>
          <p:nvPr/>
        </p:nvSpPr>
        <p:spPr>
          <a:xfrm>
            <a:off x="10205696" y="579023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40" idx="2"/>
            <a:endCxn id="141" idx="0"/>
          </p:cNvCxnSpPr>
          <p:nvPr/>
        </p:nvCxnSpPr>
        <p:spPr>
          <a:xfrm flipH="1">
            <a:off x="10426327" y="5513960"/>
            <a:ext cx="33381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1089227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10157398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5" name="直接箭头连接符 144"/>
          <p:cNvCxnSpPr>
            <a:stCxn id="143" idx="1"/>
            <a:endCxn id="141" idx="3"/>
          </p:cNvCxnSpPr>
          <p:nvPr/>
        </p:nvCxnSpPr>
        <p:spPr>
          <a:xfrm flipH="1">
            <a:off x="10646958" y="5905846"/>
            <a:ext cx="2453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44" idx="2"/>
            <a:endCxn id="140" idx="0"/>
          </p:cNvCxnSpPr>
          <p:nvPr/>
        </p:nvCxnSpPr>
        <p:spPr>
          <a:xfrm>
            <a:off x="10378029" y="4957026"/>
            <a:ext cx="382115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圆角矩形 153"/>
          <p:cNvSpPr/>
          <p:nvPr/>
        </p:nvSpPr>
        <p:spPr>
          <a:xfrm>
            <a:off x="10889323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55" name="直接箭头连接符 154"/>
          <p:cNvCxnSpPr>
            <a:stCxn id="154" idx="2"/>
            <a:endCxn id="140" idx="0"/>
          </p:cNvCxnSpPr>
          <p:nvPr/>
        </p:nvCxnSpPr>
        <p:spPr>
          <a:xfrm flipH="1">
            <a:off x="10760144" y="4957026"/>
            <a:ext cx="349810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圆角矩形 157"/>
          <p:cNvSpPr/>
          <p:nvPr/>
        </p:nvSpPr>
        <p:spPr>
          <a:xfrm>
            <a:off x="945642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10057773" y="629099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3"/>
            <a:endCxn id="141" idx="1"/>
          </p:cNvCxnSpPr>
          <p:nvPr/>
        </p:nvCxnSpPr>
        <p:spPr>
          <a:xfrm>
            <a:off x="9897683" y="5905846"/>
            <a:ext cx="3080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59" idx="0"/>
            <a:endCxn id="141" idx="2"/>
          </p:cNvCxnSpPr>
          <p:nvPr/>
        </p:nvCxnSpPr>
        <p:spPr>
          <a:xfrm flipV="1">
            <a:off x="10278404" y="6030920"/>
            <a:ext cx="147923" cy="26007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40" idx="2"/>
            <a:endCxn id="143" idx="0"/>
          </p:cNvCxnSpPr>
          <p:nvPr/>
        </p:nvCxnSpPr>
        <p:spPr>
          <a:xfrm>
            <a:off x="10760144" y="5513960"/>
            <a:ext cx="352758" cy="27154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33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2" name="肘形连接符 11"/>
          <p:cNvCxnSpPr>
            <a:stCxn id="50" idx="3"/>
            <a:endCxn id="8" idx="1"/>
          </p:cNvCxnSpPr>
          <p:nvPr/>
        </p:nvCxnSpPr>
        <p:spPr>
          <a:xfrm flipV="1">
            <a:off x="3619196" y="2355341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67" idx="3"/>
            <a:endCxn id="50" idx="1"/>
          </p:cNvCxnSpPr>
          <p:nvPr/>
        </p:nvCxnSpPr>
        <p:spPr>
          <a:xfrm flipV="1">
            <a:off x="2006597" y="2909893"/>
            <a:ext cx="574552" cy="1060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67" idx="3"/>
            <a:endCxn id="62" idx="1"/>
          </p:cNvCxnSpPr>
          <p:nvPr/>
        </p:nvCxnSpPr>
        <p:spPr>
          <a:xfrm>
            <a:off x="2006597" y="3970223"/>
            <a:ext cx="574552" cy="3629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67" idx="3"/>
            <a:endCxn id="65" idx="1"/>
          </p:cNvCxnSpPr>
          <p:nvPr/>
        </p:nvCxnSpPr>
        <p:spPr>
          <a:xfrm>
            <a:off x="2006597" y="3970223"/>
            <a:ext cx="574551" cy="13995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909193" y="4923108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48" name="文本框 47"/>
          <p:cNvSpPr txBox="1"/>
          <p:nvPr/>
        </p:nvSpPr>
        <p:spPr>
          <a:xfrm>
            <a:off x="5770753" y="2204483"/>
            <a:ext cx="53255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Block</a:t>
            </a:r>
            <a:r>
              <a:rPr lang="zh-CN" altLang="en-US" smtClean="0"/>
              <a:t>是定长的纯数据，支持</a:t>
            </a:r>
            <a:r>
              <a:rPr lang="en-US" altLang="zh-CN" smtClean="0"/>
              <a:t>8,16,32,64bits</a:t>
            </a:r>
            <a:r>
              <a:rPr lang="zh-CN" altLang="en-US" smtClean="0"/>
              <a:t>（</a:t>
            </a:r>
            <a:r>
              <a:rPr lang="en-US" altLang="zh-CN" smtClean="0"/>
              <a:t>1,2,4</a:t>
            </a:r>
            <a:r>
              <a:rPr lang="zh-CN" altLang="en-US" smtClean="0"/>
              <a:t>暂不支持）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</a:t>
            </a:r>
            <a:r>
              <a:rPr lang="zh-CN" altLang="en-US" smtClean="0"/>
              <a:t>个列的不同的</a:t>
            </a:r>
            <a:r>
              <a:rPr lang="en-US" altLang="zh-CN" smtClean="0"/>
              <a:t>block</a:t>
            </a:r>
            <a:r>
              <a:rPr lang="zh-CN" altLang="en-US" smtClean="0"/>
              <a:t>的大小不一定是一样的，可能是经过压缩后的数据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</a:t>
            </a:r>
            <a:r>
              <a:rPr lang="zh-CN" altLang="en-US" smtClean="0"/>
              <a:t>保存了列的</a:t>
            </a:r>
            <a:r>
              <a:rPr lang="en-US" altLang="zh-CN" smtClean="0"/>
              <a:t>block</a:t>
            </a:r>
            <a:r>
              <a:rPr lang="zh-CN" altLang="en-US" smtClean="0"/>
              <a:t>数据首地址，当需要定位到表的某行某列时，需要用到这个信息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列的</a:t>
            </a:r>
            <a:r>
              <a:rPr lang="en-US" altLang="zh-CN" smtClean="0"/>
              <a:t>block</a:t>
            </a:r>
            <a:r>
              <a:rPr lang="zh-CN" altLang="en-US" smtClean="0"/>
              <a:t>列表用</a:t>
            </a:r>
            <a:r>
              <a:rPr lang="en-US" altLang="zh-CN" smtClean="0"/>
              <a:t>vector</a:t>
            </a:r>
            <a:r>
              <a:rPr lang="zh-CN" altLang="en-US" smtClean="0"/>
              <a:t>存储，用于直接寻址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表的列汇总信息用</a:t>
            </a:r>
            <a:r>
              <a:rPr lang="en-US" altLang="zh-CN"/>
              <a:t>vector</a:t>
            </a:r>
            <a:r>
              <a:rPr lang="zh-CN" altLang="en-US"/>
              <a:t>存储，用于直接寻址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75951" y="2199414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36" name="矩形 35"/>
          <p:cNvSpPr/>
          <p:nvPr/>
        </p:nvSpPr>
        <p:spPr>
          <a:xfrm>
            <a:off x="4175951" y="2515735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7" name="矩形 36"/>
          <p:cNvSpPr/>
          <p:nvPr/>
        </p:nvSpPr>
        <p:spPr>
          <a:xfrm>
            <a:off x="4175951" y="2824267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9" name="矩形 38"/>
          <p:cNvSpPr/>
          <p:nvPr/>
        </p:nvSpPr>
        <p:spPr>
          <a:xfrm>
            <a:off x="4175951" y="3140738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43" name="肘形连接符 42"/>
          <p:cNvCxnSpPr>
            <a:stCxn id="50" idx="3"/>
            <a:endCxn id="36" idx="1"/>
          </p:cNvCxnSpPr>
          <p:nvPr/>
        </p:nvCxnSpPr>
        <p:spPr>
          <a:xfrm flipV="1">
            <a:off x="3619196" y="2671662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50" idx="3"/>
            <a:endCxn id="37" idx="1"/>
          </p:cNvCxnSpPr>
          <p:nvPr/>
        </p:nvCxnSpPr>
        <p:spPr>
          <a:xfrm>
            <a:off x="3619196" y="2909893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581149" y="2753966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52" name="肘形连接符 51"/>
          <p:cNvCxnSpPr>
            <a:stCxn id="50" idx="3"/>
            <a:endCxn id="39" idx="1"/>
          </p:cNvCxnSpPr>
          <p:nvPr/>
        </p:nvCxnSpPr>
        <p:spPr>
          <a:xfrm>
            <a:off x="3619196" y="2909893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62" idx="3"/>
            <a:endCxn id="56" idx="1"/>
          </p:cNvCxnSpPr>
          <p:nvPr/>
        </p:nvCxnSpPr>
        <p:spPr>
          <a:xfrm flipV="1">
            <a:off x="3619196" y="3778666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175951" y="3622739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57" name="矩形 56"/>
          <p:cNvSpPr/>
          <p:nvPr/>
        </p:nvSpPr>
        <p:spPr>
          <a:xfrm>
            <a:off x="4175951" y="3939060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8" name="矩形 57"/>
          <p:cNvSpPr/>
          <p:nvPr/>
        </p:nvSpPr>
        <p:spPr>
          <a:xfrm>
            <a:off x="4175951" y="4247592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9" name="矩形 58"/>
          <p:cNvSpPr/>
          <p:nvPr/>
        </p:nvSpPr>
        <p:spPr>
          <a:xfrm>
            <a:off x="4175951" y="4564063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60" name="肘形连接符 59"/>
          <p:cNvCxnSpPr>
            <a:stCxn id="62" idx="3"/>
            <a:endCxn id="57" idx="1"/>
          </p:cNvCxnSpPr>
          <p:nvPr/>
        </p:nvCxnSpPr>
        <p:spPr>
          <a:xfrm flipV="1">
            <a:off x="3619196" y="4094987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62" idx="3"/>
            <a:endCxn id="58" idx="1"/>
          </p:cNvCxnSpPr>
          <p:nvPr/>
        </p:nvCxnSpPr>
        <p:spPr>
          <a:xfrm>
            <a:off x="3619196" y="4333218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581149" y="4177291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63" name="肘形连接符 62"/>
          <p:cNvCxnSpPr>
            <a:stCxn id="62" idx="3"/>
            <a:endCxn id="59" idx="1"/>
          </p:cNvCxnSpPr>
          <p:nvPr/>
        </p:nvCxnSpPr>
        <p:spPr>
          <a:xfrm>
            <a:off x="3619196" y="4333218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581148" y="5213844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sp>
        <p:nvSpPr>
          <p:cNvPr id="67" name="矩形 66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2" name="矩形 71"/>
          <p:cNvSpPr/>
          <p:nvPr/>
        </p:nvSpPr>
        <p:spPr>
          <a:xfrm>
            <a:off x="968549" y="560136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3" name="矩形 72"/>
          <p:cNvSpPr/>
          <p:nvPr/>
        </p:nvSpPr>
        <p:spPr>
          <a:xfrm>
            <a:off x="968549" y="505791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4" name="文本框 73"/>
          <p:cNvSpPr txBox="1"/>
          <p:nvPr/>
        </p:nvSpPr>
        <p:spPr>
          <a:xfrm>
            <a:off x="1307737" y="4687821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75" name="矩形 74"/>
          <p:cNvSpPr/>
          <p:nvPr/>
        </p:nvSpPr>
        <p:spPr>
          <a:xfrm>
            <a:off x="1774849" y="1944385"/>
            <a:ext cx="605804" cy="542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/>
              <a:t>base</a:t>
            </a:r>
          </a:p>
          <a:p>
            <a:r>
              <a:rPr lang="en-US" altLang="zh-CN" sz="900" smtClean="0"/>
              <a:t>offset</a:t>
            </a:r>
          </a:p>
          <a:p>
            <a:r>
              <a:rPr lang="en-US" altLang="zh-CN" sz="900"/>
              <a:t>type</a:t>
            </a:r>
            <a:endParaRPr lang="zh-CN" altLang="en-US" sz="900"/>
          </a:p>
        </p:txBody>
      </p:sp>
      <p:cxnSp>
        <p:nvCxnSpPr>
          <p:cNvPr id="77" name="肘形连接符 76"/>
          <p:cNvCxnSpPr>
            <a:stCxn id="75" idx="2"/>
            <a:endCxn id="50" idx="0"/>
          </p:cNvCxnSpPr>
          <p:nvPr/>
        </p:nvCxnSpPr>
        <p:spPr>
          <a:xfrm rot="16200000" flipH="1">
            <a:off x="2455522" y="2109314"/>
            <a:ext cx="266881" cy="1022422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005918" y="2048255"/>
            <a:ext cx="1353312" cy="3009661"/>
          </a:xfrm>
          <a:prstGeom prst="roundRect">
            <a:avLst>
              <a:gd name="adj" fmla="val 855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37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553322" y="1647825"/>
            <a:ext cx="3152028" cy="3829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 smtClean="0">
                <a:solidFill>
                  <a:schemeClr val="tx1"/>
                </a:solidFill>
              </a:rPr>
              <a:t>table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366954" y="2312787"/>
            <a:ext cx="261946" cy="2978948"/>
            <a:chOff x="6700829" y="2379462"/>
            <a:chExt cx="176221" cy="2978948"/>
          </a:xfrm>
        </p:grpSpPr>
        <p:sp>
          <p:nvSpPr>
            <p:cNvPr id="11" name="矩形 10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795573" y="2312787"/>
            <a:ext cx="442927" cy="2978948"/>
            <a:chOff x="6700829" y="2379462"/>
            <a:chExt cx="176221" cy="2978948"/>
          </a:xfrm>
          <a:solidFill>
            <a:schemeClr val="bg1">
              <a:lumMod val="85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48027" y="2312787"/>
            <a:ext cx="204798" cy="2978948"/>
            <a:chOff x="6700829" y="2379462"/>
            <a:chExt cx="176221" cy="2978948"/>
          </a:xfrm>
          <a:solidFill>
            <a:schemeClr val="bg1">
              <a:lumMod val="50000"/>
            </a:schemeClr>
          </a:solidFill>
        </p:grpSpPr>
        <p:sp>
          <p:nvSpPr>
            <p:cNvPr id="22" name="矩形 21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024298" y="2312787"/>
            <a:ext cx="261946" cy="2978948"/>
            <a:chOff x="6700829" y="2379462"/>
            <a:chExt cx="176221" cy="2978948"/>
          </a:xfrm>
        </p:grpSpPr>
        <p:sp>
          <p:nvSpPr>
            <p:cNvPr id="27" name="矩形 26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2295520" y="2419350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1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295520" y="2624236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2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309793" y="4967386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M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7" name="左大括号 36"/>
          <p:cNvSpPr/>
          <p:nvPr/>
        </p:nvSpPr>
        <p:spPr>
          <a:xfrm>
            <a:off x="2189411" y="3057524"/>
            <a:ext cx="115640" cy="744737"/>
          </a:xfrm>
          <a:prstGeom prst="leftBrace">
            <a:avLst>
              <a:gd name="adj1" fmla="val 342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147721" y="2048695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1</a:t>
            </a:r>
            <a:endParaRPr lang="zh-CN" altLang="en-US" sz="900"/>
          </a:p>
        </p:txBody>
      </p:sp>
      <p:sp>
        <p:nvSpPr>
          <p:cNvPr id="41" name="文本框 40"/>
          <p:cNvSpPr txBox="1"/>
          <p:nvPr/>
        </p:nvSpPr>
        <p:spPr>
          <a:xfrm>
            <a:off x="2700171" y="2048695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2</a:t>
            </a:r>
            <a:endParaRPr lang="zh-CN" altLang="en-US" sz="900"/>
          </a:p>
        </p:txBody>
      </p:sp>
      <p:sp>
        <p:nvSpPr>
          <p:cNvPr id="42" name="文本框 41"/>
          <p:cNvSpPr txBox="1"/>
          <p:nvPr/>
        </p:nvSpPr>
        <p:spPr>
          <a:xfrm>
            <a:off x="3176421" y="2048695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3</a:t>
            </a:r>
            <a:endParaRPr lang="zh-CN" altLang="en-US" sz="900"/>
          </a:p>
        </p:txBody>
      </p:sp>
      <p:sp>
        <p:nvSpPr>
          <p:cNvPr id="43" name="文本框 42"/>
          <p:cNvSpPr txBox="1"/>
          <p:nvPr/>
        </p:nvSpPr>
        <p:spPr>
          <a:xfrm>
            <a:off x="3833646" y="2048695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</a:t>
            </a:r>
            <a:r>
              <a:rPr lang="zh-CN" altLang="en-US" sz="900"/>
              <a:t> </a:t>
            </a:r>
            <a:r>
              <a:rPr lang="en-US" altLang="zh-CN" sz="900" smtClean="0"/>
              <a:t>N</a:t>
            </a:r>
            <a:endParaRPr lang="zh-CN" altLang="en-US" sz="900"/>
          </a:p>
        </p:txBody>
      </p:sp>
      <p:sp>
        <p:nvSpPr>
          <p:cNvPr id="44" name="文本框 43"/>
          <p:cNvSpPr txBox="1"/>
          <p:nvPr/>
        </p:nvSpPr>
        <p:spPr>
          <a:xfrm>
            <a:off x="3633621" y="370522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619997" y="3314476"/>
            <a:ext cx="5998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Segment</a:t>
            </a:r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202594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885146" y="1792958"/>
            <a:ext cx="290580" cy="1740312"/>
            <a:chOff x="6965153" y="2630436"/>
            <a:chExt cx="426247" cy="1740312"/>
          </a:xfrm>
        </p:grpSpPr>
        <p:sp>
          <p:nvSpPr>
            <p:cNvPr id="4" name="矩形 3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435217" y="1792958"/>
            <a:ext cx="714375" cy="1740312"/>
            <a:chOff x="6965153" y="2630436"/>
            <a:chExt cx="426247" cy="1740312"/>
          </a:xfrm>
          <a:solidFill>
            <a:schemeClr val="bg1">
              <a:lumMod val="85000"/>
            </a:schemeClr>
          </a:solidFill>
        </p:grpSpPr>
        <p:sp>
          <p:nvSpPr>
            <p:cNvPr id="13" name="矩形 12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19101021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20011001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20141010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90095" y="1792958"/>
            <a:ext cx="664372" cy="1740312"/>
            <a:chOff x="6965153" y="2630436"/>
            <a:chExt cx="426247" cy="1740312"/>
          </a:xfrm>
          <a:solidFill>
            <a:schemeClr val="bg1"/>
          </a:solidFill>
        </p:grpSpPr>
        <p:sp>
          <p:nvSpPr>
            <p:cNvPr id="22" name="矩形 21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computer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223632" y="1792958"/>
            <a:ext cx="411479" cy="1740312"/>
            <a:chOff x="6965153" y="2630436"/>
            <a:chExt cx="426251" cy="1740312"/>
          </a:xfrm>
          <a:solidFill>
            <a:schemeClr val="bg2"/>
          </a:solidFill>
        </p:grpSpPr>
        <p:sp>
          <p:nvSpPr>
            <p:cNvPr id="31" name="矩形 30"/>
            <p:cNvSpPr/>
            <p:nvPr/>
          </p:nvSpPr>
          <p:spPr>
            <a:xfrm>
              <a:off x="6965157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782647" y="1506045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Integer</a:t>
            </a:r>
            <a:endParaRPr lang="zh-CN" altLang="en-US" sz="1000" dirty="0"/>
          </a:p>
        </p:txBody>
      </p:sp>
      <p:sp>
        <p:nvSpPr>
          <p:cNvPr id="40" name="文本框 39"/>
          <p:cNvSpPr txBox="1"/>
          <p:nvPr/>
        </p:nvSpPr>
        <p:spPr>
          <a:xfrm>
            <a:off x="2465070" y="1506045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Date</a:t>
            </a:r>
            <a:endParaRPr lang="zh-CN" altLang="en-US" sz="1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3247220" y="1506045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String(short)</a:t>
            </a:r>
            <a:endParaRPr lang="zh-CN" altLang="en-US" sz="1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4103029" y="1506045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String(long)</a:t>
            </a:r>
            <a:endParaRPr lang="zh-CN" altLang="en-US" sz="1000" dirty="0"/>
          </a:p>
        </p:txBody>
      </p:sp>
      <p:sp>
        <p:nvSpPr>
          <p:cNvPr id="43" name="左大括号 42"/>
          <p:cNvSpPr/>
          <p:nvPr/>
        </p:nvSpPr>
        <p:spPr>
          <a:xfrm>
            <a:off x="1602561" y="1792958"/>
            <a:ext cx="118278" cy="1740312"/>
          </a:xfrm>
          <a:prstGeom prst="leftBrace">
            <a:avLst>
              <a:gd name="adj1" fmla="val 342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838200" y="245822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Segment</a:t>
            </a:r>
          </a:p>
          <a:p>
            <a:r>
              <a:rPr lang="en-US" altLang="zh-CN" sz="900" dirty="0" smtClean="0"/>
              <a:t>(size=8192)</a:t>
            </a:r>
            <a:endParaRPr lang="zh-CN" altLang="en-US" sz="900" dirty="0"/>
          </a:p>
        </p:txBody>
      </p:sp>
      <p:grpSp>
        <p:nvGrpSpPr>
          <p:cNvPr id="45" name="组合 44"/>
          <p:cNvGrpSpPr/>
          <p:nvPr/>
        </p:nvGrpSpPr>
        <p:grpSpPr>
          <a:xfrm>
            <a:off x="2980498" y="3959522"/>
            <a:ext cx="1778815" cy="1740312"/>
            <a:chOff x="9574985" y="2717697"/>
            <a:chExt cx="1778815" cy="1740312"/>
          </a:xfrm>
        </p:grpSpPr>
        <p:sp>
          <p:nvSpPr>
            <p:cNvPr id="46" name="矩形 45"/>
            <p:cNvSpPr/>
            <p:nvPr/>
          </p:nvSpPr>
          <p:spPr>
            <a:xfrm>
              <a:off x="9574992" y="2717697"/>
              <a:ext cx="1778808" cy="1740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heap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9574992" y="2717697"/>
              <a:ext cx="1359708" cy="217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934700" y="2717697"/>
              <a:ext cx="419100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9574985" y="2934934"/>
              <a:ext cx="645337" cy="2301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world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9994092" y="3392948"/>
              <a:ext cx="1359708" cy="219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long string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0220322" y="2934934"/>
              <a:ext cx="113347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9574985" y="3382036"/>
              <a:ext cx="41910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574985" y="3163059"/>
              <a:ext cx="1778815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肘形连接符 53"/>
          <p:cNvCxnSpPr>
            <a:stCxn id="38" idx="3"/>
            <a:endCxn id="50" idx="1"/>
          </p:cNvCxnSpPr>
          <p:nvPr/>
        </p:nvCxnSpPr>
        <p:spPr>
          <a:xfrm flipH="1">
            <a:off x="3399605" y="3424501"/>
            <a:ext cx="1235502" cy="1320099"/>
          </a:xfrm>
          <a:prstGeom prst="bentConnector5">
            <a:avLst>
              <a:gd name="adj1" fmla="val -18503"/>
              <a:gd name="adj2" fmla="val 34028"/>
              <a:gd name="adj3" fmla="val 1185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32" idx="3"/>
            <a:endCxn id="48" idx="1"/>
          </p:cNvCxnSpPr>
          <p:nvPr/>
        </p:nvCxnSpPr>
        <p:spPr>
          <a:xfrm flipH="1">
            <a:off x="4340213" y="2119267"/>
            <a:ext cx="294894" cy="1949025"/>
          </a:xfrm>
          <a:prstGeom prst="bentConnector5">
            <a:avLst>
              <a:gd name="adj1" fmla="val -114728"/>
              <a:gd name="adj2" fmla="val 84718"/>
              <a:gd name="adj3" fmla="val 1775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31" idx="3"/>
            <a:endCxn id="47" idx="1"/>
          </p:cNvCxnSpPr>
          <p:nvPr/>
        </p:nvCxnSpPr>
        <p:spPr>
          <a:xfrm flipH="1">
            <a:off x="2980505" y="1901728"/>
            <a:ext cx="1654606" cy="2166564"/>
          </a:xfrm>
          <a:prstGeom prst="bentConnector5">
            <a:avLst>
              <a:gd name="adj1" fmla="val -31500"/>
              <a:gd name="adj2" fmla="val 79966"/>
              <a:gd name="adj3" fmla="val 1138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11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13385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76128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38871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01614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64357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27100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89843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52586" y="18627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3385" y="229506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76128" y="2295062"/>
            <a:ext cx="625152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{2,2}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95594" y="2295061"/>
            <a:ext cx="557804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{3,3}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53398" y="2295061"/>
            <a:ext cx="602425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{5,2}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93225" y="1496640"/>
            <a:ext cx="200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Run-Length Encode</a:t>
            </a:r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1607499" y="2124075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921455" y="3151083"/>
            <a:ext cx="4475761" cy="193491"/>
            <a:chOff x="1965939" y="4339243"/>
            <a:chExt cx="3701944" cy="193491"/>
          </a:xfrm>
        </p:grpSpPr>
        <p:sp>
          <p:nvSpPr>
            <p:cNvPr id="21" name="矩形 20"/>
            <p:cNvSpPr/>
            <p:nvPr/>
          </p:nvSpPr>
          <p:spPr>
            <a:xfrm>
              <a:off x="1965939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2</a:t>
              </a:r>
              <a:r>
                <a:rPr lang="en-US" altLang="zh-CN" sz="900" smtClean="0">
                  <a:solidFill>
                    <a:schemeClr val="tx1"/>
                  </a:solidFill>
                </a:rPr>
                <a:t>192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428682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2000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891425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2278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354168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2195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816911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2713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279654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2112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742397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2715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205140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2985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921455" y="358340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2000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441348" y="3583402"/>
            <a:ext cx="2695768" cy="193491"/>
            <a:chOff x="2428682" y="5034568"/>
            <a:chExt cx="3701944" cy="193491"/>
          </a:xfrm>
        </p:grpSpPr>
        <p:sp>
          <p:nvSpPr>
            <p:cNvPr id="30" name="矩形 29"/>
            <p:cNvSpPr/>
            <p:nvPr/>
          </p:nvSpPr>
          <p:spPr>
            <a:xfrm>
              <a:off x="2428682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192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891425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0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354168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278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816911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195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79654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713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742397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112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05140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715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667883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985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下箭头 39"/>
          <p:cNvSpPr/>
          <p:nvPr/>
        </p:nvSpPr>
        <p:spPr>
          <a:xfrm>
            <a:off x="1556093" y="3413933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61309" y="2740521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Numeric Compression</a:t>
            </a:r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921455" y="4419950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376127" y="4419950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115290" y="441994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57518" y="441994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599048" y="4419949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018564" y="4419949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437763" y="441994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62913" y="5393205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324630" y="5393206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063793" y="5393205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808389" y="5393205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545769" y="5393205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肘形连接符 66"/>
          <p:cNvCxnSpPr>
            <a:stCxn id="50" idx="2"/>
            <a:endCxn id="58" idx="0"/>
          </p:cNvCxnSpPr>
          <p:nvPr/>
        </p:nvCxnSpPr>
        <p:spPr>
          <a:xfrm flipH="1">
            <a:off x="1094285" y="5003328"/>
            <a:ext cx="7348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组合 143"/>
          <p:cNvGrpSpPr/>
          <p:nvPr/>
        </p:nvGrpSpPr>
        <p:grpSpPr>
          <a:xfrm>
            <a:off x="982115" y="4883795"/>
            <a:ext cx="1673253" cy="119533"/>
            <a:chOff x="2013765" y="5230212"/>
            <a:chExt cx="2358796" cy="193494"/>
          </a:xfrm>
        </p:grpSpPr>
        <p:sp>
          <p:nvSpPr>
            <p:cNvPr id="50" name="矩形 49"/>
            <p:cNvSpPr/>
            <p:nvPr/>
          </p:nvSpPr>
          <p:spPr>
            <a:xfrm>
              <a:off x="2013765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350736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687707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024678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361649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3698619" y="5230212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4035590" y="5230212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3" name="肘形连接符 66"/>
          <p:cNvCxnSpPr>
            <a:stCxn id="51" idx="2"/>
            <a:endCxn id="59" idx="0"/>
          </p:cNvCxnSpPr>
          <p:nvPr/>
        </p:nvCxnSpPr>
        <p:spPr>
          <a:xfrm>
            <a:off x="1340669" y="5003328"/>
            <a:ext cx="353543" cy="389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连接符 66"/>
          <p:cNvCxnSpPr>
            <a:stCxn id="52" idx="2"/>
            <a:endCxn id="60" idx="0"/>
          </p:cNvCxnSpPr>
          <p:nvPr/>
        </p:nvCxnSpPr>
        <p:spPr>
          <a:xfrm>
            <a:off x="1579705" y="5003328"/>
            <a:ext cx="853670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肘形连接符 66"/>
          <p:cNvCxnSpPr>
            <a:stCxn id="53" idx="2"/>
            <a:endCxn id="61" idx="0"/>
          </p:cNvCxnSpPr>
          <p:nvPr/>
        </p:nvCxnSpPr>
        <p:spPr>
          <a:xfrm>
            <a:off x="1818742" y="5003328"/>
            <a:ext cx="1359229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肘形连接符 66"/>
          <p:cNvCxnSpPr>
            <a:stCxn id="54" idx="2"/>
            <a:endCxn id="65" idx="0"/>
          </p:cNvCxnSpPr>
          <p:nvPr/>
        </p:nvCxnSpPr>
        <p:spPr>
          <a:xfrm>
            <a:off x="2057778" y="5003328"/>
            <a:ext cx="1697591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肘形连接符 66"/>
          <p:cNvCxnSpPr>
            <a:stCxn id="99" idx="2"/>
            <a:endCxn id="60" idx="0"/>
          </p:cNvCxnSpPr>
          <p:nvPr/>
        </p:nvCxnSpPr>
        <p:spPr>
          <a:xfrm>
            <a:off x="2296814" y="5003326"/>
            <a:ext cx="136561" cy="389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肘形连接符 66"/>
          <p:cNvCxnSpPr>
            <a:stCxn id="100" idx="2"/>
            <a:endCxn id="59" idx="0"/>
          </p:cNvCxnSpPr>
          <p:nvPr/>
        </p:nvCxnSpPr>
        <p:spPr>
          <a:xfrm flipH="1">
            <a:off x="1694212" y="5003326"/>
            <a:ext cx="841638" cy="389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838200" y="4063869"/>
            <a:ext cx="305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Dictionary-based Compression</a:t>
            </a:r>
            <a:endParaRPr lang="zh-CN" altLang="en-US"/>
          </a:p>
        </p:txBody>
      </p:sp>
      <p:sp>
        <p:nvSpPr>
          <p:cNvPr id="147" name="下箭头 146"/>
          <p:cNvSpPr/>
          <p:nvPr/>
        </p:nvSpPr>
        <p:spPr>
          <a:xfrm>
            <a:off x="1507679" y="4708269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42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131680" y="226037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7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31680" y="245386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31680" y="2647354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1680" y="2840845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680" y="3034336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6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31680" y="3227827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8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31680" y="3421318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680" y="3614809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31680" y="383265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31680" y="40261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31680" y="4219634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131680" y="4413125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31680" y="4606616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31680" y="4800107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17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31680" y="4993598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10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31680" y="5187089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19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07014" y="4483505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Segment [10, 20]</a:t>
            </a:r>
            <a:endParaRPr lang="zh-CN" altLang="en-US" sz="1000" dirty="0"/>
          </a:p>
        </p:txBody>
      </p:sp>
      <p:sp>
        <p:nvSpPr>
          <p:cNvPr id="27" name="左大括号 26"/>
          <p:cNvSpPr/>
          <p:nvPr/>
        </p:nvSpPr>
        <p:spPr>
          <a:xfrm flipH="1">
            <a:off x="3698331" y="3832652"/>
            <a:ext cx="114300" cy="1517149"/>
          </a:xfrm>
          <a:prstGeom prst="leftBrace">
            <a:avLst>
              <a:gd name="adj1" fmla="val 2708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8" name="文本框 27"/>
          <p:cNvSpPr txBox="1"/>
          <p:nvPr/>
        </p:nvSpPr>
        <p:spPr>
          <a:xfrm>
            <a:off x="3907014" y="2922460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Segment [1, 8]</a:t>
            </a:r>
            <a:endParaRPr lang="zh-CN" altLang="en-US" sz="1000" dirty="0"/>
          </a:p>
        </p:txBody>
      </p:sp>
      <p:sp>
        <p:nvSpPr>
          <p:cNvPr id="29" name="左大括号 28"/>
          <p:cNvSpPr/>
          <p:nvPr/>
        </p:nvSpPr>
        <p:spPr>
          <a:xfrm flipH="1">
            <a:off x="3698331" y="2271607"/>
            <a:ext cx="114300" cy="1517149"/>
          </a:xfrm>
          <a:prstGeom prst="leftBrace">
            <a:avLst>
              <a:gd name="adj1" fmla="val 2708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30" name="矩形 29"/>
          <p:cNvSpPr/>
          <p:nvPr/>
        </p:nvSpPr>
        <p:spPr>
          <a:xfrm>
            <a:off x="1021442" y="1739883"/>
            <a:ext cx="51459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field_name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2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field_name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9;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下箭头 31"/>
          <p:cNvSpPr/>
          <p:nvPr/>
        </p:nvSpPr>
        <p:spPr>
          <a:xfrm>
            <a:off x="2358343" y="3892302"/>
            <a:ext cx="390525" cy="52082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996392" y="3597344"/>
            <a:ext cx="11144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/>
              <a:t>Query range (2, 9)</a:t>
            </a:r>
            <a:endParaRPr lang="zh-CN" altLang="en-US" sz="1000" dirty="0"/>
          </a:p>
        </p:txBody>
      </p:sp>
      <p:sp>
        <p:nvSpPr>
          <p:cNvPr id="78" name="禁止符 77"/>
          <p:cNvSpPr/>
          <p:nvPr/>
        </p:nvSpPr>
        <p:spPr>
          <a:xfrm>
            <a:off x="3088375" y="4236125"/>
            <a:ext cx="549352" cy="549352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052903" y="2241362"/>
            <a:ext cx="861799" cy="2945727"/>
            <a:chOff x="8052903" y="2241362"/>
            <a:chExt cx="886376" cy="3397438"/>
          </a:xfrm>
        </p:grpSpPr>
        <p:sp>
          <p:nvSpPr>
            <p:cNvPr id="94" name="矩形 93"/>
            <p:cNvSpPr/>
            <p:nvPr/>
          </p:nvSpPr>
          <p:spPr>
            <a:xfrm>
              <a:off x="8052903" y="2241362"/>
              <a:ext cx="886376" cy="33974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8256130" y="2357117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8256130" y="255060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8256130" y="2744099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8256130" y="2937590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8256130" y="3131081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6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8256130" y="3324572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8256130" y="351806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8256130" y="3711554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8256130" y="3957972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8256130" y="415146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8256130" y="4344954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8256130" y="4538445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256130" y="4731936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256130" y="4925427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8256130" y="511891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8256130" y="5312409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19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862582" y="2230559"/>
            <a:ext cx="908385" cy="949993"/>
            <a:chOff x="6862582" y="2230559"/>
            <a:chExt cx="908385" cy="1096077"/>
          </a:xfrm>
        </p:grpSpPr>
        <p:sp>
          <p:nvSpPr>
            <p:cNvPr id="8" name="矩形 7"/>
            <p:cNvSpPr/>
            <p:nvPr/>
          </p:nvSpPr>
          <p:spPr>
            <a:xfrm>
              <a:off x="6862582" y="2240376"/>
              <a:ext cx="908385" cy="10862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974893" y="2455926"/>
              <a:ext cx="653199" cy="773971"/>
              <a:chOff x="6852501" y="2647354"/>
              <a:chExt cx="933186" cy="773971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7322944" y="2647361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8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7322944" y="2840852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20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7322944" y="3034343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…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7322944" y="3227834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...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6852501" y="2647354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</a:rPr>
                  <a:t>1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6852501" y="2840845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10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6852501" y="3034336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…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6852501" y="3227827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…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6946318" y="2230559"/>
              <a:ext cx="383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smtClean="0"/>
                <a:t>min</a:t>
              </a:r>
              <a:endParaRPr lang="zh-CN" altLang="en-US" sz="1000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7237338" y="2230559"/>
              <a:ext cx="4042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smtClean="0"/>
                <a:t>max</a:t>
              </a:r>
              <a:endParaRPr lang="zh-CN" altLang="en-US" sz="100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644374" y="1963376"/>
            <a:ext cx="1300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segment </a:t>
            </a:r>
            <a:r>
              <a:rPr lang="en-US" altLang="zh-CN" sz="1200"/>
              <a:t>statistics</a:t>
            </a:r>
            <a:endParaRPr lang="zh-CN" altLang="en-US" sz="1200"/>
          </a:p>
        </p:txBody>
      </p:sp>
      <p:sp>
        <p:nvSpPr>
          <p:cNvPr id="93" name="文本框 92"/>
          <p:cNvSpPr txBox="1"/>
          <p:nvPr/>
        </p:nvSpPr>
        <p:spPr>
          <a:xfrm>
            <a:off x="7917460" y="1972902"/>
            <a:ext cx="1303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Column segments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794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53038" y="2023189"/>
            <a:ext cx="4292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RowID</a:t>
            </a:r>
            <a:r>
              <a:rPr lang="en-US" altLang="zh-CN" sz="1200" dirty="0"/>
              <a:t> = 0x00CA0103 </a:t>
            </a:r>
            <a:r>
              <a:rPr lang="en-US" altLang="zh-CN" sz="1200" dirty="0" smtClean="0"/>
              <a:t>= 0</a:t>
            </a:r>
            <a:r>
              <a:rPr lang="en-US" altLang="zh-CN" sz="1200" dirty="0" smtClean="0">
                <a:solidFill>
                  <a:srgbClr val="0070C0"/>
                </a:solidFill>
              </a:rPr>
              <a:t>0000000 11</a:t>
            </a:r>
            <a:r>
              <a:rPr lang="en-US" altLang="zh-CN" sz="1200" dirty="0" smtClean="0">
                <a:solidFill>
                  <a:srgbClr val="FF0000"/>
                </a:solidFill>
              </a:rPr>
              <a:t>001010 000</a:t>
            </a:r>
            <a:r>
              <a:rPr lang="en-US" altLang="zh-CN" sz="1200" dirty="0" smtClean="0">
                <a:solidFill>
                  <a:srgbClr val="00B050"/>
                </a:solidFill>
              </a:rPr>
              <a:t>00001 00000011 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10" name="右大括号 9"/>
          <p:cNvSpPr/>
          <p:nvPr/>
        </p:nvSpPr>
        <p:spPr>
          <a:xfrm rot="5400000" flipH="1">
            <a:off x="5751038" y="1495177"/>
            <a:ext cx="79928" cy="1001485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" name="右大括号 14"/>
          <p:cNvSpPr/>
          <p:nvPr/>
        </p:nvSpPr>
        <p:spPr>
          <a:xfrm rot="5400000" flipH="1">
            <a:off x="4108868" y="1636677"/>
            <a:ext cx="82620" cy="721179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5531299" y="152429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smtClean="0"/>
              <a:t>Offset </a:t>
            </a:r>
          </a:p>
          <a:p>
            <a:pPr algn="ctr"/>
            <a:r>
              <a:rPr lang="en-US" altLang="zh-CN" sz="900" smtClean="0"/>
              <a:t>(13 bits</a:t>
            </a:r>
            <a:r>
              <a:rPr lang="en-US" altLang="zh-CN" sz="900"/>
              <a:t>)</a:t>
            </a:r>
            <a:endParaRPr lang="zh-CN" altLang="en-US" sz="900"/>
          </a:p>
        </p:txBody>
      </p:sp>
      <p:sp>
        <p:nvSpPr>
          <p:cNvPr id="18" name="文本框 17"/>
          <p:cNvSpPr txBox="1"/>
          <p:nvPr/>
        </p:nvSpPr>
        <p:spPr>
          <a:xfrm>
            <a:off x="3636890" y="1508906"/>
            <a:ext cx="1023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err="1" smtClean="0"/>
              <a:t>HighSegmentID</a:t>
            </a:r>
            <a:r>
              <a:rPr lang="en-US" altLang="zh-CN" sz="1000" dirty="0" smtClean="0"/>
              <a:t> </a:t>
            </a:r>
          </a:p>
          <a:p>
            <a:pPr algn="ctr"/>
            <a:r>
              <a:rPr lang="en-US" altLang="zh-CN" sz="1000" dirty="0" smtClean="0"/>
              <a:t>(9 bits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3801974" y="2305050"/>
            <a:ext cx="71831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542203" y="2305050"/>
            <a:ext cx="72784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309309" y="2305050"/>
            <a:ext cx="100148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2937834" y="3014174"/>
            <a:ext cx="1901578" cy="134876"/>
            <a:chOff x="2618695" y="3033536"/>
            <a:chExt cx="2651351" cy="194967"/>
          </a:xfrm>
          <a:solidFill>
            <a:schemeClr val="bg1">
              <a:lumMod val="50000"/>
            </a:schemeClr>
          </a:solidFill>
        </p:grpSpPr>
        <p:sp>
          <p:nvSpPr>
            <p:cNvPr id="35" name="矩形 3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直接箭头连接符 53"/>
          <p:cNvCxnSpPr>
            <a:stCxn id="37" idx="2"/>
            <a:endCxn id="65" idx="1"/>
          </p:cNvCxnSpPr>
          <p:nvPr/>
        </p:nvCxnSpPr>
        <p:spPr>
          <a:xfrm rot="5400000">
            <a:off x="3167529" y="3246437"/>
            <a:ext cx="464426" cy="2696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 rot="5400000">
            <a:off x="3738515" y="3544660"/>
            <a:ext cx="687389" cy="414441"/>
            <a:chOff x="2618695" y="3033536"/>
            <a:chExt cx="2651351" cy="194967"/>
          </a:xfrm>
          <a:solidFill>
            <a:schemeClr val="bg1">
              <a:lumMod val="85000"/>
            </a:schemeClr>
          </a:solidFill>
        </p:grpSpPr>
        <p:sp>
          <p:nvSpPr>
            <p:cNvPr id="56" name="矩形 55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 rot="5400000">
            <a:off x="2784134" y="3882545"/>
            <a:ext cx="961561" cy="423422"/>
            <a:chOff x="2618695" y="3033536"/>
            <a:chExt cx="2651351" cy="194967"/>
          </a:xfrm>
        </p:grpSpPr>
        <p:sp>
          <p:nvSpPr>
            <p:cNvPr id="65" name="矩形 6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 rot="5400000">
            <a:off x="3738514" y="4400681"/>
            <a:ext cx="687388" cy="414441"/>
            <a:chOff x="2618695" y="3033536"/>
            <a:chExt cx="2651351" cy="194967"/>
          </a:xfrm>
          <a:solidFill>
            <a:schemeClr val="bg1">
              <a:lumMod val="85000"/>
            </a:schemeClr>
          </a:solidFill>
        </p:grpSpPr>
        <p:sp>
          <p:nvSpPr>
            <p:cNvPr id="75" name="矩形 7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1" name="直接箭头连接符 53"/>
          <p:cNvCxnSpPr>
            <a:stCxn id="65" idx="0"/>
            <a:endCxn id="56" idx="2"/>
          </p:cNvCxnSpPr>
          <p:nvPr/>
        </p:nvCxnSpPr>
        <p:spPr>
          <a:xfrm flipV="1">
            <a:off x="3476626" y="3451163"/>
            <a:ext cx="398363" cy="2224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53"/>
          <p:cNvCxnSpPr>
            <a:stCxn id="68" idx="0"/>
            <a:endCxn id="75" idx="2"/>
          </p:cNvCxnSpPr>
          <p:nvPr/>
        </p:nvCxnSpPr>
        <p:spPr>
          <a:xfrm>
            <a:off x="3476626" y="4035459"/>
            <a:ext cx="398362" cy="2717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3864682" y="3950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grpSp>
        <p:nvGrpSpPr>
          <p:cNvPr id="111" name="组合 110"/>
          <p:cNvGrpSpPr/>
          <p:nvPr/>
        </p:nvGrpSpPr>
        <p:grpSpPr>
          <a:xfrm rot="5400000">
            <a:off x="4965614" y="3574178"/>
            <a:ext cx="687389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12" name="矩形 111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 rot="5400000">
            <a:off x="4955723" y="4451446"/>
            <a:ext cx="687388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21" name="矩形 120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 rot="5400000">
            <a:off x="4952253" y="5355900"/>
            <a:ext cx="687388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30" name="矩形 129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8" name="文本框 137"/>
          <p:cNvSpPr txBox="1"/>
          <p:nvPr/>
        </p:nvSpPr>
        <p:spPr>
          <a:xfrm>
            <a:off x="5089383" y="486901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140" name="直接箭头连接符 53"/>
          <p:cNvCxnSpPr>
            <a:stCxn id="75" idx="0"/>
            <a:endCxn id="112" idx="2"/>
          </p:cNvCxnSpPr>
          <p:nvPr/>
        </p:nvCxnSpPr>
        <p:spPr>
          <a:xfrm flipV="1">
            <a:off x="4289429" y="3480681"/>
            <a:ext cx="812659" cy="8265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53"/>
          <p:cNvCxnSpPr>
            <a:stCxn id="76" idx="0"/>
            <a:endCxn id="121" idx="2"/>
          </p:cNvCxnSpPr>
          <p:nvPr/>
        </p:nvCxnSpPr>
        <p:spPr>
          <a:xfrm flipV="1">
            <a:off x="4289429" y="4357949"/>
            <a:ext cx="802768" cy="351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53"/>
          <p:cNvCxnSpPr>
            <a:stCxn id="79" idx="0"/>
            <a:endCxn id="130" idx="2"/>
          </p:cNvCxnSpPr>
          <p:nvPr/>
        </p:nvCxnSpPr>
        <p:spPr>
          <a:xfrm>
            <a:off x="4289429" y="4651821"/>
            <a:ext cx="799298" cy="6105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/>
          <p:cNvSpPr txBox="1"/>
          <p:nvPr/>
        </p:nvSpPr>
        <p:spPr>
          <a:xfrm>
            <a:off x="2898219" y="2786805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Column List</a:t>
            </a:r>
            <a:endParaRPr lang="zh-CN" altLang="en-US" sz="1000"/>
          </a:p>
        </p:txBody>
      </p:sp>
      <p:sp>
        <p:nvSpPr>
          <p:cNvPr id="154" name="文本框 153"/>
          <p:cNvSpPr txBox="1"/>
          <p:nvPr/>
        </p:nvSpPr>
        <p:spPr>
          <a:xfrm>
            <a:off x="2891734" y="4611633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Lv.1 </a:t>
            </a:r>
            <a:r>
              <a:rPr lang="en-US" altLang="zh-CN" sz="1000"/>
              <a:t>map</a:t>
            </a:r>
            <a:endParaRPr lang="zh-CN" altLang="en-US" sz="1000"/>
          </a:p>
        </p:txBody>
      </p:sp>
      <p:sp>
        <p:nvSpPr>
          <p:cNvPr id="155" name="文本框 154"/>
          <p:cNvSpPr txBox="1"/>
          <p:nvPr/>
        </p:nvSpPr>
        <p:spPr>
          <a:xfrm>
            <a:off x="3740098" y="4957112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Lv.2 map</a:t>
            </a:r>
            <a:endParaRPr lang="zh-CN" altLang="en-US" sz="1000"/>
          </a:p>
        </p:txBody>
      </p:sp>
      <p:sp>
        <p:nvSpPr>
          <p:cNvPr id="156" name="文本框 155"/>
          <p:cNvSpPr txBox="1"/>
          <p:nvPr/>
        </p:nvSpPr>
        <p:spPr>
          <a:xfrm>
            <a:off x="4795081" y="5912947"/>
            <a:ext cx="1067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Column segment</a:t>
            </a:r>
            <a:endParaRPr lang="zh-CN" altLang="en-US" sz="1000"/>
          </a:p>
        </p:txBody>
      </p:sp>
      <p:sp>
        <p:nvSpPr>
          <p:cNvPr id="157" name="右大括号 156"/>
          <p:cNvSpPr/>
          <p:nvPr/>
        </p:nvSpPr>
        <p:spPr>
          <a:xfrm rot="5400000" flipH="1">
            <a:off x="4861343" y="1636677"/>
            <a:ext cx="82620" cy="721179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8" name="文本框 157"/>
          <p:cNvSpPr txBox="1"/>
          <p:nvPr/>
        </p:nvSpPr>
        <p:spPr>
          <a:xfrm>
            <a:off x="4517191" y="1508906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smtClean="0"/>
              <a:t>LowSegmentID</a:t>
            </a:r>
          </a:p>
          <a:p>
            <a:pPr algn="ctr"/>
            <a:r>
              <a:rPr lang="en-US" altLang="zh-CN" sz="1000" smtClean="0"/>
              <a:t>(9 bits</a:t>
            </a:r>
            <a:r>
              <a:rPr lang="en-US" altLang="zh-CN" sz="1000"/>
              <a:t>)</a:t>
            </a:r>
            <a:endParaRPr lang="zh-CN" altLang="en-US" sz="1000"/>
          </a:p>
        </p:txBody>
      </p:sp>
      <p:cxnSp>
        <p:nvCxnSpPr>
          <p:cNvPr id="163" name="肘形连接符 162"/>
          <p:cNvCxnSpPr>
            <a:endCxn id="68" idx="2"/>
          </p:cNvCxnSpPr>
          <p:nvPr/>
        </p:nvCxnSpPr>
        <p:spPr>
          <a:xfrm rot="5400000">
            <a:off x="2722695" y="2641718"/>
            <a:ext cx="1724250" cy="1063232"/>
          </a:xfrm>
          <a:prstGeom prst="bentConnector4">
            <a:avLst>
              <a:gd name="adj1" fmla="val 23974"/>
              <a:gd name="adj2" fmla="val 1215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肘形连接符 166"/>
          <p:cNvCxnSpPr>
            <a:endCxn id="79" idx="2"/>
          </p:cNvCxnSpPr>
          <p:nvPr/>
        </p:nvCxnSpPr>
        <p:spPr>
          <a:xfrm rot="5400000">
            <a:off x="3229304" y="2952030"/>
            <a:ext cx="2345476" cy="1054107"/>
          </a:xfrm>
          <a:prstGeom prst="bentConnector4">
            <a:avLst>
              <a:gd name="adj1" fmla="val 41116"/>
              <a:gd name="adj2" fmla="val 127109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肘形连接符 171"/>
          <p:cNvCxnSpPr>
            <a:endCxn id="132" idx="2"/>
          </p:cNvCxnSpPr>
          <p:nvPr/>
        </p:nvCxnSpPr>
        <p:spPr>
          <a:xfrm rot="5400000">
            <a:off x="3870930" y="3515062"/>
            <a:ext cx="3137872" cy="702277"/>
          </a:xfrm>
          <a:prstGeom prst="bentConnector4">
            <a:avLst>
              <a:gd name="adj1" fmla="val 33949"/>
              <a:gd name="adj2" fmla="val 132551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71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9482</TotalTime>
  <Words>2346</Words>
  <Application>Microsoft Office PowerPoint</Application>
  <PresentationFormat>宽屏</PresentationFormat>
  <Paragraphs>956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5" baseType="lpstr">
      <vt:lpstr>宋体</vt:lpstr>
      <vt:lpstr>微软雅黑</vt:lpstr>
      <vt:lpstr>Arial</vt:lpstr>
      <vt:lpstr>Calibri</vt:lpstr>
      <vt:lpstr>Calibri Light</vt:lpstr>
      <vt:lpstr>Cambria Math</vt:lpstr>
      <vt:lpstr>Consolas</vt:lpstr>
      <vt:lpstr>Times New Roman</vt:lpstr>
      <vt:lpstr>Office Theme</vt:lpstr>
      <vt:lpstr>Thor Architecture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parallel GROUP BY</vt:lpstr>
      <vt:lpstr>parallel GROUP BY</vt:lpstr>
      <vt:lpstr>Parallel hash join</vt:lpstr>
      <vt:lpstr>Parallel merge join</vt:lpstr>
      <vt:lpstr>Parallel star join</vt:lpstr>
      <vt:lpstr>Multi-thread execute plan</vt:lpstr>
      <vt:lpstr>多线程执行框架</vt:lpstr>
      <vt:lpstr>PowerPoint 演示文稿</vt:lpstr>
      <vt:lpstr>内存管理</vt:lpstr>
      <vt:lpstr>JOIN DAGs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1176</cp:revision>
  <dcterms:created xsi:type="dcterms:W3CDTF">2014-07-24T15:03:51Z</dcterms:created>
  <dcterms:modified xsi:type="dcterms:W3CDTF">2014-11-15T16:03:38Z</dcterms:modified>
</cp:coreProperties>
</file>