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73" r:id="rId3"/>
    <p:sldId id="333" r:id="rId4"/>
    <p:sldId id="280" r:id="rId5"/>
    <p:sldId id="285" r:id="rId6"/>
    <p:sldId id="286" r:id="rId7"/>
    <p:sldId id="290" r:id="rId8"/>
    <p:sldId id="287" r:id="rId9"/>
    <p:sldId id="288" r:id="rId10"/>
    <p:sldId id="291" r:id="rId11"/>
    <p:sldId id="289" r:id="rId12"/>
    <p:sldId id="292" r:id="rId13"/>
    <p:sldId id="293" r:id="rId14"/>
    <p:sldId id="294" r:id="rId15"/>
    <p:sldId id="295" r:id="rId16"/>
    <p:sldId id="296" r:id="rId17"/>
    <p:sldId id="297" r:id="rId18"/>
    <p:sldId id="306" r:id="rId19"/>
    <p:sldId id="299" r:id="rId20"/>
    <p:sldId id="300" r:id="rId21"/>
    <p:sldId id="301" r:id="rId22"/>
    <p:sldId id="337" r:id="rId23"/>
    <p:sldId id="302" r:id="rId24"/>
    <p:sldId id="303" r:id="rId25"/>
    <p:sldId id="336" r:id="rId26"/>
    <p:sldId id="304" r:id="rId27"/>
    <p:sldId id="335" r:id="rId28"/>
    <p:sldId id="305" r:id="rId29"/>
    <p:sldId id="309" r:id="rId30"/>
    <p:sldId id="310" r:id="rId31"/>
    <p:sldId id="311" r:id="rId32"/>
    <p:sldId id="312" r:id="rId33"/>
    <p:sldId id="313" r:id="rId34"/>
    <p:sldId id="314" r:id="rId35"/>
    <p:sldId id="332" r:id="rId36"/>
    <p:sldId id="308" r:id="rId37"/>
    <p:sldId id="307" r:id="rId38"/>
    <p:sldId id="315" r:id="rId39"/>
    <p:sldId id="316" r:id="rId40"/>
    <p:sldId id="317" r:id="rId41"/>
    <p:sldId id="318" r:id="rId42"/>
    <p:sldId id="319" r:id="rId43"/>
    <p:sldId id="320" r:id="rId44"/>
    <p:sldId id="321" r:id="rId45"/>
    <p:sldId id="322" r:id="rId46"/>
    <p:sldId id="323" r:id="rId47"/>
    <p:sldId id="324" r:id="rId48"/>
    <p:sldId id="325" r:id="rId49"/>
    <p:sldId id="326" r:id="rId50"/>
    <p:sldId id="327" r:id="rId51"/>
    <p:sldId id="331" r:id="rId5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1E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83" autoAdjust="0"/>
  </p:normalViewPr>
  <p:slideViewPr>
    <p:cSldViewPr snapToGrid="0">
      <p:cViewPr varScale="1">
        <p:scale>
          <a:sx n="89" d="100"/>
          <a:sy n="89" d="100"/>
        </p:scale>
        <p:origin x="120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5557C-EA97-4CBB-BFBF-8E388EEF4F51}" type="datetimeFigureOut">
              <a:rPr lang="zh-CN" altLang="en-US" smtClean="0"/>
              <a:t>2014/12/16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DDDC-92E7-492A-A564-5345C9458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1391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5557C-EA97-4CBB-BFBF-8E388EEF4F51}" type="datetimeFigureOut">
              <a:rPr lang="zh-CN" altLang="en-US" smtClean="0"/>
              <a:t>2014/12/16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DDDC-92E7-492A-A564-5345C9458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2332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5557C-EA97-4CBB-BFBF-8E388EEF4F51}" type="datetimeFigureOut">
              <a:rPr lang="zh-CN" altLang="en-US" smtClean="0"/>
              <a:t>2014/12/16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DDDC-92E7-492A-A564-5345C9458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3225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5557C-EA97-4CBB-BFBF-8E388EEF4F51}" type="datetimeFigureOut">
              <a:rPr lang="zh-CN" altLang="en-US" smtClean="0"/>
              <a:t>2014/12/16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DDDC-92E7-492A-A564-5345C9458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6066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5557C-EA97-4CBB-BFBF-8E388EEF4F51}" type="datetimeFigureOut">
              <a:rPr lang="zh-CN" altLang="en-US" smtClean="0"/>
              <a:t>2014/12/16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DDDC-92E7-492A-A564-5345C9458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8945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5557C-EA97-4CBB-BFBF-8E388EEF4F51}" type="datetimeFigureOut">
              <a:rPr lang="zh-CN" altLang="en-US" smtClean="0"/>
              <a:t>2014/12/16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DDDC-92E7-492A-A564-5345C9458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1534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5557C-EA97-4CBB-BFBF-8E388EEF4F51}" type="datetimeFigureOut">
              <a:rPr lang="zh-CN" altLang="en-US" smtClean="0"/>
              <a:t>2014/12/16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DDDC-92E7-492A-A564-5345C9458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6549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8873"/>
            <a:ext cx="10515600" cy="82600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5557C-EA97-4CBB-BFBF-8E388EEF4F51}" type="datetimeFigureOut">
              <a:rPr lang="zh-CN" altLang="en-US" smtClean="0"/>
              <a:t>2014/12/16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DDDC-92E7-492A-A564-5345C9458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3861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5557C-EA97-4CBB-BFBF-8E388EEF4F51}" type="datetimeFigureOut">
              <a:rPr lang="zh-CN" altLang="en-US" smtClean="0"/>
              <a:t>2014/12/16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DDDC-92E7-492A-A564-5345C9458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7797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5557C-EA97-4CBB-BFBF-8E388EEF4F51}" type="datetimeFigureOut">
              <a:rPr lang="zh-CN" altLang="en-US" smtClean="0"/>
              <a:t>2014/12/16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DDDC-92E7-492A-A564-5345C9458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3852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5557C-EA97-4CBB-BFBF-8E388EEF4F51}" type="datetimeFigureOut">
              <a:rPr lang="zh-CN" altLang="en-US" smtClean="0"/>
              <a:t>2014/12/16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DDDC-92E7-492A-A564-5345C9458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5439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5557C-EA97-4CBB-BFBF-8E388EEF4F51}" type="datetimeFigureOut">
              <a:rPr lang="zh-CN" altLang="en-US" smtClean="0"/>
              <a:t>2014/12/16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45DDDC-92E7-492A-A564-5345C9458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5691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Xeon#E5-16xx.2F26xx_v3-series_.22Haswell-EP.22" TargetMode="External"/><Relationship Id="rId2" Type="http://schemas.openxmlformats.org/officeDocument/2006/relationships/hyperlink" Target="http://www.intel.com/content/dam/www/public/us/en/documents/guides/xeon-intel-server-processor-comparison-guide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en.wikipedia.org/wiki/Haswell_(microarchitecture)#SERVER-CPUS" TargetMode="Externa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Thor Architecture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scott.zgeng@gmail.com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65349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153038" y="2023189"/>
            <a:ext cx="42926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/>
              <a:t>RowID</a:t>
            </a:r>
            <a:r>
              <a:rPr lang="en-US" altLang="zh-CN" sz="1200" dirty="0"/>
              <a:t> = 0x00CA0103 </a:t>
            </a:r>
            <a:r>
              <a:rPr lang="en-US" altLang="zh-CN" sz="1200" dirty="0" smtClean="0"/>
              <a:t>= 0</a:t>
            </a:r>
            <a:r>
              <a:rPr lang="en-US" altLang="zh-CN" sz="1200" dirty="0" smtClean="0">
                <a:solidFill>
                  <a:srgbClr val="0070C0"/>
                </a:solidFill>
              </a:rPr>
              <a:t>0000000 11</a:t>
            </a:r>
            <a:r>
              <a:rPr lang="en-US" altLang="zh-CN" sz="1200" dirty="0" smtClean="0">
                <a:solidFill>
                  <a:srgbClr val="FF0000"/>
                </a:solidFill>
              </a:rPr>
              <a:t>001010 000</a:t>
            </a:r>
            <a:r>
              <a:rPr lang="en-US" altLang="zh-CN" sz="1200" dirty="0" smtClean="0">
                <a:solidFill>
                  <a:srgbClr val="00B050"/>
                </a:solidFill>
              </a:rPr>
              <a:t>00001 00000011 </a:t>
            </a:r>
            <a:endParaRPr lang="zh-CN" altLang="en-US" sz="1200" dirty="0">
              <a:solidFill>
                <a:srgbClr val="00B050"/>
              </a:solidFill>
            </a:endParaRPr>
          </a:p>
        </p:txBody>
      </p:sp>
      <p:sp>
        <p:nvSpPr>
          <p:cNvPr id="10" name="右大括号 9"/>
          <p:cNvSpPr/>
          <p:nvPr/>
        </p:nvSpPr>
        <p:spPr>
          <a:xfrm rot="5400000" flipH="1">
            <a:off x="5751038" y="1495177"/>
            <a:ext cx="79928" cy="1001485"/>
          </a:xfrm>
          <a:prstGeom prst="rightBrace">
            <a:avLst>
              <a:gd name="adj1" fmla="val 35360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15" name="右大括号 14"/>
          <p:cNvSpPr/>
          <p:nvPr/>
        </p:nvSpPr>
        <p:spPr>
          <a:xfrm rot="5400000" flipH="1">
            <a:off x="4108868" y="1636677"/>
            <a:ext cx="82620" cy="721179"/>
          </a:xfrm>
          <a:prstGeom prst="rightBrace">
            <a:avLst>
              <a:gd name="adj1" fmla="val 35360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16" name="文本框 15"/>
          <p:cNvSpPr txBox="1"/>
          <p:nvPr/>
        </p:nvSpPr>
        <p:spPr>
          <a:xfrm>
            <a:off x="5531299" y="1524295"/>
            <a:ext cx="567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900" smtClean="0"/>
              <a:t>Offset </a:t>
            </a:r>
          </a:p>
          <a:p>
            <a:pPr algn="ctr"/>
            <a:r>
              <a:rPr lang="en-US" altLang="zh-CN" sz="900" smtClean="0"/>
              <a:t>(13 bits</a:t>
            </a:r>
            <a:r>
              <a:rPr lang="en-US" altLang="zh-CN" sz="900"/>
              <a:t>)</a:t>
            </a:r>
            <a:endParaRPr lang="zh-CN" altLang="en-US" sz="900"/>
          </a:p>
        </p:txBody>
      </p:sp>
      <p:sp>
        <p:nvSpPr>
          <p:cNvPr id="18" name="文本框 17"/>
          <p:cNvSpPr txBox="1"/>
          <p:nvPr/>
        </p:nvSpPr>
        <p:spPr>
          <a:xfrm>
            <a:off x="3636890" y="1508906"/>
            <a:ext cx="10230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000" dirty="0" err="1" smtClean="0"/>
              <a:t>HighSegmentID</a:t>
            </a:r>
            <a:r>
              <a:rPr lang="en-US" altLang="zh-CN" sz="1000" dirty="0" smtClean="0"/>
              <a:t> </a:t>
            </a:r>
          </a:p>
          <a:p>
            <a:pPr algn="ctr"/>
            <a:r>
              <a:rPr lang="en-US" altLang="zh-CN" sz="1000" dirty="0" smtClean="0"/>
              <a:t>(9 bits</a:t>
            </a:r>
            <a:r>
              <a:rPr lang="en-US" altLang="zh-CN" sz="1000" dirty="0"/>
              <a:t>)</a:t>
            </a:r>
            <a:endParaRPr lang="zh-CN" altLang="en-US" sz="1000" dirty="0"/>
          </a:p>
        </p:txBody>
      </p:sp>
      <p:cxnSp>
        <p:nvCxnSpPr>
          <p:cNvPr id="28" name="直接连接符 27"/>
          <p:cNvCxnSpPr/>
          <p:nvPr/>
        </p:nvCxnSpPr>
        <p:spPr>
          <a:xfrm>
            <a:off x="3801974" y="2305050"/>
            <a:ext cx="718318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4542203" y="2305050"/>
            <a:ext cx="727843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5309309" y="2305050"/>
            <a:ext cx="1001486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组合 42"/>
          <p:cNvGrpSpPr/>
          <p:nvPr/>
        </p:nvGrpSpPr>
        <p:grpSpPr>
          <a:xfrm>
            <a:off x="2937834" y="3014174"/>
            <a:ext cx="1901578" cy="134876"/>
            <a:chOff x="2618695" y="3033536"/>
            <a:chExt cx="2651351" cy="194967"/>
          </a:xfrm>
          <a:solidFill>
            <a:schemeClr val="bg1">
              <a:lumMod val="50000"/>
            </a:schemeClr>
          </a:solidFill>
        </p:grpSpPr>
        <p:sp>
          <p:nvSpPr>
            <p:cNvPr id="35" name="矩形 34"/>
            <p:cNvSpPr/>
            <p:nvPr/>
          </p:nvSpPr>
          <p:spPr>
            <a:xfrm>
              <a:off x="2618695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0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2950225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1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328494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2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361647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3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394800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427953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4606986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4938516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4" name="直接箭头连接符 53"/>
          <p:cNvCxnSpPr>
            <a:stCxn id="37" idx="2"/>
            <a:endCxn id="65" idx="1"/>
          </p:cNvCxnSpPr>
          <p:nvPr/>
        </p:nvCxnSpPr>
        <p:spPr>
          <a:xfrm rot="5400000">
            <a:off x="3167529" y="3246437"/>
            <a:ext cx="464426" cy="26965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组合 54"/>
          <p:cNvGrpSpPr/>
          <p:nvPr/>
        </p:nvGrpSpPr>
        <p:grpSpPr>
          <a:xfrm rot="5400000">
            <a:off x="3738515" y="3544660"/>
            <a:ext cx="687389" cy="414441"/>
            <a:chOff x="2618695" y="3033536"/>
            <a:chExt cx="2651351" cy="194967"/>
          </a:xfrm>
          <a:solidFill>
            <a:schemeClr val="bg1">
              <a:lumMod val="85000"/>
            </a:schemeClr>
          </a:solidFill>
        </p:grpSpPr>
        <p:sp>
          <p:nvSpPr>
            <p:cNvPr id="56" name="矩形 55"/>
            <p:cNvSpPr/>
            <p:nvPr/>
          </p:nvSpPr>
          <p:spPr>
            <a:xfrm>
              <a:off x="2618695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>
              <a:off x="2950225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8" name="矩形 57"/>
            <p:cNvSpPr/>
            <p:nvPr/>
          </p:nvSpPr>
          <p:spPr>
            <a:xfrm>
              <a:off x="328494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9" name="矩形 58"/>
            <p:cNvSpPr/>
            <p:nvPr/>
          </p:nvSpPr>
          <p:spPr>
            <a:xfrm>
              <a:off x="361647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0" name="矩形 59"/>
            <p:cNvSpPr/>
            <p:nvPr/>
          </p:nvSpPr>
          <p:spPr>
            <a:xfrm>
              <a:off x="394800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1" name="矩形 60"/>
            <p:cNvSpPr/>
            <p:nvPr/>
          </p:nvSpPr>
          <p:spPr>
            <a:xfrm>
              <a:off x="427953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2" name="矩形 61"/>
            <p:cNvSpPr/>
            <p:nvPr/>
          </p:nvSpPr>
          <p:spPr>
            <a:xfrm>
              <a:off x="4606986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3" name="矩形 62"/>
            <p:cNvSpPr/>
            <p:nvPr/>
          </p:nvSpPr>
          <p:spPr>
            <a:xfrm>
              <a:off x="4938516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4" name="组合 63"/>
          <p:cNvGrpSpPr/>
          <p:nvPr/>
        </p:nvGrpSpPr>
        <p:grpSpPr>
          <a:xfrm rot="5400000">
            <a:off x="2784134" y="3882545"/>
            <a:ext cx="961561" cy="423422"/>
            <a:chOff x="2618695" y="3033536"/>
            <a:chExt cx="2651351" cy="194967"/>
          </a:xfrm>
        </p:grpSpPr>
        <p:sp>
          <p:nvSpPr>
            <p:cNvPr id="65" name="矩形 64"/>
            <p:cNvSpPr/>
            <p:nvPr/>
          </p:nvSpPr>
          <p:spPr>
            <a:xfrm>
              <a:off x="2618695" y="3033536"/>
              <a:ext cx="331530" cy="19496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0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6" name="矩形 65"/>
            <p:cNvSpPr/>
            <p:nvPr/>
          </p:nvSpPr>
          <p:spPr>
            <a:xfrm>
              <a:off x="2950225" y="3033536"/>
              <a:ext cx="331530" cy="19496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7" name="矩形 66"/>
            <p:cNvSpPr/>
            <p:nvPr/>
          </p:nvSpPr>
          <p:spPr>
            <a:xfrm>
              <a:off x="3284949" y="3033536"/>
              <a:ext cx="331530" cy="19496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8" name="矩形 67"/>
            <p:cNvSpPr/>
            <p:nvPr/>
          </p:nvSpPr>
          <p:spPr>
            <a:xfrm>
              <a:off x="3616479" y="3033536"/>
              <a:ext cx="331530" cy="19496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9" name="矩形 68"/>
            <p:cNvSpPr/>
            <p:nvPr/>
          </p:nvSpPr>
          <p:spPr>
            <a:xfrm>
              <a:off x="3948009" y="3033536"/>
              <a:ext cx="331530" cy="19496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0" name="矩形 69"/>
            <p:cNvSpPr/>
            <p:nvPr/>
          </p:nvSpPr>
          <p:spPr>
            <a:xfrm>
              <a:off x="4279539" y="3033536"/>
              <a:ext cx="331530" cy="19496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1" name="矩形 70"/>
            <p:cNvSpPr/>
            <p:nvPr/>
          </p:nvSpPr>
          <p:spPr>
            <a:xfrm>
              <a:off x="4606986" y="3033536"/>
              <a:ext cx="331530" cy="19496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2" name="矩形 71"/>
            <p:cNvSpPr/>
            <p:nvPr/>
          </p:nvSpPr>
          <p:spPr>
            <a:xfrm>
              <a:off x="4938516" y="3033536"/>
              <a:ext cx="331530" cy="19496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4" name="组合 73"/>
          <p:cNvGrpSpPr/>
          <p:nvPr/>
        </p:nvGrpSpPr>
        <p:grpSpPr>
          <a:xfrm rot="5400000">
            <a:off x="3738514" y="4400681"/>
            <a:ext cx="687388" cy="414441"/>
            <a:chOff x="2618695" y="3033536"/>
            <a:chExt cx="2651351" cy="194967"/>
          </a:xfrm>
          <a:solidFill>
            <a:schemeClr val="bg1">
              <a:lumMod val="85000"/>
            </a:schemeClr>
          </a:solidFill>
        </p:grpSpPr>
        <p:sp>
          <p:nvSpPr>
            <p:cNvPr id="75" name="矩形 74"/>
            <p:cNvSpPr/>
            <p:nvPr/>
          </p:nvSpPr>
          <p:spPr>
            <a:xfrm>
              <a:off x="2618695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6" name="矩形 75"/>
            <p:cNvSpPr/>
            <p:nvPr/>
          </p:nvSpPr>
          <p:spPr>
            <a:xfrm>
              <a:off x="2950225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7" name="矩形 76"/>
            <p:cNvSpPr/>
            <p:nvPr/>
          </p:nvSpPr>
          <p:spPr>
            <a:xfrm>
              <a:off x="328494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8" name="矩形 77"/>
            <p:cNvSpPr/>
            <p:nvPr/>
          </p:nvSpPr>
          <p:spPr>
            <a:xfrm>
              <a:off x="361647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9" name="矩形 78"/>
            <p:cNvSpPr/>
            <p:nvPr/>
          </p:nvSpPr>
          <p:spPr>
            <a:xfrm>
              <a:off x="3948009" y="3033536"/>
              <a:ext cx="331530" cy="19496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0" name="矩形 79"/>
            <p:cNvSpPr/>
            <p:nvPr/>
          </p:nvSpPr>
          <p:spPr>
            <a:xfrm>
              <a:off x="427953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1" name="矩形 80"/>
            <p:cNvSpPr/>
            <p:nvPr/>
          </p:nvSpPr>
          <p:spPr>
            <a:xfrm>
              <a:off x="4606986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2" name="矩形 81"/>
            <p:cNvSpPr/>
            <p:nvPr/>
          </p:nvSpPr>
          <p:spPr>
            <a:xfrm>
              <a:off x="4938516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01" name="直接箭头连接符 53"/>
          <p:cNvCxnSpPr>
            <a:stCxn id="65" idx="0"/>
            <a:endCxn id="56" idx="2"/>
          </p:cNvCxnSpPr>
          <p:nvPr/>
        </p:nvCxnSpPr>
        <p:spPr>
          <a:xfrm flipV="1">
            <a:off x="3476626" y="3451163"/>
            <a:ext cx="398363" cy="22243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箭头连接符 53"/>
          <p:cNvCxnSpPr>
            <a:stCxn id="68" idx="0"/>
            <a:endCxn id="75" idx="2"/>
          </p:cNvCxnSpPr>
          <p:nvPr/>
        </p:nvCxnSpPr>
        <p:spPr>
          <a:xfrm>
            <a:off x="3476626" y="4035459"/>
            <a:ext cx="398362" cy="27172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文本框 109"/>
          <p:cNvSpPr txBox="1"/>
          <p:nvPr/>
        </p:nvSpPr>
        <p:spPr>
          <a:xfrm>
            <a:off x="3864682" y="395031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…</a:t>
            </a:r>
            <a:endParaRPr lang="zh-CN" altLang="en-US"/>
          </a:p>
        </p:txBody>
      </p:sp>
      <p:grpSp>
        <p:nvGrpSpPr>
          <p:cNvPr id="111" name="组合 110"/>
          <p:cNvGrpSpPr/>
          <p:nvPr/>
        </p:nvGrpSpPr>
        <p:grpSpPr>
          <a:xfrm rot="5400000">
            <a:off x="4965614" y="3574178"/>
            <a:ext cx="687389" cy="414441"/>
            <a:chOff x="2618695" y="3033536"/>
            <a:chExt cx="2651351" cy="194967"/>
          </a:xfrm>
          <a:solidFill>
            <a:schemeClr val="bg2">
              <a:lumMod val="75000"/>
            </a:schemeClr>
          </a:solidFill>
        </p:grpSpPr>
        <p:sp>
          <p:nvSpPr>
            <p:cNvPr id="112" name="矩形 111"/>
            <p:cNvSpPr/>
            <p:nvPr/>
          </p:nvSpPr>
          <p:spPr>
            <a:xfrm>
              <a:off x="2618695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13" name="矩形 112"/>
            <p:cNvSpPr/>
            <p:nvPr/>
          </p:nvSpPr>
          <p:spPr>
            <a:xfrm>
              <a:off x="2950225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14" name="矩形 113"/>
            <p:cNvSpPr/>
            <p:nvPr/>
          </p:nvSpPr>
          <p:spPr>
            <a:xfrm>
              <a:off x="328494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15" name="矩形 114"/>
            <p:cNvSpPr/>
            <p:nvPr/>
          </p:nvSpPr>
          <p:spPr>
            <a:xfrm>
              <a:off x="361647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16" name="矩形 115"/>
            <p:cNvSpPr/>
            <p:nvPr/>
          </p:nvSpPr>
          <p:spPr>
            <a:xfrm>
              <a:off x="394800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17" name="矩形 116"/>
            <p:cNvSpPr/>
            <p:nvPr/>
          </p:nvSpPr>
          <p:spPr>
            <a:xfrm>
              <a:off x="427953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18" name="矩形 117"/>
            <p:cNvSpPr/>
            <p:nvPr/>
          </p:nvSpPr>
          <p:spPr>
            <a:xfrm>
              <a:off x="4606986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19" name="矩形 118"/>
            <p:cNvSpPr/>
            <p:nvPr/>
          </p:nvSpPr>
          <p:spPr>
            <a:xfrm>
              <a:off x="4938516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0" name="组合 119"/>
          <p:cNvGrpSpPr/>
          <p:nvPr/>
        </p:nvGrpSpPr>
        <p:grpSpPr>
          <a:xfrm rot="5400000">
            <a:off x="4955723" y="4451446"/>
            <a:ext cx="687388" cy="414441"/>
            <a:chOff x="2618695" y="3033536"/>
            <a:chExt cx="2651351" cy="194967"/>
          </a:xfrm>
          <a:solidFill>
            <a:schemeClr val="bg2">
              <a:lumMod val="75000"/>
            </a:schemeClr>
          </a:solidFill>
        </p:grpSpPr>
        <p:sp>
          <p:nvSpPr>
            <p:cNvPr id="121" name="矩形 120"/>
            <p:cNvSpPr/>
            <p:nvPr/>
          </p:nvSpPr>
          <p:spPr>
            <a:xfrm>
              <a:off x="2618695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22" name="矩形 121"/>
            <p:cNvSpPr/>
            <p:nvPr/>
          </p:nvSpPr>
          <p:spPr>
            <a:xfrm>
              <a:off x="2950225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23" name="矩形 122"/>
            <p:cNvSpPr/>
            <p:nvPr/>
          </p:nvSpPr>
          <p:spPr>
            <a:xfrm>
              <a:off x="328494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24" name="矩形 123"/>
            <p:cNvSpPr/>
            <p:nvPr/>
          </p:nvSpPr>
          <p:spPr>
            <a:xfrm>
              <a:off x="361647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25" name="矩形 124"/>
            <p:cNvSpPr/>
            <p:nvPr/>
          </p:nvSpPr>
          <p:spPr>
            <a:xfrm>
              <a:off x="394800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26" name="矩形 125"/>
            <p:cNvSpPr/>
            <p:nvPr/>
          </p:nvSpPr>
          <p:spPr>
            <a:xfrm>
              <a:off x="427953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27" name="矩形 126"/>
            <p:cNvSpPr/>
            <p:nvPr/>
          </p:nvSpPr>
          <p:spPr>
            <a:xfrm>
              <a:off x="4606986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28" name="矩形 127"/>
            <p:cNvSpPr/>
            <p:nvPr/>
          </p:nvSpPr>
          <p:spPr>
            <a:xfrm>
              <a:off x="4938516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9" name="组合 128"/>
          <p:cNvGrpSpPr/>
          <p:nvPr/>
        </p:nvGrpSpPr>
        <p:grpSpPr>
          <a:xfrm rot="5400000">
            <a:off x="4952253" y="5355900"/>
            <a:ext cx="687388" cy="414441"/>
            <a:chOff x="2618695" y="3033536"/>
            <a:chExt cx="2651351" cy="194967"/>
          </a:xfrm>
          <a:solidFill>
            <a:schemeClr val="bg2">
              <a:lumMod val="75000"/>
            </a:schemeClr>
          </a:solidFill>
        </p:grpSpPr>
        <p:sp>
          <p:nvSpPr>
            <p:cNvPr id="130" name="矩形 129"/>
            <p:cNvSpPr/>
            <p:nvPr/>
          </p:nvSpPr>
          <p:spPr>
            <a:xfrm>
              <a:off x="2618695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31" name="矩形 130"/>
            <p:cNvSpPr/>
            <p:nvPr/>
          </p:nvSpPr>
          <p:spPr>
            <a:xfrm>
              <a:off x="2950225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32" name="矩形 131"/>
            <p:cNvSpPr/>
            <p:nvPr/>
          </p:nvSpPr>
          <p:spPr>
            <a:xfrm>
              <a:off x="3284949" y="3033536"/>
              <a:ext cx="331530" cy="19496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33" name="矩形 132"/>
            <p:cNvSpPr/>
            <p:nvPr/>
          </p:nvSpPr>
          <p:spPr>
            <a:xfrm>
              <a:off x="361647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34" name="矩形 133"/>
            <p:cNvSpPr/>
            <p:nvPr/>
          </p:nvSpPr>
          <p:spPr>
            <a:xfrm>
              <a:off x="394800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35" name="矩形 134"/>
            <p:cNvSpPr/>
            <p:nvPr/>
          </p:nvSpPr>
          <p:spPr>
            <a:xfrm>
              <a:off x="427953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36" name="矩形 135"/>
            <p:cNvSpPr/>
            <p:nvPr/>
          </p:nvSpPr>
          <p:spPr>
            <a:xfrm>
              <a:off x="4606986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37" name="矩形 136"/>
            <p:cNvSpPr/>
            <p:nvPr/>
          </p:nvSpPr>
          <p:spPr>
            <a:xfrm>
              <a:off x="4938516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138" name="文本框 137"/>
          <p:cNvSpPr txBox="1"/>
          <p:nvPr/>
        </p:nvSpPr>
        <p:spPr>
          <a:xfrm>
            <a:off x="5089383" y="4869011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…</a:t>
            </a:r>
            <a:endParaRPr lang="zh-CN" altLang="en-US"/>
          </a:p>
        </p:txBody>
      </p:sp>
      <p:cxnSp>
        <p:nvCxnSpPr>
          <p:cNvPr id="140" name="直接箭头连接符 53"/>
          <p:cNvCxnSpPr>
            <a:stCxn id="75" idx="0"/>
            <a:endCxn id="112" idx="2"/>
          </p:cNvCxnSpPr>
          <p:nvPr/>
        </p:nvCxnSpPr>
        <p:spPr>
          <a:xfrm flipV="1">
            <a:off x="4289429" y="3480681"/>
            <a:ext cx="812659" cy="82650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箭头连接符 53"/>
          <p:cNvCxnSpPr>
            <a:stCxn id="76" idx="0"/>
            <a:endCxn id="121" idx="2"/>
          </p:cNvCxnSpPr>
          <p:nvPr/>
        </p:nvCxnSpPr>
        <p:spPr>
          <a:xfrm flipV="1">
            <a:off x="4289429" y="4357949"/>
            <a:ext cx="802768" cy="3518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箭头连接符 53"/>
          <p:cNvCxnSpPr>
            <a:stCxn id="79" idx="0"/>
            <a:endCxn id="130" idx="2"/>
          </p:cNvCxnSpPr>
          <p:nvPr/>
        </p:nvCxnSpPr>
        <p:spPr>
          <a:xfrm>
            <a:off x="4289429" y="4651821"/>
            <a:ext cx="799298" cy="61058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文本框 151"/>
          <p:cNvSpPr txBox="1"/>
          <p:nvPr/>
        </p:nvSpPr>
        <p:spPr>
          <a:xfrm>
            <a:off x="2898219" y="2786805"/>
            <a:ext cx="7922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smtClean="0"/>
              <a:t>Column List</a:t>
            </a:r>
            <a:endParaRPr lang="zh-CN" altLang="en-US" sz="1000"/>
          </a:p>
        </p:txBody>
      </p:sp>
      <p:sp>
        <p:nvSpPr>
          <p:cNvPr id="154" name="文本框 153"/>
          <p:cNvSpPr txBox="1"/>
          <p:nvPr/>
        </p:nvSpPr>
        <p:spPr>
          <a:xfrm>
            <a:off x="2891734" y="4611633"/>
            <a:ext cx="6543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smtClean="0"/>
              <a:t>Lv.1 </a:t>
            </a:r>
            <a:r>
              <a:rPr lang="en-US" altLang="zh-CN" sz="1000"/>
              <a:t>map</a:t>
            </a:r>
            <a:endParaRPr lang="zh-CN" altLang="en-US" sz="1000"/>
          </a:p>
        </p:txBody>
      </p:sp>
      <p:sp>
        <p:nvSpPr>
          <p:cNvPr id="155" name="文本框 154"/>
          <p:cNvSpPr txBox="1"/>
          <p:nvPr/>
        </p:nvSpPr>
        <p:spPr>
          <a:xfrm>
            <a:off x="3740098" y="4957112"/>
            <a:ext cx="6543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smtClean="0"/>
              <a:t>Lv.2 map</a:t>
            </a:r>
            <a:endParaRPr lang="zh-CN" altLang="en-US" sz="1000"/>
          </a:p>
        </p:txBody>
      </p:sp>
      <p:sp>
        <p:nvSpPr>
          <p:cNvPr id="156" name="文本框 155"/>
          <p:cNvSpPr txBox="1"/>
          <p:nvPr/>
        </p:nvSpPr>
        <p:spPr>
          <a:xfrm>
            <a:off x="4795081" y="5912947"/>
            <a:ext cx="10679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smtClean="0"/>
              <a:t>Column segment</a:t>
            </a:r>
            <a:endParaRPr lang="zh-CN" altLang="en-US" sz="1000"/>
          </a:p>
        </p:txBody>
      </p:sp>
      <p:sp>
        <p:nvSpPr>
          <p:cNvPr id="157" name="右大括号 156"/>
          <p:cNvSpPr/>
          <p:nvPr/>
        </p:nvSpPr>
        <p:spPr>
          <a:xfrm rot="5400000" flipH="1">
            <a:off x="4861343" y="1636677"/>
            <a:ext cx="82620" cy="721179"/>
          </a:xfrm>
          <a:prstGeom prst="rightBrace">
            <a:avLst>
              <a:gd name="adj1" fmla="val 35360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158" name="文本框 157"/>
          <p:cNvSpPr txBox="1"/>
          <p:nvPr/>
        </p:nvSpPr>
        <p:spPr>
          <a:xfrm>
            <a:off x="4517191" y="1508906"/>
            <a:ext cx="9701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000" smtClean="0"/>
              <a:t>LowSegmentID</a:t>
            </a:r>
          </a:p>
          <a:p>
            <a:pPr algn="ctr"/>
            <a:r>
              <a:rPr lang="en-US" altLang="zh-CN" sz="1000" smtClean="0"/>
              <a:t>(9 bits</a:t>
            </a:r>
            <a:r>
              <a:rPr lang="en-US" altLang="zh-CN" sz="1000"/>
              <a:t>)</a:t>
            </a:r>
            <a:endParaRPr lang="zh-CN" altLang="en-US" sz="1000"/>
          </a:p>
        </p:txBody>
      </p:sp>
      <p:cxnSp>
        <p:nvCxnSpPr>
          <p:cNvPr id="163" name="肘形连接符 162"/>
          <p:cNvCxnSpPr>
            <a:endCxn id="68" idx="2"/>
          </p:cNvCxnSpPr>
          <p:nvPr/>
        </p:nvCxnSpPr>
        <p:spPr>
          <a:xfrm rot="5400000">
            <a:off x="2722695" y="2641718"/>
            <a:ext cx="1724250" cy="1063232"/>
          </a:xfrm>
          <a:prstGeom prst="bentConnector4">
            <a:avLst>
              <a:gd name="adj1" fmla="val 23974"/>
              <a:gd name="adj2" fmla="val 121500"/>
            </a:avLst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肘形连接符 166"/>
          <p:cNvCxnSpPr>
            <a:endCxn id="79" idx="2"/>
          </p:cNvCxnSpPr>
          <p:nvPr/>
        </p:nvCxnSpPr>
        <p:spPr>
          <a:xfrm rot="5400000">
            <a:off x="3229304" y="2952030"/>
            <a:ext cx="2345476" cy="1054107"/>
          </a:xfrm>
          <a:prstGeom prst="bentConnector4">
            <a:avLst>
              <a:gd name="adj1" fmla="val 41116"/>
              <a:gd name="adj2" fmla="val 127109"/>
            </a:avLst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肘形连接符 171"/>
          <p:cNvCxnSpPr>
            <a:endCxn id="132" idx="2"/>
          </p:cNvCxnSpPr>
          <p:nvPr/>
        </p:nvCxnSpPr>
        <p:spPr>
          <a:xfrm rot="5400000">
            <a:off x="3870930" y="3515062"/>
            <a:ext cx="3137872" cy="702277"/>
          </a:xfrm>
          <a:prstGeom prst="bentConnector4">
            <a:avLst>
              <a:gd name="adj1" fmla="val 33949"/>
              <a:gd name="adj2" fmla="val 132551"/>
            </a:avLst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1719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1846893" y="2320474"/>
            <a:ext cx="3248444" cy="2014858"/>
            <a:chOff x="1846893" y="2320474"/>
            <a:chExt cx="3248444" cy="1741060"/>
          </a:xfrm>
        </p:grpSpPr>
        <p:grpSp>
          <p:nvGrpSpPr>
            <p:cNvPr id="21" name="组合 20"/>
            <p:cNvGrpSpPr/>
            <p:nvPr/>
          </p:nvGrpSpPr>
          <p:grpSpPr>
            <a:xfrm>
              <a:off x="2038350" y="2653554"/>
              <a:ext cx="540748" cy="974428"/>
              <a:chOff x="6965153" y="2630436"/>
              <a:chExt cx="426251" cy="1740312"/>
            </a:xfrm>
            <a:solidFill>
              <a:schemeClr val="bg2"/>
            </a:solidFill>
          </p:grpSpPr>
          <p:sp>
            <p:nvSpPr>
              <p:cNvPr id="22" name="矩形 21"/>
              <p:cNvSpPr/>
              <p:nvPr/>
            </p:nvSpPr>
            <p:spPr>
              <a:xfrm>
                <a:off x="6965157" y="2630436"/>
                <a:ext cx="426247" cy="21753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CN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6965153" y="2847975"/>
                <a:ext cx="426247" cy="21753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CN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6965153" y="3065514"/>
                <a:ext cx="426247" cy="21753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CN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6965153" y="3283053"/>
                <a:ext cx="426247" cy="21753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CN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矩形 25"/>
              <p:cNvSpPr/>
              <p:nvPr/>
            </p:nvSpPr>
            <p:spPr>
              <a:xfrm>
                <a:off x="6965153" y="3500592"/>
                <a:ext cx="426247" cy="21753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CN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矩形 26"/>
              <p:cNvSpPr/>
              <p:nvPr/>
            </p:nvSpPr>
            <p:spPr>
              <a:xfrm>
                <a:off x="6965153" y="3718131"/>
                <a:ext cx="426247" cy="21753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CN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矩形 27"/>
              <p:cNvSpPr/>
              <p:nvPr/>
            </p:nvSpPr>
            <p:spPr>
              <a:xfrm>
                <a:off x="6965153" y="3935670"/>
                <a:ext cx="426247" cy="21753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CN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矩形 28"/>
              <p:cNvSpPr/>
              <p:nvPr/>
            </p:nvSpPr>
            <p:spPr>
              <a:xfrm>
                <a:off x="6965153" y="4153209"/>
                <a:ext cx="426247" cy="21753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CN" altLang="en-US" sz="9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2" name="文本框 31"/>
            <p:cNvSpPr txBox="1"/>
            <p:nvPr/>
          </p:nvSpPr>
          <p:spPr>
            <a:xfrm>
              <a:off x="1846893" y="3706970"/>
              <a:ext cx="97975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smtClean="0"/>
                <a:t>String Segment</a:t>
              </a:r>
              <a:endParaRPr lang="zh-CN" altLang="en-US" sz="1000" dirty="0"/>
            </a:p>
          </p:txBody>
        </p:sp>
        <p:grpSp>
          <p:nvGrpSpPr>
            <p:cNvPr id="33" name="组合 32"/>
            <p:cNvGrpSpPr/>
            <p:nvPr/>
          </p:nvGrpSpPr>
          <p:grpSpPr>
            <a:xfrm>
              <a:off x="3316522" y="2320848"/>
              <a:ext cx="1778815" cy="1740686"/>
              <a:chOff x="9574985" y="2717323"/>
              <a:chExt cx="1778815" cy="1740686"/>
            </a:xfrm>
          </p:grpSpPr>
          <p:sp>
            <p:nvSpPr>
              <p:cNvPr id="34" name="矩形 33"/>
              <p:cNvSpPr/>
              <p:nvPr/>
            </p:nvSpPr>
            <p:spPr>
              <a:xfrm>
                <a:off x="9574992" y="2717697"/>
                <a:ext cx="1778808" cy="174031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r>
                  <a:rPr lang="en-US" altLang="zh-CN" sz="1200" dirty="0" smtClean="0">
                    <a:solidFill>
                      <a:schemeClr val="tx1"/>
                    </a:solidFill>
                  </a:rPr>
                  <a:t>heap</a:t>
                </a:r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矩形 34"/>
              <p:cNvSpPr/>
              <p:nvPr/>
            </p:nvSpPr>
            <p:spPr>
              <a:xfrm>
                <a:off x="9994092" y="2717323"/>
                <a:ext cx="940608" cy="21791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900" dirty="0" smtClean="0">
                    <a:solidFill>
                      <a:schemeClr val="tx1"/>
                    </a:solidFill>
                  </a:rPr>
                  <a:t>This is a test</a:t>
                </a:r>
                <a:endParaRPr lang="zh-CN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10934700" y="2717697"/>
                <a:ext cx="419100" cy="217539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900" dirty="0" smtClean="0">
                    <a:solidFill>
                      <a:schemeClr val="tx1"/>
                    </a:solidFill>
                  </a:rPr>
                  <a:t>hello</a:t>
                </a:r>
                <a:endParaRPr lang="zh-CN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矩形 36"/>
              <p:cNvSpPr/>
              <p:nvPr/>
            </p:nvSpPr>
            <p:spPr>
              <a:xfrm>
                <a:off x="9574985" y="2934934"/>
                <a:ext cx="645337" cy="23019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900" dirty="0" smtClean="0">
                    <a:solidFill>
                      <a:schemeClr val="tx1"/>
                    </a:solidFill>
                  </a:rPr>
                  <a:t>world</a:t>
                </a:r>
                <a:endParaRPr lang="zh-CN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矩形 37"/>
              <p:cNvSpPr/>
              <p:nvPr/>
            </p:nvSpPr>
            <p:spPr>
              <a:xfrm>
                <a:off x="9994092" y="3392948"/>
                <a:ext cx="1359708" cy="21965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900" dirty="0" smtClean="0">
                    <a:solidFill>
                      <a:schemeClr val="tx1"/>
                    </a:solidFill>
                  </a:rPr>
                  <a:t>This is a long string</a:t>
                </a:r>
                <a:endParaRPr lang="zh-CN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矩形 38"/>
              <p:cNvSpPr/>
              <p:nvPr/>
            </p:nvSpPr>
            <p:spPr>
              <a:xfrm>
                <a:off x="10220322" y="2934934"/>
                <a:ext cx="1133478" cy="230191"/>
              </a:xfrm>
              <a:prstGeom prst="rect">
                <a:avLst/>
              </a:prstGeom>
              <a:pattFill prst="ltUpDiag">
                <a:fgClr>
                  <a:schemeClr val="bg1">
                    <a:lumMod val="65000"/>
                  </a:schemeClr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CN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矩形 39"/>
              <p:cNvSpPr/>
              <p:nvPr/>
            </p:nvSpPr>
            <p:spPr>
              <a:xfrm>
                <a:off x="9574985" y="3382036"/>
                <a:ext cx="419108" cy="230191"/>
              </a:xfrm>
              <a:prstGeom prst="rect">
                <a:avLst/>
              </a:prstGeom>
              <a:pattFill prst="ltUpDiag">
                <a:fgClr>
                  <a:schemeClr val="bg1">
                    <a:lumMod val="65000"/>
                  </a:schemeClr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CN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矩形 40"/>
              <p:cNvSpPr/>
              <p:nvPr/>
            </p:nvSpPr>
            <p:spPr>
              <a:xfrm>
                <a:off x="9574985" y="3163059"/>
                <a:ext cx="1778815" cy="230191"/>
              </a:xfrm>
              <a:prstGeom prst="rect">
                <a:avLst/>
              </a:prstGeom>
              <a:pattFill prst="ltUpDiag">
                <a:fgClr>
                  <a:schemeClr val="bg1">
                    <a:lumMod val="65000"/>
                  </a:schemeClr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CN" altLang="en-US" sz="900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42" name="肘形连接符 41"/>
            <p:cNvCxnSpPr>
              <a:stCxn id="29" idx="3"/>
              <a:endCxn id="38" idx="1"/>
            </p:cNvCxnSpPr>
            <p:nvPr/>
          </p:nvCxnSpPr>
          <p:spPr>
            <a:xfrm flipV="1">
              <a:off x="2579093" y="3106300"/>
              <a:ext cx="1156536" cy="460781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肘形连接符 42"/>
            <p:cNvCxnSpPr>
              <a:stCxn id="23" idx="3"/>
              <a:endCxn id="36" idx="0"/>
            </p:cNvCxnSpPr>
            <p:nvPr/>
          </p:nvCxnSpPr>
          <p:spPr>
            <a:xfrm flipV="1">
              <a:off x="2579093" y="2321222"/>
              <a:ext cx="2306694" cy="515038"/>
            </a:xfrm>
            <a:prstGeom prst="bentConnector4">
              <a:avLst>
                <a:gd name="adj1" fmla="val 24399"/>
                <a:gd name="adj2" fmla="val 144385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矩形 67"/>
            <p:cNvSpPr/>
            <p:nvPr/>
          </p:nvSpPr>
          <p:spPr>
            <a:xfrm>
              <a:off x="3316522" y="2320474"/>
              <a:ext cx="419107" cy="226759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smtClean="0">
                  <a:solidFill>
                    <a:schemeClr val="tx1"/>
                  </a:solidFill>
                </a:rPr>
                <a:t>head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44" name="肘形连接符 43"/>
            <p:cNvCxnSpPr>
              <a:stCxn id="22" idx="3"/>
              <a:endCxn id="35" idx="1"/>
            </p:cNvCxnSpPr>
            <p:nvPr/>
          </p:nvCxnSpPr>
          <p:spPr>
            <a:xfrm flipV="1">
              <a:off x="2579098" y="2429805"/>
              <a:ext cx="1156531" cy="284651"/>
            </a:xfrm>
            <a:prstGeom prst="bentConnector3">
              <a:avLst>
                <a:gd name="adj1" fmla="val 32705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38597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6323284" y="2369976"/>
            <a:ext cx="489737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kern="100" dirty="0">
                <a:latin typeface="Times New Roman" panose="02020603050405020304" pitchFamily="18" charset="0"/>
              </a:rPr>
              <a:t>SELECT </a:t>
            </a:r>
            <a:r>
              <a:rPr lang="en-US" altLang="zh-CN" sz="1200" i="1" kern="100" dirty="0">
                <a:latin typeface="Times New Roman" panose="02020603050405020304" pitchFamily="18" charset="0"/>
              </a:rPr>
              <a:t>f1, </a:t>
            </a:r>
            <a:r>
              <a:rPr lang="en-US" altLang="zh-CN" sz="1200" b="1" kern="100" dirty="0" smtClean="0">
                <a:latin typeface="Times New Roman" panose="02020603050405020304" pitchFamily="18" charset="0"/>
              </a:rPr>
              <a:t>COUNT(</a:t>
            </a:r>
            <a:r>
              <a:rPr lang="en-US" altLang="zh-CN" sz="1200" i="1" kern="100" dirty="0" smtClean="0">
                <a:latin typeface="Times New Roman" panose="02020603050405020304" pitchFamily="18" charset="0"/>
              </a:rPr>
              <a:t>f2</a:t>
            </a:r>
            <a:r>
              <a:rPr lang="en-US" altLang="zh-CN" sz="1200" b="1" kern="100" dirty="0">
                <a:latin typeface="Times New Roman" panose="02020603050405020304" pitchFamily="18" charset="0"/>
              </a:rPr>
              <a:t>) FROM</a:t>
            </a:r>
            <a:r>
              <a:rPr lang="en-US" altLang="zh-CN" sz="1200" kern="100" dirty="0">
                <a:latin typeface="Times New Roman" panose="02020603050405020304" pitchFamily="18" charset="0"/>
              </a:rPr>
              <a:t> </a:t>
            </a:r>
            <a:r>
              <a:rPr lang="en-US" altLang="zh-CN" sz="1200" i="1" kern="100" dirty="0">
                <a:latin typeface="Times New Roman" panose="02020603050405020304" pitchFamily="18" charset="0"/>
              </a:rPr>
              <a:t>table1</a:t>
            </a:r>
            <a:r>
              <a:rPr lang="en-US" altLang="zh-CN" sz="1200" kern="100" dirty="0">
                <a:latin typeface="Times New Roman" panose="02020603050405020304" pitchFamily="18" charset="0"/>
              </a:rPr>
              <a:t> </a:t>
            </a:r>
            <a:r>
              <a:rPr lang="en-US" altLang="zh-CN" sz="1200" b="1" kern="100" dirty="0">
                <a:latin typeface="Times New Roman" panose="02020603050405020304" pitchFamily="18" charset="0"/>
              </a:rPr>
              <a:t>WHERE</a:t>
            </a:r>
            <a:r>
              <a:rPr lang="en-US" altLang="zh-CN" sz="1200" kern="100" dirty="0">
                <a:latin typeface="Times New Roman" panose="02020603050405020304" pitchFamily="18" charset="0"/>
              </a:rPr>
              <a:t> </a:t>
            </a:r>
            <a:r>
              <a:rPr lang="en-US" altLang="zh-CN" sz="1200" i="1" kern="100" dirty="0">
                <a:latin typeface="Times New Roman" panose="02020603050405020304" pitchFamily="18" charset="0"/>
              </a:rPr>
              <a:t>f3 </a:t>
            </a:r>
            <a:r>
              <a:rPr lang="en-US" altLang="zh-CN" sz="1200" kern="100" dirty="0">
                <a:latin typeface="Times New Roman" panose="02020603050405020304" pitchFamily="18" charset="0"/>
              </a:rPr>
              <a:t>&gt; 100 </a:t>
            </a:r>
            <a:r>
              <a:rPr lang="en-US" altLang="zh-CN" sz="1200" b="1" kern="100" dirty="0">
                <a:latin typeface="Times New Roman" panose="02020603050405020304" pitchFamily="18" charset="0"/>
              </a:rPr>
              <a:t>GROUP BY </a:t>
            </a:r>
            <a:r>
              <a:rPr lang="en-US" altLang="zh-CN" sz="1200" i="1" kern="100" dirty="0">
                <a:latin typeface="Times New Roman" panose="02020603050405020304" pitchFamily="18" charset="0"/>
              </a:rPr>
              <a:t>f1</a:t>
            </a:r>
            <a:r>
              <a:rPr lang="en-US" altLang="zh-CN" sz="1200" kern="100" dirty="0">
                <a:latin typeface="Times New Roman" panose="02020603050405020304" pitchFamily="18" charset="0"/>
              </a:rPr>
              <a:t>;</a:t>
            </a:r>
            <a:endParaRPr lang="zh-CN" altLang="en-US" sz="1200" dirty="0"/>
          </a:p>
        </p:txBody>
      </p:sp>
      <p:sp>
        <p:nvSpPr>
          <p:cNvPr id="15" name="矩形 14"/>
          <p:cNvSpPr/>
          <p:nvPr/>
        </p:nvSpPr>
        <p:spPr>
          <a:xfrm>
            <a:off x="7957457" y="2779904"/>
            <a:ext cx="1415143" cy="26585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project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957457" y="3310068"/>
            <a:ext cx="1415143" cy="26585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group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7957457" y="4323862"/>
            <a:ext cx="1415143" cy="26585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scan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cxnSp>
        <p:nvCxnSpPr>
          <p:cNvPr id="19" name="直接箭头连接符 18"/>
          <p:cNvCxnSpPr/>
          <p:nvPr/>
        </p:nvCxnSpPr>
        <p:spPr>
          <a:xfrm>
            <a:off x="8587463" y="3575925"/>
            <a:ext cx="0" cy="2400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8587463" y="3045761"/>
            <a:ext cx="0" cy="2643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>
          <a:xfrm>
            <a:off x="8147676" y="3054182"/>
            <a:ext cx="5083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i="1" smtClean="0"/>
              <a:t>next</a:t>
            </a:r>
            <a:endParaRPr lang="zh-CN" altLang="en-US" sz="1000" i="1" dirty="0"/>
          </a:p>
        </p:txBody>
      </p:sp>
      <p:sp>
        <p:nvSpPr>
          <p:cNvPr id="39" name="文本框 38"/>
          <p:cNvSpPr txBox="1"/>
          <p:nvPr/>
        </p:nvSpPr>
        <p:spPr>
          <a:xfrm>
            <a:off x="8147676" y="3592921"/>
            <a:ext cx="5083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i="1" smtClean="0"/>
              <a:t>next</a:t>
            </a:r>
            <a:endParaRPr lang="zh-CN" altLang="en-US" sz="1000" i="1" dirty="0"/>
          </a:p>
        </p:txBody>
      </p:sp>
      <p:grpSp>
        <p:nvGrpSpPr>
          <p:cNvPr id="9" name="组合 8"/>
          <p:cNvGrpSpPr/>
          <p:nvPr/>
        </p:nvGrpSpPr>
        <p:grpSpPr>
          <a:xfrm>
            <a:off x="1771655" y="3045761"/>
            <a:ext cx="3751532" cy="2657030"/>
            <a:chOff x="1771655" y="2282079"/>
            <a:chExt cx="3751532" cy="3420712"/>
          </a:xfrm>
        </p:grpSpPr>
        <p:sp>
          <p:nvSpPr>
            <p:cNvPr id="3" name="矩形 2"/>
            <p:cNvSpPr/>
            <p:nvPr/>
          </p:nvSpPr>
          <p:spPr>
            <a:xfrm>
              <a:off x="1771655" y="2282079"/>
              <a:ext cx="1676395" cy="28967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>
                  <a:solidFill>
                    <a:schemeClr val="tx1"/>
                  </a:solidFill>
                </a:rPr>
                <a:t>SQL parser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1771655" y="2729754"/>
              <a:ext cx="1676395" cy="28967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>
                  <a:solidFill>
                    <a:schemeClr val="tx1"/>
                  </a:solidFill>
                </a:rPr>
                <a:t>SQL verify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1771655" y="3177429"/>
              <a:ext cx="1676395" cy="28967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>
                  <a:solidFill>
                    <a:schemeClr val="tx1"/>
                  </a:solidFill>
                </a:rPr>
                <a:t>SQL optimizer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1771655" y="3642194"/>
              <a:ext cx="1676395" cy="28967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>
                  <a:solidFill>
                    <a:schemeClr val="tx1"/>
                  </a:solidFill>
                </a:rPr>
                <a:t>Vector plan </a:t>
              </a:r>
              <a:r>
                <a:rPr lang="en-US" altLang="zh-CN" sz="1200" dirty="0">
                  <a:solidFill>
                    <a:schemeClr val="tx1"/>
                  </a:solidFill>
                </a:rPr>
                <a:t>generator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1771656" y="5088040"/>
              <a:ext cx="1676395" cy="28967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Parallel </a:t>
              </a:r>
              <a:r>
                <a:rPr lang="en-US" altLang="zh-CN" sz="1200" dirty="0" smtClean="0">
                  <a:solidFill>
                    <a:schemeClr val="tx1"/>
                  </a:solidFill>
                </a:rPr>
                <a:t>executor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直接箭头连接符 9"/>
            <p:cNvCxnSpPr>
              <a:stCxn id="3" idx="2"/>
              <a:endCxn id="4" idx="0"/>
            </p:cNvCxnSpPr>
            <p:nvPr/>
          </p:nvCxnSpPr>
          <p:spPr>
            <a:xfrm>
              <a:off x="2609853" y="2571751"/>
              <a:ext cx="0" cy="15800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10"/>
            <p:cNvCxnSpPr>
              <a:stCxn id="4" idx="2"/>
              <a:endCxn id="5" idx="0"/>
            </p:cNvCxnSpPr>
            <p:nvPr/>
          </p:nvCxnSpPr>
          <p:spPr>
            <a:xfrm>
              <a:off x="2609853" y="3019426"/>
              <a:ext cx="0" cy="15800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>
              <a:stCxn id="5" idx="2"/>
              <a:endCxn id="6" idx="0"/>
            </p:cNvCxnSpPr>
            <p:nvPr/>
          </p:nvCxnSpPr>
          <p:spPr>
            <a:xfrm>
              <a:off x="2609853" y="3467101"/>
              <a:ext cx="0" cy="17509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>
              <a:stCxn id="6" idx="2"/>
              <a:endCxn id="35" idx="0"/>
            </p:cNvCxnSpPr>
            <p:nvPr/>
          </p:nvCxnSpPr>
          <p:spPr>
            <a:xfrm>
              <a:off x="2609853" y="3931866"/>
              <a:ext cx="0" cy="16921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矩形 20"/>
            <p:cNvSpPr/>
            <p:nvPr/>
          </p:nvSpPr>
          <p:spPr>
            <a:xfrm>
              <a:off x="1771656" y="4592738"/>
              <a:ext cx="1676395" cy="28967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Parallel Rewriter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24" name="直接箭头连接符 23"/>
            <p:cNvCxnSpPr>
              <a:stCxn id="21" idx="2"/>
              <a:endCxn id="7" idx="0"/>
            </p:cNvCxnSpPr>
            <p:nvPr/>
          </p:nvCxnSpPr>
          <p:spPr>
            <a:xfrm>
              <a:off x="2609854" y="4882410"/>
              <a:ext cx="0" cy="2056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矩形 27"/>
            <p:cNvSpPr/>
            <p:nvPr/>
          </p:nvSpPr>
          <p:spPr>
            <a:xfrm>
              <a:off x="3846792" y="5088040"/>
              <a:ext cx="1676395" cy="28967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Parallel </a:t>
              </a:r>
              <a:r>
                <a:rPr lang="en-US" altLang="zh-CN" sz="1200" dirty="0" smtClean="0">
                  <a:solidFill>
                    <a:schemeClr val="tx1"/>
                  </a:solidFill>
                </a:rPr>
                <a:t>executor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直接箭头连接符 31"/>
            <p:cNvCxnSpPr>
              <a:stCxn id="41" idx="2"/>
              <a:endCxn id="33" idx="0"/>
            </p:cNvCxnSpPr>
            <p:nvPr/>
          </p:nvCxnSpPr>
          <p:spPr>
            <a:xfrm>
              <a:off x="4684990" y="4390752"/>
              <a:ext cx="0" cy="22103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矩形 32"/>
            <p:cNvSpPr/>
            <p:nvPr/>
          </p:nvSpPr>
          <p:spPr>
            <a:xfrm>
              <a:off x="3846792" y="4611788"/>
              <a:ext cx="1676395" cy="28967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Parallel Rewriter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34" name="直接箭头连接符 33"/>
            <p:cNvCxnSpPr>
              <a:stCxn id="33" idx="2"/>
              <a:endCxn id="28" idx="0"/>
            </p:cNvCxnSpPr>
            <p:nvPr/>
          </p:nvCxnSpPr>
          <p:spPr>
            <a:xfrm>
              <a:off x="4684990" y="4901460"/>
              <a:ext cx="0" cy="18658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矩形 34"/>
            <p:cNvSpPr/>
            <p:nvPr/>
          </p:nvSpPr>
          <p:spPr>
            <a:xfrm>
              <a:off x="1771655" y="4101080"/>
              <a:ext cx="1676395" cy="28967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>
                  <a:solidFill>
                    <a:schemeClr val="tx1"/>
                  </a:solidFill>
                </a:rPr>
                <a:t>Distributed Rewriter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40" name="直接箭头连接符 39"/>
            <p:cNvCxnSpPr>
              <a:stCxn id="35" idx="2"/>
              <a:endCxn id="21" idx="0"/>
            </p:cNvCxnSpPr>
            <p:nvPr/>
          </p:nvCxnSpPr>
          <p:spPr>
            <a:xfrm>
              <a:off x="2609853" y="4390752"/>
              <a:ext cx="1" cy="20198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矩形 40"/>
            <p:cNvSpPr/>
            <p:nvPr/>
          </p:nvSpPr>
          <p:spPr>
            <a:xfrm>
              <a:off x="3846792" y="4101080"/>
              <a:ext cx="1676395" cy="28967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Receive Query Sub Plan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44" name="直接箭头连接符 43"/>
            <p:cNvCxnSpPr>
              <a:stCxn id="35" idx="3"/>
              <a:endCxn id="41" idx="1"/>
            </p:cNvCxnSpPr>
            <p:nvPr/>
          </p:nvCxnSpPr>
          <p:spPr>
            <a:xfrm>
              <a:off x="3448050" y="4245916"/>
              <a:ext cx="398742" cy="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文本框 47"/>
            <p:cNvSpPr txBox="1"/>
            <p:nvPr/>
          </p:nvSpPr>
          <p:spPr>
            <a:xfrm>
              <a:off x="2299607" y="5425792"/>
              <a:ext cx="62049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/>
                <a:t>master</a:t>
              </a:r>
              <a:endParaRPr lang="zh-CN" altLang="en-US" sz="1200" dirty="0"/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4467430" y="5425792"/>
              <a:ext cx="49641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/>
                <a:t>slave</a:t>
              </a:r>
              <a:endParaRPr lang="zh-CN" altLang="en-US" sz="1200" dirty="0"/>
            </a:p>
          </p:txBody>
        </p:sp>
      </p:grpSp>
      <p:sp>
        <p:nvSpPr>
          <p:cNvPr id="36" name="矩形 35"/>
          <p:cNvSpPr/>
          <p:nvPr/>
        </p:nvSpPr>
        <p:spPr>
          <a:xfrm>
            <a:off x="7957457" y="3815931"/>
            <a:ext cx="1415143" cy="26585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smtClean="0">
                <a:solidFill>
                  <a:schemeClr val="tx1"/>
                </a:solidFill>
              </a:rPr>
              <a:t>select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cxnSp>
        <p:nvCxnSpPr>
          <p:cNvPr id="47" name="直接箭头连接符 46"/>
          <p:cNvCxnSpPr/>
          <p:nvPr/>
        </p:nvCxnSpPr>
        <p:spPr>
          <a:xfrm>
            <a:off x="8602707" y="4084084"/>
            <a:ext cx="0" cy="2400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/>
          <p:cNvSpPr txBox="1"/>
          <p:nvPr/>
        </p:nvSpPr>
        <p:spPr>
          <a:xfrm>
            <a:off x="8162920" y="4101080"/>
            <a:ext cx="5083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i="1" smtClean="0"/>
              <a:t>next</a:t>
            </a:r>
            <a:endParaRPr lang="zh-CN" altLang="en-US" sz="1000" i="1" dirty="0"/>
          </a:p>
        </p:txBody>
      </p:sp>
      <p:cxnSp>
        <p:nvCxnSpPr>
          <p:cNvPr id="51" name="直接箭头连接符 50"/>
          <p:cNvCxnSpPr/>
          <p:nvPr/>
        </p:nvCxnSpPr>
        <p:spPr>
          <a:xfrm flipV="1">
            <a:off x="8758372" y="4081788"/>
            <a:ext cx="0" cy="2420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/>
          <p:nvPr/>
        </p:nvCxnSpPr>
        <p:spPr>
          <a:xfrm flipV="1">
            <a:off x="8764629" y="3586181"/>
            <a:ext cx="0" cy="2420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/>
          <p:nvPr/>
        </p:nvCxnSpPr>
        <p:spPr>
          <a:xfrm flipV="1">
            <a:off x="8758372" y="3067993"/>
            <a:ext cx="0" cy="2420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/>
          <p:cNvSpPr txBox="1"/>
          <p:nvPr/>
        </p:nvSpPr>
        <p:spPr>
          <a:xfrm>
            <a:off x="8780144" y="3076872"/>
            <a:ext cx="6694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i="1" smtClean="0"/>
              <a:t>rowset</a:t>
            </a:r>
            <a:endParaRPr lang="zh-CN" altLang="en-US" sz="1000" i="1" dirty="0"/>
          </a:p>
        </p:txBody>
      </p:sp>
      <p:sp>
        <p:nvSpPr>
          <p:cNvPr id="55" name="文本框 54"/>
          <p:cNvSpPr txBox="1"/>
          <p:nvPr/>
        </p:nvSpPr>
        <p:spPr>
          <a:xfrm>
            <a:off x="8770911" y="3565808"/>
            <a:ext cx="6694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i="1" smtClean="0"/>
              <a:t>rowset</a:t>
            </a:r>
            <a:endParaRPr lang="zh-CN" altLang="en-US" sz="1000" i="1" dirty="0"/>
          </a:p>
        </p:txBody>
      </p:sp>
      <p:sp>
        <p:nvSpPr>
          <p:cNvPr id="56" name="文本框 55"/>
          <p:cNvSpPr txBox="1"/>
          <p:nvPr/>
        </p:nvSpPr>
        <p:spPr>
          <a:xfrm>
            <a:off x="8768739" y="4089361"/>
            <a:ext cx="6694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i="1" smtClean="0"/>
              <a:t>rowset</a:t>
            </a:r>
            <a:endParaRPr lang="zh-CN" altLang="en-US" sz="1000" i="1" dirty="0"/>
          </a:p>
        </p:txBody>
      </p:sp>
    </p:spTree>
    <p:extLst>
      <p:ext uri="{BB962C8B-B14F-4D97-AF65-F5344CB8AC3E}">
        <p14:creationId xmlns:p14="http://schemas.microsoft.com/office/powerpoint/2010/main" val="1169795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 rot="16200000">
            <a:off x="2559323" y="4743194"/>
            <a:ext cx="611119" cy="421635"/>
            <a:chOff x="3616479" y="3033536"/>
            <a:chExt cx="1653567" cy="194967"/>
          </a:xfrm>
          <a:solidFill>
            <a:schemeClr val="bg2">
              <a:lumMod val="75000"/>
            </a:schemeClr>
          </a:solidFill>
        </p:grpSpPr>
        <p:sp>
          <p:nvSpPr>
            <p:cNvPr id="7" name="矩形 6"/>
            <p:cNvSpPr/>
            <p:nvPr/>
          </p:nvSpPr>
          <p:spPr>
            <a:xfrm>
              <a:off x="361647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1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394800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427953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3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4606986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11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4938516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2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 rot="16200000">
            <a:off x="3397417" y="4743195"/>
            <a:ext cx="621470" cy="421634"/>
            <a:chOff x="3616479" y="3033536"/>
            <a:chExt cx="1653567" cy="194967"/>
          </a:xfrm>
          <a:solidFill>
            <a:schemeClr val="bg2">
              <a:lumMod val="75000"/>
            </a:schemeClr>
          </a:solidFill>
        </p:grpSpPr>
        <p:sp>
          <p:nvSpPr>
            <p:cNvPr id="17" name="矩形 16"/>
            <p:cNvSpPr/>
            <p:nvPr/>
          </p:nvSpPr>
          <p:spPr>
            <a:xfrm>
              <a:off x="361647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58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394800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427953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11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4606986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2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4938516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3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62" name="矩形 61"/>
          <p:cNvSpPr/>
          <p:nvPr/>
        </p:nvSpPr>
        <p:spPr>
          <a:xfrm>
            <a:off x="2978606" y="4259111"/>
            <a:ext cx="615821" cy="20527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+</a:t>
            </a:r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63" name="组合 62"/>
          <p:cNvGrpSpPr/>
          <p:nvPr/>
        </p:nvGrpSpPr>
        <p:grpSpPr>
          <a:xfrm rot="16200000">
            <a:off x="2975784" y="3578993"/>
            <a:ext cx="621470" cy="421634"/>
            <a:chOff x="3616479" y="3033536"/>
            <a:chExt cx="1653567" cy="194967"/>
          </a:xfrm>
          <a:solidFill>
            <a:schemeClr val="bg2">
              <a:lumMod val="75000"/>
            </a:schemeClr>
          </a:solidFill>
        </p:grpSpPr>
        <p:sp>
          <p:nvSpPr>
            <p:cNvPr id="67" name="矩形 66"/>
            <p:cNvSpPr/>
            <p:nvPr/>
          </p:nvSpPr>
          <p:spPr>
            <a:xfrm>
              <a:off x="361647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99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8" name="矩形 67"/>
            <p:cNvSpPr/>
            <p:nvPr/>
          </p:nvSpPr>
          <p:spPr>
            <a:xfrm>
              <a:off x="394800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9" name="矩形 68"/>
            <p:cNvSpPr/>
            <p:nvPr/>
          </p:nvSpPr>
          <p:spPr>
            <a:xfrm>
              <a:off x="427953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14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0" name="矩形 69"/>
            <p:cNvSpPr/>
            <p:nvPr/>
          </p:nvSpPr>
          <p:spPr>
            <a:xfrm>
              <a:off x="4606986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15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1" name="矩形 70"/>
            <p:cNvSpPr/>
            <p:nvPr/>
          </p:nvSpPr>
          <p:spPr>
            <a:xfrm>
              <a:off x="4938516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5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72" name="矩形 71"/>
          <p:cNvSpPr/>
          <p:nvPr/>
        </p:nvSpPr>
        <p:spPr>
          <a:xfrm>
            <a:off x="3400242" y="3064464"/>
            <a:ext cx="615821" cy="20527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&gt;</a:t>
            </a:r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73" name="组合 72"/>
          <p:cNvGrpSpPr/>
          <p:nvPr/>
        </p:nvGrpSpPr>
        <p:grpSpPr>
          <a:xfrm rot="16200000">
            <a:off x="3802423" y="3562679"/>
            <a:ext cx="621470" cy="421634"/>
            <a:chOff x="3616479" y="3033536"/>
            <a:chExt cx="1653567" cy="194967"/>
          </a:xfrm>
          <a:solidFill>
            <a:schemeClr val="bg2">
              <a:lumMod val="75000"/>
            </a:schemeClr>
          </a:solidFill>
        </p:grpSpPr>
        <p:sp>
          <p:nvSpPr>
            <p:cNvPr id="77" name="矩形 76"/>
            <p:cNvSpPr/>
            <p:nvPr/>
          </p:nvSpPr>
          <p:spPr>
            <a:xfrm>
              <a:off x="361647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10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8" name="矩形 77"/>
            <p:cNvSpPr/>
            <p:nvPr/>
          </p:nvSpPr>
          <p:spPr>
            <a:xfrm>
              <a:off x="394800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…</a:t>
              </a:r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79" name="矩形 78"/>
            <p:cNvSpPr/>
            <p:nvPr/>
          </p:nvSpPr>
          <p:spPr>
            <a:xfrm>
              <a:off x="427953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10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0" name="矩形 79"/>
            <p:cNvSpPr/>
            <p:nvPr/>
          </p:nvSpPr>
          <p:spPr>
            <a:xfrm>
              <a:off x="4606986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10</a:t>
              </a:r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81" name="矩形 80"/>
            <p:cNvSpPr/>
            <p:nvPr/>
          </p:nvSpPr>
          <p:spPr>
            <a:xfrm>
              <a:off x="4938516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10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2" name="组合 81"/>
          <p:cNvGrpSpPr/>
          <p:nvPr/>
        </p:nvGrpSpPr>
        <p:grpSpPr>
          <a:xfrm rot="16200000">
            <a:off x="3397418" y="2398478"/>
            <a:ext cx="621470" cy="421634"/>
            <a:chOff x="3616479" y="3033536"/>
            <a:chExt cx="1653567" cy="194967"/>
          </a:xfrm>
          <a:solidFill>
            <a:schemeClr val="bg2">
              <a:lumMod val="75000"/>
            </a:schemeClr>
          </a:solidFill>
        </p:grpSpPr>
        <p:sp>
          <p:nvSpPr>
            <p:cNvPr id="86" name="矩形 85"/>
            <p:cNvSpPr/>
            <p:nvPr/>
          </p:nvSpPr>
          <p:spPr>
            <a:xfrm>
              <a:off x="361647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1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394800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…</a:t>
              </a:r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88" name="矩形 87"/>
            <p:cNvSpPr/>
            <p:nvPr/>
          </p:nvSpPr>
          <p:spPr>
            <a:xfrm>
              <a:off x="427953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1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9" name="矩形 88"/>
            <p:cNvSpPr/>
            <p:nvPr/>
          </p:nvSpPr>
          <p:spPr>
            <a:xfrm>
              <a:off x="4606986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1</a:t>
              </a:r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90" name="矩形 89"/>
            <p:cNvSpPr/>
            <p:nvPr/>
          </p:nvSpPr>
          <p:spPr>
            <a:xfrm>
              <a:off x="4938516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0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93" name="直接箭头连接符 92"/>
          <p:cNvCxnSpPr>
            <a:stCxn id="11" idx="3"/>
          </p:cNvCxnSpPr>
          <p:nvPr/>
        </p:nvCxnSpPr>
        <p:spPr>
          <a:xfrm flipV="1">
            <a:off x="2864884" y="4464386"/>
            <a:ext cx="210815" cy="1840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箭头连接符 94"/>
          <p:cNvCxnSpPr>
            <a:stCxn id="21" idx="3"/>
          </p:cNvCxnSpPr>
          <p:nvPr/>
        </p:nvCxnSpPr>
        <p:spPr>
          <a:xfrm flipH="1" flipV="1">
            <a:off x="3496795" y="4464385"/>
            <a:ext cx="211358" cy="1788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箭头连接符 97"/>
          <p:cNvCxnSpPr>
            <a:stCxn id="62" idx="0"/>
            <a:endCxn id="67" idx="1"/>
          </p:cNvCxnSpPr>
          <p:nvPr/>
        </p:nvCxnSpPr>
        <p:spPr>
          <a:xfrm flipV="1">
            <a:off x="3286517" y="4100546"/>
            <a:ext cx="3" cy="1585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箭头连接符 100"/>
          <p:cNvCxnSpPr>
            <a:stCxn id="71" idx="3"/>
          </p:cNvCxnSpPr>
          <p:nvPr/>
        </p:nvCxnSpPr>
        <p:spPr>
          <a:xfrm flipV="1">
            <a:off x="3286519" y="3265234"/>
            <a:ext cx="210278" cy="2138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箭头连接符 103"/>
          <p:cNvCxnSpPr>
            <a:stCxn id="81" idx="3"/>
          </p:cNvCxnSpPr>
          <p:nvPr/>
        </p:nvCxnSpPr>
        <p:spPr>
          <a:xfrm flipH="1" flipV="1">
            <a:off x="3901801" y="3247652"/>
            <a:ext cx="211357" cy="2151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箭头连接符 106"/>
          <p:cNvCxnSpPr>
            <a:stCxn id="72" idx="0"/>
            <a:endCxn id="86" idx="1"/>
          </p:cNvCxnSpPr>
          <p:nvPr/>
        </p:nvCxnSpPr>
        <p:spPr>
          <a:xfrm flipV="1">
            <a:off x="3708153" y="2920031"/>
            <a:ext cx="1" cy="1444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文本框 109"/>
          <p:cNvSpPr txBox="1"/>
          <p:nvPr/>
        </p:nvSpPr>
        <p:spPr>
          <a:xfrm>
            <a:off x="2704508" y="5291260"/>
            <a:ext cx="3097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smtClean="0"/>
              <a:t>f1</a:t>
            </a:r>
            <a:endParaRPr lang="zh-CN" altLang="en-US" sz="1200" i="1"/>
          </a:p>
        </p:txBody>
      </p:sp>
      <p:sp>
        <p:nvSpPr>
          <p:cNvPr id="111" name="文本框 110"/>
          <p:cNvSpPr txBox="1"/>
          <p:nvPr/>
        </p:nvSpPr>
        <p:spPr>
          <a:xfrm>
            <a:off x="3555316" y="5279336"/>
            <a:ext cx="3097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smtClean="0"/>
              <a:t>f2</a:t>
            </a:r>
            <a:endParaRPr lang="zh-CN" altLang="en-US" sz="1200" i="1"/>
          </a:p>
        </p:txBody>
      </p:sp>
      <p:sp>
        <p:nvSpPr>
          <p:cNvPr id="112" name="矩形 111"/>
          <p:cNvSpPr/>
          <p:nvPr/>
        </p:nvSpPr>
        <p:spPr>
          <a:xfrm>
            <a:off x="1593986" y="2317964"/>
            <a:ext cx="17572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i="1" kern="10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Example: f1 </a:t>
            </a:r>
            <a:r>
              <a:rPr lang="en-US" altLang="zh-CN" sz="1400" kern="1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altLang="zh-CN" sz="1400" i="1" kern="1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f2</a:t>
            </a:r>
            <a:r>
              <a:rPr lang="en-US" altLang="zh-CN" sz="1400" kern="1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&gt; 10</a:t>
            </a:r>
            <a:endParaRPr lang="zh-CN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3" name="左大括号 112"/>
          <p:cNvSpPr/>
          <p:nvPr/>
        </p:nvSpPr>
        <p:spPr>
          <a:xfrm>
            <a:off x="2453446" y="4640099"/>
            <a:ext cx="144973" cy="604965"/>
          </a:xfrm>
          <a:prstGeom prst="leftBrace">
            <a:avLst>
              <a:gd name="adj1" fmla="val 24038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文本框 113"/>
          <p:cNvSpPr txBox="1"/>
          <p:nvPr/>
        </p:nvSpPr>
        <p:spPr>
          <a:xfrm>
            <a:off x="1200018" y="4804081"/>
            <a:ext cx="13067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vector size = 8192</a:t>
            </a:r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671411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31" name="组合 30"/>
          <p:cNvGrpSpPr/>
          <p:nvPr/>
        </p:nvGrpSpPr>
        <p:grpSpPr>
          <a:xfrm>
            <a:off x="2622438" y="2317263"/>
            <a:ext cx="2307771" cy="1387962"/>
            <a:chOff x="4934733" y="2879238"/>
            <a:chExt cx="3434826" cy="1524264"/>
          </a:xfrm>
        </p:grpSpPr>
        <p:sp>
          <p:nvSpPr>
            <p:cNvPr id="3" name="矩形 2"/>
            <p:cNvSpPr/>
            <p:nvPr/>
          </p:nvSpPr>
          <p:spPr>
            <a:xfrm>
              <a:off x="4934733" y="2879238"/>
              <a:ext cx="3434826" cy="190533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4934733" y="3069771"/>
              <a:ext cx="3434826" cy="19053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4934733" y="3260304"/>
              <a:ext cx="3434826" cy="190533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934733" y="3450837"/>
              <a:ext cx="3434826" cy="19053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4934733" y="3641370"/>
              <a:ext cx="3434826" cy="190533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4934733" y="3831903"/>
              <a:ext cx="3434826" cy="19053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4934733" y="4022436"/>
              <a:ext cx="3434826" cy="190533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4934733" y="4212969"/>
              <a:ext cx="3434826" cy="19053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11" name="矩形 10"/>
          <p:cNvSpPr/>
          <p:nvPr/>
        </p:nvSpPr>
        <p:spPr>
          <a:xfrm>
            <a:off x="838200" y="1433132"/>
            <a:ext cx="491932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kern="100" dirty="0">
                <a:latin typeface="Times New Roman" panose="02020603050405020304" pitchFamily="18" charset="0"/>
              </a:rPr>
              <a:t>SELECT </a:t>
            </a:r>
            <a:r>
              <a:rPr lang="en-US" altLang="zh-CN" sz="1200" i="1" kern="100" dirty="0">
                <a:latin typeface="Times New Roman" panose="02020603050405020304" pitchFamily="18" charset="0"/>
              </a:rPr>
              <a:t>f1, </a:t>
            </a:r>
            <a:r>
              <a:rPr lang="en-US" altLang="zh-CN" sz="1200" b="1" kern="100" dirty="0" smtClean="0">
                <a:latin typeface="Times New Roman" panose="02020603050405020304" pitchFamily="18" charset="0"/>
              </a:rPr>
              <a:t>COUNT(</a:t>
            </a:r>
            <a:r>
              <a:rPr lang="en-US" altLang="zh-CN" sz="1200" i="1" kern="100" dirty="0" smtClean="0">
                <a:latin typeface="Times New Roman" panose="02020603050405020304" pitchFamily="18" charset="0"/>
              </a:rPr>
              <a:t>f2</a:t>
            </a:r>
            <a:r>
              <a:rPr lang="en-US" altLang="zh-CN" sz="1200" b="1" kern="100" dirty="0">
                <a:latin typeface="Times New Roman" panose="02020603050405020304" pitchFamily="18" charset="0"/>
              </a:rPr>
              <a:t>) FROM</a:t>
            </a:r>
            <a:r>
              <a:rPr lang="en-US" altLang="zh-CN" sz="1200" kern="100" dirty="0">
                <a:latin typeface="Times New Roman" panose="02020603050405020304" pitchFamily="18" charset="0"/>
              </a:rPr>
              <a:t> </a:t>
            </a:r>
            <a:r>
              <a:rPr lang="en-US" altLang="zh-CN" sz="1200" i="1" kern="100" dirty="0">
                <a:latin typeface="Times New Roman" panose="02020603050405020304" pitchFamily="18" charset="0"/>
              </a:rPr>
              <a:t>table1</a:t>
            </a:r>
            <a:r>
              <a:rPr lang="en-US" altLang="zh-CN" sz="1200" kern="100" dirty="0">
                <a:latin typeface="Times New Roman" panose="02020603050405020304" pitchFamily="18" charset="0"/>
              </a:rPr>
              <a:t> </a:t>
            </a:r>
            <a:r>
              <a:rPr lang="en-US" altLang="zh-CN" sz="1200" b="1" kern="100" dirty="0">
                <a:latin typeface="Times New Roman" panose="02020603050405020304" pitchFamily="18" charset="0"/>
              </a:rPr>
              <a:t>WHERE</a:t>
            </a:r>
            <a:r>
              <a:rPr lang="en-US" altLang="zh-CN" sz="1200" kern="100" dirty="0">
                <a:latin typeface="Times New Roman" panose="02020603050405020304" pitchFamily="18" charset="0"/>
              </a:rPr>
              <a:t> </a:t>
            </a:r>
            <a:r>
              <a:rPr lang="en-US" altLang="zh-CN" sz="1200" i="1" kern="100" dirty="0">
                <a:latin typeface="Times New Roman" panose="02020603050405020304" pitchFamily="18" charset="0"/>
              </a:rPr>
              <a:t>f3 </a:t>
            </a:r>
            <a:r>
              <a:rPr lang="en-US" altLang="zh-CN" sz="1200" kern="100" dirty="0">
                <a:latin typeface="Times New Roman" panose="02020603050405020304" pitchFamily="18" charset="0"/>
              </a:rPr>
              <a:t>&gt; 100 </a:t>
            </a:r>
            <a:r>
              <a:rPr lang="en-US" altLang="zh-CN" sz="1200" b="1" kern="100" dirty="0">
                <a:latin typeface="Times New Roman" panose="02020603050405020304" pitchFamily="18" charset="0"/>
              </a:rPr>
              <a:t>GROUP BY </a:t>
            </a:r>
            <a:r>
              <a:rPr lang="en-US" altLang="zh-CN" sz="1200" i="1" kern="100" dirty="0">
                <a:latin typeface="Times New Roman" panose="02020603050405020304" pitchFamily="18" charset="0"/>
              </a:rPr>
              <a:t>f1</a:t>
            </a:r>
            <a:r>
              <a:rPr lang="en-US" altLang="zh-CN" sz="1200" kern="100" dirty="0">
                <a:latin typeface="Times New Roman" panose="02020603050405020304" pitchFamily="18" charset="0"/>
              </a:rPr>
              <a:t>;</a:t>
            </a:r>
            <a:endParaRPr lang="zh-CN" altLang="en-US" sz="1200" dirty="0"/>
          </a:p>
        </p:txBody>
      </p:sp>
      <p:sp>
        <p:nvSpPr>
          <p:cNvPr id="17" name="矩形 16"/>
          <p:cNvSpPr/>
          <p:nvPr/>
        </p:nvSpPr>
        <p:spPr>
          <a:xfrm>
            <a:off x="3189276" y="2231670"/>
            <a:ext cx="434646" cy="1587855"/>
          </a:xfrm>
          <a:prstGeom prst="rect">
            <a:avLst/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19" name="肘形连接符 18"/>
          <p:cNvCxnSpPr>
            <a:stCxn id="21" idx="1"/>
            <a:endCxn id="17" idx="0"/>
          </p:cNvCxnSpPr>
          <p:nvPr/>
        </p:nvCxnSpPr>
        <p:spPr>
          <a:xfrm rot="16200000" flipH="1">
            <a:off x="2461223" y="1286294"/>
            <a:ext cx="509700" cy="138105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左中括号 20"/>
          <p:cNvSpPr/>
          <p:nvPr/>
        </p:nvSpPr>
        <p:spPr>
          <a:xfrm rot="16200000">
            <a:off x="1998652" y="1435623"/>
            <a:ext cx="53792" cy="518902"/>
          </a:xfrm>
          <a:prstGeom prst="leftBracket">
            <a:avLst>
              <a:gd name="adj" fmla="val 95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左中括号 25"/>
          <p:cNvSpPr/>
          <p:nvPr/>
        </p:nvSpPr>
        <p:spPr>
          <a:xfrm rot="16200000">
            <a:off x="1594011" y="1619601"/>
            <a:ext cx="45719" cy="142875"/>
          </a:xfrm>
          <a:prstGeom prst="leftBracket">
            <a:avLst>
              <a:gd name="adj" fmla="val 26939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8" name="肘形连接符 27"/>
          <p:cNvCxnSpPr>
            <a:stCxn id="26" idx="1"/>
            <a:endCxn id="30" idx="0"/>
          </p:cNvCxnSpPr>
          <p:nvPr/>
        </p:nvCxnSpPr>
        <p:spPr>
          <a:xfrm rot="16200000" flipH="1">
            <a:off x="1984044" y="1346724"/>
            <a:ext cx="517772" cy="1252119"/>
          </a:xfrm>
          <a:prstGeom prst="bentConnector3">
            <a:avLst>
              <a:gd name="adj1" fmla="val 6839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2707456" y="2231670"/>
            <a:ext cx="323067" cy="1587855"/>
          </a:xfrm>
          <a:prstGeom prst="rect">
            <a:avLst/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2562437" y="3819525"/>
            <a:ext cx="12887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Aggregation table</a:t>
            </a:r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817173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191" name="组合 190"/>
          <p:cNvGrpSpPr/>
          <p:nvPr/>
        </p:nvGrpSpPr>
        <p:grpSpPr>
          <a:xfrm>
            <a:off x="7665540" y="2260990"/>
            <a:ext cx="520812" cy="597388"/>
            <a:chOff x="3841638" y="2288687"/>
            <a:chExt cx="558912" cy="636948"/>
          </a:xfrm>
        </p:grpSpPr>
        <p:sp>
          <p:nvSpPr>
            <p:cNvPr id="192" name="矩形 191"/>
            <p:cNvSpPr/>
            <p:nvPr/>
          </p:nvSpPr>
          <p:spPr>
            <a:xfrm>
              <a:off x="3841638" y="2288687"/>
              <a:ext cx="558912" cy="159237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smtClean="0">
                  <a:solidFill>
                    <a:schemeClr val="tx1"/>
                  </a:solidFill>
                </a:rPr>
                <a:t>hash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93" name="矩形 192"/>
            <p:cNvSpPr/>
            <p:nvPr/>
          </p:nvSpPr>
          <p:spPr>
            <a:xfrm>
              <a:off x="3841638" y="2447924"/>
              <a:ext cx="558912" cy="159237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smtClean="0">
                  <a:solidFill>
                    <a:schemeClr val="tx1"/>
                  </a:solidFill>
                </a:rPr>
                <a:t>key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94" name="矩形 193"/>
            <p:cNvSpPr/>
            <p:nvPr/>
          </p:nvSpPr>
          <p:spPr>
            <a:xfrm>
              <a:off x="3841638" y="2607161"/>
              <a:ext cx="558912" cy="159237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smtClean="0">
                  <a:solidFill>
                    <a:schemeClr val="tx1"/>
                  </a:solidFill>
                </a:rPr>
                <a:t>value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95" name="矩形 194"/>
            <p:cNvSpPr/>
            <p:nvPr/>
          </p:nvSpPr>
          <p:spPr>
            <a:xfrm>
              <a:off x="3841638" y="2766398"/>
              <a:ext cx="558912" cy="159237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smtClean="0">
                  <a:solidFill>
                    <a:schemeClr val="tx1"/>
                  </a:solidFill>
                </a:rPr>
                <a:t>next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1237307" y="1449183"/>
            <a:ext cx="4482446" cy="4151517"/>
            <a:chOff x="1237307" y="1449183"/>
            <a:chExt cx="4482446" cy="3709899"/>
          </a:xfrm>
        </p:grpSpPr>
        <p:grpSp>
          <p:nvGrpSpPr>
            <p:cNvPr id="7" name="组合 6"/>
            <p:cNvGrpSpPr/>
            <p:nvPr/>
          </p:nvGrpSpPr>
          <p:grpSpPr>
            <a:xfrm>
              <a:off x="3398340" y="1797505"/>
              <a:ext cx="520812" cy="597388"/>
              <a:chOff x="3841638" y="2288687"/>
              <a:chExt cx="558912" cy="636948"/>
            </a:xfrm>
          </p:grpSpPr>
          <p:sp>
            <p:nvSpPr>
              <p:cNvPr id="3" name="矩形 2"/>
              <p:cNvSpPr/>
              <p:nvPr/>
            </p:nvSpPr>
            <p:spPr>
              <a:xfrm>
                <a:off x="3841638" y="2288687"/>
                <a:ext cx="558912" cy="159237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900" smtClean="0">
                    <a:solidFill>
                      <a:schemeClr val="tx1"/>
                    </a:solidFill>
                  </a:rPr>
                  <a:t>hash</a:t>
                </a:r>
                <a:endParaRPr lang="zh-CN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" name="矩形 3"/>
              <p:cNvSpPr/>
              <p:nvPr/>
            </p:nvSpPr>
            <p:spPr>
              <a:xfrm>
                <a:off x="3841638" y="2447924"/>
                <a:ext cx="558912" cy="159237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900" smtClean="0">
                    <a:solidFill>
                      <a:schemeClr val="tx1"/>
                    </a:solidFill>
                  </a:rPr>
                  <a:t>key</a:t>
                </a:r>
                <a:endParaRPr lang="zh-CN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矩形 4"/>
              <p:cNvSpPr/>
              <p:nvPr/>
            </p:nvSpPr>
            <p:spPr>
              <a:xfrm>
                <a:off x="3841638" y="2607161"/>
                <a:ext cx="558912" cy="159237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900" smtClean="0">
                    <a:solidFill>
                      <a:schemeClr val="tx1"/>
                    </a:solidFill>
                  </a:rPr>
                  <a:t>value</a:t>
                </a:r>
                <a:endParaRPr lang="zh-CN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3841638" y="2766398"/>
                <a:ext cx="558912" cy="159237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900" smtClean="0">
                    <a:solidFill>
                      <a:schemeClr val="tx1"/>
                    </a:solidFill>
                  </a:rPr>
                  <a:t>next</a:t>
                </a:r>
                <a:endParaRPr lang="zh-CN" altLang="en-US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3398340" y="2394893"/>
              <a:ext cx="520812" cy="597388"/>
              <a:chOff x="3841638" y="2288687"/>
              <a:chExt cx="558912" cy="636948"/>
            </a:xfrm>
            <a:solidFill>
              <a:schemeClr val="bg1">
                <a:lumMod val="75000"/>
              </a:schemeClr>
            </a:solidFill>
          </p:grpSpPr>
          <p:sp>
            <p:nvSpPr>
              <p:cNvPr id="9" name="矩形 8"/>
              <p:cNvSpPr/>
              <p:nvPr/>
            </p:nvSpPr>
            <p:spPr>
              <a:xfrm>
                <a:off x="3841638" y="2288687"/>
                <a:ext cx="558912" cy="159237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900" smtClean="0">
                    <a:solidFill>
                      <a:schemeClr val="tx1"/>
                    </a:solidFill>
                  </a:rPr>
                  <a:t>hash</a:t>
                </a:r>
                <a:endParaRPr lang="zh-CN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3841638" y="2447924"/>
                <a:ext cx="558912" cy="159237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900" smtClean="0">
                    <a:solidFill>
                      <a:schemeClr val="tx1"/>
                    </a:solidFill>
                  </a:rPr>
                  <a:t>key</a:t>
                </a:r>
                <a:endParaRPr lang="zh-CN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3841638" y="2607161"/>
                <a:ext cx="558912" cy="159237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900" smtClean="0">
                    <a:solidFill>
                      <a:schemeClr val="tx1"/>
                    </a:solidFill>
                  </a:rPr>
                  <a:t>value</a:t>
                </a:r>
                <a:endParaRPr lang="zh-CN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3841638" y="2766398"/>
                <a:ext cx="558912" cy="159237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900" smtClean="0">
                    <a:solidFill>
                      <a:schemeClr val="tx1"/>
                    </a:solidFill>
                  </a:rPr>
                  <a:t>next</a:t>
                </a:r>
                <a:endParaRPr lang="zh-CN" altLang="en-US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3" name="组合 12"/>
            <p:cNvGrpSpPr/>
            <p:nvPr/>
          </p:nvGrpSpPr>
          <p:grpSpPr>
            <a:xfrm>
              <a:off x="3398340" y="2992281"/>
              <a:ext cx="520812" cy="597388"/>
              <a:chOff x="3841638" y="2288687"/>
              <a:chExt cx="558912" cy="636948"/>
            </a:xfrm>
            <a:solidFill>
              <a:schemeClr val="bg1"/>
            </a:solidFill>
          </p:grpSpPr>
          <p:sp>
            <p:nvSpPr>
              <p:cNvPr id="14" name="矩形 13"/>
              <p:cNvSpPr/>
              <p:nvPr/>
            </p:nvSpPr>
            <p:spPr>
              <a:xfrm>
                <a:off x="3841638" y="2288687"/>
                <a:ext cx="558912" cy="159237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900" smtClean="0">
                    <a:solidFill>
                      <a:schemeClr val="tx1"/>
                    </a:solidFill>
                  </a:rPr>
                  <a:t>hash</a:t>
                </a:r>
                <a:endParaRPr lang="zh-CN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3841638" y="2447924"/>
                <a:ext cx="558912" cy="159237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900" smtClean="0">
                    <a:solidFill>
                      <a:schemeClr val="tx1"/>
                    </a:solidFill>
                  </a:rPr>
                  <a:t>key</a:t>
                </a:r>
                <a:endParaRPr lang="zh-CN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3841638" y="2607161"/>
                <a:ext cx="558912" cy="159237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900" smtClean="0">
                    <a:solidFill>
                      <a:schemeClr val="tx1"/>
                    </a:solidFill>
                  </a:rPr>
                  <a:t>value</a:t>
                </a:r>
                <a:endParaRPr lang="zh-CN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3841638" y="2766398"/>
                <a:ext cx="558912" cy="159237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900" smtClean="0">
                    <a:solidFill>
                      <a:schemeClr val="tx1"/>
                    </a:solidFill>
                  </a:rPr>
                  <a:t>next</a:t>
                </a:r>
                <a:endParaRPr lang="zh-CN" altLang="en-US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8" name="组合 17"/>
            <p:cNvGrpSpPr/>
            <p:nvPr/>
          </p:nvGrpSpPr>
          <p:grpSpPr>
            <a:xfrm>
              <a:off x="3398340" y="3589669"/>
              <a:ext cx="520812" cy="597388"/>
              <a:chOff x="3841638" y="2288687"/>
              <a:chExt cx="558912" cy="636948"/>
            </a:xfrm>
            <a:solidFill>
              <a:schemeClr val="bg1">
                <a:lumMod val="75000"/>
              </a:schemeClr>
            </a:solidFill>
          </p:grpSpPr>
          <p:sp>
            <p:nvSpPr>
              <p:cNvPr id="19" name="矩形 18"/>
              <p:cNvSpPr/>
              <p:nvPr/>
            </p:nvSpPr>
            <p:spPr>
              <a:xfrm>
                <a:off x="3841638" y="2288687"/>
                <a:ext cx="558912" cy="159237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900" smtClean="0">
                    <a:solidFill>
                      <a:schemeClr val="tx1"/>
                    </a:solidFill>
                  </a:rPr>
                  <a:t>hash</a:t>
                </a:r>
                <a:endParaRPr lang="zh-CN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矩形 19"/>
              <p:cNvSpPr/>
              <p:nvPr/>
            </p:nvSpPr>
            <p:spPr>
              <a:xfrm>
                <a:off x="3841638" y="2447924"/>
                <a:ext cx="558912" cy="159237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900" smtClean="0">
                    <a:solidFill>
                      <a:schemeClr val="tx1"/>
                    </a:solidFill>
                  </a:rPr>
                  <a:t>key</a:t>
                </a:r>
                <a:endParaRPr lang="zh-CN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3841638" y="2607161"/>
                <a:ext cx="558912" cy="159237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900" smtClean="0">
                    <a:solidFill>
                      <a:schemeClr val="tx1"/>
                    </a:solidFill>
                  </a:rPr>
                  <a:t>value</a:t>
                </a:r>
                <a:endParaRPr lang="zh-CN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3841638" y="2766398"/>
                <a:ext cx="558912" cy="159237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900" smtClean="0">
                    <a:solidFill>
                      <a:schemeClr val="tx1"/>
                    </a:solidFill>
                  </a:rPr>
                  <a:t>next</a:t>
                </a:r>
                <a:endParaRPr lang="zh-CN" altLang="en-US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1" name="组合 30"/>
            <p:cNvGrpSpPr/>
            <p:nvPr/>
          </p:nvGrpSpPr>
          <p:grpSpPr>
            <a:xfrm>
              <a:off x="2703015" y="2096199"/>
              <a:ext cx="349362" cy="1194776"/>
              <a:chOff x="2146188" y="2438034"/>
              <a:chExt cx="349362" cy="1194776"/>
            </a:xfrm>
          </p:grpSpPr>
          <p:sp>
            <p:nvSpPr>
              <p:cNvPr id="23" name="矩形 22"/>
              <p:cNvSpPr/>
              <p:nvPr/>
            </p:nvSpPr>
            <p:spPr>
              <a:xfrm>
                <a:off x="2146188" y="2438034"/>
                <a:ext cx="349362" cy="149347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CN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2146188" y="2587381"/>
                <a:ext cx="349362" cy="149347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CN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2146188" y="2736728"/>
                <a:ext cx="349362" cy="149347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CN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矩形 25"/>
              <p:cNvSpPr/>
              <p:nvPr/>
            </p:nvSpPr>
            <p:spPr>
              <a:xfrm>
                <a:off x="2146188" y="2886075"/>
                <a:ext cx="349362" cy="149347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CN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矩形 26"/>
              <p:cNvSpPr/>
              <p:nvPr/>
            </p:nvSpPr>
            <p:spPr>
              <a:xfrm>
                <a:off x="2146188" y="3035422"/>
                <a:ext cx="349362" cy="149347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CN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矩形 27"/>
              <p:cNvSpPr/>
              <p:nvPr/>
            </p:nvSpPr>
            <p:spPr>
              <a:xfrm>
                <a:off x="2146188" y="3184769"/>
                <a:ext cx="349362" cy="149347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CN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矩形 28"/>
              <p:cNvSpPr/>
              <p:nvPr/>
            </p:nvSpPr>
            <p:spPr>
              <a:xfrm>
                <a:off x="2146188" y="3334116"/>
                <a:ext cx="349362" cy="149347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CN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矩形 29"/>
              <p:cNvSpPr/>
              <p:nvPr/>
            </p:nvSpPr>
            <p:spPr>
              <a:xfrm>
                <a:off x="2146188" y="3483463"/>
                <a:ext cx="349362" cy="149347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CN" altLang="en-US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2" name="组合 31"/>
            <p:cNvGrpSpPr/>
            <p:nvPr/>
          </p:nvGrpSpPr>
          <p:grpSpPr>
            <a:xfrm>
              <a:off x="3398340" y="4187057"/>
              <a:ext cx="520812" cy="597388"/>
              <a:chOff x="3841638" y="2288687"/>
              <a:chExt cx="558912" cy="636948"/>
            </a:xfrm>
            <a:solidFill>
              <a:schemeClr val="bg1">
                <a:lumMod val="95000"/>
              </a:schemeClr>
            </a:solidFill>
          </p:grpSpPr>
          <p:sp>
            <p:nvSpPr>
              <p:cNvPr id="33" name="矩形 32"/>
              <p:cNvSpPr/>
              <p:nvPr/>
            </p:nvSpPr>
            <p:spPr>
              <a:xfrm>
                <a:off x="3841638" y="2288687"/>
                <a:ext cx="558912" cy="159237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900" smtClean="0">
                    <a:solidFill>
                      <a:schemeClr val="tx1"/>
                    </a:solidFill>
                  </a:rPr>
                  <a:t>hash</a:t>
                </a:r>
                <a:endParaRPr lang="zh-CN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3841638" y="2447924"/>
                <a:ext cx="558912" cy="159237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900" smtClean="0">
                    <a:solidFill>
                      <a:schemeClr val="tx1"/>
                    </a:solidFill>
                  </a:rPr>
                  <a:t>key</a:t>
                </a:r>
                <a:endParaRPr lang="zh-CN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矩形 34"/>
              <p:cNvSpPr/>
              <p:nvPr/>
            </p:nvSpPr>
            <p:spPr>
              <a:xfrm>
                <a:off x="3841638" y="2607161"/>
                <a:ext cx="558912" cy="159237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900" smtClean="0">
                    <a:solidFill>
                      <a:schemeClr val="tx1"/>
                    </a:solidFill>
                  </a:rPr>
                  <a:t>value</a:t>
                </a:r>
                <a:endParaRPr lang="zh-CN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3841638" y="2766398"/>
                <a:ext cx="558912" cy="159237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900" smtClean="0">
                    <a:solidFill>
                      <a:schemeClr val="tx1"/>
                    </a:solidFill>
                  </a:rPr>
                  <a:t>next</a:t>
                </a:r>
                <a:endParaRPr lang="zh-CN" altLang="en-US" sz="900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38" name="肘形连接符 37"/>
            <p:cNvCxnSpPr>
              <a:stCxn id="24" idx="3"/>
              <a:endCxn id="3" idx="1"/>
            </p:cNvCxnSpPr>
            <p:nvPr/>
          </p:nvCxnSpPr>
          <p:spPr>
            <a:xfrm flipV="1">
              <a:off x="3052377" y="1872179"/>
              <a:ext cx="345963" cy="448041"/>
            </a:xfrm>
            <a:prstGeom prst="straightConnector1">
              <a:avLst/>
            </a:prstGeom>
            <a:ln>
              <a:solidFill>
                <a:schemeClr val="tx1"/>
              </a:solidFill>
              <a:headEnd type="diamon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肘形连接符 38"/>
            <p:cNvCxnSpPr>
              <a:stCxn id="28" idx="3"/>
              <a:endCxn id="9" idx="1"/>
            </p:cNvCxnSpPr>
            <p:nvPr/>
          </p:nvCxnSpPr>
          <p:spPr>
            <a:xfrm flipV="1">
              <a:off x="3052377" y="2469567"/>
              <a:ext cx="345963" cy="448041"/>
            </a:xfrm>
            <a:prstGeom prst="straightConnector1">
              <a:avLst/>
            </a:prstGeom>
            <a:ln>
              <a:solidFill>
                <a:schemeClr val="tx1"/>
              </a:solidFill>
              <a:headEnd type="diamon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肘形连接符 42"/>
            <p:cNvCxnSpPr>
              <a:stCxn id="12" idx="3"/>
              <a:endCxn id="19" idx="1"/>
            </p:cNvCxnSpPr>
            <p:nvPr/>
          </p:nvCxnSpPr>
          <p:spPr>
            <a:xfrm flipH="1">
              <a:off x="3398340" y="2917608"/>
              <a:ext cx="520812" cy="746735"/>
            </a:xfrm>
            <a:prstGeom prst="curvedConnector5">
              <a:avLst>
                <a:gd name="adj1" fmla="val -43893"/>
                <a:gd name="adj2" fmla="val 50000"/>
                <a:gd name="adj3" fmla="val 143893"/>
              </a:avLst>
            </a:prstGeom>
            <a:ln>
              <a:solidFill>
                <a:schemeClr val="tx1"/>
              </a:solidFill>
              <a:headEnd type="diamon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肘形连接符 44"/>
            <p:cNvCxnSpPr>
              <a:stCxn id="25" idx="3"/>
              <a:endCxn id="33" idx="1"/>
            </p:cNvCxnSpPr>
            <p:nvPr/>
          </p:nvCxnSpPr>
          <p:spPr>
            <a:xfrm>
              <a:off x="3052377" y="2469567"/>
              <a:ext cx="345963" cy="1792164"/>
            </a:xfrm>
            <a:prstGeom prst="straightConnector1">
              <a:avLst/>
            </a:prstGeom>
            <a:ln>
              <a:solidFill>
                <a:schemeClr val="tx1"/>
              </a:solidFill>
              <a:headEnd type="diamon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肘形连接符 49"/>
            <p:cNvCxnSpPr>
              <a:stCxn id="26" idx="3"/>
              <a:endCxn id="14" idx="1"/>
            </p:cNvCxnSpPr>
            <p:nvPr/>
          </p:nvCxnSpPr>
          <p:spPr>
            <a:xfrm>
              <a:off x="3052377" y="2618914"/>
              <a:ext cx="345963" cy="448041"/>
            </a:xfrm>
            <a:prstGeom prst="straightConnector1">
              <a:avLst/>
            </a:prstGeom>
            <a:ln>
              <a:solidFill>
                <a:schemeClr val="tx1"/>
              </a:solidFill>
              <a:headEnd type="diamon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文本框 57"/>
            <p:cNvSpPr txBox="1"/>
            <p:nvPr/>
          </p:nvSpPr>
          <p:spPr>
            <a:xfrm>
              <a:off x="2447546" y="1819681"/>
              <a:ext cx="87806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Hash Table</a:t>
              </a:r>
              <a:endParaRPr lang="zh-CN" alt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7" name="矩形 76"/>
            <p:cNvSpPr/>
            <p:nvPr/>
          </p:nvSpPr>
          <p:spPr>
            <a:xfrm>
              <a:off x="4474665" y="2470965"/>
              <a:ext cx="520812" cy="14934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8" name="矩形 77"/>
            <p:cNvSpPr/>
            <p:nvPr/>
          </p:nvSpPr>
          <p:spPr>
            <a:xfrm>
              <a:off x="4474665" y="2620312"/>
              <a:ext cx="520812" cy="14934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9" name="矩形 78"/>
            <p:cNvSpPr/>
            <p:nvPr/>
          </p:nvSpPr>
          <p:spPr>
            <a:xfrm>
              <a:off x="4474665" y="2770358"/>
              <a:ext cx="520812" cy="14934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0" name="矩形 79"/>
            <p:cNvSpPr/>
            <p:nvPr/>
          </p:nvSpPr>
          <p:spPr>
            <a:xfrm>
              <a:off x="4474665" y="2917608"/>
              <a:ext cx="520812" cy="14934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1" name="矩形 80"/>
            <p:cNvSpPr/>
            <p:nvPr/>
          </p:nvSpPr>
          <p:spPr>
            <a:xfrm>
              <a:off x="4474665" y="3067654"/>
              <a:ext cx="520812" cy="14934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105" name="直接连接符 104"/>
            <p:cNvCxnSpPr/>
            <p:nvPr/>
          </p:nvCxnSpPr>
          <p:spPr>
            <a:xfrm>
              <a:off x="3919152" y="1795979"/>
              <a:ext cx="555513" cy="6734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接连接符 107"/>
            <p:cNvCxnSpPr/>
            <p:nvPr/>
          </p:nvCxnSpPr>
          <p:spPr>
            <a:xfrm flipV="1">
              <a:off x="3919152" y="3218528"/>
              <a:ext cx="555513" cy="156744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矩形 119"/>
            <p:cNvSpPr/>
            <p:nvPr/>
          </p:nvSpPr>
          <p:spPr>
            <a:xfrm>
              <a:off x="1809203" y="1721305"/>
              <a:ext cx="520812" cy="14934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21" name="矩形 120"/>
            <p:cNvSpPr/>
            <p:nvPr/>
          </p:nvSpPr>
          <p:spPr>
            <a:xfrm>
              <a:off x="1809203" y="1871351"/>
              <a:ext cx="520812" cy="14934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22" name="矩形 121"/>
            <p:cNvSpPr/>
            <p:nvPr/>
          </p:nvSpPr>
          <p:spPr>
            <a:xfrm>
              <a:off x="1809203" y="2020698"/>
              <a:ext cx="520812" cy="14934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23" name="矩形 122"/>
            <p:cNvSpPr/>
            <p:nvPr/>
          </p:nvSpPr>
          <p:spPr>
            <a:xfrm>
              <a:off x="1809203" y="2170744"/>
              <a:ext cx="520812" cy="14934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24" name="矩形 123"/>
            <p:cNvSpPr/>
            <p:nvPr/>
          </p:nvSpPr>
          <p:spPr>
            <a:xfrm>
              <a:off x="1809203" y="2319392"/>
              <a:ext cx="520812" cy="14934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25" name="矩形 124"/>
            <p:cNvSpPr/>
            <p:nvPr/>
          </p:nvSpPr>
          <p:spPr>
            <a:xfrm>
              <a:off x="1809203" y="2469438"/>
              <a:ext cx="520812" cy="14934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26" name="矩形 125"/>
            <p:cNvSpPr/>
            <p:nvPr/>
          </p:nvSpPr>
          <p:spPr>
            <a:xfrm>
              <a:off x="1809203" y="2618785"/>
              <a:ext cx="520812" cy="14934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27" name="矩形 126"/>
            <p:cNvSpPr/>
            <p:nvPr/>
          </p:nvSpPr>
          <p:spPr>
            <a:xfrm>
              <a:off x="1809203" y="2768831"/>
              <a:ext cx="520812" cy="14934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28" name="矩形 127"/>
            <p:cNvSpPr/>
            <p:nvPr/>
          </p:nvSpPr>
          <p:spPr>
            <a:xfrm>
              <a:off x="1809203" y="2916081"/>
              <a:ext cx="520812" cy="14934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29" name="矩形 128"/>
            <p:cNvSpPr/>
            <p:nvPr/>
          </p:nvSpPr>
          <p:spPr>
            <a:xfrm>
              <a:off x="1809203" y="3066127"/>
              <a:ext cx="520812" cy="14934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30" name="矩形 129"/>
            <p:cNvSpPr/>
            <p:nvPr/>
          </p:nvSpPr>
          <p:spPr>
            <a:xfrm>
              <a:off x="1809203" y="3215474"/>
              <a:ext cx="520812" cy="14934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31" name="矩形 130"/>
            <p:cNvSpPr/>
            <p:nvPr/>
          </p:nvSpPr>
          <p:spPr>
            <a:xfrm>
              <a:off x="1809203" y="3365520"/>
              <a:ext cx="520812" cy="14934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32" name="矩形 131"/>
            <p:cNvSpPr/>
            <p:nvPr/>
          </p:nvSpPr>
          <p:spPr>
            <a:xfrm>
              <a:off x="1809203" y="3514168"/>
              <a:ext cx="520812" cy="14934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33" name="矩形 132"/>
            <p:cNvSpPr/>
            <p:nvPr/>
          </p:nvSpPr>
          <p:spPr>
            <a:xfrm>
              <a:off x="1809203" y="3664214"/>
              <a:ext cx="520812" cy="14934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34" name="矩形 133"/>
            <p:cNvSpPr/>
            <p:nvPr/>
          </p:nvSpPr>
          <p:spPr>
            <a:xfrm>
              <a:off x="1809203" y="3813561"/>
              <a:ext cx="520812" cy="14934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35" name="矩形 134"/>
            <p:cNvSpPr/>
            <p:nvPr/>
          </p:nvSpPr>
          <p:spPr>
            <a:xfrm>
              <a:off x="1809203" y="3963607"/>
              <a:ext cx="520812" cy="14934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36" name="矩形 135"/>
            <p:cNvSpPr/>
            <p:nvPr/>
          </p:nvSpPr>
          <p:spPr>
            <a:xfrm>
              <a:off x="1809203" y="4112255"/>
              <a:ext cx="520812" cy="14934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37" name="矩形 136"/>
            <p:cNvSpPr/>
            <p:nvPr/>
          </p:nvSpPr>
          <p:spPr>
            <a:xfrm>
              <a:off x="1809203" y="4262301"/>
              <a:ext cx="520812" cy="14934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38" name="矩形 137"/>
            <p:cNvSpPr/>
            <p:nvPr/>
          </p:nvSpPr>
          <p:spPr>
            <a:xfrm>
              <a:off x="1809203" y="4411648"/>
              <a:ext cx="520812" cy="14934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39" name="矩形 138"/>
            <p:cNvSpPr/>
            <p:nvPr/>
          </p:nvSpPr>
          <p:spPr>
            <a:xfrm>
              <a:off x="1809203" y="4561694"/>
              <a:ext cx="520812" cy="14934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40" name="矩形 139"/>
            <p:cNvSpPr/>
            <p:nvPr/>
          </p:nvSpPr>
          <p:spPr>
            <a:xfrm>
              <a:off x="1809203" y="4710342"/>
              <a:ext cx="520812" cy="14934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41" name="矩形 140"/>
            <p:cNvSpPr/>
            <p:nvPr/>
          </p:nvSpPr>
          <p:spPr>
            <a:xfrm>
              <a:off x="1809203" y="4860388"/>
              <a:ext cx="520812" cy="14934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42" name="矩形 141"/>
            <p:cNvSpPr/>
            <p:nvPr/>
          </p:nvSpPr>
          <p:spPr>
            <a:xfrm>
              <a:off x="1809203" y="5009735"/>
              <a:ext cx="520812" cy="14934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43" name="下箭头 142"/>
            <p:cNvSpPr/>
            <p:nvPr/>
          </p:nvSpPr>
          <p:spPr>
            <a:xfrm>
              <a:off x="1451826" y="2325941"/>
              <a:ext cx="246236" cy="896082"/>
            </a:xfrm>
            <a:prstGeom prst="down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4" name="右大括号 143"/>
            <p:cNvSpPr/>
            <p:nvPr/>
          </p:nvSpPr>
          <p:spPr>
            <a:xfrm>
              <a:off x="5047223" y="2469566"/>
              <a:ext cx="100488" cy="746735"/>
            </a:xfrm>
            <a:prstGeom prst="rightBrace">
              <a:avLst>
                <a:gd name="adj1" fmla="val 25187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5" name="文本框 144"/>
            <p:cNvSpPr txBox="1"/>
            <p:nvPr/>
          </p:nvSpPr>
          <p:spPr>
            <a:xfrm>
              <a:off x="1789367" y="1449183"/>
              <a:ext cx="57874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table1</a:t>
              </a:r>
              <a:endParaRPr lang="zh-CN" alt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6" name="文本框 145"/>
            <p:cNvSpPr txBox="1"/>
            <p:nvPr/>
          </p:nvSpPr>
          <p:spPr>
            <a:xfrm>
              <a:off x="4416985" y="2144636"/>
              <a:ext cx="57849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table2</a:t>
              </a:r>
              <a:endParaRPr lang="zh-CN" alt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7" name="文本框 146"/>
            <p:cNvSpPr txBox="1"/>
            <p:nvPr/>
          </p:nvSpPr>
          <p:spPr>
            <a:xfrm>
              <a:off x="1237307" y="1903195"/>
              <a:ext cx="622286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5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Phase 2</a:t>
              </a:r>
            </a:p>
            <a:p>
              <a:r>
                <a:rPr lang="en-US" altLang="zh-CN" sz="105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Probe </a:t>
              </a:r>
              <a:endParaRPr lang="zh-CN" altLang="en-US" sz="105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8" name="文本框 147"/>
            <p:cNvSpPr txBox="1"/>
            <p:nvPr/>
          </p:nvSpPr>
          <p:spPr>
            <a:xfrm>
              <a:off x="5097467" y="2053241"/>
              <a:ext cx="622286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5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Phase 1</a:t>
              </a:r>
            </a:p>
            <a:p>
              <a:r>
                <a:rPr lang="en-US" altLang="zh-CN" sz="105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Build</a:t>
              </a:r>
              <a:endParaRPr lang="zh-CN" altLang="en-US" sz="105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9" name="下箭头 148"/>
            <p:cNvSpPr/>
            <p:nvPr/>
          </p:nvSpPr>
          <p:spPr>
            <a:xfrm>
              <a:off x="5215254" y="2535544"/>
              <a:ext cx="307159" cy="293698"/>
            </a:xfrm>
            <a:prstGeom prst="down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96" name="组合 195"/>
            <p:cNvGrpSpPr/>
            <p:nvPr/>
          </p:nvGrpSpPr>
          <p:grpSpPr>
            <a:xfrm>
              <a:off x="2774161" y="3831593"/>
              <a:ext cx="153331" cy="627631"/>
              <a:chOff x="2146188" y="2438034"/>
              <a:chExt cx="349362" cy="1194776"/>
            </a:xfrm>
          </p:grpSpPr>
          <p:sp>
            <p:nvSpPr>
              <p:cNvPr id="197" name="矩形 196"/>
              <p:cNvSpPr/>
              <p:nvPr/>
            </p:nvSpPr>
            <p:spPr>
              <a:xfrm>
                <a:off x="2146188" y="2438034"/>
                <a:ext cx="349362" cy="149347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CN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8" name="矩形 197"/>
              <p:cNvSpPr/>
              <p:nvPr/>
            </p:nvSpPr>
            <p:spPr>
              <a:xfrm>
                <a:off x="2146188" y="2587381"/>
                <a:ext cx="349362" cy="149347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CN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9" name="矩形 198"/>
              <p:cNvSpPr/>
              <p:nvPr/>
            </p:nvSpPr>
            <p:spPr>
              <a:xfrm>
                <a:off x="2146188" y="2736728"/>
                <a:ext cx="349362" cy="149347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CN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0" name="矩形 199"/>
              <p:cNvSpPr/>
              <p:nvPr/>
            </p:nvSpPr>
            <p:spPr>
              <a:xfrm>
                <a:off x="2146188" y="2886075"/>
                <a:ext cx="349362" cy="149347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CN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1" name="矩形 200"/>
              <p:cNvSpPr/>
              <p:nvPr/>
            </p:nvSpPr>
            <p:spPr>
              <a:xfrm>
                <a:off x="2146188" y="3035422"/>
                <a:ext cx="349362" cy="149347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CN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2" name="矩形 201"/>
              <p:cNvSpPr/>
              <p:nvPr/>
            </p:nvSpPr>
            <p:spPr>
              <a:xfrm>
                <a:off x="2146188" y="3184769"/>
                <a:ext cx="349362" cy="149347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CN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3" name="矩形 202"/>
              <p:cNvSpPr/>
              <p:nvPr/>
            </p:nvSpPr>
            <p:spPr>
              <a:xfrm>
                <a:off x="2146188" y="3334116"/>
                <a:ext cx="349362" cy="149347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CN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4" name="矩形 203"/>
              <p:cNvSpPr/>
              <p:nvPr/>
            </p:nvSpPr>
            <p:spPr>
              <a:xfrm>
                <a:off x="2146188" y="3483463"/>
                <a:ext cx="349362" cy="149347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CN" altLang="en-US" sz="9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05" name="文本框 204"/>
            <p:cNvSpPr txBox="1"/>
            <p:nvPr/>
          </p:nvSpPr>
          <p:spPr>
            <a:xfrm>
              <a:off x="2361749" y="3574905"/>
              <a:ext cx="97815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i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Bloom Filter</a:t>
              </a:r>
              <a:endParaRPr lang="zh-CN" alt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55833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827932" y="1762802"/>
            <a:ext cx="502733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a.*</a:t>
            </a:r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table1 a, table2 b, table3 c</a:t>
            </a:r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a.f1 = b.f1 </a:t>
            </a:r>
            <a:r>
              <a:rPr lang="en-US" altLang="zh-CN" sz="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b.f2 = c.f2 </a:t>
            </a:r>
            <a:r>
              <a:rPr lang="en-US" altLang="zh-CN" sz="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a.f3 = c.f3</a:t>
            </a:r>
            <a:endParaRPr lang="zh-CN" altLang="en-US" sz="9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838200" y="2144964"/>
            <a:ext cx="4966656" cy="1312612"/>
            <a:chOff x="838200" y="1956229"/>
            <a:chExt cx="4966656" cy="1790684"/>
          </a:xfrm>
        </p:grpSpPr>
        <p:sp>
          <p:nvSpPr>
            <p:cNvPr id="4" name="矩形 3"/>
            <p:cNvSpPr/>
            <p:nvPr/>
          </p:nvSpPr>
          <p:spPr>
            <a:xfrm>
              <a:off x="1626426" y="1956229"/>
              <a:ext cx="524060" cy="22035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join</a:t>
              </a:r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1264107" y="2489126"/>
              <a:ext cx="524060" cy="22035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join</a:t>
              </a:r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2007057" y="2489126"/>
              <a:ext cx="524060" cy="22035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scan</a:t>
              </a:r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892632" y="3022023"/>
              <a:ext cx="524060" cy="22035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scan</a:t>
              </a:r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1626426" y="3031817"/>
              <a:ext cx="524060" cy="22035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scan</a:t>
              </a:r>
              <a:endParaRPr lang="zh-CN" altLang="en-US" sz="900">
                <a:solidFill>
                  <a:schemeClr val="tx1"/>
                </a:solidFill>
              </a:endParaRPr>
            </a:p>
          </p:txBody>
        </p:sp>
        <p:cxnSp>
          <p:nvCxnSpPr>
            <p:cNvPr id="9" name="直接箭头连接符 8"/>
            <p:cNvCxnSpPr>
              <a:stCxn id="7" idx="0"/>
            </p:cNvCxnSpPr>
            <p:nvPr/>
          </p:nvCxnSpPr>
          <p:spPr>
            <a:xfrm flipV="1">
              <a:off x="1154662" y="2709477"/>
              <a:ext cx="262030" cy="31254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>
              <a:stCxn id="8" idx="0"/>
            </p:cNvCxnSpPr>
            <p:nvPr/>
          </p:nvCxnSpPr>
          <p:spPr>
            <a:xfrm flipH="1" flipV="1">
              <a:off x="1678722" y="2709477"/>
              <a:ext cx="209734" cy="32234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>
              <a:stCxn id="6" idx="0"/>
            </p:cNvCxnSpPr>
            <p:nvPr/>
          </p:nvCxnSpPr>
          <p:spPr>
            <a:xfrm flipH="1" flipV="1">
              <a:off x="2007057" y="2176580"/>
              <a:ext cx="262030" cy="31254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>
              <a:stCxn id="5" idx="0"/>
            </p:cNvCxnSpPr>
            <p:nvPr/>
          </p:nvCxnSpPr>
          <p:spPr>
            <a:xfrm flipV="1">
              <a:off x="1526137" y="2176580"/>
              <a:ext cx="257452" cy="31254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文本框 21"/>
            <p:cNvSpPr txBox="1"/>
            <p:nvPr/>
          </p:nvSpPr>
          <p:spPr>
            <a:xfrm>
              <a:off x="838200" y="3238310"/>
              <a:ext cx="57849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i="1" smtClean="0"/>
                <a:t>table1</a:t>
              </a:r>
              <a:endParaRPr lang="zh-CN" altLang="en-US" sz="1200" i="1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1578433" y="3238310"/>
              <a:ext cx="57849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i="1" smtClean="0"/>
                <a:t>table2</a:t>
              </a:r>
              <a:endParaRPr lang="zh-CN" altLang="en-US" sz="1200" i="1"/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1989366" y="2692016"/>
              <a:ext cx="57849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i="1" smtClean="0"/>
                <a:t>table3</a:t>
              </a:r>
              <a:endParaRPr lang="zh-CN" altLang="en-US" sz="1200" i="1"/>
            </a:p>
          </p:txBody>
        </p:sp>
        <p:sp>
          <p:nvSpPr>
            <p:cNvPr id="25" name="矩形 24"/>
            <p:cNvSpPr/>
            <p:nvPr/>
          </p:nvSpPr>
          <p:spPr>
            <a:xfrm>
              <a:off x="3290215" y="1956229"/>
              <a:ext cx="524060" cy="22035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join</a:t>
              </a:r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2927896" y="2489126"/>
              <a:ext cx="524060" cy="22035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join</a:t>
              </a:r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3670846" y="2489126"/>
              <a:ext cx="524060" cy="22035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scan</a:t>
              </a:r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2556421" y="3022023"/>
              <a:ext cx="524060" cy="22035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scan</a:t>
              </a:r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3290215" y="3031817"/>
              <a:ext cx="524060" cy="22035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scan</a:t>
              </a:r>
              <a:endParaRPr lang="zh-CN" altLang="en-US" sz="900">
                <a:solidFill>
                  <a:schemeClr val="tx1"/>
                </a:solidFill>
              </a:endParaRPr>
            </a:p>
          </p:txBody>
        </p:sp>
        <p:cxnSp>
          <p:nvCxnSpPr>
            <p:cNvPr id="30" name="直接箭头连接符 29"/>
            <p:cNvCxnSpPr>
              <a:stCxn id="28" idx="0"/>
            </p:cNvCxnSpPr>
            <p:nvPr/>
          </p:nvCxnSpPr>
          <p:spPr>
            <a:xfrm flipV="1">
              <a:off x="2818451" y="2709477"/>
              <a:ext cx="262030" cy="31254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箭头连接符 30"/>
            <p:cNvCxnSpPr>
              <a:stCxn id="29" idx="0"/>
            </p:cNvCxnSpPr>
            <p:nvPr/>
          </p:nvCxnSpPr>
          <p:spPr>
            <a:xfrm flipH="1" flipV="1">
              <a:off x="3342511" y="2709477"/>
              <a:ext cx="209734" cy="32234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箭头连接符 31"/>
            <p:cNvCxnSpPr>
              <a:stCxn id="27" idx="0"/>
            </p:cNvCxnSpPr>
            <p:nvPr/>
          </p:nvCxnSpPr>
          <p:spPr>
            <a:xfrm flipH="1" flipV="1">
              <a:off x="3670846" y="2176580"/>
              <a:ext cx="262030" cy="31254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箭头连接符 32"/>
            <p:cNvCxnSpPr>
              <a:stCxn id="26" idx="0"/>
            </p:cNvCxnSpPr>
            <p:nvPr/>
          </p:nvCxnSpPr>
          <p:spPr>
            <a:xfrm flipV="1">
              <a:off x="3189926" y="2176580"/>
              <a:ext cx="257452" cy="31254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文本框 33"/>
            <p:cNvSpPr txBox="1"/>
            <p:nvPr/>
          </p:nvSpPr>
          <p:spPr>
            <a:xfrm>
              <a:off x="2501989" y="3238310"/>
              <a:ext cx="57849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i="1" smtClean="0"/>
                <a:t>table3</a:t>
              </a:r>
              <a:endParaRPr lang="zh-CN" altLang="en-US" sz="1200" i="1"/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3242222" y="3238310"/>
              <a:ext cx="57849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i="1" smtClean="0"/>
                <a:t>table1</a:t>
              </a:r>
              <a:endParaRPr lang="zh-CN" altLang="en-US" sz="1200" i="1"/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3653155" y="2692016"/>
              <a:ext cx="57849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i="1" smtClean="0"/>
                <a:t>table2</a:t>
              </a:r>
              <a:endParaRPr lang="zh-CN" altLang="en-US" sz="1200" i="1"/>
            </a:p>
          </p:txBody>
        </p:sp>
        <p:sp>
          <p:nvSpPr>
            <p:cNvPr id="37" name="矩形 36"/>
            <p:cNvSpPr/>
            <p:nvPr/>
          </p:nvSpPr>
          <p:spPr>
            <a:xfrm>
              <a:off x="4863424" y="1956229"/>
              <a:ext cx="524060" cy="22035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join</a:t>
              </a:r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4501105" y="2489126"/>
              <a:ext cx="524060" cy="22035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join</a:t>
              </a:r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5244055" y="2489126"/>
              <a:ext cx="524060" cy="22035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scan</a:t>
              </a:r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4129630" y="3022023"/>
              <a:ext cx="524060" cy="22035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scan</a:t>
              </a:r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4863424" y="3031817"/>
              <a:ext cx="524060" cy="22035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scan</a:t>
              </a:r>
              <a:endParaRPr lang="zh-CN" altLang="en-US" sz="900">
                <a:solidFill>
                  <a:schemeClr val="tx1"/>
                </a:solidFill>
              </a:endParaRPr>
            </a:p>
          </p:txBody>
        </p:sp>
        <p:cxnSp>
          <p:nvCxnSpPr>
            <p:cNvPr id="42" name="直接箭头连接符 41"/>
            <p:cNvCxnSpPr>
              <a:stCxn id="40" idx="0"/>
            </p:cNvCxnSpPr>
            <p:nvPr/>
          </p:nvCxnSpPr>
          <p:spPr>
            <a:xfrm flipV="1">
              <a:off x="4391660" y="2709477"/>
              <a:ext cx="262030" cy="31254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箭头连接符 42"/>
            <p:cNvCxnSpPr>
              <a:stCxn id="41" idx="0"/>
            </p:cNvCxnSpPr>
            <p:nvPr/>
          </p:nvCxnSpPr>
          <p:spPr>
            <a:xfrm flipH="1" flipV="1">
              <a:off x="4915720" y="2709477"/>
              <a:ext cx="209734" cy="32234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箭头连接符 43"/>
            <p:cNvCxnSpPr>
              <a:stCxn id="39" idx="0"/>
            </p:cNvCxnSpPr>
            <p:nvPr/>
          </p:nvCxnSpPr>
          <p:spPr>
            <a:xfrm flipH="1" flipV="1">
              <a:off x="5244055" y="2176580"/>
              <a:ext cx="262030" cy="31254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/>
            <p:cNvCxnSpPr>
              <a:stCxn id="38" idx="0"/>
            </p:cNvCxnSpPr>
            <p:nvPr/>
          </p:nvCxnSpPr>
          <p:spPr>
            <a:xfrm flipV="1">
              <a:off x="4763135" y="2176580"/>
              <a:ext cx="257452" cy="31254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文本框 45"/>
            <p:cNvSpPr txBox="1"/>
            <p:nvPr/>
          </p:nvSpPr>
          <p:spPr>
            <a:xfrm>
              <a:off x="4075198" y="3238310"/>
              <a:ext cx="57849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i="1" smtClean="0"/>
                <a:t>table2</a:t>
              </a:r>
              <a:endParaRPr lang="zh-CN" altLang="en-US" sz="1200" i="1"/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4815431" y="3238310"/>
              <a:ext cx="57849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i="1" smtClean="0"/>
                <a:t>table3</a:t>
              </a:r>
              <a:endParaRPr lang="zh-CN" altLang="en-US" sz="1200" i="1"/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5226364" y="2692016"/>
              <a:ext cx="57849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i="1" smtClean="0"/>
                <a:t>table3</a:t>
              </a:r>
              <a:endParaRPr lang="zh-CN" altLang="en-US" sz="1200" i="1"/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1428384" y="3469914"/>
              <a:ext cx="90601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i="1" smtClean="0"/>
                <a:t>Join Plan(a)</a:t>
              </a:r>
              <a:endParaRPr lang="zh-CN" altLang="en-US" sz="1200" i="1"/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3104362" y="3469914"/>
              <a:ext cx="90601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i="1" smtClean="0"/>
                <a:t>Join Plan(b)</a:t>
              </a:r>
              <a:endParaRPr lang="zh-CN" altLang="en-US" sz="1200" i="1"/>
            </a:p>
          </p:txBody>
        </p:sp>
        <p:sp>
          <p:nvSpPr>
            <p:cNvPr id="51" name="文本框 50"/>
            <p:cNvSpPr txBox="1"/>
            <p:nvPr/>
          </p:nvSpPr>
          <p:spPr>
            <a:xfrm>
              <a:off x="4676268" y="3469914"/>
              <a:ext cx="89159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i="1" smtClean="0"/>
                <a:t>Join Plan(c)</a:t>
              </a:r>
              <a:endParaRPr lang="zh-CN" altLang="en-US" sz="1200" i="1"/>
            </a:p>
          </p:txBody>
        </p:sp>
      </p:grpSp>
      <p:sp>
        <p:nvSpPr>
          <p:cNvPr id="52" name="矩形 51"/>
          <p:cNvSpPr/>
          <p:nvPr/>
        </p:nvSpPr>
        <p:spPr>
          <a:xfrm>
            <a:off x="3137630" y="4958388"/>
            <a:ext cx="524060" cy="2203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join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2775311" y="5491285"/>
            <a:ext cx="524060" cy="2203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join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3518261" y="5491285"/>
            <a:ext cx="524060" cy="2203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scan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2403836" y="6024182"/>
            <a:ext cx="524060" cy="2203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scan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3137630" y="6033976"/>
            <a:ext cx="524060" cy="2203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scan</a:t>
            </a:r>
            <a:endParaRPr lang="zh-CN" altLang="en-US" sz="900">
              <a:solidFill>
                <a:schemeClr val="tx1"/>
              </a:solidFill>
            </a:endParaRPr>
          </a:p>
        </p:txBody>
      </p:sp>
      <p:cxnSp>
        <p:nvCxnSpPr>
          <p:cNvPr id="57" name="直接箭头连接符 56"/>
          <p:cNvCxnSpPr>
            <a:stCxn id="55" idx="0"/>
          </p:cNvCxnSpPr>
          <p:nvPr/>
        </p:nvCxnSpPr>
        <p:spPr>
          <a:xfrm flipV="1">
            <a:off x="2665866" y="5711636"/>
            <a:ext cx="262030" cy="3125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>
            <a:stCxn id="56" idx="0"/>
          </p:cNvCxnSpPr>
          <p:nvPr/>
        </p:nvCxnSpPr>
        <p:spPr>
          <a:xfrm flipH="1" flipV="1">
            <a:off x="3189926" y="5711636"/>
            <a:ext cx="209734" cy="3223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>
            <a:stCxn id="54" idx="0"/>
          </p:cNvCxnSpPr>
          <p:nvPr/>
        </p:nvCxnSpPr>
        <p:spPr>
          <a:xfrm flipH="1" flipV="1">
            <a:off x="3518261" y="5178739"/>
            <a:ext cx="262030" cy="3125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>
            <a:stCxn id="53" idx="0"/>
          </p:cNvCxnSpPr>
          <p:nvPr/>
        </p:nvCxnSpPr>
        <p:spPr>
          <a:xfrm flipV="1">
            <a:off x="3037341" y="5178739"/>
            <a:ext cx="257452" cy="3125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本框 60"/>
          <p:cNvSpPr txBox="1"/>
          <p:nvPr/>
        </p:nvSpPr>
        <p:spPr>
          <a:xfrm>
            <a:off x="2349404" y="6240469"/>
            <a:ext cx="5784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smtClean="0"/>
              <a:t>table1</a:t>
            </a:r>
            <a:endParaRPr lang="zh-CN" altLang="en-US" sz="1200" i="1"/>
          </a:p>
        </p:txBody>
      </p:sp>
      <p:sp>
        <p:nvSpPr>
          <p:cNvPr id="62" name="文本框 61"/>
          <p:cNvSpPr txBox="1"/>
          <p:nvPr/>
        </p:nvSpPr>
        <p:spPr>
          <a:xfrm>
            <a:off x="3089637" y="6240469"/>
            <a:ext cx="5784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smtClean="0"/>
              <a:t>table2</a:t>
            </a:r>
            <a:endParaRPr lang="zh-CN" altLang="en-US" sz="1200" i="1"/>
          </a:p>
        </p:txBody>
      </p:sp>
      <p:sp>
        <p:nvSpPr>
          <p:cNvPr id="63" name="文本框 62"/>
          <p:cNvSpPr txBox="1"/>
          <p:nvPr/>
        </p:nvSpPr>
        <p:spPr>
          <a:xfrm>
            <a:off x="3500570" y="5694175"/>
            <a:ext cx="5784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smtClean="0"/>
              <a:t>table3</a:t>
            </a:r>
            <a:endParaRPr lang="zh-CN" altLang="en-US" sz="1200" i="1"/>
          </a:p>
        </p:txBody>
      </p:sp>
      <p:sp>
        <p:nvSpPr>
          <p:cNvPr id="65" name="文本框 64"/>
          <p:cNvSpPr txBox="1"/>
          <p:nvPr/>
        </p:nvSpPr>
        <p:spPr>
          <a:xfrm>
            <a:off x="4101389" y="6033976"/>
            <a:ext cx="13321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2. Build hash table</a:t>
            </a:r>
            <a:endParaRPr lang="zh-CN" altLang="en-US" sz="1200"/>
          </a:p>
        </p:txBody>
      </p:sp>
      <p:sp>
        <p:nvSpPr>
          <p:cNvPr id="66" name="文本框 65"/>
          <p:cNvSpPr txBox="1"/>
          <p:nvPr/>
        </p:nvSpPr>
        <p:spPr>
          <a:xfrm>
            <a:off x="4506127" y="5449470"/>
            <a:ext cx="13321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1. Build hash table</a:t>
            </a:r>
            <a:endParaRPr lang="zh-CN" altLang="en-US" sz="1200"/>
          </a:p>
        </p:txBody>
      </p:sp>
      <p:cxnSp>
        <p:nvCxnSpPr>
          <p:cNvPr id="11" name="直接箭头连接符 10"/>
          <p:cNvCxnSpPr/>
          <p:nvPr/>
        </p:nvCxnSpPr>
        <p:spPr>
          <a:xfrm flipH="1" flipV="1">
            <a:off x="4144911" y="5597301"/>
            <a:ext cx="429208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/>
          <p:nvPr/>
        </p:nvCxnSpPr>
        <p:spPr>
          <a:xfrm flipH="1" flipV="1">
            <a:off x="3715703" y="6151714"/>
            <a:ext cx="429208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本框 67"/>
          <p:cNvSpPr txBox="1"/>
          <p:nvPr/>
        </p:nvSpPr>
        <p:spPr>
          <a:xfrm>
            <a:off x="1464253" y="6239876"/>
            <a:ext cx="7416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3. Probe </a:t>
            </a:r>
            <a:endParaRPr lang="zh-CN" altLang="en-US" sz="1200"/>
          </a:p>
        </p:txBody>
      </p:sp>
      <p:cxnSp>
        <p:nvCxnSpPr>
          <p:cNvPr id="69" name="直接箭头连接符 68"/>
          <p:cNvCxnSpPr/>
          <p:nvPr/>
        </p:nvCxnSpPr>
        <p:spPr>
          <a:xfrm flipV="1">
            <a:off x="2091648" y="6378376"/>
            <a:ext cx="313742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矩形 70"/>
          <p:cNvSpPr/>
          <p:nvPr/>
        </p:nvSpPr>
        <p:spPr>
          <a:xfrm>
            <a:off x="3139414" y="4474896"/>
            <a:ext cx="524060" cy="2203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project</a:t>
            </a:r>
            <a:endParaRPr lang="zh-CN" altLang="en-US" sz="900">
              <a:solidFill>
                <a:schemeClr val="tx1"/>
              </a:solidFill>
            </a:endParaRPr>
          </a:p>
        </p:txBody>
      </p:sp>
      <p:cxnSp>
        <p:nvCxnSpPr>
          <p:cNvPr id="72" name="直接箭头连接符 71"/>
          <p:cNvCxnSpPr>
            <a:stCxn id="52" idx="0"/>
            <a:endCxn id="71" idx="2"/>
          </p:cNvCxnSpPr>
          <p:nvPr/>
        </p:nvCxnSpPr>
        <p:spPr>
          <a:xfrm flipV="1">
            <a:off x="3399660" y="4695246"/>
            <a:ext cx="1784" cy="2631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本框 63"/>
          <p:cNvSpPr txBox="1"/>
          <p:nvPr/>
        </p:nvSpPr>
        <p:spPr>
          <a:xfrm>
            <a:off x="1065506" y="4139206"/>
            <a:ext cx="490551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en-US" altLang="zh-CN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5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a.*</a:t>
            </a:r>
            <a:r>
              <a:rPr lang="en-US" altLang="zh-CN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5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altLang="zh-CN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5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table1 a, table2 b, table3 c</a:t>
            </a:r>
            <a:r>
              <a:rPr lang="en-US" altLang="zh-CN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5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lang="en-US" altLang="zh-CN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5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a.f1 = b.f1 </a:t>
            </a:r>
            <a:r>
              <a:rPr lang="en-US" altLang="zh-CN" sz="105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altLang="zh-CN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5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a.f2 = c.f2</a:t>
            </a:r>
            <a:endParaRPr lang="zh-CN" altLang="en-US" sz="105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5395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1218418" y="2246837"/>
            <a:ext cx="5593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a.*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table1 a, table2 b, table3 c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a.f1 = b.f1 </a:t>
            </a:r>
            <a:r>
              <a:rPr lang="en-US" altLang="zh-CN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b.f1 = c.f1</a:t>
            </a:r>
            <a:endParaRPr lang="zh-CN" alt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676526" y="2600326"/>
            <a:ext cx="981074" cy="2180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Merge Join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904572" y="3133222"/>
            <a:ext cx="524060" cy="2203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scan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23" name="直接箭头连接符 22"/>
          <p:cNvCxnSpPr>
            <a:stCxn id="22" idx="0"/>
            <a:endCxn id="20" idx="2"/>
          </p:cNvCxnSpPr>
          <p:nvPr/>
        </p:nvCxnSpPr>
        <p:spPr>
          <a:xfrm flipV="1">
            <a:off x="3166602" y="2818394"/>
            <a:ext cx="461" cy="3148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35" idx="0"/>
          </p:cNvCxnSpPr>
          <p:nvPr/>
        </p:nvCxnSpPr>
        <p:spPr>
          <a:xfrm flipV="1">
            <a:off x="2523940" y="2820676"/>
            <a:ext cx="380632" cy="3102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2261910" y="3130940"/>
            <a:ext cx="524060" cy="2203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scan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3589450" y="3130940"/>
            <a:ext cx="524060" cy="2203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scan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41" name="直接箭头连接符 40"/>
          <p:cNvCxnSpPr>
            <a:stCxn id="36" idx="0"/>
          </p:cNvCxnSpPr>
          <p:nvPr/>
        </p:nvCxnSpPr>
        <p:spPr>
          <a:xfrm flipH="1" flipV="1">
            <a:off x="3428632" y="2820676"/>
            <a:ext cx="422848" cy="3102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/>
          <p:cNvSpPr txBox="1"/>
          <p:nvPr/>
        </p:nvSpPr>
        <p:spPr>
          <a:xfrm>
            <a:off x="2226528" y="3333165"/>
            <a:ext cx="5784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smtClean="0"/>
              <a:t>table1</a:t>
            </a:r>
            <a:endParaRPr lang="zh-CN" altLang="en-US" sz="1200" i="1"/>
          </a:p>
        </p:txBody>
      </p:sp>
      <p:sp>
        <p:nvSpPr>
          <p:cNvPr id="50" name="文本框 49"/>
          <p:cNvSpPr txBox="1"/>
          <p:nvPr/>
        </p:nvSpPr>
        <p:spPr>
          <a:xfrm>
            <a:off x="2886881" y="3333165"/>
            <a:ext cx="5784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smtClean="0"/>
              <a:t>table2</a:t>
            </a:r>
            <a:endParaRPr lang="zh-CN" altLang="en-US" sz="1200" i="1"/>
          </a:p>
        </p:txBody>
      </p:sp>
      <p:sp>
        <p:nvSpPr>
          <p:cNvPr id="51" name="文本框 50"/>
          <p:cNvSpPr txBox="1"/>
          <p:nvPr/>
        </p:nvSpPr>
        <p:spPr>
          <a:xfrm>
            <a:off x="3578566" y="3333165"/>
            <a:ext cx="5784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dirty="0" smtClean="0"/>
              <a:t>table3</a:t>
            </a:r>
            <a:endParaRPr lang="zh-CN" altLang="en-US" sz="1200" i="1" dirty="0"/>
          </a:p>
        </p:txBody>
      </p:sp>
    </p:spTree>
    <p:extLst>
      <p:ext uri="{BB962C8B-B14F-4D97-AF65-F5344CB8AC3E}">
        <p14:creationId xmlns:p14="http://schemas.microsoft.com/office/powerpoint/2010/main" val="4118536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4179978" y="3537859"/>
            <a:ext cx="707570" cy="707570"/>
          </a:xfrm>
          <a:prstGeom prst="ellipse">
            <a:avLst/>
          </a:prstGeom>
          <a:solidFill>
            <a:schemeClr val="bg1">
              <a:lumMod val="65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4585924" y="3622220"/>
            <a:ext cx="503463" cy="503463"/>
          </a:xfrm>
          <a:prstGeom prst="ellipse">
            <a:avLst/>
          </a:prstGeom>
          <a:solidFill>
            <a:schemeClr val="tx1">
              <a:lumMod val="85000"/>
              <a:lumOff val="15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2824866" y="3537859"/>
            <a:ext cx="707570" cy="707570"/>
          </a:xfrm>
          <a:prstGeom prst="ellipse">
            <a:avLst/>
          </a:prstGeom>
          <a:solidFill>
            <a:schemeClr val="bg1">
              <a:lumMod val="65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3007201" y="3639912"/>
            <a:ext cx="503463" cy="503463"/>
          </a:xfrm>
          <a:prstGeom prst="ellipse">
            <a:avLst/>
          </a:prstGeom>
          <a:solidFill>
            <a:schemeClr val="tx1">
              <a:lumMod val="85000"/>
              <a:lumOff val="15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1295866" y="3537859"/>
            <a:ext cx="707570" cy="707570"/>
          </a:xfrm>
          <a:prstGeom prst="ellipse">
            <a:avLst/>
          </a:prstGeom>
          <a:solidFill>
            <a:schemeClr val="bg1">
              <a:lumMod val="65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2040969" y="3622219"/>
            <a:ext cx="503463" cy="503463"/>
          </a:xfrm>
          <a:prstGeom prst="ellipse">
            <a:avLst/>
          </a:prstGeom>
          <a:solidFill>
            <a:schemeClr val="tx1">
              <a:lumMod val="85000"/>
              <a:lumOff val="15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1333271" y="4421440"/>
                <a:ext cx="95942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zh-CN" altLang="en-US" sz="1200" i="1">
                          <a:latin typeface="Cambria Math" panose="02040503050406030204" pitchFamily="18" charset="0"/>
                        </a:rPr>
                        <m:t>∩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1200" i="1">
                          <a:latin typeface="Cambria Math" panose="02040503050406030204" pitchFamily="18" charset="0"/>
                        </a:rPr>
                        <m:t>∅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3271" y="4421440"/>
                <a:ext cx="959429" cy="184666"/>
              </a:xfrm>
              <a:prstGeom prst="rect">
                <a:avLst/>
              </a:prstGeom>
              <a:blipFill rotWithShape="0">
                <a:blip r:embed="rId5"/>
                <a:stretch>
                  <a:fillRect r="-4459" b="-161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2568434" y="4375273"/>
                <a:ext cx="115102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120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zh-CN" altLang="en-US" sz="1200" i="1">
                          <a:latin typeface="Cambria Math" panose="02040503050406030204" pitchFamily="18" charset="0"/>
                        </a:rPr>
                        <m:t>∩</m:t>
                      </m:r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8434" y="4375273"/>
                <a:ext cx="1151020" cy="276999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3811948" y="4421440"/>
                <a:ext cx="178779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zh-CN"/>
                </a:defPPr>
                <a:lvl1pPr>
                  <a:defRPr sz="1200" b="0" i="1">
                    <a:latin typeface="Cambria Math" panose="02040503050406030204" pitchFamily="18" charset="0"/>
                  </a:defRPr>
                </a:lvl1pPr>
              </a:lstStyle>
              <a:p>
                <a:r>
                  <a:rPr lang="en-US" altLang="zh-CN" i="0" dirty="0" smtClean="0"/>
                  <a:t>(c)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zh-CN" altLang="en-US"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𝐵</m:t>
                    </m:r>
                    <m:r>
                      <a:rPr lang="zh-CN" altLang="en-US">
                        <a:latin typeface="Cambria Math" panose="02040503050406030204" pitchFamily="18" charset="0"/>
                      </a:rPr>
                      <m:t>≠∅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>
                        <a:latin typeface="Cambria Math" panose="02040503050406030204" pitchFamily="18" charset="0"/>
                      </a:rPr>
                      <m:t>且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𝐴</m:t>
                    </m:r>
                    <m:r>
                      <a:rPr lang="zh-CN" altLang="en-US"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𝐵</m:t>
                    </m:r>
                    <m:r>
                      <a:rPr lang="zh-CN" altLang="en-US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B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1948" y="4421440"/>
                <a:ext cx="1787797" cy="184666"/>
              </a:xfrm>
              <a:prstGeom prst="rect">
                <a:avLst/>
              </a:prstGeom>
              <a:blipFill rotWithShape="0">
                <a:blip r:embed="rId7"/>
                <a:stretch>
                  <a:fillRect l="-5102" t="-25806" r="-3741" b="-483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53637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3778739" y="2218394"/>
            <a:ext cx="51179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900" smtClean="0">
                <a:solidFill>
                  <a:schemeClr val="tx1"/>
                </a:solidFill>
              </a:rPr>
              <a:t>Sum[0]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778739" y="2453270"/>
            <a:ext cx="51179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900" smtClean="0">
                <a:solidFill>
                  <a:schemeClr val="tx1"/>
                </a:solidFill>
              </a:rPr>
              <a:t>Sum[1]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778739" y="2689245"/>
            <a:ext cx="51179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900" smtClean="0">
                <a:solidFill>
                  <a:schemeClr val="tx1"/>
                </a:solidFill>
              </a:rPr>
              <a:t>Sum[2]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778739" y="2923022"/>
            <a:ext cx="51179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900" smtClean="0">
                <a:solidFill>
                  <a:schemeClr val="tx1"/>
                </a:solidFill>
              </a:rPr>
              <a:t>Sum[3]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3086196" y="2531676"/>
            <a:ext cx="7393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smtClean="0"/>
              <a:t>SIMD (+)</a:t>
            </a:r>
            <a:endParaRPr lang="zh-CN" altLang="en-US" sz="1200" b="1"/>
          </a:p>
        </p:txBody>
      </p:sp>
      <p:sp>
        <p:nvSpPr>
          <p:cNvPr id="34" name="右箭头 33"/>
          <p:cNvSpPr/>
          <p:nvPr/>
        </p:nvSpPr>
        <p:spPr>
          <a:xfrm rot="5400000">
            <a:off x="1868490" y="2516825"/>
            <a:ext cx="564581" cy="327069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2348593" y="1890916"/>
            <a:ext cx="9765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Sum Column</a:t>
            </a:r>
            <a:endParaRPr lang="zh-CN" altLang="en-US" sz="1200"/>
          </a:p>
        </p:txBody>
      </p:sp>
      <p:sp>
        <p:nvSpPr>
          <p:cNvPr id="37" name="文本框 36"/>
          <p:cNvSpPr txBox="1"/>
          <p:nvPr/>
        </p:nvSpPr>
        <p:spPr>
          <a:xfrm>
            <a:off x="3572664" y="1884245"/>
            <a:ext cx="9473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Temp Result</a:t>
            </a:r>
            <a:endParaRPr lang="zh-CN" altLang="en-US" sz="1200"/>
          </a:p>
        </p:txBody>
      </p:sp>
      <p:sp>
        <p:nvSpPr>
          <p:cNvPr id="38" name="文本框 37"/>
          <p:cNvSpPr txBox="1"/>
          <p:nvPr/>
        </p:nvSpPr>
        <p:spPr>
          <a:xfrm>
            <a:off x="1959851" y="2121070"/>
            <a:ext cx="4639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scan</a:t>
            </a:r>
            <a:endParaRPr lang="zh-CN" altLang="en-US" sz="1200"/>
          </a:p>
        </p:txBody>
      </p:sp>
      <p:sp>
        <p:nvSpPr>
          <p:cNvPr id="45" name="矩形 44"/>
          <p:cNvSpPr/>
          <p:nvPr/>
        </p:nvSpPr>
        <p:spPr>
          <a:xfrm>
            <a:off x="4850485" y="2586161"/>
            <a:ext cx="585362" cy="22340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900" smtClean="0">
                <a:solidFill>
                  <a:schemeClr val="tx1"/>
                </a:solidFill>
              </a:rPr>
              <a:t>Sum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4528804" y="2315715"/>
            <a:ext cx="9070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Total Result</a:t>
            </a:r>
            <a:endParaRPr lang="zh-CN" altLang="en-US" sz="1200"/>
          </a:p>
        </p:txBody>
      </p:sp>
      <p:cxnSp>
        <p:nvCxnSpPr>
          <p:cNvPr id="48" name="直接箭头连接符 47"/>
          <p:cNvCxnSpPr>
            <a:stCxn id="15" idx="3"/>
            <a:endCxn id="45" idx="1"/>
          </p:cNvCxnSpPr>
          <p:nvPr/>
        </p:nvCxnSpPr>
        <p:spPr>
          <a:xfrm>
            <a:off x="4290529" y="2340690"/>
            <a:ext cx="559956" cy="357172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>
            <a:stCxn id="17" idx="3"/>
            <a:endCxn id="45" idx="1"/>
          </p:cNvCxnSpPr>
          <p:nvPr/>
        </p:nvCxnSpPr>
        <p:spPr>
          <a:xfrm flipV="1">
            <a:off x="4290529" y="2697862"/>
            <a:ext cx="559956" cy="113679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16" idx="3"/>
            <a:endCxn id="45" idx="1"/>
          </p:cNvCxnSpPr>
          <p:nvPr/>
        </p:nvCxnSpPr>
        <p:spPr>
          <a:xfrm>
            <a:off x="4290529" y="2575566"/>
            <a:ext cx="559956" cy="122296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>
            <a:stCxn id="18" idx="3"/>
            <a:endCxn id="45" idx="1"/>
          </p:cNvCxnSpPr>
          <p:nvPr/>
        </p:nvCxnSpPr>
        <p:spPr>
          <a:xfrm flipV="1">
            <a:off x="4290529" y="2697862"/>
            <a:ext cx="559956" cy="347456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矩形 76"/>
          <p:cNvSpPr/>
          <p:nvPr/>
        </p:nvSpPr>
        <p:spPr>
          <a:xfrm>
            <a:off x="2509191" y="2209509"/>
            <a:ext cx="527781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900" smtClean="0">
                <a:solidFill>
                  <a:schemeClr val="tx1"/>
                </a:solidFill>
              </a:rPr>
              <a:t>V[0]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2509191" y="2444385"/>
            <a:ext cx="527781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900" smtClean="0">
                <a:solidFill>
                  <a:schemeClr val="tx1"/>
                </a:solidFill>
              </a:rPr>
              <a:t>V[1]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2509191" y="2680360"/>
            <a:ext cx="527781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900" smtClean="0">
                <a:solidFill>
                  <a:schemeClr val="tx1"/>
                </a:solidFill>
              </a:rPr>
              <a:t>V[2]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2509191" y="2914137"/>
            <a:ext cx="527781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900" smtClean="0">
                <a:solidFill>
                  <a:schemeClr val="tx1"/>
                </a:solidFill>
              </a:rPr>
              <a:t>V[3]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2509191" y="3150112"/>
            <a:ext cx="527781" cy="24459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900" smtClean="0">
                <a:solidFill>
                  <a:schemeClr val="tx1"/>
                </a:solidFill>
              </a:rPr>
              <a:t>V[4]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2509191" y="3384988"/>
            <a:ext cx="527781" cy="24459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900" smtClean="0">
                <a:solidFill>
                  <a:schemeClr val="tx1"/>
                </a:solidFill>
              </a:rPr>
              <a:t>V[5]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2509191" y="3620963"/>
            <a:ext cx="527781" cy="24459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900" smtClean="0">
                <a:solidFill>
                  <a:schemeClr val="tx1"/>
                </a:solidFill>
              </a:rPr>
              <a:t>V[6]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2509191" y="3854740"/>
            <a:ext cx="527781" cy="24459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900" smtClean="0">
                <a:solidFill>
                  <a:schemeClr val="tx1"/>
                </a:solidFill>
              </a:rPr>
              <a:t>V[7]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2509191" y="4089616"/>
            <a:ext cx="527781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900" smtClean="0">
                <a:solidFill>
                  <a:schemeClr val="tx1"/>
                </a:solidFill>
              </a:rPr>
              <a:t>…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2509191" y="4324492"/>
            <a:ext cx="527781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900">
                <a:solidFill>
                  <a:schemeClr val="tx1"/>
                </a:solidFill>
              </a:rPr>
              <a:t>…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2509191" y="4560467"/>
            <a:ext cx="527781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900">
                <a:solidFill>
                  <a:schemeClr val="tx1"/>
                </a:solidFill>
              </a:rPr>
              <a:t>…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2509191" y="4794244"/>
            <a:ext cx="527781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900" smtClean="0">
                <a:solidFill>
                  <a:schemeClr val="tx1"/>
                </a:solidFill>
              </a:rPr>
              <a:t>V[n]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06" name="矩形 105"/>
          <p:cNvSpPr/>
          <p:nvPr/>
        </p:nvSpPr>
        <p:spPr>
          <a:xfrm>
            <a:off x="2405743" y="2149645"/>
            <a:ext cx="1975757" cy="1094945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8436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1861786" y="1854848"/>
            <a:ext cx="1693594" cy="1655718"/>
            <a:chOff x="2477606" y="2647950"/>
            <a:chExt cx="1693594" cy="1655718"/>
          </a:xfrm>
        </p:grpSpPr>
        <p:sp>
          <p:nvSpPr>
            <p:cNvPr id="5" name="圆角矩形 4"/>
            <p:cNvSpPr/>
            <p:nvPr/>
          </p:nvSpPr>
          <p:spPr>
            <a:xfrm>
              <a:off x="2477606" y="2647950"/>
              <a:ext cx="1693594" cy="1655718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CN" sz="1200" b="1" dirty="0" err="1">
                  <a:solidFill>
                    <a:schemeClr val="tx1"/>
                  </a:solidFill>
                  <a:cs typeface="Arial" panose="020B0604020202020204" pitchFamily="34" charset="0"/>
                </a:rPr>
                <a:t>Haswell</a:t>
              </a:r>
              <a:r>
                <a:rPr lang="en-US" altLang="zh-CN" sz="1200" b="1" dirty="0">
                  <a:solidFill>
                    <a:schemeClr val="tx1"/>
                  </a:solidFill>
                  <a:cs typeface="Arial" panose="020B0604020202020204" pitchFamily="34" charset="0"/>
                </a:rPr>
                <a:t>-based Xeon</a:t>
              </a:r>
              <a:endParaRPr lang="zh-CN" altLang="en-US" sz="1200" b="1" dirty="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2" name="圆角矩形 11"/>
            <p:cNvSpPr/>
            <p:nvPr/>
          </p:nvSpPr>
          <p:spPr>
            <a:xfrm>
              <a:off x="2598795" y="3026227"/>
              <a:ext cx="326448" cy="2431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  <a:cs typeface="Arial" panose="020B0604020202020204" pitchFamily="34" charset="0"/>
                </a:rPr>
                <a:t>core</a:t>
              </a:r>
              <a:endParaRPr lang="zh-CN" altLang="en-US" sz="90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4" name="圆角矩形 13"/>
            <p:cNvSpPr/>
            <p:nvPr/>
          </p:nvSpPr>
          <p:spPr>
            <a:xfrm>
              <a:off x="2598795" y="3269406"/>
              <a:ext cx="326448" cy="2431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  <a:cs typeface="Arial" panose="020B0604020202020204" pitchFamily="34" charset="0"/>
                </a:rPr>
                <a:t>L1 cache</a:t>
              </a:r>
              <a:endParaRPr lang="zh-CN" altLang="en-US" sz="900" dirty="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5" name="圆角矩形 14"/>
            <p:cNvSpPr/>
            <p:nvPr/>
          </p:nvSpPr>
          <p:spPr>
            <a:xfrm>
              <a:off x="2598795" y="3512586"/>
              <a:ext cx="326448" cy="2431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  <a:cs typeface="Arial" panose="020B0604020202020204" pitchFamily="34" charset="0"/>
                </a:rPr>
                <a:t>L2 cache</a:t>
              </a:r>
              <a:endParaRPr lang="zh-CN" altLang="en-US" sz="90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21" name="圆角矩形 20"/>
            <p:cNvSpPr/>
            <p:nvPr/>
          </p:nvSpPr>
          <p:spPr>
            <a:xfrm>
              <a:off x="2976498" y="3026226"/>
              <a:ext cx="326448" cy="2431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  <a:cs typeface="Arial" panose="020B0604020202020204" pitchFamily="34" charset="0"/>
                </a:rPr>
                <a:t>core</a:t>
              </a:r>
              <a:endParaRPr lang="zh-CN" altLang="en-US" sz="90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22" name="圆角矩形 21"/>
            <p:cNvSpPr/>
            <p:nvPr/>
          </p:nvSpPr>
          <p:spPr>
            <a:xfrm>
              <a:off x="2976498" y="3269405"/>
              <a:ext cx="326448" cy="2431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  <a:cs typeface="Arial" panose="020B0604020202020204" pitchFamily="34" charset="0"/>
                </a:rPr>
                <a:t>L1 cache</a:t>
              </a:r>
              <a:endParaRPr lang="zh-CN" altLang="en-US" sz="900" dirty="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23" name="圆角矩形 22"/>
            <p:cNvSpPr/>
            <p:nvPr/>
          </p:nvSpPr>
          <p:spPr>
            <a:xfrm>
              <a:off x="2976498" y="3512585"/>
              <a:ext cx="326448" cy="2431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  <a:cs typeface="Arial" panose="020B0604020202020204" pitchFamily="34" charset="0"/>
                </a:rPr>
                <a:t>L2 cache</a:t>
              </a:r>
              <a:endParaRPr lang="zh-CN" altLang="en-US" sz="90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25" name="圆角矩形 24"/>
            <p:cNvSpPr/>
            <p:nvPr/>
          </p:nvSpPr>
          <p:spPr>
            <a:xfrm>
              <a:off x="3354200" y="3026226"/>
              <a:ext cx="326448" cy="2431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  <a:cs typeface="Arial" panose="020B0604020202020204" pitchFamily="34" charset="0"/>
                </a:rPr>
                <a:t>core</a:t>
              </a:r>
              <a:endParaRPr lang="zh-CN" altLang="en-US" sz="90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26" name="圆角矩形 25"/>
            <p:cNvSpPr/>
            <p:nvPr/>
          </p:nvSpPr>
          <p:spPr>
            <a:xfrm>
              <a:off x="3354200" y="3269405"/>
              <a:ext cx="326448" cy="2431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  <a:cs typeface="Arial" panose="020B0604020202020204" pitchFamily="34" charset="0"/>
                </a:rPr>
                <a:t>L1 cache</a:t>
              </a:r>
              <a:endParaRPr lang="zh-CN" altLang="en-US" sz="90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27" name="圆角矩形 26"/>
            <p:cNvSpPr/>
            <p:nvPr/>
          </p:nvSpPr>
          <p:spPr>
            <a:xfrm>
              <a:off x="3354200" y="3512585"/>
              <a:ext cx="326448" cy="2431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  <a:cs typeface="Arial" panose="020B0604020202020204" pitchFamily="34" charset="0"/>
                </a:rPr>
                <a:t>L2 cache</a:t>
              </a:r>
              <a:endParaRPr lang="zh-CN" altLang="en-US" sz="90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29" name="圆角矩形 28"/>
            <p:cNvSpPr/>
            <p:nvPr/>
          </p:nvSpPr>
          <p:spPr>
            <a:xfrm>
              <a:off x="3731902" y="3026225"/>
              <a:ext cx="326448" cy="2431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  <a:cs typeface="Arial" panose="020B0604020202020204" pitchFamily="34" charset="0"/>
                </a:rPr>
                <a:t>core</a:t>
              </a:r>
              <a:endParaRPr lang="zh-CN" altLang="en-US" sz="90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30" name="圆角矩形 29"/>
            <p:cNvSpPr/>
            <p:nvPr/>
          </p:nvSpPr>
          <p:spPr>
            <a:xfrm>
              <a:off x="3731902" y="3269405"/>
              <a:ext cx="326448" cy="2431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  <a:cs typeface="Arial" panose="020B0604020202020204" pitchFamily="34" charset="0"/>
                </a:rPr>
                <a:t>L1 cache</a:t>
              </a:r>
              <a:endParaRPr lang="zh-CN" altLang="en-US" sz="90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31" name="圆角矩形 30"/>
            <p:cNvSpPr/>
            <p:nvPr/>
          </p:nvSpPr>
          <p:spPr>
            <a:xfrm>
              <a:off x="3731902" y="3512584"/>
              <a:ext cx="326448" cy="2431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  <a:cs typeface="Arial" panose="020B0604020202020204" pitchFamily="34" charset="0"/>
                </a:rPr>
                <a:t>L2 cache</a:t>
              </a:r>
              <a:endParaRPr lang="zh-CN" altLang="en-US" sz="90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32" name="圆角矩形 31"/>
            <p:cNvSpPr/>
            <p:nvPr/>
          </p:nvSpPr>
          <p:spPr>
            <a:xfrm>
              <a:off x="2598795" y="3835323"/>
              <a:ext cx="1459555" cy="2431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  <a:cs typeface="Arial" panose="020B0604020202020204" pitchFamily="34" charset="0"/>
                </a:rPr>
                <a:t>Shared L3 cache</a:t>
              </a:r>
              <a:endParaRPr lang="zh-CN" altLang="en-US" sz="90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54" name="左右箭头 53"/>
          <p:cNvSpPr/>
          <p:nvPr/>
        </p:nvSpPr>
        <p:spPr>
          <a:xfrm>
            <a:off x="3566093" y="2770516"/>
            <a:ext cx="618432" cy="330240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cs typeface="Arial" panose="020B0604020202020204" pitchFamily="34" charset="0"/>
              </a:rPr>
              <a:t>QPI</a:t>
            </a:r>
            <a:endParaRPr lang="zh-CN" altLang="en-US" sz="900">
              <a:cs typeface="Arial" panose="020B0604020202020204" pitchFamily="34" charset="0"/>
            </a:endParaRPr>
          </a:p>
        </p:txBody>
      </p:sp>
      <p:sp>
        <p:nvSpPr>
          <p:cNvPr id="55" name="左右箭头 54"/>
          <p:cNvSpPr/>
          <p:nvPr/>
        </p:nvSpPr>
        <p:spPr>
          <a:xfrm>
            <a:off x="3566093" y="2297666"/>
            <a:ext cx="618432" cy="330240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cs typeface="Arial" panose="020B0604020202020204" pitchFamily="34" charset="0"/>
              </a:rPr>
              <a:t>QPI</a:t>
            </a:r>
            <a:endParaRPr lang="zh-CN" altLang="en-US" sz="900">
              <a:cs typeface="Arial" panose="020B0604020202020204" pitchFamily="34" charset="0"/>
            </a:endParaRPr>
          </a:p>
        </p:txBody>
      </p:sp>
      <p:sp>
        <p:nvSpPr>
          <p:cNvPr id="57" name="左右箭头 56"/>
          <p:cNvSpPr/>
          <p:nvPr/>
        </p:nvSpPr>
        <p:spPr>
          <a:xfrm rot="16200000">
            <a:off x="2151914" y="3629564"/>
            <a:ext cx="401885" cy="187586"/>
          </a:xfrm>
          <a:prstGeom prst="leftRightArrow">
            <a:avLst>
              <a:gd name="adj1" fmla="val 55078"/>
              <a:gd name="adj2" fmla="val 5000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800" smtClean="0">
                <a:cs typeface="Arial" panose="020B0604020202020204" pitchFamily="34" charset="0"/>
              </a:rPr>
              <a:t>DDR3</a:t>
            </a:r>
            <a:endParaRPr lang="zh-CN" altLang="en-US" sz="800">
              <a:cs typeface="Arial" panose="020B0604020202020204" pitchFamily="34" charset="0"/>
            </a:endParaRPr>
          </a:p>
        </p:txBody>
      </p:sp>
      <p:sp>
        <p:nvSpPr>
          <p:cNvPr id="60" name="左右箭头 59"/>
          <p:cNvSpPr/>
          <p:nvPr/>
        </p:nvSpPr>
        <p:spPr>
          <a:xfrm rot="16200000">
            <a:off x="2391972" y="3629564"/>
            <a:ext cx="401885" cy="187586"/>
          </a:xfrm>
          <a:prstGeom prst="left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800" smtClean="0">
                <a:cs typeface="Arial" panose="020B0604020202020204" pitchFamily="34" charset="0"/>
              </a:rPr>
              <a:t>DDR3</a:t>
            </a:r>
            <a:endParaRPr lang="zh-CN" altLang="en-US" sz="800">
              <a:cs typeface="Arial" panose="020B0604020202020204" pitchFamily="34" charset="0"/>
            </a:endParaRPr>
          </a:p>
        </p:txBody>
      </p:sp>
      <p:sp>
        <p:nvSpPr>
          <p:cNvPr id="61" name="左右箭头 60"/>
          <p:cNvSpPr/>
          <p:nvPr/>
        </p:nvSpPr>
        <p:spPr>
          <a:xfrm rot="16200000">
            <a:off x="2632625" y="3629564"/>
            <a:ext cx="401885" cy="187586"/>
          </a:xfrm>
          <a:prstGeom prst="left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800" smtClean="0">
                <a:cs typeface="Arial" panose="020B0604020202020204" pitchFamily="34" charset="0"/>
              </a:rPr>
              <a:t>DDR3</a:t>
            </a:r>
            <a:endParaRPr lang="zh-CN" altLang="en-US" sz="800">
              <a:cs typeface="Arial" panose="020B0604020202020204" pitchFamily="34" charset="0"/>
            </a:endParaRPr>
          </a:p>
        </p:txBody>
      </p:sp>
      <p:sp>
        <p:nvSpPr>
          <p:cNvPr id="62" name="左右箭头 61"/>
          <p:cNvSpPr/>
          <p:nvPr/>
        </p:nvSpPr>
        <p:spPr>
          <a:xfrm rot="16200000">
            <a:off x="2866795" y="3629566"/>
            <a:ext cx="401885" cy="187582"/>
          </a:xfrm>
          <a:prstGeom prst="left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800" smtClean="0">
                <a:cs typeface="Arial" panose="020B0604020202020204" pitchFamily="34" charset="0"/>
              </a:rPr>
              <a:t>DDR3</a:t>
            </a:r>
            <a:endParaRPr lang="zh-CN" altLang="en-US" sz="800">
              <a:cs typeface="Arial" panose="020B0604020202020204" pitchFamily="34" charset="0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4202125" y="1854849"/>
            <a:ext cx="1693594" cy="1655717"/>
            <a:chOff x="4636931" y="2647950"/>
            <a:chExt cx="1693594" cy="1655717"/>
          </a:xfrm>
        </p:grpSpPr>
        <p:sp>
          <p:nvSpPr>
            <p:cNvPr id="69" name="圆角矩形 68"/>
            <p:cNvSpPr/>
            <p:nvPr/>
          </p:nvSpPr>
          <p:spPr>
            <a:xfrm>
              <a:off x="4636931" y="2647950"/>
              <a:ext cx="1693594" cy="1655717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CN" sz="1200" b="1">
                  <a:solidFill>
                    <a:schemeClr val="tx1"/>
                  </a:solidFill>
                  <a:cs typeface="Arial" panose="020B0604020202020204" pitchFamily="34" charset="0"/>
                </a:rPr>
                <a:t>Haswell-based Xeon</a:t>
              </a:r>
              <a:endParaRPr lang="zh-CN" altLang="en-US" sz="1200" b="1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84" name="圆角矩形 83"/>
            <p:cNvSpPr/>
            <p:nvPr/>
          </p:nvSpPr>
          <p:spPr>
            <a:xfrm>
              <a:off x="4758120" y="3026227"/>
              <a:ext cx="326448" cy="2431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  <a:cs typeface="Arial" panose="020B0604020202020204" pitchFamily="34" charset="0"/>
                </a:rPr>
                <a:t>core</a:t>
              </a:r>
              <a:endParaRPr lang="zh-CN" altLang="en-US" sz="90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85" name="圆角矩形 84"/>
            <p:cNvSpPr/>
            <p:nvPr/>
          </p:nvSpPr>
          <p:spPr>
            <a:xfrm>
              <a:off x="4758120" y="3269406"/>
              <a:ext cx="326448" cy="2431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  <a:cs typeface="Arial" panose="020B0604020202020204" pitchFamily="34" charset="0"/>
                </a:rPr>
                <a:t>L1 cache</a:t>
              </a:r>
              <a:endParaRPr lang="zh-CN" altLang="en-US" sz="90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86" name="圆角矩形 85"/>
            <p:cNvSpPr/>
            <p:nvPr/>
          </p:nvSpPr>
          <p:spPr>
            <a:xfrm>
              <a:off x="4758120" y="3512586"/>
              <a:ext cx="326448" cy="2431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  <a:cs typeface="Arial" panose="020B0604020202020204" pitchFamily="34" charset="0"/>
                </a:rPr>
                <a:t>L2 cache</a:t>
              </a:r>
              <a:endParaRPr lang="zh-CN" altLang="en-US" sz="90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81" name="圆角矩形 80"/>
            <p:cNvSpPr/>
            <p:nvPr/>
          </p:nvSpPr>
          <p:spPr>
            <a:xfrm>
              <a:off x="5135822" y="3026226"/>
              <a:ext cx="326448" cy="2431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  <a:cs typeface="Arial" panose="020B0604020202020204" pitchFamily="34" charset="0"/>
                </a:rPr>
                <a:t>core</a:t>
              </a:r>
              <a:endParaRPr lang="zh-CN" altLang="en-US" sz="90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82" name="圆角矩形 81"/>
            <p:cNvSpPr/>
            <p:nvPr/>
          </p:nvSpPr>
          <p:spPr>
            <a:xfrm>
              <a:off x="5135822" y="3269405"/>
              <a:ext cx="326448" cy="2431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  <a:cs typeface="Arial" panose="020B0604020202020204" pitchFamily="34" charset="0"/>
                </a:rPr>
                <a:t>L1 cache</a:t>
              </a:r>
              <a:endParaRPr lang="zh-CN" altLang="en-US" sz="90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83" name="圆角矩形 82"/>
            <p:cNvSpPr/>
            <p:nvPr/>
          </p:nvSpPr>
          <p:spPr>
            <a:xfrm>
              <a:off x="5135822" y="3512585"/>
              <a:ext cx="326448" cy="2431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  <a:cs typeface="Arial" panose="020B0604020202020204" pitchFamily="34" charset="0"/>
                </a:rPr>
                <a:t>L2 cache</a:t>
              </a:r>
              <a:endParaRPr lang="zh-CN" altLang="en-US" sz="90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78" name="圆角矩形 77"/>
            <p:cNvSpPr/>
            <p:nvPr/>
          </p:nvSpPr>
          <p:spPr>
            <a:xfrm>
              <a:off x="5513525" y="3026226"/>
              <a:ext cx="326448" cy="2431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  <a:cs typeface="Arial" panose="020B0604020202020204" pitchFamily="34" charset="0"/>
                </a:rPr>
                <a:t>core</a:t>
              </a:r>
              <a:endParaRPr lang="zh-CN" altLang="en-US" sz="90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79" name="圆角矩形 78"/>
            <p:cNvSpPr/>
            <p:nvPr/>
          </p:nvSpPr>
          <p:spPr>
            <a:xfrm>
              <a:off x="5513525" y="3269405"/>
              <a:ext cx="326448" cy="2431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  <a:cs typeface="Arial" panose="020B0604020202020204" pitchFamily="34" charset="0"/>
                </a:rPr>
                <a:t>L1 cache</a:t>
              </a:r>
              <a:endParaRPr lang="zh-CN" altLang="en-US" sz="90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80" name="圆角矩形 79"/>
            <p:cNvSpPr/>
            <p:nvPr/>
          </p:nvSpPr>
          <p:spPr>
            <a:xfrm>
              <a:off x="5513525" y="3512585"/>
              <a:ext cx="326448" cy="2431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  <a:cs typeface="Arial" panose="020B0604020202020204" pitchFamily="34" charset="0"/>
                </a:rPr>
                <a:t>L2 cache</a:t>
              </a:r>
              <a:endParaRPr lang="zh-CN" altLang="en-US" sz="90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75" name="圆角矩形 74"/>
            <p:cNvSpPr/>
            <p:nvPr/>
          </p:nvSpPr>
          <p:spPr>
            <a:xfrm>
              <a:off x="5891227" y="3026225"/>
              <a:ext cx="326448" cy="2431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  <a:cs typeface="Arial" panose="020B0604020202020204" pitchFamily="34" charset="0"/>
                </a:rPr>
                <a:t>core</a:t>
              </a:r>
              <a:endParaRPr lang="zh-CN" altLang="en-US" sz="90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76" name="圆角矩形 75"/>
            <p:cNvSpPr/>
            <p:nvPr/>
          </p:nvSpPr>
          <p:spPr>
            <a:xfrm>
              <a:off x="5891227" y="3269405"/>
              <a:ext cx="326448" cy="2431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  <a:cs typeface="Arial" panose="020B0604020202020204" pitchFamily="34" charset="0"/>
                </a:rPr>
                <a:t>L1 cache</a:t>
              </a:r>
              <a:endParaRPr lang="zh-CN" altLang="en-US" sz="90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77" name="圆角矩形 76"/>
            <p:cNvSpPr/>
            <p:nvPr/>
          </p:nvSpPr>
          <p:spPr>
            <a:xfrm>
              <a:off x="5891227" y="3512584"/>
              <a:ext cx="326448" cy="2431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  <a:cs typeface="Arial" panose="020B0604020202020204" pitchFamily="34" charset="0"/>
                </a:rPr>
                <a:t>L2 cache</a:t>
              </a:r>
              <a:endParaRPr lang="zh-CN" altLang="en-US" sz="90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74" name="圆角矩形 73"/>
            <p:cNvSpPr/>
            <p:nvPr/>
          </p:nvSpPr>
          <p:spPr>
            <a:xfrm>
              <a:off x="4758120" y="3835323"/>
              <a:ext cx="1459555" cy="2431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  <a:cs typeface="Arial" panose="020B0604020202020204" pitchFamily="34" charset="0"/>
                </a:rPr>
                <a:t>Shared L3 cache</a:t>
              </a:r>
              <a:endParaRPr lang="zh-CN" altLang="en-US" sz="90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107" name="圆角矩形 106"/>
          <p:cNvSpPr/>
          <p:nvPr/>
        </p:nvSpPr>
        <p:spPr>
          <a:xfrm>
            <a:off x="1991022" y="3924300"/>
            <a:ext cx="1459555" cy="243180"/>
          </a:xfrm>
          <a:prstGeom prst="roundRect">
            <a:avLst>
              <a:gd name="adj" fmla="val 0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900" smtClean="0">
                <a:cs typeface="Arial" panose="020B0604020202020204" pitchFamily="34" charset="0"/>
              </a:rPr>
              <a:t>Main memory</a:t>
            </a:r>
            <a:endParaRPr lang="zh-CN" altLang="en-US" sz="900">
              <a:cs typeface="Arial" panose="020B0604020202020204" pitchFamily="34" charset="0"/>
            </a:endParaRPr>
          </a:p>
        </p:txBody>
      </p:sp>
      <p:sp>
        <p:nvSpPr>
          <p:cNvPr id="109" name="左右箭头 108"/>
          <p:cNvSpPr/>
          <p:nvPr/>
        </p:nvSpPr>
        <p:spPr>
          <a:xfrm>
            <a:off x="1212980" y="2128044"/>
            <a:ext cx="635651" cy="289715"/>
          </a:xfrm>
          <a:prstGeom prst="left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cs typeface="Arial" panose="020B0604020202020204" pitchFamily="34" charset="0"/>
              </a:rPr>
              <a:t>PCI-E</a:t>
            </a:r>
            <a:endParaRPr lang="zh-CN" altLang="en-US" sz="900">
              <a:cs typeface="Arial" panose="020B0604020202020204" pitchFamily="34" charset="0"/>
            </a:endParaRPr>
          </a:p>
        </p:txBody>
      </p:sp>
      <p:sp>
        <p:nvSpPr>
          <p:cNvPr id="110" name="左右箭头 109"/>
          <p:cNvSpPr/>
          <p:nvPr/>
        </p:nvSpPr>
        <p:spPr>
          <a:xfrm>
            <a:off x="1212980" y="2462038"/>
            <a:ext cx="635651" cy="289715"/>
          </a:xfrm>
          <a:prstGeom prst="left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cs typeface="Arial" panose="020B0604020202020204" pitchFamily="34" charset="0"/>
              </a:rPr>
              <a:t>PCI-E</a:t>
            </a:r>
            <a:endParaRPr lang="zh-CN" altLang="en-US" sz="900">
              <a:cs typeface="Arial" panose="020B0604020202020204" pitchFamily="34" charset="0"/>
            </a:endParaRPr>
          </a:p>
        </p:txBody>
      </p:sp>
      <p:sp>
        <p:nvSpPr>
          <p:cNvPr id="112" name="左右箭头 111"/>
          <p:cNvSpPr/>
          <p:nvPr/>
        </p:nvSpPr>
        <p:spPr>
          <a:xfrm>
            <a:off x="1212980" y="2794530"/>
            <a:ext cx="635651" cy="289715"/>
          </a:xfrm>
          <a:prstGeom prst="left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cs typeface="Arial" panose="020B0604020202020204" pitchFamily="34" charset="0"/>
              </a:rPr>
              <a:t>PCI-E</a:t>
            </a:r>
            <a:endParaRPr lang="zh-CN" altLang="en-US" sz="900">
              <a:cs typeface="Arial" panose="020B0604020202020204" pitchFamily="34" charset="0"/>
            </a:endParaRPr>
          </a:p>
        </p:txBody>
      </p:sp>
      <p:sp>
        <p:nvSpPr>
          <p:cNvPr id="114" name="左右箭头 113"/>
          <p:cNvSpPr/>
          <p:nvPr/>
        </p:nvSpPr>
        <p:spPr>
          <a:xfrm>
            <a:off x="5925471" y="2306678"/>
            <a:ext cx="673582" cy="289715"/>
          </a:xfrm>
          <a:prstGeom prst="left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cs typeface="Arial" panose="020B0604020202020204" pitchFamily="34" charset="0"/>
              </a:rPr>
              <a:t>PCI-E</a:t>
            </a:r>
            <a:endParaRPr lang="zh-CN" altLang="en-US" sz="900">
              <a:cs typeface="Arial" panose="020B0604020202020204" pitchFamily="34" charset="0"/>
            </a:endParaRPr>
          </a:p>
        </p:txBody>
      </p:sp>
      <p:sp>
        <p:nvSpPr>
          <p:cNvPr id="115" name="左右箭头 114"/>
          <p:cNvSpPr/>
          <p:nvPr/>
        </p:nvSpPr>
        <p:spPr>
          <a:xfrm>
            <a:off x="5925471" y="2640672"/>
            <a:ext cx="673582" cy="289715"/>
          </a:xfrm>
          <a:prstGeom prst="left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cs typeface="Arial" panose="020B0604020202020204" pitchFamily="34" charset="0"/>
              </a:rPr>
              <a:t>PCI-E</a:t>
            </a:r>
            <a:endParaRPr lang="zh-CN" altLang="en-US" sz="900">
              <a:cs typeface="Arial" panose="020B0604020202020204" pitchFamily="34" charset="0"/>
            </a:endParaRPr>
          </a:p>
        </p:txBody>
      </p:sp>
      <p:sp>
        <p:nvSpPr>
          <p:cNvPr id="116" name="左右箭头 115"/>
          <p:cNvSpPr/>
          <p:nvPr/>
        </p:nvSpPr>
        <p:spPr>
          <a:xfrm>
            <a:off x="5925471" y="2973164"/>
            <a:ext cx="673582" cy="289715"/>
          </a:xfrm>
          <a:prstGeom prst="left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cs typeface="Arial" panose="020B0604020202020204" pitchFamily="34" charset="0"/>
              </a:rPr>
              <a:t>PCI-E</a:t>
            </a:r>
            <a:endParaRPr lang="zh-CN" altLang="en-US" sz="900">
              <a:cs typeface="Arial" panose="020B0604020202020204" pitchFamily="34" charset="0"/>
            </a:endParaRPr>
          </a:p>
        </p:txBody>
      </p:sp>
      <p:sp>
        <p:nvSpPr>
          <p:cNvPr id="118" name="左右箭头 117"/>
          <p:cNvSpPr/>
          <p:nvPr/>
        </p:nvSpPr>
        <p:spPr>
          <a:xfrm>
            <a:off x="1212980" y="3116511"/>
            <a:ext cx="635651" cy="289715"/>
          </a:xfrm>
          <a:prstGeom prst="left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cs typeface="Arial" panose="020B0604020202020204" pitchFamily="34" charset="0"/>
              </a:rPr>
              <a:t>DMI</a:t>
            </a:r>
            <a:endParaRPr lang="zh-CN" altLang="en-US" sz="900">
              <a:cs typeface="Arial" panose="020B0604020202020204" pitchFamily="34" charset="0"/>
            </a:endParaRPr>
          </a:p>
        </p:txBody>
      </p:sp>
      <p:sp>
        <p:nvSpPr>
          <p:cNvPr id="52" name="左右箭头 51"/>
          <p:cNvSpPr/>
          <p:nvPr/>
        </p:nvSpPr>
        <p:spPr>
          <a:xfrm rot="16200000">
            <a:off x="4484206" y="3629564"/>
            <a:ext cx="401885" cy="187586"/>
          </a:xfrm>
          <a:prstGeom prst="leftRightArrow">
            <a:avLst>
              <a:gd name="adj1" fmla="val 55078"/>
              <a:gd name="adj2" fmla="val 5000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800" smtClean="0">
                <a:cs typeface="Arial" panose="020B0604020202020204" pitchFamily="34" charset="0"/>
              </a:rPr>
              <a:t>DDR3</a:t>
            </a:r>
            <a:endParaRPr lang="zh-CN" altLang="en-US" sz="800">
              <a:cs typeface="Arial" panose="020B0604020202020204" pitchFamily="34" charset="0"/>
            </a:endParaRPr>
          </a:p>
        </p:txBody>
      </p:sp>
      <p:sp>
        <p:nvSpPr>
          <p:cNvPr id="53" name="左右箭头 52"/>
          <p:cNvSpPr/>
          <p:nvPr/>
        </p:nvSpPr>
        <p:spPr>
          <a:xfrm rot="16200000">
            <a:off x="4724264" y="3629564"/>
            <a:ext cx="401885" cy="187586"/>
          </a:xfrm>
          <a:prstGeom prst="left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800" smtClean="0">
                <a:cs typeface="Arial" panose="020B0604020202020204" pitchFamily="34" charset="0"/>
              </a:rPr>
              <a:t>DDR3</a:t>
            </a:r>
            <a:endParaRPr lang="zh-CN" altLang="en-US" sz="800">
              <a:cs typeface="Arial" panose="020B0604020202020204" pitchFamily="34" charset="0"/>
            </a:endParaRPr>
          </a:p>
        </p:txBody>
      </p:sp>
      <p:sp>
        <p:nvSpPr>
          <p:cNvPr id="56" name="左右箭头 55"/>
          <p:cNvSpPr/>
          <p:nvPr/>
        </p:nvSpPr>
        <p:spPr>
          <a:xfrm rot="16200000">
            <a:off x="4964917" y="3629564"/>
            <a:ext cx="401885" cy="187586"/>
          </a:xfrm>
          <a:prstGeom prst="left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800" smtClean="0">
                <a:cs typeface="Arial" panose="020B0604020202020204" pitchFamily="34" charset="0"/>
              </a:rPr>
              <a:t>DDR3</a:t>
            </a:r>
            <a:endParaRPr lang="zh-CN" altLang="en-US" sz="800">
              <a:cs typeface="Arial" panose="020B0604020202020204" pitchFamily="34" charset="0"/>
            </a:endParaRPr>
          </a:p>
        </p:txBody>
      </p:sp>
      <p:sp>
        <p:nvSpPr>
          <p:cNvPr id="58" name="左右箭头 57"/>
          <p:cNvSpPr/>
          <p:nvPr/>
        </p:nvSpPr>
        <p:spPr>
          <a:xfrm rot="16200000">
            <a:off x="5199087" y="3629566"/>
            <a:ext cx="401885" cy="187582"/>
          </a:xfrm>
          <a:prstGeom prst="left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800" smtClean="0">
                <a:cs typeface="Arial" panose="020B0604020202020204" pitchFamily="34" charset="0"/>
              </a:rPr>
              <a:t>DDR3</a:t>
            </a:r>
            <a:endParaRPr lang="zh-CN" altLang="en-US" sz="800">
              <a:cs typeface="Arial" panose="020B0604020202020204" pitchFamily="34" charset="0"/>
            </a:endParaRPr>
          </a:p>
        </p:txBody>
      </p:sp>
      <p:sp>
        <p:nvSpPr>
          <p:cNvPr id="59" name="圆角矩形 58"/>
          <p:cNvSpPr/>
          <p:nvPr/>
        </p:nvSpPr>
        <p:spPr>
          <a:xfrm>
            <a:off x="4323314" y="3924300"/>
            <a:ext cx="1459555" cy="243180"/>
          </a:xfrm>
          <a:prstGeom prst="roundRect">
            <a:avLst>
              <a:gd name="adj" fmla="val 0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900" smtClean="0">
                <a:cs typeface="Arial" panose="020B0604020202020204" pitchFamily="34" charset="0"/>
              </a:rPr>
              <a:t>Main memory</a:t>
            </a:r>
            <a:endParaRPr lang="zh-CN" altLang="en-US" sz="90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7496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1247053" y="2797116"/>
            <a:ext cx="3721645" cy="1266503"/>
            <a:chOff x="1247053" y="2351476"/>
            <a:chExt cx="3721645" cy="1712144"/>
          </a:xfrm>
        </p:grpSpPr>
        <p:sp>
          <p:nvSpPr>
            <p:cNvPr id="11" name="矩形 10"/>
            <p:cNvSpPr/>
            <p:nvPr/>
          </p:nvSpPr>
          <p:spPr>
            <a:xfrm>
              <a:off x="3495780" y="3819028"/>
              <a:ext cx="641180" cy="24459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sort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3495779" y="3329844"/>
              <a:ext cx="641181" cy="24459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exchange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1247053" y="3819028"/>
              <a:ext cx="641180" cy="24459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sort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4323809" y="3819028"/>
              <a:ext cx="641180" cy="24459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sort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2667751" y="3819028"/>
              <a:ext cx="641180" cy="24459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sort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直接箭头连接符 28"/>
            <p:cNvCxnSpPr>
              <a:stCxn id="11" idx="0"/>
              <a:endCxn id="17" idx="2"/>
            </p:cNvCxnSpPr>
            <p:nvPr/>
          </p:nvCxnSpPr>
          <p:spPr>
            <a:xfrm flipV="1">
              <a:off x="3816370" y="3574436"/>
              <a:ext cx="0" cy="24459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矩形 31"/>
            <p:cNvSpPr/>
            <p:nvPr/>
          </p:nvSpPr>
          <p:spPr>
            <a:xfrm>
              <a:off x="2667750" y="3329844"/>
              <a:ext cx="641181" cy="24459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exchange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4327517" y="3329844"/>
              <a:ext cx="641181" cy="24459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exchange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34" name="直接箭头连接符 33"/>
            <p:cNvCxnSpPr>
              <a:stCxn id="24" idx="0"/>
              <a:endCxn id="32" idx="2"/>
            </p:cNvCxnSpPr>
            <p:nvPr/>
          </p:nvCxnSpPr>
          <p:spPr>
            <a:xfrm flipV="1">
              <a:off x="2988341" y="3574436"/>
              <a:ext cx="0" cy="24459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箭头连接符 36"/>
            <p:cNvCxnSpPr>
              <a:stCxn id="21" idx="0"/>
              <a:endCxn id="33" idx="2"/>
            </p:cNvCxnSpPr>
            <p:nvPr/>
          </p:nvCxnSpPr>
          <p:spPr>
            <a:xfrm flipV="1">
              <a:off x="4644399" y="3574436"/>
              <a:ext cx="3709" cy="24459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矩形 39"/>
            <p:cNvSpPr/>
            <p:nvPr/>
          </p:nvSpPr>
          <p:spPr>
            <a:xfrm>
              <a:off x="3495779" y="2840660"/>
              <a:ext cx="641180" cy="24459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merge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41" name="直接箭头连接符 40"/>
            <p:cNvCxnSpPr>
              <a:stCxn id="17" idx="0"/>
              <a:endCxn id="40" idx="2"/>
            </p:cNvCxnSpPr>
            <p:nvPr/>
          </p:nvCxnSpPr>
          <p:spPr>
            <a:xfrm flipH="1" flipV="1">
              <a:off x="3816369" y="3085252"/>
              <a:ext cx="1" cy="24459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箭头连接符 43"/>
            <p:cNvCxnSpPr>
              <a:stCxn id="32" idx="0"/>
            </p:cNvCxnSpPr>
            <p:nvPr/>
          </p:nvCxnSpPr>
          <p:spPr>
            <a:xfrm flipV="1">
              <a:off x="2988341" y="3085252"/>
              <a:ext cx="665879" cy="24459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箭头连接符 46"/>
            <p:cNvCxnSpPr>
              <a:stCxn id="33" idx="0"/>
            </p:cNvCxnSpPr>
            <p:nvPr/>
          </p:nvCxnSpPr>
          <p:spPr>
            <a:xfrm flipH="1" flipV="1">
              <a:off x="3974811" y="3083548"/>
              <a:ext cx="673297" cy="24629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右箭头 50"/>
            <p:cNvSpPr/>
            <p:nvPr/>
          </p:nvSpPr>
          <p:spPr>
            <a:xfrm>
              <a:off x="2078789" y="3488711"/>
              <a:ext cx="381000" cy="403126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 26"/>
            <p:cNvSpPr/>
            <p:nvPr/>
          </p:nvSpPr>
          <p:spPr>
            <a:xfrm>
              <a:off x="1247053" y="3329844"/>
              <a:ext cx="641180" cy="24459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parent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直接箭头连接符 27"/>
            <p:cNvCxnSpPr>
              <a:stCxn id="18" idx="0"/>
              <a:endCxn id="27" idx="2"/>
            </p:cNvCxnSpPr>
            <p:nvPr/>
          </p:nvCxnSpPr>
          <p:spPr>
            <a:xfrm flipV="1">
              <a:off x="1567643" y="3574436"/>
              <a:ext cx="0" cy="24459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矩形 29"/>
            <p:cNvSpPr/>
            <p:nvPr/>
          </p:nvSpPr>
          <p:spPr>
            <a:xfrm>
              <a:off x="3495779" y="2351476"/>
              <a:ext cx="641180" cy="24459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parent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31" name="直接箭头连接符 30"/>
            <p:cNvCxnSpPr>
              <a:stCxn id="40" idx="0"/>
              <a:endCxn id="30" idx="2"/>
            </p:cNvCxnSpPr>
            <p:nvPr/>
          </p:nvCxnSpPr>
          <p:spPr>
            <a:xfrm flipV="1">
              <a:off x="3816369" y="2596068"/>
              <a:ext cx="0" cy="24459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矩形 34"/>
          <p:cNvSpPr/>
          <p:nvPr/>
        </p:nvSpPr>
        <p:spPr>
          <a:xfrm>
            <a:off x="6103111" y="2343678"/>
            <a:ext cx="6411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parent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6103111" y="3402348"/>
            <a:ext cx="6411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sub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6103111" y="2851317"/>
            <a:ext cx="6411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OP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39" name="直接箭头连接符 38"/>
          <p:cNvCxnSpPr>
            <a:stCxn id="38" idx="0"/>
            <a:endCxn id="35" idx="2"/>
          </p:cNvCxnSpPr>
          <p:nvPr/>
        </p:nvCxnSpPr>
        <p:spPr>
          <a:xfrm flipV="1">
            <a:off x="6423701" y="2588270"/>
            <a:ext cx="0" cy="2630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36" idx="0"/>
            <a:endCxn id="38" idx="2"/>
          </p:cNvCxnSpPr>
          <p:nvPr/>
        </p:nvCxnSpPr>
        <p:spPr>
          <a:xfrm flipV="1">
            <a:off x="6423701" y="3095909"/>
            <a:ext cx="0" cy="3064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/>
          <p:cNvSpPr/>
          <p:nvPr/>
        </p:nvSpPr>
        <p:spPr>
          <a:xfrm>
            <a:off x="7573397" y="2335541"/>
            <a:ext cx="6411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parent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7203811" y="3530343"/>
            <a:ext cx="6411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sub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7203811" y="2810384"/>
            <a:ext cx="1380352" cy="36150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Parallelized OP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48" name="直接箭头连接符 47"/>
          <p:cNvCxnSpPr>
            <a:stCxn id="46" idx="0"/>
            <a:endCxn id="43" idx="2"/>
          </p:cNvCxnSpPr>
          <p:nvPr/>
        </p:nvCxnSpPr>
        <p:spPr>
          <a:xfrm flipV="1">
            <a:off x="7893987" y="2580133"/>
            <a:ext cx="0" cy="2302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stCxn id="45" idx="0"/>
          </p:cNvCxnSpPr>
          <p:nvPr/>
        </p:nvCxnSpPr>
        <p:spPr>
          <a:xfrm flipV="1">
            <a:off x="7524401" y="3169061"/>
            <a:ext cx="0" cy="3612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矩形 61"/>
          <p:cNvSpPr/>
          <p:nvPr/>
        </p:nvSpPr>
        <p:spPr>
          <a:xfrm>
            <a:off x="7942983" y="3530343"/>
            <a:ext cx="6411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sub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63" name="直接箭头连接符 62"/>
          <p:cNvCxnSpPr>
            <a:stCxn id="62" idx="0"/>
          </p:cNvCxnSpPr>
          <p:nvPr/>
        </p:nvCxnSpPr>
        <p:spPr>
          <a:xfrm flipV="1">
            <a:off x="8263573" y="3169061"/>
            <a:ext cx="0" cy="3612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矩形 63"/>
          <p:cNvSpPr/>
          <p:nvPr/>
        </p:nvSpPr>
        <p:spPr>
          <a:xfrm>
            <a:off x="9323334" y="2325642"/>
            <a:ext cx="6411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parent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9323334" y="3774928"/>
            <a:ext cx="6411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sub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8953748" y="2800485"/>
            <a:ext cx="1380352" cy="49908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Parallelized OP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67" name="直接箭头连接符 66"/>
          <p:cNvCxnSpPr>
            <a:stCxn id="66" idx="0"/>
            <a:endCxn id="64" idx="2"/>
          </p:cNvCxnSpPr>
          <p:nvPr/>
        </p:nvCxnSpPr>
        <p:spPr>
          <a:xfrm flipV="1">
            <a:off x="9643924" y="2570234"/>
            <a:ext cx="0" cy="2302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>
            <a:stCxn id="65" idx="0"/>
            <a:endCxn id="74" idx="2"/>
          </p:cNvCxnSpPr>
          <p:nvPr/>
        </p:nvCxnSpPr>
        <p:spPr>
          <a:xfrm flipV="1">
            <a:off x="9643924" y="3421864"/>
            <a:ext cx="0" cy="3530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矩形 73"/>
          <p:cNvSpPr/>
          <p:nvPr/>
        </p:nvSpPr>
        <p:spPr>
          <a:xfrm>
            <a:off x="9323334" y="3177272"/>
            <a:ext cx="6411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Dispatch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79" name="右箭头 78"/>
          <p:cNvSpPr/>
          <p:nvPr/>
        </p:nvSpPr>
        <p:spPr>
          <a:xfrm>
            <a:off x="6839124" y="2851317"/>
            <a:ext cx="269854" cy="285525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文本框 79"/>
          <p:cNvSpPr txBox="1"/>
          <p:nvPr/>
        </p:nvSpPr>
        <p:spPr>
          <a:xfrm>
            <a:off x="8528058" y="2797117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smtClean="0"/>
              <a:t>OR</a:t>
            </a:r>
            <a:endParaRPr lang="zh-CN" altLang="en-US" b="1"/>
          </a:p>
        </p:txBody>
      </p:sp>
    </p:spTree>
    <p:extLst>
      <p:ext uri="{BB962C8B-B14F-4D97-AF65-F5344CB8AC3E}">
        <p14:creationId xmlns:p14="http://schemas.microsoft.com/office/powerpoint/2010/main" val="1648244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1247053" y="2596068"/>
            <a:ext cx="3721645" cy="1467552"/>
            <a:chOff x="1247053" y="2351476"/>
            <a:chExt cx="3721645" cy="1712144"/>
          </a:xfrm>
        </p:grpSpPr>
        <p:sp>
          <p:nvSpPr>
            <p:cNvPr id="35" name="矩形 34"/>
            <p:cNvSpPr/>
            <p:nvPr/>
          </p:nvSpPr>
          <p:spPr>
            <a:xfrm>
              <a:off x="3495780" y="3819028"/>
              <a:ext cx="641180" cy="24459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TopK</a:t>
              </a:r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3495779" y="3329844"/>
              <a:ext cx="641181" cy="24459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exchange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1247053" y="3819028"/>
              <a:ext cx="641180" cy="24459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TopK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4323809" y="3819028"/>
              <a:ext cx="641180" cy="24459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TopK</a:t>
              </a:r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2667751" y="3819028"/>
              <a:ext cx="641180" cy="24459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TopK</a:t>
              </a:r>
              <a:endParaRPr lang="zh-CN" altLang="en-US" sz="900">
                <a:solidFill>
                  <a:schemeClr val="tx1"/>
                </a:solidFill>
              </a:endParaRPr>
            </a:p>
          </p:txBody>
        </p:sp>
        <p:cxnSp>
          <p:nvCxnSpPr>
            <p:cNvPr id="40" name="直接箭头连接符 39"/>
            <p:cNvCxnSpPr>
              <a:stCxn id="35" idx="0"/>
              <a:endCxn id="36" idx="2"/>
            </p:cNvCxnSpPr>
            <p:nvPr/>
          </p:nvCxnSpPr>
          <p:spPr>
            <a:xfrm flipV="1">
              <a:off x="3816370" y="3574436"/>
              <a:ext cx="0" cy="24459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矩形 40"/>
            <p:cNvSpPr/>
            <p:nvPr/>
          </p:nvSpPr>
          <p:spPr>
            <a:xfrm>
              <a:off x="2667750" y="3329844"/>
              <a:ext cx="641181" cy="24459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exchange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4327517" y="3329844"/>
              <a:ext cx="641181" cy="24459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exchange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43" name="直接箭头连接符 42"/>
            <p:cNvCxnSpPr>
              <a:stCxn id="39" idx="0"/>
              <a:endCxn id="41" idx="2"/>
            </p:cNvCxnSpPr>
            <p:nvPr/>
          </p:nvCxnSpPr>
          <p:spPr>
            <a:xfrm flipV="1">
              <a:off x="2988341" y="3574436"/>
              <a:ext cx="0" cy="24459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箭头连接符 43"/>
            <p:cNvCxnSpPr>
              <a:stCxn id="38" idx="0"/>
              <a:endCxn id="42" idx="2"/>
            </p:cNvCxnSpPr>
            <p:nvPr/>
          </p:nvCxnSpPr>
          <p:spPr>
            <a:xfrm flipV="1">
              <a:off x="4644399" y="3574436"/>
              <a:ext cx="3709" cy="24459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矩形 44"/>
            <p:cNvSpPr/>
            <p:nvPr/>
          </p:nvSpPr>
          <p:spPr>
            <a:xfrm>
              <a:off x="3495779" y="2840660"/>
              <a:ext cx="641180" cy="24459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Merge</a:t>
              </a:r>
              <a:endParaRPr lang="zh-CN" altLang="en-US" sz="900">
                <a:solidFill>
                  <a:schemeClr val="tx1"/>
                </a:solidFill>
              </a:endParaRPr>
            </a:p>
          </p:txBody>
        </p:sp>
        <p:cxnSp>
          <p:nvCxnSpPr>
            <p:cNvPr id="46" name="直接箭头连接符 45"/>
            <p:cNvCxnSpPr>
              <a:stCxn id="36" idx="0"/>
              <a:endCxn id="45" idx="2"/>
            </p:cNvCxnSpPr>
            <p:nvPr/>
          </p:nvCxnSpPr>
          <p:spPr>
            <a:xfrm flipH="1" flipV="1">
              <a:off x="3816369" y="3085252"/>
              <a:ext cx="1" cy="24459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箭头连接符 46"/>
            <p:cNvCxnSpPr>
              <a:stCxn id="41" idx="0"/>
            </p:cNvCxnSpPr>
            <p:nvPr/>
          </p:nvCxnSpPr>
          <p:spPr>
            <a:xfrm flipV="1">
              <a:off x="2988341" y="3085252"/>
              <a:ext cx="665879" cy="24459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箭头连接符 47"/>
            <p:cNvCxnSpPr>
              <a:stCxn id="42" idx="0"/>
            </p:cNvCxnSpPr>
            <p:nvPr/>
          </p:nvCxnSpPr>
          <p:spPr>
            <a:xfrm flipH="1" flipV="1">
              <a:off x="3974811" y="3083548"/>
              <a:ext cx="673297" cy="24629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右箭头 48"/>
            <p:cNvSpPr/>
            <p:nvPr/>
          </p:nvSpPr>
          <p:spPr>
            <a:xfrm>
              <a:off x="2078789" y="3488711"/>
              <a:ext cx="381000" cy="403126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1247053" y="3329844"/>
              <a:ext cx="641180" cy="24459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parent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51" name="直接箭头连接符 50"/>
            <p:cNvCxnSpPr>
              <a:stCxn id="37" idx="0"/>
              <a:endCxn id="50" idx="2"/>
            </p:cNvCxnSpPr>
            <p:nvPr/>
          </p:nvCxnSpPr>
          <p:spPr>
            <a:xfrm flipV="1">
              <a:off x="1567643" y="3574436"/>
              <a:ext cx="0" cy="24459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矩形 51"/>
            <p:cNvSpPr/>
            <p:nvPr/>
          </p:nvSpPr>
          <p:spPr>
            <a:xfrm>
              <a:off x="3495779" y="2351476"/>
              <a:ext cx="641180" cy="24459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parent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53" name="直接箭头连接符 52"/>
            <p:cNvCxnSpPr>
              <a:stCxn id="45" idx="0"/>
              <a:endCxn id="52" idx="2"/>
            </p:cNvCxnSpPr>
            <p:nvPr/>
          </p:nvCxnSpPr>
          <p:spPr>
            <a:xfrm flipV="1">
              <a:off x="3816369" y="2596068"/>
              <a:ext cx="0" cy="24459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组合 3"/>
          <p:cNvGrpSpPr/>
          <p:nvPr/>
        </p:nvGrpSpPr>
        <p:grpSpPr>
          <a:xfrm>
            <a:off x="5493541" y="2705100"/>
            <a:ext cx="4253093" cy="1358520"/>
            <a:chOff x="5493541" y="2351476"/>
            <a:chExt cx="4253093" cy="1712144"/>
          </a:xfrm>
        </p:grpSpPr>
        <p:sp>
          <p:nvSpPr>
            <p:cNvPr id="60" name="矩形 59"/>
            <p:cNvSpPr/>
            <p:nvPr/>
          </p:nvSpPr>
          <p:spPr>
            <a:xfrm>
              <a:off x="5493541" y="3819028"/>
              <a:ext cx="783190" cy="24459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Aggregation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8" name="矩形 67"/>
            <p:cNvSpPr/>
            <p:nvPr/>
          </p:nvSpPr>
          <p:spPr>
            <a:xfrm>
              <a:off x="8000294" y="2838104"/>
              <a:ext cx="783190" cy="24459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Aggr_Merge</a:t>
              </a:r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72" name="右箭头 71"/>
            <p:cNvSpPr/>
            <p:nvPr/>
          </p:nvSpPr>
          <p:spPr>
            <a:xfrm>
              <a:off x="6467287" y="3488711"/>
              <a:ext cx="381000" cy="403126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矩形 72"/>
            <p:cNvSpPr/>
            <p:nvPr/>
          </p:nvSpPr>
          <p:spPr>
            <a:xfrm>
              <a:off x="5493541" y="3329844"/>
              <a:ext cx="783190" cy="24459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parent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74" name="直接箭头连接符 73"/>
            <p:cNvCxnSpPr>
              <a:stCxn id="60" idx="0"/>
              <a:endCxn id="73" idx="2"/>
            </p:cNvCxnSpPr>
            <p:nvPr/>
          </p:nvCxnSpPr>
          <p:spPr>
            <a:xfrm flipV="1">
              <a:off x="5885136" y="3574436"/>
              <a:ext cx="0" cy="24459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矩形 74"/>
            <p:cNvSpPr/>
            <p:nvPr/>
          </p:nvSpPr>
          <p:spPr>
            <a:xfrm>
              <a:off x="8000294" y="2351476"/>
              <a:ext cx="783189" cy="24459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parent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76" name="直接箭头连接符 75"/>
            <p:cNvCxnSpPr>
              <a:stCxn id="87" idx="0"/>
            </p:cNvCxnSpPr>
            <p:nvPr/>
          </p:nvCxnSpPr>
          <p:spPr>
            <a:xfrm flipV="1">
              <a:off x="8391889" y="3083548"/>
              <a:ext cx="0" cy="24629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矩形 84"/>
            <p:cNvSpPr/>
            <p:nvPr/>
          </p:nvSpPr>
          <p:spPr>
            <a:xfrm>
              <a:off x="8000294" y="3819028"/>
              <a:ext cx="783190" cy="24459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Aggregation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8000294" y="3329844"/>
              <a:ext cx="783190" cy="24459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Exchange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88" name="直接箭头连接符 87"/>
            <p:cNvCxnSpPr>
              <a:stCxn id="85" idx="0"/>
              <a:endCxn id="87" idx="2"/>
            </p:cNvCxnSpPr>
            <p:nvPr/>
          </p:nvCxnSpPr>
          <p:spPr>
            <a:xfrm flipV="1">
              <a:off x="8391889" y="3574436"/>
              <a:ext cx="0" cy="24459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矩形 88"/>
            <p:cNvSpPr/>
            <p:nvPr/>
          </p:nvSpPr>
          <p:spPr>
            <a:xfrm>
              <a:off x="7037143" y="3819028"/>
              <a:ext cx="783190" cy="24459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Aggregation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90" name="直接箭头连接符 89"/>
            <p:cNvCxnSpPr>
              <a:stCxn id="89" idx="0"/>
            </p:cNvCxnSpPr>
            <p:nvPr/>
          </p:nvCxnSpPr>
          <p:spPr>
            <a:xfrm flipV="1">
              <a:off x="7428738" y="3574436"/>
              <a:ext cx="776129" cy="24459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矩形 90"/>
            <p:cNvSpPr/>
            <p:nvPr/>
          </p:nvSpPr>
          <p:spPr>
            <a:xfrm>
              <a:off x="8963444" y="3819028"/>
              <a:ext cx="783190" cy="24459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Aggregation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93" name="直接箭头连接符 92"/>
            <p:cNvCxnSpPr>
              <a:stCxn id="91" idx="0"/>
            </p:cNvCxnSpPr>
            <p:nvPr/>
          </p:nvCxnSpPr>
          <p:spPr>
            <a:xfrm flipH="1" flipV="1">
              <a:off x="8596462" y="3574436"/>
              <a:ext cx="758577" cy="24459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箭头连接符 97"/>
            <p:cNvCxnSpPr>
              <a:stCxn id="68" idx="0"/>
              <a:endCxn id="75" idx="2"/>
            </p:cNvCxnSpPr>
            <p:nvPr/>
          </p:nvCxnSpPr>
          <p:spPr>
            <a:xfrm flipV="1">
              <a:off x="8391889" y="2596068"/>
              <a:ext cx="0" cy="24203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49784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3380669" y="3114329"/>
            <a:ext cx="78319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ReGroup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380669" y="2627701"/>
            <a:ext cx="783189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parent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20" name="直接箭头连接符 19"/>
          <p:cNvCxnSpPr>
            <a:stCxn id="22" idx="0"/>
          </p:cNvCxnSpPr>
          <p:nvPr/>
        </p:nvCxnSpPr>
        <p:spPr>
          <a:xfrm flipV="1">
            <a:off x="3772264" y="3359773"/>
            <a:ext cx="0" cy="2462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3380669" y="4095253"/>
            <a:ext cx="78319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HashGroup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380669" y="3606069"/>
            <a:ext cx="78319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Exchange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23" name="直接箭头连接符 22"/>
          <p:cNvCxnSpPr>
            <a:stCxn id="21" idx="0"/>
            <a:endCxn id="22" idx="2"/>
          </p:cNvCxnSpPr>
          <p:nvPr/>
        </p:nvCxnSpPr>
        <p:spPr>
          <a:xfrm flipV="1">
            <a:off x="3772264" y="3850661"/>
            <a:ext cx="0" cy="244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2417518" y="4095253"/>
            <a:ext cx="78319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HashGroup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25" name="直接箭头连接符 24"/>
          <p:cNvCxnSpPr>
            <a:stCxn id="24" idx="0"/>
          </p:cNvCxnSpPr>
          <p:nvPr/>
        </p:nvCxnSpPr>
        <p:spPr>
          <a:xfrm flipV="1">
            <a:off x="2809113" y="3850661"/>
            <a:ext cx="776129" cy="244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4343819" y="4095253"/>
            <a:ext cx="78319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HashGroup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27" name="直接箭头连接符 26"/>
          <p:cNvCxnSpPr>
            <a:stCxn id="26" idx="0"/>
          </p:cNvCxnSpPr>
          <p:nvPr/>
        </p:nvCxnSpPr>
        <p:spPr>
          <a:xfrm flipH="1" flipV="1">
            <a:off x="3976837" y="3850661"/>
            <a:ext cx="758577" cy="244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18" idx="0"/>
            <a:endCxn id="19" idx="2"/>
          </p:cNvCxnSpPr>
          <p:nvPr/>
        </p:nvCxnSpPr>
        <p:spPr>
          <a:xfrm flipV="1">
            <a:off x="3772264" y="2872293"/>
            <a:ext cx="0" cy="2420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2413987" y="4584437"/>
            <a:ext cx="78319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Sub part1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380668" y="4584437"/>
            <a:ext cx="78319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Sub </a:t>
            </a:r>
            <a:r>
              <a:rPr lang="en-US" altLang="zh-CN" sz="900" smtClean="0">
                <a:solidFill>
                  <a:schemeClr val="tx1"/>
                </a:solidFill>
              </a:rPr>
              <a:t>part2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4356125" y="4584437"/>
            <a:ext cx="78319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Sub </a:t>
            </a:r>
            <a:r>
              <a:rPr lang="en-US" altLang="zh-CN" sz="900" smtClean="0">
                <a:solidFill>
                  <a:schemeClr val="tx1"/>
                </a:solidFill>
              </a:rPr>
              <a:t>part3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32" name="直接箭头连接符 31"/>
          <p:cNvCxnSpPr>
            <a:stCxn id="29" idx="0"/>
            <a:endCxn id="24" idx="2"/>
          </p:cNvCxnSpPr>
          <p:nvPr/>
        </p:nvCxnSpPr>
        <p:spPr>
          <a:xfrm flipV="1">
            <a:off x="2805582" y="4339845"/>
            <a:ext cx="3531" cy="244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30" idx="0"/>
            <a:endCxn id="21" idx="2"/>
          </p:cNvCxnSpPr>
          <p:nvPr/>
        </p:nvCxnSpPr>
        <p:spPr>
          <a:xfrm flipV="1">
            <a:off x="3772263" y="4339845"/>
            <a:ext cx="1" cy="244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31" idx="0"/>
            <a:endCxn id="26" idx="2"/>
          </p:cNvCxnSpPr>
          <p:nvPr/>
        </p:nvCxnSpPr>
        <p:spPr>
          <a:xfrm flipH="1" flipV="1">
            <a:off x="4735414" y="4339845"/>
            <a:ext cx="12306" cy="244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/>
          <p:cNvSpPr/>
          <p:nvPr/>
        </p:nvSpPr>
        <p:spPr>
          <a:xfrm>
            <a:off x="6781093" y="3114329"/>
            <a:ext cx="783189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parent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43" name="直接箭头连接符 42"/>
          <p:cNvCxnSpPr>
            <a:stCxn id="45" idx="0"/>
            <a:endCxn id="42" idx="2"/>
          </p:cNvCxnSpPr>
          <p:nvPr/>
        </p:nvCxnSpPr>
        <p:spPr>
          <a:xfrm flipH="1" flipV="1">
            <a:off x="7172688" y="3358921"/>
            <a:ext cx="1" cy="2471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/>
          <p:cNvSpPr/>
          <p:nvPr/>
        </p:nvSpPr>
        <p:spPr>
          <a:xfrm>
            <a:off x="6781094" y="4095253"/>
            <a:ext cx="78319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HashGroup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6781094" y="3606069"/>
            <a:ext cx="78319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Exchange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46" name="直接箭头连接符 45"/>
          <p:cNvCxnSpPr>
            <a:stCxn id="44" idx="0"/>
            <a:endCxn id="45" idx="2"/>
          </p:cNvCxnSpPr>
          <p:nvPr/>
        </p:nvCxnSpPr>
        <p:spPr>
          <a:xfrm flipV="1">
            <a:off x="7172689" y="3850661"/>
            <a:ext cx="0" cy="244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 46"/>
          <p:cNvSpPr/>
          <p:nvPr/>
        </p:nvSpPr>
        <p:spPr>
          <a:xfrm>
            <a:off x="5817943" y="4095253"/>
            <a:ext cx="78319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HashGroup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48" name="直接箭头连接符 47"/>
          <p:cNvCxnSpPr>
            <a:stCxn id="47" idx="0"/>
          </p:cNvCxnSpPr>
          <p:nvPr/>
        </p:nvCxnSpPr>
        <p:spPr>
          <a:xfrm flipV="1">
            <a:off x="6209538" y="3850661"/>
            <a:ext cx="776129" cy="244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/>
          <p:cNvSpPr/>
          <p:nvPr/>
        </p:nvSpPr>
        <p:spPr>
          <a:xfrm>
            <a:off x="7744244" y="4095253"/>
            <a:ext cx="78319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HashGroup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50" name="直接箭头连接符 49"/>
          <p:cNvCxnSpPr>
            <a:stCxn id="49" idx="0"/>
          </p:cNvCxnSpPr>
          <p:nvPr/>
        </p:nvCxnSpPr>
        <p:spPr>
          <a:xfrm flipH="1" flipV="1">
            <a:off x="7377262" y="3850661"/>
            <a:ext cx="758577" cy="244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 51"/>
          <p:cNvSpPr/>
          <p:nvPr/>
        </p:nvSpPr>
        <p:spPr>
          <a:xfrm>
            <a:off x="5814412" y="4584437"/>
            <a:ext cx="78319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Hash part1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6781093" y="4584437"/>
            <a:ext cx="78319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Hash part2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7756550" y="4584437"/>
            <a:ext cx="78319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Hash part3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55" name="直接箭头连接符 54"/>
          <p:cNvCxnSpPr>
            <a:stCxn id="52" idx="0"/>
            <a:endCxn id="47" idx="2"/>
          </p:cNvCxnSpPr>
          <p:nvPr/>
        </p:nvCxnSpPr>
        <p:spPr>
          <a:xfrm flipV="1">
            <a:off x="6206007" y="4339845"/>
            <a:ext cx="3531" cy="244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>
            <a:stCxn id="53" idx="0"/>
            <a:endCxn id="44" idx="2"/>
          </p:cNvCxnSpPr>
          <p:nvPr/>
        </p:nvCxnSpPr>
        <p:spPr>
          <a:xfrm flipV="1">
            <a:off x="7172688" y="4339845"/>
            <a:ext cx="1" cy="244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>
            <a:stCxn id="54" idx="0"/>
            <a:endCxn id="49" idx="2"/>
          </p:cNvCxnSpPr>
          <p:nvPr/>
        </p:nvCxnSpPr>
        <p:spPr>
          <a:xfrm flipH="1" flipV="1">
            <a:off x="8135839" y="4339845"/>
            <a:ext cx="12306" cy="244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矩形 58"/>
          <p:cNvSpPr/>
          <p:nvPr/>
        </p:nvSpPr>
        <p:spPr>
          <a:xfrm>
            <a:off x="6781093" y="5073475"/>
            <a:ext cx="78319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sub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60" name="直接箭头连接符 59"/>
          <p:cNvCxnSpPr>
            <a:stCxn id="59" idx="0"/>
            <a:endCxn id="52" idx="2"/>
          </p:cNvCxnSpPr>
          <p:nvPr/>
        </p:nvCxnSpPr>
        <p:spPr>
          <a:xfrm flipH="1" flipV="1">
            <a:off x="6206007" y="4829029"/>
            <a:ext cx="966681" cy="2444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>
            <a:stCxn id="59" idx="0"/>
            <a:endCxn id="53" idx="2"/>
          </p:cNvCxnSpPr>
          <p:nvPr/>
        </p:nvCxnSpPr>
        <p:spPr>
          <a:xfrm flipV="1">
            <a:off x="7172688" y="4829029"/>
            <a:ext cx="0" cy="2444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>
            <a:stCxn id="59" idx="0"/>
            <a:endCxn id="54" idx="2"/>
          </p:cNvCxnSpPr>
          <p:nvPr/>
        </p:nvCxnSpPr>
        <p:spPr>
          <a:xfrm flipV="1">
            <a:off x="7172688" y="4829029"/>
            <a:ext cx="975457" cy="2444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68726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矩形 96"/>
          <p:cNvSpPr/>
          <p:nvPr/>
        </p:nvSpPr>
        <p:spPr>
          <a:xfrm>
            <a:off x="4491660" y="3498482"/>
            <a:ext cx="829088" cy="6349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thread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3974397" y="2042122"/>
            <a:ext cx="6411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Parent M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2784283" y="2033016"/>
            <a:ext cx="6411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Parent 1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696547" y="2734196"/>
            <a:ext cx="2001540" cy="57734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900" smtClean="0">
                <a:solidFill>
                  <a:schemeClr val="tx1"/>
                </a:solidFill>
              </a:rPr>
              <a:t>Exchange (N:M)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3425463" y="3619563"/>
            <a:ext cx="57520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Sub 2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545341" y="3614756"/>
            <a:ext cx="57520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Sub 1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608279" y="3614756"/>
            <a:ext cx="57520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Sub N</a:t>
            </a:r>
            <a:endParaRPr lang="zh-CN" altLang="en-US" sz="900">
              <a:solidFill>
                <a:schemeClr val="tx1"/>
              </a:solidFill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2794338" y="2986531"/>
            <a:ext cx="914502" cy="244592"/>
            <a:chOff x="3094791" y="2918684"/>
            <a:chExt cx="3279865" cy="244592"/>
          </a:xfrm>
        </p:grpSpPr>
        <p:sp>
          <p:nvSpPr>
            <p:cNvPr id="11" name="矩形 10"/>
            <p:cNvSpPr/>
            <p:nvPr/>
          </p:nvSpPr>
          <p:spPr>
            <a:xfrm>
              <a:off x="3641435" y="2918684"/>
              <a:ext cx="546644" cy="24459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3094791" y="2918684"/>
              <a:ext cx="546644" cy="24459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4188080" y="2918684"/>
              <a:ext cx="546644" cy="24459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5281367" y="2918684"/>
              <a:ext cx="546644" cy="24459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4734723" y="2918684"/>
              <a:ext cx="546644" cy="24459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5828012" y="2918684"/>
              <a:ext cx="546644" cy="24459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3708840" y="2986531"/>
            <a:ext cx="914502" cy="244592"/>
            <a:chOff x="3094791" y="2918684"/>
            <a:chExt cx="3279865" cy="244592"/>
          </a:xfrm>
        </p:grpSpPr>
        <p:sp>
          <p:nvSpPr>
            <p:cNvPr id="20" name="矩形 19"/>
            <p:cNvSpPr/>
            <p:nvPr/>
          </p:nvSpPr>
          <p:spPr>
            <a:xfrm>
              <a:off x="3641435" y="2918684"/>
              <a:ext cx="546644" cy="24459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3094791" y="2918684"/>
              <a:ext cx="546644" cy="24459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4188080" y="2918684"/>
              <a:ext cx="546644" cy="24459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5281367" y="2918684"/>
              <a:ext cx="546644" cy="24459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4734723" y="2918684"/>
              <a:ext cx="546644" cy="24459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5828012" y="2918684"/>
              <a:ext cx="546644" cy="24459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</p:grpSp>
      <p:cxnSp>
        <p:nvCxnSpPr>
          <p:cNvPr id="41" name="肘形连接符 40"/>
          <p:cNvCxnSpPr>
            <a:stCxn id="9" idx="0"/>
            <a:endCxn id="25" idx="3"/>
          </p:cNvCxnSpPr>
          <p:nvPr/>
        </p:nvCxnSpPr>
        <p:spPr>
          <a:xfrm rot="5400000" flipH="1" flipV="1">
            <a:off x="3475177" y="2466592"/>
            <a:ext cx="505929" cy="1790401"/>
          </a:xfrm>
          <a:prstGeom prst="bentConnector4">
            <a:avLst>
              <a:gd name="adj1" fmla="val 37914"/>
              <a:gd name="adj2" fmla="val 11276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肘形连接符 41"/>
          <p:cNvCxnSpPr>
            <a:stCxn id="8" idx="0"/>
            <a:endCxn id="25" idx="3"/>
          </p:cNvCxnSpPr>
          <p:nvPr/>
        </p:nvCxnSpPr>
        <p:spPr>
          <a:xfrm rot="5400000" flipH="1" flipV="1">
            <a:off x="3912834" y="2909056"/>
            <a:ext cx="510736" cy="910279"/>
          </a:xfrm>
          <a:prstGeom prst="bentConnector4">
            <a:avLst>
              <a:gd name="adj1" fmla="val 38027"/>
              <a:gd name="adj2" fmla="val 12511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肘形连接符 44"/>
          <p:cNvCxnSpPr>
            <a:stCxn id="10" idx="0"/>
            <a:endCxn id="25" idx="3"/>
          </p:cNvCxnSpPr>
          <p:nvPr/>
        </p:nvCxnSpPr>
        <p:spPr>
          <a:xfrm rot="16200000" flipV="1">
            <a:off x="4506647" y="3225523"/>
            <a:ext cx="505929" cy="27253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肘形连接符 50"/>
          <p:cNvCxnSpPr>
            <a:stCxn id="12" idx="1"/>
            <a:endCxn id="4" idx="2"/>
          </p:cNvCxnSpPr>
          <p:nvPr/>
        </p:nvCxnSpPr>
        <p:spPr>
          <a:xfrm rot="10800000" flipH="1">
            <a:off x="2794337" y="2277609"/>
            <a:ext cx="310535" cy="831219"/>
          </a:xfrm>
          <a:prstGeom prst="bentConnector4">
            <a:avLst>
              <a:gd name="adj1" fmla="val -73615"/>
              <a:gd name="adj2" fmla="val 5735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肘形连接符 56"/>
          <p:cNvCxnSpPr>
            <a:stCxn id="12" idx="1"/>
            <a:endCxn id="3" idx="2"/>
          </p:cNvCxnSpPr>
          <p:nvPr/>
        </p:nvCxnSpPr>
        <p:spPr>
          <a:xfrm rot="10800000" flipH="1">
            <a:off x="2794337" y="2286715"/>
            <a:ext cx="1500649" cy="822113"/>
          </a:xfrm>
          <a:prstGeom prst="bentConnector4">
            <a:avLst>
              <a:gd name="adj1" fmla="val -15233"/>
              <a:gd name="adj2" fmla="val 5743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文本框 76"/>
          <p:cNvSpPr txBox="1"/>
          <p:nvPr/>
        </p:nvSpPr>
        <p:spPr>
          <a:xfrm>
            <a:off x="4668216" y="2234176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queue</a:t>
            </a:r>
            <a:endParaRPr lang="zh-CN" altLang="en-US"/>
          </a:p>
        </p:txBody>
      </p:sp>
      <p:cxnSp>
        <p:nvCxnSpPr>
          <p:cNvPr id="79" name="直接连接符 78"/>
          <p:cNvCxnSpPr>
            <a:endCxn id="20" idx="0"/>
          </p:cNvCxnSpPr>
          <p:nvPr/>
        </p:nvCxnSpPr>
        <p:spPr>
          <a:xfrm flipH="1">
            <a:off x="3937466" y="2541943"/>
            <a:ext cx="799905" cy="444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文本框 81"/>
          <p:cNvSpPr txBox="1"/>
          <p:nvPr/>
        </p:nvSpPr>
        <p:spPr>
          <a:xfrm>
            <a:off x="3525635" y="192905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…</a:t>
            </a:r>
            <a:endParaRPr lang="zh-CN" altLang="en-US"/>
          </a:p>
        </p:txBody>
      </p:sp>
      <p:sp>
        <p:nvSpPr>
          <p:cNvPr id="85" name="文本框 84"/>
          <p:cNvSpPr txBox="1"/>
          <p:nvPr/>
        </p:nvSpPr>
        <p:spPr>
          <a:xfrm>
            <a:off x="4125779" y="3557193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…</a:t>
            </a:r>
            <a:endParaRPr lang="zh-CN" altLang="en-US"/>
          </a:p>
        </p:txBody>
      </p:sp>
      <p:sp>
        <p:nvSpPr>
          <p:cNvPr id="88" name="矩形 87"/>
          <p:cNvSpPr/>
          <p:nvPr/>
        </p:nvSpPr>
        <p:spPr>
          <a:xfrm>
            <a:off x="2696546" y="1784015"/>
            <a:ext cx="829088" cy="6349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thread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3868999" y="1780786"/>
            <a:ext cx="829088" cy="6349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thread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2415835" y="3501895"/>
            <a:ext cx="829088" cy="6349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thread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3310809" y="3501894"/>
            <a:ext cx="829088" cy="6349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thread</a:t>
            </a:r>
            <a:endParaRPr lang="zh-CN" alt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0828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073020" y="3819028"/>
            <a:ext cx="815213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Hash </a:t>
            </a:r>
            <a:r>
              <a:rPr lang="en-US" altLang="zh-CN" sz="900" smtClean="0">
                <a:solidFill>
                  <a:schemeClr val="tx1"/>
                </a:solidFill>
              </a:rPr>
              <a:t>Group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15" name="右箭头 14"/>
          <p:cNvSpPr/>
          <p:nvPr/>
        </p:nvSpPr>
        <p:spPr>
          <a:xfrm>
            <a:off x="2078789" y="3488711"/>
            <a:ext cx="381000" cy="40312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1073020" y="3329844"/>
            <a:ext cx="815213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Parent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17" name="直接箭头连接符 16"/>
          <p:cNvCxnSpPr>
            <a:stCxn id="5" idx="0"/>
            <a:endCxn id="16" idx="2"/>
          </p:cNvCxnSpPr>
          <p:nvPr/>
        </p:nvCxnSpPr>
        <p:spPr>
          <a:xfrm flipV="1">
            <a:off x="1480627" y="3574436"/>
            <a:ext cx="0" cy="244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组合 17"/>
          <p:cNvGrpSpPr/>
          <p:nvPr/>
        </p:nvGrpSpPr>
        <p:grpSpPr>
          <a:xfrm>
            <a:off x="3057951" y="2514600"/>
            <a:ext cx="3876249" cy="3005097"/>
            <a:chOff x="3057951" y="2362950"/>
            <a:chExt cx="3114249" cy="3156747"/>
          </a:xfrm>
        </p:grpSpPr>
        <p:sp>
          <p:nvSpPr>
            <p:cNvPr id="589" name="矩形 588"/>
            <p:cNvSpPr/>
            <p:nvPr/>
          </p:nvSpPr>
          <p:spPr>
            <a:xfrm>
              <a:off x="3337264" y="4469938"/>
              <a:ext cx="1353005" cy="53616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lIns="0" rtlCol="0" anchor="b"/>
            <a:lstStyle/>
            <a:p>
              <a:pPr algn="ctr"/>
              <a:r>
                <a:rPr lang="en-US" altLang="zh-CN" sz="1200" smtClean="0">
                  <a:solidFill>
                    <a:schemeClr val="tx1"/>
                  </a:solidFill>
                </a:rPr>
                <a:t>thread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588" name="矩形 587"/>
            <p:cNvSpPr/>
            <p:nvPr/>
          </p:nvSpPr>
          <p:spPr>
            <a:xfrm>
              <a:off x="3337264" y="3868290"/>
              <a:ext cx="1353005" cy="53616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eaVert" wrap="square" lIns="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thread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587" name="矩形 586"/>
            <p:cNvSpPr/>
            <p:nvPr/>
          </p:nvSpPr>
          <p:spPr>
            <a:xfrm>
              <a:off x="3337265" y="3241862"/>
              <a:ext cx="1353004" cy="53616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eaVert" wrap="square" lIns="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thread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3057951" y="2832428"/>
              <a:ext cx="3114249" cy="23252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CN" sz="1400" b="1" smtClean="0">
                  <a:solidFill>
                    <a:schemeClr val="tx1"/>
                  </a:solidFill>
                </a:rPr>
                <a:t>Hash Group</a:t>
              </a:r>
              <a:endParaRPr lang="zh-CN" altLang="en-US" sz="1400" b="1" dirty="0">
                <a:solidFill>
                  <a:schemeClr val="tx1"/>
                </a:solidFill>
              </a:endParaRPr>
            </a:p>
          </p:txBody>
        </p:sp>
        <p:cxnSp>
          <p:nvCxnSpPr>
            <p:cNvPr id="43" name="直接箭头连接符 28"/>
            <p:cNvCxnSpPr>
              <a:stCxn id="642" idx="1"/>
              <a:endCxn id="62" idx="1"/>
            </p:cNvCxnSpPr>
            <p:nvPr/>
          </p:nvCxnSpPr>
          <p:spPr>
            <a:xfrm rot="10800000">
              <a:off x="3741322" y="3484069"/>
              <a:ext cx="743594" cy="1929375"/>
            </a:xfrm>
            <a:prstGeom prst="bentConnector3">
              <a:avLst>
                <a:gd name="adj1" fmla="val 115371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5" name="组合 64"/>
            <p:cNvGrpSpPr/>
            <p:nvPr/>
          </p:nvGrpSpPr>
          <p:grpSpPr>
            <a:xfrm>
              <a:off x="3741322" y="3312414"/>
              <a:ext cx="191902" cy="409842"/>
              <a:chOff x="5442859" y="2619758"/>
              <a:chExt cx="482080" cy="843930"/>
            </a:xfrm>
            <a:solidFill>
              <a:schemeClr val="bg1">
                <a:lumMod val="95000"/>
              </a:schemeClr>
            </a:solidFill>
          </p:grpSpPr>
          <p:sp>
            <p:nvSpPr>
              <p:cNvPr id="20" name="矩形 19"/>
              <p:cNvSpPr/>
              <p:nvPr/>
            </p:nvSpPr>
            <p:spPr>
              <a:xfrm>
                <a:off x="5442859" y="2759891"/>
                <a:ext cx="482080" cy="140133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00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矩形 57"/>
              <p:cNvSpPr/>
              <p:nvPr/>
            </p:nvSpPr>
            <p:spPr>
              <a:xfrm>
                <a:off x="5442859" y="2619758"/>
                <a:ext cx="482080" cy="140133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00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矩形 60"/>
              <p:cNvSpPr/>
              <p:nvPr/>
            </p:nvSpPr>
            <p:spPr>
              <a:xfrm>
                <a:off x="5442859" y="3043289"/>
                <a:ext cx="482080" cy="140133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00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矩形 61"/>
              <p:cNvSpPr/>
              <p:nvPr/>
            </p:nvSpPr>
            <p:spPr>
              <a:xfrm>
                <a:off x="5442859" y="2903156"/>
                <a:ext cx="482080" cy="140133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00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矩形 62"/>
              <p:cNvSpPr/>
              <p:nvPr/>
            </p:nvSpPr>
            <p:spPr>
              <a:xfrm>
                <a:off x="5442859" y="3323555"/>
                <a:ext cx="482080" cy="140133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00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矩形 63"/>
              <p:cNvSpPr/>
              <p:nvPr/>
            </p:nvSpPr>
            <p:spPr>
              <a:xfrm>
                <a:off x="5442859" y="3183422"/>
                <a:ext cx="482080" cy="140133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85" name="文本框 84"/>
            <p:cNvSpPr txBox="1"/>
            <p:nvPr/>
          </p:nvSpPr>
          <p:spPr>
            <a:xfrm>
              <a:off x="3432542" y="3022145"/>
              <a:ext cx="1059906" cy="2206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50" dirty="0" smtClean="0"/>
                <a:t>Local hash table</a:t>
              </a:r>
              <a:endParaRPr lang="zh-CN" altLang="en-US" sz="1050" dirty="0"/>
            </a:p>
          </p:txBody>
        </p:sp>
        <p:grpSp>
          <p:nvGrpSpPr>
            <p:cNvPr id="86" name="组合 85"/>
            <p:cNvGrpSpPr/>
            <p:nvPr/>
          </p:nvGrpSpPr>
          <p:grpSpPr>
            <a:xfrm>
              <a:off x="4170721" y="3344743"/>
              <a:ext cx="218828" cy="308618"/>
              <a:chOff x="5442859" y="2619758"/>
              <a:chExt cx="482080" cy="563664"/>
            </a:xfrm>
          </p:grpSpPr>
          <p:sp>
            <p:nvSpPr>
              <p:cNvPr id="87" name="矩形 86"/>
              <p:cNvSpPr/>
              <p:nvPr/>
            </p:nvSpPr>
            <p:spPr>
              <a:xfrm>
                <a:off x="5442859" y="2759891"/>
                <a:ext cx="482080" cy="140133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00">
                  <a:solidFill>
                    <a:schemeClr val="tx1"/>
                  </a:solidFill>
                </a:endParaRPr>
              </a:p>
            </p:txBody>
          </p:sp>
          <p:sp>
            <p:nvSpPr>
              <p:cNvPr id="88" name="矩形 87"/>
              <p:cNvSpPr/>
              <p:nvPr/>
            </p:nvSpPr>
            <p:spPr>
              <a:xfrm>
                <a:off x="5442859" y="2619758"/>
                <a:ext cx="482080" cy="140133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00">
                  <a:solidFill>
                    <a:schemeClr val="tx1"/>
                  </a:solidFill>
                </a:endParaRPr>
              </a:p>
            </p:txBody>
          </p:sp>
          <p:sp>
            <p:nvSpPr>
              <p:cNvPr id="89" name="矩形 88"/>
              <p:cNvSpPr/>
              <p:nvPr/>
            </p:nvSpPr>
            <p:spPr>
              <a:xfrm>
                <a:off x="5442859" y="3043289"/>
                <a:ext cx="482080" cy="140133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00">
                  <a:solidFill>
                    <a:schemeClr val="tx1"/>
                  </a:solidFill>
                </a:endParaRPr>
              </a:p>
            </p:txBody>
          </p:sp>
          <p:sp>
            <p:nvSpPr>
              <p:cNvPr id="90" name="矩形 89"/>
              <p:cNvSpPr/>
              <p:nvPr/>
            </p:nvSpPr>
            <p:spPr>
              <a:xfrm>
                <a:off x="5442859" y="2903156"/>
                <a:ext cx="482080" cy="140133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4" name="组合 93"/>
            <p:cNvGrpSpPr/>
            <p:nvPr/>
          </p:nvGrpSpPr>
          <p:grpSpPr>
            <a:xfrm>
              <a:off x="3741321" y="3907539"/>
              <a:ext cx="191903" cy="409842"/>
              <a:chOff x="5442859" y="2619758"/>
              <a:chExt cx="482080" cy="843930"/>
            </a:xfrm>
            <a:solidFill>
              <a:schemeClr val="bg1">
                <a:lumMod val="95000"/>
              </a:schemeClr>
            </a:solidFill>
          </p:grpSpPr>
          <p:sp>
            <p:nvSpPr>
              <p:cNvPr id="95" name="矩形 94"/>
              <p:cNvSpPr/>
              <p:nvPr/>
            </p:nvSpPr>
            <p:spPr>
              <a:xfrm>
                <a:off x="5442859" y="2759891"/>
                <a:ext cx="482080" cy="140133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00">
                  <a:solidFill>
                    <a:schemeClr val="tx1"/>
                  </a:solidFill>
                </a:endParaRPr>
              </a:p>
            </p:txBody>
          </p:sp>
          <p:sp>
            <p:nvSpPr>
              <p:cNvPr id="96" name="矩形 95"/>
              <p:cNvSpPr/>
              <p:nvPr/>
            </p:nvSpPr>
            <p:spPr>
              <a:xfrm>
                <a:off x="5442859" y="2619758"/>
                <a:ext cx="482080" cy="140133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00">
                  <a:solidFill>
                    <a:schemeClr val="tx1"/>
                  </a:solidFill>
                </a:endParaRPr>
              </a:p>
            </p:txBody>
          </p:sp>
          <p:sp>
            <p:nvSpPr>
              <p:cNvPr id="97" name="矩形 96"/>
              <p:cNvSpPr/>
              <p:nvPr/>
            </p:nvSpPr>
            <p:spPr>
              <a:xfrm>
                <a:off x="5442859" y="3043289"/>
                <a:ext cx="482080" cy="140133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00">
                  <a:solidFill>
                    <a:schemeClr val="tx1"/>
                  </a:solidFill>
                </a:endParaRPr>
              </a:p>
            </p:txBody>
          </p:sp>
          <p:sp>
            <p:nvSpPr>
              <p:cNvPr id="98" name="矩形 97"/>
              <p:cNvSpPr/>
              <p:nvPr/>
            </p:nvSpPr>
            <p:spPr>
              <a:xfrm>
                <a:off x="5442859" y="2903156"/>
                <a:ext cx="482080" cy="140133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00">
                  <a:solidFill>
                    <a:schemeClr val="tx1"/>
                  </a:solidFill>
                </a:endParaRPr>
              </a:p>
            </p:txBody>
          </p:sp>
          <p:sp>
            <p:nvSpPr>
              <p:cNvPr id="99" name="矩形 98"/>
              <p:cNvSpPr/>
              <p:nvPr/>
            </p:nvSpPr>
            <p:spPr>
              <a:xfrm>
                <a:off x="5442859" y="3323555"/>
                <a:ext cx="482080" cy="140133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00">
                  <a:solidFill>
                    <a:schemeClr val="tx1"/>
                  </a:solidFill>
                </a:endParaRPr>
              </a:p>
            </p:txBody>
          </p:sp>
          <p:sp>
            <p:nvSpPr>
              <p:cNvPr id="100" name="矩形 99"/>
              <p:cNvSpPr/>
              <p:nvPr/>
            </p:nvSpPr>
            <p:spPr>
              <a:xfrm>
                <a:off x="5442859" y="3183422"/>
                <a:ext cx="482080" cy="140133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01" name="组合 100"/>
            <p:cNvGrpSpPr/>
            <p:nvPr/>
          </p:nvGrpSpPr>
          <p:grpSpPr>
            <a:xfrm>
              <a:off x="3741320" y="4509105"/>
              <a:ext cx="191903" cy="409842"/>
              <a:chOff x="5442859" y="2619758"/>
              <a:chExt cx="482080" cy="843930"/>
            </a:xfrm>
            <a:solidFill>
              <a:schemeClr val="bg1">
                <a:lumMod val="95000"/>
              </a:schemeClr>
            </a:solidFill>
          </p:grpSpPr>
          <p:sp>
            <p:nvSpPr>
              <p:cNvPr id="102" name="矩形 101"/>
              <p:cNvSpPr/>
              <p:nvPr/>
            </p:nvSpPr>
            <p:spPr>
              <a:xfrm>
                <a:off x="5442859" y="2759891"/>
                <a:ext cx="482080" cy="140133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00">
                  <a:solidFill>
                    <a:schemeClr val="tx1"/>
                  </a:solidFill>
                </a:endParaRPr>
              </a:p>
            </p:txBody>
          </p:sp>
          <p:sp>
            <p:nvSpPr>
              <p:cNvPr id="103" name="矩形 102"/>
              <p:cNvSpPr/>
              <p:nvPr/>
            </p:nvSpPr>
            <p:spPr>
              <a:xfrm>
                <a:off x="5442859" y="2619758"/>
                <a:ext cx="482080" cy="140133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00">
                  <a:solidFill>
                    <a:schemeClr val="tx1"/>
                  </a:solidFill>
                </a:endParaRPr>
              </a:p>
            </p:txBody>
          </p:sp>
          <p:sp>
            <p:nvSpPr>
              <p:cNvPr id="104" name="矩形 103"/>
              <p:cNvSpPr/>
              <p:nvPr/>
            </p:nvSpPr>
            <p:spPr>
              <a:xfrm>
                <a:off x="5442859" y="3043289"/>
                <a:ext cx="482080" cy="140133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00">
                  <a:solidFill>
                    <a:schemeClr val="tx1"/>
                  </a:solidFill>
                </a:endParaRPr>
              </a:p>
            </p:txBody>
          </p:sp>
          <p:sp>
            <p:nvSpPr>
              <p:cNvPr id="105" name="矩形 104"/>
              <p:cNvSpPr/>
              <p:nvPr/>
            </p:nvSpPr>
            <p:spPr>
              <a:xfrm>
                <a:off x="5442859" y="2903156"/>
                <a:ext cx="482080" cy="140133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00">
                  <a:solidFill>
                    <a:schemeClr val="tx1"/>
                  </a:solidFill>
                </a:endParaRPr>
              </a:p>
            </p:txBody>
          </p:sp>
          <p:sp>
            <p:nvSpPr>
              <p:cNvPr id="106" name="矩形 105"/>
              <p:cNvSpPr/>
              <p:nvPr/>
            </p:nvSpPr>
            <p:spPr>
              <a:xfrm>
                <a:off x="5442859" y="3323555"/>
                <a:ext cx="482080" cy="140133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00">
                  <a:solidFill>
                    <a:schemeClr val="tx1"/>
                  </a:solidFill>
                </a:endParaRPr>
              </a:p>
            </p:txBody>
          </p:sp>
          <p:sp>
            <p:nvSpPr>
              <p:cNvPr id="107" name="矩形 106"/>
              <p:cNvSpPr/>
              <p:nvPr/>
            </p:nvSpPr>
            <p:spPr>
              <a:xfrm>
                <a:off x="5442859" y="3183422"/>
                <a:ext cx="482080" cy="140133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25" name="肘形连接符 124"/>
            <p:cNvCxnSpPr>
              <a:stCxn id="62" idx="3"/>
              <a:endCxn id="88" idx="1"/>
            </p:cNvCxnSpPr>
            <p:nvPr/>
          </p:nvCxnSpPr>
          <p:spPr>
            <a:xfrm flipV="1">
              <a:off x="3933224" y="3383106"/>
              <a:ext cx="237498" cy="100963"/>
            </a:xfrm>
            <a:prstGeom prst="bent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7" name="组合 126"/>
            <p:cNvGrpSpPr/>
            <p:nvPr/>
          </p:nvGrpSpPr>
          <p:grpSpPr>
            <a:xfrm>
              <a:off x="4171600" y="3940709"/>
              <a:ext cx="218828" cy="308618"/>
              <a:chOff x="5442859" y="2619758"/>
              <a:chExt cx="482080" cy="563664"/>
            </a:xfrm>
          </p:grpSpPr>
          <p:sp>
            <p:nvSpPr>
              <p:cNvPr id="128" name="矩形 127"/>
              <p:cNvSpPr/>
              <p:nvPr/>
            </p:nvSpPr>
            <p:spPr>
              <a:xfrm>
                <a:off x="5442859" y="2759891"/>
                <a:ext cx="482080" cy="140133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00">
                  <a:solidFill>
                    <a:schemeClr val="tx1"/>
                  </a:solidFill>
                </a:endParaRPr>
              </a:p>
            </p:txBody>
          </p:sp>
          <p:sp>
            <p:nvSpPr>
              <p:cNvPr id="129" name="矩形 128"/>
              <p:cNvSpPr/>
              <p:nvPr/>
            </p:nvSpPr>
            <p:spPr>
              <a:xfrm>
                <a:off x="5442859" y="2619758"/>
                <a:ext cx="482080" cy="140133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00">
                  <a:solidFill>
                    <a:schemeClr val="tx1"/>
                  </a:solidFill>
                </a:endParaRPr>
              </a:p>
            </p:txBody>
          </p:sp>
          <p:sp>
            <p:nvSpPr>
              <p:cNvPr id="130" name="矩形 129"/>
              <p:cNvSpPr/>
              <p:nvPr/>
            </p:nvSpPr>
            <p:spPr>
              <a:xfrm>
                <a:off x="5442859" y="3043289"/>
                <a:ext cx="482080" cy="140133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00">
                  <a:solidFill>
                    <a:schemeClr val="tx1"/>
                  </a:solidFill>
                </a:endParaRPr>
              </a:p>
            </p:txBody>
          </p:sp>
          <p:sp>
            <p:nvSpPr>
              <p:cNvPr id="131" name="矩形 130"/>
              <p:cNvSpPr/>
              <p:nvPr/>
            </p:nvSpPr>
            <p:spPr>
              <a:xfrm>
                <a:off x="5442859" y="2903156"/>
                <a:ext cx="482080" cy="140133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32" name="组合 131"/>
            <p:cNvGrpSpPr/>
            <p:nvPr/>
          </p:nvGrpSpPr>
          <p:grpSpPr>
            <a:xfrm>
              <a:off x="4170721" y="4527275"/>
              <a:ext cx="218828" cy="308618"/>
              <a:chOff x="5442859" y="2619758"/>
              <a:chExt cx="482080" cy="563664"/>
            </a:xfrm>
          </p:grpSpPr>
          <p:sp>
            <p:nvSpPr>
              <p:cNvPr id="133" name="矩形 132"/>
              <p:cNvSpPr/>
              <p:nvPr/>
            </p:nvSpPr>
            <p:spPr>
              <a:xfrm>
                <a:off x="5442859" y="2759891"/>
                <a:ext cx="482080" cy="140133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00">
                  <a:solidFill>
                    <a:schemeClr val="tx1"/>
                  </a:solidFill>
                </a:endParaRPr>
              </a:p>
            </p:txBody>
          </p:sp>
          <p:sp>
            <p:nvSpPr>
              <p:cNvPr id="134" name="矩形 133"/>
              <p:cNvSpPr/>
              <p:nvPr/>
            </p:nvSpPr>
            <p:spPr>
              <a:xfrm>
                <a:off x="5442859" y="2619758"/>
                <a:ext cx="482080" cy="140133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00">
                  <a:solidFill>
                    <a:schemeClr val="tx1"/>
                  </a:solidFill>
                </a:endParaRPr>
              </a:p>
            </p:txBody>
          </p:sp>
          <p:sp>
            <p:nvSpPr>
              <p:cNvPr id="135" name="矩形 134"/>
              <p:cNvSpPr/>
              <p:nvPr/>
            </p:nvSpPr>
            <p:spPr>
              <a:xfrm>
                <a:off x="5442859" y="3043289"/>
                <a:ext cx="482080" cy="140133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00">
                  <a:solidFill>
                    <a:schemeClr val="tx1"/>
                  </a:solidFill>
                </a:endParaRPr>
              </a:p>
            </p:txBody>
          </p:sp>
          <p:sp>
            <p:nvSpPr>
              <p:cNvPr id="136" name="矩形 135"/>
              <p:cNvSpPr/>
              <p:nvPr/>
            </p:nvSpPr>
            <p:spPr>
              <a:xfrm>
                <a:off x="5442859" y="2903156"/>
                <a:ext cx="482080" cy="140133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37" name="肘形连接符 136"/>
            <p:cNvCxnSpPr>
              <a:stCxn id="95" idx="3"/>
              <a:endCxn id="131" idx="1"/>
            </p:cNvCxnSpPr>
            <p:nvPr/>
          </p:nvCxnSpPr>
          <p:spPr>
            <a:xfrm>
              <a:off x="3933224" y="4009619"/>
              <a:ext cx="238376" cy="124620"/>
            </a:xfrm>
            <a:prstGeom prst="bent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肘形连接符 139"/>
            <p:cNvCxnSpPr>
              <a:stCxn id="105" idx="3"/>
              <a:endCxn id="136" idx="1"/>
            </p:cNvCxnSpPr>
            <p:nvPr/>
          </p:nvCxnSpPr>
          <p:spPr>
            <a:xfrm>
              <a:off x="3933223" y="4680759"/>
              <a:ext cx="237499" cy="40046"/>
            </a:xfrm>
            <a:prstGeom prst="bent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9" name="文本框 148"/>
            <p:cNvSpPr txBox="1"/>
            <p:nvPr/>
          </p:nvSpPr>
          <p:spPr>
            <a:xfrm>
              <a:off x="4367639" y="3202579"/>
              <a:ext cx="688009" cy="2206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50" smtClean="0"/>
                <a:t>Overflow</a:t>
              </a:r>
              <a:endParaRPr lang="zh-CN" altLang="en-US" sz="1050" dirty="0"/>
            </a:p>
          </p:txBody>
        </p:sp>
        <p:cxnSp>
          <p:nvCxnSpPr>
            <p:cNvPr id="150" name="肘形连接符 149"/>
            <p:cNvCxnSpPr>
              <a:stCxn id="63" idx="3"/>
              <a:endCxn id="181" idx="1"/>
            </p:cNvCxnSpPr>
            <p:nvPr/>
          </p:nvCxnSpPr>
          <p:spPr>
            <a:xfrm flipV="1">
              <a:off x="3933224" y="3416003"/>
              <a:ext cx="1155988" cy="272227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肘形连接符 302"/>
            <p:cNvCxnSpPr>
              <a:stCxn id="99" idx="3"/>
              <a:endCxn id="188" idx="1"/>
            </p:cNvCxnSpPr>
            <p:nvPr/>
          </p:nvCxnSpPr>
          <p:spPr>
            <a:xfrm flipV="1">
              <a:off x="3933224" y="4107827"/>
              <a:ext cx="1155988" cy="175528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肘形连接符 305"/>
            <p:cNvCxnSpPr>
              <a:stCxn id="106" idx="3"/>
              <a:endCxn id="202" idx="1"/>
            </p:cNvCxnSpPr>
            <p:nvPr/>
          </p:nvCxnSpPr>
          <p:spPr>
            <a:xfrm flipV="1">
              <a:off x="3933223" y="4867754"/>
              <a:ext cx="1152132" cy="17167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5" name="直接箭头连接符 28"/>
            <p:cNvCxnSpPr>
              <a:stCxn id="642" idx="1"/>
              <a:endCxn id="95" idx="1"/>
            </p:cNvCxnSpPr>
            <p:nvPr/>
          </p:nvCxnSpPr>
          <p:spPr>
            <a:xfrm rot="10800000">
              <a:off x="3741322" y="4009619"/>
              <a:ext cx="743595" cy="1403824"/>
            </a:xfrm>
            <a:prstGeom prst="bentConnector3">
              <a:avLst>
                <a:gd name="adj1" fmla="val 121063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8" name="直接箭头连接符 28"/>
            <p:cNvCxnSpPr>
              <a:stCxn id="642" idx="1"/>
              <a:endCxn id="102" idx="1"/>
            </p:cNvCxnSpPr>
            <p:nvPr/>
          </p:nvCxnSpPr>
          <p:spPr>
            <a:xfrm rot="10800000">
              <a:off x="3741320" y="4611186"/>
              <a:ext cx="743596" cy="802259"/>
            </a:xfrm>
            <a:prstGeom prst="bentConnector3">
              <a:avLst>
                <a:gd name="adj1" fmla="val 126757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2" name="矩形 641"/>
            <p:cNvSpPr/>
            <p:nvPr/>
          </p:nvSpPr>
          <p:spPr>
            <a:xfrm>
              <a:off x="4484916" y="5307190"/>
              <a:ext cx="739708" cy="21250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Sub</a:t>
              </a:r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643" name="矩形 642"/>
            <p:cNvSpPr/>
            <p:nvPr/>
          </p:nvSpPr>
          <p:spPr>
            <a:xfrm>
              <a:off x="4847769" y="2362950"/>
              <a:ext cx="739708" cy="21250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Parent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650" name="直接箭头连接符 28"/>
            <p:cNvCxnSpPr>
              <a:stCxn id="214" idx="3"/>
              <a:endCxn id="643" idx="2"/>
            </p:cNvCxnSpPr>
            <p:nvPr/>
          </p:nvCxnSpPr>
          <p:spPr>
            <a:xfrm flipH="1" flipV="1">
              <a:off x="5217623" y="2575457"/>
              <a:ext cx="854067" cy="800642"/>
            </a:xfrm>
            <a:prstGeom prst="bentConnector4">
              <a:avLst>
                <a:gd name="adj1" fmla="val -26766"/>
                <a:gd name="adj2" fmla="val 85707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5" name="直接箭头连接符 28"/>
            <p:cNvCxnSpPr>
              <a:stCxn id="218" idx="3"/>
              <a:endCxn id="643" idx="2"/>
            </p:cNvCxnSpPr>
            <p:nvPr/>
          </p:nvCxnSpPr>
          <p:spPr>
            <a:xfrm flipH="1" flipV="1">
              <a:off x="5217623" y="2575457"/>
              <a:ext cx="854067" cy="1107506"/>
            </a:xfrm>
            <a:prstGeom prst="bentConnector4">
              <a:avLst>
                <a:gd name="adj1" fmla="val -26766"/>
                <a:gd name="adj2" fmla="val 85274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0" name="直接箭头连接符 28"/>
            <p:cNvCxnSpPr>
              <a:stCxn id="222" idx="3"/>
              <a:endCxn id="643" idx="2"/>
            </p:cNvCxnSpPr>
            <p:nvPr/>
          </p:nvCxnSpPr>
          <p:spPr>
            <a:xfrm flipH="1" flipV="1">
              <a:off x="5217623" y="2575457"/>
              <a:ext cx="854067" cy="1413311"/>
            </a:xfrm>
            <a:prstGeom prst="bentConnector4">
              <a:avLst>
                <a:gd name="adj1" fmla="val -26766"/>
                <a:gd name="adj2" fmla="val 8438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1" name="文本框 680"/>
            <p:cNvSpPr txBox="1"/>
            <p:nvPr/>
          </p:nvSpPr>
          <p:spPr>
            <a:xfrm>
              <a:off x="3693613" y="5183334"/>
              <a:ext cx="545855" cy="240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i="1" smtClean="0"/>
                <a:t>next()</a:t>
              </a:r>
              <a:endParaRPr lang="zh-CN" altLang="en-US" sz="1200" i="1"/>
            </a:p>
          </p:txBody>
        </p:sp>
        <p:sp>
          <p:nvSpPr>
            <p:cNvPr id="682" name="文本框 681"/>
            <p:cNvSpPr txBox="1"/>
            <p:nvPr/>
          </p:nvSpPr>
          <p:spPr>
            <a:xfrm>
              <a:off x="4775922" y="2553043"/>
              <a:ext cx="545855" cy="240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i="1" dirty="0" smtClean="0"/>
                <a:t>next()</a:t>
              </a:r>
              <a:endParaRPr lang="zh-CN" altLang="en-US" sz="1200" i="1" dirty="0"/>
            </a:p>
          </p:txBody>
        </p:sp>
        <p:grpSp>
          <p:nvGrpSpPr>
            <p:cNvPr id="3" name="组合 2"/>
            <p:cNvGrpSpPr/>
            <p:nvPr/>
          </p:nvGrpSpPr>
          <p:grpSpPr>
            <a:xfrm>
              <a:off x="5085355" y="3221279"/>
              <a:ext cx="347509" cy="1839473"/>
              <a:chOff x="5665424" y="3016527"/>
              <a:chExt cx="194056" cy="1866367"/>
            </a:xfrm>
          </p:grpSpPr>
          <p:sp>
            <p:nvSpPr>
              <p:cNvPr id="178" name="矩形 177"/>
              <p:cNvSpPr/>
              <p:nvPr/>
            </p:nvSpPr>
            <p:spPr>
              <a:xfrm>
                <a:off x="5667578" y="3094855"/>
                <a:ext cx="191902" cy="7832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00">
                  <a:solidFill>
                    <a:schemeClr val="tx1"/>
                  </a:solidFill>
                </a:endParaRPr>
              </a:p>
            </p:txBody>
          </p:sp>
          <p:sp>
            <p:nvSpPr>
              <p:cNvPr id="179" name="矩形 178"/>
              <p:cNvSpPr/>
              <p:nvPr/>
            </p:nvSpPr>
            <p:spPr>
              <a:xfrm>
                <a:off x="5667578" y="3016527"/>
                <a:ext cx="191902" cy="7832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00">
                  <a:solidFill>
                    <a:schemeClr val="tx1"/>
                  </a:solidFill>
                </a:endParaRPr>
              </a:p>
            </p:txBody>
          </p:sp>
          <p:sp>
            <p:nvSpPr>
              <p:cNvPr id="180" name="矩形 179"/>
              <p:cNvSpPr/>
              <p:nvPr/>
            </p:nvSpPr>
            <p:spPr>
              <a:xfrm>
                <a:off x="5667578" y="3253263"/>
                <a:ext cx="191902" cy="7832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00">
                  <a:solidFill>
                    <a:schemeClr val="tx1"/>
                  </a:solidFill>
                </a:endParaRPr>
              </a:p>
            </p:txBody>
          </p:sp>
          <p:sp>
            <p:nvSpPr>
              <p:cNvPr id="181" name="矩形 180"/>
              <p:cNvSpPr/>
              <p:nvPr/>
            </p:nvSpPr>
            <p:spPr>
              <a:xfrm>
                <a:off x="5667578" y="3174934"/>
                <a:ext cx="191902" cy="7832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00">
                  <a:solidFill>
                    <a:schemeClr val="tx1"/>
                  </a:solidFill>
                </a:endParaRPr>
              </a:p>
            </p:txBody>
          </p:sp>
          <p:sp>
            <p:nvSpPr>
              <p:cNvPr id="182" name="矩形 181"/>
              <p:cNvSpPr/>
              <p:nvPr/>
            </p:nvSpPr>
            <p:spPr>
              <a:xfrm>
                <a:off x="5667578" y="3409920"/>
                <a:ext cx="191902" cy="7832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00">
                  <a:solidFill>
                    <a:schemeClr val="tx1"/>
                  </a:solidFill>
                </a:endParaRPr>
              </a:p>
            </p:txBody>
          </p:sp>
          <p:sp>
            <p:nvSpPr>
              <p:cNvPr id="183" name="矩形 182"/>
              <p:cNvSpPr/>
              <p:nvPr/>
            </p:nvSpPr>
            <p:spPr>
              <a:xfrm>
                <a:off x="5667578" y="3331591"/>
                <a:ext cx="191902" cy="7832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00">
                  <a:solidFill>
                    <a:schemeClr val="tx1"/>
                  </a:solidFill>
                </a:endParaRPr>
              </a:p>
            </p:txBody>
          </p:sp>
          <p:sp>
            <p:nvSpPr>
              <p:cNvPr id="184" name="矩形 183"/>
              <p:cNvSpPr/>
              <p:nvPr/>
            </p:nvSpPr>
            <p:spPr>
              <a:xfrm>
                <a:off x="5667578" y="3561807"/>
                <a:ext cx="191902" cy="7832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00">
                  <a:solidFill>
                    <a:schemeClr val="tx1"/>
                  </a:solidFill>
                </a:endParaRPr>
              </a:p>
            </p:txBody>
          </p:sp>
          <p:sp>
            <p:nvSpPr>
              <p:cNvPr id="185" name="矩形 184"/>
              <p:cNvSpPr/>
              <p:nvPr/>
            </p:nvSpPr>
            <p:spPr>
              <a:xfrm>
                <a:off x="5667578" y="3483479"/>
                <a:ext cx="191902" cy="7832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00">
                  <a:solidFill>
                    <a:schemeClr val="tx1"/>
                  </a:solidFill>
                </a:endParaRPr>
              </a:p>
            </p:txBody>
          </p:sp>
          <p:sp>
            <p:nvSpPr>
              <p:cNvPr id="186" name="矩形 185"/>
              <p:cNvSpPr/>
              <p:nvPr/>
            </p:nvSpPr>
            <p:spPr>
              <a:xfrm>
                <a:off x="5667578" y="3720215"/>
                <a:ext cx="191902" cy="7832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00">
                  <a:solidFill>
                    <a:schemeClr val="tx1"/>
                  </a:solidFill>
                </a:endParaRPr>
              </a:p>
            </p:txBody>
          </p:sp>
          <p:sp>
            <p:nvSpPr>
              <p:cNvPr id="187" name="矩形 186"/>
              <p:cNvSpPr/>
              <p:nvPr/>
            </p:nvSpPr>
            <p:spPr>
              <a:xfrm>
                <a:off x="5667578" y="3641886"/>
                <a:ext cx="191902" cy="7832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00">
                  <a:solidFill>
                    <a:schemeClr val="tx1"/>
                  </a:solidFill>
                </a:endParaRPr>
              </a:p>
            </p:txBody>
          </p:sp>
          <p:sp>
            <p:nvSpPr>
              <p:cNvPr id="188" name="矩形 187"/>
              <p:cNvSpPr/>
              <p:nvPr/>
            </p:nvSpPr>
            <p:spPr>
              <a:xfrm>
                <a:off x="5667578" y="3876872"/>
                <a:ext cx="191902" cy="7832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00">
                  <a:solidFill>
                    <a:schemeClr val="tx1"/>
                  </a:solidFill>
                </a:endParaRPr>
              </a:p>
            </p:txBody>
          </p:sp>
          <p:sp>
            <p:nvSpPr>
              <p:cNvPr id="189" name="矩形 188"/>
              <p:cNvSpPr/>
              <p:nvPr/>
            </p:nvSpPr>
            <p:spPr>
              <a:xfrm>
                <a:off x="5667578" y="3798543"/>
                <a:ext cx="191902" cy="7832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00">
                  <a:solidFill>
                    <a:schemeClr val="tx1"/>
                  </a:solidFill>
                </a:endParaRPr>
              </a:p>
            </p:txBody>
          </p:sp>
          <p:sp>
            <p:nvSpPr>
              <p:cNvPr id="190" name="矩形 189"/>
              <p:cNvSpPr/>
              <p:nvPr/>
            </p:nvSpPr>
            <p:spPr>
              <a:xfrm>
                <a:off x="5665424" y="4029921"/>
                <a:ext cx="191902" cy="7832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00">
                  <a:solidFill>
                    <a:schemeClr val="tx1"/>
                  </a:solidFill>
                </a:endParaRPr>
              </a:p>
            </p:txBody>
          </p:sp>
          <p:sp>
            <p:nvSpPr>
              <p:cNvPr id="194" name="矩形 193"/>
              <p:cNvSpPr/>
              <p:nvPr/>
            </p:nvSpPr>
            <p:spPr>
              <a:xfrm>
                <a:off x="5665424" y="3951593"/>
                <a:ext cx="191902" cy="7832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00">
                  <a:solidFill>
                    <a:schemeClr val="tx1"/>
                  </a:solidFill>
                </a:endParaRPr>
              </a:p>
            </p:txBody>
          </p:sp>
          <p:sp>
            <p:nvSpPr>
              <p:cNvPr id="196" name="矩形 195"/>
              <p:cNvSpPr/>
              <p:nvPr/>
            </p:nvSpPr>
            <p:spPr>
              <a:xfrm>
                <a:off x="5665424" y="4188329"/>
                <a:ext cx="191902" cy="7832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00">
                  <a:solidFill>
                    <a:schemeClr val="tx1"/>
                  </a:solidFill>
                </a:endParaRPr>
              </a:p>
            </p:txBody>
          </p:sp>
          <p:sp>
            <p:nvSpPr>
              <p:cNvPr id="197" name="矩形 196"/>
              <p:cNvSpPr/>
              <p:nvPr/>
            </p:nvSpPr>
            <p:spPr>
              <a:xfrm>
                <a:off x="5665424" y="4110000"/>
                <a:ext cx="191902" cy="7832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00">
                  <a:solidFill>
                    <a:schemeClr val="tx1"/>
                  </a:solidFill>
                </a:endParaRPr>
              </a:p>
            </p:txBody>
          </p:sp>
          <p:sp>
            <p:nvSpPr>
              <p:cNvPr id="198" name="矩形 197"/>
              <p:cNvSpPr/>
              <p:nvPr/>
            </p:nvSpPr>
            <p:spPr>
              <a:xfrm>
                <a:off x="5665424" y="4344986"/>
                <a:ext cx="191902" cy="7832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00">
                  <a:solidFill>
                    <a:schemeClr val="tx1"/>
                  </a:solidFill>
                </a:endParaRPr>
              </a:p>
            </p:txBody>
          </p:sp>
          <p:sp>
            <p:nvSpPr>
              <p:cNvPr id="199" name="矩形 198"/>
              <p:cNvSpPr/>
              <p:nvPr/>
            </p:nvSpPr>
            <p:spPr>
              <a:xfrm>
                <a:off x="5665424" y="4266657"/>
                <a:ext cx="191902" cy="7832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00">
                  <a:solidFill>
                    <a:schemeClr val="tx1"/>
                  </a:solidFill>
                </a:endParaRPr>
              </a:p>
            </p:txBody>
          </p:sp>
          <p:sp>
            <p:nvSpPr>
              <p:cNvPr id="200" name="矩形 199"/>
              <p:cNvSpPr/>
              <p:nvPr/>
            </p:nvSpPr>
            <p:spPr>
              <a:xfrm>
                <a:off x="5665424" y="4496873"/>
                <a:ext cx="191902" cy="7832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00">
                  <a:solidFill>
                    <a:schemeClr val="tx1"/>
                  </a:solidFill>
                </a:endParaRPr>
              </a:p>
            </p:txBody>
          </p:sp>
          <p:sp>
            <p:nvSpPr>
              <p:cNvPr id="201" name="矩形 200"/>
              <p:cNvSpPr/>
              <p:nvPr/>
            </p:nvSpPr>
            <p:spPr>
              <a:xfrm>
                <a:off x="5665424" y="4418545"/>
                <a:ext cx="191902" cy="7832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00">
                  <a:solidFill>
                    <a:schemeClr val="tx1"/>
                  </a:solidFill>
                </a:endParaRPr>
              </a:p>
            </p:txBody>
          </p:sp>
          <p:sp>
            <p:nvSpPr>
              <p:cNvPr id="202" name="矩形 201"/>
              <p:cNvSpPr/>
              <p:nvPr/>
            </p:nvSpPr>
            <p:spPr>
              <a:xfrm>
                <a:off x="5665424" y="4647909"/>
                <a:ext cx="191902" cy="7832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00">
                  <a:solidFill>
                    <a:schemeClr val="tx1"/>
                  </a:solidFill>
                </a:endParaRPr>
              </a:p>
            </p:txBody>
          </p:sp>
          <p:sp>
            <p:nvSpPr>
              <p:cNvPr id="203" name="矩形 202"/>
              <p:cNvSpPr/>
              <p:nvPr/>
            </p:nvSpPr>
            <p:spPr>
              <a:xfrm>
                <a:off x="5665424" y="4569580"/>
                <a:ext cx="191902" cy="7832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00">
                  <a:solidFill>
                    <a:schemeClr val="tx1"/>
                  </a:solidFill>
                </a:endParaRPr>
              </a:p>
            </p:txBody>
          </p:sp>
          <p:sp>
            <p:nvSpPr>
              <p:cNvPr id="204" name="矩形 203"/>
              <p:cNvSpPr/>
              <p:nvPr/>
            </p:nvSpPr>
            <p:spPr>
              <a:xfrm>
                <a:off x="5665424" y="4804566"/>
                <a:ext cx="191902" cy="7832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00">
                  <a:solidFill>
                    <a:schemeClr val="tx1"/>
                  </a:solidFill>
                </a:endParaRPr>
              </a:p>
            </p:txBody>
          </p:sp>
          <p:sp>
            <p:nvSpPr>
              <p:cNvPr id="205" name="矩形 204"/>
              <p:cNvSpPr/>
              <p:nvPr/>
            </p:nvSpPr>
            <p:spPr>
              <a:xfrm>
                <a:off x="5665424" y="4726237"/>
                <a:ext cx="191902" cy="7832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06" name="文本框 205"/>
            <p:cNvSpPr txBox="1"/>
            <p:nvPr/>
          </p:nvSpPr>
          <p:spPr>
            <a:xfrm>
              <a:off x="4915729" y="2973541"/>
              <a:ext cx="1132041" cy="2206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50" dirty="0" smtClean="0"/>
                <a:t>Global hash table</a:t>
              </a:r>
              <a:endParaRPr lang="zh-CN" altLang="en-US" sz="1050" dirty="0"/>
            </a:p>
          </p:txBody>
        </p:sp>
        <p:sp>
          <p:nvSpPr>
            <p:cNvPr id="214" name="矩形 213"/>
            <p:cNvSpPr/>
            <p:nvPr/>
          </p:nvSpPr>
          <p:spPr>
            <a:xfrm>
              <a:off x="5852862" y="3337736"/>
              <a:ext cx="218828" cy="7672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15" name="矩形 214"/>
            <p:cNvSpPr/>
            <p:nvPr/>
          </p:nvSpPr>
          <p:spPr>
            <a:xfrm>
              <a:off x="5852862" y="3261010"/>
              <a:ext cx="218828" cy="7672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16" name="矩形 215"/>
            <p:cNvSpPr/>
            <p:nvPr/>
          </p:nvSpPr>
          <p:spPr>
            <a:xfrm>
              <a:off x="5852862" y="3492903"/>
              <a:ext cx="218828" cy="7672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17" name="矩形 216"/>
            <p:cNvSpPr/>
            <p:nvPr/>
          </p:nvSpPr>
          <p:spPr>
            <a:xfrm>
              <a:off x="5852862" y="3416177"/>
              <a:ext cx="218828" cy="7672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18" name="矩形 217"/>
            <p:cNvSpPr/>
            <p:nvPr/>
          </p:nvSpPr>
          <p:spPr>
            <a:xfrm>
              <a:off x="5852862" y="3644600"/>
              <a:ext cx="218828" cy="7672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19" name="矩形 218"/>
            <p:cNvSpPr/>
            <p:nvPr/>
          </p:nvSpPr>
          <p:spPr>
            <a:xfrm>
              <a:off x="5852862" y="3567874"/>
              <a:ext cx="218828" cy="7672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20" name="矩形 219"/>
            <p:cNvSpPr/>
            <p:nvPr/>
          </p:nvSpPr>
          <p:spPr>
            <a:xfrm>
              <a:off x="5852862" y="3799767"/>
              <a:ext cx="218828" cy="7672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21" name="矩形 220"/>
            <p:cNvSpPr/>
            <p:nvPr/>
          </p:nvSpPr>
          <p:spPr>
            <a:xfrm>
              <a:off x="5852862" y="3723041"/>
              <a:ext cx="218828" cy="7672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22" name="矩形 221"/>
            <p:cNvSpPr/>
            <p:nvPr/>
          </p:nvSpPr>
          <p:spPr>
            <a:xfrm>
              <a:off x="5852862" y="3950405"/>
              <a:ext cx="218828" cy="7672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23" name="矩形 222"/>
            <p:cNvSpPr/>
            <p:nvPr/>
          </p:nvSpPr>
          <p:spPr>
            <a:xfrm>
              <a:off x="5852862" y="3873679"/>
              <a:ext cx="218828" cy="7672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24" name="矩形 223"/>
            <p:cNvSpPr/>
            <p:nvPr/>
          </p:nvSpPr>
          <p:spPr>
            <a:xfrm>
              <a:off x="5852862" y="4105572"/>
              <a:ext cx="218828" cy="7672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25" name="矩形 224"/>
            <p:cNvSpPr/>
            <p:nvPr/>
          </p:nvSpPr>
          <p:spPr>
            <a:xfrm>
              <a:off x="5852862" y="4028846"/>
              <a:ext cx="218828" cy="7672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26" name="矩形 225"/>
            <p:cNvSpPr/>
            <p:nvPr/>
          </p:nvSpPr>
          <p:spPr>
            <a:xfrm>
              <a:off x="5852862" y="4257269"/>
              <a:ext cx="218828" cy="7672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27" name="矩形 226"/>
            <p:cNvSpPr/>
            <p:nvPr/>
          </p:nvSpPr>
          <p:spPr>
            <a:xfrm>
              <a:off x="5852862" y="4180544"/>
              <a:ext cx="218828" cy="7672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28" name="矩形 227"/>
            <p:cNvSpPr/>
            <p:nvPr/>
          </p:nvSpPr>
          <p:spPr>
            <a:xfrm>
              <a:off x="5852862" y="4412436"/>
              <a:ext cx="218828" cy="7672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29" name="矩形 228"/>
            <p:cNvSpPr/>
            <p:nvPr/>
          </p:nvSpPr>
          <p:spPr>
            <a:xfrm>
              <a:off x="5852862" y="4335710"/>
              <a:ext cx="218828" cy="7672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cxnSp>
          <p:nvCxnSpPr>
            <p:cNvPr id="231" name="肘形连接符 230"/>
            <p:cNvCxnSpPr>
              <a:stCxn id="180" idx="3"/>
              <a:endCxn id="214" idx="1"/>
            </p:cNvCxnSpPr>
            <p:nvPr/>
          </p:nvCxnSpPr>
          <p:spPr>
            <a:xfrm flipV="1">
              <a:off x="5432864" y="3376099"/>
              <a:ext cx="419998" cy="117105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肘形连接符 233"/>
            <p:cNvCxnSpPr>
              <a:stCxn id="187" idx="3"/>
              <a:endCxn id="222" idx="1"/>
            </p:cNvCxnSpPr>
            <p:nvPr/>
          </p:nvCxnSpPr>
          <p:spPr>
            <a:xfrm>
              <a:off x="5432864" y="3876227"/>
              <a:ext cx="419998" cy="112541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肘形连接符 236"/>
            <p:cNvCxnSpPr>
              <a:stCxn id="196" idx="3"/>
              <a:endCxn id="224" idx="1"/>
            </p:cNvCxnSpPr>
            <p:nvPr/>
          </p:nvCxnSpPr>
          <p:spPr>
            <a:xfrm flipV="1">
              <a:off x="5429007" y="4143935"/>
              <a:ext cx="423855" cy="270861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01143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2247900" y="2304990"/>
            <a:ext cx="1120886" cy="1387962"/>
            <a:chOff x="4934733" y="2879238"/>
            <a:chExt cx="3434826" cy="1524264"/>
          </a:xfrm>
        </p:grpSpPr>
        <p:sp>
          <p:nvSpPr>
            <p:cNvPr id="4" name="矩形 3"/>
            <p:cNvSpPr/>
            <p:nvPr/>
          </p:nvSpPr>
          <p:spPr>
            <a:xfrm>
              <a:off x="4934733" y="2879238"/>
              <a:ext cx="3434826" cy="190533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4934733" y="3069771"/>
              <a:ext cx="3434826" cy="19053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934733" y="3260304"/>
              <a:ext cx="3434826" cy="190533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4934733" y="3450837"/>
              <a:ext cx="3434826" cy="19053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4934733" y="3641370"/>
              <a:ext cx="3434826" cy="190533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4934733" y="3831903"/>
              <a:ext cx="3434826" cy="19053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4934733" y="4022436"/>
              <a:ext cx="3434826" cy="190533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4934733" y="4212969"/>
              <a:ext cx="3434826" cy="19053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12" name="矩形 11"/>
          <p:cNvSpPr/>
          <p:nvPr/>
        </p:nvSpPr>
        <p:spPr>
          <a:xfrm>
            <a:off x="2702036" y="2156008"/>
            <a:ext cx="238125" cy="168592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3016361" y="2156007"/>
            <a:ext cx="238125" cy="168592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" name="组合 14"/>
          <p:cNvGrpSpPr/>
          <p:nvPr/>
        </p:nvGrpSpPr>
        <p:grpSpPr>
          <a:xfrm>
            <a:off x="3559286" y="2304990"/>
            <a:ext cx="1447801" cy="1387962"/>
            <a:chOff x="4934733" y="2879238"/>
            <a:chExt cx="3434826" cy="1524264"/>
          </a:xfrm>
        </p:grpSpPr>
        <p:sp>
          <p:nvSpPr>
            <p:cNvPr id="16" name="矩形 15"/>
            <p:cNvSpPr/>
            <p:nvPr/>
          </p:nvSpPr>
          <p:spPr>
            <a:xfrm>
              <a:off x="4934733" y="2879238"/>
              <a:ext cx="3434826" cy="190533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4934733" y="3069771"/>
              <a:ext cx="3434826" cy="19053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4934733" y="3260304"/>
              <a:ext cx="3434826" cy="190533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4934733" y="3450837"/>
              <a:ext cx="3434826" cy="19053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4934733" y="3641370"/>
              <a:ext cx="3434826" cy="190533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4934733" y="3831903"/>
              <a:ext cx="3434826" cy="19053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4934733" y="4022436"/>
              <a:ext cx="3434826" cy="190533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4934733" y="4212969"/>
              <a:ext cx="3434826" cy="19053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24" name="矩形 23"/>
          <p:cNvSpPr/>
          <p:nvPr/>
        </p:nvSpPr>
        <p:spPr>
          <a:xfrm>
            <a:off x="3695700" y="2156009"/>
            <a:ext cx="238125" cy="168592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4010025" y="2156008"/>
            <a:ext cx="238125" cy="168592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4321286" y="2156008"/>
            <a:ext cx="238125" cy="168592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4635611" y="2156007"/>
            <a:ext cx="238125" cy="168592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2265994" y="1821675"/>
            <a:ext cx="10561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Group colums</a:t>
            </a:r>
            <a:endParaRPr lang="zh-CN" altLang="en-US" sz="1200"/>
          </a:p>
        </p:txBody>
      </p:sp>
      <p:sp>
        <p:nvSpPr>
          <p:cNvPr id="31" name="文本框 30"/>
          <p:cNvSpPr txBox="1"/>
          <p:nvPr/>
        </p:nvSpPr>
        <p:spPr>
          <a:xfrm>
            <a:off x="3557179" y="1821675"/>
            <a:ext cx="14191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Aggregation colums</a:t>
            </a:r>
            <a:endParaRPr lang="zh-CN" altLang="en-US" sz="1200"/>
          </a:p>
        </p:txBody>
      </p:sp>
      <p:sp>
        <p:nvSpPr>
          <p:cNvPr id="57" name="文本框 56"/>
          <p:cNvSpPr txBox="1"/>
          <p:nvPr/>
        </p:nvSpPr>
        <p:spPr>
          <a:xfrm>
            <a:off x="2589236" y="3816090"/>
            <a:ext cx="4446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col1</a:t>
            </a:r>
            <a:endParaRPr lang="zh-CN" altLang="en-US" sz="1200"/>
          </a:p>
        </p:txBody>
      </p:sp>
      <p:sp>
        <p:nvSpPr>
          <p:cNvPr id="58" name="文本框 57"/>
          <p:cNvSpPr txBox="1"/>
          <p:nvPr/>
        </p:nvSpPr>
        <p:spPr>
          <a:xfrm>
            <a:off x="2923914" y="3816090"/>
            <a:ext cx="4446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col2</a:t>
            </a:r>
            <a:endParaRPr lang="zh-CN" altLang="en-US" sz="1200"/>
          </a:p>
        </p:txBody>
      </p:sp>
      <p:sp>
        <p:nvSpPr>
          <p:cNvPr id="60" name="文本框 59"/>
          <p:cNvSpPr txBox="1"/>
          <p:nvPr/>
        </p:nvSpPr>
        <p:spPr>
          <a:xfrm>
            <a:off x="3589622" y="3816090"/>
            <a:ext cx="4446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col1</a:t>
            </a:r>
            <a:endParaRPr lang="zh-CN" altLang="en-US" sz="1200"/>
          </a:p>
        </p:txBody>
      </p:sp>
      <p:sp>
        <p:nvSpPr>
          <p:cNvPr id="61" name="文本框 60"/>
          <p:cNvSpPr txBox="1"/>
          <p:nvPr/>
        </p:nvSpPr>
        <p:spPr>
          <a:xfrm>
            <a:off x="3924300" y="3816090"/>
            <a:ext cx="4446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col2</a:t>
            </a:r>
            <a:endParaRPr lang="zh-CN" altLang="en-US" sz="1200"/>
          </a:p>
        </p:txBody>
      </p:sp>
      <p:sp>
        <p:nvSpPr>
          <p:cNvPr id="62" name="文本框 61"/>
          <p:cNvSpPr txBox="1"/>
          <p:nvPr/>
        </p:nvSpPr>
        <p:spPr>
          <a:xfrm>
            <a:off x="4246649" y="3816090"/>
            <a:ext cx="4446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col3</a:t>
            </a:r>
            <a:endParaRPr lang="zh-CN" altLang="en-US" sz="1200"/>
          </a:p>
        </p:txBody>
      </p:sp>
      <p:sp>
        <p:nvSpPr>
          <p:cNvPr id="63" name="文本框 62"/>
          <p:cNvSpPr txBox="1"/>
          <p:nvPr/>
        </p:nvSpPr>
        <p:spPr>
          <a:xfrm>
            <a:off x="4581327" y="3816090"/>
            <a:ext cx="4446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col4</a:t>
            </a:r>
            <a:endParaRPr lang="zh-CN" altLang="en-US" sz="1200"/>
          </a:p>
        </p:txBody>
      </p:sp>
      <p:cxnSp>
        <p:nvCxnSpPr>
          <p:cNvPr id="65" name="直接箭头连接符 64"/>
          <p:cNvCxnSpPr>
            <a:stCxn id="4" idx="3"/>
            <a:endCxn id="16" idx="1"/>
          </p:cNvCxnSpPr>
          <p:nvPr/>
        </p:nvCxnSpPr>
        <p:spPr>
          <a:xfrm>
            <a:off x="3368786" y="2391738"/>
            <a:ext cx="1905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矩形 65"/>
          <p:cNvSpPr/>
          <p:nvPr/>
        </p:nvSpPr>
        <p:spPr>
          <a:xfrm>
            <a:off x="2368661" y="2156008"/>
            <a:ext cx="238125" cy="168592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文本框 66"/>
          <p:cNvSpPr txBox="1"/>
          <p:nvPr/>
        </p:nvSpPr>
        <p:spPr>
          <a:xfrm>
            <a:off x="2246075" y="3816090"/>
            <a:ext cx="479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hash</a:t>
            </a:r>
            <a:endParaRPr lang="zh-CN" altLang="en-US" sz="1200"/>
          </a:p>
        </p:txBody>
      </p:sp>
      <p:cxnSp>
        <p:nvCxnSpPr>
          <p:cNvPr id="68" name="直接箭头连接符 67"/>
          <p:cNvCxnSpPr>
            <a:stCxn id="5" idx="3"/>
            <a:endCxn id="17" idx="1"/>
          </p:cNvCxnSpPr>
          <p:nvPr/>
        </p:nvCxnSpPr>
        <p:spPr>
          <a:xfrm>
            <a:off x="3368786" y="2565233"/>
            <a:ext cx="1905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/>
          <p:nvPr/>
        </p:nvCxnSpPr>
        <p:spPr>
          <a:xfrm>
            <a:off x="3366679" y="2738728"/>
            <a:ext cx="1905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/>
          <p:nvPr/>
        </p:nvCxnSpPr>
        <p:spPr>
          <a:xfrm>
            <a:off x="3366679" y="2912223"/>
            <a:ext cx="1905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/>
          <p:nvPr/>
        </p:nvCxnSpPr>
        <p:spPr>
          <a:xfrm>
            <a:off x="3382665" y="3085719"/>
            <a:ext cx="1905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/>
          <p:cNvCxnSpPr/>
          <p:nvPr/>
        </p:nvCxnSpPr>
        <p:spPr>
          <a:xfrm>
            <a:off x="3382665" y="3259214"/>
            <a:ext cx="1905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/>
          <p:nvPr/>
        </p:nvCxnSpPr>
        <p:spPr>
          <a:xfrm>
            <a:off x="3380558" y="3432709"/>
            <a:ext cx="1905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/>
          <p:nvPr/>
        </p:nvCxnSpPr>
        <p:spPr>
          <a:xfrm>
            <a:off x="3380558" y="3606204"/>
            <a:ext cx="1905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95948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2175228" y="2713263"/>
            <a:ext cx="7176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Hash </a:t>
            </a:r>
            <a:r>
              <a:rPr lang="en-US" altLang="zh-CN" sz="900" smtClean="0">
                <a:solidFill>
                  <a:schemeClr val="tx1"/>
                </a:solidFill>
              </a:rPr>
              <a:t>Join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217817" y="2109779"/>
            <a:ext cx="7176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Exchange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19" name="直接箭头连接符 18"/>
          <p:cNvCxnSpPr>
            <a:stCxn id="17" idx="0"/>
            <a:endCxn id="18" idx="1"/>
          </p:cNvCxnSpPr>
          <p:nvPr/>
        </p:nvCxnSpPr>
        <p:spPr>
          <a:xfrm flipV="1">
            <a:off x="2534068" y="2232075"/>
            <a:ext cx="683749" cy="4811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1737078" y="3202447"/>
            <a:ext cx="7176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Sub(part1)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632428" y="3202447"/>
            <a:ext cx="7176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Scan(part1)</a:t>
            </a:r>
            <a:endParaRPr lang="zh-CN" altLang="en-US" sz="900">
              <a:solidFill>
                <a:schemeClr val="tx1"/>
              </a:solidFill>
            </a:endParaRPr>
          </a:p>
        </p:txBody>
      </p:sp>
      <p:cxnSp>
        <p:nvCxnSpPr>
          <p:cNvPr id="22" name="直接箭头连接符 21"/>
          <p:cNvCxnSpPr>
            <a:stCxn id="20" idx="0"/>
          </p:cNvCxnSpPr>
          <p:nvPr/>
        </p:nvCxnSpPr>
        <p:spPr>
          <a:xfrm flipV="1">
            <a:off x="2095918" y="2957855"/>
            <a:ext cx="254064" cy="244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21" idx="0"/>
          </p:cNvCxnSpPr>
          <p:nvPr/>
        </p:nvCxnSpPr>
        <p:spPr>
          <a:xfrm flipH="1" flipV="1">
            <a:off x="2708822" y="2957855"/>
            <a:ext cx="282446" cy="244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4247795" y="2713263"/>
            <a:ext cx="7176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Hash </a:t>
            </a:r>
            <a:r>
              <a:rPr lang="en-US" altLang="zh-CN" sz="900" smtClean="0">
                <a:solidFill>
                  <a:schemeClr val="tx1"/>
                </a:solidFill>
              </a:rPr>
              <a:t>Join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3815578" y="3202447"/>
            <a:ext cx="7176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Sub(part2)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4710928" y="3202447"/>
            <a:ext cx="7176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Scan(part2)</a:t>
            </a:r>
            <a:endParaRPr lang="zh-CN" altLang="en-US" sz="900">
              <a:solidFill>
                <a:schemeClr val="tx1"/>
              </a:solidFill>
            </a:endParaRPr>
          </a:p>
        </p:txBody>
      </p:sp>
      <p:cxnSp>
        <p:nvCxnSpPr>
          <p:cNvPr id="27" name="直接箭头连接符 26"/>
          <p:cNvCxnSpPr>
            <a:stCxn id="25" idx="0"/>
          </p:cNvCxnSpPr>
          <p:nvPr/>
        </p:nvCxnSpPr>
        <p:spPr>
          <a:xfrm flipV="1">
            <a:off x="4174418" y="2957855"/>
            <a:ext cx="254064" cy="244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26" idx="0"/>
          </p:cNvCxnSpPr>
          <p:nvPr/>
        </p:nvCxnSpPr>
        <p:spPr>
          <a:xfrm flipH="1" flipV="1">
            <a:off x="4787322" y="2957855"/>
            <a:ext cx="282446" cy="244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24" idx="0"/>
            <a:endCxn id="18" idx="3"/>
          </p:cNvCxnSpPr>
          <p:nvPr/>
        </p:nvCxnSpPr>
        <p:spPr>
          <a:xfrm flipH="1" flipV="1">
            <a:off x="3935497" y="2232075"/>
            <a:ext cx="671138" cy="4811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组合 48"/>
          <p:cNvGrpSpPr/>
          <p:nvPr/>
        </p:nvGrpSpPr>
        <p:grpSpPr>
          <a:xfrm>
            <a:off x="3143895" y="2577245"/>
            <a:ext cx="828440" cy="173728"/>
            <a:chOff x="4853621" y="2348983"/>
            <a:chExt cx="940689" cy="177420"/>
          </a:xfrm>
        </p:grpSpPr>
        <p:sp>
          <p:nvSpPr>
            <p:cNvPr id="36" name="矩形 35"/>
            <p:cNvSpPr/>
            <p:nvPr/>
          </p:nvSpPr>
          <p:spPr>
            <a:xfrm>
              <a:off x="4931888" y="2348983"/>
              <a:ext cx="78267" cy="177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4853621" y="2348983"/>
              <a:ext cx="78267" cy="177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5010154" y="2348983"/>
              <a:ext cx="78267" cy="177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5166688" y="2348983"/>
              <a:ext cx="78267" cy="177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5088421" y="2348983"/>
              <a:ext cx="78267" cy="177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5244954" y="2348983"/>
              <a:ext cx="78267" cy="177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5402977" y="2348983"/>
              <a:ext cx="78267" cy="177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5324710" y="2348983"/>
              <a:ext cx="78267" cy="177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5481243" y="2348983"/>
              <a:ext cx="78267" cy="177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5637777" y="2348983"/>
              <a:ext cx="78267" cy="177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5559510" y="2348983"/>
              <a:ext cx="78267" cy="177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5716043" y="2348983"/>
              <a:ext cx="78267" cy="177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</p:grpSp>
      <p:sp>
        <p:nvSpPr>
          <p:cNvPr id="50" name="文本框 49"/>
          <p:cNvSpPr txBox="1"/>
          <p:nvPr/>
        </p:nvSpPr>
        <p:spPr>
          <a:xfrm>
            <a:off x="2937646" y="2378617"/>
            <a:ext cx="12538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smtClean="0"/>
              <a:t>Concurrent Hash Table</a:t>
            </a:r>
            <a:endParaRPr lang="zh-CN" altLang="en-US" sz="900"/>
          </a:p>
        </p:txBody>
      </p:sp>
      <p:cxnSp>
        <p:nvCxnSpPr>
          <p:cNvPr id="53" name="直接箭头连接符 52"/>
          <p:cNvCxnSpPr>
            <a:stCxn id="17" idx="3"/>
            <a:endCxn id="37" idx="1"/>
          </p:cNvCxnSpPr>
          <p:nvPr/>
        </p:nvCxnSpPr>
        <p:spPr>
          <a:xfrm flipV="1">
            <a:off x="2892908" y="2664109"/>
            <a:ext cx="250987" cy="1714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>
            <a:stCxn id="24" idx="1"/>
            <a:endCxn id="48" idx="3"/>
          </p:cNvCxnSpPr>
          <p:nvPr/>
        </p:nvCxnSpPr>
        <p:spPr>
          <a:xfrm flipH="1" flipV="1">
            <a:off x="3972335" y="2664109"/>
            <a:ext cx="275460" cy="1714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矩形 93"/>
          <p:cNvSpPr/>
          <p:nvPr/>
        </p:nvSpPr>
        <p:spPr>
          <a:xfrm>
            <a:off x="3217817" y="1696795"/>
            <a:ext cx="7176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Parent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95" name="直接箭头连接符 94"/>
          <p:cNvCxnSpPr>
            <a:stCxn id="18" idx="0"/>
            <a:endCxn id="94" idx="2"/>
          </p:cNvCxnSpPr>
          <p:nvPr/>
        </p:nvCxnSpPr>
        <p:spPr>
          <a:xfrm flipV="1">
            <a:off x="3576657" y="1941387"/>
            <a:ext cx="0" cy="1683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7201405" y="2217152"/>
            <a:ext cx="4055460" cy="1546577"/>
          </a:xfrm>
          <a:prstGeom prst="rect">
            <a:avLst/>
          </a:prstGeom>
          <a:solidFill>
            <a:srgbClr val="1E1E1E"/>
          </a:solidFill>
        </p:spPr>
        <p:txBody>
          <a:bodyPr wrap="square">
            <a:spAutoFit/>
          </a:bodyPr>
          <a:lstStyle/>
          <a:p>
            <a:r>
              <a:rPr lang="en-US" altLang="zh-CN" sz="1050" dirty="0" smtClean="0">
                <a:solidFill>
                  <a:srgbClr val="FF800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insert_hash</a:t>
            </a:r>
            <a:r>
              <a:rPr lang="en-US" altLang="zh-CN" sz="1050" dirty="0" smtClean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050" dirty="0" smtClean="0">
                <a:solidFill>
                  <a:srgbClr val="C0C0FF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node</a:t>
            </a:r>
            <a:r>
              <a:rPr lang="en-US" altLang="zh-CN" sz="1050" dirty="0" smtClean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)</a:t>
            </a:r>
            <a:r>
              <a:rPr lang="en-US" altLang="zh-CN" sz="105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050" dirty="0" smtClean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{</a:t>
            </a:r>
            <a:endParaRPr lang="zh-CN" altLang="en-US" sz="1050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altLang="zh-CN" sz="105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</a:t>
            </a:r>
            <a:r>
              <a:rPr lang="en-US" altLang="zh-CN" sz="1050" dirty="0" smtClean="0">
                <a:solidFill>
                  <a:srgbClr val="FF800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hash</a:t>
            </a:r>
            <a:r>
              <a:rPr lang="en-US" altLang="zh-CN" sz="105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05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05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050" dirty="0" err="1">
                <a:solidFill>
                  <a:srgbClr val="FF800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calc</a:t>
            </a:r>
            <a:r>
              <a:rPr lang="en-US" altLang="zh-CN" sz="105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050" dirty="0">
                <a:solidFill>
                  <a:srgbClr val="C0C0FF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node</a:t>
            </a:r>
            <a:r>
              <a:rPr lang="en-US" altLang="zh-CN" sz="105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-&gt;</a:t>
            </a:r>
            <a:r>
              <a:rPr lang="en-US" altLang="zh-CN" sz="1050" dirty="0">
                <a:solidFill>
                  <a:srgbClr val="FF800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key</a:t>
            </a:r>
            <a:r>
              <a:rPr lang="en-US" altLang="zh-CN" sz="105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);</a:t>
            </a:r>
            <a:endParaRPr lang="en-US" altLang="zh-CN" sz="1050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altLang="zh-CN" sz="105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</a:t>
            </a:r>
            <a:r>
              <a:rPr lang="en-US" altLang="zh-CN" sz="1050" dirty="0" smtClean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do</a:t>
            </a:r>
            <a:r>
              <a:rPr lang="en-US" altLang="zh-CN" sz="105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05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{</a:t>
            </a:r>
            <a:endParaRPr lang="en-US" altLang="zh-CN" sz="1050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altLang="zh-CN" sz="105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</a:t>
            </a:r>
            <a:r>
              <a:rPr lang="en-US" altLang="zh-CN" sz="1050" dirty="0" err="1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pos</a:t>
            </a:r>
            <a:r>
              <a:rPr lang="en-US" altLang="zh-CN" sz="105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05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05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050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get_hash_entry</a:t>
            </a:r>
            <a:r>
              <a:rPr lang="en-US" altLang="zh-CN" sz="105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050" dirty="0">
                <a:solidFill>
                  <a:srgbClr val="FF800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hash</a:t>
            </a:r>
            <a:r>
              <a:rPr lang="en-US" altLang="zh-CN" sz="105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);</a:t>
            </a:r>
            <a:endParaRPr lang="en-US" altLang="zh-CN" sz="1050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altLang="zh-CN" sz="105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</a:t>
            </a:r>
            <a:r>
              <a:rPr lang="en-US" altLang="zh-CN" sz="105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</a:t>
            </a:r>
            <a:r>
              <a:rPr lang="en-US" altLang="zh-CN" sz="105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old </a:t>
            </a:r>
            <a:r>
              <a:rPr lang="en-US" altLang="zh-CN" sz="105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05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05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*</a:t>
            </a:r>
            <a:r>
              <a:rPr lang="en-US" altLang="zh-CN" sz="1050" dirty="0">
                <a:solidFill>
                  <a:srgbClr val="FF800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position</a:t>
            </a:r>
            <a:r>
              <a:rPr lang="en-US" altLang="zh-CN" sz="105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;</a:t>
            </a:r>
            <a:endParaRPr lang="en-US" altLang="zh-CN" sz="1050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altLang="zh-CN" sz="105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</a:t>
            </a:r>
            <a:r>
              <a:rPr lang="en-US" altLang="zh-CN" sz="105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</a:t>
            </a:r>
            <a:r>
              <a:rPr lang="en-US" altLang="zh-CN" sz="1050" dirty="0">
                <a:solidFill>
                  <a:srgbClr val="C0C0FF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node</a:t>
            </a:r>
            <a:r>
              <a:rPr lang="en-US" altLang="zh-CN" sz="105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-&gt;</a:t>
            </a:r>
            <a:r>
              <a:rPr lang="en-US" altLang="zh-CN" sz="1050" dirty="0">
                <a:solidFill>
                  <a:srgbClr val="FF800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next</a:t>
            </a:r>
            <a:r>
              <a:rPr lang="en-US" altLang="zh-CN" sz="105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05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05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05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old</a:t>
            </a:r>
            <a:r>
              <a:rPr lang="en-US" altLang="zh-CN" sz="1050" dirty="0" smtClean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;</a:t>
            </a:r>
            <a:endParaRPr lang="en-US" altLang="zh-CN" sz="1050" dirty="0" smtClean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altLang="zh-CN" sz="105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</a:t>
            </a:r>
            <a:r>
              <a:rPr lang="en-US" altLang="zh-CN" sz="1050" dirty="0" err="1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succ</a:t>
            </a:r>
            <a:r>
              <a:rPr lang="en-US" altLang="zh-CN" sz="105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050" dirty="0" smtClean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05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CAS</a:t>
            </a:r>
            <a:r>
              <a:rPr lang="en-US" altLang="zh-CN" sz="1050" dirty="0" smtClean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050" dirty="0" smtClean="0">
                <a:solidFill>
                  <a:srgbClr val="FF800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position</a:t>
            </a:r>
            <a:r>
              <a:rPr lang="en-US" altLang="zh-CN" sz="1050" dirty="0" smtClean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,</a:t>
            </a:r>
            <a:r>
              <a:rPr lang="en-US" altLang="zh-CN" sz="105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old</a:t>
            </a:r>
            <a:r>
              <a:rPr lang="en-US" altLang="zh-CN" sz="1050" dirty="0" smtClean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,</a:t>
            </a:r>
            <a:r>
              <a:rPr lang="en-US" altLang="zh-CN" sz="105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050" dirty="0" smtClean="0">
                <a:solidFill>
                  <a:srgbClr val="C0C0FF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node</a:t>
            </a:r>
            <a:r>
              <a:rPr lang="en-US" altLang="zh-CN" sz="1050" dirty="0" smtClean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)</a:t>
            </a:r>
            <a:endParaRPr lang="en-US" altLang="zh-CN" sz="1050" dirty="0" smtClean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altLang="zh-CN" sz="105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</a:t>
            </a:r>
            <a:r>
              <a:rPr lang="en-US" altLang="zh-CN" sz="1050" dirty="0" smtClean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}</a:t>
            </a:r>
            <a:r>
              <a:rPr lang="en-US" altLang="zh-CN" sz="105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050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while</a:t>
            </a:r>
            <a:r>
              <a:rPr lang="en-US" altLang="zh-CN" sz="105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05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(!</a:t>
            </a:r>
            <a:r>
              <a:rPr lang="en-US" altLang="zh-CN" sz="1050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succ</a:t>
            </a:r>
            <a:r>
              <a:rPr lang="en-US" altLang="zh-CN" sz="105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)</a:t>
            </a:r>
            <a:endParaRPr lang="en-US" altLang="zh-CN" sz="1050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altLang="zh-CN" sz="1050" dirty="0" smtClean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}</a:t>
            </a:r>
            <a:endParaRPr lang="zh-CN" altLang="en-US" sz="1050" dirty="0"/>
          </a:p>
        </p:txBody>
      </p:sp>
      <p:grpSp>
        <p:nvGrpSpPr>
          <p:cNvPr id="90" name="组合 89"/>
          <p:cNvGrpSpPr/>
          <p:nvPr/>
        </p:nvGrpSpPr>
        <p:grpSpPr>
          <a:xfrm>
            <a:off x="3143895" y="2997947"/>
            <a:ext cx="828440" cy="106901"/>
            <a:chOff x="4853621" y="2348983"/>
            <a:chExt cx="940689" cy="177420"/>
          </a:xfrm>
        </p:grpSpPr>
        <p:sp>
          <p:nvSpPr>
            <p:cNvPr id="91" name="矩形 90"/>
            <p:cNvSpPr/>
            <p:nvPr/>
          </p:nvSpPr>
          <p:spPr>
            <a:xfrm>
              <a:off x="4931888" y="2348983"/>
              <a:ext cx="78267" cy="177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92" name="矩形 91"/>
            <p:cNvSpPr/>
            <p:nvPr/>
          </p:nvSpPr>
          <p:spPr>
            <a:xfrm>
              <a:off x="4853621" y="2348983"/>
              <a:ext cx="78267" cy="177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3" name="矩形 92"/>
            <p:cNvSpPr/>
            <p:nvPr/>
          </p:nvSpPr>
          <p:spPr>
            <a:xfrm>
              <a:off x="5010154" y="2348983"/>
              <a:ext cx="78267" cy="177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96" name="矩形 95"/>
            <p:cNvSpPr/>
            <p:nvPr/>
          </p:nvSpPr>
          <p:spPr>
            <a:xfrm>
              <a:off x="5166688" y="2348983"/>
              <a:ext cx="78267" cy="177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97" name="矩形 96"/>
            <p:cNvSpPr/>
            <p:nvPr/>
          </p:nvSpPr>
          <p:spPr>
            <a:xfrm>
              <a:off x="5088421" y="2348983"/>
              <a:ext cx="78267" cy="177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8" name="矩形 97"/>
            <p:cNvSpPr/>
            <p:nvPr/>
          </p:nvSpPr>
          <p:spPr>
            <a:xfrm>
              <a:off x="5244954" y="2348983"/>
              <a:ext cx="78267" cy="177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99" name="矩形 98"/>
            <p:cNvSpPr/>
            <p:nvPr/>
          </p:nvSpPr>
          <p:spPr>
            <a:xfrm>
              <a:off x="5402977" y="2348983"/>
              <a:ext cx="78267" cy="177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00" name="矩形 99"/>
            <p:cNvSpPr/>
            <p:nvPr/>
          </p:nvSpPr>
          <p:spPr>
            <a:xfrm>
              <a:off x="5324710" y="2348983"/>
              <a:ext cx="78267" cy="177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01" name="矩形 100"/>
            <p:cNvSpPr/>
            <p:nvPr/>
          </p:nvSpPr>
          <p:spPr>
            <a:xfrm>
              <a:off x="5481243" y="2348983"/>
              <a:ext cx="78267" cy="177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02" name="矩形 101"/>
            <p:cNvSpPr/>
            <p:nvPr/>
          </p:nvSpPr>
          <p:spPr>
            <a:xfrm>
              <a:off x="5637777" y="2348983"/>
              <a:ext cx="78267" cy="177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03" name="矩形 102"/>
            <p:cNvSpPr/>
            <p:nvPr/>
          </p:nvSpPr>
          <p:spPr>
            <a:xfrm>
              <a:off x="5559510" y="2348983"/>
              <a:ext cx="78267" cy="177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04" name="矩形 103"/>
            <p:cNvSpPr/>
            <p:nvPr/>
          </p:nvSpPr>
          <p:spPr>
            <a:xfrm>
              <a:off x="5716043" y="2348983"/>
              <a:ext cx="78267" cy="177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</p:grpSp>
      <p:sp>
        <p:nvSpPr>
          <p:cNvPr id="105" name="文本框 104"/>
          <p:cNvSpPr txBox="1"/>
          <p:nvPr/>
        </p:nvSpPr>
        <p:spPr>
          <a:xfrm>
            <a:off x="2947215" y="2808466"/>
            <a:ext cx="129394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smtClean="0"/>
              <a:t>Concurrent </a:t>
            </a:r>
            <a:r>
              <a:rPr lang="en-US" altLang="zh-CN" sz="900"/>
              <a:t>bloom filter</a:t>
            </a:r>
            <a:endParaRPr lang="zh-CN" altLang="en-US" sz="900"/>
          </a:p>
        </p:txBody>
      </p:sp>
      <p:cxnSp>
        <p:nvCxnSpPr>
          <p:cNvPr id="106" name="直接箭头连接符 105"/>
          <p:cNvCxnSpPr>
            <a:stCxn id="17" idx="3"/>
            <a:endCxn id="92" idx="1"/>
          </p:cNvCxnSpPr>
          <p:nvPr/>
        </p:nvCxnSpPr>
        <p:spPr>
          <a:xfrm>
            <a:off x="2892908" y="2835559"/>
            <a:ext cx="250987" cy="2158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箭头连接符 106"/>
          <p:cNvCxnSpPr>
            <a:stCxn id="24" idx="1"/>
            <a:endCxn id="104" idx="3"/>
          </p:cNvCxnSpPr>
          <p:nvPr/>
        </p:nvCxnSpPr>
        <p:spPr>
          <a:xfrm flipH="1">
            <a:off x="3972335" y="2835559"/>
            <a:ext cx="275460" cy="2158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矩形 107"/>
          <p:cNvSpPr/>
          <p:nvPr/>
        </p:nvSpPr>
        <p:spPr>
          <a:xfrm>
            <a:off x="1742466" y="5302024"/>
            <a:ext cx="7176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Hash </a:t>
            </a:r>
            <a:r>
              <a:rPr lang="en-US" altLang="zh-CN" sz="900" smtClean="0">
                <a:solidFill>
                  <a:schemeClr val="tx1"/>
                </a:solidFill>
              </a:rPr>
              <a:t>Join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109" name="矩形 108"/>
          <p:cNvSpPr/>
          <p:nvPr/>
        </p:nvSpPr>
        <p:spPr>
          <a:xfrm>
            <a:off x="1737078" y="4698540"/>
            <a:ext cx="7176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Parent1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110" name="直接箭头连接符 109"/>
          <p:cNvCxnSpPr>
            <a:stCxn id="108" idx="0"/>
            <a:endCxn id="109" idx="2"/>
          </p:cNvCxnSpPr>
          <p:nvPr/>
        </p:nvCxnSpPr>
        <p:spPr>
          <a:xfrm flipH="1" flipV="1">
            <a:off x="2095918" y="4943132"/>
            <a:ext cx="5388" cy="3588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矩形 110"/>
          <p:cNvSpPr/>
          <p:nvPr/>
        </p:nvSpPr>
        <p:spPr>
          <a:xfrm>
            <a:off x="1304316" y="5791208"/>
            <a:ext cx="7176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Sub(part1)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112" name="矩形 111"/>
          <p:cNvSpPr/>
          <p:nvPr/>
        </p:nvSpPr>
        <p:spPr>
          <a:xfrm>
            <a:off x="2199666" y="5791208"/>
            <a:ext cx="7176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Scan(part1)</a:t>
            </a:r>
            <a:endParaRPr lang="zh-CN" altLang="en-US" sz="900">
              <a:solidFill>
                <a:schemeClr val="tx1"/>
              </a:solidFill>
            </a:endParaRPr>
          </a:p>
        </p:txBody>
      </p:sp>
      <p:cxnSp>
        <p:nvCxnSpPr>
          <p:cNvPr id="113" name="直接箭头连接符 112"/>
          <p:cNvCxnSpPr>
            <a:stCxn id="111" idx="0"/>
          </p:cNvCxnSpPr>
          <p:nvPr/>
        </p:nvCxnSpPr>
        <p:spPr>
          <a:xfrm flipV="1">
            <a:off x="1663156" y="5546616"/>
            <a:ext cx="254064" cy="244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箭头连接符 113"/>
          <p:cNvCxnSpPr>
            <a:stCxn id="112" idx="0"/>
          </p:cNvCxnSpPr>
          <p:nvPr/>
        </p:nvCxnSpPr>
        <p:spPr>
          <a:xfrm flipH="1" flipV="1">
            <a:off x="2276060" y="5546616"/>
            <a:ext cx="282446" cy="244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矩形 114"/>
          <p:cNvSpPr/>
          <p:nvPr/>
        </p:nvSpPr>
        <p:spPr>
          <a:xfrm>
            <a:off x="3815033" y="5302024"/>
            <a:ext cx="7176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Hash </a:t>
            </a:r>
            <a:r>
              <a:rPr lang="en-US" altLang="zh-CN" sz="900" smtClean="0">
                <a:solidFill>
                  <a:schemeClr val="tx1"/>
                </a:solidFill>
              </a:rPr>
              <a:t>Join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116" name="矩形 115"/>
          <p:cNvSpPr/>
          <p:nvPr/>
        </p:nvSpPr>
        <p:spPr>
          <a:xfrm>
            <a:off x="3382816" y="5791208"/>
            <a:ext cx="7176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Sub(part2)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117" name="矩形 116"/>
          <p:cNvSpPr/>
          <p:nvPr/>
        </p:nvSpPr>
        <p:spPr>
          <a:xfrm>
            <a:off x="4278166" y="5791208"/>
            <a:ext cx="7176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Scan(part2)</a:t>
            </a:r>
            <a:endParaRPr lang="zh-CN" altLang="en-US" sz="900">
              <a:solidFill>
                <a:schemeClr val="tx1"/>
              </a:solidFill>
            </a:endParaRPr>
          </a:p>
        </p:txBody>
      </p:sp>
      <p:cxnSp>
        <p:nvCxnSpPr>
          <p:cNvPr id="118" name="直接箭头连接符 117"/>
          <p:cNvCxnSpPr>
            <a:stCxn id="116" idx="0"/>
          </p:cNvCxnSpPr>
          <p:nvPr/>
        </p:nvCxnSpPr>
        <p:spPr>
          <a:xfrm flipV="1">
            <a:off x="3741656" y="5546616"/>
            <a:ext cx="254064" cy="244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箭头连接符 118"/>
          <p:cNvCxnSpPr>
            <a:stCxn id="117" idx="0"/>
          </p:cNvCxnSpPr>
          <p:nvPr/>
        </p:nvCxnSpPr>
        <p:spPr>
          <a:xfrm flipH="1" flipV="1">
            <a:off x="4354560" y="5546616"/>
            <a:ext cx="282446" cy="244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箭头连接符 119"/>
          <p:cNvCxnSpPr>
            <a:stCxn id="115" idx="0"/>
            <a:endCxn id="155" idx="2"/>
          </p:cNvCxnSpPr>
          <p:nvPr/>
        </p:nvCxnSpPr>
        <p:spPr>
          <a:xfrm flipH="1" flipV="1">
            <a:off x="4171180" y="4943132"/>
            <a:ext cx="2693" cy="3588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1" name="组合 120"/>
          <p:cNvGrpSpPr/>
          <p:nvPr/>
        </p:nvGrpSpPr>
        <p:grpSpPr>
          <a:xfrm>
            <a:off x="2711133" y="5166006"/>
            <a:ext cx="828440" cy="173728"/>
            <a:chOff x="4853621" y="2348983"/>
            <a:chExt cx="940689" cy="177420"/>
          </a:xfrm>
        </p:grpSpPr>
        <p:sp>
          <p:nvSpPr>
            <p:cNvPr id="122" name="矩形 121"/>
            <p:cNvSpPr/>
            <p:nvPr/>
          </p:nvSpPr>
          <p:spPr>
            <a:xfrm>
              <a:off x="4931888" y="2348983"/>
              <a:ext cx="78267" cy="177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23" name="矩形 122"/>
            <p:cNvSpPr/>
            <p:nvPr/>
          </p:nvSpPr>
          <p:spPr>
            <a:xfrm>
              <a:off x="4853621" y="2348983"/>
              <a:ext cx="78267" cy="177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24" name="矩形 123"/>
            <p:cNvSpPr/>
            <p:nvPr/>
          </p:nvSpPr>
          <p:spPr>
            <a:xfrm>
              <a:off x="5010154" y="2348983"/>
              <a:ext cx="78267" cy="177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25" name="矩形 124"/>
            <p:cNvSpPr/>
            <p:nvPr/>
          </p:nvSpPr>
          <p:spPr>
            <a:xfrm>
              <a:off x="5166688" y="2348983"/>
              <a:ext cx="78267" cy="177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26" name="矩形 125"/>
            <p:cNvSpPr/>
            <p:nvPr/>
          </p:nvSpPr>
          <p:spPr>
            <a:xfrm>
              <a:off x="5088421" y="2348983"/>
              <a:ext cx="78267" cy="177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27" name="矩形 126"/>
            <p:cNvSpPr/>
            <p:nvPr/>
          </p:nvSpPr>
          <p:spPr>
            <a:xfrm>
              <a:off x="5244954" y="2348983"/>
              <a:ext cx="78267" cy="177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28" name="矩形 127"/>
            <p:cNvSpPr/>
            <p:nvPr/>
          </p:nvSpPr>
          <p:spPr>
            <a:xfrm>
              <a:off x="5402977" y="2348983"/>
              <a:ext cx="78267" cy="177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29" name="矩形 128"/>
            <p:cNvSpPr/>
            <p:nvPr/>
          </p:nvSpPr>
          <p:spPr>
            <a:xfrm>
              <a:off x="5324710" y="2348983"/>
              <a:ext cx="78267" cy="177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30" name="矩形 129"/>
            <p:cNvSpPr/>
            <p:nvPr/>
          </p:nvSpPr>
          <p:spPr>
            <a:xfrm>
              <a:off x="5481243" y="2348983"/>
              <a:ext cx="78267" cy="177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31" name="矩形 130"/>
            <p:cNvSpPr/>
            <p:nvPr/>
          </p:nvSpPr>
          <p:spPr>
            <a:xfrm>
              <a:off x="5637777" y="2348983"/>
              <a:ext cx="78267" cy="177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32" name="矩形 131"/>
            <p:cNvSpPr/>
            <p:nvPr/>
          </p:nvSpPr>
          <p:spPr>
            <a:xfrm>
              <a:off x="5559510" y="2348983"/>
              <a:ext cx="78267" cy="177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33" name="矩形 132"/>
            <p:cNvSpPr/>
            <p:nvPr/>
          </p:nvSpPr>
          <p:spPr>
            <a:xfrm>
              <a:off x="5716043" y="2348983"/>
              <a:ext cx="78267" cy="177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</p:grpSp>
      <p:sp>
        <p:nvSpPr>
          <p:cNvPr id="134" name="文本框 133"/>
          <p:cNvSpPr txBox="1"/>
          <p:nvPr/>
        </p:nvSpPr>
        <p:spPr>
          <a:xfrm>
            <a:off x="2504884" y="4967378"/>
            <a:ext cx="12538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smtClean="0"/>
              <a:t>Concurrent Hash Table</a:t>
            </a:r>
            <a:endParaRPr lang="zh-CN" altLang="en-US" sz="900"/>
          </a:p>
        </p:txBody>
      </p:sp>
      <p:cxnSp>
        <p:nvCxnSpPr>
          <p:cNvPr id="135" name="直接箭头连接符 134"/>
          <p:cNvCxnSpPr>
            <a:stCxn id="108" idx="3"/>
            <a:endCxn id="123" idx="1"/>
          </p:cNvCxnSpPr>
          <p:nvPr/>
        </p:nvCxnSpPr>
        <p:spPr>
          <a:xfrm flipV="1">
            <a:off x="2460146" y="5252870"/>
            <a:ext cx="250987" cy="1714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箭头连接符 135"/>
          <p:cNvCxnSpPr>
            <a:stCxn id="115" idx="1"/>
            <a:endCxn id="133" idx="3"/>
          </p:cNvCxnSpPr>
          <p:nvPr/>
        </p:nvCxnSpPr>
        <p:spPr>
          <a:xfrm flipH="1" flipV="1">
            <a:off x="3539573" y="5252870"/>
            <a:ext cx="275460" cy="1714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9" name="组合 138"/>
          <p:cNvGrpSpPr/>
          <p:nvPr/>
        </p:nvGrpSpPr>
        <p:grpSpPr>
          <a:xfrm>
            <a:off x="2711133" y="5586708"/>
            <a:ext cx="828440" cy="106901"/>
            <a:chOff x="4853621" y="2348983"/>
            <a:chExt cx="940689" cy="177420"/>
          </a:xfrm>
        </p:grpSpPr>
        <p:sp>
          <p:nvSpPr>
            <p:cNvPr id="140" name="矩形 139"/>
            <p:cNvSpPr/>
            <p:nvPr/>
          </p:nvSpPr>
          <p:spPr>
            <a:xfrm>
              <a:off x="4931888" y="2348983"/>
              <a:ext cx="78267" cy="177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41" name="矩形 140"/>
            <p:cNvSpPr/>
            <p:nvPr/>
          </p:nvSpPr>
          <p:spPr>
            <a:xfrm>
              <a:off x="4853621" y="2348983"/>
              <a:ext cx="78267" cy="177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42" name="矩形 141"/>
            <p:cNvSpPr/>
            <p:nvPr/>
          </p:nvSpPr>
          <p:spPr>
            <a:xfrm>
              <a:off x="5010154" y="2348983"/>
              <a:ext cx="78267" cy="177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43" name="矩形 142"/>
            <p:cNvSpPr/>
            <p:nvPr/>
          </p:nvSpPr>
          <p:spPr>
            <a:xfrm>
              <a:off x="5166688" y="2348983"/>
              <a:ext cx="78267" cy="177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44" name="矩形 143"/>
            <p:cNvSpPr/>
            <p:nvPr/>
          </p:nvSpPr>
          <p:spPr>
            <a:xfrm>
              <a:off x="5088421" y="2348983"/>
              <a:ext cx="78267" cy="177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45" name="矩形 144"/>
            <p:cNvSpPr/>
            <p:nvPr/>
          </p:nvSpPr>
          <p:spPr>
            <a:xfrm>
              <a:off x="5244954" y="2348983"/>
              <a:ext cx="78267" cy="177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46" name="矩形 145"/>
            <p:cNvSpPr/>
            <p:nvPr/>
          </p:nvSpPr>
          <p:spPr>
            <a:xfrm>
              <a:off x="5402977" y="2348983"/>
              <a:ext cx="78267" cy="177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47" name="矩形 146"/>
            <p:cNvSpPr/>
            <p:nvPr/>
          </p:nvSpPr>
          <p:spPr>
            <a:xfrm>
              <a:off x="5324710" y="2348983"/>
              <a:ext cx="78267" cy="177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48" name="矩形 147"/>
            <p:cNvSpPr/>
            <p:nvPr/>
          </p:nvSpPr>
          <p:spPr>
            <a:xfrm>
              <a:off x="5481243" y="2348983"/>
              <a:ext cx="78267" cy="177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49" name="矩形 148"/>
            <p:cNvSpPr/>
            <p:nvPr/>
          </p:nvSpPr>
          <p:spPr>
            <a:xfrm>
              <a:off x="5637777" y="2348983"/>
              <a:ext cx="78267" cy="177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50" name="矩形 149"/>
            <p:cNvSpPr/>
            <p:nvPr/>
          </p:nvSpPr>
          <p:spPr>
            <a:xfrm>
              <a:off x="5559510" y="2348983"/>
              <a:ext cx="78267" cy="177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51" name="矩形 150"/>
            <p:cNvSpPr/>
            <p:nvPr/>
          </p:nvSpPr>
          <p:spPr>
            <a:xfrm>
              <a:off x="5716043" y="2348983"/>
              <a:ext cx="78267" cy="177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</p:grpSp>
      <p:sp>
        <p:nvSpPr>
          <p:cNvPr id="152" name="文本框 151"/>
          <p:cNvSpPr txBox="1"/>
          <p:nvPr/>
        </p:nvSpPr>
        <p:spPr>
          <a:xfrm>
            <a:off x="2514453" y="5397227"/>
            <a:ext cx="129394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smtClean="0"/>
              <a:t>Concurrent </a:t>
            </a:r>
            <a:r>
              <a:rPr lang="en-US" altLang="zh-CN" sz="900"/>
              <a:t>bloom filter</a:t>
            </a:r>
            <a:endParaRPr lang="zh-CN" altLang="en-US" sz="900"/>
          </a:p>
        </p:txBody>
      </p:sp>
      <p:cxnSp>
        <p:nvCxnSpPr>
          <p:cNvPr id="153" name="直接箭头连接符 152"/>
          <p:cNvCxnSpPr>
            <a:stCxn id="108" idx="3"/>
            <a:endCxn id="141" idx="1"/>
          </p:cNvCxnSpPr>
          <p:nvPr/>
        </p:nvCxnSpPr>
        <p:spPr>
          <a:xfrm>
            <a:off x="2460146" y="5424320"/>
            <a:ext cx="250987" cy="2158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接箭头连接符 153"/>
          <p:cNvCxnSpPr>
            <a:stCxn id="115" idx="1"/>
            <a:endCxn id="151" idx="3"/>
          </p:cNvCxnSpPr>
          <p:nvPr/>
        </p:nvCxnSpPr>
        <p:spPr>
          <a:xfrm flipH="1">
            <a:off x="3539573" y="5424320"/>
            <a:ext cx="275460" cy="2158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矩形 154"/>
          <p:cNvSpPr/>
          <p:nvPr/>
        </p:nvSpPr>
        <p:spPr>
          <a:xfrm>
            <a:off x="3812340" y="4698540"/>
            <a:ext cx="7176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Parent2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9254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3665871" y="2501257"/>
            <a:ext cx="7176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Hash </a:t>
            </a:r>
            <a:r>
              <a:rPr lang="en-US" altLang="zh-CN" sz="900" smtClean="0">
                <a:solidFill>
                  <a:schemeClr val="tx1"/>
                </a:solidFill>
              </a:rPr>
              <a:t>Join</a:t>
            </a:r>
            <a:endParaRPr lang="zh-CN" altLang="en-US" sz="900">
              <a:solidFill>
                <a:schemeClr val="tx1"/>
              </a:solidFill>
            </a:endParaRPr>
          </a:p>
        </p:txBody>
      </p:sp>
      <p:cxnSp>
        <p:nvCxnSpPr>
          <p:cNvPr id="5" name="直接箭头连接符 4"/>
          <p:cNvCxnSpPr>
            <a:stCxn id="3" idx="0"/>
            <a:endCxn id="55" idx="2"/>
          </p:cNvCxnSpPr>
          <p:nvPr/>
        </p:nvCxnSpPr>
        <p:spPr>
          <a:xfrm flipV="1">
            <a:off x="4024711" y="2059524"/>
            <a:ext cx="928289" cy="4417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3227721" y="2990441"/>
            <a:ext cx="7176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Sub (part1)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123071" y="2990441"/>
            <a:ext cx="7176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Scan</a:t>
            </a:r>
            <a:endParaRPr lang="zh-CN" altLang="en-US" sz="900">
              <a:solidFill>
                <a:schemeClr val="tx1"/>
              </a:solidFill>
            </a:endParaRPr>
          </a:p>
        </p:txBody>
      </p:sp>
      <p:cxnSp>
        <p:nvCxnSpPr>
          <p:cNvPr id="8" name="直接箭头连接符 7"/>
          <p:cNvCxnSpPr>
            <a:stCxn id="6" idx="0"/>
          </p:cNvCxnSpPr>
          <p:nvPr/>
        </p:nvCxnSpPr>
        <p:spPr>
          <a:xfrm flipV="1">
            <a:off x="3586561" y="2745849"/>
            <a:ext cx="254064" cy="244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7" idx="0"/>
          </p:cNvCxnSpPr>
          <p:nvPr/>
        </p:nvCxnSpPr>
        <p:spPr>
          <a:xfrm flipH="1" flipV="1">
            <a:off x="4199465" y="2745849"/>
            <a:ext cx="282446" cy="244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5575998" y="2501257"/>
            <a:ext cx="7176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Hash </a:t>
            </a:r>
            <a:r>
              <a:rPr lang="en-US" altLang="zh-CN" sz="900" smtClean="0">
                <a:solidFill>
                  <a:schemeClr val="tx1"/>
                </a:solidFill>
              </a:rPr>
              <a:t>Join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143781" y="2990441"/>
            <a:ext cx="7176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Sub (part2)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039131" y="2990441"/>
            <a:ext cx="7176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Scan</a:t>
            </a:r>
            <a:endParaRPr lang="zh-CN" altLang="en-US" sz="900">
              <a:solidFill>
                <a:schemeClr val="tx1"/>
              </a:solidFill>
            </a:endParaRPr>
          </a:p>
        </p:txBody>
      </p:sp>
      <p:cxnSp>
        <p:nvCxnSpPr>
          <p:cNvPr id="13" name="直接箭头连接符 12"/>
          <p:cNvCxnSpPr>
            <a:stCxn id="11" idx="0"/>
          </p:cNvCxnSpPr>
          <p:nvPr/>
        </p:nvCxnSpPr>
        <p:spPr>
          <a:xfrm flipV="1">
            <a:off x="5502621" y="2745849"/>
            <a:ext cx="254064" cy="244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12" idx="0"/>
          </p:cNvCxnSpPr>
          <p:nvPr/>
        </p:nvCxnSpPr>
        <p:spPr>
          <a:xfrm flipH="1" flipV="1">
            <a:off x="6115525" y="2745849"/>
            <a:ext cx="282446" cy="244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10" idx="0"/>
            <a:endCxn id="55" idx="2"/>
          </p:cNvCxnSpPr>
          <p:nvPr/>
        </p:nvCxnSpPr>
        <p:spPr>
          <a:xfrm flipH="1" flipV="1">
            <a:off x="4953000" y="2059524"/>
            <a:ext cx="981838" cy="4417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组合 15"/>
          <p:cNvGrpSpPr/>
          <p:nvPr/>
        </p:nvGrpSpPr>
        <p:grpSpPr>
          <a:xfrm>
            <a:off x="4564167" y="2540880"/>
            <a:ext cx="413564" cy="173728"/>
            <a:chOff x="4853621" y="2348983"/>
            <a:chExt cx="469600" cy="177420"/>
          </a:xfrm>
        </p:grpSpPr>
        <p:sp>
          <p:nvSpPr>
            <p:cNvPr id="17" name="矩形 16"/>
            <p:cNvSpPr/>
            <p:nvPr/>
          </p:nvSpPr>
          <p:spPr>
            <a:xfrm>
              <a:off x="4931888" y="2348983"/>
              <a:ext cx="78267" cy="177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4853621" y="2348983"/>
              <a:ext cx="78267" cy="177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5010154" y="2348983"/>
              <a:ext cx="78267" cy="177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5166688" y="2348983"/>
              <a:ext cx="78267" cy="177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5088421" y="2348983"/>
              <a:ext cx="78267" cy="177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5244954" y="2348983"/>
              <a:ext cx="78267" cy="177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</p:grpSp>
      <p:sp>
        <p:nvSpPr>
          <p:cNvPr id="29" name="文本框 28"/>
          <p:cNvSpPr txBox="1"/>
          <p:nvPr/>
        </p:nvSpPr>
        <p:spPr>
          <a:xfrm>
            <a:off x="4390249" y="2295925"/>
            <a:ext cx="96372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smtClean="0"/>
              <a:t>Local Hash Table</a:t>
            </a:r>
            <a:endParaRPr lang="zh-CN" altLang="en-US" sz="900"/>
          </a:p>
        </p:txBody>
      </p:sp>
      <p:cxnSp>
        <p:nvCxnSpPr>
          <p:cNvPr id="30" name="直接箭头连接符 29"/>
          <p:cNvCxnSpPr>
            <a:stCxn id="3" idx="3"/>
            <a:endCxn id="18" idx="1"/>
          </p:cNvCxnSpPr>
          <p:nvPr/>
        </p:nvCxnSpPr>
        <p:spPr>
          <a:xfrm>
            <a:off x="4383551" y="2623553"/>
            <a:ext cx="180619" cy="41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4594160" y="1370707"/>
            <a:ext cx="7176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Parent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33" name="直接箭头连接符 32"/>
          <p:cNvCxnSpPr>
            <a:stCxn id="55" idx="0"/>
            <a:endCxn id="32" idx="2"/>
          </p:cNvCxnSpPr>
          <p:nvPr/>
        </p:nvCxnSpPr>
        <p:spPr>
          <a:xfrm flipV="1">
            <a:off x="4953000" y="1615299"/>
            <a:ext cx="0" cy="1996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组合 35"/>
          <p:cNvGrpSpPr/>
          <p:nvPr/>
        </p:nvGrpSpPr>
        <p:grpSpPr>
          <a:xfrm>
            <a:off x="6520218" y="2540880"/>
            <a:ext cx="413564" cy="173728"/>
            <a:chOff x="4853621" y="2348983"/>
            <a:chExt cx="469600" cy="177420"/>
          </a:xfrm>
        </p:grpSpPr>
        <p:sp>
          <p:nvSpPr>
            <p:cNvPr id="37" name="矩形 36"/>
            <p:cNvSpPr/>
            <p:nvPr/>
          </p:nvSpPr>
          <p:spPr>
            <a:xfrm>
              <a:off x="4931888" y="2348983"/>
              <a:ext cx="78267" cy="177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4853621" y="2348983"/>
              <a:ext cx="78267" cy="177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5010154" y="2348983"/>
              <a:ext cx="78267" cy="177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5166688" y="2348983"/>
              <a:ext cx="78267" cy="177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5088421" y="2348983"/>
              <a:ext cx="78267" cy="177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5244954" y="2348983"/>
              <a:ext cx="78267" cy="177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</p:grpSp>
      <p:sp>
        <p:nvSpPr>
          <p:cNvPr id="43" name="文本框 42"/>
          <p:cNvSpPr txBox="1"/>
          <p:nvPr/>
        </p:nvSpPr>
        <p:spPr>
          <a:xfrm>
            <a:off x="6346300" y="2295925"/>
            <a:ext cx="96372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smtClean="0"/>
              <a:t>Local Hash Table</a:t>
            </a:r>
            <a:endParaRPr lang="zh-CN" altLang="en-US" sz="900"/>
          </a:p>
        </p:txBody>
      </p:sp>
      <p:cxnSp>
        <p:nvCxnSpPr>
          <p:cNvPr id="44" name="直接箭头连接符 43"/>
          <p:cNvCxnSpPr>
            <a:stCxn id="10" idx="3"/>
            <a:endCxn id="38" idx="1"/>
          </p:cNvCxnSpPr>
          <p:nvPr/>
        </p:nvCxnSpPr>
        <p:spPr>
          <a:xfrm>
            <a:off x="6293678" y="2623553"/>
            <a:ext cx="226540" cy="41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 54"/>
          <p:cNvSpPr/>
          <p:nvPr/>
        </p:nvSpPr>
        <p:spPr>
          <a:xfrm>
            <a:off x="4594160" y="1814932"/>
            <a:ext cx="7176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Exchange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12" name="矩形 111"/>
          <p:cNvSpPr/>
          <p:nvPr/>
        </p:nvSpPr>
        <p:spPr>
          <a:xfrm>
            <a:off x="3701209" y="4829267"/>
            <a:ext cx="7176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Hash </a:t>
            </a:r>
            <a:r>
              <a:rPr lang="en-US" altLang="zh-CN" sz="900" smtClean="0">
                <a:solidFill>
                  <a:schemeClr val="tx1"/>
                </a:solidFill>
              </a:rPr>
              <a:t>Join</a:t>
            </a:r>
            <a:endParaRPr lang="zh-CN" altLang="en-US" sz="900">
              <a:solidFill>
                <a:schemeClr val="tx1"/>
              </a:solidFill>
            </a:endParaRPr>
          </a:p>
        </p:txBody>
      </p:sp>
      <p:cxnSp>
        <p:nvCxnSpPr>
          <p:cNvPr id="113" name="直接箭头连接符 112"/>
          <p:cNvCxnSpPr>
            <a:stCxn id="112" idx="0"/>
            <a:endCxn id="144" idx="2"/>
          </p:cNvCxnSpPr>
          <p:nvPr/>
        </p:nvCxnSpPr>
        <p:spPr>
          <a:xfrm flipV="1">
            <a:off x="4060049" y="4387534"/>
            <a:ext cx="928289" cy="4417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矩形 113"/>
          <p:cNvSpPr/>
          <p:nvPr/>
        </p:nvSpPr>
        <p:spPr>
          <a:xfrm>
            <a:off x="3263059" y="5318451"/>
            <a:ext cx="7176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Hash Part1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115" name="矩形 114"/>
          <p:cNvSpPr/>
          <p:nvPr/>
        </p:nvSpPr>
        <p:spPr>
          <a:xfrm>
            <a:off x="4157455" y="5318451"/>
            <a:ext cx="7176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Hash </a:t>
            </a:r>
            <a:r>
              <a:rPr lang="en-US" altLang="zh-CN" sz="900" smtClean="0">
                <a:solidFill>
                  <a:schemeClr val="tx1"/>
                </a:solidFill>
              </a:rPr>
              <a:t>Part1</a:t>
            </a:r>
            <a:endParaRPr lang="zh-CN" altLang="en-US" sz="900">
              <a:solidFill>
                <a:schemeClr val="tx1"/>
              </a:solidFill>
            </a:endParaRPr>
          </a:p>
        </p:txBody>
      </p:sp>
      <p:cxnSp>
        <p:nvCxnSpPr>
          <p:cNvPr id="116" name="直接箭头连接符 115"/>
          <p:cNvCxnSpPr>
            <a:stCxn id="114" idx="0"/>
          </p:cNvCxnSpPr>
          <p:nvPr/>
        </p:nvCxnSpPr>
        <p:spPr>
          <a:xfrm flipV="1">
            <a:off x="3621899" y="5073859"/>
            <a:ext cx="254064" cy="244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箭头连接符 116"/>
          <p:cNvCxnSpPr>
            <a:stCxn id="115" idx="0"/>
          </p:cNvCxnSpPr>
          <p:nvPr/>
        </p:nvCxnSpPr>
        <p:spPr>
          <a:xfrm flipH="1" flipV="1">
            <a:off x="4234803" y="5073859"/>
            <a:ext cx="281492" cy="244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矩形 117"/>
          <p:cNvSpPr/>
          <p:nvPr/>
        </p:nvSpPr>
        <p:spPr>
          <a:xfrm>
            <a:off x="5611336" y="4829267"/>
            <a:ext cx="7176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Hash </a:t>
            </a:r>
            <a:r>
              <a:rPr lang="en-US" altLang="zh-CN" sz="900" smtClean="0">
                <a:solidFill>
                  <a:schemeClr val="tx1"/>
                </a:solidFill>
              </a:rPr>
              <a:t>Join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119" name="矩形 118"/>
          <p:cNvSpPr/>
          <p:nvPr/>
        </p:nvSpPr>
        <p:spPr>
          <a:xfrm>
            <a:off x="5179119" y="5318451"/>
            <a:ext cx="7176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Hash Part2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120" name="矩形 119"/>
          <p:cNvSpPr/>
          <p:nvPr/>
        </p:nvSpPr>
        <p:spPr>
          <a:xfrm>
            <a:off x="6070193" y="5318451"/>
            <a:ext cx="7176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Hash </a:t>
            </a:r>
            <a:r>
              <a:rPr lang="en-US" altLang="zh-CN" sz="900" smtClean="0">
                <a:solidFill>
                  <a:schemeClr val="tx1"/>
                </a:solidFill>
              </a:rPr>
              <a:t>Part2</a:t>
            </a:r>
            <a:endParaRPr lang="zh-CN" altLang="en-US" sz="900">
              <a:solidFill>
                <a:schemeClr val="tx1"/>
              </a:solidFill>
            </a:endParaRPr>
          </a:p>
        </p:txBody>
      </p:sp>
      <p:cxnSp>
        <p:nvCxnSpPr>
          <p:cNvPr id="121" name="直接箭头连接符 120"/>
          <p:cNvCxnSpPr>
            <a:stCxn id="119" idx="0"/>
          </p:cNvCxnSpPr>
          <p:nvPr/>
        </p:nvCxnSpPr>
        <p:spPr>
          <a:xfrm flipV="1">
            <a:off x="5537959" y="5073859"/>
            <a:ext cx="254064" cy="244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箭头连接符 121"/>
          <p:cNvCxnSpPr>
            <a:stCxn id="120" idx="0"/>
          </p:cNvCxnSpPr>
          <p:nvPr/>
        </p:nvCxnSpPr>
        <p:spPr>
          <a:xfrm flipH="1" flipV="1">
            <a:off x="6150863" y="5073859"/>
            <a:ext cx="278170" cy="244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箭头连接符 122"/>
          <p:cNvCxnSpPr>
            <a:stCxn id="118" idx="0"/>
            <a:endCxn id="144" idx="2"/>
          </p:cNvCxnSpPr>
          <p:nvPr/>
        </p:nvCxnSpPr>
        <p:spPr>
          <a:xfrm flipH="1" flipV="1">
            <a:off x="4988338" y="4387534"/>
            <a:ext cx="981838" cy="4417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4" name="组合 123"/>
          <p:cNvGrpSpPr/>
          <p:nvPr/>
        </p:nvGrpSpPr>
        <p:grpSpPr>
          <a:xfrm>
            <a:off x="4599505" y="4868890"/>
            <a:ext cx="413564" cy="173728"/>
            <a:chOff x="4853621" y="2348983"/>
            <a:chExt cx="469600" cy="177420"/>
          </a:xfrm>
        </p:grpSpPr>
        <p:sp>
          <p:nvSpPr>
            <p:cNvPr id="125" name="矩形 124"/>
            <p:cNvSpPr/>
            <p:nvPr/>
          </p:nvSpPr>
          <p:spPr>
            <a:xfrm>
              <a:off x="4931888" y="2348983"/>
              <a:ext cx="78267" cy="177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26" name="矩形 125"/>
            <p:cNvSpPr/>
            <p:nvPr/>
          </p:nvSpPr>
          <p:spPr>
            <a:xfrm>
              <a:off x="4853621" y="2348983"/>
              <a:ext cx="78267" cy="177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27" name="矩形 126"/>
            <p:cNvSpPr/>
            <p:nvPr/>
          </p:nvSpPr>
          <p:spPr>
            <a:xfrm>
              <a:off x="5010154" y="2348983"/>
              <a:ext cx="78267" cy="177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28" name="矩形 127"/>
            <p:cNvSpPr/>
            <p:nvPr/>
          </p:nvSpPr>
          <p:spPr>
            <a:xfrm>
              <a:off x="5166688" y="2348983"/>
              <a:ext cx="78267" cy="177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29" name="矩形 128"/>
            <p:cNvSpPr/>
            <p:nvPr/>
          </p:nvSpPr>
          <p:spPr>
            <a:xfrm>
              <a:off x="5088421" y="2348983"/>
              <a:ext cx="78267" cy="177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30" name="矩形 129"/>
            <p:cNvSpPr/>
            <p:nvPr/>
          </p:nvSpPr>
          <p:spPr>
            <a:xfrm>
              <a:off x="5244954" y="2348983"/>
              <a:ext cx="78267" cy="177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</p:grpSp>
      <p:sp>
        <p:nvSpPr>
          <p:cNvPr id="131" name="文本框 130"/>
          <p:cNvSpPr txBox="1"/>
          <p:nvPr/>
        </p:nvSpPr>
        <p:spPr>
          <a:xfrm>
            <a:off x="4425587" y="4623935"/>
            <a:ext cx="96372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smtClean="0"/>
              <a:t>Local Hash Table</a:t>
            </a:r>
            <a:endParaRPr lang="zh-CN" altLang="en-US" sz="900"/>
          </a:p>
        </p:txBody>
      </p:sp>
      <p:cxnSp>
        <p:nvCxnSpPr>
          <p:cNvPr id="132" name="直接箭头连接符 131"/>
          <p:cNvCxnSpPr>
            <a:stCxn id="112" idx="3"/>
            <a:endCxn id="126" idx="1"/>
          </p:cNvCxnSpPr>
          <p:nvPr/>
        </p:nvCxnSpPr>
        <p:spPr>
          <a:xfrm>
            <a:off x="4418889" y="4951563"/>
            <a:ext cx="180619" cy="41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矩形 132"/>
          <p:cNvSpPr/>
          <p:nvPr/>
        </p:nvSpPr>
        <p:spPr>
          <a:xfrm>
            <a:off x="4629498" y="3698717"/>
            <a:ext cx="7176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Parent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134" name="直接箭头连接符 133"/>
          <p:cNvCxnSpPr>
            <a:stCxn id="144" idx="0"/>
            <a:endCxn id="133" idx="2"/>
          </p:cNvCxnSpPr>
          <p:nvPr/>
        </p:nvCxnSpPr>
        <p:spPr>
          <a:xfrm flipV="1">
            <a:off x="4988338" y="3943309"/>
            <a:ext cx="0" cy="1996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5" name="组合 134"/>
          <p:cNvGrpSpPr/>
          <p:nvPr/>
        </p:nvGrpSpPr>
        <p:grpSpPr>
          <a:xfrm>
            <a:off x="6555556" y="4868890"/>
            <a:ext cx="413564" cy="173728"/>
            <a:chOff x="4853621" y="2348983"/>
            <a:chExt cx="469600" cy="177420"/>
          </a:xfrm>
        </p:grpSpPr>
        <p:sp>
          <p:nvSpPr>
            <p:cNvPr id="136" name="矩形 135"/>
            <p:cNvSpPr/>
            <p:nvPr/>
          </p:nvSpPr>
          <p:spPr>
            <a:xfrm>
              <a:off x="4931888" y="2348983"/>
              <a:ext cx="78267" cy="177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37" name="矩形 136"/>
            <p:cNvSpPr/>
            <p:nvPr/>
          </p:nvSpPr>
          <p:spPr>
            <a:xfrm>
              <a:off x="4853621" y="2348983"/>
              <a:ext cx="78267" cy="177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38" name="矩形 137"/>
            <p:cNvSpPr/>
            <p:nvPr/>
          </p:nvSpPr>
          <p:spPr>
            <a:xfrm>
              <a:off x="5010154" y="2348983"/>
              <a:ext cx="78267" cy="177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39" name="矩形 138"/>
            <p:cNvSpPr/>
            <p:nvPr/>
          </p:nvSpPr>
          <p:spPr>
            <a:xfrm>
              <a:off x="5166688" y="2348983"/>
              <a:ext cx="78267" cy="177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40" name="矩形 139"/>
            <p:cNvSpPr/>
            <p:nvPr/>
          </p:nvSpPr>
          <p:spPr>
            <a:xfrm>
              <a:off x="5088421" y="2348983"/>
              <a:ext cx="78267" cy="177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41" name="矩形 140"/>
            <p:cNvSpPr/>
            <p:nvPr/>
          </p:nvSpPr>
          <p:spPr>
            <a:xfrm>
              <a:off x="5244954" y="2348983"/>
              <a:ext cx="78267" cy="177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</p:grpSp>
      <p:sp>
        <p:nvSpPr>
          <p:cNvPr id="142" name="文本框 141"/>
          <p:cNvSpPr txBox="1"/>
          <p:nvPr/>
        </p:nvSpPr>
        <p:spPr>
          <a:xfrm>
            <a:off x="6381638" y="4623935"/>
            <a:ext cx="96372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smtClean="0"/>
              <a:t>Local Hash Table</a:t>
            </a:r>
            <a:endParaRPr lang="zh-CN" altLang="en-US" sz="900"/>
          </a:p>
        </p:txBody>
      </p:sp>
      <p:cxnSp>
        <p:nvCxnSpPr>
          <p:cNvPr id="143" name="直接箭头连接符 142"/>
          <p:cNvCxnSpPr>
            <a:stCxn id="118" idx="3"/>
            <a:endCxn id="137" idx="1"/>
          </p:cNvCxnSpPr>
          <p:nvPr/>
        </p:nvCxnSpPr>
        <p:spPr>
          <a:xfrm>
            <a:off x="6329016" y="4951563"/>
            <a:ext cx="226540" cy="41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矩形 143"/>
          <p:cNvSpPr/>
          <p:nvPr/>
        </p:nvSpPr>
        <p:spPr>
          <a:xfrm>
            <a:off x="4629498" y="4142942"/>
            <a:ext cx="7176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Exchange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45" name="矩形 144"/>
          <p:cNvSpPr/>
          <p:nvPr/>
        </p:nvSpPr>
        <p:spPr>
          <a:xfrm>
            <a:off x="5242989" y="5840964"/>
            <a:ext cx="7176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Scan</a:t>
            </a:r>
            <a:endParaRPr lang="zh-CN" altLang="en-US" sz="900">
              <a:solidFill>
                <a:schemeClr val="tx1"/>
              </a:solidFill>
            </a:endParaRPr>
          </a:p>
        </p:txBody>
      </p:sp>
      <p:cxnSp>
        <p:nvCxnSpPr>
          <p:cNvPr id="146" name="直接箭头连接符 145"/>
          <p:cNvCxnSpPr>
            <a:stCxn id="145" idx="0"/>
            <a:endCxn id="115" idx="2"/>
          </p:cNvCxnSpPr>
          <p:nvPr/>
        </p:nvCxnSpPr>
        <p:spPr>
          <a:xfrm flipH="1" flipV="1">
            <a:off x="4516295" y="5563043"/>
            <a:ext cx="1085534" cy="2779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箭头连接符 147"/>
          <p:cNvCxnSpPr>
            <a:stCxn id="145" idx="0"/>
            <a:endCxn id="120" idx="2"/>
          </p:cNvCxnSpPr>
          <p:nvPr/>
        </p:nvCxnSpPr>
        <p:spPr>
          <a:xfrm flipV="1">
            <a:off x="5601829" y="5563043"/>
            <a:ext cx="827204" cy="2779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矩形 148"/>
          <p:cNvSpPr/>
          <p:nvPr/>
        </p:nvSpPr>
        <p:spPr>
          <a:xfrm>
            <a:off x="4123071" y="5829304"/>
            <a:ext cx="7176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Scan</a:t>
            </a:r>
            <a:endParaRPr lang="zh-CN" altLang="en-US" sz="900">
              <a:solidFill>
                <a:schemeClr val="tx1"/>
              </a:solidFill>
            </a:endParaRPr>
          </a:p>
        </p:txBody>
      </p:sp>
      <p:cxnSp>
        <p:nvCxnSpPr>
          <p:cNvPr id="150" name="直接箭头连接符 149"/>
          <p:cNvCxnSpPr>
            <a:stCxn id="149" idx="0"/>
            <a:endCxn id="114" idx="2"/>
          </p:cNvCxnSpPr>
          <p:nvPr/>
        </p:nvCxnSpPr>
        <p:spPr>
          <a:xfrm flipH="1" flipV="1">
            <a:off x="3621899" y="5563043"/>
            <a:ext cx="860012" cy="2662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接箭头连接符 151"/>
          <p:cNvCxnSpPr>
            <a:stCxn id="149" idx="0"/>
            <a:endCxn id="119" idx="2"/>
          </p:cNvCxnSpPr>
          <p:nvPr/>
        </p:nvCxnSpPr>
        <p:spPr>
          <a:xfrm flipV="1">
            <a:off x="4481911" y="5563043"/>
            <a:ext cx="1056048" cy="2662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56430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276350" y="4325255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Hash </a:t>
            </a:r>
            <a:r>
              <a:rPr lang="en-US" altLang="zh-CN" sz="900" dirty="0" smtClean="0">
                <a:solidFill>
                  <a:schemeClr val="tx1"/>
                </a:solidFill>
              </a:rPr>
              <a:t>Join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718728" y="3817021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Hash </a:t>
            </a:r>
            <a:r>
              <a:rPr lang="en-US" altLang="zh-CN" sz="900" dirty="0" smtClean="0">
                <a:solidFill>
                  <a:schemeClr val="tx1"/>
                </a:solidFill>
              </a:rPr>
              <a:t>Join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5" name="直接箭头连接符 4"/>
          <p:cNvCxnSpPr>
            <a:stCxn id="3" idx="0"/>
          </p:cNvCxnSpPr>
          <p:nvPr/>
        </p:nvCxnSpPr>
        <p:spPr>
          <a:xfrm flipV="1">
            <a:off x="1664761" y="4080664"/>
            <a:ext cx="278339" cy="2445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809625" y="4823964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Scan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743075" y="4823964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Scan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8" name="直接箭头连接符 7"/>
          <p:cNvCxnSpPr>
            <a:stCxn id="6" idx="0"/>
          </p:cNvCxnSpPr>
          <p:nvPr/>
        </p:nvCxnSpPr>
        <p:spPr>
          <a:xfrm flipV="1">
            <a:off x="1198036" y="4579373"/>
            <a:ext cx="316439" cy="2445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7" idx="0"/>
          </p:cNvCxnSpPr>
          <p:nvPr/>
        </p:nvCxnSpPr>
        <p:spPr>
          <a:xfrm flipH="1" flipV="1">
            <a:off x="1819470" y="4579373"/>
            <a:ext cx="312016" cy="2445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168784" y="4325255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Scan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12" name="直接箭头连接符 11"/>
          <p:cNvCxnSpPr>
            <a:stCxn id="11" idx="0"/>
          </p:cNvCxnSpPr>
          <p:nvPr/>
        </p:nvCxnSpPr>
        <p:spPr>
          <a:xfrm flipH="1" flipV="1">
            <a:off x="2233273" y="4080664"/>
            <a:ext cx="323922" cy="2445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1718728" y="3358496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Hash Group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20" name="直接箭头连接符 19"/>
          <p:cNvCxnSpPr>
            <a:stCxn id="4" idx="0"/>
            <a:endCxn id="17" idx="2"/>
          </p:cNvCxnSpPr>
          <p:nvPr/>
        </p:nvCxnSpPr>
        <p:spPr>
          <a:xfrm flipV="1">
            <a:off x="2107139" y="3625643"/>
            <a:ext cx="0" cy="1913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1718728" y="2899971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sort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25" name="直接箭头连接符 24"/>
          <p:cNvCxnSpPr>
            <a:stCxn id="17" idx="0"/>
            <a:endCxn id="24" idx="2"/>
          </p:cNvCxnSpPr>
          <p:nvPr/>
        </p:nvCxnSpPr>
        <p:spPr>
          <a:xfrm flipV="1">
            <a:off x="2107139" y="3167118"/>
            <a:ext cx="0" cy="1913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1718728" y="2427753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project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32" name="直接箭头连接符 31"/>
          <p:cNvCxnSpPr>
            <a:stCxn id="24" idx="0"/>
            <a:endCxn id="31" idx="2"/>
          </p:cNvCxnSpPr>
          <p:nvPr/>
        </p:nvCxnSpPr>
        <p:spPr>
          <a:xfrm flipV="1">
            <a:off x="2107139" y="2694900"/>
            <a:ext cx="0" cy="2050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右箭头 34"/>
          <p:cNvSpPr/>
          <p:nvPr/>
        </p:nvSpPr>
        <p:spPr>
          <a:xfrm>
            <a:off x="2893486" y="3325979"/>
            <a:ext cx="381000" cy="40312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矩形 67"/>
          <p:cNvSpPr/>
          <p:nvPr/>
        </p:nvSpPr>
        <p:spPr>
          <a:xfrm>
            <a:off x="3857891" y="4715780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Hash </a:t>
            </a:r>
            <a:r>
              <a:rPr lang="en-US" altLang="zh-CN" sz="900" dirty="0" smtClean="0">
                <a:solidFill>
                  <a:schemeClr val="tx1"/>
                </a:solidFill>
              </a:rPr>
              <a:t>Join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4300269" y="4207546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Hash </a:t>
            </a:r>
            <a:r>
              <a:rPr lang="en-US" altLang="zh-CN" sz="900" dirty="0" smtClean="0">
                <a:solidFill>
                  <a:schemeClr val="tx1"/>
                </a:solidFill>
              </a:rPr>
              <a:t>Join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70" name="直接箭头连接符 69"/>
          <p:cNvCxnSpPr>
            <a:stCxn id="68" idx="0"/>
          </p:cNvCxnSpPr>
          <p:nvPr/>
        </p:nvCxnSpPr>
        <p:spPr>
          <a:xfrm flipV="1">
            <a:off x="4246302" y="4471189"/>
            <a:ext cx="278339" cy="2445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矩形 70"/>
          <p:cNvSpPr/>
          <p:nvPr/>
        </p:nvSpPr>
        <p:spPr>
          <a:xfrm>
            <a:off x="3391166" y="5214489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Distributed Hash Split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4324616" y="5214489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Distributed </a:t>
            </a:r>
            <a:r>
              <a:rPr lang="en-US" altLang="zh-CN" sz="900" dirty="0" smtClean="0">
                <a:solidFill>
                  <a:schemeClr val="tx1"/>
                </a:solidFill>
              </a:rPr>
              <a:t>Hash Split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73" name="直接箭头连接符 72"/>
          <p:cNvCxnSpPr>
            <a:stCxn id="71" idx="0"/>
          </p:cNvCxnSpPr>
          <p:nvPr/>
        </p:nvCxnSpPr>
        <p:spPr>
          <a:xfrm flipV="1">
            <a:off x="3779577" y="4969898"/>
            <a:ext cx="316439" cy="2445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/>
          <p:cNvCxnSpPr>
            <a:stCxn id="72" idx="0"/>
          </p:cNvCxnSpPr>
          <p:nvPr/>
        </p:nvCxnSpPr>
        <p:spPr>
          <a:xfrm flipH="1" flipV="1">
            <a:off x="4401011" y="4969898"/>
            <a:ext cx="312016" cy="2445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矩形 74"/>
          <p:cNvSpPr/>
          <p:nvPr/>
        </p:nvSpPr>
        <p:spPr>
          <a:xfrm>
            <a:off x="4750325" y="4715780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Distributed </a:t>
            </a:r>
            <a:r>
              <a:rPr lang="en-US" altLang="zh-CN" sz="900" dirty="0" smtClean="0">
                <a:solidFill>
                  <a:schemeClr val="tx1"/>
                </a:solidFill>
              </a:rPr>
              <a:t>Hash Split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76" name="直接箭头连接符 75"/>
          <p:cNvCxnSpPr>
            <a:stCxn id="75" idx="0"/>
          </p:cNvCxnSpPr>
          <p:nvPr/>
        </p:nvCxnSpPr>
        <p:spPr>
          <a:xfrm flipH="1" flipV="1">
            <a:off x="4814814" y="4471189"/>
            <a:ext cx="323922" cy="2445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矩形 76"/>
          <p:cNvSpPr/>
          <p:nvPr/>
        </p:nvSpPr>
        <p:spPr>
          <a:xfrm>
            <a:off x="4300269" y="3749021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Hash Group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78" name="直接箭头连接符 77"/>
          <p:cNvCxnSpPr>
            <a:stCxn id="69" idx="0"/>
            <a:endCxn id="77" idx="2"/>
          </p:cNvCxnSpPr>
          <p:nvPr/>
        </p:nvCxnSpPr>
        <p:spPr>
          <a:xfrm flipV="1">
            <a:off x="4688680" y="4016168"/>
            <a:ext cx="0" cy="1913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矩形 78"/>
          <p:cNvSpPr/>
          <p:nvPr/>
        </p:nvSpPr>
        <p:spPr>
          <a:xfrm>
            <a:off x="4300269" y="1906330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sort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80" name="直接箭头连接符 79"/>
          <p:cNvCxnSpPr>
            <a:stCxn id="77" idx="0"/>
            <a:endCxn id="95" idx="2"/>
          </p:cNvCxnSpPr>
          <p:nvPr/>
        </p:nvCxnSpPr>
        <p:spPr>
          <a:xfrm flipV="1">
            <a:off x="4688680" y="3563219"/>
            <a:ext cx="0" cy="1858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矩形 80"/>
          <p:cNvSpPr/>
          <p:nvPr/>
        </p:nvSpPr>
        <p:spPr>
          <a:xfrm>
            <a:off x="4300269" y="1442798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project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82" name="直接箭头连接符 81"/>
          <p:cNvCxnSpPr>
            <a:stCxn id="79" idx="0"/>
            <a:endCxn id="81" idx="2"/>
          </p:cNvCxnSpPr>
          <p:nvPr/>
        </p:nvCxnSpPr>
        <p:spPr>
          <a:xfrm flipV="1">
            <a:off x="4688680" y="1709945"/>
            <a:ext cx="0" cy="1963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矩形 82"/>
          <p:cNvSpPr/>
          <p:nvPr/>
        </p:nvSpPr>
        <p:spPr>
          <a:xfrm>
            <a:off x="3391166" y="5713198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Scan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4324616" y="5713198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Scan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85" name="直接箭头连接符 84"/>
          <p:cNvCxnSpPr>
            <a:stCxn id="83" idx="0"/>
            <a:endCxn id="71" idx="2"/>
          </p:cNvCxnSpPr>
          <p:nvPr/>
        </p:nvCxnSpPr>
        <p:spPr>
          <a:xfrm flipV="1">
            <a:off x="3779577" y="5481636"/>
            <a:ext cx="0" cy="2315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/>
          <p:cNvCxnSpPr>
            <a:stCxn id="84" idx="0"/>
            <a:endCxn id="72" idx="2"/>
          </p:cNvCxnSpPr>
          <p:nvPr/>
        </p:nvCxnSpPr>
        <p:spPr>
          <a:xfrm flipV="1">
            <a:off x="4713027" y="5481636"/>
            <a:ext cx="0" cy="2315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矩形 90"/>
          <p:cNvSpPr/>
          <p:nvPr/>
        </p:nvSpPr>
        <p:spPr>
          <a:xfrm>
            <a:off x="5258066" y="5208754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Scan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92" name="直接箭头连接符 91"/>
          <p:cNvCxnSpPr>
            <a:stCxn id="91" idx="0"/>
          </p:cNvCxnSpPr>
          <p:nvPr/>
        </p:nvCxnSpPr>
        <p:spPr>
          <a:xfrm flipH="1" flipV="1">
            <a:off x="5314292" y="4982927"/>
            <a:ext cx="332185" cy="2258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矩形 94"/>
          <p:cNvSpPr/>
          <p:nvPr/>
        </p:nvSpPr>
        <p:spPr>
          <a:xfrm>
            <a:off x="4300269" y="3296072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Distributed Hash Split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99" name="直接箭头连接符 98"/>
          <p:cNvCxnSpPr>
            <a:stCxn id="95" idx="0"/>
            <a:endCxn id="102" idx="2"/>
          </p:cNvCxnSpPr>
          <p:nvPr/>
        </p:nvCxnSpPr>
        <p:spPr>
          <a:xfrm flipV="1">
            <a:off x="4688680" y="3118298"/>
            <a:ext cx="0" cy="1777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矩形 101"/>
          <p:cNvSpPr/>
          <p:nvPr/>
        </p:nvSpPr>
        <p:spPr>
          <a:xfrm>
            <a:off x="4300269" y="2851151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Regroup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106" name="直接箭头连接符 105"/>
          <p:cNvCxnSpPr>
            <a:stCxn id="102" idx="0"/>
            <a:endCxn id="181" idx="2"/>
          </p:cNvCxnSpPr>
          <p:nvPr/>
        </p:nvCxnSpPr>
        <p:spPr>
          <a:xfrm flipV="1">
            <a:off x="4688680" y="2659773"/>
            <a:ext cx="0" cy="1913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矩形 180"/>
          <p:cNvSpPr/>
          <p:nvPr/>
        </p:nvSpPr>
        <p:spPr>
          <a:xfrm>
            <a:off x="4300269" y="2392626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Distributed </a:t>
            </a:r>
            <a:r>
              <a:rPr lang="en-US" altLang="zh-CN" sz="900" dirty="0" smtClean="0">
                <a:solidFill>
                  <a:schemeClr val="tx1"/>
                </a:solidFill>
              </a:rPr>
              <a:t>union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186" name="直接箭头连接符 185"/>
          <p:cNvCxnSpPr>
            <a:stCxn id="181" idx="0"/>
            <a:endCxn id="79" idx="2"/>
          </p:cNvCxnSpPr>
          <p:nvPr/>
        </p:nvCxnSpPr>
        <p:spPr>
          <a:xfrm flipV="1">
            <a:off x="4688680" y="2173477"/>
            <a:ext cx="0" cy="2191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矩形 85"/>
          <p:cNvSpPr/>
          <p:nvPr/>
        </p:nvSpPr>
        <p:spPr>
          <a:xfrm>
            <a:off x="7076283" y="2561825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sort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7076283" y="2098293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project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89" name="直接箭头连接符 88"/>
          <p:cNvCxnSpPr>
            <a:stCxn id="86" idx="0"/>
            <a:endCxn id="87" idx="2"/>
          </p:cNvCxnSpPr>
          <p:nvPr/>
        </p:nvCxnSpPr>
        <p:spPr>
          <a:xfrm flipV="1">
            <a:off x="7464694" y="2365440"/>
            <a:ext cx="0" cy="1963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箭头连接符 92"/>
          <p:cNvCxnSpPr>
            <a:endCxn id="86" idx="2"/>
          </p:cNvCxnSpPr>
          <p:nvPr/>
        </p:nvCxnSpPr>
        <p:spPr>
          <a:xfrm flipV="1">
            <a:off x="7464694" y="2828972"/>
            <a:ext cx="0" cy="2191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矩形 93"/>
          <p:cNvSpPr/>
          <p:nvPr/>
        </p:nvSpPr>
        <p:spPr>
          <a:xfrm>
            <a:off x="8899532" y="4418216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Hash </a:t>
            </a:r>
            <a:r>
              <a:rPr lang="en-US" altLang="zh-CN" sz="900" dirty="0" smtClean="0">
                <a:solidFill>
                  <a:schemeClr val="tx1"/>
                </a:solidFill>
              </a:rPr>
              <a:t>Join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9341910" y="3909982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Hash </a:t>
            </a:r>
            <a:r>
              <a:rPr lang="en-US" altLang="zh-CN" sz="900" dirty="0" smtClean="0">
                <a:solidFill>
                  <a:schemeClr val="tx1"/>
                </a:solidFill>
              </a:rPr>
              <a:t>Join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97" name="直接箭头连接符 96"/>
          <p:cNvCxnSpPr>
            <a:stCxn id="94" idx="0"/>
          </p:cNvCxnSpPr>
          <p:nvPr/>
        </p:nvCxnSpPr>
        <p:spPr>
          <a:xfrm flipV="1">
            <a:off x="9287943" y="4173625"/>
            <a:ext cx="278339" cy="2445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矩形 97"/>
          <p:cNvSpPr/>
          <p:nvPr/>
        </p:nvSpPr>
        <p:spPr>
          <a:xfrm>
            <a:off x="8432807" y="4916925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Distributed Hash Split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9366257" y="4916925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Distributed </a:t>
            </a:r>
            <a:r>
              <a:rPr lang="en-US" altLang="zh-CN" sz="900" dirty="0" smtClean="0">
                <a:solidFill>
                  <a:schemeClr val="tx1"/>
                </a:solidFill>
              </a:rPr>
              <a:t>Hash Split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101" name="直接箭头连接符 100"/>
          <p:cNvCxnSpPr>
            <a:stCxn id="98" idx="0"/>
          </p:cNvCxnSpPr>
          <p:nvPr/>
        </p:nvCxnSpPr>
        <p:spPr>
          <a:xfrm flipV="1">
            <a:off x="8821218" y="4672334"/>
            <a:ext cx="316439" cy="2445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箭头连接符 102"/>
          <p:cNvCxnSpPr>
            <a:stCxn id="100" idx="0"/>
          </p:cNvCxnSpPr>
          <p:nvPr/>
        </p:nvCxnSpPr>
        <p:spPr>
          <a:xfrm flipH="1" flipV="1">
            <a:off x="9442652" y="4672334"/>
            <a:ext cx="312016" cy="2445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矩形 103"/>
          <p:cNvSpPr/>
          <p:nvPr/>
        </p:nvSpPr>
        <p:spPr>
          <a:xfrm>
            <a:off x="9791966" y="4418216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Distributed </a:t>
            </a:r>
            <a:r>
              <a:rPr lang="en-US" altLang="zh-CN" sz="900" dirty="0" smtClean="0">
                <a:solidFill>
                  <a:schemeClr val="tx1"/>
                </a:solidFill>
              </a:rPr>
              <a:t>Hash Split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105" name="直接箭头连接符 104"/>
          <p:cNvCxnSpPr>
            <a:stCxn id="104" idx="0"/>
          </p:cNvCxnSpPr>
          <p:nvPr/>
        </p:nvCxnSpPr>
        <p:spPr>
          <a:xfrm flipH="1" flipV="1">
            <a:off x="9856455" y="4173625"/>
            <a:ext cx="323922" cy="2445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矩形 106"/>
          <p:cNvSpPr/>
          <p:nvPr/>
        </p:nvSpPr>
        <p:spPr>
          <a:xfrm>
            <a:off x="9341910" y="3451457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Hash Group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108" name="直接箭头连接符 107"/>
          <p:cNvCxnSpPr>
            <a:stCxn id="96" idx="0"/>
            <a:endCxn id="107" idx="2"/>
          </p:cNvCxnSpPr>
          <p:nvPr/>
        </p:nvCxnSpPr>
        <p:spPr>
          <a:xfrm flipV="1">
            <a:off x="9730321" y="3718604"/>
            <a:ext cx="0" cy="1913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箭头连接符 109"/>
          <p:cNvCxnSpPr>
            <a:stCxn id="107" idx="0"/>
            <a:endCxn id="123" idx="2"/>
          </p:cNvCxnSpPr>
          <p:nvPr/>
        </p:nvCxnSpPr>
        <p:spPr>
          <a:xfrm flipV="1">
            <a:off x="9730321" y="3265655"/>
            <a:ext cx="0" cy="1858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矩形 116"/>
          <p:cNvSpPr/>
          <p:nvPr/>
        </p:nvSpPr>
        <p:spPr>
          <a:xfrm>
            <a:off x="8432807" y="5415634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Scan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18" name="矩形 117"/>
          <p:cNvSpPr/>
          <p:nvPr/>
        </p:nvSpPr>
        <p:spPr>
          <a:xfrm>
            <a:off x="9366257" y="5415634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Scan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119" name="直接箭头连接符 118"/>
          <p:cNvCxnSpPr>
            <a:stCxn id="117" idx="0"/>
            <a:endCxn id="98" idx="2"/>
          </p:cNvCxnSpPr>
          <p:nvPr/>
        </p:nvCxnSpPr>
        <p:spPr>
          <a:xfrm flipV="1">
            <a:off x="8821218" y="5184072"/>
            <a:ext cx="0" cy="2315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箭头连接符 119"/>
          <p:cNvCxnSpPr>
            <a:stCxn id="118" idx="0"/>
            <a:endCxn id="100" idx="2"/>
          </p:cNvCxnSpPr>
          <p:nvPr/>
        </p:nvCxnSpPr>
        <p:spPr>
          <a:xfrm flipV="1">
            <a:off x="9754668" y="5184072"/>
            <a:ext cx="0" cy="2315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矩形 120"/>
          <p:cNvSpPr/>
          <p:nvPr/>
        </p:nvSpPr>
        <p:spPr>
          <a:xfrm>
            <a:off x="10299707" y="4911190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Scan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122" name="直接箭头连接符 121"/>
          <p:cNvCxnSpPr>
            <a:stCxn id="121" idx="0"/>
          </p:cNvCxnSpPr>
          <p:nvPr/>
        </p:nvCxnSpPr>
        <p:spPr>
          <a:xfrm flipH="1" flipV="1">
            <a:off x="10355933" y="4685363"/>
            <a:ext cx="332185" cy="2258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矩形 122"/>
          <p:cNvSpPr/>
          <p:nvPr/>
        </p:nvSpPr>
        <p:spPr>
          <a:xfrm>
            <a:off x="9341910" y="2998508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Distributed Hash Split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124" name="直接箭头连接符 123"/>
          <p:cNvCxnSpPr>
            <a:stCxn id="123" idx="0"/>
            <a:endCxn id="125" idx="2"/>
          </p:cNvCxnSpPr>
          <p:nvPr/>
        </p:nvCxnSpPr>
        <p:spPr>
          <a:xfrm flipV="1">
            <a:off x="9730321" y="2820734"/>
            <a:ext cx="0" cy="1777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矩形 124"/>
          <p:cNvSpPr/>
          <p:nvPr/>
        </p:nvSpPr>
        <p:spPr>
          <a:xfrm>
            <a:off x="9341910" y="2553587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Regroup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126" name="直接箭头连接符 125"/>
          <p:cNvCxnSpPr>
            <a:stCxn id="125" idx="0"/>
            <a:endCxn id="127" idx="2"/>
          </p:cNvCxnSpPr>
          <p:nvPr/>
        </p:nvCxnSpPr>
        <p:spPr>
          <a:xfrm flipV="1">
            <a:off x="9730321" y="2362209"/>
            <a:ext cx="0" cy="1913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矩形 126"/>
          <p:cNvSpPr/>
          <p:nvPr/>
        </p:nvSpPr>
        <p:spPr>
          <a:xfrm>
            <a:off x="9341910" y="2095062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Distributed </a:t>
            </a:r>
            <a:r>
              <a:rPr lang="en-US" altLang="zh-CN" sz="900" dirty="0" smtClean="0">
                <a:solidFill>
                  <a:schemeClr val="tx1"/>
                </a:solidFill>
              </a:rPr>
              <a:t>union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128" name="直接箭头连接符 127"/>
          <p:cNvCxnSpPr>
            <a:stCxn id="127" idx="0"/>
          </p:cNvCxnSpPr>
          <p:nvPr/>
        </p:nvCxnSpPr>
        <p:spPr>
          <a:xfrm flipV="1">
            <a:off x="9730321" y="1875913"/>
            <a:ext cx="0" cy="2191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矩形 130"/>
          <p:cNvSpPr/>
          <p:nvPr/>
        </p:nvSpPr>
        <p:spPr>
          <a:xfrm>
            <a:off x="7076283" y="3048121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Distributed Exchange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65923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1525895" y="2725145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sort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1525895" y="2308913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project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32" name="直接箭头连接符 31"/>
          <p:cNvCxnSpPr>
            <a:stCxn id="29" idx="0"/>
            <a:endCxn id="31" idx="2"/>
          </p:cNvCxnSpPr>
          <p:nvPr/>
        </p:nvCxnSpPr>
        <p:spPr>
          <a:xfrm flipV="1">
            <a:off x="1914306" y="2576060"/>
            <a:ext cx="0" cy="1490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1525895" y="3166001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Scan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34" name="直接箭头连接符 33"/>
          <p:cNvCxnSpPr>
            <a:stCxn id="33" idx="0"/>
            <a:endCxn id="29" idx="2"/>
          </p:cNvCxnSpPr>
          <p:nvPr/>
        </p:nvCxnSpPr>
        <p:spPr>
          <a:xfrm flipV="1">
            <a:off x="1914306" y="2992292"/>
            <a:ext cx="0" cy="1737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3150881" y="3221978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sort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3150881" y="1922969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project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38" name="直接箭头连接符 37"/>
          <p:cNvCxnSpPr>
            <a:stCxn id="44" idx="0"/>
            <a:endCxn id="41" idx="2"/>
          </p:cNvCxnSpPr>
          <p:nvPr/>
        </p:nvCxnSpPr>
        <p:spPr>
          <a:xfrm flipV="1">
            <a:off x="3539292" y="2623721"/>
            <a:ext cx="0" cy="1616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/>
          <p:cNvSpPr/>
          <p:nvPr/>
        </p:nvSpPr>
        <p:spPr>
          <a:xfrm>
            <a:off x="3150881" y="3666867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Scan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40" name="直接箭头连接符 39"/>
          <p:cNvCxnSpPr>
            <a:stCxn id="39" idx="0"/>
            <a:endCxn id="36" idx="2"/>
          </p:cNvCxnSpPr>
          <p:nvPr/>
        </p:nvCxnSpPr>
        <p:spPr>
          <a:xfrm flipV="1">
            <a:off x="3539292" y="3489125"/>
            <a:ext cx="0" cy="1777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3150881" y="2356574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merge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3150881" y="2785344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Distributed </a:t>
            </a:r>
            <a:r>
              <a:rPr lang="en-US" altLang="zh-CN" sz="900" smtClean="0">
                <a:solidFill>
                  <a:schemeClr val="tx1"/>
                </a:solidFill>
              </a:rPr>
              <a:t>Pipe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46" name="直接箭头连接符 45"/>
          <p:cNvCxnSpPr>
            <a:stCxn id="36" idx="0"/>
            <a:endCxn id="44" idx="2"/>
          </p:cNvCxnSpPr>
          <p:nvPr/>
        </p:nvCxnSpPr>
        <p:spPr>
          <a:xfrm flipV="1">
            <a:off x="3539292" y="3052491"/>
            <a:ext cx="0" cy="1694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>
            <a:stCxn id="41" idx="0"/>
            <a:endCxn id="37" idx="2"/>
          </p:cNvCxnSpPr>
          <p:nvPr/>
        </p:nvCxnSpPr>
        <p:spPr>
          <a:xfrm flipV="1">
            <a:off x="3539292" y="2190116"/>
            <a:ext cx="0" cy="1664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右箭头 54"/>
          <p:cNvSpPr/>
          <p:nvPr/>
        </p:nvSpPr>
        <p:spPr>
          <a:xfrm>
            <a:off x="2517540" y="2656250"/>
            <a:ext cx="381000" cy="40312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矩形 66"/>
          <p:cNvSpPr/>
          <p:nvPr/>
        </p:nvSpPr>
        <p:spPr>
          <a:xfrm>
            <a:off x="3150881" y="4756570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sort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3150881" y="5192128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Scan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69" name="直接箭头连接符 68"/>
          <p:cNvCxnSpPr>
            <a:stCxn id="68" idx="0"/>
            <a:endCxn id="67" idx="2"/>
          </p:cNvCxnSpPr>
          <p:nvPr/>
        </p:nvCxnSpPr>
        <p:spPr>
          <a:xfrm flipV="1">
            <a:off x="3539292" y="5023717"/>
            <a:ext cx="0" cy="1684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矩形 69"/>
          <p:cNvSpPr/>
          <p:nvPr/>
        </p:nvSpPr>
        <p:spPr>
          <a:xfrm>
            <a:off x="3150881" y="4310608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Distributed </a:t>
            </a:r>
            <a:r>
              <a:rPr lang="en-US" altLang="zh-CN" sz="900" smtClean="0">
                <a:solidFill>
                  <a:schemeClr val="tx1"/>
                </a:solidFill>
              </a:rPr>
              <a:t>Pipe(Send)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71" name="直接箭头连接符 70"/>
          <p:cNvCxnSpPr>
            <a:stCxn id="67" idx="0"/>
            <a:endCxn id="70" idx="2"/>
          </p:cNvCxnSpPr>
          <p:nvPr/>
        </p:nvCxnSpPr>
        <p:spPr>
          <a:xfrm flipV="1">
            <a:off x="3539292" y="4577755"/>
            <a:ext cx="0" cy="1788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右箭头 72"/>
          <p:cNvSpPr/>
          <p:nvPr/>
        </p:nvSpPr>
        <p:spPr>
          <a:xfrm rot="5400000">
            <a:off x="2716526" y="3918545"/>
            <a:ext cx="381000" cy="40312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矩形 73"/>
          <p:cNvSpPr/>
          <p:nvPr/>
        </p:nvSpPr>
        <p:spPr>
          <a:xfrm>
            <a:off x="1593709" y="4310608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project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75" name="直接箭头连接符 74"/>
          <p:cNvCxnSpPr>
            <a:stCxn id="77" idx="0"/>
          </p:cNvCxnSpPr>
          <p:nvPr/>
        </p:nvCxnSpPr>
        <p:spPr>
          <a:xfrm flipH="1" flipV="1">
            <a:off x="2146376" y="5020691"/>
            <a:ext cx="320939" cy="1716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矩形 75"/>
          <p:cNvSpPr/>
          <p:nvPr/>
        </p:nvSpPr>
        <p:spPr>
          <a:xfrm>
            <a:off x="1593709" y="4753544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merge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2078904" y="5192318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Distributed </a:t>
            </a:r>
            <a:r>
              <a:rPr lang="en-US" altLang="zh-CN" sz="900" smtClean="0">
                <a:solidFill>
                  <a:schemeClr val="tx1"/>
                </a:solidFill>
              </a:rPr>
              <a:t>Pipe(Recv)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78" name="直接箭头连接符 77"/>
          <p:cNvCxnSpPr>
            <a:stCxn id="76" idx="0"/>
            <a:endCxn id="74" idx="2"/>
          </p:cNvCxnSpPr>
          <p:nvPr/>
        </p:nvCxnSpPr>
        <p:spPr>
          <a:xfrm flipV="1">
            <a:off x="1982120" y="4577755"/>
            <a:ext cx="0" cy="1757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矩形 78"/>
          <p:cNvSpPr/>
          <p:nvPr/>
        </p:nvSpPr>
        <p:spPr>
          <a:xfrm>
            <a:off x="1133065" y="5192318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Distributed </a:t>
            </a:r>
            <a:r>
              <a:rPr lang="en-US" altLang="zh-CN" sz="900" smtClean="0">
                <a:solidFill>
                  <a:schemeClr val="tx1"/>
                </a:solidFill>
              </a:rPr>
              <a:t>Pipe(Recv)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81" name="直接箭头连接符 80"/>
          <p:cNvCxnSpPr>
            <a:stCxn id="79" idx="0"/>
          </p:cNvCxnSpPr>
          <p:nvPr/>
        </p:nvCxnSpPr>
        <p:spPr>
          <a:xfrm flipV="1">
            <a:off x="1521476" y="5020691"/>
            <a:ext cx="311137" cy="1716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连接符 118"/>
          <p:cNvCxnSpPr/>
          <p:nvPr/>
        </p:nvCxnSpPr>
        <p:spPr>
          <a:xfrm>
            <a:off x="2634342" y="1922969"/>
            <a:ext cx="0" cy="210785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连接符 119"/>
          <p:cNvCxnSpPr/>
          <p:nvPr/>
        </p:nvCxnSpPr>
        <p:spPr>
          <a:xfrm>
            <a:off x="1133065" y="4030824"/>
            <a:ext cx="2794638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矩形 126"/>
          <p:cNvSpPr/>
          <p:nvPr/>
        </p:nvSpPr>
        <p:spPr>
          <a:xfrm>
            <a:off x="941082" y="1462228"/>
            <a:ext cx="33587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en-US" altLang="zh-CN" sz="1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i="1">
                <a:latin typeface="Times New Roman" panose="02020603050405020304" pitchFamily="18" charset="0"/>
                <a:cs typeface="Times New Roman" panose="02020603050405020304" pitchFamily="18" charset="0"/>
              </a:rPr>
              <a:t>f1</a:t>
            </a:r>
            <a:r>
              <a:rPr lang="en-US" altLang="zh-CN" sz="1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altLang="zh-CN" sz="1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i="1">
                <a:latin typeface="Times New Roman" panose="02020603050405020304" pitchFamily="18" charset="0"/>
                <a:cs typeface="Times New Roman" panose="02020603050405020304" pitchFamily="18" charset="0"/>
              </a:rPr>
              <a:t>table1</a:t>
            </a:r>
            <a:r>
              <a:rPr lang="en-US" altLang="zh-CN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ORDER BY </a:t>
            </a:r>
            <a:r>
              <a:rPr lang="en-US" altLang="zh-CN" sz="14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f1;</a:t>
            </a:r>
            <a:endParaRPr lang="zh-CN" alt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8" name="文本框 127"/>
          <p:cNvSpPr txBox="1"/>
          <p:nvPr/>
        </p:nvSpPr>
        <p:spPr>
          <a:xfrm>
            <a:off x="2370531" y="2462748"/>
            <a:ext cx="6703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Phase 1</a:t>
            </a:r>
            <a:endParaRPr lang="zh-CN" altLang="en-US" sz="1200"/>
          </a:p>
        </p:txBody>
      </p:sp>
      <p:sp>
        <p:nvSpPr>
          <p:cNvPr id="129" name="文本框 128"/>
          <p:cNvSpPr txBox="1"/>
          <p:nvPr/>
        </p:nvSpPr>
        <p:spPr>
          <a:xfrm>
            <a:off x="2117342" y="4003380"/>
            <a:ext cx="6703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Phase 2</a:t>
            </a:r>
            <a:endParaRPr lang="zh-CN" altLang="en-US" sz="1200"/>
          </a:p>
        </p:txBody>
      </p:sp>
      <p:sp>
        <p:nvSpPr>
          <p:cNvPr id="130" name="文本框 129"/>
          <p:cNvSpPr txBox="1"/>
          <p:nvPr/>
        </p:nvSpPr>
        <p:spPr>
          <a:xfrm>
            <a:off x="1701130" y="5517041"/>
            <a:ext cx="6204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master</a:t>
            </a:r>
            <a:endParaRPr lang="zh-CN" altLang="en-US" sz="1200"/>
          </a:p>
        </p:txBody>
      </p:sp>
      <p:sp>
        <p:nvSpPr>
          <p:cNvPr id="131" name="文本框 130"/>
          <p:cNvSpPr txBox="1"/>
          <p:nvPr/>
        </p:nvSpPr>
        <p:spPr>
          <a:xfrm>
            <a:off x="3229046" y="5516489"/>
            <a:ext cx="4964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slave</a:t>
            </a:r>
            <a:endParaRPr lang="zh-CN" altLang="en-US" sz="1200"/>
          </a:p>
        </p:txBody>
      </p:sp>
      <p:sp>
        <p:nvSpPr>
          <p:cNvPr id="138" name="矩形 137"/>
          <p:cNvSpPr/>
          <p:nvPr/>
        </p:nvSpPr>
        <p:spPr>
          <a:xfrm>
            <a:off x="5227462" y="3478389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sort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39" name="矩形 138"/>
          <p:cNvSpPr/>
          <p:nvPr/>
        </p:nvSpPr>
        <p:spPr>
          <a:xfrm>
            <a:off x="5227462" y="3913947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Scan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140" name="直接箭头连接符 139"/>
          <p:cNvCxnSpPr>
            <a:stCxn id="139" idx="0"/>
            <a:endCxn id="138" idx="2"/>
          </p:cNvCxnSpPr>
          <p:nvPr/>
        </p:nvCxnSpPr>
        <p:spPr>
          <a:xfrm flipV="1">
            <a:off x="5615873" y="3745536"/>
            <a:ext cx="0" cy="1684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矩形 140"/>
          <p:cNvSpPr/>
          <p:nvPr/>
        </p:nvSpPr>
        <p:spPr>
          <a:xfrm>
            <a:off x="5227462" y="3032427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Distributed </a:t>
            </a:r>
            <a:r>
              <a:rPr lang="en-US" altLang="zh-CN" sz="900" smtClean="0">
                <a:solidFill>
                  <a:schemeClr val="tx1"/>
                </a:solidFill>
              </a:rPr>
              <a:t>Pipe(Send)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142" name="直接箭头连接符 141"/>
          <p:cNvCxnSpPr>
            <a:stCxn id="138" idx="0"/>
            <a:endCxn id="141" idx="2"/>
          </p:cNvCxnSpPr>
          <p:nvPr/>
        </p:nvCxnSpPr>
        <p:spPr>
          <a:xfrm flipV="1">
            <a:off x="5615873" y="3299574"/>
            <a:ext cx="0" cy="1788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右箭头 145"/>
          <p:cNvSpPr/>
          <p:nvPr/>
        </p:nvSpPr>
        <p:spPr>
          <a:xfrm>
            <a:off x="6202195" y="3394602"/>
            <a:ext cx="381000" cy="40312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7" name="矩形 146"/>
          <p:cNvSpPr/>
          <p:nvPr/>
        </p:nvSpPr>
        <p:spPr>
          <a:xfrm>
            <a:off x="6678074" y="3786223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sort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48" name="矩形 147"/>
          <p:cNvSpPr/>
          <p:nvPr/>
        </p:nvSpPr>
        <p:spPr>
          <a:xfrm>
            <a:off x="6678074" y="4221781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Scan1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149" name="直接箭头连接符 148"/>
          <p:cNvCxnSpPr>
            <a:stCxn id="148" idx="0"/>
            <a:endCxn id="147" idx="2"/>
          </p:cNvCxnSpPr>
          <p:nvPr/>
        </p:nvCxnSpPr>
        <p:spPr>
          <a:xfrm flipV="1">
            <a:off x="7066485" y="4053370"/>
            <a:ext cx="0" cy="1684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矩形 149"/>
          <p:cNvSpPr/>
          <p:nvPr/>
        </p:nvSpPr>
        <p:spPr>
          <a:xfrm>
            <a:off x="7159660" y="2320925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Distributed </a:t>
            </a:r>
            <a:r>
              <a:rPr lang="en-US" altLang="zh-CN" sz="900" smtClean="0">
                <a:solidFill>
                  <a:schemeClr val="tx1"/>
                </a:solidFill>
              </a:rPr>
              <a:t>Pipe(Send)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151" name="直接箭头连接符 150"/>
          <p:cNvCxnSpPr>
            <a:stCxn id="147" idx="0"/>
            <a:endCxn id="159" idx="2"/>
          </p:cNvCxnSpPr>
          <p:nvPr/>
        </p:nvCxnSpPr>
        <p:spPr>
          <a:xfrm flipV="1">
            <a:off x="7066485" y="3545583"/>
            <a:ext cx="0" cy="2406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矩形 151"/>
          <p:cNvSpPr/>
          <p:nvPr/>
        </p:nvSpPr>
        <p:spPr>
          <a:xfrm>
            <a:off x="7664960" y="3278435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exchange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54" name="矩形 153"/>
          <p:cNvSpPr/>
          <p:nvPr/>
        </p:nvSpPr>
        <p:spPr>
          <a:xfrm>
            <a:off x="7664960" y="3786223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sort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55" name="矩形 154"/>
          <p:cNvSpPr/>
          <p:nvPr/>
        </p:nvSpPr>
        <p:spPr>
          <a:xfrm>
            <a:off x="7664960" y="4221781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Scan2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156" name="直接箭头连接符 155"/>
          <p:cNvCxnSpPr>
            <a:stCxn id="155" idx="0"/>
            <a:endCxn id="154" idx="2"/>
          </p:cNvCxnSpPr>
          <p:nvPr/>
        </p:nvCxnSpPr>
        <p:spPr>
          <a:xfrm flipV="1">
            <a:off x="8053371" y="4053370"/>
            <a:ext cx="0" cy="1684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矩形 158"/>
          <p:cNvSpPr/>
          <p:nvPr/>
        </p:nvSpPr>
        <p:spPr>
          <a:xfrm>
            <a:off x="6678074" y="3278436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exchange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160" name="直接箭头连接符 159"/>
          <p:cNvCxnSpPr>
            <a:stCxn id="154" idx="0"/>
            <a:endCxn id="152" idx="2"/>
          </p:cNvCxnSpPr>
          <p:nvPr/>
        </p:nvCxnSpPr>
        <p:spPr>
          <a:xfrm flipV="1">
            <a:off x="8053371" y="3545582"/>
            <a:ext cx="0" cy="2406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矩形 167"/>
          <p:cNvSpPr/>
          <p:nvPr/>
        </p:nvSpPr>
        <p:spPr>
          <a:xfrm>
            <a:off x="7159660" y="2767962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merge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169" name="直接箭头连接符 168"/>
          <p:cNvCxnSpPr>
            <a:stCxn id="159" idx="0"/>
          </p:cNvCxnSpPr>
          <p:nvPr/>
        </p:nvCxnSpPr>
        <p:spPr>
          <a:xfrm flipV="1">
            <a:off x="7066485" y="3035109"/>
            <a:ext cx="299238" cy="2433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接箭头连接符 171"/>
          <p:cNvCxnSpPr>
            <a:stCxn id="152" idx="0"/>
          </p:cNvCxnSpPr>
          <p:nvPr/>
        </p:nvCxnSpPr>
        <p:spPr>
          <a:xfrm flipH="1" flipV="1">
            <a:off x="7738571" y="3047019"/>
            <a:ext cx="314800" cy="2314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直接箭头连接符 178"/>
          <p:cNvCxnSpPr>
            <a:stCxn id="168" idx="0"/>
            <a:endCxn id="150" idx="2"/>
          </p:cNvCxnSpPr>
          <p:nvPr/>
        </p:nvCxnSpPr>
        <p:spPr>
          <a:xfrm flipV="1">
            <a:off x="7548071" y="2588072"/>
            <a:ext cx="0" cy="1798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文本框 181"/>
          <p:cNvSpPr txBox="1"/>
          <p:nvPr/>
        </p:nvSpPr>
        <p:spPr>
          <a:xfrm>
            <a:off x="6046478" y="3087701"/>
            <a:ext cx="6703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Phase 3</a:t>
            </a:r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431002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3410901" y="3476917"/>
            <a:ext cx="1072449" cy="16925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altLang="zh-CN" sz="1200" b="1" smtClean="0">
                <a:solidFill>
                  <a:schemeClr val="tx1"/>
                </a:solidFill>
              </a:rPr>
              <a:t>Slave 2 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4871501" y="3476917"/>
            <a:ext cx="1072449" cy="16958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altLang="zh-CN" sz="1200" b="1" smtClean="0">
                <a:solidFill>
                  <a:schemeClr val="tx1"/>
                </a:solidFill>
              </a:rPr>
              <a:t>Slave N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sp>
        <p:nvSpPr>
          <p:cNvPr id="173" name="矩形 172"/>
          <p:cNvSpPr/>
          <p:nvPr/>
        </p:nvSpPr>
        <p:spPr>
          <a:xfrm>
            <a:off x="3454400" y="4507418"/>
            <a:ext cx="998266" cy="4371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4" name="矩形 173"/>
          <p:cNvSpPr/>
          <p:nvPr/>
        </p:nvSpPr>
        <p:spPr>
          <a:xfrm>
            <a:off x="4918663" y="4499893"/>
            <a:ext cx="998266" cy="4371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2164907" y="3476917"/>
            <a:ext cx="1072449" cy="16956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altLang="zh-CN" sz="1200" b="1" smtClean="0">
                <a:solidFill>
                  <a:schemeClr val="tx1"/>
                </a:solidFill>
              </a:rPr>
              <a:t>Slave 1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sp>
        <p:nvSpPr>
          <p:cNvPr id="172" name="矩形 171"/>
          <p:cNvSpPr/>
          <p:nvPr/>
        </p:nvSpPr>
        <p:spPr>
          <a:xfrm>
            <a:off x="2211097" y="4504194"/>
            <a:ext cx="998266" cy="4371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1181710" y="1888331"/>
            <a:ext cx="4762500" cy="3488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06070">
              <a:lnSpc>
                <a:spcPts val="2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zh-CN" sz="1200" b="1">
                <a:latin typeface="Times New Roman" panose="02020603050405020304" pitchFamily="18" charset="0"/>
              </a:rPr>
              <a:t>SELECT</a:t>
            </a:r>
            <a:r>
              <a:rPr lang="en-US" altLang="zh-CN" sz="1200">
                <a:latin typeface="Times New Roman" panose="02020603050405020304" pitchFamily="18" charset="0"/>
              </a:rPr>
              <a:t> count(*) </a:t>
            </a:r>
            <a:r>
              <a:rPr lang="en-US" altLang="zh-CN" sz="1200" b="1">
                <a:latin typeface="Times New Roman" panose="02020603050405020304" pitchFamily="18" charset="0"/>
              </a:rPr>
              <a:t>FROM</a:t>
            </a:r>
            <a:r>
              <a:rPr lang="en-US" altLang="zh-CN" sz="1200">
                <a:latin typeface="Times New Roman" panose="02020603050405020304" pitchFamily="18" charset="0"/>
              </a:rPr>
              <a:t> </a:t>
            </a:r>
            <a:r>
              <a:rPr lang="en-US" altLang="zh-CN" sz="1200" i="1">
                <a:latin typeface="Times New Roman" panose="02020603050405020304" pitchFamily="18" charset="0"/>
              </a:rPr>
              <a:t>table_name</a:t>
            </a:r>
            <a:r>
              <a:rPr lang="en-US" altLang="zh-CN" sz="1200">
                <a:latin typeface="Times New Roman" panose="02020603050405020304" pitchFamily="18" charset="0"/>
              </a:rPr>
              <a:t> </a:t>
            </a:r>
            <a:r>
              <a:rPr lang="en-US" altLang="zh-CN" sz="1200" b="1">
                <a:latin typeface="Times New Roman" panose="02020603050405020304" pitchFamily="18" charset="0"/>
              </a:rPr>
              <a:t>WHERE</a:t>
            </a:r>
            <a:r>
              <a:rPr lang="en-US" altLang="zh-CN" sz="1200">
                <a:latin typeface="Times New Roman" panose="02020603050405020304" pitchFamily="18" charset="0"/>
              </a:rPr>
              <a:t> </a:t>
            </a:r>
            <a:r>
              <a:rPr lang="en-US" altLang="zh-CN" sz="1200" i="1">
                <a:latin typeface="Times New Roman" panose="02020603050405020304" pitchFamily="18" charset="0"/>
              </a:rPr>
              <a:t>field_name </a:t>
            </a:r>
            <a:r>
              <a:rPr lang="en-US" altLang="zh-CN" sz="1200">
                <a:latin typeface="Times New Roman" panose="02020603050405020304" pitchFamily="18" charset="0"/>
              </a:rPr>
              <a:t>&gt; 100;</a:t>
            </a:r>
            <a:endParaRPr lang="zh-CN" altLang="zh-CN" sz="1200">
              <a:latin typeface="Times New Roman" panose="02020603050405020304" pitchFamily="18" charset="0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2164907" y="2715208"/>
            <a:ext cx="3779042" cy="6602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1200" b="1" smtClean="0">
                <a:solidFill>
                  <a:schemeClr val="tx1"/>
                </a:solidFill>
              </a:rPr>
              <a:t>Master 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2164906" y="5382480"/>
            <a:ext cx="3779043" cy="6323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1200" b="1" smtClean="0">
                <a:solidFill>
                  <a:schemeClr val="tx1"/>
                </a:solidFill>
              </a:rPr>
              <a:t>Global File System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sp>
        <p:nvSpPr>
          <p:cNvPr id="4" name="折角形 3"/>
          <p:cNvSpPr/>
          <p:nvPr/>
        </p:nvSpPr>
        <p:spPr>
          <a:xfrm>
            <a:off x="2685469" y="5636497"/>
            <a:ext cx="792404" cy="324401"/>
          </a:xfrm>
          <a:prstGeom prst="foldedCorner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Table Partition 1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6" name="折角形 5"/>
          <p:cNvSpPr/>
          <p:nvPr/>
        </p:nvSpPr>
        <p:spPr>
          <a:xfrm>
            <a:off x="3655734" y="5636497"/>
            <a:ext cx="792404" cy="324401"/>
          </a:xfrm>
          <a:prstGeom prst="foldedCorner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Table</a:t>
            </a:r>
          </a:p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Partition 2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9" name="折角形 8"/>
          <p:cNvSpPr/>
          <p:nvPr/>
        </p:nvSpPr>
        <p:spPr>
          <a:xfrm>
            <a:off x="4856883" y="5636497"/>
            <a:ext cx="792404" cy="324401"/>
          </a:xfrm>
          <a:prstGeom prst="foldedCorner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Table Partition 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302523" y="4572682"/>
            <a:ext cx="147092" cy="32877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492797" y="4672917"/>
            <a:ext cx="118247" cy="22853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677774" y="4617671"/>
            <a:ext cx="118247" cy="28378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862751" y="4672917"/>
            <a:ext cx="265066" cy="22853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326489" y="4672622"/>
            <a:ext cx="86366" cy="13865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solidFill>
                <a:schemeClr val="tx1"/>
              </a:solidFill>
            </a:endParaRPr>
          </a:p>
        </p:txBody>
      </p:sp>
      <p:cxnSp>
        <p:nvCxnSpPr>
          <p:cNvPr id="20" name="直接箭头连接符 19"/>
          <p:cNvCxnSpPr>
            <a:stCxn id="16" idx="0"/>
            <a:endCxn id="24" idx="2"/>
          </p:cNvCxnSpPr>
          <p:nvPr/>
        </p:nvCxnSpPr>
        <p:spPr>
          <a:xfrm flipV="1">
            <a:off x="2369672" y="4393366"/>
            <a:ext cx="1173" cy="279256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右箭头 20"/>
          <p:cNvSpPr/>
          <p:nvPr/>
        </p:nvSpPr>
        <p:spPr>
          <a:xfrm rot="16200000">
            <a:off x="3855900" y="5100349"/>
            <a:ext cx="137203" cy="371417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/>
          </a:p>
        </p:txBody>
      </p:sp>
      <p:sp>
        <p:nvSpPr>
          <p:cNvPr id="17" name="矩形 16"/>
          <p:cNvSpPr/>
          <p:nvPr/>
        </p:nvSpPr>
        <p:spPr>
          <a:xfrm>
            <a:off x="2638011" y="4240095"/>
            <a:ext cx="310528" cy="17370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19" name="右箭头 18"/>
          <p:cNvSpPr/>
          <p:nvPr/>
        </p:nvSpPr>
        <p:spPr>
          <a:xfrm>
            <a:off x="2478208" y="4264550"/>
            <a:ext cx="131231" cy="16357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/>
          </a:p>
        </p:txBody>
      </p:sp>
      <p:sp>
        <p:nvSpPr>
          <p:cNvPr id="24" name="矩形 23"/>
          <p:cNvSpPr/>
          <p:nvPr/>
        </p:nvSpPr>
        <p:spPr>
          <a:xfrm>
            <a:off x="2300695" y="4255840"/>
            <a:ext cx="140299" cy="13752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solidFill>
                <a:schemeClr val="tx1"/>
              </a:solidFill>
            </a:endParaRPr>
          </a:p>
        </p:txBody>
      </p:sp>
      <p:cxnSp>
        <p:nvCxnSpPr>
          <p:cNvPr id="30" name="直接箭头连接符 29"/>
          <p:cNvCxnSpPr>
            <a:endCxn id="17" idx="2"/>
          </p:cNvCxnSpPr>
          <p:nvPr/>
        </p:nvCxnSpPr>
        <p:spPr>
          <a:xfrm flipV="1">
            <a:off x="1916748" y="4413800"/>
            <a:ext cx="876527" cy="243861"/>
          </a:xfrm>
          <a:prstGeom prst="straightConnector1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1102284" y="4354714"/>
            <a:ext cx="1151107" cy="373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smtClean="0"/>
              <a:t>Uncompressed </a:t>
            </a:r>
            <a:r>
              <a:rPr lang="en-US" altLang="zh-CN" sz="1200"/>
              <a:t>data</a:t>
            </a:r>
            <a:endParaRPr lang="zh-CN" altLang="en-US" sz="1200"/>
          </a:p>
        </p:txBody>
      </p:sp>
      <p:sp>
        <p:nvSpPr>
          <p:cNvPr id="32" name="文本框 31"/>
          <p:cNvSpPr txBox="1"/>
          <p:nvPr/>
        </p:nvSpPr>
        <p:spPr>
          <a:xfrm>
            <a:off x="1177185" y="4863011"/>
            <a:ext cx="944429" cy="373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smtClean="0"/>
              <a:t>compressed data</a:t>
            </a:r>
            <a:endParaRPr lang="zh-CN" altLang="en-US" sz="1200"/>
          </a:p>
        </p:txBody>
      </p:sp>
      <p:cxnSp>
        <p:nvCxnSpPr>
          <p:cNvPr id="33" name="直接箭头连接符 32"/>
          <p:cNvCxnSpPr>
            <a:endCxn id="16" idx="1"/>
          </p:cNvCxnSpPr>
          <p:nvPr/>
        </p:nvCxnSpPr>
        <p:spPr>
          <a:xfrm flipV="1">
            <a:off x="1916748" y="4741951"/>
            <a:ext cx="409741" cy="171357"/>
          </a:xfrm>
          <a:prstGeom prst="straightConnector1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4548133" y="5555042"/>
            <a:ext cx="357087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mtClean="0"/>
              <a:t>…</a:t>
            </a:r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3548518" y="4611146"/>
            <a:ext cx="131968" cy="29031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3713446" y="4657661"/>
            <a:ext cx="159118" cy="24379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3923769" y="4617671"/>
            <a:ext cx="118247" cy="28378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4108746" y="4672917"/>
            <a:ext cx="265066" cy="22853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3755549" y="4724353"/>
            <a:ext cx="86366" cy="13865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5009118" y="4572682"/>
            <a:ext cx="118247" cy="32877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5199392" y="4672917"/>
            <a:ext cx="118247" cy="22853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5384369" y="4617671"/>
            <a:ext cx="118247" cy="28378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5569346" y="4672917"/>
            <a:ext cx="265066" cy="22853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5604626" y="4697872"/>
            <a:ext cx="194853" cy="12429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3900276" y="4244743"/>
            <a:ext cx="310528" cy="17370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60" name="右箭头 59"/>
          <p:cNvSpPr/>
          <p:nvPr/>
        </p:nvSpPr>
        <p:spPr>
          <a:xfrm>
            <a:off x="3740473" y="4269198"/>
            <a:ext cx="131231" cy="16357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/>
          </a:p>
        </p:txBody>
      </p:sp>
      <p:sp>
        <p:nvSpPr>
          <p:cNvPr id="61" name="右箭头 60"/>
          <p:cNvSpPr/>
          <p:nvPr/>
        </p:nvSpPr>
        <p:spPr>
          <a:xfrm rot="16200000">
            <a:off x="3988916" y="4076488"/>
            <a:ext cx="106200" cy="202127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/>
          </a:p>
        </p:txBody>
      </p:sp>
      <p:sp>
        <p:nvSpPr>
          <p:cNvPr id="62" name="矩形 61"/>
          <p:cNvSpPr/>
          <p:nvPr/>
        </p:nvSpPr>
        <p:spPr>
          <a:xfrm>
            <a:off x="3562960" y="4260488"/>
            <a:ext cx="140299" cy="13752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5333567" y="4240095"/>
            <a:ext cx="310528" cy="17370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65" name="右箭头 64"/>
          <p:cNvSpPr/>
          <p:nvPr/>
        </p:nvSpPr>
        <p:spPr>
          <a:xfrm>
            <a:off x="5173764" y="4264550"/>
            <a:ext cx="131231" cy="16357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/>
          </a:p>
        </p:txBody>
      </p:sp>
      <p:sp>
        <p:nvSpPr>
          <p:cNvPr id="67" name="矩形 66"/>
          <p:cNvSpPr/>
          <p:nvPr/>
        </p:nvSpPr>
        <p:spPr>
          <a:xfrm>
            <a:off x="4996251" y="4255840"/>
            <a:ext cx="140299" cy="13752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solidFill>
                <a:schemeClr val="tx1"/>
              </a:solidFill>
            </a:endParaRPr>
          </a:p>
        </p:txBody>
      </p:sp>
      <p:cxnSp>
        <p:nvCxnSpPr>
          <p:cNvPr id="68" name="直接箭头连接符 67"/>
          <p:cNvCxnSpPr>
            <a:stCxn id="46" idx="0"/>
            <a:endCxn id="62" idx="2"/>
          </p:cNvCxnSpPr>
          <p:nvPr/>
        </p:nvCxnSpPr>
        <p:spPr>
          <a:xfrm rot="16200000" flipV="1">
            <a:off x="3552752" y="4478373"/>
            <a:ext cx="326340" cy="165622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>
            <a:stCxn id="57" idx="0"/>
            <a:endCxn id="67" idx="2"/>
          </p:cNvCxnSpPr>
          <p:nvPr/>
        </p:nvCxnSpPr>
        <p:spPr>
          <a:xfrm rot="16200000" flipV="1">
            <a:off x="5231974" y="4227793"/>
            <a:ext cx="304506" cy="635652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/>
          <p:cNvCxnSpPr/>
          <p:nvPr/>
        </p:nvCxnSpPr>
        <p:spPr>
          <a:xfrm flipV="1">
            <a:off x="3914705" y="3192632"/>
            <a:ext cx="3319" cy="459602"/>
          </a:xfrm>
          <a:prstGeom prst="straightConnector1">
            <a:avLst/>
          </a:prstGeom>
          <a:ln w="31750">
            <a:solidFill>
              <a:schemeClr val="tx1">
                <a:lumMod val="50000"/>
                <a:lumOff val="5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/>
          <p:cNvCxnSpPr>
            <a:stCxn id="144" idx="0"/>
          </p:cNvCxnSpPr>
          <p:nvPr/>
        </p:nvCxnSpPr>
        <p:spPr>
          <a:xfrm flipV="1">
            <a:off x="2715856" y="3201957"/>
            <a:ext cx="809664" cy="450277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/>
          <p:cNvCxnSpPr>
            <a:stCxn id="147" idx="0"/>
          </p:cNvCxnSpPr>
          <p:nvPr/>
        </p:nvCxnSpPr>
        <p:spPr>
          <a:xfrm flipH="1" flipV="1">
            <a:off x="4397199" y="3201957"/>
            <a:ext cx="1018300" cy="450277"/>
          </a:xfrm>
          <a:prstGeom prst="straightConnector1">
            <a:avLst/>
          </a:prstGeom>
          <a:ln w="317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文本框 89"/>
          <p:cNvSpPr txBox="1"/>
          <p:nvPr/>
        </p:nvSpPr>
        <p:spPr>
          <a:xfrm>
            <a:off x="4534555" y="4614423"/>
            <a:ext cx="357087" cy="298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…</a:t>
            </a:r>
            <a:endParaRPr lang="zh-CN" altLang="en-US"/>
          </a:p>
        </p:txBody>
      </p:sp>
      <p:sp>
        <p:nvSpPr>
          <p:cNvPr id="91" name="右箭头 90"/>
          <p:cNvSpPr/>
          <p:nvPr/>
        </p:nvSpPr>
        <p:spPr>
          <a:xfrm rot="16200000">
            <a:off x="2760089" y="4076606"/>
            <a:ext cx="106200" cy="202127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/>
          </a:p>
        </p:txBody>
      </p:sp>
      <p:sp>
        <p:nvSpPr>
          <p:cNvPr id="92" name="右箭头 91"/>
          <p:cNvSpPr/>
          <p:nvPr/>
        </p:nvSpPr>
        <p:spPr>
          <a:xfrm rot="16200000">
            <a:off x="5435731" y="4076488"/>
            <a:ext cx="106200" cy="202127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/>
          </a:p>
        </p:txBody>
      </p:sp>
      <p:sp>
        <p:nvSpPr>
          <p:cNvPr id="114" name="右箭头 113"/>
          <p:cNvSpPr/>
          <p:nvPr/>
        </p:nvSpPr>
        <p:spPr>
          <a:xfrm rot="16200000">
            <a:off x="2632529" y="5088837"/>
            <a:ext cx="137203" cy="371417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/>
          </a:p>
        </p:txBody>
      </p:sp>
      <p:sp>
        <p:nvSpPr>
          <p:cNvPr id="115" name="右箭头 114"/>
          <p:cNvSpPr/>
          <p:nvPr/>
        </p:nvSpPr>
        <p:spPr>
          <a:xfrm rot="16200000">
            <a:off x="5306313" y="5088836"/>
            <a:ext cx="137203" cy="371417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/>
          </a:p>
        </p:txBody>
      </p:sp>
      <p:sp>
        <p:nvSpPr>
          <p:cNvPr id="144" name="圆角矩形 143"/>
          <p:cNvSpPr/>
          <p:nvPr/>
        </p:nvSpPr>
        <p:spPr>
          <a:xfrm>
            <a:off x="2280016" y="3652234"/>
            <a:ext cx="871679" cy="436484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Sub Query Execute plan 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146" name="圆角矩形 145"/>
          <p:cNvSpPr/>
          <p:nvPr/>
        </p:nvSpPr>
        <p:spPr>
          <a:xfrm>
            <a:off x="3525520" y="3652234"/>
            <a:ext cx="871679" cy="436484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Sub Query Execute plan 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147" name="圆角矩形 146"/>
          <p:cNvSpPr/>
          <p:nvPr/>
        </p:nvSpPr>
        <p:spPr>
          <a:xfrm>
            <a:off x="4979659" y="3652234"/>
            <a:ext cx="871679" cy="436484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Sub Query Execute plan 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155" name="圆角矩形 154"/>
          <p:cNvSpPr/>
          <p:nvPr/>
        </p:nvSpPr>
        <p:spPr>
          <a:xfrm>
            <a:off x="2552258" y="2970939"/>
            <a:ext cx="2824842" cy="221693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Query </a:t>
            </a:r>
            <a:r>
              <a:rPr lang="en-US" altLang="zh-CN" sz="900">
                <a:solidFill>
                  <a:schemeClr val="tx1"/>
                </a:solidFill>
              </a:rPr>
              <a:t>Execute plan 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160" name="矩形 159"/>
          <p:cNvSpPr/>
          <p:nvPr/>
        </p:nvSpPr>
        <p:spPr>
          <a:xfrm>
            <a:off x="3443000" y="2278724"/>
            <a:ext cx="1038414" cy="3058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200" b="1" smtClean="0">
                <a:solidFill>
                  <a:schemeClr val="tx1"/>
                </a:solidFill>
              </a:rPr>
              <a:t>Client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cxnSp>
        <p:nvCxnSpPr>
          <p:cNvPr id="161" name="直接箭头连接符 160"/>
          <p:cNvCxnSpPr/>
          <p:nvPr/>
        </p:nvCxnSpPr>
        <p:spPr>
          <a:xfrm flipH="1" flipV="1">
            <a:off x="4008862" y="2584611"/>
            <a:ext cx="2472" cy="38632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接箭头连接符 165"/>
          <p:cNvCxnSpPr/>
          <p:nvPr/>
        </p:nvCxnSpPr>
        <p:spPr>
          <a:xfrm>
            <a:off x="3918359" y="2584611"/>
            <a:ext cx="0" cy="386328"/>
          </a:xfrm>
          <a:prstGeom prst="straightConnector1">
            <a:avLst/>
          </a:prstGeom>
          <a:ln w="317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接箭头连接符 168"/>
          <p:cNvCxnSpPr/>
          <p:nvPr/>
        </p:nvCxnSpPr>
        <p:spPr>
          <a:xfrm flipV="1">
            <a:off x="2579004" y="3205061"/>
            <a:ext cx="809664" cy="450277"/>
          </a:xfrm>
          <a:prstGeom prst="straightConnector1">
            <a:avLst/>
          </a:prstGeom>
          <a:ln w="31750">
            <a:solidFill>
              <a:schemeClr val="tx1">
                <a:lumMod val="50000"/>
                <a:lumOff val="5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接箭头连接符 169"/>
          <p:cNvCxnSpPr/>
          <p:nvPr/>
        </p:nvCxnSpPr>
        <p:spPr>
          <a:xfrm flipV="1">
            <a:off x="4011119" y="3186415"/>
            <a:ext cx="3319" cy="459602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接箭头连接符 170"/>
          <p:cNvCxnSpPr/>
          <p:nvPr/>
        </p:nvCxnSpPr>
        <p:spPr>
          <a:xfrm flipH="1" flipV="1">
            <a:off x="4540268" y="3195740"/>
            <a:ext cx="1018300" cy="450277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27333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045028" y="3293090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Hash group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45028" y="2820872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project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5" name="直接箭头连接符 4"/>
          <p:cNvCxnSpPr>
            <a:stCxn id="3" idx="0"/>
            <a:endCxn id="4" idx="2"/>
          </p:cNvCxnSpPr>
          <p:nvPr/>
        </p:nvCxnSpPr>
        <p:spPr>
          <a:xfrm flipV="1">
            <a:off x="1433439" y="3088019"/>
            <a:ext cx="0" cy="2050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1045028" y="3789928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Scan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7" name="直接箭头连接符 6"/>
          <p:cNvCxnSpPr>
            <a:stCxn id="6" idx="0"/>
            <a:endCxn id="3" idx="2"/>
          </p:cNvCxnSpPr>
          <p:nvPr/>
        </p:nvCxnSpPr>
        <p:spPr>
          <a:xfrm flipV="1">
            <a:off x="1433439" y="3560237"/>
            <a:ext cx="0" cy="229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2670014" y="3967209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Hash </a:t>
            </a:r>
            <a:r>
              <a:rPr lang="en-US" altLang="zh-CN" sz="900" smtClean="0">
                <a:solidFill>
                  <a:schemeClr val="tx1"/>
                </a:solidFill>
              </a:rPr>
              <a:t>group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70014" y="1984589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project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10" name="直接箭头连接符 9"/>
          <p:cNvCxnSpPr>
            <a:stCxn id="14" idx="0"/>
            <a:endCxn id="13" idx="2"/>
          </p:cNvCxnSpPr>
          <p:nvPr/>
        </p:nvCxnSpPr>
        <p:spPr>
          <a:xfrm flipV="1">
            <a:off x="3058425" y="3266314"/>
            <a:ext cx="0" cy="2176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670014" y="4449422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Scan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12" name="直接箭头连接符 11"/>
          <p:cNvCxnSpPr>
            <a:stCxn id="11" idx="0"/>
            <a:endCxn id="8" idx="2"/>
          </p:cNvCxnSpPr>
          <p:nvPr/>
        </p:nvCxnSpPr>
        <p:spPr>
          <a:xfrm flipV="1">
            <a:off x="3058425" y="4234356"/>
            <a:ext cx="0" cy="2150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2670014" y="2999167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regroup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670014" y="3483923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Distributed Hash Split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15" name="直接箭头连接符 14"/>
          <p:cNvCxnSpPr>
            <a:stCxn id="8" idx="0"/>
            <a:endCxn id="14" idx="2"/>
          </p:cNvCxnSpPr>
          <p:nvPr/>
        </p:nvCxnSpPr>
        <p:spPr>
          <a:xfrm flipV="1">
            <a:off x="3058425" y="3751070"/>
            <a:ext cx="0" cy="2161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13" idx="0"/>
            <a:endCxn id="18" idx="2"/>
          </p:cNvCxnSpPr>
          <p:nvPr/>
        </p:nvCxnSpPr>
        <p:spPr>
          <a:xfrm flipV="1">
            <a:off x="3058425" y="2763285"/>
            <a:ext cx="0" cy="2358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右箭头 16"/>
          <p:cNvSpPr/>
          <p:nvPr/>
        </p:nvSpPr>
        <p:spPr>
          <a:xfrm>
            <a:off x="2091103" y="3224195"/>
            <a:ext cx="381000" cy="40312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2670014" y="2496138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Distributed </a:t>
            </a:r>
            <a:r>
              <a:rPr lang="en-US" altLang="zh-CN" sz="900" smtClean="0">
                <a:solidFill>
                  <a:schemeClr val="tx1"/>
                </a:solidFill>
              </a:rPr>
              <a:t>Union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19" name="直接箭头连接符 18"/>
          <p:cNvCxnSpPr>
            <a:stCxn id="18" idx="0"/>
            <a:endCxn id="9" idx="2"/>
          </p:cNvCxnSpPr>
          <p:nvPr/>
        </p:nvCxnSpPr>
        <p:spPr>
          <a:xfrm flipV="1">
            <a:off x="3058425" y="2251736"/>
            <a:ext cx="0" cy="2444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838201" y="1543238"/>
            <a:ext cx="345388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en-US" altLang="zh-CN" sz="1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i="1">
                <a:latin typeface="Times New Roman" panose="02020603050405020304" pitchFamily="18" charset="0"/>
                <a:cs typeface="Times New Roman" panose="02020603050405020304" pitchFamily="18" charset="0"/>
              </a:rPr>
              <a:t>f1</a:t>
            </a:r>
            <a:r>
              <a:rPr lang="en-US" altLang="zh-CN" sz="1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altLang="zh-CN" sz="1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i="1">
                <a:latin typeface="Times New Roman" panose="02020603050405020304" pitchFamily="18" charset="0"/>
                <a:cs typeface="Times New Roman" panose="02020603050405020304" pitchFamily="18" charset="0"/>
              </a:rPr>
              <a:t>table1</a:t>
            </a:r>
            <a:r>
              <a:rPr lang="en-US" altLang="zh-CN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ORDER BY </a:t>
            </a:r>
            <a:r>
              <a:rPr lang="en-US" altLang="zh-CN" sz="14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f1;</a:t>
            </a:r>
            <a:endParaRPr lang="zh-CN" alt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810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838200" y="3190454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sort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838200" y="2718236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parent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5" name="直接箭头连接符 4"/>
          <p:cNvCxnSpPr>
            <a:stCxn id="3" idx="0"/>
            <a:endCxn id="4" idx="2"/>
          </p:cNvCxnSpPr>
          <p:nvPr/>
        </p:nvCxnSpPr>
        <p:spPr>
          <a:xfrm flipV="1">
            <a:off x="1226611" y="2985383"/>
            <a:ext cx="0" cy="2050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2373086" y="2784491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merge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373086" y="2388472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parent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10" name="直接箭头连接符 9"/>
          <p:cNvCxnSpPr>
            <a:stCxn id="8" idx="0"/>
            <a:endCxn id="9" idx="2"/>
          </p:cNvCxnSpPr>
          <p:nvPr/>
        </p:nvCxnSpPr>
        <p:spPr>
          <a:xfrm flipV="1">
            <a:off x="2761497" y="2655619"/>
            <a:ext cx="0" cy="1288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右箭头 10"/>
          <p:cNvSpPr/>
          <p:nvPr/>
        </p:nvSpPr>
        <p:spPr>
          <a:xfrm>
            <a:off x="1873390" y="2860690"/>
            <a:ext cx="381000" cy="40312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2373086" y="3197579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Distributed </a:t>
            </a:r>
            <a:r>
              <a:rPr lang="en-US" altLang="zh-CN" sz="900" smtClean="0">
                <a:solidFill>
                  <a:schemeClr val="tx1"/>
                </a:solidFill>
              </a:rPr>
              <a:t>Pipe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18" name="直接箭头连接符 17"/>
          <p:cNvCxnSpPr>
            <a:stCxn id="26" idx="0"/>
            <a:endCxn id="12" idx="2"/>
          </p:cNvCxnSpPr>
          <p:nvPr/>
        </p:nvCxnSpPr>
        <p:spPr>
          <a:xfrm flipV="1">
            <a:off x="2761497" y="3464726"/>
            <a:ext cx="0" cy="1749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12" idx="0"/>
            <a:endCxn id="8" idx="2"/>
          </p:cNvCxnSpPr>
          <p:nvPr/>
        </p:nvCxnSpPr>
        <p:spPr>
          <a:xfrm flipV="1">
            <a:off x="2761497" y="3051638"/>
            <a:ext cx="0" cy="1459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2373086" y="3639696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sort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4296382" y="3190454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TopK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4296382" y="2718236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parent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34" name="直接箭头连接符 33"/>
          <p:cNvCxnSpPr>
            <a:stCxn id="32" idx="0"/>
            <a:endCxn id="33" idx="2"/>
          </p:cNvCxnSpPr>
          <p:nvPr/>
        </p:nvCxnSpPr>
        <p:spPr>
          <a:xfrm flipV="1">
            <a:off x="4684793" y="2985383"/>
            <a:ext cx="0" cy="2050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5831268" y="2795374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merge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5831268" y="2388472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parent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37" name="直接箭头连接符 36"/>
          <p:cNvCxnSpPr>
            <a:stCxn id="35" idx="0"/>
            <a:endCxn id="36" idx="2"/>
          </p:cNvCxnSpPr>
          <p:nvPr/>
        </p:nvCxnSpPr>
        <p:spPr>
          <a:xfrm flipV="1">
            <a:off x="6219679" y="2655619"/>
            <a:ext cx="0" cy="1397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右箭头 37"/>
          <p:cNvSpPr/>
          <p:nvPr/>
        </p:nvSpPr>
        <p:spPr>
          <a:xfrm>
            <a:off x="5311937" y="2913031"/>
            <a:ext cx="381000" cy="40312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5831268" y="3219351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Distributed </a:t>
            </a:r>
            <a:r>
              <a:rPr lang="en-US" altLang="zh-CN" sz="900" smtClean="0">
                <a:solidFill>
                  <a:schemeClr val="tx1"/>
                </a:solidFill>
              </a:rPr>
              <a:t>Pipe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40" name="直接箭头连接符 39"/>
          <p:cNvCxnSpPr>
            <a:stCxn id="42" idx="0"/>
            <a:endCxn id="39" idx="2"/>
          </p:cNvCxnSpPr>
          <p:nvPr/>
        </p:nvCxnSpPr>
        <p:spPr>
          <a:xfrm flipV="1">
            <a:off x="6219679" y="3486498"/>
            <a:ext cx="0" cy="1640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39" idx="0"/>
            <a:endCxn id="35" idx="2"/>
          </p:cNvCxnSpPr>
          <p:nvPr/>
        </p:nvCxnSpPr>
        <p:spPr>
          <a:xfrm flipV="1">
            <a:off x="6219679" y="3062521"/>
            <a:ext cx="0" cy="1568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/>
          <p:cNvSpPr/>
          <p:nvPr/>
        </p:nvSpPr>
        <p:spPr>
          <a:xfrm>
            <a:off x="5831268" y="3650582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TopK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7627995" y="3190454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Aggregation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7627995" y="2718236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parent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45" name="直接箭头连接符 44"/>
          <p:cNvCxnSpPr>
            <a:stCxn id="43" idx="0"/>
            <a:endCxn id="44" idx="2"/>
          </p:cNvCxnSpPr>
          <p:nvPr/>
        </p:nvCxnSpPr>
        <p:spPr>
          <a:xfrm flipV="1">
            <a:off x="8016406" y="2985383"/>
            <a:ext cx="0" cy="2050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/>
          <p:cNvSpPr/>
          <p:nvPr/>
        </p:nvSpPr>
        <p:spPr>
          <a:xfrm>
            <a:off x="9162881" y="2795374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Aggr_merge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9162881" y="2388472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parent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48" name="直接箭头连接符 47"/>
          <p:cNvCxnSpPr>
            <a:stCxn id="46" idx="0"/>
            <a:endCxn id="47" idx="2"/>
          </p:cNvCxnSpPr>
          <p:nvPr/>
        </p:nvCxnSpPr>
        <p:spPr>
          <a:xfrm flipV="1">
            <a:off x="9551292" y="2655619"/>
            <a:ext cx="0" cy="1397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右箭头 48"/>
          <p:cNvSpPr/>
          <p:nvPr/>
        </p:nvSpPr>
        <p:spPr>
          <a:xfrm>
            <a:off x="8634001" y="2913031"/>
            <a:ext cx="381000" cy="40312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9162881" y="3219354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Distributed </a:t>
            </a:r>
            <a:r>
              <a:rPr lang="en-US" altLang="zh-CN" sz="900" smtClean="0">
                <a:solidFill>
                  <a:schemeClr val="tx1"/>
                </a:solidFill>
              </a:rPr>
              <a:t>Union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51" name="直接箭头连接符 50"/>
          <p:cNvCxnSpPr>
            <a:stCxn id="53" idx="0"/>
            <a:endCxn id="50" idx="2"/>
          </p:cNvCxnSpPr>
          <p:nvPr/>
        </p:nvCxnSpPr>
        <p:spPr>
          <a:xfrm flipV="1">
            <a:off x="9551292" y="3486501"/>
            <a:ext cx="0" cy="1531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>
            <a:stCxn id="50" idx="0"/>
            <a:endCxn id="46" idx="2"/>
          </p:cNvCxnSpPr>
          <p:nvPr/>
        </p:nvCxnSpPr>
        <p:spPr>
          <a:xfrm flipV="1">
            <a:off x="9551292" y="3062521"/>
            <a:ext cx="0" cy="1568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 52"/>
          <p:cNvSpPr/>
          <p:nvPr/>
        </p:nvSpPr>
        <p:spPr>
          <a:xfrm>
            <a:off x="9162881" y="3639695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Aggregation</a:t>
            </a:r>
            <a:endParaRPr lang="zh-CN" altLang="en-US" sz="9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38169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912934" y="3265561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Hash Group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7" name="直接箭头连接符 6"/>
          <p:cNvCxnSpPr>
            <a:stCxn id="4" idx="0"/>
            <a:endCxn id="8" idx="2"/>
          </p:cNvCxnSpPr>
          <p:nvPr/>
        </p:nvCxnSpPr>
        <p:spPr>
          <a:xfrm flipV="1">
            <a:off x="2301345" y="3079843"/>
            <a:ext cx="0" cy="1857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1912934" y="2812696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parent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0" name="右箭头 9"/>
          <p:cNvSpPr/>
          <p:nvPr/>
        </p:nvSpPr>
        <p:spPr>
          <a:xfrm>
            <a:off x="2909200" y="2946269"/>
            <a:ext cx="381000" cy="40312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3411115" y="3986313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Hash Group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411115" y="2274680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parent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13" name="直接箭头连接符 12"/>
          <p:cNvCxnSpPr>
            <a:stCxn id="11" idx="0"/>
            <a:endCxn id="16" idx="2"/>
          </p:cNvCxnSpPr>
          <p:nvPr/>
        </p:nvCxnSpPr>
        <p:spPr>
          <a:xfrm flipV="1">
            <a:off x="3799526" y="3822283"/>
            <a:ext cx="0" cy="1640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3411115" y="3555136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Distributed Hash Split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17" name="直接箭头连接符 16"/>
          <p:cNvCxnSpPr>
            <a:stCxn id="16" idx="0"/>
            <a:endCxn id="18" idx="2"/>
          </p:cNvCxnSpPr>
          <p:nvPr/>
        </p:nvCxnSpPr>
        <p:spPr>
          <a:xfrm flipV="1">
            <a:off x="3799526" y="3399135"/>
            <a:ext cx="0" cy="1560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3411115" y="3131988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Regroup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19" name="直接箭头连接符 18"/>
          <p:cNvCxnSpPr>
            <a:stCxn id="18" idx="0"/>
            <a:endCxn id="20" idx="2"/>
          </p:cNvCxnSpPr>
          <p:nvPr/>
        </p:nvCxnSpPr>
        <p:spPr>
          <a:xfrm flipV="1">
            <a:off x="3799526" y="2973694"/>
            <a:ext cx="0" cy="1582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3411115" y="2706547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Distributed </a:t>
            </a:r>
            <a:r>
              <a:rPr lang="en-US" altLang="zh-CN" sz="900" dirty="0" smtClean="0">
                <a:solidFill>
                  <a:schemeClr val="tx1"/>
                </a:solidFill>
              </a:rPr>
              <a:t>union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21" name="直接箭头连接符 20"/>
          <p:cNvCxnSpPr>
            <a:stCxn id="20" idx="0"/>
            <a:endCxn id="12" idx="2"/>
          </p:cNvCxnSpPr>
          <p:nvPr/>
        </p:nvCxnSpPr>
        <p:spPr>
          <a:xfrm flipV="1">
            <a:off x="3799526" y="2541827"/>
            <a:ext cx="0" cy="1647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/>
          <p:cNvSpPr/>
          <p:nvPr/>
        </p:nvSpPr>
        <p:spPr>
          <a:xfrm>
            <a:off x="8033581" y="3184592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Sorted Group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51" name="直接箭头连接符 50"/>
          <p:cNvCxnSpPr>
            <a:stCxn id="49" idx="0"/>
            <a:endCxn id="52" idx="2"/>
          </p:cNvCxnSpPr>
          <p:nvPr/>
        </p:nvCxnSpPr>
        <p:spPr>
          <a:xfrm flipV="1">
            <a:off x="8421992" y="2998874"/>
            <a:ext cx="0" cy="1857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 51"/>
          <p:cNvSpPr/>
          <p:nvPr/>
        </p:nvSpPr>
        <p:spPr>
          <a:xfrm>
            <a:off x="8033581" y="2731727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parent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53" name="右箭头 52"/>
          <p:cNvSpPr/>
          <p:nvPr/>
        </p:nvSpPr>
        <p:spPr>
          <a:xfrm>
            <a:off x="9008314" y="2902060"/>
            <a:ext cx="381000" cy="40312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/>
          <p:cNvSpPr/>
          <p:nvPr/>
        </p:nvSpPr>
        <p:spPr>
          <a:xfrm>
            <a:off x="9523947" y="3417265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Sorted Group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9523947" y="2538183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parent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56" name="直接箭头连接符 55"/>
          <p:cNvCxnSpPr>
            <a:stCxn id="54" idx="0"/>
            <a:endCxn id="57" idx="2"/>
          </p:cNvCxnSpPr>
          <p:nvPr/>
        </p:nvCxnSpPr>
        <p:spPr>
          <a:xfrm flipV="1">
            <a:off x="9912358" y="3237197"/>
            <a:ext cx="0" cy="1800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56"/>
          <p:cNvSpPr/>
          <p:nvPr/>
        </p:nvSpPr>
        <p:spPr>
          <a:xfrm>
            <a:off x="9523947" y="2970050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Distributed </a:t>
            </a:r>
            <a:r>
              <a:rPr lang="en-US" altLang="zh-CN" sz="900" dirty="0" smtClean="0">
                <a:solidFill>
                  <a:schemeClr val="tx1"/>
                </a:solidFill>
              </a:rPr>
              <a:t>union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58" name="直接箭头连接符 57"/>
          <p:cNvCxnSpPr>
            <a:stCxn id="57" idx="0"/>
            <a:endCxn id="55" idx="2"/>
          </p:cNvCxnSpPr>
          <p:nvPr/>
        </p:nvCxnSpPr>
        <p:spPr>
          <a:xfrm flipV="1">
            <a:off x="9912358" y="2805330"/>
            <a:ext cx="0" cy="1647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61459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cxnSp>
        <p:nvCxnSpPr>
          <p:cNvPr id="6" name="直接箭头连接符 5"/>
          <p:cNvCxnSpPr>
            <a:stCxn id="26" idx="0"/>
            <a:endCxn id="7" idx="2"/>
          </p:cNvCxnSpPr>
          <p:nvPr/>
        </p:nvCxnSpPr>
        <p:spPr>
          <a:xfrm flipV="1">
            <a:off x="1553347" y="2437072"/>
            <a:ext cx="0" cy="1922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1164936" y="2169925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parent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8" name="右箭头 7"/>
          <p:cNvSpPr/>
          <p:nvPr/>
        </p:nvSpPr>
        <p:spPr>
          <a:xfrm>
            <a:off x="2172673" y="2469088"/>
            <a:ext cx="381000" cy="40312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3021737" y="2245060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Distributed </a:t>
            </a:r>
            <a:r>
              <a:rPr lang="en-US" altLang="zh-CN" sz="900" dirty="0" smtClean="0">
                <a:solidFill>
                  <a:schemeClr val="tx1"/>
                </a:solidFill>
              </a:rPr>
              <a:t>union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164936" y="2629334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Hash Join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3021737" y="1794451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parent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36" name="直接箭头连接符 35"/>
          <p:cNvCxnSpPr>
            <a:stCxn id="12" idx="0"/>
            <a:endCxn id="29" idx="2"/>
          </p:cNvCxnSpPr>
          <p:nvPr/>
        </p:nvCxnSpPr>
        <p:spPr>
          <a:xfrm flipV="1">
            <a:off x="3410148" y="2061598"/>
            <a:ext cx="0" cy="1834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矩形 65"/>
          <p:cNvSpPr/>
          <p:nvPr/>
        </p:nvSpPr>
        <p:spPr>
          <a:xfrm>
            <a:off x="7682037" y="2605067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Merge Join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67" name="直接箭头连接符 66"/>
          <p:cNvCxnSpPr>
            <a:stCxn id="66" idx="0"/>
            <a:endCxn id="68" idx="2"/>
          </p:cNvCxnSpPr>
          <p:nvPr/>
        </p:nvCxnSpPr>
        <p:spPr>
          <a:xfrm flipV="1">
            <a:off x="8070448" y="2419349"/>
            <a:ext cx="0" cy="1857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矩形 67"/>
          <p:cNvSpPr/>
          <p:nvPr/>
        </p:nvSpPr>
        <p:spPr>
          <a:xfrm>
            <a:off x="7682037" y="2152202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parent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69" name="右箭头 68"/>
          <p:cNvSpPr/>
          <p:nvPr/>
        </p:nvSpPr>
        <p:spPr>
          <a:xfrm>
            <a:off x="8656569" y="2310645"/>
            <a:ext cx="381000" cy="40312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矩形 69"/>
          <p:cNvSpPr/>
          <p:nvPr/>
        </p:nvSpPr>
        <p:spPr>
          <a:xfrm>
            <a:off x="9165958" y="2378634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Distributed </a:t>
            </a:r>
            <a:r>
              <a:rPr lang="en-US" altLang="zh-CN" sz="900" dirty="0" smtClean="0">
                <a:solidFill>
                  <a:schemeClr val="tx1"/>
                </a:solidFill>
              </a:rPr>
              <a:t>union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9165958" y="2828865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Merge Join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72" name="直接箭头连接符 71"/>
          <p:cNvCxnSpPr>
            <a:stCxn id="71" idx="0"/>
            <a:endCxn id="70" idx="2"/>
          </p:cNvCxnSpPr>
          <p:nvPr/>
        </p:nvCxnSpPr>
        <p:spPr>
          <a:xfrm flipV="1">
            <a:off x="9554369" y="2645781"/>
            <a:ext cx="0" cy="1830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矩形 72"/>
          <p:cNvSpPr/>
          <p:nvPr/>
        </p:nvSpPr>
        <p:spPr>
          <a:xfrm>
            <a:off x="9165958" y="1928025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parent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74" name="直接箭头连接符 73"/>
          <p:cNvCxnSpPr>
            <a:stCxn id="70" idx="0"/>
            <a:endCxn id="73" idx="2"/>
          </p:cNvCxnSpPr>
          <p:nvPr/>
        </p:nvCxnSpPr>
        <p:spPr>
          <a:xfrm flipV="1">
            <a:off x="9554369" y="2195172"/>
            <a:ext cx="0" cy="1834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矩形 74"/>
          <p:cNvSpPr/>
          <p:nvPr/>
        </p:nvSpPr>
        <p:spPr>
          <a:xfrm>
            <a:off x="1198141" y="5154188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scan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76" name="直接箭头连接符 75"/>
          <p:cNvCxnSpPr>
            <a:stCxn id="75" idx="0"/>
            <a:endCxn id="77" idx="2"/>
          </p:cNvCxnSpPr>
          <p:nvPr/>
        </p:nvCxnSpPr>
        <p:spPr>
          <a:xfrm flipV="1">
            <a:off x="1586552" y="4968470"/>
            <a:ext cx="0" cy="1857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矩形 76"/>
          <p:cNvSpPr/>
          <p:nvPr/>
        </p:nvSpPr>
        <p:spPr>
          <a:xfrm>
            <a:off x="1198141" y="4701323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parent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78" name="右箭头 77"/>
          <p:cNvSpPr/>
          <p:nvPr/>
        </p:nvSpPr>
        <p:spPr>
          <a:xfrm>
            <a:off x="2172673" y="4859766"/>
            <a:ext cx="381000" cy="40312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矩形 78"/>
          <p:cNvSpPr/>
          <p:nvPr/>
        </p:nvSpPr>
        <p:spPr>
          <a:xfrm>
            <a:off x="2682062" y="4927755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Distributed </a:t>
            </a:r>
            <a:r>
              <a:rPr lang="en-US" altLang="zh-CN" sz="900" dirty="0" smtClean="0">
                <a:solidFill>
                  <a:schemeClr val="tx1"/>
                </a:solidFill>
              </a:rPr>
              <a:t>union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2682062" y="5377986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scan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81" name="直接箭头连接符 80"/>
          <p:cNvCxnSpPr>
            <a:stCxn id="80" idx="0"/>
            <a:endCxn id="79" idx="2"/>
          </p:cNvCxnSpPr>
          <p:nvPr/>
        </p:nvCxnSpPr>
        <p:spPr>
          <a:xfrm flipV="1">
            <a:off x="3070473" y="5194902"/>
            <a:ext cx="0" cy="1830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矩形 81"/>
          <p:cNvSpPr/>
          <p:nvPr/>
        </p:nvSpPr>
        <p:spPr>
          <a:xfrm>
            <a:off x="2682062" y="4477146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parent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83" name="直接箭头连接符 82"/>
          <p:cNvCxnSpPr>
            <a:stCxn id="79" idx="0"/>
            <a:endCxn id="82" idx="2"/>
          </p:cNvCxnSpPr>
          <p:nvPr/>
        </p:nvCxnSpPr>
        <p:spPr>
          <a:xfrm flipV="1">
            <a:off x="3070473" y="4744293"/>
            <a:ext cx="0" cy="1834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 47"/>
          <p:cNvSpPr/>
          <p:nvPr/>
        </p:nvSpPr>
        <p:spPr>
          <a:xfrm>
            <a:off x="703172" y="3115787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sub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1622001" y="3115787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scan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52" name="直接箭头连接符 51"/>
          <p:cNvCxnSpPr>
            <a:stCxn id="48" idx="0"/>
          </p:cNvCxnSpPr>
          <p:nvPr/>
        </p:nvCxnSpPr>
        <p:spPr>
          <a:xfrm flipV="1">
            <a:off x="1091583" y="2896481"/>
            <a:ext cx="267852" cy="2193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>
            <a:stCxn id="50" idx="0"/>
          </p:cNvCxnSpPr>
          <p:nvPr/>
        </p:nvCxnSpPr>
        <p:spPr>
          <a:xfrm flipH="1" flipV="1">
            <a:off x="1754105" y="2896481"/>
            <a:ext cx="256307" cy="2193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3021737" y="2704910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Hash Join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2559973" y="3191363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Distributed Hash </a:t>
            </a:r>
            <a:r>
              <a:rPr lang="en-US" altLang="zh-CN" sz="900" dirty="0" smtClean="0">
                <a:solidFill>
                  <a:schemeClr val="tx1"/>
                </a:solidFill>
              </a:rPr>
              <a:t>Split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3478802" y="3191363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Distributed Hash </a:t>
            </a:r>
            <a:r>
              <a:rPr lang="en-US" altLang="zh-CN" sz="900" dirty="0" smtClean="0">
                <a:solidFill>
                  <a:schemeClr val="tx1"/>
                </a:solidFill>
              </a:rPr>
              <a:t>Split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94" name="直接箭头连接符 93"/>
          <p:cNvCxnSpPr>
            <a:stCxn id="61" idx="0"/>
          </p:cNvCxnSpPr>
          <p:nvPr/>
        </p:nvCxnSpPr>
        <p:spPr>
          <a:xfrm flipV="1">
            <a:off x="2948384" y="2972057"/>
            <a:ext cx="267852" cy="2193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箭头连接符 94"/>
          <p:cNvCxnSpPr>
            <a:stCxn id="93" idx="0"/>
          </p:cNvCxnSpPr>
          <p:nvPr/>
        </p:nvCxnSpPr>
        <p:spPr>
          <a:xfrm flipH="1" flipV="1">
            <a:off x="3610906" y="2972057"/>
            <a:ext cx="256307" cy="2193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箭头连接符 95"/>
          <p:cNvCxnSpPr>
            <a:stCxn id="60" idx="0"/>
            <a:endCxn id="12" idx="2"/>
          </p:cNvCxnSpPr>
          <p:nvPr/>
        </p:nvCxnSpPr>
        <p:spPr>
          <a:xfrm flipV="1">
            <a:off x="3410148" y="2512207"/>
            <a:ext cx="0" cy="1927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矩形 96"/>
          <p:cNvSpPr/>
          <p:nvPr/>
        </p:nvSpPr>
        <p:spPr>
          <a:xfrm>
            <a:off x="3478802" y="3615369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scan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98" name="直接箭头连接符 97"/>
          <p:cNvCxnSpPr>
            <a:stCxn id="97" idx="0"/>
            <a:endCxn id="93" idx="2"/>
          </p:cNvCxnSpPr>
          <p:nvPr/>
        </p:nvCxnSpPr>
        <p:spPr>
          <a:xfrm flipV="1">
            <a:off x="3867213" y="3458510"/>
            <a:ext cx="0" cy="1568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矩形 98"/>
          <p:cNvSpPr/>
          <p:nvPr/>
        </p:nvSpPr>
        <p:spPr>
          <a:xfrm>
            <a:off x="2559973" y="3613954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sub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100" name="直接箭头连接符 99"/>
          <p:cNvCxnSpPr>
            <a:stCxn id="99" idx="0"/>
            <a:endCxn id="61" idx="2"/>
          </p:cNvCxnSpPr>
          <p:nvPr/>
        </p:nvCxnSpPr>
        <p:spPr>
          <a:xfrm flipV="1">
            <a:off x="2948384" y="3458510"/>
            <a:ext cx="0" cy="1554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782982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453337" y="2546602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Distributed </a:t>
            </a:r>
            <a:r>
              <a:rPr lang="en-US" altLang="zh-CN" sz="900" dirty="0" smtClean="0">
                <a:solidFill>
                  <a:schemeClr val="tx1"/>
                </a:solidFill>
              </a:rPr>
              <a:t>Pipe 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4" name="右箭头 3"/>
          <p:cNvSpPr/>
          <p:nvPr/>
        </p:nvSpPr>
        <p:spPr>
          <a:xfrm>
            <a:off x="2451472" y="2478612"/>
            <a:ext cx="381000" cy="40312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929960" y="2205814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Distributed </a:t>
            </a:r>
            <a:r>
              <a:rPr lang="en-US" altLang="zh-CN" sz="900" dirty="0" smtClean="0">
                <a:solidFill>
                  <a:schemeClr val="tx1"/>
                </a:solidFill>
              </a:rPr>
              <a:t>Pipe </a:t>
            </a:r>
            <a:r>
              <a:rPr lang="en-US" altLang="zh-CN" sz="900" dirty="0" err="1" smtClean="0">
                <a:solidFill>
                  <a:schemeClr val="tx1"/>
                </a:solidFill>
              </a:rPr>
              <a:t>Recv</a:t>
            </a:r>
            <a:r>
              <a:rPr lang="en-US" altLang="zh-CN" sz="900" dirty="0" smtClean="0">
                <a:solidFill>
                  <a:schemeClr val="tx1"/>
                </a:solidFill>
              </a:rPr>
              <a:t> 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929960" y="2994724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Distributed </a:t>
            </a:r>
            <a:r>
              <a:rPr lang="en-US" altLang="zh-CN" sz="900" dirty="0" smtClean="0">
                <a:solidFill>
                  <a:schemeClr val="tx1"/>
                </a:solidFill>
              </a:rPr>
              <a:t>Pipe  Send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8" name="直接箭头连接符 7"/>
          <p:cNvCxnSpPr>
            <a:stCxn id="6" idx="0"/>
            <a:endCxn id="5" idx="2"/>
          </p:cNvCxnSpPr>
          <p:nvPr/>
        </p:nvCxnSpPr>
        <p:spPr>
          <a:xfrm flipV="1">
            <a:off x="3318371" y="2472961"/>
            <a:ext cx="0" cy="521763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3318371" y="2584151"/>
            <a:ext cx="5525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 smtClean="0"/>
              <a:t>NetIO</a:t>
            </a:r>
            <a:endParaRPr lang="zh-CN" altLang="en-US" sz="1200" dirty="0"/>
          </a:p>
        </p:txBody>
      </p:sp>
      <p:sp>
        <p:nvSpPr>
          <p:cNvPr id="18" name="矩形 17"/>
          <p:cNvSpPr/>
          <p:nvPr/>
        </p:nvSpPr>
        <p:spPr>
          <a:xfrm>
            <a:off x="4520387" y="2546602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Distributed </a:t>
            </a:r>
            <a:r>
              <a:rPr lang="en-US" altLang="zh-CN" sz="900" dirty="0" smtClean="0">
                <a:solidFill>
                  <a:schemeClr val="tx1"/>
                </a:solidFill>
              </a:rPr>
              <a:t>Union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9" name="右箭头 18"/>
          <p:cNvSpPr/>
          <p:nvPr/>
        </p:nvSpPr>
        <p:spPr>
          <a:xfrm>
            <a:off x="5518522" y="2478612"/>
            <a:ext cx="381000" cy="40312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5997010" y="2205814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Distributed Union </a:t>
            </a:r>
            <a:r>
              <a:rPr lang="en-US" altLang="zh-CN" sz="900" dirty="0" err="1">
                <a:solidFill>
                  <a:schemeClr val="tx1"/>
                </a:solidFill>
              </a:rPr>
              <a:t>Recv</a:t>
            </a:r>
            <a:r>
              <a:rPr lang="en-US" altLang="zh-CN" sz="900" dirty="0">
                <a:solidFill>
                  <a:schemeClr val="tx1"/>
                </a:solidFill>
              </a:rPr>
              <a:t> 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511111" y="2994724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Distributed Union Send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22" name="直接箭头连接符 21"/>
          <p:cNvCxnSpPr>
            <a:stCxn id="21" idx="0"/>
            <a:endCxn id="20" idx="2"/>
          </p:cNvCxnSpPr>
          <p:nvPr/>
        </p:nvCxnSpPr>
        <p:spPr>
          <a:xfrm flipV="1">
            <a:off x="5899522" y="2472961"/>
            <a:ext cx="485899" cy="521763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6775872" y="2536750"/>
            <a:ext cx="5525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 smtClean="0"/>
              <a:t>NetIO</a:t>
            </a:r>
            <a:endParaRPr lang="zh-CN" altLang="en-US" sz="1200" dirty="0"/>
          </a:p>
        </p:txBody>
      </p:sp>
      <p:sp>
        <p:nvSpPr>
          <p:cNvPr id="25" name="矩形 24"/>
          <p:cNvSpPr/>
          <p:nvPr/>
        </p:nvSpPr>
        <p:spPr>
          <a:xfrm>
            <a:off x="6663723" y="2994723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Distributed Union Send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26" name="直接箭头连接符 25"/>
          <p:cNvCxnSpPr>
            <a:stCxn id="25" idx="0"/>
            <a:endCxn id="20" idx="2"/>
          </p:cNvCxnSpPr>
          <p:nvPr/>
        </p:nvCxnSpPr>
        <p:spPr>
          <a:xfrm flipH="1" flipV="1">
            <a:off x="6385421" y="2472961"/>
            <a:ext cx="666713" cy="521762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6287932" y="2881738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…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2476919" y="5197723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Distributed Hash Split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3498746" y="5197723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Distributed Hash Split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4828865" y="5197723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Distributed Hash Split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4261472" y="561173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…</a:t>
            </a:r>
            <a:endParaRPr lang="zh-CN" altLang="en-US" dirty="0"/>
          </a:p>
        </p:txBody>
      </p:sp>
      <p:cxnSp>
        <p:nvCxnSpPr>
          <p:cNvPr id="53" name="肘形连接符 33"/>
          <p:cNvCxnSpPr>
            <a:stCxn id="31" idx="3"/>
            <a:endCxn id="32" idx="1"/>
          </p:cNvCxnSpPr>
          <p:nvPr/>
        </p:nvCxnSpPr>
        <p:spPr>
          <a:xfrm>
            <a:off x="3253741" y="5331297"/>
            <a:ext cx="245005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55"/>
          <p:cNvSpPr txBox="1"/>
          <p:nvPr/>
        </p:nvSpPr>
        <p:spPr>
          <a:xfrm>
            <a:off x="4274544" y="4992225"/>
            <a:ext cx="5525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 smtClean="0"/>
              <a:t>NetIO</a:t>
            </a:r>
            <a:endParaRPr lang="zh-CN" altLang="en-US" sz="1200" dirty="0"/>
          </a:p>
        </p:txBody>
      </p:sp>
      <p:sp>
        <p:nvSpPr>
          <p:cNvPr id="57" name="矩形 56"/>
          <p:cNvSpPr/>
          <p:nvPr/>
        </p:nvSpPr>
        <p:spPr>
          <a:xfrm>
            <a:off x="2476919" y="5706980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sub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3498746" y="5700673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sub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4826872" y="5706980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sub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60" name="直接箭头连接符 59"/>
          <p:cNvCxnSpPr>
            <a:stCxn id="57" idx="0"/>
            <a:endCxn id="31" idx="2"/>
          </p:cNvCxnSpPr>
          <p:nvPr/>
        </p:nvCxnSpPr>
        <p:spPr>
          <a:xfrm flipV="1">
            <a:off x="2865330" y="5464870"/>
            <a:ext cx="0" cy="2421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>
            <a:stCxn id="58" idx="0"/>
            <a:endCxn id="32" idx="2"/>
          </p:cNvCxnSpPr>
          <p:nvPr/>
        </p:nvCxnSpPr>
        <p:spPr>
          <a:xfrm flipV="1">
            <a:off x="3887157" y="5464870"/>
            <a:ext cx="0" cy="2358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>
            <a:stCxn id="59" idx="0"/>
            <a:endCxn id="39" idx="2"/>
          </p:cNvCxnSpPr>
          <p:nvPr/>
        </p:nvCxnSpPr>
        <p:spPr>
          <a:xfrm flipV="1">
            <a:off x="5215283" y="5464870"/>
            <a:ext cx="1993" cy="2421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肘形连接符 33"/>
          <p:cNvCxnSpPr>
            <a:stCxn id="32" idx="3"/>
            <a:endCxn id="39" idx="1"/>
          </p:cNvCxnSpPr>
          <p:nvPr/>
        </p:nvCxnSpPr>
        <p:spPr>
          <a:xfrm>
            <a:off x="4275568" y="5331297"/>
            <a:ext cx="553297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矩形 80"/>
          <p:cNvSpPr/>
          <p:nvPr/>
        </p:nvSpPr>
        <p:spPr>
          <a:xfrm>
            <a:off x="2476919" y="4728421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parent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83" name="直接箭头连接符 82"/>
          <p:cNvCxnSpPr>
            <a:stCxn id="31" idx="0"/>
            <a:endCxn id="81" idx="2"/>
          </p:cNvCxnSpPr>
          <p:nvPr/>
        </p:nvCxnSpPr>
        <p:spPr>
          <a:xfrm flipV="1">
            <a:off x="2865330" y="4995568"/>
            <a:ext cx="0" cy="2021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矩形 86"/>
          <p:cNvSpPr/>
          <p:nvPr/>
        </p:nvSpPr>
        <p:spPr>
          <a:xfrm>
            <a:off x="3498746" y="4723362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parent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88" name="直接箭头连接符 87"/>
          <p:cNvCxnSpPr>
            <a:stCxn id="32" idx="0"/>
            <a:endCxn id="87" idx="2"/>
          </p:cNvCxnSpPr>
          <p:nvPr/>
        </p:nvCxnSpPr>
        <p:spPr>
          <a:xfrm flipV="1">
            <a:off x="3887157" y="4990509"/>
            <a:ext cx="0" cy="2072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矩形 89"/>
          <p:cNvSpPr/>
          <p:nvPr/>
        </p:nvSpPr>
        <p:spPr>
          <a:xfrm>
            <a:off x="4826872" y="4732683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parent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91" name="直接箭头连接符 90"/>
          <p:cNvCxnSpPr>
            <a:stCxn id="39" idx="0"/>
            <a:endCxn id="90" idx="2"/>
          </p:cNvCxnSpPr>
          <p:nvPr/>
        </p:nvCxnSpPr>
        <p:spPr>
          <a:xfrm flipH="1" flipV="1">
            <a:off x="5215283" y="4999830"/>
            <a:ext cx="1993" cy="1978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507847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060579" y="1822590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/>
              <a:t>摘要太</a:t>
            </a:r>
            <a:r>
              <a:rPr lang="zh-CN" altLang="en-US" smtClean="0"/>
              <a:t>短</a:t>
            </a:r>
            <a:endParaRPr lang="en-US" altLang="zh-CN" smtClean="0"/>
          </a:p>
          <a:p>
            <a:r>
              <a:rPr lang="zh-CN" altLang="en-US" smtClean="0"/>
              <a:t>增加国内的研究状况</a:t>
            </a:r>
            <a:endParaRPr lang="zh-CN" altLang="en-US"/>
          </a:p>
          <a:p>
            <a:r>
              <a:rPr lang="zh-CN" altLang="en-US"/>
              <a:t>将现有工作和自己的工作</a:t>
            </a:r>
            <a:r>
              <a:rPr lang="zh-CN" altLang="en-US" smtClean="0"/>
              <a:t>分开</a:t>
            </a:r>
            <a:endParaRPr lang="en-US" altLang="zh-CN" smtClean="0"/>
          </a:p>
          <a:p>
            <a:r>
              <a:rPr lang="zh-CN" altLang="en-US"/>
              <a:t>每章节要提一下亮点</a:t>
            </a:r>
          </a:p>
          <a:p>
            <a:r>
              <a:rPr lang="zh-CN" altLang="en-US" smtClean="0"/>
              <a:t>增加</a:t>
            </a:r>
            <a:r>
              <a:rPr lang="zh-CN" altLang="en-US"/>
              <a:t>中文的相关参考文献</a:t>
            </a:r>
          </a:p>
          <a:p>
            <a:r>
              <a:rPr lang="zh-CN" altLang="en-US" smtClean="0"/>
              <a:t>简历</a:t>
            </a:r>
            <a:r>
              <a:rPr lang="zh-CN" altLang="en-US"/>
              <a:t>信息完善，工作经历，专利等</a:t>
            </a:r>
          </a:p>
        </p:txBody>
      </p:sp>
    </p:spTree>
    <p:extLst>
      <p:ext uri="{BB962C8B-B14F-4D97-AF65-F5344CB8AC3E}">
        <p14:creationId xmlns:p14="http://schemas.microsoft.com/office/powerpoint/2010/main" val="374249145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zh-CN" dirty="0"/>
              <a:t>设计系统的数据存储模型之前我们要考虑几个问题：</a:t>
            </a:r>
          </a:p>
          <a:p>
            <a:r>
              <a:rPr lang="zh-CN" altLang="zh-CN" dirty="0"/>
              <a:t>为什么用内存是主存，缓存友好为什么重要？ 以前磁盘主存内存缓存有什么问题？</a:t>
            </a:r>
          </a:p>
          <a:p>
            <a:r>
              <a:rPr lang="zh-CN" altLang="zh-CN" dirty="0"/>
              <a:t>采用什么存储结构，纯列，还是行列混合，为什么？</a:t>
            </a:r>
          </a:p>
          <a:p>
            <a:r>
              <a:rPr lang="zh-CN" altLang="zh-CN" dirty="0"/>
              <a:t>压缩怎么搞，为什么选择轻量级压缩，重量级压缩需要吗，影响是什么？</a:t>
            </a:r>
          </a:p>
          <a:p>
            <a:r>
              <a:rPr lang="zh-CN" altLang="zh-CN" dirty="0"/>
              <a:t>如何加速数据遍历</a:t>
            </a:r>
            <a:r>
              <a:rPr lang="en-US" altLang="zh-CN" dirty="0"/>
              <a:t> =&gt; </a:t>
            </a:r>
            <a:r>
              <a:rPr lang="zh-CN" altLang="zh-CN" dirty="0"/>
              <a:t>知识网格设计</a:t>
            </a:r>
          </a:p>
          <a:p>
            <a:r>
              <a:rPr lang="zh-CN" altLang="zh-CN" dirty="0"/>
              <a:t>内存管理设计</a:t>
            </a:r>
            <a:r>
              <a:rPr lang="en-US" altLang="zh-CN" dirty="0"/>
              <a:t> =&gt; </a:t>
            </a:r>
            <a:r>
              <a:rPr lang="zh-CN" altLang="zh-CN" dirty="0"/>
              <a:t>选择合适的内存算法</a:t>
            </a:r>
          </a:p>
          <a:p>
            <a:r>
              <a:rPr lang="zh-CN" altLang="zh-CN" dirty="0"/>
              <a:t>如何支持各种数据类型？数字类型，字符串类型；</a:t>
            </a:r>
            <a:r>
              <a:rPr lang="en-US" altLang="zh-CN" dirty="0"/>
              <a:t>	</a:t>
            </a:r>
            <a:endParaRPr lang="zh-CN" altLang="zh-CN" dirty="0"/>
          </a:p>
          <a:p>
            <a:r>
              <a:rPr lang="zh-CN" altLang="zh-CN" dirty="0"/>
              <a:t>持久化的方法是什么？ 元数据存储方案？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135780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i="1" u="sng" dirty="0"/>
              <a:t>SIMD-Scan: Ultra Fast in-Memory Table Scan using on-Chip Vector Processing Units </a:t>
            </a:r>
            <a:endParaRPr lang="zh-CN" altLang="zh-CN" dirty="0"/>
          </a:p>
          <a:p>
            <a:r>
              <a:rPr lang="en-US" altLang="zh-CN" u="sng" dirty="0">
                <a:hlinkClick r:id="rId2"/>
              </a:rPr>
              <a:t>http://www.intel.com/content/dam/www/public/us/en/documents/guides/xeon-intel-server-processor-comparison-guide.pdf</a:t>
            </a:r>
            <a:endParaRPr lang="zh-CN" altLang="zh-CN" dirty="0"/>
          </a:p>
          <a:p>
            <a:r>
              <a:rPr lang="en-US" altLang="zh-CN" u="sng" dirty="0">
                <a:hlinkClick r:id="rId3"/>
              </a:rPr>
              <a:t>http://en.wikipedia.org/wiki/Xeon#E5-16xx.2F26xx_v3-series_.22Haswell-EP.22</a:t>
            </a:r>
            <a:endParaRPr lang="zh-CN" altLang="zh-CN" dirty="0"/>
          </a:p>
          <a:p>
            <a:r>
              <a:rPr lang="en-US" altLang="zh-CN" u="sng" dirty="0">
                <a:hlinkClick r:id="rId4"/>
              </a:rPr>
              <a:t>http://en.wikipedia.org/wiki/Haswell_(microarchitecture)#SERVER-CPUS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54915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838199" y="1589903"/>
            <a:ext cx="8646460" cy="4801701"/>
            <a:chOff x="838198" y="1208747"/>
            <a:chExt cx="9864147" cy="5501147"/>
          </a:xfrm>
        </p:grpSpPr>
        <p:sp>
          <p:nvSpPr>
            <p:cNvPr id="5" name="圆角矩形 4"/>
            <p:cNvSpPr/>
            <p:nvPr/>
          </p:nvSpPr>
          <p:spPr>
            <a:xfrm>
              <a:off x="838200" y="6119090"/>
              <a:ext cx="9864144" cy="590804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/>
                <a:t>HDFS</a:t>
              </a:r>
              <a:endParaRPr lang="zh-CN" altLang="en-US" sz="1200"/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838198" y="4873243"/>
              <a:ext cx="1880809" cy="1128512"/>
            </a:xfrm>
            <a:prstGeom prst="roundRect">
              <a:avLst>
                <a:gd name="adj" fmla="val 9690"/>
              </a:avLst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/>
                <a:t>Metadata</a:t>
              </a:r>
            </a:p>
            <a:p>
              <a:pPr algn="ctr"/>
              <a:r>
                <a:rPr lang="en-US" altLang="zh-CN" sz="1200" smtClean="0"/>
                <a:t>Base on SQLite</a:t>
              </a:r>
              <a:endParaRPr lang="zh-CN" altLang="en-US" sz="1200"/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2905535" y="4873243"/>
              <a:ext cx="7796807" cy="515414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/>
                <a:t>Table &amp; Column Management</a:t>
              </a:r>
              <a:endParaRPr lang="zh-CN" altLang="en-US" sz="1200"/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2905535" y="5505992"/>
              <a:ext cx="7796810" cy="495763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/>
                <a:t>Memory Buffer Management</a:t>
              </a:r>
              <a:endParaRPr lang="zh-CN" altLang="en-US" sz="1200"/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838200" y="3136268"/>
              <a:ext cx="9864144" cy="495763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/>
                <a:t>Parser base </a:t>
              </a:r>
              <a:r>
                <a:rPr lang="en-US" altLang="zh-CN" sz="1200"/>
                <a:t>on SQLite</a:t>
              </a:r>
              <a:endParaRPr lang="zh-CN" altLang="en-US" sz="1200"/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4159876" y="4335535"/>
              <a:ext cx="4572000" cy="420374"/>
            </a:xfrm>
            <a:prstGeom prst="roundRect">
              <a:avLst>
                <a:gd name="adj" fmla="val 9690"/>
              </a:avLst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/>
                <a:t>SELECT executor</a:t>
              </a:r>
              <a:endParaRPr lang="zh-CN" altLang="en-US" sz="1200"/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8886423" y="3778508"/>
              <a:ext cx="1815922" cy="977400"/>
            </a:xfrm>
            <a:prstGeom prst="roundRect">
              <a:avLst>
                <a:gd name="adj" fmla="val 9690"/>
              </a:avLst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/>
                <a:t>DML </a:t>
              </a:r>
              <a:r>
                <a:rPr lang="en-US" altLang="zh-CN" sz="1200"/>
                <a:t>executor</a:t>
              </a:r>
              <a:r>
                <a:rPr lang="en-US" altLang="zh-CN" sz="1200" smtClean="0"/>
                <a:t> (no support)</a:t>
              </a:r>
              <a:endParaRPr lang="zh-CN" altLang="en-US" sz="1200"/>
            </a:p>
          </p:txBody>
        </p:sp>
        <p:sp>
          <p:nvSpPr>
            <p:cNvPr id="12" name="圆角矩形 11"/>
            <p:cNvSpPr/>
            <p:nvPr/>
          </p:nvSpPr>
          <p:spPr>
            <a:xfrm>
              <a:off x="838201" y="3759191"/>
              <a:ext cx="3167128" cy="996718"/>
            </a:xfrm>
            <a:prstGeom prst="roundRect">
              <a:avLst>
                <a:gd name="adj" fmla="val 9690"/>
              </a:avLst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/>
                <a:t>DDL executor</a:t>
              </a:r>
              <a:endParaRPr lang="zh-CN" altLang="en-US" sz="1200"/>
            </a:p>
          </p:txBody>
        </p:sp>
        <p:sp>
          <p:nvSpPr>
            <p:cNvPr id="13" name="圆角矩形 12"/>
            <p:cNvSpPr/>
            <p:nvPr/>
          </p:nvSpPr>
          <p:spPr>
            <a:xfrm>
              <a:off x="4159876" y="3778508"/>
              <a:ext cx="4572000" cy="420374"/>
            </a:xfrm>
            <a:prstGeom prst="roundRect">
              <a:avLst>
                <a:gd name="adj" fmla="val 9690"/>
              </a:avLst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/>
                <a:t>SELECT </a:t>
              </a:r>
              <a:r>
                <a:rPr lang="en-US" altLang="zh-CN" sz="1200" smtClean="0"/>
                <a:t>optimizer</a:t>
              </a:r>
              <a:endParaRPr lang="zh-CN" altLang="en-US" sz="1200"/>
            </a:p>
          </p:txBody>
        </p:sp>
        <p:sp>
          <p:nvSpPr>
            <p:cNvPr id="14" name="圆角矩形 13"/>
            <p:cNvSpPr/>
            <p:nvPr/>
          </p:nvSpPr>
          <p:spPr>
            <a:xfrm>
              <a:off x="838200" y="2485623"/>
              <a:ext cx="9864144" cy="495763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/>
                <a:t>Scheduler</a:t>
              </a:r>
              <a:endParaRPr lang="zh-CN" altLang="en-US" sz="1200"/>
            </a:p>
          </p:txBody>
        </p:sp>
        <p:sp>
          <p:nvSpPr>
            <p:cNvPr id="15" name="圆角矩形 14"/>
            <p:cNvSpPr/>
            <p:nvPr/>
          </p:nvSpPr>
          <p:spPr>
            <a:xfrm>
              <a:off x="838200" y="1834978"/>
              <a:ext cx="9864144" cy="495763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/>
                <a:t>Network IO</a:t>
              </a:r>
              <a:endParaRPr lang="zh-CN" altLang="en-US" sz="1200"/>
            </a:p>
          </p:txBody>
        </p:sp>
        <p:sp>
          <p:nvSpPr>
            <p:cNvPr id="16" name="圆角矩形 15"/>
            <p:cNvSpPr/>
            <p:nvPr/>
          </p:nvSpPr>
          <p:spPr>
            <a:xfrm>
              <a:off x="838200" y="1208747"/>
              <a:ext cx="2497968" cy="49576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/>
                <a:t>JDBC</a:t>
              </a:r>
              <a:endParaRPr lang="zh-CN" altLang="en-US" sz="1200"/>
            </a:p>
          </p:txBody>
        </p:sp>
        <p:sp>
          <p:nvSpPr>
            <p:cNvPr id="17" name="圆角矩形 16"/>
            <p:cNvSpPr/>
            <p:nvPr/>
          </p:nvSpPr>
          <p:spPr>
            <a:xfrm>
              <a:off x="3465492" y="1208747"/>
              <a:ext cx="2175456" cy="49576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/>
                <a:t>ODBC</a:t>
              </a:r>
              <a:endParaRPr lang="zh-CN" altLang="en-US" sz="1200"/>
            </a:p>
          </p:txBody>
        </p:sp>
        <p:sp>
          <p:nvSpPr>
            <p:cNvPr id="18" name="圆角矩形 17"/>
            <p:cNvSpPr/>
            <p:nvPr/>
          </p:nvSpPr>
          <p:spPr>
            <a:xfrm>
              <a:off x="5770272" y="1219716"/>
              <a:ext cx="2627292" cy="49576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/>
                <a:t>CMD</a:t>
              </a:r>
              <a:endParaRPr lang="zh-CN" altLang="en-US" sz="1200"/>
            </a:p>
          </p:txBody>
        </p:sp>
        <p:sp>
          <p:nvSpPr>
            <p:cNvPr id="19" name="圆角矩形 18"/>
            <p:cNvSpPr/>
            <p:nvPr/>
          </p:nvSpPr>
          <p:spPr>
            <a:xfrm>
              <a:off x="8526888" y="1229881"/>
              <a:ext cx="2175456" cy="49576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/>
                <a:t>others</a:t>
              </a:r>
              <a:endParaRPr lang="zh-CN" altLang="en-US" sz="1200"/>
            </a:p>
          </p:txBody>
        </p:sp>
      </p:grpSp>
    </p:spTree>
    <p:extLst>
      <p:ext uri="{BB962C8B-B14F-4D97-AF65-F5344CB8AC3E}">
        <p14:creationId xmlns:p14="http://schemas.microsoft.com/office/powerpoint/2010/main" val="2701816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617994" y="1430349"/>
            <a:ext cx="6464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Select a.f1, b.f1 from test1 a, test2 b where a.f1 &gt; 3 and a.f1 = b.f1</a:t>
            </a:r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2498814" y="4100111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join</a:t>
            </a:r>
            <a:endParaRPr lang="zh-CN" altLang="en-US" sz="1400"/>
          </a:p>
        </p:txBody>
      </p:sp>
      <p:sp>
        <p:nvSpPr>
          <p:cNvPr id="5" name="圆角矩形 4"/>
          <p:cNvSpPr/>
          <p:nvPr/>
        </p:nvSpPr>
        <p:spPr>
          <a:xfrm>
            <a:off x="1816895" y="4981856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</a:t>
            </a:r>
            <a:endParaRPr lang="zh-CN" altLang="en-US" sz="1400"/>
          </a:p>
        </p:txBody>
      </p:sp>
      <p:sp>
        <p:nvSpPr>
          <p:cNvPr id="6" name="圆角矩形 5"/>
          <p:cNvSpPr/>
          <p:nvPr/>
        </p:nvSpPr>
        <p:spPr>
          <a:xfrm>
            <a:off x="3287861" y="4981856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</a:t>
            </a:r>
            <a:endParaRPr lang="zh-CN" altLang="en-US" sz="1400"/>
          </a:p>
        </p:txBody>
      </p:sp>
      <p:sp>
        <p:nvSpPr>
          <p:cNvPr id="7" name="圆角矩形 6"/>
          <p:cNvSpPr/>
          <p:nvPr/>
        </p:nvSpPr>
        <p:spPr>
          <a:xfrm>
            <a:off x="2498814" y="3252235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project</a:t>
            </a:r>
            <a:endParaRPr lang="zh-CN" altLang="en-US" sz="1400"/>
          </a:p>
        </p:txBody>
      </p:sp>
      <p:cxnSp>
        <p:nvCxnSpPr>
          <p:cNvPr id="9" name="直接箭头连接符 8"/>
          <p:cNvCxnSpPr>
            <a:stCxn id="5" idx="0"/>
            <a:endCxn id="4" idx="2"/>
          </p:cNvCxnSpPr>
          <p:nvPr/>
        </p:nvCxnSpPr>
        <p:spPr>
          <a:xfrm flipV="1">
            <a:off x="2379068" y="4575972"/>
            <a:ext cx="681919" cy="405884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6" idx="0"/>
            <a:endCxn id="4" idx="2"/>
          </p:cNvCxnSpPr>
          <p:nvPr/>
        </p:nvCxnSpPr>
        <p:spPr>
          <a:xfrm flipH="1" flipV="1">
            <a:off x="3060987" y="4575972"/>
            <a:ext cx="789047" cy="405884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4" idx="0"/>
            <a:endCxn id="7" idx="2"/>
          </p:cNvCxnSpPr>
          <p:nvPr/>
        </p:nvCxnSpPr>
        <p:spPr>
          <a:xfrm flipV="1">
            <a:off x="3060987" y="3728096"/>
            <a:ext cx="0" cy="372015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1807027" y="2612571"/>
            <a:ext cx="3155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由</a:t>
            </a:r>
            <a:r>
              <a:rPr lang="en-US" altLang="zh-CN" smtClean="0"/>
              <a:t>SELECT</a:t>
            </a:r>
            <a:r>
              <a:rPr lang="zh-CN" altLang="en-US" smtClean="0"/>
              <a:t>上下文产生的执行树</a:t>
            </a:r>
            <a:endParaRPr lang="zh-CN" altLang="en-US"/>
          </a:p>
        </p:txBody>
      </p:sp>
      <p:sp>
        <p:nvSpPr>
          <p:cNvPr id="24" name="圆角矩形 23"/>
          <p:cNvSpPr/>
          <p:nvPr/>
        </p:nvSpPr>
        <p:spPr>
          <a:xfrm>
            <a:off x="7629292" y="4100111"/>
            <a:ext cx="1265860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join</a:t>
            </a:r>
            <a:endParaRPr lang="zh-CN" altLang="en-US" sz="1400"/>
          </a:p>
        </p:txBody>
      </p:sp>
      <p:sp>
        <p:nvSpPr>
          <p:cNvPr id="25" name="圆角矩形 24"/>
          <p:cNvSpPr/>
          <p:nvPr/>
        </p:nvSpPr>
        <p:spPr>
          <a:xfrm>
            <a:off x="6855738" y="5805455"/>
            <a:ext cx="1183300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</a:t>
            </a:r>
            <a:endParaRPr lang="zh-CN" altLang="en-US" sz="1400"/>
          </a:p>
        </p:txBody>
      </p:sp>
      <p:sp>
        <p:nvSpPr>
          <p:cNvPr id="27" name="圆角矩形 26"/>
          <p:cNvSpPr/>
          <p:nvPr/>
        </p:nvSpPr>
        <p:spPr>
          <a:xfrm>
            <a:off x="7629292" y="2505349"/>
            <a:ext cx="1265860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project</a:t>
            </a:r>
            <a:endParaRPr lang="zh-CN" altLang="en-US" sz="1400"/>
          </a:p>
        </p:txBody>
      </p:sp>
      <p:cxnSp>
        <p:nvCxnSpPr>
          <p:cNvPr id="28" name="直接箭头连接符 27"/>
          <p:cNvCxnSpPr>
            <a:stCxn id="25" idx="0"/>
            <a:endCxn id="33" idx="2"/>
          </p:cNvCxnSpPr>
          <p:nvPr/>
        </p:nvCxnSpPr>
        <p:spPr>
          <a:xfrm flipV="1">
            <a:off x="7447388" y="5352575"/>
            <a:ext cx="0" cy="452880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39" idx="0"/>
            <a:endCxn id="24" idx="2"/>
          </p:cNvCxnSpPr>
          <p:nvPr/>
        </p:nvCxnSpPr>
        <p:spPr>
          <a:xfrm flipH="1" flipV="1">
            <a:off x="8262222" y="4575972"/>
            <a:ext cx="1083955" cy="300742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24" idx="0"/>
            <a:endCxn id="44" idx="2"/>
          </p:cNvCxnSpPr>
          <p:nvPr/>
        </p:nvCxnSpPr>
        <p:spPr>
          <a:xfrm flipV="1">
            <a:off x="8262222" y="3757813"/>
            <a:ext cx="0" cy="342298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右箭头 30"/>
          <p:cNvSpPr/>
          <p:nvPr/>
        </p:nvSpPr>
        <p:spPr>
          <a:xfrm>
            <a:off x="5186331" y="3842657"/>
            <a:ext cx="838200" cy="92528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圆角矩形 32"/>
          <p:cNvSpPr/>
          <p:nvPr/>
        </p:nvSpPr>
        <p:spPr>
          <a:xfrm>
            <a:off x="6814458" y="4876714"/>
            <a:ext cx="1265860" cy="47586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Exchange(1:1)</a:t>
            </a:r>
            <a:endParaRPr lang="zh-CN" altLang="en-US" sz="1400"/>
          </a:p>
        </p:txBody>
      </p:sp>
      <p:sp>
        <p:nvSpPr>
          <p:cNvPr id="37" name="圆角矩形 36"/>
          <p:cNvSpPr/>
          <p:nvPr/>
        </p:nvSpPr>
        <p:spPr>
          <a:xfrm>
            <a:off x="8754527" y="5794569"/>
            <a:ext cx="1183300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</a:t>
            </a:r>
            <a:endParaRPr lang="zh-CN" altLang="en-US" sz="1400"/>
          </a:p>
        </p:txBody>
      </p:sp>
      <p:cxnSp>
        <p:nvCxnSpPr>
          <p:cNvPr id="38" name="直接箭头连接符 37"/>
          <p:cNvCxnSpPr>
            <a:stCxn id="37" idx="0"/>
            <a:endCxn id="39" idx="2"/>
          </p:cNvCxnSpPr>
          <p:nvPr/>
        </p:nvCxnSpPr>
        <p:spPr>
          <a:xfrm flipV="1">
            <a:off x="9346177" y="5352575"/>
            <a:ext cx="0" cy="441994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圆角矩形 38"/>
          <p:cNvSpPr/>
          <p:nvPr/>
        </p:nvSpPr>
        <p:spPr>
          <a:xfrm>
            <a:off x="8713247" y="4876714"/>
            <a:ext cx="1265860" cy="47586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Exchange(1:1)</a:t>
            </a:r>
            <a:endParaRPr lang="zh-CN" altLang="en-US" sz="1400"/>
          </a:p>
        </p:txBody>
      </p:sp>
      <p:cxnSp>
        <p:nvCxnSpPr>
          <p:cNvPr id="41" name="直接箭头连接符 40"/>
          <p:cNvCxnSpPr>
            <a:stCxn id="33" idx="0"/>
            <a:endCxn id="24" idx="2"/>
          </p:cNvCxnSpPr>
          <p:nvPr/>
        </p:nvCxnSpPr>
        <p:spPr>
          <a:xfrm flipV="1">
            <a:off x="7447388" y="4575972"/>
            <a:ext cx="814834" cy="300742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圆角矩形 43"/>
          <p:cNvSpPr/>
          <p:nvPr/>
        </p:nvSpPr>
        <p:spPr>
          <a:xfrm>
            <a:off x="7629292" y="3281952"/>
            <a:ext cx="1265860" cy="47586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Exchange(1:1)</a:t>
            </a:r>
            <a:endParaRPr lang="zh-CN" altLang="en-US" sz="1400"/>
          </a:p>
        </p:txBody>
      </p:sp>
      <p:cxnSp>
        <p:nvCxnSpPr>
          <p:cNvPr id="54" name="直接箭头连接符 53"/>
          <p:cNvCxnSpPr>
            <a:stCxn id="44" idx="0"/>
            <a:endCxn id="27" idx="2"/>
          </p:cNvCxnSpPr>
          <p:nvPr/>
        </p:nvCxnSpPr>
        <p:spPr>
          <a:xfrm flipV="1">
            <a:off x="8262222" y="2981210"/>
            <a:ext cx="0" cy="300742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组合 58"/>
          <p:cNvGrpSpPr/>
          <p:nvPr/>
        </p:nvGrpSpPr>
        <p:grpSpPr>
          <a:xfrm>
            <a:off x="10592835" y="3329481"/>
            <a:ext cx="335939" cy="1377332"/>
            <a:chOff x="5629416" y="3130423"/>
            <a:chExt cx="335939" cy="1377332"/>
          </a:xfrm>
        </p:grpSpPr>
        <p:sp>
          <p:nvSpPr>
            <p:cNvPr id="60" name="圆角矩形 59"/>
            <p:cNvSpPr/>
            <p:nvPr/>
          </p:nvSpPr>
          <p:spPr>
            <a:xfrm>
              <a:off x="5631008" y="3130423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1" name="圆角矩形 60"/>
            <p:cNvSpPr/>
            <p:nvPr/>
          </p:nvSpPr>
          <p:spPr>
            <a:xfrm>
              <a:off x="5631007" y="3308442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2" name="圆角矩形 61"/>
            <p:cNvSpPr/>
            <p:nvPr/>
          </p:nvSpPr>
          <p:spPr>
            <a:xfrm>
              <a:off x="5629422" y="3481058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3" name="圆角矩形 62"/>
            <p:cNvSpPr/>
            <p:nvPr/>
          </p:nvSpPr>
          <p:spPr>
            <a:xfrm>
              <a:off x="5629422" y="3664930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4" name="圆角矩形 63"/>
            <p:cNvSpPr/>
            <p:nvPr/>
          </p:nvSpPr>
          <p:spPr>
            <a:xfrm>
              <a:off x="5631008" y="3818596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5" name="圆角矩形 64"/>
            <p:cNvSpPr/>
            <p:nvPr/>
          </p:nvSpPr>
          <p:spPr>
            <a:xfrm>
              <a:off x="5631007" y="3996615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6" name="圆角矩形 65"/>
            <p:cNvSpPr/>
            <p:nvPr/>
          </p:nvSpPr>
          <p:spPr>
            <a:xfrm>
              <a:off x="5629422" y="4169231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7" name="圆角矩形 66"/>
            <p:cNvSpPr/>
            <p:nvPr/>
          </p:nvSpPr>
          <p:spPr>
            <a:xfrm>
              <a:off x="5629416" y="4335139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</p:grpSp>
      <p:sp>
        <p:nvSpPr>
          <p:cNvPr id="68" name="文本框 67"/>
          <p:cNvSpPr txBox="1"/>
          <p:nvPr/>
        </p:nvSpPr>
        <p:spPr>
          <a:xfrm>
            <a:off x="6782733" y="2110732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进过优化后的</a:t>
            </a:r>
            <a:r>
              <a:rPr lang="zh-CN" altLang="en-US"/>
              <a:t>多线程</a:t>
            </a:r>
            <a:r>
              <a:rPr lang="zh-CN" altLang="en-US" smtClean="0"/>
              <a:t>执行树</a:t>
            </a:r>
            <a:endParaRPr lang="zh-CN" altLang="en-US"/>
          </a:p>
        </p:txBody>
      </p:sp>
      <p:sp>
        <p:nvSpPr>
          <p:cNvPr id="69" name="文本框 68"/>
          <p:cNvSpPr txBox="1"/>
          <p:nvPr/>
        </p:nvSpPr>
        <p:spPr>
          <a:xfrm>
            <a:off x="10135197" y="2912620"/>
            <a:ext cx="1218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Buffer</a:t>
            </a:r>
            <a:r>
              <a:rPr lang="zh-CN" altLang="en-US" smtClean="0"/>
              <a:t>管理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4392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/>
          <p:cNvSpPr/>
          <p:nvPr/>
        </p:nvSpPr>
        <p:spPr>
          <a:xfrm>
            <a:off x="1616220" y="3824534"/>
            <a:ext cx="3663925" cy="12999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1200" b="1" smtClean="0">
                <a:solidFill>
                  <a:schemeClr val="tx1"/>
                </a:solidFill>
              </a:rPr>
              <a:t>Global File System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1" name="折角形 40"/>
          <p:cNvSpPr/>
          <p:nvPr/>
        </p:nvSpPr>
        <p:spPr>
          <a:xfrm>
            <a:off x="2559847" y="4170977"/>
            <a:ext cx="665691" cy="372448"/>
          </a:xfrm>
          <a:prstGeom prst="foldedCorner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Table1 Partition1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43" name="折角形 42"/>
          <p:cNvSpPr/>
          <p:nvPr/>
        </p:nvSpPr>
        <p:spPr>
          <a:xfrm>
            <a:off x="1775714" y="4170977"/>
            <a:ext cx="552085" cy="372448"/>
          </a:xfrm>
          <a:prstGeom prst="foldedCorner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Global Table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44" name="折角形 43"/>
          <p:cNvSpPr/>
          <p:nvPr/>
        </p:nvSpPr>
        <p:spPr>
          <a:xfrm>
            <a:off x="3359528" y="4170977"/>
            <a:ext cx="665691" cy="372448"/>
          </a:xfrm>
          <a:prstGeom prst="foldedCorner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Table1 Partition2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46" name="折角形 45"/>
          <p:cNvSpPr/>
          <p:nvPr/>
        </p:nvSpPr>
        <p:spPr>
          <a:xfrm>
            <a:off x="2559847" y="4625036"/>
            <a:ext cx="665691" cy="372448"/>
          </a:xfrm>
          <a:prstGeom prst="foldedCorner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Table2 Partition1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47" name="折角形 46"/>
          <p:cNvSpPr/>
          <p:nvPr/>
        </p:nvSpPr>
        <p:spPr>
          <a:xfrm>
            <a:off x="3359528" y="4622856"/>
            <a:ext cx="665691" cy="372448"/>
          </a:xfrm>
          <a:prstGeom prst="foldedCorner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Table2 Partition2</a:t>
            </a:r>
            <a:endParaRPr lang="zh-CN" altLang="en-US" sz="900">
              <a:solidFill>
                <a:schemeClr val="tx1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000124" y="1619250"/>
            <a:ext cx="4408085" cy="1847849"/>
            <a:chOff x="1000124" y="1745838"/>
            <a:chExt cx="4408085" cy="1721261"/>
          </a:xfrm>
        </p:grpSpPr>
        <p:sp>
          <p:nvSpPr>
            <p:cNvPr id="49" name="矩形 48"/>
            <p:cNvSpPr/>
            <p:nvPr/>
          </p:nvSpPr>
          <p:spPr>
            <a:xfrm>
              <a:off x="1595437" y="1745838"/>
              <a:ext cx="1075252" cy="172126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CN" sz="1200" b="1" smtClean="0">
                  <a:solidFill>
                    <a:schemeClr val="tx1"/>
                  </a:solidFill>
                </a:rPr>
                <a:t>Node1</a:t>
              </a:r>
              <a:endParaRPr lang="zh-CN" altLang="en-US" sz="1200" b="1">
                <a:solidFill>
                  <a:schemeClr val="tx1"/>
                </a:solidFill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1716627" y="2009422"/>
              <a:ext cx="793574" cy="25840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Global Table</a:t>
              </a:r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1716627" y="2436804"/>
              <a:ext cx="793574" cy="31448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Table1</a:t>
              </a:r>
            </a:p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Partition1</a:t>
              </a:r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1716627" y="2979617"/>
              <a:ext cx="793574" cy="31448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Table2</a:t>
              </a:r>
            </a:p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Partition1</a:t>
              </a:r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>
              <a:off x="2892693" y="1745839"/>
              <a:ext cx="1075252" cy="172126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CN" sz="1200" b="1" smtClean="0">
                  <a:solidFill>
                    <a:schemeClr val="tx1"/>
                  </a:solidFill>
                </a:rPr>
                <a:t>Node2</a:t>
              </a:r>
              <a:endParaRPr lang="zh-CN" altLang="en-US" sz="1200" b="1">
                <a:solidFill>
                  <a:schemeClr val="tx1"/>
                </a:solidFill>
              </a:endParaRPr>
            </a:p>
          </p:txBody>
        </p:sp>
        <p:sp>
          <p:nvSpPr>
            <p:cNvPr id="55" name="矩形 54"/>
            <p:cNvSpPr/>
            <p:nvPr/>
          </p:nvSpPr>
          <p:spPr>
            <a:xfrm>
              <a:off x="3013883" y="2009422"/>
              <a:ext cx="793574" cy="25840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Global Table</a:t>
              </a:r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6" name="矩形 55"/>
            <p:cNvSpPr/>
            <p:nvPr/>
          </p:nvSpPr>
          <p:spPr>
            <a:xfrm>
              <a:off x="3013883" y="2436804"/>
              <a:ext cx="793574" cy="31448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Table1</a:t>
              </a:r>
            </a:p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Partition2</a:t>
              </a:r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>
              <a:off x="3013883" y="2979617"/>
              <a:ext cx="793574" cy="31448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Table2</a:t>
              </a:r>
            </a:p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Partition2</a:t>
              </a:r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67" name="矩形 66"/>
            <p:cNvSpPr/>
            <p:nvPr/>
          </p:nvSpPr>
          <p:spPr>
            <a:xfrm>
              <a:off x="4204893" y="1745839"/>
              <a:ext cx="1075252" cy="172126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CN" sz="1200" b="1" smtClean="0">
                  <a:solidFill>
                    <a:schemeClr val="tx1"/>
                  </a:solidFill>
                </a:rPr>
                <a:t>Node3</a:t>
              </a:r>
              <a:endParaRPr lang="zh-CN" altLang="en-US" sz="1200" b="1">
                <a:solidFill>
                  <a:schemeClr val="tx1"/>
                </a:solidFill>
              </a:endParaRPr>
            </a:p>
          </p:txBody>
        </p:sp>
        <p:sp>
          <p:nvSpPr>
            <p:cNvPr id="68" name="矩形 67"/>
            <p:cNvSpPr/>
            <p:nvPr/>
          </p:nvSpPr>
          <p:spPr>
            <a:xfrm>
              <a:off x="4326083" y="2009422"/>
              <a:ext cx="793574" cy="25840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Global Table</a:t>
              </a:r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69" name="矩形 68"/>
            <p:cNvSpPr/>
            <p:nvPr/>
          </p:nvSpPr>
          <p:spPr>
            <a:xfrm>
              <a:off x="4326083" y="2436804"/>
              <a:ext cx="793574" cy="31448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Table1</a:t>
              </a:r>
            </a:p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Partition3</a:t>
              </a:r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70" name="矩形 69"/>
            <p:cNvSpPr/>
            <p:nvPr/>
          </p:nvSpPr>
          <p:spPr>
            <a:xfrm>
              <a:off x="4326083" y="2979617"/>
              <a:ext cx="793574" cy="31448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Table2</a:t>
              </a:r>
            </a:p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Partition3</a:t>
              </a:r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71" name="矩形 70"/>
            <p:cNvSpPr/>
            <p:nvPr/>
          </p:nvSpPr>
          <p:spPr>
            <a:xfrm>
              <a:off x="1000124" y="2362634"/>
              <a:ext cx="4408085" cy="476613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200">
                  <a:solidFill>
                    <a:schemeClr val="tx1"/>
                  </a:solidFill>
                </a:rPr>
                <a:t>Table1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72" name="矩形 71"/>
            <p:cNvSpPr/>
            <p:nvPr/>
          </p:nvSpPr>
          <p:spPr>
            <a:xfrm>
              <a:off x="1000124" y="2934497"/>
              <a:ext cx="4408085" cy="437353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200">
                  <a:solidFill>
                    <a:schemeClr val="tx1"/>
                  </a:solidFill>
                </a:rPr>
                <a:t>Table2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</p:grpSp>
      <p:sp>
        <p:nvSpPr>
          <p:cNvPr id="23" name="折角形 22"/>
          <p:cNvSpPr/>
          <p:nvPr/>
        </p:nvSpPr>
        <p:spPr>
          <a:xfrm>
            <a:off x="4204893" y="4170977"/>
            <a:ext cx="665691" cy="372448"/>
          </a:xfrm>
          <a:prstGeom prst="foldedCorner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Table1 </a:t>
            </a:r>
            <a:r>
              <a:rPr lang="en-US" altLang="zh-CN" sz="900" dirty="0" smtClean="0">
                <a:solidFill>
                  <a:schemeClr val="tx1"/>
                </a:solidFill>
              </a:rPr>
              <a:t>Partition3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24" name="折角形 23"/>
          <p:cNvSpPr/>
          <p:nvPr/>
        </p:nvSpPr>
        <p:spPr>
          <a:xfrm>
            <a:off x="4204893" y="4622979"/>
            <a:ext cx="665691" cy="372448"/>
          </a:xfrm>
          <a:prstGeom prst="foldedCorner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Table2 </a:t>
            </a:r>
            <a:r>
              <a:rPr lang="en-US" altLang="zh-CN" sz="900" dirty="0" smtClean="0">
                <a:solidFill>
                  <a:schemeClr val="tx1"/>
                </a:solidFill>
              </a:rPr>
              <a:t>Partition3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5555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cxnSp>
        <p:nvCxnSpPr>
          <p:cNvPr id="4" name="直接连接符 3"/>
          <p:cNvCxnSpPr/>
          <p:nvPr/>
        </p:nvCxnSpPr>
        <p:spPr>
          <a:xfrm>
            <a:off x="1433032" y="3058887"/>
            <a:ext cx="0" cy="31599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>
          <a:xfrm>
            <a:off x="1433032" y="3441442"/>
            <a:ext cx="89293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>
            <a:off x="1433032" y="4271867"/>
            <a:ext cx="89293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>
            <a:off x="1433032" y="5125615"/>
            <a:ext cx="89293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圆角矩形 10"/>
          <p:cNvSpPr/>
          <p:nvPr/>
        </p:nvSpPr>
        <p:spPr>
          <a:xfrm>
            <a:off x="1600979" y="3203511"/>
            <a:ext cx="1094024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 table</a:t>
            </a:r>
            <a:endParaRPr lang="zh-CN" altLang="en-US" sz="1400"/>
          </a:p>
        </p:txBody>
      </p:sp>
      <p:sp>
        <p:nvSpPr>
          <p:cNvPr id="12" name="圆角矩形 11"/>
          <p:cNvSpPr/>
          <p:nvPr/>
        </p:nvSpPr>
        <p:spPr>
          <a:xfrm>
            <a:off x="1688841" y="4033936"/>
            <a:ext cx="114923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 table</a:t>
            </a:r>
            <a:endParaRPr lang="zh-CN" altLang="en-US" sz="1400"/>
          </a:p>
        </p:txBody>
      </p:sp>
      <p:sp>
        <p:nvSpPr>
          <p:cNvPr id="13" name="圆角矩形 12"/>
          <p:cNvSpPr/>
          <p:nvPr/>
        </p:nvSpPr>
        <p:spPr>
          <a:xfrm>
            <a:off x="2894821" y="3203511"/>
            <a:ext cx="1311741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Exchange(1:1)</a:t>
            </a:r>
            <a:endParaRPr lang="zh-CN" altLang="en-US" sz="1400"/>
          </a:p>
        </p:txBody>
      </p:sp>
      <p:sp>
        <p:nvSpPr>
          <p:cNvPr id="15" name="文本框 14"/>
          <p:cNvSpPr txBox="1"/>
          <p:nvPr/>
        </p:nvSpPr>
        <p:spPr>
          <a:xfrm>
            <a:off x="487369" y="1892214"/>
            <a:ext cx="6464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Select a.f1, b.f1 from test1 a, test2 b where a.f1 &gt; 3 and a.f1 = b.f1</a:t>
            </a:r>
            <a:endParaRPr lang="zh-CN" altLang="en-US"/>
          </a:p>
        </p:txBody>
      </p:sp>
      <p:sp>
        <p:nvSpPr>
          <p:cNvPr id="18" name="圆角矩形 17"/>
          <p:cNvSpPr/>
          <p:nvPr/>
        </p:nvSpPr>
        <p:spPr>
          <a:xfrm>
            <a:off x="3153511" y="4044336"/>
            <a:ext cx="1206223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Exchange(1:1)</a:t>
            </a:r>
            <a:endParaRPr lang="zh-CN" altLang="en-US" sz="1400"/>
          </a:p>
        </p:txBody>
      </p:sp>
      <p:sp>
        <p:nvSpPr>
          <p:cNvPr id="20" name="圆角矩形 19"/>
          <p:cNvSpPr/>
          <p:nvPr/>
        </p:nvSpPr>
        <p:spPr>
          <a:xfrm>
            <a:off x="4665070" y="4862108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join</a:t>
            </a:r>
            <a:endParaRPr lang="zh-CN" altLang="en-US" sz="1400"/>
          </a:p>
        </p:txBody>
      </p:sp>
      <p:cxnSp>
        <p:nvCxnSpPr>
          <p:cNvPr id="22" name="直接箭头连接符 21"/>
          <p:cNvCxnSpPr/>
          <p:nvPr/>
        </p:nvCxnSpPr>
        <p:spPr>
          <a:xfrm>
            <a:off x="1433032" y="5861138"/>
            <a:ext cx="89293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圆角矩形 20"/>
          <p:cNvSpPr/>
          <p:nvPr/>
        </p:nvSpPr>
        <p:spPr>
          <a:xfrm>
            <a:off x="8095090" y="5623208"/>
            <a:ext cx="1511559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project</a:t>
            </a:r>
            <a:endParaRPr lang="zh-CN" altLang="en-US" sz="1400"/>
          </a:p>
        </p:txBody>
      </p:sp>
      <p:sp>
        <p:nvSpPr>
          <p:cNvPr id="24" name="圆角矩形 23"/>
          <p:cNvSpPr/>
          <p:nvPr/>
        </p:nvSpPr>
        <p:spPr>
          <a:xfrm>
            <a:off x="6002558" y="4864481"/>
            <a:ext cx="1220120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Exchange(1:1)</a:t>
            </a:r>
            <a:endParaRPr lang="zh-CN" altLang="en-US" sz="1400"/>
          </a:p>
        </p:txBody>
      </p:sp>
      <p:sp>
        <p:nvSpPr>
          <p:cNvPr id="26" name="文本框 25"/>
          <p:cNvSpPr txBox="1"/>
          <p:nvPr/>
        </p:nvSpPr>
        <p:spPr>
          <a:xfrm>
            <a:off x="487369" y="3256775"/>
            <a:ext cx="925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thread1</a:t>
            </a:r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487369" y="4058860"/>
            <a:ext cx="925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thread2</a:t>
            </a:r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487369" y="4940908"/>
            <a:ext cx="925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thread3</a:t>
            </a:r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487369" y="5676471"/>
            <a:ext cx="925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thread4</a:t>
            </a:r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4517909" y="3289511"/>
            <a:ext cx="335939" cy="1377332"/>
            <a:chOff x="5629416" y="3130423"/>
            <a:chExt cx="335939" cy="1377332"/>
          </a:xfrm>
        </p:grpSpPr>
        <p:sp>
          <p:nvSpPr>
            <p:cNvPr id="16" name="圆角矩形 15"/>
            <p:cNvSpPr/>
            <p:nvPr/>
          </p:nvSpPr>
          <p:spPr>
            <a:xfrm>
              <a:off x="5631008" y="3130423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30" name="圆角矩形 29"/>
            <p:cNvSpPr/>
            <p:nvPr/>
          </p:nvSpPr>
          <p:spPr>
            <a:xfrm>
              <a:off x="5631007" y="3308442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31" name="圆角矩形 30"/>
            <p:cNvSpPr/>
            <p:nvPr/>
          </p:nvSpPr>
          <p:spPr>
            <a:xfrm>
              <a:off x="5629422" y="3481058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32" name="圆角矩形 31"/>
            <p:cNvSpPr/>
            <p:nvPr/>
          </p:nvSpPr>
          <p:spPr>
            <a:xfrm>
              <a:off x="5629422" y="3664930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33" name="圆角矩形 32"/>
            <p:cNvSpPr/>
            <p:nvPr/>
          </p:nvSpPr>
          <p:spPr>
            <a:xfrm>
              <a:off x="5631008" y="3818596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34" name="圆角矩形 33"/>
            <p:cNvSpPr/>
            <p:nvPr/>
          </p:nvSpPr>
          <p:spPr>
            <a:xfrm>
              <a:off x="5631007" y="3996615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35" name="圆角矩形 34"/>
            <p:cNvSpPr/>
            <p:nvPr/>
          </p:nvSpPr>
          <p:spPr>
            <a:xfrm>
              <a:off x="5629422" y="4169231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36" name="圆角矩形 35"/>
            <p:cNvSpPr/>
            <p:nvPr/>
          </p:nvSpPr>
          <p:spPr>
            <a:xfrm>
              <a:off x="5629416" y="4335139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</p:grpSp>
      <p:cxnSp>
        <p:nvCxnSpPr>
          <p:cNvPr id="38" name="直接箭头连接符 37"/>
          <p:cNvCxnSpPr>
            <a:stCxn id="36" idx="2"/>
            <a:endCxn id="20" idx="0"/>
          </p:cNvCxnSpPr>
          <p:nvPr/>
        </p:nvCxnSpPr>
        <p:spPr>
          <a:xfrm rot="16200000" flipH="1">
            <a:off x="4858531" y="4493395"/>
            <a:ext cx="195265" cy="542160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7"/>
          <p:cNvCxnSpPr>
            <a:stCxn id="18" idx="3"/>
            <a:endCxn id="59" idx="0"/>
          </p:cNvCxnSpPr>
          <p:nvPr/>
        </p:nvCxnSpPr>
        <p:spPr>
          <a:xfrm flipV="1">
            <a:off x="4359734" y="2971532"/>
            <a:ext cx="1065458" cy="1310735"/>
          </a:xfrm>
          <a:prstGeom prst="bentConnector4">
            <a:avLst>
              <a:gd name="adj1" fmla="val 42155"/>
              <a:gd name="adj2" fmla="val 117441"/>
            </a:avLst>
          </a:prstGeom>
          <a:ln w="222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37"/>
          <p:cNvCxnSpPr>
            <a:stCxn id="13" idx="3"/>
            <a:endCxn id="16" idx="0"/>
          </p:cNvCxnSpPr>
          <p:nvPr/>
        </p:nvCxnSpPr>
        <p:spPr>
          <a:xfrm flipV="1">
            <a:off x="4206562" y="3289511"/>
            <a:ext cx="480113" cy="151931"/>
          </a:xfrm>
          <a:prstGeom prst="bentConnector4">
            <a:avLst>
              <a:gd name="adj1" fmla="val 32590"/>
              <a:gd name="adj2" fmla="val 307068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组合 36"/>
          <p:cNvGrpSpPr/>
          <p:nvPr/>
        </p:nvGrpSpPr>
        <p:grpSpPr>
          <a:xfrm>
            <a:off x="7435821" y="4838782"/>
            <a:ext cx="335939" cy="1377332"/>
            <a:chOff x="5629416" y="3130423"/>
            <a:chExt cx="335939" cy="1377332"/>
          </a:xfrm>
        </p:grpSpPr>
        <p:sp>
          <p:nvSpPr>
            <p:cNvPr id="39" name="圆角矩形 38"/>
            <p:cNvSpPr/>
            <p:nvPr/>
          </p:nvSpPr>
          <p:spPr>
            <a:xfrm>
              <a:off x="5631008" y="3130423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41" name="圆角矩形 40"/>
            <p:cNvSpPr/>
            <p:nvPr/>
          </p:nvSpPr>
          <p:spPr>
            <a:xfrm>
              <a:off x="5631007" y="3308442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42" name="圆角矩形 41"/>
            <p:cNvSpPr/>
            <p:nvPr/>
          </p:nvSpPr>
          <p:spPr>
            <a:xfrm>
              <a:off x="5629422" y="3481058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44" name="圆角矩形 43"/>
            <p:cNvSpPr/>
            <p:nvPr/>
          </p:nvSpPr>
          <p:spPr>
            <a:xfrm>
              <a:off x="5629422" y="3664930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45" name="圆角矩形 44"/>
            <p:cNvSpPr/>
            <p:nvPr/>
          </p:nvSpPr>
          <p:spPr>
            <a:xfrm>
              <a:off x="5631008" y="3818596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46" name="圆角矩形 45"/>
            <p:cNvSpPr/>
            <p:nvPr/>
          </p:nvSpPr>
          <p:spPr>
            <a:xfrm>
              <a:off x="5631007" y="3996615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47" name="圆角矩形 46"/>
            <p:cNvSpPr/>
            <p:nvPr/>
          </p:nvSpPr>
          <p:spPr>
            <a:xfrm>
              <a:off x="5629422" y="4169231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48" name="圆角矩形 47"/>
            <p:cNvSpPr/>
            <p:nvPr/>
          </p:nvSpPr>
          <p:spPr>
            <a:xfrm>
              <a:off x="5629416" y="4335139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</p:grpSp>
      <p:cxnSp>
        <p:nvCxnSpPr>
          <p:cNvPr id="49" name="直接箭头连接符 37"/>
          <p:cNvCxnSpPr>
            <a:stCxn id="24" idx="3"/>
            <a:endCxn id="39" idx="0"/>
          </p:cNvCxnSpPr>
          <p:nvPr/>
        </p:nvCxnSpPr>
        <p:spPr>
          <a:xfrm flipV="1">
            <a:off x="7222678" y="4838782"/>
            <a:ext cx="381909" cy="263630"/>
          </a:xfrm>
          <a:prstGeom prst="bentConnector4">
            <a:avLst>
              <a:gd name="adj1" fmla="val 28113"/>
              <a:gd name="adj2" fmla="val 186712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37"/>
          <p:cNvCxnSpPr>
            <a:stCxn id="48" idx="2"/>
            <a:endCxn id="21" idx="0"/>
          </p:cNvCxnSpPr>
          <p:nvPr/>
        </p:nvCxnSpPr>
        <p:spPr>
          <a:xfrm rot="5400000" flipH="1" flipV="1">
            <a:off x="7930479" y="5295723"/>
            <a:ext cx="592906" cy="1247875"/>
          </a:xfrm>
          <a:prstGeom prst="bentConnector5">
            <a:avLst>
              <a:gd name="adj1" fmla="val -38556"/>
              <a:gd name="adj2" fmla="val 26416"/>
              <a:gd name="adj3" fmla="val 138556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组合 57"/>
          <p:cNvGrpSpPr/>
          <p:nvPr/>
        </p:nvGrpSpPr>
        <p:grpSpPr>
          <a:xfrm>
            <a:off x="5256426" y="2971532"/>
            <a:ext cx="335939" cy="1377332"/>
            <a:chOff x="5629416" y="3130423"/>
            <a:chExt cx="335939" cy="1377332"/>
          </a:xfrm>
        </p:grpSpPr>
        <p:sp>
          <p:nvSpPr>
            <p:cNvPr id="59" name="圆角矩形 58"/>
            <p:cNvSpPr/>
            <p:nvPr/>
          </p:nvSpPr>
          <p:spPr>
            <a:xfrm>
              <a:off x="5631008" y="3130423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0" name="圆角矩形 59"/>
            <p:cNvSpPr/>
            <p:nvPr/>
          </p:nvSpPr>
          <p:spPr>
            <a:xfrm>
              <a:off x="5631007" y="3308442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1" name="圆角矩形 60"/>
            <p:cNvSpPr/>
            <p:nvPr/>
          </p:nvSpPr>
          <p:spPr>
            <a:xfrm>
              <a:off x="5629422" y="3481058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2" name="圆角矩形 61"/>
            <p:cNvSpPr/>
            <p:nvPr/>
          </p:nvSpPr>
          <p:spPr>
            <a:xfrm>
              <a:off x="5629422" y="3664930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3" name="圆角矩形 62"/>
            <p:cNvSpPr/>
            <p:nvPr/>
          </p:nvSpPr>
          <p:spPr>
            <a:xfrm>
              <a:off x="5631008" y="3818596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4" name="圆角矩形 63"/>
            <p:cNvSpPr/>
            <p:nvPr/>
          </p:nvSpPr>
          <p:spPr>
            <a:xfrm>
              <a:off x="5631007" y="3996615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5" name="圆角矩形 64"/>
            <p:cNvSpPr/>
            <p:nvPr/>
          </p:nvSpPr>
          <p:spPr>
            <a:xfrm>
              <a:off x="5629422" y="4169231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6" name="圆角矩形 65"/>
            <p:cNvSpPr/>
            <p:nvPr/>
          </p:nvSpPr>
          <p:spPr>
            <a:xfrm>
              <a:off x="5629416" y="4335139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</p:grpSp>
      <p:cxnSp>
        <p:nvCxnSpPr>
          <p:cNvPr id="67" name="直接箭头连接符 37"/>
          <p:cNvCxnSpPr>
            <a:stCxn id="66" idx="2"/>
            <a:endCxn id="20" idx="0"/>
          </p:cNvCxnSpPr>
          <p:nvPr/>
        </p:nvCxnSpPr>
        <p:spPr>
          <a:xfrm rot="5400000">
            <a:off x="5068800" y="4507308"/>
            <a:ext cx="513244" cy="196357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2462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parallel </a:t>
            </a:r>
            <a:r>
              <a:rPr lang="en-US" altLang="zh-CN" smtClean="0"/>
              <a:t>GROUP BY</a:t>
            </a:r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2172242" y="2681858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group</a:t>
            </a:r>
            <a:endParaRPr lang="zh-CN" altLang="en-US" sz="1400"/>
          </a:p>
        </p:txBody>
      </p:sp>
      <p:sp>
        <p:nvSpPr>
          <p:cNvPr id="4" name="圆角矩形 3"/>
          <p:cNvSpPr/>
          <p:nvPr/>
        </p:nvSpPr>
        <p:spPr>
          <a:xfrm>
            <a:off x="2172242" y="3529734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</a:t>
            </a:r>
            <a:endParaRPr lang="zh-CN" altLang="en-US" sz="1400"/>
          </a:p>
        </p:txBody>
      </p:sp>
      <p:sp>
        <p:nvSpPr>
          <p:cNvPr id="6" name="圆角矩形 5"/>
          <p:cNvSpPr/>
          <p:nvPr/>
        </p:nvSpPr>
        <p:spPr>
          <a:xfrm>
            <a:off x="2172242" y="1833982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project</a:t>
            </a:r>
            <a:endParaRPr lang="zh-CN" altLang="en-US" sz="1400"/>
          </a:p>
        </p:txBody>
      </p:sp>
      <p:cxnSp>
        <p:nvCxnSpPr>
          <p:cNvPr id="7" name="直接箭头连接符 6"/>
          <p:cNvCxnSpPr>
            <a:stCxn id="4" idx="0"/>
            <a:endCxn id="3" idx="2"/>
          </p:cNvCxnSpPr>
          <p:nvPr/>
        </p:nvCxnSpPr>
        <p:spPr>
          <a:xfrm flipV="1">
            <a:off x="2734415" y="3157719"/>
            <a:ext cx="0" cy="372015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3" idx="0"/>
            <a:endCxn id="6" idx="2"/>
          </p:cNvCxnSpPr>
          <p:nvPr/>
        </p:nvCxnSpPr>
        <p:spPr>
          <a:xfrm flipV="1">
            <a:off x="2734415" y="2309843"/>
            <a:ext cx="0" cy="372015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圆角矩形 10"/>
          <p:cNvSpPr/>
          <p:nvPr/>
        </p:nvSpPr>
        <p:spPr>
          <a:xfrm>
            <a:off x="5898266" y="3534656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group</a:t>
            </a:r>
            <a:endParaRPr lang="zh-CN" altLang="en-US" sz="1400"/>
          </a:p>
        </p:txBody>
      </p:sp>
      <p:sp>
        <p:nvSpPr>
          <p:cNvPr id="12" name="圆角矩形 11"/>
          <p:cNvSpPr/>
          <p:nvPr/>
        </p:nvSpPr>
        <p:spPr>
          <a:xfrm>
            <a:off x="5898266" y="4382532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</a:t>
            </a:r>
            <a:endParaRPr lang="zh-CN" altLang="en-US" sz="1400"/>
          </a:p>
        </p:txBody>
      </p:sp>
      <p:sp>
        <p:nvSpPr>
          <p:cNvPr id="13" name="圆角矩形 12"/>
          <p:cNvSpPr/>
          <p:nvPr/>
        </p:nvSpPr>
        <p:spPr>
          <a:xfrm>
            <a:off x="7297858" y="1647280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project</a:t>
            </a:r>
            <a:endParaRPr lang="zh-CN" altLang="en-US" sz="1400"/>
          </a:p>
        </p:txBody>
      </p:sp>
      <p:cxnSp>
        <p:nvCxnSpPr>
          <p:cNvPr id="14" name="直接箭头连接符 13"/>
          <p:cNvCxnSpPr>
            <a:stCxn id="12" idx="0"/>
            <a:endCxn id="11" idx="2"/>
          </p:cNvCxnSpPr>
          <p:nvPr/>
        </p:nvCxnSpPr>
        <p:spPr>
          <a:xfrm flipV="1">
            <a:off x="6460439" y="4010517"/>
            <a:ext cx="0" cy="372015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11" idx="0"/>
            <a:endCxn id="28" idx="2"/>
          </p:cNvCxnSpPr>
          <p:nvPr/>
        </p:nvCxnSpPr>
        <p:spPr>
          <a:xfrm flipV="1">
            <a:off x="6460439" y="2971017"/>
            <a:ext cx="1399592" cy="563639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圆角矩形 16"/>
          <p:cNvSpPr/>
          <p:nvPr/>
        </p:nvSpPr>
        <p:spPr>
          <a:xfrm>
            <a:off x="7440152" y="3529734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group</a:t>
            </a:r>
            <a:endParaRPr lang="zh-CN" altLang="en-US" sz="1400"/>
          </a:p>
        </p:txBody>
      </p:sp>
      <p:sp>
        <p:nvSpPr>
          <p:cNvPr id="18" name="圆角矩形 17"/>
          <p:cNvSpPr/>
          <p:nvPr/>
        </p:nvSpPr>
        <p:spPr>
          <a:xfrm>
            <a:off x="7440152" y="4377610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</a:t>
            </a:r>
            <a:endParaRPr lang="zh-CN" altLang="en-US" sz="1400"/>
          </a:p>
        </p:txBody>
      </p:sp>
      <p:cxnSp>
        <p:nvCxnSpPr>
          <p:cNvPr id="19" name="直接箭头连接符 18"/>
          <p:cNvCxnSpPr>
            <a:stCxn id="18" idx="0"/>
            <a:endCxn id="17" idx="2"/>
          </p:cNvCxnSpPr>
          <p:nvPr/>
        </p:nvCxnSpPr>
        <p:spPr>
          <a:xfrm flipV="1">
            <a:off x="8002325" y="4005595"/>
            <a:ext cx="0" cy="372015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圆角矩形 19"/>
          <p:cNvSpPr/>
          <p:nvPr/>
        </p:nvSpPr>
        <p:spPr>
          <a:xfrm>
            <a:off x="9204411" y="3539578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group</a:t>
            </a:r>
            <a:endParaRPr lang="zh-CN" altLang="en-US" sz="1400"/>
          </a:p>
        </p:txBody>
      </p:sp>
      <p:sp>
        <p:nvSpPr>
          <p:cNvPr id="21" name="圆角矩形 20"/>
          <p:cNvSpPr/>
          <p:nvPr/>
        </p:nvSpPr>
        <p:spPr>
          <a:xfrm>
            <a:off x="9204411" y="4387454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</a:t>
            </a:r>
            <a:endParaRPr lang="zh-CN" altLang="en-US" sz="1400"/>
          </a:p>
        </p:txBody>
      </p:sp>
      <p:cxnSp>
        <p:nvCxnSpPr>
          <p:cNvPr id="22" name="直接箭头连接符 21"/>
          <p:cNvCxnSpPr>
            <a:stCxn id="21" idx="0"/>
            <a:endCxn id="20" idx="2"/>
          </p:cNvCxnSpPr>
          <p:nvPr/>
        </p:nvCxnSpPr>
        <p:spPr>
          <a:xfrm flipV="1">
            <a:off x="9766584" y="4015439"/>
            <a:ext cx="0" cy="372015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8842078" y="4015439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…</a:t>
            </a:r>
            <a:endParaRPr lang="zh-CN" altLang="en-US"/>
          </a:p>
        </p:txBody>
      </p:sp>
      <p:sp>
        <p:nvSpPr>
          <p:cNvPr id="28" name="圆角矩形 27"/>
          <p:cNvSpPr/>
          <p:nvPr/>
        </p:nvSpPr>
        <p:spPr>
          <a:xfrm>
            <a:off x="7297858" y="2495156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Exchange</a:t>
            </a:r>
          </a:p>
          <a:p>
            <a:pPr algn="ctr"/>
            <a:r>
              <a:rPr lang="en-US" altLang="zh-CN" sz="1400" smtClean="0"/>
              <a:t>(n:1)</a:t>
            </a:r>
            <a:endParaRPr lang="zh-CN" altLang="en-US" sz="1400"/>
          </a:p>
        </p:txBody>
      </p:sp>
      <p:cxnSp>
        <p:nvCxnSpPr>
          <p:cNvPr id="30" name="直接箭头连接符 29"/>
          <p:cNvCxnSpPr>
            <a:stCxn id="17" idx="0"/>
            <a:endCxn id="28" idx="2"/>
          </p:cNvCxnSpPr>
          <p:nvPr/>
        </p:nvCxnSpPr>
        <p:spPr>
          <a:xfrm flipH="1" flipV="1">
            <a:off x="7860031" y="2971017"/>
            <a:ext cx="142294" cy="558717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20" idx="0"/>
            <a:endCxn id="28" idx="2"/>
          </p:cNvCxnSpPr>
          <p:nvPr/>
        </p:nvCxnSpPr>
        <p:spPr>
          <a:xfrm flipH="1" flipV="1">
            <a:off x="7860031" y="2971017"/>
            <a:ext cx="1906553" cy="568561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28" idx="0"/>
            <a:endCxn id="13" idx="2"/>
          </p:cNvCxnSpPr>
          <p:nvPr/>
        </p:nvCxnSpPr>
        <p:spPr>
          <a:xfrm flipV="1">
            <a:off x="7860031" y="2123141"/>
            <a:ext cx="0" cy="372015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/>
          <p:cNvSpPr txBox="1"/>
          <p:nvPr/>
        </p:nvSpPr>
        <p:spPr>
          <a:xfrm>
            <a:off x="3433665" y="5220121"/>
            <a:ext cx="814838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增加两种游标，实际使用时，根据参数来决定：</a:t>
            </a:r>
            <a:endParaRPr lang="en-US" altLang="zh-CN" smtClean="0"/>
          </a:p>
          <a:p>
            <a:pPr marL="342900" indent="-342900">
              <a:buAutoNum type="arabicPeriod"/>
            </a:pPr>
            <a:r>
              <a:rPr lang="zh-CN" altLang="en-US" smtClean="0"/>
              <a:t>均分范围型游标，相当于将一个表拆分成多个表</a:t>
            </a:r>
            <a:endParaRPr lang="en-US" altLang="zh-CN" smtClean="0"/>
          </a:p>
          <a:p>
            <a:pPr marL="342900" indent="-342900">
              <a:buAutoNum type="arabicPeriod"/>
            </a:pPr>
            <a:r>
              <a:rPr lang="zh-CN" altLang="en-US" smtClean="0"/>
              <a:t>资源竞争型游标，公用一个表，但都全部遍历，只是每一个段只被遍历一次</a:t>
            </a:r>
            <a:endParaRPr lang="en-US" altLang="zh-CN" smtClean="0"/>
          </a:p>
          <a:p>
            <a:pPr marL="342900" indent="-342900">
              <a:buAutoNum type="arabicPeriod"/>
            </a:pPr>
            <a:endParaRPr lang="en-US" altLang="zh-CN"/>
          </a:p>
          <a:p>
            <a:r>
              <a:rPr lang="zh-CN" altLang="en-US" smtClean="0"/>
              <a:t>目前先使用资源竞争型游标做</a:t>
            </a:r>
            <a:r>
              <a:rPr lang="en-US" altLang="zh-CN" smtClean="0"/>
              <a:t>DEMO</a:t>
            </a:r>
            <a:endParaRPr lang="zh-CN" altLang="en-US"/>
          </a:p>
        </p:txBody>
      </p:sp>
      <p:sp>
        <p:nvSpPr>
          <p:cNvPr id="43" name="右箭头 42"/>
          <p:cNvSpPr/>
          <p:nvPr/>
        </p:nvSpPr>
        <p:spPr>
          <a:xfrm>
            <a:off x="4562669" y="2309843"/>
            <a:ext cx="895739" cy="1002524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1355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parallel GROUP BY</a:t>
            </a:r>
            <a:endParaRPr lang="zh-CN" altLang="en-US"/>
          </a:p>
        </p:txBody>
      </p:sp>
      <p:cxnSp>
        <p:nvCxnSpPr>
          <p:cNvPr id="3" name="直接连接符 2"/>
          <p:cNvCxnSpPr/>
          <p:nvPr/>
        </p:nvCxnSpPr>
        <p:spPr>
          <a:xfrm>
            <a:off x="1526338" y="2097834"/>
            <a:ext cx="0" cy="31599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直接箭头连接符 3"/>
          <p:cNvCxnSpPr/>
          <p:nvPr/>
        </p:nvCxnSpPr>
        <p:spPr>
          <a:xfrm>
            <a:off x="1526338" y="2480389"/>
            <a:ext cx="89293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435416" y="2279108"/>
            <a:ext cx="1044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Worker 1</a:t>
            </a:r>
            <a:endParaRPr lang="zh-CN" altLang="en-US"/>
          </a:p>
        </p:txBody>
      </p:sp>
      <p:cxnSp>
        <p:nvCxnSpPr>
          <p:cNvPr id="6" name="直接箭头连接符 5"/>
          <p:cNvCxnSpPr/>
          <p:nvPr/>
        </p:nvCxnSpPr>
        <p:spPr>
          <a:xfrm>
            <a:off x="1526338" y="3173965"/>
            <a:ext cx="89293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>
            <a:off x="1526338" y="3886204"/>
            <a:ext cx="89293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>
            <a:off x="1526338" y="4645090"/>
            <a:ext cx="89293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圆角矩形 8"/>
          <p:cNvSpPr/>
          <p:nvPr/>
        </p:nvSpPr>
        <p:spPr>
          <a:xfrm>
            <a:off x="1871567" y="2242457"/>
            <a:ext cx="1094024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 table</a:t>
            </a:r>
            <a:endParaRPr lang="zh-CN" altLang="en-US" sz="1400"/>
          </a:p>
        </p:txBody>
      </p:sp>
      <p:sp>
        <p:nvSpPr>
          <p:cNvPr id="10" name="圆角矩形 9"/>
          <p:cNvSpPr/>
          <p:nvPr/>
        </p:nvSpPr>
        <p:spPr>
          <a:xfrm>
            <a:off x="1871567" y="2936034"/>
            <a:ext cx="1094024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 table</a:t>
            </a:r>
            <a:endParaRPr lang="zh-CN" altLang="en-US" sz="1400"/>
          </a:p>
        </p:txBody>
      </p:sp>
      <p:sp>
        <p:nvSpPr>
          <p:cNvPr id="11" name="圆角矩形 10"/>
          <p:cNvSpPr/>
          <p:nvPr/>
        </p:nvSpPr>
        <p:spPr>
          <a:xfrm>
            <a:off x="1871567" y="3659136"/>
            <a:ext cx="1094024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 table</a:t>
            </a:r>
            <a:endParaRPr lang="zh-CN" altLang="en-US" sz="1400"/>
          </a:p>
        </p:txBody>
      </p:sp>
      <p:sp>
        <p:nvSpPr>
          <p:cNvPr id="12" name="圆角矩形 11"/>
          <p:cNvSpPr/>
          <p:nvPr/>
        </p:nvSpPr>
        <p:spPr>
          <a:xfrm>
            <a:off x="3310819" y="2245581"/>
            <a:ext cx="1094024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Group by</a:t>
            </a:r>
            <a:endParaRPr lang="zh-CN" altLang="en-US" sz="1400"/>
          </a:p>
        </p:txBody>
      </p:sp>
      <p:sp>
        <p:nvSpPr>
          <p:cNvPr id="13" name="圆角矩形 12"/>
          <p:cNvSpPr/>
          <p:nvPr/>
        </p:nvSpPr>
        <p:spPr>
          <a:xfrm>
            <a:off x="3310819" y="2939179"/>
            <a:ext cx="1094024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Group by</a:t>
            </a:r>
            <a:endParaRPr lang="zh-CN" altLang="en-US" sz="1400"/>
          </a:p>
        </p:txBody>
      </p:sp>
      <p:sp>
        <p:nvSpPr>
          <p:cNvPr id="16" name="圆角矩形 15"/>
          <p:cNvSpPr/>
          <p:nvPr/>
        </p:nvSpPr>
        <p:spPr>
          <a:xfrm>
            <a:off x="3310819" y="3659136"/>
            <a:ext cx="1094024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Group by</a:t>
            </a:r>
            <a:endParaRPr lang="zh-CN" altLang="en-US" sz="1400"/>
          </a:p>
        </p:txBody>
      </p:sp>
      <p:sp>
        <p:nvSpPr>
          <p:cNvPr id="17" name="圆角矩形 16"/>
          <p:cNvSpPr/>
          <p:nvPr/>
        </p:nvSpPr>
        <p:spPr>
          <a:xfrm>
            <a:off x="5428857" y="4419581"/>
            <a:ext cx="1094024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Exchange</a:t>
            </a:r>
          </a:p>
          <a:p>
            <a:pPr algn="ctr"/>
            <a:r>
              <a:rPr lang="en-US" altLang="zh-CN" sz="1400" smtClean="0"/>
              <a:t>n-&gt;1</a:t>
            </a:r>
            <a:endParaRPr lang="zh-CN" altLang="en-US" sz="1400"/>
          </a:p>
        </p:txBody>
      </p:sp>
      <p:sp>
        <p:nvSpPr>
          <p:cNvPr id="18" name="圆角矩形 17"/>
          <p:cNvSpPr/>
          <p:nvPr/>
        </p:nvSpPr>
        <p:spPr>
          <a:xfrm>
            <a:off x="6934196" y="4419581"/>
            <a:ext cx="1094024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project</a:t>
            </a:r>
            <a:endParaRPr lang="zh-CN" altLang="en-US" sz="1400"/>
          </a:p>
        </p:txBody>
      </p:sp>
      <p:sp>
        <p:nvSpPr>
          <p:cNvPr id="19" name="文本框 18"/>
          <p:cNvSpPr txBox="1"/>
          <p:nvPr/>
        </p:nvSpPr>
        <p:spPr>
          <a:xfrm>
            <a:off x="171623" y="4441759"/>
            <a:ext cx="1343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Main thread</a:t>
            </a:r>
            <a:endParaRPr lang="zh-CN" altLang="en-US"/>
          </a:p>
        </p:txBody>
      </p:sp>
      <p:grpSp>
        <p:nvGrpSpPr>
          <p:cNvPr id="20" name="组合 19"/>
          <p:cNvGrpSpPr/>
          <p:nvPr/>
        </p:nvGrpSpPr>
        <p:grpSpPr>
          <a:xfrm>
            <a:off x="4783894" y="2976489"/>
            <a:ext cx="335939" cy="1377332"/>
            <a:chOff x="5629416" y="3130423"/>
            <a:chExt cx="335939" cy="1377332"/>
          </a:xfrm>
        </p:grpSpPr>
        <p:sp>
          <p:nvSpPr>
            <p:cNvPr id="21" name="圆角矩形 20"/>
            <p:cNvSpPr/>
            <p:nvPr/>
          </p:nvSpPr>
          <p:spPr>
            <a:xfrm>
              <a:off x="5631008" y="3130423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22" name="圆角矩形 21"/>
            <p:cNvSpPr/>
            <p:nvPr/>
          </p:nvSpPr>
          <p:spPr>
            <a:xfrm>
              <a:off x="5631007" y="3308442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23" name="圆角矩形 22"/>
            <p:cNvSpPr/>
            <p:nvPr/>
          </p:nvSpPr>
          <p:spPr>
            <a:xfrm>
              <a:off x="5629422" y="3481058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24" name="圆角矩形 23"/>
            <p:cNvSpPr/>
            <p:nvPr/>
          </p:nvSpPr>
          <p:spPr>
            <a:xfrm>
              <a:off x="5629422" y="3664930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25" name="圆角矩形 24"/>
            <p:cNvSpPr/>
            <p:nvPr/>
          </p:nvSpPr>
          <p:spPr>
            <a:xfrm>
              <a:off x="5631008" y="3818596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26" name="圆角矩形 25"/>
            <p:cNvSpPr/>
            <p:nvPr/>
          </p:nvSpPr>
          <p:spPr>
            <a:xfrm>
              <a:off x="5631007" y="3996615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27" name="圆角矩形 26"/>
            <p:cNvSpPr/>
            <p:nvPr/>
          </p:nvSpPr>
          <p:spPr>
            <a:xfrm>
              <a:off x="5629422" y="4169231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28" name="圆角矩形 27"/>
            <p:cNvSpPr/>
            <p:nvPr/>
          </p:nvSpPr>
          <p:spPr>
            <a:xfrm>
              <a:off x="5629416" y="4335139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</p:grpSp>
      <p:cxnSp>
        <p:nvCxnSpPr>
          <p:cNvPr id="29" name="直接箭头连接符 37"/>
          <p:cNvCxnSpPr>
            <a:stCxn id="16" idx="3"/>
            <a:endCxn id="22" idx="1"/>
          </p:cNvCxnSpPr>
          <p:nvPr/>
        </p:nvCxnSpPr>
        <p:spPr>
          <a:xfrm flipV="1">
            <a:off x="4404843" y="3240816"/>
            <a:ext cx="380642" cy="656251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7"/>
          <p:cNvCxnSpPr>
            <a:stCxn id="13" idx="3"/>
            <a:endCxn id="23" idx="1"/>
          </p:cNvCxnSpPr>
          <p:nvPr/>
        </p:nvCxnSpPr>
        <p:spPr>
          <a:xfrm>
            <a:off x="4404843" y="3177110"/>
            <a:ext cx="379057" cy="236322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7"/>
          <p:cNvCxnSpPr>
            <a:stCxn id="12" idx="3"/>
            <a:endCxn id="21" idx="1"/>
          </p:cNvCxnSpPr>
          <p:nvPr/>
        </p:nvCxnSpPr>
        <p:spPr>
          <a:xfrm>
            <a:off x="4404843" y="2483512"/>
            <a:ext cx="380643" cy="579285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37"/>
          <p:cNvCxnSpPr>
            <a:stCxn id="28" idx="3"/>
            <a:endCxn id="17" idx="1"/>
          </p:cNvCxnSpPr>
          <p:nvPr/>
        </p:nvCxnSpPr>
        <p:spPr>
          <a:xfrm>
            <a:off x="5118241" y="4267513"/>
            <a:ext cx="310616" cy="389999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37"/>
          <p:cNvCxnSpPr>
            <a:stCxn id="9" idx="3"/>
            <a:endCxn id="12" idx="1"/>
          </p:cNvCxnSpPr>
          <p:nvPr/>
        </p:nvCxnSpPr>
        <p:spPr>
          <a:xfrm>
            <a:off x="2965591" y="2480388"/>
            <a:ext cx="345228" cy="3124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37"/>
          <p:cNvCxnSpPr>
            <a:stCxn id="10" idx="3"/>
            <a:endCxn id="13" idx="1"/>
          </p:cNvCxnSpPr>
          <p:nvPr/>
        </p:nvCxnSpPr>
        <p:spPr>
          <a:xfrm>
            <a:off x="2965591" y="3173965"/>
            <a:ext cx="345228" cy="3145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37"/>
          <p:cNvCxnSpPr>
            <a:stCxn id="11" idx="3"/>
            <a:endCxn id="16" idx="1"/>
          </p:cNvCxnSpPr>
          <p:nvPr/>
        </p:nvCxnSpPr>
        <p:spPr>
          <a:xfrm>
            <a:off x="2965591" y="3897067"/>
            <a:ext cx="345228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37"/>
          <p:cNvCxnSpPr>
            <a:stCxn id="17" idx="3"/>
            <a:endCxn id="18" idx="1"/>
          </p:cNvCxnSpPr>
          <p:nvPr/>
        </p:nvCxnSpPr>
        <p:spPr>
          <a:xfrm>
            <a:off x="6522881" y="4657512"/>
            <a:ext cx="411315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本框 56"/>
          <p:cNvSpPr txBox="1"/>
          <p:nvPr/>
        </p:nvSpPr>
        <p:spPr>
          <a:xfrm>
            <a:off x="432314" y="2970239"/>
            <a:ext cx="1044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Worker 2</a:t>
            </a:r>
            <a:endParaRPr lang="zh-CN" altLang="en-US"/>
          </a:p>
        </p:txBody>
      </p:sp>
      <p:sp>
        <p:nvSpPr>
          <p:cNvPr id="58" name="文本框 57"/>
          <p:cNvSpPr txBox="1"/>
          <p:nvPr/>
        </p:nvSpPr>
        <p:spPr>
          <a:xfrm>
            <a:off x="432314" y="3677798"/>
            <a:ext cx="1044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Worker 3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6989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Parallel hash join</a:t>
            </a:r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2172242" y="2681858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join</a:t>
            </a:r>
            <a:endParaRPr lang="zh-CN" altLang="en-US" sz="1400"/>
          </a:p>
        </p:txBody>
      </p:sp>
      <p:sp>
        <p:nvSpPr>
          <p:cNvPr id="4" name="圆角矩形 3"/>
          <p:cNvSpPr/>
          <p:nvPr/>
        </p:nvSpPr>
        <p:spPr>
          <a:xfrm>
            <a:off x="1407136" y="3529734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scan1</a:t>
            </a:r>
            <a:endParaRPr lang="zh-CN" altLang="en-US" sz="1400"/>
          </a:p>
        </p:txBody>
      </p:sp>
      <p:sp>
        <p:nvSpPr>
          <p:cNvPr id="5" name="圆角矩形 4"/>
          <p:cNvSpPr/>
          <p:nvPr/>
        </p:nvSpPr>
        <p:spPr>
          <a:xfrm>
            <a:off x="2172242" y="1833982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project</a:t>
            </a:r>
            <a:endParaRPr lang="zh-CN" altLang="en-US" sz="1400"/>
          </a:p>
        </p:txBody>
      </p:sp>
      <p:cxnSp>
        <p:nvCxnSpPr>
          <p:cNvPr id="6" name="直接箭头连接符 5"/>
          <p:cNvCxnSpPr>
            <a:stCxn id="4" idx="0"/>
            <a:endCxn id="3" idx="2"/>
          </p:cNvCxnSpPr>
          <p:nvPr/>
        </p:nvCxnSpPr>
        <p:spPr>
          <a:xfrm flipV="1">
            <a:off x="1969309" y="3157719"/>
            <a:ext cx="765106" cy="372015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stCxn id="3" idx="0"/>
            <a:endCxn id="5" idx="2"/>
          </p:cNvCxnSpPr>
          <p:nvPr/>
        </p:nvCxnSpPr>
        <p:spPr>
          <a:xfrm flipV="1">
            <a:off x="2734415" y="2309843"/>
            <a:ext cx="0" cy="372015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圆角矩形 9"/>
          <p:cNvSpPr/>
          <p:nvPr/>
        </p:nvSpPr>
        <p:spPr>
          <a:xfrm>
            <a:off x="2935030" y="3529734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scan2</a:t>
            </a:r>
            <a:endParaRPr lang="zh-CN" altLang="en-US" sz="1400"/>
          </a:p>
        </p:txBody>
      </p:sp>
      <p:cxnSp>
        <p:nvCxnSpPr>
          <p:cNvPr id="11" name="直接箭头连接符 10"/>
          <p:cNvCxnSpPr>
            <a:stCxn id="10" idx="0"/>
            <a:endCxn id="3" idx="2"/>
          </p:cNvCxnSpPr>
          <p:nvPr/>
        </p:nvCxnSpPr>
        <p:spPr>
          <a:xfrm flipH="1" flipV="1">
            <a:off x="2734415" y="3157719"/>
            <a:ext cx="762788" cy="372015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右箭头 13"/>
          <p:cNvSpPr/>
          <p:nvPr/>
        </p:nvSpPr>
        <p:spPr>
          <a:xfrm>
            <a:off x="4562669" y="2309843"/>
            <a:ext cx="895739" cy="1002524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圆角矩形 14"/>
          <p:cNvSpPr/>
          <p:nvPr/>
        </p:nvSpPr>
        <p:spPr>
          <a:xfrm>
            <a:off x="6410138" y="3773023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join</a:t>
            </a:r>
            <a:endParaRPr lang="zh-CN" altLang="en-US" sz="1400"/>
          </a:p>
        </p:txBody>
      </p:sp>
      <p:sp>
        <p:nvSpPr>
          <p:cNvPr id="16" name="圆角矩形 15"/>
          <p:cNvSpPr/>
          <p:nvPr/>
        </p:nvSpPr>
        <p:spPr>
          <a:xfrm>
            <a:off x="5655918" y="5116715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scan1</a:t>
            </a:r>
            <a:endParaRPr lang="zh-CN" altLang="en-US" sz="1400"/>
          </a:p>
        </p:txBody>
      </p:sp>
      <p:sp>
        <p:nvSpPr>
          <p:cNvPr id="17" name="圆角矩形 16"/>
          <p:cNvSpPr/>
          <p:nvPr/>
        </p:nvSpPr>
        <p:spPr>
          <a:xfrm>
            <a:off x="7735097" y="1717477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project</a:t>
            </a:r>
            <a:endParaRPr lang="zh-CN" altLang="en-US" sz="1400"/>
          </a:p>
        </p:txBody>
      </p:sp>
      <p:cxnSp>
        <p:nvCxnSpPr>
          <p:cNvPr id="18" name="直接箭头连接符 17"/>
          <p:cNvCxnSpPr>
            <a:stCxn id="16" idx="0"/>
            <a:endCxn id="15" idx="2"/>
          </p:cNvCxnSpPr>
          <p:nvPr/>
        </p:nvCxnSpPr>
        <p:spPr>
          <a:xfrm flipV="1">
            <a:off x="6218091" y="4248884"/>
            <a:ext cx="754220" cy="867831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15" idx="0"/>
            <a:endCxn id="39" idx="2"/>
          </p:cNvCxnSpPr>
          <p:nvPr/>
        </p:nvCxnSpPr>
        <p:spPr>
          <a:xfrm flipV="1">
            <a:off x="6972311" y="3224760"/>
            <a:ext cx="1324960" cy="548263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圆角矩形 19"/>
          <p:cNvSpPr/>
          <p:nvPr/>
        </p:nvSpPr>
        <p:spPr>
          <a:xfrm>
            <a:off x="7183812" y="5116715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Scan2(part)</a:t>
            </a:r>
            <a:endParaRPr lang="zh-CN" altLang="en-US" sz="1400"/>
          </a:p>
        </p:txBody>
      </p:sp>
      <p:cxnSp>
        <p:nvCxnSpPr>
          <p:cNvPr id="21" name="直接箭头连接符 20"/>
          <p:cNvCxnSpPr>
            <a:stCxn id="20" idx="0"/>
            <a:endCxn id="15" idx="2"/>
          </p:cNvCxnSpPr>
          <p:nvPr/>
        </p:nvCxnSpPr>
        <p:spPr>
          <a:xfrm flipH="1" flipV="1">
            <a:off x="6972311" y="4248884"/>
            <a:ext cx="773674" cy="867831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圆角矩形 21"/>
          <p:cNvSpPr/>
          <p:nvPr/>
        </p:nvSpPr>
        <p:spPr>
          <a:xfrm>
            <a:off x="9290982" y="3767664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join</a:t>
            </a:r>
            <a:endParaRPr lang="zh-CN" altLang="en-US" sz="1400"/>
          </a:p>
        </p:txBody>
      </p:sp>
      <p:sp>
        <p:nvSpPr>
          <p:cNvPr id="23" name="圆角矩形 22"/>
          <p:cNvSpPr/>
          <p:nvPr/>
        </p:nvSpPr>
        <p:spPr>
          <a:xfrm>
            <a:off x="8536762" y="5111356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scan1</a:t>
            </a:r>
            <a:endParaRPr lang="zh-CN" altLang="en-US" sz="1400"/>
          </a:p>
        </p:txBody>
      </p:sp>
      <p:cxnSp>
        <p:nvCxnSpPr>
          <p:cNvPr id="24" name="直接箭头连接符 23"/>
          <p:cNvCxnSpPr>
            <a:stCxn id="23" idx="0"/>
            <a:endCxn id="22" idx="2"/>
          </p:cNvCxnSpPr>
          <p:nvPr/>
        </p:nvCxnSpPr>
        <p:spPr>
          <a:xfrm flipV="1">
            <a:off x="9098935" y="4243525"/>
            <a:ext cx="754220" cy="867831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圆角矩形 24"/>
          <p:cNvSpPr/>
          <p:nvPr/>
        </p:nvSpPr>
        <p:spPr>
          <a:xfrm>
            <a:off x="10064656" y="5111356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Scan2(part</a:t>
            </a:r>
            <a:r>
              <a:rPr lang="en-US" altLang="zh-CN" sz="1400" smtClean="0"/>
              <a:t>)</a:t>
            </a:r>
            <a:endParaRPr lang="zh-CN" altLang="en-US" sz="1400"/>
          </a:p>
        </p:txBody>
      </p:sp>
      <p:cxnSp>
        <p:nvCxnSpPr>
          <p:cNvPr id="26" name="直接箭头连接符 25"/>
          <p:cNvCxnSpPr>
            <a:stCxn id="25" idx="0"/>
            <a:endCxn id="22" idx="2"/>
          </p:cNvCxnSpPr>
          <p:nvPr/>
        </p:nvCxnSpPr>
        <p:spPr>
          <a:xfrm flipH="1" flipV="1">
            <a:off x="9853155" y="4243525"/>
            <a:ext cx="773674" cy="867831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endCxn id="39" idx="2"/>
          </p:cNvCxnSpPr>
          <p:nvPr/>
        </p:nvCxnSpPr>
        <p:spPr>
          <a:xfrm flipH="1" flipV="1">
            <a:off x="8297271" y="3224760"/>
            <a:ext cx="1524015" cy="548264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391886" y="4421537"/>
            <a:ext cx="505021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smtClean="0"/>
              <a:t>HASH JOIN </a:t>
            </a:r>
            <a:r>
              <a:rPr lang="zh-CN" altLang="en-US" sz="1400" smtClean="0"/>
              <a:t>并行需要先在两表中选取小表来做</a:t>
            </a:r>
            <a:r>
              <a:rPr lang="en-US" altLang="zh-CN" sz="1400" smtClean="0"/>
              <a:t>HASH TABLE</a:t>
            </a:r>
          </a:p>
          <a:p>
            <a:r>
              <a:rPr lang="zh-CN" altLang="en-US" sz="1400" smtClean="0"/>
              <a:t>做</a:t>
            </a:r>
            <a:r>
              <a:rPr lang="en-US" altLang="zh-CN" sz="1400" smtClean="0"/>
              <a:t>HASH TABLE</a:t>
            </a:r>
            <a:r>
              <a:rPr lang="zh-CN" altLang="en-US" sz="1400" smtClean="0"/>
              <a:t>有两种模型，一种是本身就是基于</a:t>
            </a:r>
            <a:r>
              <a:rPr lang="en-US" altLang="zh-CN" sz="1400" smtClean="0"/>
              <a:t>HASH</a:t>
            </a:r>
            <a:r>
              <a:rPr lang="zh-CN" altLang="en-US" sz="1400" smtClean="0"/>
              <a:t>分区的，则每个</a:t>
            </a:r>
            <a:r>
              <a:rPr lang="en-US" altLang="zh-CN" sz="1400" smtClean="0"/>
              <a:t>JOIN</a:t>
            </a:r>
            <a:r>
              <a:rPr lang="zh-CN" altLang="en-US" sz="1400" smtClean="0"/>
              <a:t>节点自己做</a:t>
            </a:r>
            <a:r>
              <a:rPr lang="en-US" altLang="zh-CN" sz="1400" smtClean="0"/>
              <a:t>HASH TABLE</a:t>
            </a:r>
            <a:r>
              <a:rPr lang="zh-CN" altLang="en-US" sz="1400" smtClean="0"/>
              <a:t>（也可以运行时生成）</a:t>
            </a:r>
            <a:endParaRPr lang="en-US" altLang="zh-CN" sz="1400" smtClean="0"/>
          </a:p>
          <a:p>
            <a:r>
              <a:rPr lang="zh-CN" altLang="en-US" sz="1400"/>
              <a:t>另</a:t>
            </a:r>
            <a:r>
              <a:rPr lang="zh-CN" altLang="en-US" sz="1400" smtClean="0"/>
              <a:t>一种则是通用的场景，需要整个表可间</a:t>
            </a:r>
            <a:r>
              <a:rPr lang="en-US" altLang="zh-CN" sz="1400" smtClean="0"/>
              <a:t>HASH TABLE</a:t>
            </a:r>
            <a:r>
              <a:rPr lang="zh-CN" altLang="en-US" sz="1400" smtClean="0"/>
              <a:t>，这个时候需要支持一个并行插入生成的</a:t>
            </a:r>
            <a:r>
              <a:rPr lang="en-US" altLang="zh-CN" sz="1400" smtClean="0"/>
              <a:t>HASH </a:t>
            </a:r>
            <a:r>
              <a:rPr lang="zh-CN" altLang="en-US" sz="1400" smtClean="0"/>
              <a:t>表，这个时候效率是很高的，详细论文可以参考一下（之前看过，忘了是哪篇了）</a:t>
            </a:r>
            <a:endParaRPr lang="en-US" altLang="zh-CN" sz="1400" smtClean="0"/>
          </a:p>
          <a:p>
            <a:endParaRPr lang="en-US" altLang="zh-CN" sz="1400"/>
          </a:p>
          <a:p>
            <a:r>
              <a:rPr lang="zh-CN" altLang="en-US" sz="1400" b="1" smtClean="0">
                <a:solidFill>
                  <a:srgbClr val="FF0000"/>
                </a:solidFill>
              </a:rPr>
              <a:t>增加一个类似 </a:t>
            </a:r>
            <a:r>
              <a:rPr lang="en-US" altLang="zh-CN" sz="1400" b="1" smtClean="0">
                <a:solidFill>
                  <a:srgbClr val="FF0000"/>
                </a:solidFill>
              </a:rPr>
              <a:t>prepare</a:t>
            </a:r>
            <a:r>
              <a:rPr lang="zh-CN" altLang="en-US" sz="1400" b="1" smtClean="0">
                <a:solidFill>
                  <a:srgbClr val="FF0000"/>
                </a:solidFill>
              </a:rPr>
              <a:t>的阶段，并且这个阶段可以设置线程屏障，需要同步后再一起执行</a:t>
            </a:r>
            <a:endParaRPr lang="zh-CN" altLang="en-US" sz="1400" b="1">
              <a:solidFill>
                <a:srgbClr val="FF0000"/>
              </a:solidFill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7789546" y="4314275"/>
            <a:ext cx="1124345" cy="47586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Hash table index</a:t>
            </a:r>
            <a:endParaRPr lang="zh-CN" altLang="en-US" sz="1400"/>
          </a:p>
        </p:txBody>
      </p:sp>
      <p:cxnSp>
        <p:nvCxnSpPr>
          <p:cNvPr id="30" name="直接箭头连接符 29"/>
          <p:cNvCxnSpPr>
            <a:stCxn id="16" idx="0"/>
            <a:endCxn id="29" idx="1"/>
          </p:cNvCxnSpPr>
          <p:nvPr/>
        </p:nvCxnSpPr>
        <p:spPr>
          <a:xfrm flipV="1">
            <a:off x="6218091" y="4552206"/>
            <a:ext cx="1571455" cy="564509"/>
          </a:xfrm>
          <a:prstGeom prst="straightConnector1">
            <a:avLst/>
          </a:prstGeom>
          <a:ln w="254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23" idx="0"/>
            <a:endCxn id="29" idx="3"/>
          </p:cNvCxnSpPr>
          <p:nvPr/>
        </p:nvCxnSpPr>
        <p:spPr>
          <a:xfrm flipH="1" flipV="1">
            <a:off x="8913891" y="4552206"/>
            <a:ext cx="185044" cy="559150"/>
          </a:xfrm>
          <a:prstGeom prst="straightConnector1">
            <a:avLst/>
          </a:prstGeom>
          <a:ln w="254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圆角矩形 38"/>
          <p:cNvSpPr/>
          <p:nvPr/>
        </p:nvSpPr>
        <p:spPr>
          <a:xfrm>
            <a:off x="7735098" y="2748899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Exchange</a:t>
            </a:r>
          </a:p>
          <a:p>
            <a:pPr algn="ctr"/>
            <a:r>
              <a:rPr lang="en-US" altLang="zh-CN" sz="1400" smtClean="0"/>
              <a:t>(n:1)</a:t>
            </a:r>
            <a:endParaRPr lang="zh-CN" altLang="en-US" sz="1400"/>
          </a:p>
        </p:txBody>
      </p:sp>
      <p:cxnSp>
        <p:nvCxnSpPr>
          <p:cNvPr id="42" name="直接箭头连接符 41"/>
          <p:cNvCxnSpPr>
            <a:stCxn id="39" idx="0"/>
            <a:endCxn id="17" idx="2"/>
          </p:cNvCxnSpPr>
          <p:nvPr/>
        </p:nvCxnSpPr>
        <p:spPr>
          <a:xfrm flipH="1" flipV="1">
            <a:off x="8297270" y="2193338"/>
            <a:ext cx="1" cy="555561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圆角矩形 59"/>
          <p:cNvSpPr/>
          <p:nvPr/>
        </p:nvSpPr>
        <p:spPr>
          <a:xfrm>
            <a:off x="845292" y="2919788"/>
            <a:ext cx="1124345" cy="47586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Hash table index</a:t>
            </a:r>
            <a:endParaRPr lang="zh-CN" altLang="en-US" sz="1400"/>
          </a:p>
        </p:txBody>
      </p:sp>
      <p:cxnSp>
        <p:nvCxnSpPr>
          <p:cNvPr id="61" name="直接箭头连接符 60"/>
          <p:cNvCxnSpPr>
            <a:stCxn id="4" idx="0"/>
            <a:endCxn id="60" idx="2"/>
          </p:cNvCxnSpPr>
          <p:nvPr/>
        </p:nvCxnSpPr>
        <p:spPr>
          <a:xfrm flipH="1" flipV="1">
            <a:off x="1407465" y="3395649"/>
            <a:ext cx="561844" cy="134085"/>
          </a:xfrm>
          <a:prstGeom prst="straightConnector1">
            <a:avLst/>
          </a:prstGeom>
          <a:ln w="254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7972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Parallel merge join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718457" y="1338942"/>
            <a:ext cx="1090748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Hash join </a:t>
            </a:r>
            <a:r>
              <a:rPr lang="zh-CN" altLang="en-US" dirty="0" smtClean="0"/>
              <a:t>比较好做并行，主要是因为</a:t>
            </a:r>
            <a:r>
              <a:rPr lang="en-US" altLang="zh-CN" dirty="0" smtClean="0"/>
              <a:t>HASH JOIN</a:t>
            </a:r>
            <a:r>
              <a:rPr lang="zh-CN" altLang="en-US" dirty="0" smtClean="0"/>
              <a:t>适合大小表的情况，如果两个都是大表，则不太好处理。这个时候使用</a:t>
            </a:r>
            <a:r>
              <a:rPr lang="en-US" altLang="zh-CN" dirty="0" smtClean="0"/>
              <a:t>MERGE JOIN</a:t>
            </a:r>
            <a:r>
              <a:rPr lang="zh-CN" altLang="en-US" dirty="0" smtClean="0"/>
              <a:t>会比较好。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之前</a:t>
            </a:r>
            <a:r>
              <a:rPr lang="en-US" altLang="zh-CN" dirty="0" smtClean="0"/>
              <a:t>MONETDB</a:t>
            </a:r>
            <a:r>
              <a:rPr lang="zh-CN" altLang="en-US" dirty="0" smtClean="0"/>
              <a:t>的论文中，提到</a:t>
            </a:r>
            <a:r>
              <a:rPr lang="en-US" altLang="zh-CN" dirty="0" smtClean="0"/>
              <a:t>MERGE JOIN</a:t>
            </a:r>
            <a:r>
              <a:rPr lang="zh-CN" altLang="en-US" dirty="0" smtClean="0"/>
              <a:t>，但方式是将</a:t>
            </a:r>
            <a:r>
              <a:rPr lang="en-US" altLang="zh-CN" dirty="0" smtClean="0"/>
              <a:t>MERGE JOIN</a:t>
            </a:r>
            <a:r>
              <a:rPr lang="zh-CN" altLang="en-US" dirty="0" smtClean="0"/>
              <a:t>替换成</a:t>
            </a:r>
            <a:r>
              <a:rPr lang="en-US" altLang="zh-CN" dirty="0" smtClean="0"/>
              <a:t>HASH JOIN</a:t>
            </a:r>
            <a:r>
              <a:rPr lang="zh-CN" altLang="en-US" dirty="0" smtClean="0"/>
              <a:t>，因为他们觉得：</a:t>
            </a:r>
            <a:endParaRPr lang="en-US" altLang="zh-CN" dirty="0" smtClean="0"/>
          </a:p>
          <a:p>
            <a:r>
              <a:rPr lang="en-US" altLang="zh-CN" dirty="0" smtClean="0"/>
              <a:t>MERGE JOIN</a:t>
            </a:r>
            <a:r>
              <a:rPr lang="zh-CN" altLang="en-US" dirty="0" smtClean="0"/>
              <a:t>有几个缺点：</a:t>
            </a:r>
            <a:endParaRPr lang="en-US" altLang="zh-CN" dirty="0" smtClean="0"/>
          </a:p>
          <a:p>
            <a:r>
              <a:rPr lang="zh-CN" altLang="en-US" dirty="0" smtClean="0"/>
              <a:t>第一个问题是计算的消耗比较大</a:t>
            </a:r>
            <a:endParaRPr lang="en-US" altLang="zh-CN" dirty="0" smtClean="0"/>
          </a:p>
          <a:p>
            <a:r>
              <a:rPr lang="zh-CN" altLang="en-US" dirty="0" smtClean="0"/>
              <a:t>第二个问题是需要序列化整个表，这个内存消耗太大；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对于第一个问题，</a:t>
            </a:r>
            <a:r>
              <a:rPr lang="en-US" altLang="zh-CN" dirty="0" smtClean="0"/>
              <a:t>HYPER</a:t>
            </a:r>
            <a:r>
              <a:rPr lang="zh-CN" altLang="en-US" dirty="0" smtClean="0"/>
              <a:t>上经过实践，</a:t>
            </a:r>
            <a:r>
              <a:rPr lang="en-US" altLang="zh-CN" dirty="0" smtClean="0"/>
              <a:t>SORT</a:t>
            </a:r>
            <a:r>
              <a:rPr lang="zh-CN" altLang="en-US" dirty="0" smtClean="0"/>
              <a:t>的性能并行后续的优势会比较大，如果使用多种排序组合，特别是整形数据</a:t>
            </a:r>
            <a:r>
              <a:rPr lang="zh-CN" altLang="en-US" dirty="0"/>
              <a:t>，使用</a:t>
            </a:r>
            <a:r>
              <a:rPr lang="en-US" altLang="zh-CN" dirty="0"/>
              <a:t>RADIX</a:t>
            </a:r>
            <a:r>
              <a:rPr lang="zh-CN" altLang="en-US" dirty="0"/>
              <a:t> </a:t>
            </a:r>
            <a:r>
              <a:rPr lang="en-US" altLang="zh-CN" dirty="0"/>
              <a:t>SORT</a:t>
            </a:r>
            <a:r>
              <a:rPr lang="zh-CN" altLang="en-US" dirty="0"/>
              <a:t>性能是比较</a:t>
            </a:r>
            <a:r>
              <a:rPr lang="zh-CN" altLang="en-US" dirty="0" smtClean="0"/>
              <a:t>好的，另外，有可能数据本身就是排序的；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对于第二个问题，内存问题，目前没有很好的办法，但如果基于分布式的场景，未尝不能考虑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综合来看，</a:t>
            </a:r>
            <a:r>
              <a:rPr lang="en-US" altLang="zh-CN" dirty="0" smtClean="0"/>
              <a:t>MERGE JOIN</a:t>
            </a:r>
            <a:r>
              <a:rPr lang="zh-CN" altLang="en-US" dirty="0" smtClean="0"/>
              <a:t>目前可以先不做，但后续需要考虑</a:t>
            </a: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731879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Parallel star join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939113" y="1094874"/>
            <a:ext cx="1017364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星型连接即多个表（通常是小表）和一个大表连接，更复杂的连接则是雪花表；</a:t>
            </a:r>
            <a:endParaRPr lang="en-US" altLang="zh-CN" dirty="0" smtClean="0"/>
          </a:p>
          <a:p>
            <a:r>
              <a:rPr lang="zh-CN" altLang="en-US" dirty="0" smtClean="0"/>
              <a:t>星型连接在实际的数据仓库中非常常见，因此需要后续考虑进行合理</a:t>
            </a:r>
            <a:r>
              <a:rPr lang="zh-CN" altLang="en-US" smtClean="0"/>
              <a:t>优化。</a:t>
            </a:r>
            <a:endParaRPr lang="en-US" altLang="zh-CN" smtClean="0"/>
          </a:p>
          <a:p>
            <a:endParaRPr lang="en-US" altLang="zh-CN"/>
          </a:p>
          <a:p>
            <a:r>
              <a:rPr lang="zh-CN" altLang="en-US" smtClean="0"/>
              <a:t>关于多级并行的问题，如下语句</a:t>
            </a:r>
            <a:endParaRPr lang="en-US" altLang="zh-CN" smtClean="0"/>
          </a:p>
          <a:p>
            <a:r>
              <a:rPr lang="en-US" altLang="zh-CN" smtClean="0"/>
              <a:t>Select a.f1, count(a.f2) from test1 a, test2 b where a.f1=b.f1 group by a.f1;</a:t>
            </a:r>
          </a:p>
          <a:p>
            <a:r>
              <a:rPr lang="zh-CN" altLang="en-US" smtClean="0"/>
              <a:t>解决并行的方式是通过多级并行方式，在</a:t>
            </a:r>
            <a:r>
              <a:rPr lang="en-US" altLang="zh-CN" smtClean="0"/>
              <a:t>group</a:t>
            </a:r>
            <a:r>
              <a:rPr lang="zh-CN" altLang="en-US" smtClean="0"/>
              <a:t>和</a:t>
            </a:r>
            <a:r>
              <a:rPr lang="en-US" altLang="zh-CN" smtClean="0"/>
              <a:t>join</a:t>
            </a:r>
            <a:r>
              <a:rPr lang="zh-CN" altLang="en-US" smtClean="0"/>
              <a:t>节点增加 </a:t>
            </a:r>
            <a:r>
              <a:rPr lang="en-US" altLang="zh-CN" smtClean="0"/>
              <a:t>exchange(n&gt;m)</a:t>
            </a:r>
            <a:r>
              <a:rPr lang="zh-CN" altLang="en-US" smtClean="0"/>
              <a:t>节点</a:t>
            </a:r>
            <a:endParaRPr lang="en-US" altLang="zh-CN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43653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Multi-thread execute plan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Main thread</a:t>
            </a:r>
          </a:p>
          <a:p>
            <a:pPr lvl="1"/>
            <a:r>
              <a:rPr lang="en-US" altLang="zh-CN" dirty="0" smtClean="0"/>
              <a:t>Parser-&gt; execute plan</a:t>
            </a:r>
          </a:p>
          <a:p>
            <a:pPr lvl="1"/>
            <a:r>
              <a:rPr lang="en-US" altLang="zh-CN" dirty="0" smtClean="0"/>
              <a:t>Generate Parallel </a:t>
            </a:r>
            <a:r>
              <a:rPr lang="en-US" altLang="zh-CN" dirty="0"/>
              <a:t>execute </a:t>
            </a:r>
            <a:r>
              <a:rPr lang="en-US" altLang="zh-CN" dirty="0" smtClean="0"/>
              <a:t>plan</a:t>
            </a:r>
          </a:p>
          <a:p>
            <a:pPr lvl="1"/>
            <a:r>
              <a:rPr lang="en-US" altLang="zh-CN" dirty="0" smtClean="0"/>
              <a:t>Get the all thread resource </a:t>
            </a:r>
          </a:p>
          <a:p>
            <a:pPr lvl="1"/>
            <a:r>
              <a:rPr lang="en-US" altLang="zh-CN" dirty="0" smtClean="0"/>
              <a:t>Dispatch the sub tasks</a:t>
            </a:r>
          </a:p>
          <a:p>
            <a:pPr lvl="1"/>
            <a:r>
              <a:rPr lang="en-US" altLang="zh-CN" dirty="0" smtClean="0"/>
              <a:t>Loop Execute root next</a:t>
            </a:r>
          </a:p>
          <a:p>
            <a:pPr lvl="1"/>
            <a:r>
              <a:rPr lang="en-US" altLang="zh-CN" dirty="0" smtClean="0"/>
              <a:t>Sub node call the exchange node </a:t>
            </a:r>
          </a:p>
          <a:p>
            <a:pPr lvl="1"/>
            <a:r>
              <a:rPr lang="en-US" altLang="zh-CN" dirty="0"/>
              <a:t>exchange </a:t>
            </a:r>
            <a:r>
              <a:rPr lang="en-US" altLang="zh-CN" dirty="0" smtClean="0"/>
              <a:t>node fetch completed buffer from other worker thread generated (maybe blocked)</a:t>
            </a:r>
          </a:p>
          <a:p>
            <a:pPr lvl="1"/>
            <a:endParaRPr lang="en-US" altLang="zh-CN" dirty="0"/>
          </a:p>
          <a:p>
            <a:r>
              <a:rPr lang="en-US" altLang="zh-CN" dirty="0" smtClean="0"/>
              <a:t>Worker thread</a:t>
            </a:r>
          </a:p>
          <a:p>
            <a:pPr lvl="1"/>
            <a:r>
              <a:rPr lang="en-US" altLang="zh-CN" dirty="0" smtClean="0"/>
              <a:t>Get the sub task</a:t>
            </a:r>
          </a:p>
          <a:p>
            <a:pPr lvl="1"/>
            <a:r>
              <a:rPr lang="en-US" altLang="zh-CN" dirty="0" err="1" smtClean="0"/>
              <a:t>Alloc</a:t>
            </a:r>
            <a:r>
              <a:rPr lang="en-US" altLang="zh-CN" dirty="0" smtClean="0"/>
              <a:t> the buffer from the root tree</a:t>
            </a:r>
          </a:p>
          <a:p>
            <a:pPr lvl="1"/>
            <a:r>
              <a:rPr lang="en-US" altLang="zh-CN" dirty="0" smtClean="0"/>
              <a:t>Execute the sub tree to the result buffer</a:t>
            </a:r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4785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多线程执行框架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语法解析完成后，先生成单线程的执行计划</a:t>
            </a:r>
            <a:endParaRPr lang="en-US" altLang="zh-CN" smtClean="0"/>
          </a:p>
          <a:p>
            <a:r>
              <a:rPr lang="zh-CN" altLang="en-US" smtClean="0"/>
              <a:t>根据单线程的执行计划，根据成本原则生成多线程的执行计划</a:t>
            </a:r>
            <a:endParaRPr lang="en-US" altLang="zh-CN" smtClean="0"/>
          </a:p>
          <a:p>
            <a:pPr lvl="1"/>
            <a:r>
              <a:rPr lang="zh-CN" altLang="en-US" smtClean="0"/>
              <a:t>使用多线程的规则，</a:t>
            </a:r>
            <a:r>
              <a:rPr lang="zh-CN" altLang="en-US"/>
              <a:t>可根据成本或者</a:t>
            </a:r>
            <a:r>
              <a:rPr lang="en-US" altLang="zh-CN"/>
              <a:t>HINT</a:t>
            </a:r>
            <a:r>
              <a:rPr lang="zh-CN" altLang="en-US"/>
              <a:t>方式决定</a:t>
            </a:r>
            <a:endParaRPr lang="en-US" altLang="zh-CN" smtClean="0"/>
          </a:p>
          <a:p>
            <a:pPr lvl="2"/>
            <a:r>
              <a:rPr lang="zh-CN" altLang="en-US" smtClean="0"/>
              <a:t>本身执行节点是否支持多线程</a:t>
            </a:r>
            <a:endParaRPr lang="en-US" altLang="zh-CN" smtClean="0"/>
          </a:p>
          <a:p>
            <a:pPr lvl="2"/>
            <a:r>
              <a:rPr lang="zh-CN" altLang="en-US" smtClean="0"/>
              <a:t>当前环境的</a:t>
            </a:r>
            <a:r>
              <a:rPr lang="en-US" altLang="zh-CN" smtClean="0"/>
              <a:t>CPU</a:t>
            </a:r>
            <a:r>
              <a:rPr lang="zh-CN" altLang="en-US" smtClean="0"/>
              <a:t>个数</a:t>
            </a:r>
            <a:endParaRPr lang="en-US" altLang="zh-CN" smtClean="0"/>
          </a:p>
          <a:p>
            <a:pPr lvl="2"/>
            <a:r>
              <a:rPr lang="zh-CN" altLang="en-US"/>
              <a:t>表</a:t>
            </a:r>
            <a:r>
              <a:rPr lang="zh-CN" altLang="en-US" smtClean="0"/>
              <a:t>规模大小</a:t>
            </a:r>
            <a:endParaRPr lang="en-US" altLang="zh-CN" smtClean="0"/>
          </a:p>
          <a:p>
            <a:pPr lvl="2"/>
            <a:r>
              <a:rPr lang="zh-CN" altLang="en-US" smtClean="0"/>
              <a:t>是否使用了</a:t>
            </a:r>
            <a:r>
              <a:rPr lang="en-US" altLang="zh-CN" smtClean="0"/>
              <a:t>HINT</a:t>
            </a:r>
          </a:p>
          <a:p>
            <a:endParaRPr lang="en-US" altLang="zh-CN" smtClean="0"/>
          </a:p>
          <a:p>
            <a:r>
              <a:rPr lang="zh-CN" altLang="en-US" smtClean="0"/>
              <a:t>主线程启动后，根据执行的并行度，申请线程资源；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9525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/>
          </p:nvPr>
        </p:nvGraphicFramePr>
        <p:xfrm>
          <a:off x="10888267" y="2924506"/>
          <a:ext cx="667656" cy="97536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333828"/>
                <a:gridCol w="333828"/>
              </a:tblGrid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1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/>
                        <a:t>√</a:t>
                      </a:r>
                      <a:endParaRPr lang="zh-CN" altLang="en-US" sz="1000" dirty="0"/>
                    </a:p>
                  </a:txBody>
                  <a:tcPr/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smtClean="0"/>
                        <a:t>2</a:t>
                      </a:r>
                      <a:endParaRPr lang="zh-CN" altLang="en-US" sz="100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X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3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smtClean="0"/>
                        <a:t>X</a:t>
                      </a:r>
                      <a:endParaRPr lang="zh-CN" altLang="en-US" sz="1000"/>
                    </a:p>
                  </a:txBody>
                  <a:tcPr/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4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smtClean="0"/>
                        <a:t>√</a:t>
                      </a:r>
                      <a:endParaRPr lang="zh-CN" altLang="en-US" sz="100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10888267" y="4187248"/>
          <a:ext cx="667656" cy="97536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333828"/>
                <a:gridCol w="333828"/>
              </a:tblGrid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5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smtClean="0"/>
                        <a:t>X</a:t>
                      </a:r>
                      <a:endParaRPr lang="zh-CN" altLang="en-US" sz="1000"/>
                    </a:p>
                  </a:txBody>
                  <a:tcPr/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smtClean="0"/>
                        <a:t>6</a:t>
                      </a:r>
                      <a:endParaRPr lang="zh-CN" altLang="en-US" sz="100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smtClean="0"/>
                        <a:t>√</a:t>
                      </a:r>
                      <a:endParaRPr lang="zh-CN" altLang="en-US" sz="1000"/>
                    </a:p>
                  </a:txBody>
                  <a:tcPr/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smtClean="0"/>
                        <a:t>7</a:t>
                      </a:r>
                      <a:endParaRPr lang="zh-CN" altLang="en-US" sz="100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smtClean="0"/>
                        <a:t>X</a:t>
                      </a:r>
                      <a:endParaRPr lang="zh-CN" altLang="en-US" sz="1000"/>
                    </a:p>
                  </a:txBody>
                  <a:tcPr/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8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smtClean="0"/>
                        <a:t>X</a:t>
                      </a:r>
                      <a:endParaRPr lang="zh-CN" altLang="en-US" sz="100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/>
          </p:nvPr>
        </p:nvGraphicFramePr>
        <p:xfrm>
          <a:off x="10888267" y="5449991"/>
          <a:ext cx="667656" cy="97536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333828"/>
                <a:gridCol w="333828"/>
              </a:tblGrid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9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smtClean="0"/>
                        <a:t>X</a:t>
                      </a:r>
                      <a:endParaRPr lang="zh-CN" altLang="en-US" sz="1000"/>
                    </a:p>
                  </a:txBody>
                  <a:tcPr/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smtClean="0"/>
                        <a:t>10</a:t>
                      </a:r>
                      <a:endParaRPr lang="zh-CN" altLang="en-US" sz="100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smtClean="0"/>
                        <a:t>√</a:t>
                      </a:r>
                      <a:endParaRPr lang="zh-CN" altLang="en-US" sz="1000"/>
                    </a:p>
                  </a:txBody>
                  <a:tcPr/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smtClean="0"/>
                        <a:t>11</a:t>
                      </a:r>
                      <a:endParaRPr lang="zh-CN" altLang="en-US" sz="100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smtClean="0"/>
                        <a:t>√</a:t>
                      </a:r>
                      <a:endParaRPr lang="zh-CN" altLang="en-US" sz="1000"/>
                    </a:p>
                  </a:txBody>
                  <a:tcPr/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12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smtClean="0"/>
                        <a:t>√</a:t>
                      </a:r>
                      <a:endParaRPr lang="zh-CN" altLang="en-US" sz="100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/>
          </p:nvPr>
        </p:nvGraphicFramePr>
        <p:xfrm>
          <a:off x="9701722" y="4129194"/>
          <a:ext cx="333828" cy="97536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333828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1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223681">
                <a:tc>
                  <a:txBody>
                    <a:bodyPr/>
                    <a:lstStyle/>
                    <a:p>
                      <a:r>
                        <a:rPr lang="en-US" altLang="zh-CN" sz="1000" smtClean="0"/>
                        <a:t>4</a:t>
                      </a:r>
                      <a:endParaRPr lang="zh-CN" altLang="en-US" sz="100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smtClean="0"/>
                        <a:t>5</a:t>
                      </a:r>
                      <a:endParaRPr lang="zh-CN" altLang="en-US" sz="100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10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9" name="直接箭头连接符 8"/>
          <p:cNvCxnSpPr/>
          <p:nvPr/>
        </p:nvCxnSpPr>
        <p:spPr>
          <a:xfrm flipH="1">
            <a:off x="10162551" y="3481372"/>
            <a:ext cx="566058" cy="631371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H="1" flipV="1">
            <a:off x="10162551" y="4591714"/>
            <a:ext cx="566058" cy="10887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H="1" flipV="1">
            <a:off x="10162551" y="5081572"/>
            <a:ext cx="653144" cy="73392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表格 15"/>
          <p:cNvGraphicFramePr>
            <a:graphicFrameLocks noGrp="1"/>
          </p:cNvGraphicFramePr>
          <p:nvPr>
            <p:extLst/>
          </p:nvPr>
        </p:nvGraphicFramePr>
        <p:xfrm>
          <a:off x="9707316" y="5269544"/>
          <a:ext cx="333828" cy="97536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333828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11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smtClean="0"/>
                        <a:t>12</a:t>
                      </a:r>
                      <a:endParaRPr lang="zh-CN" altLang="en-US" sz="100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215416"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215416"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17" name="圆角矩形 16"/>
          <p:cNvSpPr/>
          <p:nvPr/>
        </p:nvSpPr>
        <p:spPr>
          <a:xfrm>
            <a:off x="7994825" y="5122382"/>
            <a:ext cx="1094024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SCAN</a:t>
            </a:r>
            <a:endParaRPr lang="zh-CN" altLang="en-US" sz="1200"/>
          </a:p>
        </p:txBody>
      </p:sp>
      <p:cxnSp>
        <p:nvCxnSpPr>
          <p:cNvPr id="19" name="直接箭头连接符 18"/>
          <p:cNvCxnSpPr/>
          <p:nvPr/>
        </p:nvCxnSpPr>
        <p:spPr>
          <a:xfrm flipH="1">
            <a:off x="9218364" y="4827373"/>
            <a:ext cx="312864" cy="23085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圆角矩形 19"/>
          <p:cNvSpPr/>
          <p:nvPr/>
        </p:nvSpPr>
        <p:spPr>
          <a:xfrm>
            <a:off x="7186715" y="4112743"/>
            <a:ext cx="1094024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JOIN</a:t>
            </a:r>
            <a:endParaRPr lang="zh-CN" altLang="en-US" sz="1200"/>
          </a:p>
        </p:txBody>
      </p:sp>
      <p:cxnSp>
        <p:nvCxnSpPr>
          <p:cNvPr id="21" name="直接箭头连接符 20"/>
          <p:cNvCxnSpPr/>
          <p:nvPr/>
        </p:nvCxnSpPr>
        <p:spPr>
          <a:xfrm flipH="1" flipV="1">
            <a:off x="8158883" y="4744995"/>
            <a:ext cx="243712" cy="336577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圆角矩形 17"/>
          <p:cNvSpPr/>
          <p:nvPr/>
        </p:nvSpPr>
        <p:spPr>
          <a:xfrm>
            <a:off x="6458422" y="5122381"/>
            <a:ext cx="1094024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SCAN</a:t>
            </a:r>
            <a:endParaRPr lang="zh-CN" altLang="en-US" sz="1200" dirty="0"/>
          </a:p>
        </p:txBody>
      </p:sp>
      <p:cxnSp>
        <p:nvCxnSpPr>
          <p:cNvPr id="22" name="直接箭头连接符 21"/>
          <p:cNvCxnSpPr/>
          <p:nvPr/>
        </p:nvCxnSpPr>
        <p:spPr>
          <a:xfrm flipV="1">
            <a:off x="7103310" y="4744995"/>
            <a:ext cx="310581" cy="336577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表格 22"/>
          <p:cNvGraphicFramePr>
            <a:graphicFrameLocks noGrp="1"/>
          </p:cNvGraphicFramePr>
          <p:nvPr>
            <p:extLst/>
          </p:nvPr>
        </p:nvGraphicFramePr>
        <p:xfrm>
          <a:off x="5521961" y="4875154"/>
          <a:ext cx="333828" cy="97536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333828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3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5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7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12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4" name="直接箭头连接符 23"/>
          <p:cNvCxnSpPr/>
          <p:nvPr/>
        </p:nvCxnSpPr>
        <p:spPr>
          <a:xfrm>
            <a:off x="5988910" y="5377374"/>
            <a:ext cx="361102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表格 30"/>
          <p:cNvGraphicFramePr>
            <a:graphicFrameLocks noGrp="1"/>
          </p:cNvGraphicFramePr>
          <p:nvPr>
            <p:extLst/>
          </p:nvPr>
        </p:nvGraphicFramePr>
        <p:xfrm>
          <a:off x="5695774" y="3481372"/>
          <a:ext cx="1042777" cy="97536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359037"/>
                <a:gridCol w="327099"/>
                <a:gridCol w="356641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3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1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x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5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4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 smtClean="0"/>
                        <a:t>√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7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5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x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12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10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 smtClean="0"/>
                        <a:t>√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cxnSp>
        <p:nvCxnSpPr>
          <p:cNvPr id="39" name="直接箭头连接符 38"/>
          <p:cNvCxnSpPr/>
          <p:nvPr/>
        </p:nvCxnSpPr>
        <p:spPr>
          <a:xfrm flipH="1" flipV="1">
            <a:off x="9220237" y="5412956"/>
            <a:ext cx="310991" cy="3558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/>
          <p:nvPr/>
        </p:nvCxnSpPr>
        <p:spPr>
          <a:xfrm flipH="1" flipV="1">
            <a:off x="6903308" y="4112743"/>
            <a:ext cx="200002" cy="129743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圆角矩形 47"/>
          <p:cNvSpPr/>
          <p:nvPr/>
        </p:nvSpPr>
        <p:spPr>
          <a:xfrm>
            <a:off x="7186715" y="3103104"/>
            <a:ext cx="1094024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PROJECT</a:t>
            </a:r>
            <a:endParaRPr lang="zh-CN" altLang="en-US" sz="1200" dirty="0"/>
          </a:p>
        </p:txBody>
      </p:sp>
      <p:cxnSp>
        <p:nvCxnSpPr>
          <p:cNvPr id="50" name="直接箭头连接符 49"/>
          <p:cNvCxnSpPr/>
          <p:nvPr/>
        </p:nvCxnSpPr>
        <p:spPr>
          <a:xfrm flipV="1">
            <a:off x="7733727" y="3716111"/>
            <a:ext cx="0" cy="303954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2" name="表格 51"/>
          <p:cNvGraphicFramePr>
            <a:graphicFrameLocks noGrp="1"/>
          </p:cNvGraphicFramePr>
          <p:nvPr>
            <p:extLst/>
          </p:nvPr>
        </p:nvGraphicFramePr>
        <p:xfrm>
          <a:off x="8745781" y="3091285"/>
          <a:ext cx="686136" cy="48768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359037"/>
                <a:gridCol w="327099"/>
              </a:tblGrid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5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4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12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10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53" name="直接箭头连接符 52"/>
          <p:cNvCxnSpPr/>
          <p:nvPr/>
        </p:nvCxnSpPr>
        <p:spPr>
          <a:xfrm>
            <a:off x="8402595" y="3341034"/>
            <a:ext cx="263610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0221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内存管理</a:t>
            </a:r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2833693" y="3932464"/>
            <a:ext cx="601045" cy="3981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page</a:t>
            </a:r>
            <a:endParaRPr lang="zh-CN" altLang="en-US" sz="1200"/>
          </a:p>
        </p:txBody>
      </p:sp>
      <p:sp>
        <p:nvSpPr>
          <p:cNvPr id="5" name="圆角矩形 4"/>
          <p:cNvSpPr/>
          <p:nvPr/>
        </p:nvSpPr>
        <p:spPr>
          <a:xfrm>
            <a:off x="3751202" y="3932464"/>
            <a:ext cx="601045" cy="3981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page</a:t>
            </a:r>
            <a:endParaRPr lang="zh-CN" altLang="en-US" sz="1200"/>
          </a:p>
        </p:txBody>
      </p:sp>
      <p:grpSp>
        <p:nvGrpSpPr>
          <p:cNvPr id="17" name="组合 16"/>
          <p:cNvGrpSpPr/>
          <p:nvPr/>
        </p:nvGrpSpPr>
        <p:grpSpPr>
          <a:xfrm>
            <a:off x="1708575" y="1730427"/>
            <a:ext cx="578498" cy="2338888"/>
            <a:chOff x="970384" y="1539540"/>
            <a:chExt cx="578498" cy="2338888"/>
          </a:xfrm>
        </p:grpSpPr>
        <p:sp>
          <p:nvSpPr>
            <p:cNvPr id="9" name="矩形 8"/>
            <p:cNvSpPr/>
            <p:nvPr/>
          </p:nvSpPr>
          <p:spPr>
            <a:xfrm>
              <a:off x="970384" y="3586067"/>
              <a:ext cx="578498" cy="29236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970384" y="3293706"/>
              <a:ext cx="578498" cy="29236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970384" y="3001345"/>
              <a:ext cx="578498" cy="29236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970384" y="2708984"/>
              <a:ext cx="578498" cy="29236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970384" y="2416623"/>
              <a:ext cx="578498" cy="29236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970384" y="2124262"/>
              <a:ext cx="578498" cy="29236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970384" y="1831901"/>
              <a:ext cx="578498" cy="29236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970384" y="1539540"/>
              <a:ext cx="578498" cy="29236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9" name="肘形连接符 18"/>
          <p:cNvCxnSpPr>
            <a:stCxn id="9" idx="3"/>
            <a:endCxn id="4" idx="1"/>
          </p:cNvCxnSpPr>
          <p:nvPr/>
        </p:nvCxnSpPr>
        <p:spPr>
          <a:xfrm>
            <a:off x="2287073" y="3923135"/>
            <a:ext cx="546620" cy="20838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759341" y="3793964"/>
            <a:ext cx="9492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32768 bytes</a:t>
            </a:r>
            <a:endParaRPr lang="zh-CN" altLang="en-US" sz="1200"/>
          </a:p>
        </p:txBody>
      </p:sp>
      <p:sp>
        <p:nvSpPr>
          <p:cNvPr id="23" name="矩形 22"/>
          <p:cNvSpPr/>
          <p:nvPr/>
        </p:nvSpPr>
        <p:spPr>
          <a:xfrm>
            <a:off x="956962" y="1164084"/>
            <a:ext cx="20817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mtClean="0"/>
              <a:t>segment size = 1024</a:t>
            </a:r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851118" y="1750739"/>
            <a:ext cx="7921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128 </a:t>
            </a:r>
            <a:r>
              <a:rPr lang="en-US" altLang="zh-CN" sz="1200"/>
              <a:t>bytes</a:t>
            </a:r>
            <a:endParaRPr lang="zh-CN" altLang="en-US" sz="1200"/>
          </a:p>
        </p:txBody>
      </p:sp>
      <p:sp>
        <p:nvSpPr>
          <p:cNvPr id="25" name="文本框 24"/>
          <p:cNvSpPr txBox="1"/>
          <p:nvPr/>
        </p:nvSpPr>
        <p:spPr>
          <a:xfrm>
            <a:off x="856416" y="2023043"/>
            <a:ext cx="7921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258 bytes</a:t>
            </a:r>
            <a:endParaRPr lang="zh-CN" altLang="en-US" sz="1200"/>
          </a:p>
        </p:txBody>
      </p:sp>
      <p:sp>
        <p:nvSpPr>
          <p:cNvPr id="26" name="文本框 25"/>
          <p:cNvSpPr txBox="1"/>
          <p:nvPr/>
        </p:nvSpPr>
        <p:spPr>
          <a:xfrm>
            <a:off x="856398" y="2305919"/>
            <a:ext cx="7921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512 bytes</a:t>
            </a:r>
            <a:endParaRPr lang="zh-CN" altLang="en-US" sz="1200"/>
          </a:p>
        </p:txBody>
      </p:sp>
      <p:sp>
        <p:nvSpPr>
          <p:cNvPr id="27" name="文本框 26"/>
          <p:cNvSpPr txBox="1"/>
          <p:nvPr/>
        </p:nvSpPr>
        <p:spPr>
          <a:xfrm>
            <a:off x="1062276" y="271987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…</a:t>
            </a:r>
            <a:endParaRPr lang="zh-CN" altLang="en-US"/>
          </a:p>
        </p:txBody>
      </p:sp>
      <p:cxnSp>
        <p:nvCxnSpPr>
          <p:cNvPr id="28" name="肘形连接符 27"/>
          <p:cNvCxnSpPr>
            <a:stCxn id="4" idx="3"/>
            <a:endCxn id="5" idx="1"/>
          </p:cNvCxnSpPr>
          <p:nvPr/>
        </p:nvCxnSpPr>
        <p:spPr>
          <a:xfrm>
            <a:off x="3434738" y="4131516"/>
            <a:ext cx="3164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0346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247254" y="3936394"/>
            <a:ext cx="2439966" cy="8912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Memory Block management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493342" y="4044467"/>
            <a:ext cx="264781" cy="49843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919406" y="4196428"/>
            <a:ext cx="264781" cy="34647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333608" y="4112908"/>
            <a:ext cx="264781" cy="43022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747810" y="4190036"/>
            <a:ext cx="593539" cy="34647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525679" y="4196428"/>
            <a:ext cx="193391" cy="21021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994323" y="3512292"/>
            <a:ext cx="428039" cy="26551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17" name="流程图: 多文档 16"/>
          <p:cNvSpPr/>
          <p:nvPr/>
        </p:nvSpPr>
        <p:spPr>
          <a:xfrm>
            <a:off x="3309325" y="5160250"/>
            <a:ext cx="869715" cy="788203"/>
          </a:xfrm>
          <a:prstGeom prst="flowChartMultidocumen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Data Files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28" name="右箭头 27"/>
          <p:cNvSpPr/>
          <p:nvPr/>
        </p:nvSpPr>
        <p:spPr>
          <a:xfrm>
            <a:off x="2774047" y="3549672"/>
            <a:ext cx="180892" cy="25002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/>
          </a:p>
        </p:txBody>
      </p:sp>
      <p:cxnSp>
        <p:nvCxnSpPr>
          <p:cNvPr id="36" name="直接箭头连接符 35"/>
          <p:cNvCxnSpPr>
            <a:stCxn id="12" idx="0"/>
            <a:endCxn id="68" idx="2"/>
          </p:cNvCxnSpPr>
          <p:nvPr/>
        </p:nvCxnSpPr>
        <p:spPr>
          <a:xfrm flipV="1">
            <a:off x="2622375" y="3746569"/>
            <a:ext cx="3681" cy="449859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右箭头 38"/>
          <p:cNvSpPr/>
          <p:nvPr/>
        </p:nvSpPr>
        <p:spPr>
          <a:xfrm rot="16200000">
            <a:off x="3668646" y="4777928"/>
            <a:ext cx="169541" cy="413888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/>
          </a:p>
        </p:txBody>
      </p:sp>
      <p:sp>
        <p:nvSpPr>
          <p:cNvPr id="44" name="圆角矩形 43"/>
          <p:cNvSpPr/>
          <p:nvPr/>
        </p:nvSpPr>
        <p:spPr>
          <a:xfrm>
            <a:off x="3761287" y="2397579"/>
            <a:ext cx="958591" cy="1437869"/>
          </a:xfrm>
          <a:prstGeom prst="roundRect">
            <a:avLst>
              <a:gd name="adj" fmla="val 8218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Execute Tree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61" name="右箭头 60"/>
          <p:cNvSpPr/>
          <p:nvPr/>
        </p:nvSpPr>
        <p:spPr>
          <a:xfrm>
            <a:off x="3500766" y="3543198"/>
            <a:ext cx="180892" cy="25002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/>
          </a:p>
        </p:txBody>
      </p:sp>
      <p:sp>
        <p:nvSpPr>
          <p:cNvPr id="68" name="矩形 67"/>
          <p:cNvSpPr/>
          <p:nvPr/>
        </p:nvSpPr>
        <p:spPr>
          <a:xfrm>
            <a:off x="2529360" y="3536358"/>
            <a:ext cx="193391" cy="21021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70" name="圆角矩形 69"/>
          <p:cNvSpPr/>
          <p:nvPr/>
        </p:nvSpPr>
        <p:spPr>
          <a:xfrm>
            <a:off x="3955901" y="2741254"/>
            <a:ext cx="586542" cy="217713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project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71" name="圆角矩形 70"/>
          <p:cNvSpPr/>
          <p:nvPr/>
        </p:nvSpPr>
        <p:spPr>
          <a:xfrm>
            <a:off x="3955900" y="3129119"/>
            <a:ext cx="586542" cy="217713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aggr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74" name="圆角矩形 73"/>
          <p:cNvSpPr/>
          <p:nvPr/>
        </p:nvSpPr>
        <p:spPr>
          <a:xfrm>
            <a:off x="3955899" y="3524134"/>
            <a:ext cx="586542" cy="217713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scan</a:t>
            </a:r>
            <a:endParaRPr lang="zh-CN" altLang="en-US" sz="900">
              <a:solidFill>
                <a:schemeClr val="tx1"/>
              </a:solidFill>
            </a:endParaRPr>
          </a:p>
        </p:txBody>
      </p:sp>
      <p:cxnSp>
        <p:nvCxnSpPr>
          <p:cNvPr id="78" name="直接箭头连接符 77"/>
          <p:cNvCxnSpPr>
            <a:stCxn id="74" idx="0"/>
            <a:endCxn id="71" idx="2"/>
          </p:cNvCxnSpPr>
          <p:nvPr/>
        </p:nvCxnSpPr>
        <p:spPr>
          <a:xfrm flipV="1">
            <a:off x="4249170" y="3346832"/>
            <a:ext cx="1" cy="177302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/>
          <p:cNvCxnSpPr>
            <a:stCxn id="71" idx="0"/>
            <a:endCxn id="70" idx="2"/>
          </p:cNvCxnSpPr>
          <p:nvPr/>
        </p:nvCxnSpPr>
        <p:spPr>
          <a:xfrm flipV="1">
            <a:off x="4249171" y="2958967"/>
            <a:ext cx="1" cy="170152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/>
          <p:cNvCxnSpPr>
            <a:endCxn id="15" idx="0"/>
          </p:cNvCxnSpPr>
          <p:nvPr/>
        </p:nvCxnSpPr>
        <p:spPr>
          <a:xfrm>
            <a:off x="2864493" y="2874822"/>
            <a:ext cx="343850" cy="637470"/>
          </a:xfrm>
          <a:prstGeom prst="straightConnector1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文本框 92"/>
          <p:cNvSpPr txBox="1"/>
          <p:nvPr/>
        </p:nvSpPr>
        <p:spPr>
          <a:xfrm>
            <a:off x="2370484" y="2367853"/>
            <a:ext cx="1130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smtClean="0"/>
              <a:t>Uncompressed Segment</a:t>
            </a:r>
            <a:endParaRPr lang="zh-CN" altLang="en-US" sz="1200"/>
          </a:p>
        </p:txBody>
      </p:sp>
      <p:sp>
        <p:nvSpPr>
          <p:cNvPr id="94" name="文本框 93"/>
          <p:cNvSpPr txBox="1"/>
          <p:nvPr/>
        </p:nvSpPr>
        <p:spPr>
          <a:xfrm>
            <a:off x="1289355" y="3707368"/>
            <a:ext cx="1130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smtClean="0"/>
              <a:t>compressed Segment</a:t>
            </a:r>
            <a:endParaRPr lang="zh-CN" altLang="en-US" sz="1200"/>
          </a:p>
        </p:txBody>
      </p:sp>
      <p:cxnSp>
        <p:nvCxnSpPr>
          <p:cNvPr id="95" name="直接箭头连接符 94"/>
          <p:cNvCxnSpPr>
            <a:endCxn id="12" idx="1"/>
          </p:cNvCxnSpPr>
          <p:nvPr/>
        </p:nvCxnSpPr>
        <p:spPr>
          <a:xfrm>
            <a:off x="2042056" y="4012908"/>
            <a:ext cx="483623" cy="288626"/>
          </a:xfrm>
          <a:prstGeom prst="straightConnector1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文本框 102"/>
          <p:cNvSpPr txBox="1"/>
          <p:nvPr/>
        </p:nvSpPr>
        <p:spPr>
          <a:xfrm>
            <a:off x="4259412" y="2935183"/>
            <a:ext cx="39145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smtClean="0"/>
              <a:t>next</a:t>
            </a:r>
            <a:endParaRPr lang="zh-CN" altLang="en-US" sz="900"/>
          </a:p>
        </p:txBody>
      </p:sp>
      <p:sp>
        <p:nvSpPr>
          <p:cNvPr id="104" name="文本框 103"/>
          <p:cNvSpPr txBox="1"/>
          <p:nvPr/>
        </p:nvSpPr>
        <p:spPr>
          <a:xfrm>
            <a:off x="4248527" y="3316186"/>
            <a:ext cx="39145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smtClean="0"/>
              <a:t>next</a:t>
            </a:r>
            <a:endParaRPr lang="zh-CN" altLang="en-US" sz="900"/>
          </a:p>
        </p:txBody>
      </p:sp>
      <p:sp>
        <p:nvSpPr>
          <p:cNvPr id="3" name="矩形 2"/>
          <p:cNvSpPr/>
          <p:nvPr/>
        </p:nvSpPr>
        <p:spPr>
          <a:xfrm>
            <a:off x="928075" y="2053049"/>
            <a:ext cx="4762500" cy="3488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06070">
              <a:lnSpc>
                <a:spcPts val="2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zh-CN" sz="1200" b="1">
                <a:latin typeface="Times New Roman" panose="02020603050405020304" pitchFamily="18" charset="0"/>
              </a:rPr>
              <a:t>SELECT</a:t>
            </a:r>
            <a:r>
              <a:rPr lang="en-US" altLang="zh-CN" sz="1200">
                <a:latin typeface="Times New Roman" panose="02020603050405020304" pitchFamily="18" charset="0"/>
              </a:rPr>
              <a:t> count(*) </a:t>
            </a:r>
            <a:r>
              <a:rPr lang="en-US" altLang="zh-CN" sz="1200" b="1">
                <a:latin typeface="Times New Roman" panose="02020603050405020304" pitchFamily="18" charset="0"/>
              </a:rPr>
              <a:t>FROM</a:t>
            </a:r>
            <a:r>
              <a:rPr lang="en-US" altLang="zh-CN" sz="1200">
                <a:latin typeface="Times New Roman" panose="02020603050405020304" pitchFamily="18" charset="0"/>
              </a:rPr>
              <a:t> </a:t>
            </a:r>
            <a:r>
              <a:rPr lang="en-US" altLang="zh-CN" sz="1200" i="1">
                <a:latin typeface="Times New Roman" panose="02020603050405020304" pitchFamily="18" charset="0"/>
              </a:rPr>
              <a:t>table_name</a:t>
            </a:r>
            <a:r>
              <a:rPr lang="en-US" altLang="zh-CN" sz="1200">
                <a:latin typeface="Times New Roman" panose="02020603050405020304" pitchFamily="18" charset="0"/>
              </a:rPr>
              <a:t> </a:t>
            </a:r>
            <a:r>
              <a:rPr lang="en-US" altLang="zh-CN" sz="1200" b="1">
                <a:latin typeface="Times New Roman" panose="02020603050405020304" pitchFamily="18" charset="0"/>
              </a:rPr>
              <a:t>WHERE</a:t>
            </a:r>
            <a:r>
              <a:rPr lang="en-US" altLang="zh-CN" sz="1200">
                <a:latin typeface="Times New Roman" panose="02020603050405020304" pitchFamily="18" charset="0"/>
              </a:rPr>
              <a:t> </a:t>
            </a:r>
            <a:r>
              <a:rPr lang="en-US" altLang="zh-CN" sz="1200" i="1">
                <a:latin typeface="Times New Roman" panose="02020603050405020304" pitchFamily="18" charset="0"/>
              </a:rPr>
              <a:t>field_name </a:t>
            </a:r>
            <a:r>
              <a:rPr lang="en-US" altLang="zh-CN" sz="1200">
                <a:latin typeface="Times New Roman" panose="02020603050405020304" pitchFamily="18" charset="0"/>
              </a:rPr>
              <a:t>&gt; 100;</a:t>
            </a:r>
            <a:endParaRPr lang="zh-CN" altLang="zh-CN" sz="1200">
              <a:latin typeface="Times New Roman" panose="02020603050405020304" pitchFamily="18" charset="0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6053783" y="1970281"/>
            <a:ext cx="4921909" cy="33673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原始数据存储采用列式存储方式存储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数据有可能是压缩，或者未压缩的，因此数据不一定是对齐的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需要对数据进行计算时，需要先取出数据，如果本身是等宽数据且字节长的数据，则直接使用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SIMD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指令进行操作，否则需要对数据进行解压后在使用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SIMD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指令操作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之后的数据就可以使用执行树进行操作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34409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JOIN DAGs</a:t>
            </a:r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1936499" y="1290817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join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1323789" y="2031046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scan1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2521217" y="2031046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scan2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6" name="直接箭头连接符 5"/>
          <p:cNvCxnSpPr>
            <a:stCxn id="4" idx="0"/>
            <a:endCxn id="3" idx="2"/>
          </p:cNvCxnSpPr>
          <p:nvPr/>
        </p:nvCxnSpPr>
        <p:spPr>
          <a:xfrm flipV="1">
            <a:off x="1777101" y="1682703"/>
            <a:ext cx="612710" cy="348343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stCxn id="5" idx="0"/>
            <a:endCxn id="3" idx="2"/>
          </p:cNvCxnSpPr>
          <p:nvPr/>
        </p:nvCxnSpPr>
        <p:spPr>
          <a:xfrm flipH="1" flipV="1">
            <a:off x="2389811" y="1682703"/>
            <a:ext cx="584718" cy="348343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圆角矩形 22"/>
          <p:cNvSpPr/>
          <p:nvPr/>
        </p:nvSpPr>
        <p:spPr>
          <a:xfrm>
            <a:off x="1805093" y="5023061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join1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1192383" y="5763290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scan1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2389811" y="5763290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scan2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26" name="直接箭头连接符 25"/>
          <p:cNvCxnSpPr>
            <a:stCxn id="24" idx="0"/>
            <a:endCxn id="23" idx="2"/>
          </p:cNvCxnSpPr>
          <p:nvPr/>
        </p:nvCxnSpPr>
        <p:spPr>
          <a:xfrm flipV="1">
            <a:off x="1645695" y="5414947"/>
            <a:ext cx="612710" cy="348343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25" idx="0"/>
            <a:endCxn id="23" idx="2"/>
          </p:cNvCxnSpPr>
          <p:nvPr/>
        </p:nvCxnSpPr>
        <p:spPr>
          <a:xfrm flipH="1" flipV="1">
            <a:off x="2258405" y="5414947"/>
            <a:ext cx="584718" cy="348343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圆角矩形 27"/>
          <p:cNvSpPr/>
          <p:nvPr/>
        </p:nvSpPr>
        <p:spPr>
          <a:xfrm>
            <a:off x="2470677" y="4334076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join2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3165029" y="5023061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scan3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30" name="直接箭头连接符 29"/>
          <p:cNvCxnSpPr>
            <a:stCxn id="23" idx="0"/>
            <a:endCxn id="28" idx="2"/>
          </p:cNvCxnSpPr>
          <p:nvPr/>
        </p:nvCxnSpPr>
        <p:spPr>
          <a:xfrm flipV="1">
            <a:off x="2258405" y="4725962"/>
            <a:ext cx="665584" cy="297099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29" idx="0"/>
            <a:endCxn id="28" idx="2"/>
          </p:cNvCxnSpPr>
          <p:nvPr/>
        </p:nvCxnSpPr>
        <p:spPr>
          <a:xfrm flipH="1" flipV="1">
            <a:off x="2923989" y="4725962"/>
            <a:ext cx="694352" cy="297099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圆角矩形 35"/>
          <p:cNvSpPr/>
          <p:nvPr/>
        </p:nvSpPr>
        <p:spPr>
          <a:xfrm>
            <a:off x="3863272" y="4329642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scan4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37" name="直接箭头连接符 36"/>
          <p:cNvCxnSpPr>
            <a:stCxn id="28" idx="0"/>
            <a:endCxn id="38" idx="2"/>
          </p:cNvCxnSpPr>
          <p:nvPr/>
        </p:nvCxnSpPr>
        <p:spPr>
          <a:xfrm flipV="1">
            <a:off x="2923989" y="3991064"/>
            <a:ext cx="694352" cy="343012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圆角矩形 37"/>
          <p:cNvSpPr/>
          <p:nvPr/>
        </p:nvSpPr>
        <p:spPr>
          <a:xfrm>
            <a:off x="3165029" y="3599178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chemeClr val="tx1"/>
                </a:solidFill>
              </a:rPr>
              <a:t>join3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41" name="直接箭头连接符 40"/>
          <p:cNvCxnSpPr>
            <a:stCxn id="36" idx="0"/>
            <a:endCxn id="38" idx="2"/>
          </p:cNvCxnSpPr>
          <p:nvPr/>
        </p:nvCxnSpPr>
        <p:spPr>
          <a:xfrm flipH="1" flipV="1">
            <a:off x="3618341" y="3991064"/>
            <a:ext cx="698243" cy="33857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圆角矩形 44"/>
          <p:cNvSpPr/>
          <p:nvPr/>
        </p:nvSpPr>
        <p:spPr>
          <a:xfrm>
            <a:off x="5578822" y="1817666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scan1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6635515" y="1817666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scan2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47" name="直接箭头连接符 46"/>
          <p:cNvCxnSpPr>
            <a:stCxn id="45" idx="0"/>
            <a:endCxn id="55" idx="2"/>
          </p:cNvCxnSpPr>
          <p:nvPr/>
        </p:nvCxnSpPr>
        <p:spPr>
          <a:xfrm flipV="1">
            <a:off x="6032134" y="1227318"/>
            <a:ext cx="1526336" cy="59034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46" idx="0"/>
            <a:endCxn id="55" idx="2"/>
          </p:cNvCxnSpPr>
          <p:nvPr/>
        </p:nvCxnSpPr>
        <p:spPr>
          <a:xfrm flipV="1">
            <a:off x="7088827" y="1227318"/>
            <a:ext cx="469643" cy="59034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圆角矩形 49"/>
          <p:cNvSpPr/>
          <p:nvPr/>
        </p:nvSpPr>
        <p:spPr>
          <a:xfrm>
            <a:off x="8715461" y="1817666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scan4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52" name="直接箭头连接符 51"/>
          <p:cNvCxnSpPr>
            <a:stCxn id="50" idx="0"/>
            <a:endCxn id="55" idx="2"/>
          </p:cNvCxnSpPr>
          <p:nvPr/>
        </p:nvCxnSpPr>
        <p:spPr>
          <a:xfrm flipH="1" flipV="1">
            <a:off x="7558470" y="1227318"/>
            <a:ext cx="1610303" cy="59034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圆角矩形 52"/>
          <p:cNvSpPr/>
          <p:nvPr/>
        </p:nvSpPr>
        <p:spPr>
          <a:xfrm>
            <a:off x="7664993" y="1817666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scan3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55" name="圆角矩形 54"/>
          <p:cNvSpPr/>
          <p:nvPr/>
        </p:nvSpPr>
        <p:spPr>
          <a:xfrm>
            <a:off x="7105158" y="835432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STAR join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56" name="直接箭头连接符 55"/>
          <p:cNvCxnSpPr>
            <a:stCxn id="53" idx="0"/>
            <a:endCxn id="55" idx="2"/>
          </p:cNvCxnSpPr>
          <p:nvPr/>
        </p:nvCxnSpPr>
        <p:spPr>
          <a:xfrm flipH="1" flipV="1">
            <a:off x="7558470" y="1227318"/>
            <a:ext cx="559835" cy="59034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圆角矩形 65"/>
          <p:cNvSpPr/>
          <p:nvPr/>
        </p:nvSpPr>
        <p:spPr>
          <a:xfrm>
            <a:off x="5243025" y="5798274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scan1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67" name="圆角矩形 66"/>
          <p:cNvSpPr/>
          <p:nvPr/>
        </p:nvSpPr>
        <p:spPr>
          <a:xfrm>
            <a:off x="6299718" y="5798274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scan2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68" name="直接箭头连接符 67"/>
          <p:cNvCxnSpPr>
            <a:stCxn id="66" idx="0"/>
            <a:endCxn id="73" idx="2"/>
          </p:cNvCxnSpPr>
          <p:nvPr/>
        </p:nvCxnSpPr>
        <p:spPr>
          <a:xfrm flipV="1">
            <a:off x="5696337" y="5189056"/>
            <a:ext cx="1052810" cy="60921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>
            <a:stCxn id="67" idx="0"/>
            <a:endCxn id="73" idx="2"/>
          </p:cNvCxnSpPr>
          <p:nvPr/>
        </p:nvCxnSpPr>
        <p:spPr>
          <a:xfrm flipH="1" flipV="1">
            <a:off x="6749147" y="5189056"/>
            <a:ext cx="3883" cy="60921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圆角矩形 71"/>
          <p:cNvSpPr/>
          <p:nvPr/>
        </p:nvSpPr>
        <p:spPr>
          <a:xfrm>
            <a:off x="7329196" y="5798274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scan3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73" name="圆角矩形 72"/>
          <p:cNvSpPr/>
          <p:nvPr/>
        </p:nvSpPr>
        <p:spPr>
          <a:xfrm>
            <a:off x="6295835" y="4797170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STAR join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74" name="直接箭头连接符 73"/>
          <p:cNvCxnSpPr>
            <a:stCxn id="72" idx="0"/>
            <a:endCxn id="73" idx="2"/>
          </p:cNvCxnSpPr>
          <p:nvPr/>
        </p:nvCxnSpPr>
        <p:spPr>
          <a:xfrm flipH="1" flipV="1">
            <a:off x="6749147" y="5189056"/>
            <a:ext cx="1033361" cy="60921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圆角矩形 74"/>
          <p:cNvSpPr/>
          <p:nvPr/>
        </p:nvSpPr>
        <p:spPr>
          <a:xfrm>
            <a:off x="7325313" y="3923927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STAR join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76" name="圆角矩形 75"/>
          <p:cNvSpPr/>
          <p:nvPr/>
        </p:nvSpPr>
        <p:spPr>
          <a:xfrm>
            <a:off x="7324538" y="4797170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scan4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77" name="圆角矩形 76"/>
          <p:cNvSpPr/>
          <p:nvPr/>
        </p:nvSpPr>
        <p:spPr>
          <a:xfrm>
            <a:off x="8315915" y="4797170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scan5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80" name="直接箭头连接符 79"/>
          <p:cNvCxnSpPr>
            <a:stCxn id="73" idx="0"/>
            <a:endCxn id="75" idx="2"/>
          </p:cNvCxnSpPr>
          <p:nvPr/>
        </p:nvCxnSpPr>
        <p:spPr>
          <a:xfrm flipV="1">
            <a:off x="6749147" y="4315813"/>
            <a:ext cx="1029478" cy="481357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/>
          <p:cNvCxnSpPr>
            <a:stCxn id="76" idx="0"/>
            <a:endCxn id="75" idx="2"/>
          </p:cNvCxnSpPr>
          <p:nvPr/>
        </p:nvCxnSpPr>
        <p:spPr>
          <a:xfrm flipV="1">
            <a:off x="7777850" y="4315813"/>
            <a:ext cx="775" cy="481357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/>
          <p:cNvCxnSpPr>
            <a:stCxn id="77" idx="0"/>
            <a:endCxn id="75" idx="2"/>
          </p:cNvCxnSpPr>
          <p:nvPr/>
        </p:nvCxnSpPr>
        <p:spPr>
          <a:xfrm flipH="1" flipV="1">
            <a:off x="7778625" y="4315813"/>
            <a:ext cx="990602" cy="481357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圆角矩形 89"/>
          <p:cNvSpPr/>
          <p:nvPr/>
        </p:nvSpPr>
        <p:spPr>
          <a:xfrm>
            <a:off x="8338460" y="3050684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STAR join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91" name="圆角矩形 90"/>
          <p:cNvSpPr/>
          <p:nvPr/>
        </p:nvSpPr>
        <p:spPr>
          <a:xfrm>
            <a:off x="8337680" y="3923927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scan6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92" name="圆角矩形 91"/>
          <p:cNvSpPr/>
          <p:nvPr/>
        </p:nvSpPr>
        <p:spPr>
          <a:xfrm>
            <a:off x="9347718" y="3923927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scan7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93" name="直接箭头连接符 92"/>
          <p:cNvCxnSpPr>
            <a:stCxn id="91" idx="0"/>
            <a:endCxn id="90" idx="2"/>
          </p:cNvCxnSpPr>
          <p:nvPr/>
        </p:nvCxnSpPr>
        <p:spPr>
          <a:xfrm flipV="1">
            <a:off x="8790992" y="3442570"/>
            <a:ext cx="780" cy="481357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93"/>
          <p:cNvCxnSpPr>
            <a:stCxn id="92" idx="0"/>
            <a:endCxn id="90" idx="2"/>
          </p:cNvCxnSpPr>
          <p:nvPr/>
        </p:nvCxnSpPr>
        <p:spPr>
          <a:xfrm flipH="1" flipV="1">
            <a:off x="8791772" y="3442570"/>
            <a:ext cx="1009258" cy="481357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箭头连接符 94"/>
          <p:cNvCxnSpPr>
            <a:stCxn id="75" idx="0"/>
            <a:endCxn id="90" idx="2"/>
          </p:cNvCxnSpPr>
          <p:nvPr/>
        </p:nvCxnSpPr>
        <p:spPr>
          <a:xfrm flipV="1">
            <a:off x="7778625" y="3442570"/>
            <a:ext cx="1013147" cy="481357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文本框 101"/>
          <p:cNvSpPr txBox="1"/>
          <p:nvPr/>
        </p:nvSpPr>
        <p:spPr>
          <a:xfrm>
            <a:off x="1702180" y="2581278"/>
            <a:ext cx="1221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Simple join</a:t>
            </a:r>
            <a:endParaRPr lang="zh-CN" altLang="en-US"/>
          </a:p>
        </p:txBody>
      </p:sp>
      <p:sp>
        <p:nvSpPr>
          <p:cNvPr id="103" name="文本框 102"/>
          <p:cNvSpPr txBox="1"/>
          <p:nvPr/>
        </p:nvSpPr>
        <p:spPr>
          <a:xfrm>
            <a:off x="1362944" y="6268073"/>
            <a:ext cx="2456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Chained Multi-table join</a:t>
            </a:r>
            <a:endParaRPr lang="zh-CN" altLang="en-US"/>
          </a:p>
        </p:txBody>
      </p:sp>
      <p:sp>
        <p:nvSpPr>
          <p:cNvPr id="104" name="文本框 103"/>
          <p:cNvSpPr txBox="1"/>
          <p:nvPr/>
        </p:nvSpPr>
        <p:spPr>
          <a:xfrm>
            <a:off x="6775304" y="2339090"/>
            <a:ext cx="959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Star join</a:t>
            </a:r>
            <a:endParaRPr lang="zh-CN" altLang="en-US"/>
          </a:p>
        </p:txBody>
      </p:sp>
      <p:sp>
        <p:nvSpPr>
          <p:cNvPr id="105" name="文本框 104"/>
          <p:cNvSpPr txBox="1"/>
          <p:nvPr/>
        </p:nvSpPr>
        <p:spPr>
          <a:xfrm>
            <a:off x="7483148" y="6271048"/>
            <a:ext cx="1102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Snow join</a:t>
            </a:r>
            <a:endParaRPr lang="zh-CN" altLang="en-US"/>
          </a:p>
        </p:txBody>
      </p:sp>
      <p:sp>
        <p:nvSpPr>
          <p:cNvPr id="106" name="圆角矩形 105"/>
          <p:cNvSpPr/>
          <p:nvPr/>
        </p:nvSpPr>
        <p:spPr>
          <a:xfrm>
            <a:off x="3366614" y="1437886"/>
            <a:ext cx="441262" cy="2406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t1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108" name="圆角矩形 107"/>
          <p:cNvSpPr/>
          <p:nvPr/>
        </p:nvSpPr>
        <p:spPr>
          <a:xfrm>
            <a:off x="4040557" y="1442619"/>
            <a:ext cx="441262" cy="2406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t2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109" name="直接箭头连接符 108"/>
          <p:cNvCxnSpPr>
            <a:stCxn id="106" idx="3"/>
            <a:endCxn id="108" idx="1"/>
          </p:cNvCxnSpPr>
          <p:nvPr/>
        </p:nvCxnSpPr>
        <p:spPr>
          <a:xfrm>
            <a:off x="3807876" y="1558227"/>
            <a:ext cx="232681" cy="4733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圆角矩形 111"/>
          <p:cNvSpPr/>
          <p:nvPr/>
        </p:nvSpPr>
        <p:spPr>
          <a:xfrm>
            <a:off x="330034" y="3468773"/>
            <a:ext cx="441262" cy="2406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t1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113" name="圆角矩形 112"/>
          <p:cNvSpPr/>
          <p:nvPr/>
        </p:nvSpPr>
        <p:spPr>
          <a:xfrm>
            <a:off x="1003977" y="3473506"/>
            <a:ext cx="441262" cy="2406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t2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114" name="直接箭头连接符 113"/>
          <p:cNvCxnSpPr>
            <a:stCxn id="112" idx="3"/>
            <a:endCxn id="113" idx="1"/>
          </p:cNvCxnSpPr>
          <p:nvPr/>
        </p:nvCxnSpPr>
        <p:spPr>
          <a:xfrm>
            <a:off x="771296" y="3589114"/>
            <a:ext cx="232681" cy="4733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圆角矩形 114"/>
          <p:cNvSpPr/>
          <p:nvPr/>
        </p:nvSpPr>
        <p:spPr>
          <a:xfrm>
            <a:off x="1679666" y="3468773"/>
            <a:ext cx="441262" cy="2406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t3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116" name="圆角矩形 115"/>
          <p:cNvSpPr/>
          <p:nvPr/>
        </p:nvSpPr>
        <p:spPr>
          <a:xfrm>
            <a:off x="2353273" y="3467199"/>
            <a:ext cx="441262" cy="2406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t4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117" name="直接箭头连接符 116"/>
          <p:cNvCxnSpPr>
            <a:stCxn id="113" idx="3"/>
            <a:endCxn id="115" idx="1"/>
          </p:cNvCxnSpPr>
          <p:nvPr/>
        </p:nvCxnSpPr>
        <p:spPr>
          <a:xfrm flipV="1">
            <a:off x="1445239" y="3589114"/>
            <a:ext cx="234427" cy="4733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箭头连接符 120"/>
          <p:cNvCxnSpPr>
            <a:stCxn id="115" idx="3"/>
            <a:endCxn id="116" idx="1"/>
          </p:cNvCxnSpPr>
          <p:nvPr/>
        </p:nvCxnSpPr>
        <p:spPr>
          <a:xfrm flipV="1">
            <a:off x="2120928" y="3587540"/>
            <a:ext cx="232345" cy="1574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圆角矩形 123"/>
          <p:cNvSpPr/>
          <p:nvPr/>
        </p:nvSpPr>
        <p:spPr>
          <a:xfrm>
            <a:off x="10720441" y="1196540"/>
            <a:ext cx="441262" cy="2406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t1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125" name="圆角矩形 124"/>
          <p:cNvSpPr/>
          <p:nvPr/>
        </p:nvSpPr>
        <p:spPr>
          <a:xfrm>
            <a:off x="10715338" y="642202"/>
            <a:ext cx="441262" cy="2406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t2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126" name="直接箭头连接符 125"/>
          <p:cNvCxnSpPr>
            <a:stCxn id="124" idx="0"/>
            <a:endCxn id="125" idx="2"/>
          </p:cNvCxnSpPr>
          <p:nvPr/>
        </p:nvCxnSpPr>
        <p:spPr>
          <a:xfrm flipH="1" flipV="1">
            <a:off x="10935969" y="882884"/>
            <a:ext cx="5103" cy="313656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圆角矩形 126"/>
          <p:cNvSpPr/>
          <p:nvPr/>
        </p:nvSpPr>
        <p:spPr>
          <a:xfrm>
            <a:off x="10289654" y="1713500"/>
            <a:ext cx="441262" cy="2406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t3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128" name="圆角矩形 127"/>
          <p:cNvSpPr/>
          <p:nvPr/>
        </p:nvSpPr>
        <p:spPr>
          <a:xfrm>
            <a:off x="11177854" y="1736533"/>
            <a:ext cx="441262" cy="2406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t4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129" name="直接箭头连接符 128"/>
          <p:cNvCxnSpPr>
            <a:stCxn id="127" idx="0"/>
            <a:endCxn id="124" idx="2"/>
          </p:cNvCxnSpPr>
          <p:nvPr/>
        </p:nvCxnSpPr>
        <p:spPr>
          <a:xfrm flipV="1">
            <a:off x="10510285" y="1437222"/>
            <a:ext cx="430787" cy="27627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箭头连接符 129"/>
          <p:cNvCxnSpPr>
            <a:stCxn id="124" idx="2"/>
            <a:endCxn id="128" idx="0"/>
          </p:cNvCxnSpPr>
          <p:nvPr/>
        </p:nvCxnSpPr>
        <p:spPr>
          <a:xfrm>
            <a:off x="10941072" y="1437222"/>
            <a:ext cx="457413" cy="299311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圆角矩形 139"/>
          <p:cNvSpPr/>
          <p:nvPr/>
        </p:nvSpPr>
        <p:spPr>
          <a:xfrm>
            <a:off x="10539513" y="5273278"/>
            <a:ext cx="441262" cy="2406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t1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141" name="圆角矩形 140"/>
          <p:cNvSpPr/>
          <p:nvPr/>
        </p:nvSpPr>
        <p:spPr>
          <a:xfrm>
            <a:off x="10205696" y="5790238"/>
            <a:ext cx="441262" cy="2406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t2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142" name="直接箭头连接符 141"/>
          <p:cNvCxnSpPr>
            <a:stCxn id="140" idx="2"/>
            <a:endCxn id="141" idx="0"/>
          </p:cNvCxnSpPr>
          <p:nvPr/>
        </p:nvCxnSpPr>
        <p:spPr>
          <a:xfrm flipH="1">
            <a:off x="10426327" y="5513960"/>
            <a:ext cx="333817" cy="27627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圆角矩形 142"/>
          <p:cNvSpPr/>
          <p:nvPr/>
        </p:nvSpPr>
        <p:spPr>
          <a:xfrm>
            <a:off x="10892271" y="5785505"/>
            <a:ext cx="441262" cy="2406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t3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144" name="圆角矩形 143"/>
          <p:cNvSpPr/>
          <p:nvPr/>
        </p:nvSpPr>
        <p:spPr>
          <a:xfrm>
            <a:off x="10157398" y="4716344"/>
            <a:ext cx="441262" cy="2406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t4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145" name="直接箭头连接符 144"/>
          <p:cNvCxnSpPr>
            <a:stCxn id="143" idx="1"/>
            <a:endCxn id="141" idx="3"/>
          </p:cNvCxnSpPr>
          <p:nvPr/>
        </p:nvCxnSpPr>
        <p:spPr>
          <a:xfrm flipH="1">
            <a:off x="10646958" y="5905846"/>
            <a:ext cx="245313" cy="4733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箭头连接符 145"/>
          <p:cNvCxnSpPr>
            <a:stCxn id="144" idx="2"/>
            <a:endCxn id="140" idx="0"/>
          </p:cNvCxnSpPr>
          <p:nvPr/>
        </p:nvCxnSpPr>
        <p:spPr>
          <a:xfrm>
            <a:off x="10378029" y="4957026"/>
            <a:ext cx="382115" cy="316252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圆角矩形 153"/>
          <p:cNvSpPr/>
          <p:nvPr/>
        </p:nvSpPr>
        <p:spPr>
          <a:xfrm>
            <a:off x="10889323" y="4716344"/>
            <a:ext cx="441262" cy="2406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t5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155" name="直接箭头连接符 154"/>
          <p:cNvCxnSpPr>
            <a:stCxn id="154" idx="2"/>
            <a:endCxn id="140" idx="0"/>
          </p:cNvCxnSpPr>
          <p:nvPr/>
        </p:nvCxnSpPr>
        <p:spPr>
          <a:xfrm flipH="1">
            <a:off x="10760144" y="4957026"/>
            <a:ext cx="349810" cy="316252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圆角矩形 157"/>
          <p:cNvSpPr/>
          <p:nvPr/>
        </p:nvSpPr>
        <p:spPr>
          <a:xfrm>
            <a:off x="9456421" y="5785505"/>
            <a:ext cx="441262" cy="2406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t6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159" name="圆角矩形 158"/>
          <p:cNvSpPr/>
          <p:nvPr/>
        </p:nvSpPr>
        <p:spPr>
          <a:xfrm>
            <a:off x="10057773" y="6290996"/>
            <a:ext cx="441262" cy="2406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t7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160" name="直接箭头连接符 159"/>
          <p:cNvCxnSpPr>
            <a:stCxn id="158" idx="3"/>
            <a:endCxn id="141" idx="1"/>
          </p:cNvCxnSpPr>
          <p:nvPr/>
        </p:nvCxnSpPr>
        <p:spPr>
          <a:xfrm>
            <a:off x="9897683" y="5905846"/>
            <a:ext cx="308013" cy="4733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接箭头连接符 162"/>
          <p:cNvCxnSpPr>
            <a:stCxn id="159" idx="0"/>
            <a:endCxn id="141" idx="2"/>
          </p:cNvCxnSpPr>
          <p:nvPr/>
        </p:nvCxnSpPr>
        <p:spPr>
          <a:xfrm flipV="1">
            <a:off x="10278404" y="6030920"/>
            <a:ext cx="147923" cy="260076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接箭头连接符 166"/>
          <p:cNvCxnSpPr>
            <a:stCxn id="140" idx="2"/>
            <a:endCxn id="143" idx="0"/>
          </p:cNvCxnSpPr>
          <p:nvPr/>
        </p:nvCxnSpPr>
        <p:spPr>
          <a:xfrm>
            <a:off x="10760144" y="5513960"/>
            <a:ext cx="352758" cy="271545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5334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cxnSp>
        <p:nvCxnSpPr>
          <p:cNvPr id="12" name="肘形连接符 11"/>
          <p:cNvCxnSpPr>
            <a:stCxn id="50" idx="3"/>
            <a:endCxn id="8" idx="1"/>
          </p:cNvCxnSpPr>
          <p:nvPr/>
        </p:nvCxnSpPr>
        <p:spPr>
          <a:xfrm flipV="1">
            <a:off x="3619196" y="2355341"/>
            <a:ext cx="556755" cy="55455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肘形连接符 34"/>
          <p:cNvCxnSpPr>
            <a:stCxn id="67" idx="3"/>
            <a:endCxn id="50" idx="1"/>
          </p:cNvCxnSpPr>
          <p:nvPr/>
        </p:nvCxnSpPr>
        <p:spPr>
          <a:xfrm flipV="1">
            <a:off x="2006597" y="2909893"/>
            <a:ext cx="574552" cy="106033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肘形连接符 37"/>
          <p:cNvCxnSpPr>
            <a:stCxn id="67" idx="3"/>
            <a:endCxn id="62" idx="1"/>
          </p:cNvCxnSpPr>
          <p:nvPr/>
        </p:nvCxnSpPr>
        <p:spPr>
          <a:xfrm>
            <a:off x="2006597" y="3970223"/>
            <a:ext cx="574552" cy="36299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肘形连接符 40"/>
          <p:cNvCxnSpPr>
            <a:stCxn id="67" idx="3"/>
            <a:endCxn id="65" idx="1"/>
          </p:cNvCxnSpPr>
          <p:nvPr/>
        </p:nvCxnSpPr>
        <p:spPr>
          <a:xfrm>
            <a:off x="2006597" y="3970223"/>
            <a:ext cx="574551" cy="139954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2909193" y="4923108"/>
            <a:ext cx="5348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smtClean="0"/>
              <a:t>…</a:t>
            </a:r>
            <a:endParaRPr lang="zh-CN" altLang="en-US" sz="1200"/>
          </a:p>
        </p:txBody>
      </p:sp>
      <p:sp>
        <p:nvSpPr>
          <p:cNvPr id="48" name="文本框 47"/>
          <p:cNvSpPr txBox="1"/>
          <p:nvPr/>
        </p:nvSpPr>
        <p:spPr>
          <a:xfrm>
            <a:off x="5770753" y="2204483"/>
            <a:ext cx="532553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mtClean="0"/>
              <a:t>Block</a:t>
            </a:r>
            <a:r>
              <a:rPr lang="zh-CN" altLang="en-US" smtClean="0"/>
              <a:t>是定长的纯数据，支持</a:t>
            </a:r>
            <a:r>
              <a:rPr lang="en-US" altLang="zh-CN" smtClean="0"/>
              <a:t>8,16,32,64bits</a:t>
            </a:r>
            <a:r>
              <a:rPr lang="zh-CN" altLang="en-US" smtClean="0"/>
              <a:t>（</a:t>
            </a:r>
            <a:r>
              <a:rPr lang="en-US" altLang="zh-CN" smtClean="0"/>
              <a:t>1,2,4</a:t>
            </a:r>
            <a:r>
              <a:rPr lang="zh-CN" altLang="en-US" smtClean="0"/>
              <a:t>暂不支持）</a:t>
            </a:r>
            <a:endParaRPr lang="en-US" altLang="zh-CN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一</a:t>
            </a:r>
            <a:r>
              <a:rPr lang="zh-CN" altLang="en-US" smtClean="0"/>
              <a:t>个列的不同的</a:t>
            </a:r>
            <a:r>
              <a:rPr lang="en-US" altLang="zh-CN" smtClean="0"/>
              <a:t>block</a:t>
            </a:r>
            <a:r>
              <a:rPr lang="zh-CN" altLang="en-US" smtClean="0"/>
              <a:t>的大小不一定是一样的，可能是经过压缩后的数据</a:t>
            </a:r>
            <a:endParaRPr lang="en-US" altLang="zh-CN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mtClean="0"/>
              <a:t>Column</a:t>
            </a:r>
            <a:r>
              <a:rPr lang="zh-CN" altLang="en-US" smtClean="0"/>
              <a:t>保存了列的</a:t>
            </a:r>
            <a:r>
              <a:rPr lang="en-US" altLang="zh-CN" smtClean="0"/>
              <a:t>block</a:t>
            </a:r>
            <a:r>
              <a:rPr lang="zh-CN" altLang="en-US" smtClean="0"/>
              <a:t>数据首地址，当需要定位到表的某行某列时，需要用到这个信息</a:t>
            </a:r>
            <a:endParaRPr lang="en-US" altLang="zh-CN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mtClean="0"/>
              <a:t>列的</a:t>
            </a:r>
            <a:r>
              <a:rPr lang="en-US" altLang="zh-CN" smtClean="0"/>
              <a:t>block</a:t>
            </a:r>
            <a:r>
              <a:rPr lang="zh-CN" altLang="en-US" smtClean="0"/>
              <a:t>列表用</a:t>
            </a:r>
            <a:r>
              <a:rPr lang="en-US" altLang="zh-CN" smtClean="0"/>
              <a:t>vector</a:t>
            </a:r>
            <a:r>
              <a:rPr lang="zh-CN" altLang="en-US" smtClean="0"/>
              <a:t>存储，用于直接寻址</a:t>
            </a:r>
            <a:endParaRPr lang="en-US" altLang="zh-CN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mtClean="0"/>
              <a:t>表的列汇总信息用</a:t>
            </a:r>
            <a:r>
              <a:rPr lang="en-US" altLang="zh-CN"/>
              <a:t>vector</a:t>
            </a:r>
            <a:r>
              <a:rPr lang="zh-CN" altLang="en-US"/>
              <a:t>存储，用于直接寻址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175951" y="2199414"/>
            <a:ext cx="1038047" cy="3118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block</a:t>
            </a:r>
            <a:endParaRPr lang="zh-CN" altLang="en-US" sz="1200"/>
          </a:p>
        </p:txBody>
      </p:sp>
      <p:sp>
        <p:nvSpPr>
          <p:cNvPr id="36" name="矩形 35"/>
          <p:cNvSpPr/>
          <p:nvPr/>
        </p:nvSpPr>
        <p:spPr>
          <a:xfrm>
            <a:off x="4175951" y="2515735"/>
            <a:ext cx="1038047" cy="3118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block</a:t>
            </a:r>
            <a:endParaRPr lang="zh-CN" altLang="en-US" sz="1200"/>
          </a:p>
        </p:txBody>
      </p:sp>
      <p:sp>
        <p:nvSpPr>
          <p:cNvPr id="37" name="矩形 36"/>
          <p:cNvSpPr/>
          <p:nvPr/>
        </p:nvSpPr>
        <p:spPr>
          <a:xfrm>
            <a:off x="4175951" y="2824267"/>
            <a:ext cx="1038047" cy="3118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block</a:t>
            </a:r>
            <a:endParaRPr lang="zh-CN" altLang="en-US" sz="1200"/>
          </a:p>
        </p:txBody>
      </p:sp>
      <p:sp>
        <p:nvSpPr>
          <p:cNvPr id="39" name="矩形 38"/>
          <p:cNvSpPr/>
          <p:nvPr/>
        </p:nvSpPr>
        <p:spPr>
          <a:xfrm>
            <a:off x="4175951" y="3140738"/>
            <a:ext cx="1038047" cy="3118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block</a:t>
            </a:r>
            <a:endParaRPr lang="zh-CN" altLang="en-US" sz="1200"/>
          </a:p>
        </p:txBody>
      </p:sp>
      <p:cxnSp>
        <p:nvCxnSpPr>
          <p:cNvPr id="43" name="肘形连接符 42"/>
          <p:cNvCxnSpPr>
            <a:stCxn id="50" idx="3"/>
            <a:endCxn id="36" idx="1"/>
          </p:cNvCxnSpPr>
          <p:nvPr/>
        </p:nvCxnSpPr>
        <p:spPr>
          <a:xfrm flipV="1">
            <a:off x="3619196" y="2671662"/>
            <a:ext cx="556755" cy="23823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肘形连接符 48"/>
          <p:cNvCxnSpPr>
            <a:stCxn id="50" idx="3"/>
            <a:endCxn id="37" idx="1"/>
          </p:cNvCxnSpPr>
          <p:nvPr/>
        </p:nvCxnSpPr>
        <p:spPr>
          <a:xfrm>
            <a:off x="3619196" y="2909893"/>
            <a:ext cx="556755" cy="7030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 49"/>
          <p:cNvSpPr/>
          <p:nvPr/>
        </p:nvSpPr>
        <p:spPr>
          <a:xfrm>
            <a:off x="2581149" y="2753966"/>
            <a:ext cx="1038047" cy="3118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column</a:t>
            </a:r>
            <a:endParaRPr lang="zh-CN" altLang="en-US" sz="1200"/>
          </a:p>
        </p:txBody>
      </p:sp>
      <p:cxnSp>
        <p:nvCxnSpPr>
          <p:cNvPr id="52" name="肘形连接符 51"/>
          <p:cNvCxnSpPr>
            <a:stCxn id="50" idx="3"/>
            <a:endCxn id="39" idx="1"/>
          </p:cNvCxnSpPr>
          <p:nvPr/>
        </p:nvCxnSpPr>
        <p:spPr>
          <a:xfrm>
            <a:off x="3619196" y="2909893"/>
            <a:ext cx="556755" cy="38677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肘形连接符 54"/>
          <p:cNvCxnSpPr>
            <a:stCxn id="62" idx="3"/>
            <a:endCxn id="56" idx="1"/>
          </p:cNvCxnSpPr>
          <p:nvPr/>
        </p:nvCxnSpPr>
        <p:spPr>
          <a:xfrm flipV="1">
            <a:off x="3619196" y="3778666"/>
            <a:ext cx="556755" cy="55455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矩形 55"/>
          <p:cNvSpPr/>
          <p:nvPr/>
        </p:nvSpPr>
        <p:spPr>
          <a:xfrm>
            <a:off x="4175951" y="3622739"/>
            <a:ext cx="1038047" cy="3118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block</a:t>
            </a:r>
            <a:endParaRPr lang="zh-CN" altLang="en-US" sz="1200"/>
          </a:p>
        </p:txBody>
      </p:sp>
      <p:sp>
        <p:nvSpPr>
          <p:cNvPr id="57" name="矩形 56"/>
          <p:cNvSpPr/>
          <p:nvPr/>
        </p:nvSpPr>
        <p:spPr>
          <a:xfrm>
            <a:off x="4175951" y="3939060"/>
            <a:ext cx="1038047" cy="3118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block</a:t>
            </a:r>
            <a:endParaRPr lang="zh-CN" altLang="en-US" sz="1200"/>
          </a:p>
        </p:txBody>
      </p:sp>
      <p:sp>
        <p:nvSpPr>
          <p:cNvPr id="58" name="矩形 57"/>
          <p:cNvSpPr/>
          <p:nvPr/>
        </p:nvSpPr>
        <p:spPr>
          <a:xfrm>
            <a:off x="4175951" y="4247592"/>
            <a:ext cx="1038047" cy="3118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block</a:t>
            </a:r>
            <a:endParaRPr lang="zh-CN" altLang="en-US" sz="1200"/>
          </a:p>
        </p:txBody>
      </p:sp>
      <p:sp>
        <p:nvSpPr>
          <p:cNvPr id="59" name="矩形 58"/>
          <p:cNvSpPr/>
          <p:nvPr/>
        </p:nvSpPr>
        <p:spPr>
          <a:xfrm>
            <a:off x="4175951" y="4564063"/>
            <a:ext cx="1038047" cy="3118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block</a:t>
            </a:r>
            <a:endParaRPr lang="zh-CN" altLang="en-US" sz="1200"/>
          </a:p>
        </p:txBody>
      </p:sp>
      <p:cxnSp>
        <p:nvCxnSpPr>
          <p:cNvPr id="60" name="肘形连接符 59"/>
          <p:cNvCxnSpPr>
            <a:stCxn id="62" idx="3"/>
            <a:endCxn id="57" idx="1"/>
          </p:cNvCxnSpPr>
          <p:nvPr/>
        </p:nvCxnSpPr>
        <p:spPr>
          <a:xfrm flipV="1">
            <a:off x="3619196" y="4094987"/>
            <a:ext cx="556755" cy="23823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肘形连接符 60"/>
          <p:cNvCxnSpPr>
            <a:stCxn id="62" idx="3"/>
            <a:endCxn id="58" idx="1"/>
          </p:cNvCxnSpPr>
          <p:nvPr/>
        </p:nvCxnSpPr>
        <p:spPr>
          <a:xfrm>
            <a:off x="3619196" y="4333218"/>
            <a:ext cx="556755" cy="7030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矩形 61"/>
          <p:cNvSpPr/>
          <p:nvPr/>
        </p:nvSpPr>
        <p:spPr>
          <a:xfrm>
            <a:off x="2581149" y="4177291"/>
            <a:ext cx="1038047" cy="3118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column</a:t>
            </a:r>
            <a:endParaRPr lang="zh-CN" altLang="en-US" sz="1200"/>
          </a:p>
        </p:txBody>
      </p:sp>
      <p:cxnSp>
        <p:nvCxnSpPr>
          <p:cNvPr id="63" name="肘形连接符 62"/>
          <p:cNvCxnSpPr>
            <a:stCxn id="62" idx="3"/>
            <a:endCxn id="59" idx="1"/>
          </p:cNvCxnSpPr>
          <p:nvPr/>
        </p:nvCxnSpPr>
        <p:spPr>
          <a:xfrm>
            <a:off x="3619196" y="4333218"/>
            <a:ext cx="556755" cy="38677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矩形 64"/>
          <p:cNvSpPr/>
          <p:nvPr/>
        </p:nvSpPr>
        <p:spPr>
          <a:xfrm>
            <a:off x="2581148" y="5213844"/>
            <a:ext cx="1038047" cy="3118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column</a:t>
            </a:r>
            <a:endParaRPr lang="zh-CN" altLang="en-US" sz="1200"/>
          </a:p>
        </p:txBody>
      </p:sp>
      <p:sp>
        <p:nvSpPr>
          <p:cNvPr id="67" name="矩形 66"/>
          <p:cNvSpPr/>
          <p:nvPr/>
        </p:nvSpPr>
        <p:spPr>
          <a:xfrm>
            <a:off x="968550" y="3814296"/>
            <a:ext cx="1038047" cy="31185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table</a:t>
            </a:r>
            <a:endParaRPr lang="zh-CN" altLang="en-US" sz="1200"/>
          </a:p>
        </p:txBody>
      </p:sp>
      <p:sp>
        <p:nvSpPr>
          <p:cNvPr id="72" name="矩形 71"/>
          <p:cNvSpPr/>
          <p:nvPr/>
        </p:nvSpPr>
        <p:spPr>
          <a:xfrm>
            <a:off x="968549" y="5601367"/>
            <a:ext cx="1038047" cy="31185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table</a:t>
            </a:r>
            <a:endParaRPr lang="zh-CN" altLang="en-US" sz="1200"/>
          </a:p>
        </p:txBody>
      </p:sp>
      <p:sp>
        <p:nvSpPr>
          <p:cNvPr id="73" name="矩形 72"/>
          <p:cNvSpPr/>
          <p:nvPr/>
        </p:nvSpPr>
        <p:spPr>
          <a:xfrm>
            <a:off x="968549" y="5057917"/>
            <a:ext cx="1038047" cy="31185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table</a:t>
            </a:r>
            <a:endParaRPr lang="zh-CN" altLang="en-US" sz="1200"/>
          </a:p>
        </p:txBody>
      </p:sp>
      <p:sp>
        <p:nvSpPr>
          <p:cNvPr id="74" name="文本框 73"/>
          <p:cNvSpPr txBox="1"/>
          <p:nvPr/>
        </p:nvSpPr>
        <p:spPr>
          <a:xfrm>
            <a:off x="1307737" y="4687821"/>
            <a:ext cx="5348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smtClean="0"/>
              <a:t>…</a:t>
            </a:r>
            <a:endParaRPr lang="zh-CN" altLang="en-US" sz="1200"/>
          </a:p>
        </p:txBody>
      </p:sp>
      <p:sp>
        <p:nvSpPr>
          <p:cNvPr id="75" name="矩形 74"/>
          <p:cNvSpPr/>
          <p:nvPr/>
        </p:nvSpPr>
        <p:spPr>
          <a:xfrm>
            <a:off x="1774849" y="1944385"/>
            <a:ext cx="605804" cy="5427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900" smtClean="0"/>
              <a:t>base</a:t>
            </a:r>
          </a:p>
          <a:p>
            <a:r>
              <a:rPr lang="en-US" altLang="zh-CN" sz="900" smtClean="0"/>
              <a:t>offset</a:t>
            </a:r>
          </a:p>
          <a:p>
            <a:r>
              <a:rPr lang="en-US" altLang="zh-CN" sz="900"/>
              <a:t>type</a:t>
            </a:r>
            <a:endParaRPr lang="zh-CN" altLang="en-US" sz="900"/>
          </a:p>
        </p:txBody>
      </p:sp>
      <p:cxnSp>
        <p:nvCxnSpPr>
          <p:cNvPr id="77" name="肘形连接符 76"/>
          <p:cNvCxnSpPr>
            <a:stCxn id="75" idx="2"/>
            <a:endCxn id="50" idx="0"/>
          </p:cNvCxnSpPr>
          <p:nvPr/>
        </p:nvCxnSpPr>
        <p:spPr>
          <a:xfrm rot="16200000" flipH="1">
            <a:off x="2455522" y="2109314"/>
            <a:ext cx="266881" cy="1022422"/>
          </a:xfrm>
          <a:prstGeom prst="bentConnector3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圆角矩形 2"/>
          <p:cNvSpPr/>
          <p:nvPr/>
        </p:nvSpPr>
        <p:spPr>
          <a:xfrm>
            <a:off x="4005918" y="2048255"/>
            <a:ext cx="1353312" cy="3009661"/>
          </a:xfrm>
          <a:prstGeom prst="roundRect">
            <a:avLst>
              <a:gd name="adj" fmla="val 8559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5377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矩形 45"/>
          <p:cNvSpPr/>
          <p:nvPr/>
        </p:nvSpPr>
        <p:spPr>
          <a:xfrm>
            <a:off x="1553322" y="1647825"/>
            <a:ext cx="3152028" cy="38290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b="1" smtClean="0">
                <a:solidFill>
                  <a:schemeClr val="tx1"/>
                </a:solidFill>
              </a:rPr>
              <a:t>table</a:t>
            </a:r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15" name="组合 14"/>
          <p:cNvGrpSpPr/>
          <p:nvPr/>
        </p:nvGrpSpPr>
        <p:grpSpPr>
          <a:xfrm>
            <a:off x="2366954" y="2312787"/>
            <a:ext cx="261946" cy="2978948"/>
            <a:chOff x="6700829" y="2379462"/>
            <a:chExt cx="176221" cy="2978948"/>
          </a:xfrm>
        </p:grpSpPr>
        <p:sp>
          <p:nvSpPr>
            <p:cNvPr id="11" name="矩形 10"/>
            <p:cNvSpPr/>
            <p:nvPr/>
          </p:nvSpPr>
          <p:spPr>
            <a:xfrm>
              <a:off x="6700831" y="2379462"/>
              <a:ext cx="176219" cy="74473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6700830" y="3124199"/>
              <a:ext cx="176219" cy="74473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6700830" y="3868936"/>
              <a:ext cx="176219" cy="74473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6700829" y="4613673"/>
              <a:ext cx="176219" cy="74473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2795573" y="2312787"/>
            <a:ext cx="442927" cy="2978948"/>
            <a:chOff x="6700829" y="2379462"/>
            <a:chExt cx="176221" cy="2978948"/>
          </a:xfrm>
          <a:solidFill>
            <a:schemeClr val="bg1">
              <a:lumMod val="85000"/>
            </a:schemeClr>
          </a:solidFill>
        </p:grpSpPr>
        <p:sp>
          <p:nvSpPr>
            <p:cNvPr id="17" name="矩形 16"/>
            <p:cNvSpPr/>
            <p:nvPr/>
          </p:nvSpPr>
          <p:spPr>
            <a:xfrm>
              <a:off x="6700831" y="2379462"/>
              <a:ext cx="176219" cy="74473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6700830" y="3124199"/>
              <a:ext cx="176219" cy="74473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6700830" y="3868936"/>
              <a:ext cx="176219" cy="74473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6700829" y="4613673"/>
              <a:ext cx="176219" cy="74473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3348027" y="2312787"/>
            <a:ext cx="204798" cy="2978948"/>
            <a:chOff x="6700829" y="2379462"/>
            <a:chExt cx="176221" cy="2978948"/>
          </a:xfrm>
          <a:solidFill>
            <a:schemeClr val="bg1">
              <a:lumMod val="50000"/>
            </a:schemeClr>
          </a:solidFill>
        </p:grpSpPr>
        <p:sp>
          <p:nvSpPr>
            <p:cNvPr id="22" name="矩形 21"/>
            <p:cNvSpPr/>
            <p:nvPr/>
          </p:nvSpPr>
          <p:spPr>
            <a:xfrm>
              <a:off x="6700831" y="2379462"/>
              <a:ext cx="176219" cy="74473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6700830" y="3124199"/>
              <a:ext cx="176219" cy="74473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6700830" y="3868936"/>
              <a:ext cx="176219" cy="74473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6700829" y="4613673"/>
              <a:ext cx="176219" cy="74473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4024298" y="2312787"/>
            <a:ext cx="261946" cy="2978948"/>
            <a:chOff x="6700829" y="2379462"/>
            <a:chExt cx="176221" cy="2978948"/>
          </a:xfrm>
        </p:grpSpPr>
        <p:sp>
          <p:nvSpPr>
            <p:cNvPr id="27" name="矩形 26"/>
            <p:cNvSpPr/>
            <p:nvPr/>
          </p:nvSpPr>
          <p:spPr>
            <a:xfrm>
              <a:off x="6700831" y="2379462"/>
              <a:ext cx="176219" cy="74473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6700830" y="3124199"/>
              <a:ext cx="176219" cy="74473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6700830" y="3868936"/>
              <a:ext cx="176219" cy="74473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6700829" y="4613673"/>
              <a:ext cx="176219" cy="74473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</p:grpSp>
      <p:sp>
        <p:nvSpPr>
          <p:cNvPr id="32" name="矩形 31"/>
          <p:cNvSpPr/>
          <p:nvPr/>
        </p:nvSpPr>
        <p:spPr>
          <a:xfrm>
            <a:off x="2295520" y="2419350"/>
            <a:ext cx="2033660" cy="1745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smtClean="0">
                <a:solidFill>
                  <a:schemeClr val="tx1"/>
                </a:solidFill>
              </a:rPr>
              <a:t>Row 1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2295520" y="2624236"/>
            <a:ext cx="2033660" cy="1745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smtClean="0">
                <a:solidFill>
                  <a:schemeClr val="tx1"/>
                </a:solidFill>
              </a:rPr>
              <a:t>Row 2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2309793" y="4967386"/>
            <a:ext cx="2033660" cy="1745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smtClean="0">
                <a:solidFill>
                  <a:schemeClr val="tx1"/>
                </a:solidFill>
              </a:rPr>
              <a:t>Row M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37" name="左大括号 36"/>
          <p:cNvSpPr/>
          <p:nvPr/>
        </p:nvSpPr>
        <p:spPr>
          <a:xfrm>
            <a:off x="2189411" y="3057524"/>
            <a:ext cx="115640" cy="744737"/>
          </a:xfrm>
          <a:prstGeom prst="leftBrace">
            <a:avLst>
              <a:gd name="adj1" fmla="val 34285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/>
          <p:cNvSpPr txBox="1"/>
          <p:nvPr/>
        </p:nvSpPr>
        <p:spPr>
          <a:xfrm>
            <a:off x="2147721" y="2048695"/>
            <a:ext cx="63190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smtClean="0"/>
              <a:t>Column 1</a:t>
            </a:r>
            <a:endParaRPr lang="zh-CN" altLang="en-US" sz="900"/>
          </a:p>
        </p:txBody>
      </p:sp>
      <p:sp>
        <p:nvSpPr>
          <p:cNvPr id="41" name="文本框 40"/>
          <p:cNvSpPr txBox="1"/>
          <p:nvPr/>
        </p:nvSpPr>
        <p:spPr>
          <a:xfrm>
            <a:off x="2700171" y="2048695"/>
            <a:ext cx="63190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smtClean="0"/>
              <a:t>Column 2</a:t>
            </a:r>
            <a:endParaRPr lang="zh-CN" altLang="en-US" sz="900"/>
          </a:p>
        </p:txBody>
      </p:sp>
      <p:sp>
        <p:nvSpPr>
          <p:cNvPr id="42" name="文本框 41"/>
          <p:cNvSpPr txBox="1"/>
          <p:nvPr/>
        </p:nvSpPr>
        <p:spPr>
          <a:xfrm>
            <a:off x="3176421" y="2048695"/>
            <a:ext cx="63190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smtClean="0"/>
              <a:t>Column 3</a:t>
            </a:r>
            <a:endParaRPr lang="zh-CN" altLang="en-US" sz="900"/>
          </a:p>
        </p:txBody>
      </p:sp>
      <p:sp>
        <p:nvSpPr>
          <p:cNvPr id="43" name="文本框 42"/>
          <p:cNvSpPr txBox="1"/>
          <p:nvPr/>
        </p:nvSpPr>
        <p:spPr>
          <a:xfrm>
            <a:off x="3833646" y="2048695"/>
            <a:ext cx="6479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smtClean="0"/>
              <a:t>Column</a:t>
            </a:r>
            <a:r>
              <a:rPr lang="zh-CN" altLang="en-US" sz="900"/>
              <a:t> </a:t>
            </a:r>
            <a:r>
              <a:rPr lang="en-US" altLang="zh-CN" sz="900" smtClean="0"/>
              <a:t>N</a:t>
            </a:r>
            <a:endParaRPr lang="zh-CN" altLang="en-US" sz="900"/>
          </a:p>
        </p:txBody>
      </p:sp>
      <p:sp>
        <p:nvSpPr>
          <p:cNvPr id="44" name="文本框 43"/>
          <p:cNvSpPr txBox="1"/>
          <p:nvPr/>
        </p:nvSpPr>
        <p:spPr>
          <a:xfrm>
            <a:off x="3633621" y="370522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…</a:t>
            </a:r>
            <a:endParaRPr lang="zh-CN" altLang="en-US"/>
          </a:p>
        </p:txBody>
      </p:sp>
      <p:sp>
        <p:nvSpPr>
          <p:cNvPr id="45" name="文本框 44"/>
          <p:cNvSpPr txBox="1"/>
          <p:nvPr/>
        </p:nvSpPr>
        <p:spPr>
          <a:xfrm>
            <a:off x="1619997" y="3314476"/>
            <a:ext cx="59984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smtClean="0"/>
              <a:t>Segment</a:t>
            </a:r>
            <a:endParaRPr lang="zh-CN" altLang="en-US" sz="900"/>
          </a:p>
        </p:txBody>
      </p:sp>
    </p:spTree>
    <p:extLst>
      <p:ext uri="{BB962C8B-B14F-4D97-AF65-F5344CB8AC3E}">
        <p14:creationId xmlns:p14="http://schemas.microsoft.com/office/powerpoint/2010/main" val="2025942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1885146" y="1792958"/>
            <a:ext cx="290580" cy="1740312"/>
            <a:chOff x="6965153" y="2630436"/>
            <a:chExt cx="426247" cy="1740312"/>
          </a:xfrm>
        </p:grpSpPr>
        <p:sp>
          <p:nvSpPr>
            <p:cNvPr id="4" name="矩形 3"/>
            <p:cNvSpPr/>
            <p:nvPr/>
          </p:nvSpPr>
          <p:spPr>
            <a:xfrm>
              <a:off x="6965153" y="2630436"/>
              <a:ext cx="426247" cy="21753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2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6965153" y="2847975"/>
              <a:ext cx="426247" cy="21753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7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6965153" y="3065514"/>
              <a:ext cx="426247" cy="21753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6965153" y="3283053"/>
              <a:ext cx="426247" cy="21753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6965153" y="3500592"/>
              <a:ext cx="426247" cy="21753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6965153" y="3718131"/>
              <a:ext cx="426247" cy="21753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6965153" y="3935670"/>
              <a:ext cx="426247" cy="21753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6965153" y="4153209"/>
              <a:ext cx="426247" cy="21753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3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2435217" y="1792958"/>
            <a:ext cx="714375" cy="1740312"/>
            <a:chOff x="6965153" y="2630436"/>
            <a:chExt cx="426247" cy="1740312"/>
          </a:xfrm>
          <a:solidFill>
            <a:schemeClr val="bg1">
              <a:lumMod val="85000"/>
            </a:schemeClr>
          </a:solidFill>
        </p:grpSpPr>
        <p:sp>
          <p:nvSpPr>
            <p:cNvPr id="13" name="矩形 12"/>
            <p:cNvSpPr/>
            <p:nvPr/>
          </p:nvSpPr>
          <p:spPr>
            <a:xfrm>
              <a:off x="6965153" y="2630436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19101021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6965153" y="2847975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20011001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6965153" y="3065514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6965153" y="3283053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6965153" y="3500592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6965153" y="3718131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6965153" y="3935670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..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6965153" y="4153209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20141010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3390095" y="1792958"/>
            <a:ext cx="664372" cy="1740312"/>
            <a:chOff x="6965153" y="2630436"/>
            <a:chExt cx="426247" cy="1740312"/>
          </a:xfrm>
          <a:solidFill>
            <a:schemeClr val="bg1"/>
          </a:solidFill>
        </p:grpSpPr>
        <p:sp>
          <p:nvSpPr>
            <p:cNvPr id="22" name="矩形 21"/>
            <p:cNvSpPr/>
            <p:nvPr/>
          </p:nvSpPr>
          <p:spPr>
            <a:xfrm>
              <a:off x="6965153" y="2630436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dirty="0" smtClean="0">
                  <a:solidFill>
                    <a:schemeClr val="tx1"/>
                  </a:solidFill>
                </a:rPr>
                <a:t>test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6965153" y="2847975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dirty="0" smtClean="0">
                  <a:solidFill>
                    <a:schemeClr val="tx1"/>
                  </a:solidFill>
                </a:rPr>
                <a:t>hello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6965153" y="3065514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dirty="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6965153" y="3283053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dirty="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6965153" y="3500592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dirty="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6965153" y="3718131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dirty="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6965153" y="3935670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dirty="0" smtClean="0">
                  <a:solidFill>
                    <a:schemeClr val="tx1"/>
                  </a:solidFill>
                </a:rPr>
                <a:t>..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6965153" y="4153209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dirty="0" smtClean="0">
                  <a:solidFill>
                    <a:schemeClr val="tx1"/>
                  </a:solidFill>
                </a:rPr>
                <a:t>computer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4223632" y="1792958"/>
            <a:ext cx="411479" cy="1740312"/>
            <a:chOff x="6965153" y="2630436"/>
            <a:chExt cx="426251" cy="1740312"/>
          </a:xfrm>
          <a:solidFill>
            <a:schemeClr val="bg2"/>
          </a:solidFill>
        </p:grpSpPr>
        <p:sp>
          <p:nvSpPr>
            <p:cNvPr id="31" name="矩形 30"/>
            <p:cNvSpPr/>
            <p:nvPr/>
          </p:nvSpPr>
          <p:spPr>
            <a:xfrm>
              <a:off x="6965157" y="2630436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6965153" y="2847975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6965153" y="3065514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dirty="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6965153" y="3283053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dirty="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6965153" y="3500592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dirty="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6965153" y="3718131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dirty="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6965153" y="3935670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dirty="0" smtClean="0">
                  <a:solidFill>
                    <a:schemeClr val="tx1"/>
                  </a:solidFill>
                </a:rPr>
                <a:t>..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6965153" y="4153209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39" name="文本框 38"/>
          <p:cNvSpPr txBox="1"/>
          <p:nvPr/>
        </p:nvSpPr>
        <p:spPr>
          <a:xfrm>
            <a:off x="1782647" y="1506045"/>
            <a:ext cx="5613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/>
              <a:t>Integer</a:t>
            </a:r>
            <a:endParaRPr lang="zh-CN" altLang="en-US" sz="1000" dirty="0"/>
          </a:p>
        </p:txBody>
      </p:sp>
      <p:sp>
        <p:nvSpPr>
          <p:cNvPr id="40" name="文本框 39"/>
          <p:cNvSpPr txBox="1"/>
          <p:nvPr/>
        </p:nvSpPr>
        <p:spPr>
          <a:xfrm>
            <a:off x="2465070" y="1506045"/>
            <a:ext cx="4315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/>
              <a:t>Date</a:t>
            </a:r>
            <a:endParaRPr lang="zh-CN" altLang="en-US" sz="1000" dirty="0"/>
          </a:p>
        </p:txBody>
      </p:sp>
      <p:sp>
        <p:nvSpPr>
          <p:cNvPr id="41" name="文本框 40"/>
          <p:cNvSpPr txBox="1"/>
          <p:nvPr/>
        </p:nvSpPr>
        <p:spPr>
          <a:xfrm>
            <a:off x="3247220" y="1506045"/>
            <a:ext cx="8386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/>
              <a:t>String(short)</a:t>
            </a:r>
            <a:endParaRPr lang="zh-CN" altLang="en-US" sz="1000" dirty="0"/>
          </a:p>
        </p:txBody>
      </p:sp>
      <p:sp>
        <p:nvSpPr>
          <p:cNvPr id="42" name="文本框 41"/>
          <p:cNvSpPr txBox="1"/>
          <p:nvPr/>
        </p:nvSpPr>
        <p:spPr>
          <a:xfrm>
            <a:off x="4103029" y="1506045"/>
            <a:ext cx="7906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/>
              <a:t>String(long)</a:t>
            </a:r>
            <a:endParaRPr lang="zh-CN" altLang="en-US" sz="1000" dirty="0"/>
          </a:p>
        </p:txBody>
      </p:sp>
      <p:sp>
        <p:nvSpPr>
          <p:cNvPr id="43" name="左大括号 42"/>
          <p:cNvSpPr/>
          <p:nvPr/>
        </p:nvSpPr>
        <p:spPr>
          <a:xfrm>
            <a:off x="1602561" y="1792958"/>
            <a:ext cx="118278" cy="1740312"/>
          </a:xfrm>
          <a:prstGeom prst="leftBrace">
            <a:avLst>
              <a:gd name="adj1" fmla="val 34285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文本框 43"/>
          <p:cNvSpPr txBox="1"/>
          <p:nvPr/>
        </p:nvSpPr>
        <p:spPr>
          <a:xfrm>
            <a:off x="838200" y="2458228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 smtClean="0"/>
              <a:t>Segment</a:t>
            </a:r>
          </a:p>
          <a:p>
            <a:r>
              <a:rPr lang="en-US" altLang="zh-CN" sz="900" dirty="0" smtClean="0"/>
              <a:t>(size=8192)</a:t>
            </a:r>
            <a:endParaRPr lang="zh-CN" altLang="en-US" sz="900" dirty="0"/>
          </a:p>
        </p:txBody>
      </p:sp>
      <p:grpSp>
        <p:nvGrpSpPr>
          <p:cNvPr id="45" name="组合 44"/>
          <p:cNvGrpSpPr/>
          <p:nvPr/>
        </p:nvGrpSpPr>
        <p:grpSpPr>
          <a:xfrm>
            <a:off x="2980498" y="3959522"/>
            <a:ext cx="1778815" cy="1740312"/>
            <a:chOff x="9574985" y="2717697"/>
            <a:chExt cx="1778815" cy="1740312"/>
          </a:xfrm>
        </p:grpSpPr>
        <p:sp>
          <p:nvSpPr>
            <p:cNvPr id="46" name="矩形 45"/>
            <p:cNvSpPr/>
            <p:nvPr/>
          </p:nvSpPr>
          <p:spPr>
            <a:xfrm>
              <a:off x="9574992" y="2717697"/>
              <a:ext cx="1778808" cy="17403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lang="en-US" altLang="zh-CN" sz="1200" dirty="0" smtClean="0">
                  <a:solidFill>
                    <a:schemeClr val="tx1"/>
                  </a:solidFill>
                </a:rPr>
                <a:t>heap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9574992" y="2717697"/>
              <a:ext cx="1359708" cy="2175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dirty="0" smtClean="0">
                  <a:solidFill>
                    <a:schemeClr val="tx1"/>
                  </a:solidFill>
                </a:rPr>
                <a:t>This is a test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10934700" y="2717697"/>
              <a:ext cx="419100" cy="21753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dirty="0" smtClean="0">
                  <a:solidFill>
                    <a:schemeClr val="tx1"/>
                  </a:solidFill>
                </a:rPr>
                <a:t>hello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9574985" y="2934934"/>
              <a:ext cx="645337" cy="2301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dirty="0" smtClean="0">
                  <a:solidFill>
                    <a:schemeClr val="tx1"/>
                  </a:solidFill>
                </a:rPr>
                <a:t>world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9994092" y="3392948"/>
              <a:ext cx="1359708" cy="21965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dirty="0" smtClean="0">
                  <a:solidFill>
                    <a:schemeClr val="tx1"/>
                  </a:solidFill>
                </a:rPr>
                <a:t>This is a long string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10220322" y="2934934"/>
              <a:ext cx="1133478" cy="230191"/>
            </a:xfrm>
            <a:prstGeom prst="rect">
              <a:avLst/>
            </a:prstGeom>
            <a:pattFill prst="ltUpDiag">
              <a:fgClr>
                <a:schemeClr val="bg1">
                  <a:lumMod val="65000"/>
                </a:schemeClr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9574985" y="3382036"/>
              <a:ext cx="419108" cy="230191"/>
            </a:xfrm>
            <a:prstGeom prst="rect">
              <a:avLst/>
            </a:prstGeom>
            <a:pattFill prst="ltUpDiag">
              <a:fgClr>
                <a:schemeClr val="bg1">
                  <a:lumMod val="65000"/>
                </a:schemeClr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9574985" y="3163059"/>
              <a:ext cx="1778815" cy="230191"/>
            </a:xfrm>
            <a:prstGeom prst="rect">
              <a:avLst/>
            </a:prstGeom>
            <a:pattFill prst="ltUpDiag">
              <a:fgClr>
                <a:schemeClr val="bg1">
                  <a:lumMod val="65000"/>
                </a:schemeClr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4" name="肘形连接符 53"/>
          <p:cNvCxnSpPr>
            <a:stCxn id="38" idx="3"/>
            <a:endCxn id="50" idx="1"/>
          </p:cNvCxnSpPr>
          <p:nvPr/>
        </p:nvCxnSpPr>
        <p:spPr>
          <a:xfrm flipH="1">
            <a:off x="3399605" y="3424501"/>
            <a:ext cx="1235502" cy="1320099"/>
          </a:xfrm>
          <a:prstGeom prst="bentConnector5">
            <a:avLst>
              <a:gd name="adj1" fmla="val -18503"/>
              <a:gd name="adj2" fmla="val 34028"/>
              <a:gd name="adj3" fmla="val 11850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肘形连接符 54"/>
          <p:cNvCxnSpPr>
            <a:stCxn id="32" idx="3"/>
            <a:endCxn id="48" idx="1"/>
          </p:cNvCxnSpPr>
          <p:nvPr/>
        </p:nvCxnSpPr>
        <p:spPr>
          <a:xfrm flipH="1">
            <a:off x="4340213" y="2119267"/>
            <a:ext cx="294894" cy="1949025"/>
          </a:xfrm>
          <a:prstGeom prst="bentConnector5">
            <a:avLst>
              <a:gd name="adj1" fmla="val -114728"/>
              <a:gd name="adj2" fmla="val 84718"/>
              <a:gd name="adj3" fmla="val 17751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肘形连接符 55"/>
          <p:cNvCxnSpPr>
            <a:stCxn id="31" idx="3"/>
            <a:endCxn id="47" idx="1"/>
          </p:cNvCxnSpPr>
          <p:nvPr/>
        </p:nvCxnSpPr>
        <p:spPr>
          <a:xfrm flipH="1">
            <a:off x="2980505" y="1901728"/>
            <a:ext cx="1654606" cy="2166564"/>
          </a:xfrm>
          <a:prstGeom prst="bentConnector5">
            <a:avLst>
              <a:gd name="adj1" fmla="val -31500"/>
              <a:gd name="adj2" fmla="val 79966"/>
              <a:gd name="adj3" fmla="val 11381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9118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913385" y="1862743"/>
            <a:ext cx="46274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1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376128" y="1862743"/>
            <a:ext cx="46274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2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838871" y="1862743"/>
            <a:ext cx="46274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2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301614" y="1862743"/>
            <a:ext cx="46274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3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764357" y="1862743"/>
            <a:ext cx="46274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3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3227100" y="1862743"/>
            <a:ext cx="46274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3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3689843" y="1862743"/>
            <a:ext cx="46274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5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152586" y="1862743"/>
            <a:ext cx="46274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5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913385" y="2295062"/>
            <a:ext cx="46274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1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376128" y="2295062"/>
            <a:ext cx="625152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{2,2}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995594" y="2295061"/>
            <a:ext cx="557804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{3,3}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553398" y="2295061"/>
            <a:ext cx="602425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{5,2}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893225" y="1496640"/>
            <a:ext cx="2005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Run-Length Encode</a:t>
            </a:r>
            <a:endParaRPr lang="zh-CN" altLang="en-US"/>
          </a:p>
        </p:txBody>
      </p:sp>
      <p:sp>
        <p:nvSpPr>
          <p:cNvPr id="20" name="下箭头 19"/>
          <p:cNvSpPr/>
          <p:nvPr/>
        </p:nvSpPr>
        <p:spPr>
          <a:xfrm>
            <a:off x="1607499" y="2124075"/>
            <a:ext cx="388096" cy="100110"/>
          </a:xfrm>
          <a:prstGeom prst="downArrow">
            <a:avLst>
              <a:gd name="adj1" fmla="val 39708"/>
              <a:gd name="adj2" fmla="val 66628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3" name="组合 12"/>
          <p:cNvGrpSpPr/>
          <p:nvPr/>
        </p:nvGrpSpPr>
        <p:grpSpPr>
          <a:xfrm>
            <a:off x="921455" y="3151082"/>
            <a:ext cx="4475761" cy="833319"/>
            <a:chOff x="921455" y="3151083"/>
            <a:chExt cx="4475761" cy="625810"/>
          </a:xfrm>
        </p:grpSpPr>
        <p:grpSp>
          <p:nvGrpSpPr>
            <p:cNvPr id="39" name="组合 38"/>
            <p:cNvGrpSpPr/>
            <p:nvPr/>
          </p:nvGrpSpPr>
          <p:grpSpPr>
            <a:xfrm>
              <a:off x="921455" y="3151083"/>
              <a:ext cx="4475761" cy="193491"/>
              <a:chOff x="1965939" y="4339243"/>
              <a:chExt cx="3701944" cy="193491"/>
            </a:xfrm>
          </p:grpSpPr>
          <p:sp>
            <p:nvSpPr>
              <p:cNvPr id="21" name="矩形 20"/>
              <p:cNvSpPr/>
              <p:nvPr/>
            </p:nvSpPr>
            <p:spPr>
              <a:xfrm>
                <a:off x="1965939" y="4339243"/>
                <a:ext cx="462743" cy="19349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>
                    <a:solidFill>
                      <a:schemeClr val="tx1"/>
                    </a:solidFill>
                  </a:rPr>
                  <a:t>2</a:t>
                </a:r>
                <a:r>
                  <a:rPr lang="en-US" altLang="zh-CN" sz="900" smtClean="0">
                    <a:solidFill>
                      <a:schemeClr val="tx1"/>
                    </a:solidFill>
                  </a:rPr>
                  <a:t>192</a:t>
                </a:r>
                <a:endParaRPr lang="zh-CN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2428682" y="4339243"/>
                <a:ext cx="462743" cy="19349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smtClean="0">
                    <a:solidFill>
                      <a:schemeClr val="tx1"/>
                    </a:solidFill>
                  </a:rPr>
                  <a:t>2000</a:t>
                </a:r>
                <a:endParaRPr lang="zh-CN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2891425" y="4339243"/>
                <a:ext cx="462743" cy="19349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smtClean="0">
                    <a:solidFill>
                      <a:schemeClr val="tx1"/>
                    </a:solidFill>
                  </a:rPr>
                  <a:t>2278</a:t>
                </a:r>
                <a:endParaRPr lang="zh-CN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3354168" y="4339243"/>
                <a:ext cx="462743" cy="19349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smtClean="0">
                    <a:solidFill>
                      <a:schemeClr val="tx1"/>
                    </a:solidFill>
                  </a:rPr>
                  <a:t>2195</a:t>
                </a:r>
                <a:endParaRPr lang="zh-CN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3816911" y="4339243"/>
                <a:ext cx="462743" cy="19349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dirty="0" smtClean="0">
                    <a:solidFill>
                      <a:schemeClr val="tx1"/>
                    </a:solidFill>
                  </a:rPr>
                  <a:t>2713</a:t>
                </a:r>
                <a:endParaRPr lang="zh-CN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矩形 25"/>
              <p:cNvSpPr/>
              <p:nvPr/>
            </p:nvSpPr>
            <p:spPr>
              <a:xfrm>
                <a:off x="4279654" y="4339243"/>
                <a:ext cx="462743" cy="19349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smtClean="0">
                    <a:solidFill>
                      <a:schemeClr val="tx1"/>
                    </a:solidFill>
                  </a:rPr>
                  <a:t>2112</a:t>
                </a:r>
                <a:endParaRPr lang="zh-CN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矩形 26"/>
              <p:cNvSpPr/>
              <p:nvPr/>
            </p:nvSpPr>
            <p:spPr>
              <a:xfrm>
                <a:off x="4742397" y="4339243"/>
                <a:ext cx="462743" cy="19349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smtClean="0">
                    <a:solidFill>
                      <a:schemeClr val="tx1"/>
                    </a:solidFill>
                  </a:rPr>
                  <a:t>2715</a:t>
                </a:r>
                <a:endParaRPr lang="zh-CN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矩形 27"/>
              <p:cNvSpPr/>
              <p:nvPr/>
            </p:nvSpPr>
            <p:spPr>
              <a:xfrm>
                <a:off x="5205140" y="4339243"/>
                <a:ext cx="462743" cy="19349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smtClean="0">
                    <a:solidFill>
                      <a:schemeClr val="tx1"/>
                    </a:solidFill>
                  </a:rPr>
                  <a:t>2985</a:t>
                </a:r>
                <a:endParaRPr lang="zh-CN" altLang="en-US" sz="9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9" name="矩形 28"/>
            <p:cNvSpPr/>
            <p:nvPr/>
          </p:nvSpPr>
          <p:spPr>
            <a:xfrm>
              <a:off x="921455" y="3583402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2000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grpSp>
          <p:nvGrpSpPr>
            <p:cNvPr id="38" name="组合 37"/>
            <p:cNvGrpSpPr/>
            <p:nvPr/>
          </p:nvGrpSpPr>
          <p:grpSpPr>
            <a:xfrm>
              <a:off x="1441348" y="3583402"/>
              <a:ext cx="2695768" cy="193491"/>
              <a:chOff x="2428682" y="5034568"/>
              <a:chExt cx="3701944" cy="193491"/>
            </a:xfrm>
          </p:grpSpPr>
          <p:sp>
            <p:nvSpPr>
              <p:cNvPr id="30" name="矩形 29"/>
              <p:cNvSpPr/>
              <p:nvPr/>
            </p:nvSpPr>
            <p:spPr>
              <a:xfrm>
                <a:off x="2428682" y="5034568"/>
                <a:ext cx="462743" cy="19349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800" smtClean="0">
                    <a:solidFill>
                      <a:schemeClr val="tx1"/>
                    </a:solidFill>
                  </a:rPr>
                  <a:t>192</a:t>
                </a:r>
                <a:endParaRPr lang="zh-CN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矩形 30"/>
              <p:cNvSpPr/>
              <p:nvPr/>
            </p:nvSpPr>
            <p:spPr>
              <a:xfrm>
                <a:off x="2891425" y="5034568"/>
                <a:ext cx="462743" cy="19349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800" smtClean="0">
                    <a:solidFill>
                      <a:schemeClr val="tx1"/>
                    </a:solidFill>
                  </a:rPr>
                  <a:t>0</a:t>
                </a:r>
                <a:endParaRPr lang="zh-CN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3354168" y="5034568"/>
                <a:ext cx="462743" cy="19349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800" smtClean="0">
                    <a:solidFill>
                      <a:schemeClr val="tx1"/>
                    </a:solidFill>
                  </a:rPr>
                  <a:t>278</a:t>
                </a:r>
                <a:endParaRPr lang="zh-CN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矩形 32"/>
              <p:cNvSpPr/>
              <p:nvPr/>
            </p:nvSpPr>
            <p:spPr>
              <a:xfrm>
                <a:off x="3816911" y="5034568"/>
                <a:ext cx="462743" cy="19349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800" smtClean="0">
                    <a:solidFill>
                      <a:schemeClr val="tx1"/>
                    </a:solidFill>
                  </a:rPr>
                  <a:t>195</a:t>
                </a:r>
                <a:endParaRPr lang="zh-CN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4279654" y="5034568"/>
                <a:ext cx="462743" cy="19349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800" smtClean="0">
                    <a:solidFill>
                      <a:schemeClr val="tx1"/>
                    </a:solidFill>
                  </a:rPr>
                  <a:t>713</a:t>
                </a:r>
                <a:endParaRPr lang="zh-CN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矩形 34"/>
              <p:cNvSpPr/>
              <p:nvPr/>
            </p:nvSpPr>
            <p:spPr>
              <a:xfrm>
                <a:off x="4742397" y="5034568"/>
                <a:ext cx="462743" cy="19349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800" smtClean="0">
                    <a:solidFill>
                      <a:schemeClr val="tx1"/>
                    </a:solidFill>
                  </a:rPr>
                  <a:t>112</a:t>
                </a:r>
                <a:endParaRPr lang="zh-CN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5205140" y="5034568"/>
                <a:ext cx="462743" cy="19349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800" smtClean="0">
                    <a:solidFill>
                      <a:schemeClr val="tx1"/>
                    </a:solidFill>
                  </a:rPr>
                  <a:t>715</a:t>
                </a:r>
                <a:endParaRPr lang="zh-CN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矩形 36"/>
              <p:cNvSpPr/>
              <p:nvPr/>
            </p:nvSpPr>
            <p:spPr>
              <a:xfrm>
                <a:off x="5667883" y="5034568"/>
                <a:ext cx="462743" cy="19349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800" smtClean="0">
                    <a:solidFill>
                      <a:schemeClr val="tx1"/>
                    </a:solidFill>
                  </a:rPr>
                  <a:t>985</a:t>
                </a:r>
                <a:endParaRPr lang="zh-CN" altLang="en-US" sz="8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0" name="下箭头 39"/>
            <p:cNvSpPr/>
            <p:nvPr/>
          </p:nvSpPr>
          <p:spPr>
            <a:xfrm>
              <a:off x="1556093" y="3413933"/>
              <a:ext cx="388096" cy="100110"/>
            </a:xfrm>
            <a:prstGeom prst="downArrow">
              <a:avLst>
                <a:gd name="adj1" fmla="val 39708"/>
                <a:gd name="adj2" fmla="val 66628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1" name="矩形 40"/>
          <p:cNvSpPr/>
          <p:nvPr/>
        </p:nvSpPr>
        <p:spPr>
          <a:xfrm>
            <a:off x="861309" y="2740521"/>
            <a:ext cx="2268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Numeric Compression</a:t>
            </a:r>
            <a:endParaRPr lang="zh-CN" altLang="en-US"/>
          </a:p>
        </p:txBody>
      </p:sp>
      <p:grpSp>
        <p:nvGrpSpPr>
          <p:cNvPr id="15" name="组合 14"/>
          <p:cNvGrpSpPr/>
          <p:nvPr/>
        </p:nvGrpSpPr>
        <p:grpSpPr>
          <a:xfrm>
            <a:off x="879008" y="4399419"/>
            <a:ext cx="4338726" cy="1850773"/>
            <a:chOff x="879008" y="4399420"/>
            <a:chExt cx="4338726" cy="1522828"/>
          </a:xfrm>
        </p:grpSpPr>
        <p:sp>
          <p:nvSpPr>
            <p:cNvPr id="42" name="矩形 41"/>
            <p:cNvSpPr/>
            <p:nvPr/>
          </p:nvSpPr>
          <p:spPr>
            <a:xfrm>
              <a:off x="962263" y="4755501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the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1416935" y="4755501"/>
              <a:ext cx="73916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computer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2156098" y="4755500"/>
              <a:ext cx="73916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test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2898326" y="4755500"/>
              <a:ext cx="73916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this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3639856" y="4755500"/>
              <a:ext cx="419199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is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4059372" y="4755500"/>
              <a:ext cx="419199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test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4478571" y="4755500"/>
              <a:ext cx="73916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computer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8" name="矩形 57"/>
            <p:cNvSpPr/>
            <p:nvPr/>
          </p:nvSpPr>
          <p:spPr>
            <a:xfrm>
              <a:off x="903721" y="5728756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the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9" name="矩形 58"/>
            <p:cNvSpPr/>
            <p:nvPr/>
          </p:nvSpPr>
          <p:spPr>
            <a:xfrm>
              <a:off x="1365438" y="5728757"/>
              <a:ext cx="73916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computer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0" name="矩形 59"/>
            <p:cNvSpPr/>
            <p:nvPr/>
          </p:nvSpPr>
          <p:spPr>
            <a:xfrm>
              <a:off x="2104601" y="5728756"/>
              <a:ext cx="73916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test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1" name="矩形 60"/>
            <p:cNvSpPr/>
            <p:nvPr/>
          </p:nvSpPr>
          <p:spPr>
            <a:xfrm>
              <a:off x="2849197" y="5728756"/>
              <a:ext cx="73916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this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5" name="矩形 64"/>
            <p:cNvSpPr/>
            <p:nvPr/>
          </p:nvSpPr>
          <p:spPr>
            <a:xfrm>
              <a:off x="3586577" y="5728756"/>
              <a:ext cx="419199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is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67" name="肘形连接符 66"/>
            <p:cNvCxnSpPr>
              <a:stCxn id="50" idx="2"/>
              <a:endCxn id="58" idx="0"/>
            </p:cNvCxnSpPr>
            <p:nvPr/>
          </p:nvCxnSpPr>
          <p:spPr>
            <a:xfrm flipH="1">
              <a:off x="1135093" y="5338879"/>
              <a:ext cx="7348" cy="38987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4" name="组合 143"/>
            <p:cNvGrpSpPr/>
            <p:nvPr/>
          </p:nvGrpSpPr>
          <p:grpSpPr>
            <a:xfrm>
              <a:off x="1022923" y="5219346"/>
              <a:ext cx="1673253" cy="119533"/>
              <a:chOff x="2013765" y="5230212"/>
              <a:chExt cx="2358796" cy="193494"/>
            </a:xfrm>
          </p:grpSpPr>
          <p:sp>
            <p:nvSpPr>
              <p:cNvPr id="50" name="矩形 49"/>
              <p:cNvSpPr/>
              <p:nvPr/>
            </p:nvSpPr>
            <p:spPr>
              <a:xfrm>
                <a:off x="2013765" y="5230215"/>
                <a:ext cx="336971" cy="19349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矩形 50"/>
              <p:cNvSpPr/>
              <p:nvPr/>
            </p:nvSpPr>
            <p:spPr>
              <a:xfrm>
                <a:off x="2350736" y="5230215"/>
                <a:ext cx="336971" cy="19349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矩形 51"/>
              <p:cNvSpPr/>
              <p:nvPr/>
            </p:nvSpPr>
            <p:spPr>
              <a:xfrm>
                <a:off x="2687707" y="5230215"/>
                <a:ext cx="336971" cy="19349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矩形 52"/>
              <p:cNvSpPr/>
              <p:nvPr/>
            </p:nvSpPr>
            <p:spPr>
              <a:xfrm>
                <a:off x="3024678" y="5230215"/>
                <a:ext cx="336971" cy="19349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矩形 53"/>
              <p:cNvSpPr/>
              <p:nvPr/>
            </p:nvSpPr>
            <p:spPr>
              <a:xfrm>
                <a:off x="3361649" y="5230215"/>
                <a:ext cx="336971" cy="19349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9" name="矩形 98"/>
              <p:cNvSpPr/>
              <p:nvPr/>
            </p:nvSpPr>
            <p:spPr>
              <a:xfrm>
                <a:off x="3698619" y="5230212"/>
                <a:ext cx="336971" cy="19349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0" name="矩形 99"/>
              <p:cNvSpPr/>
              <p:nvPr/>
            </p:nvSpPr>
            <p:spPr>
              <a:xfrm>
                <a:off x="4035590" y="5230212"/>
                <a:ext cx="336971" cy="19349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800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23" name="肘形连接符 66"/>
            <p:cNvCxnSpPr>
              <a:stCxn id="51" idx="2"/>
              <a:endCxn id="59" idx="0"/>
            </p:cNvCxnSpPr>
            <p:nvPr/>
          </p:nvCxnSpPr>
          <p:spPr>
            <a:xfrm>
              <a:off x="1381477" y="5338879"/>
              <a:ext cx="353543" cy="38987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肘形连接符 66"/>
            <p:cNvCxnSpPr>
              <a:stCxn id="52" idx="2"/>
              <a:endCxn id="60" idx="0"/>
            </p:cNvCxnSpPr>
            <p:nvPr/>
          </p:nvCxnSpPr>
          <p:spPr>
            <a:xfrm>
              <a:off x="1620513" y="5338879"/>
              <a:ext cx="853670" cy="38987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肘形连接符 66"/>
            <p:cNvCxnSpPr>
              <a:stCxn id="53" idx="2"/>
              <a:endCxn id="61" idx="0"/>
            </p:cNvCxnSpPr>
            <p:nvPr/>
          </p:nvCxnSpPr>
          <p:spPr>
            <a:xfrm>
              <a:off x="1859550" y="5338879"/>
              <a:ext cx="1359229" cy="38987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肘形连接符 66"/>
            <p:cNvCxnSpPr>
              <a:stCxn id="54" idx="2"/>
              <a:endCxn id="65" idx="0"/>
            </p:cNvCxnSpPr>
            <p:nvPr/>
          </p:nvCxnSpPr>
          <p:spPr>
            <a:xfrm>
              <a:off x="2098586" y="5338879"/>
              <a:ext cx="1697591" cy="38987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肘形连接符 66"/>
            <p:cNvCxnSpPr>
              <a:stCxn id="99" idx="2"/>
              <a:endCxn id="60" idx="0"/>
            </p:cNvCxnSpPr>
            <p:nvPr/>
          </p:nvCxnSpPr>
          <p:spPr>
            <a:xfrm>
              <a:off x="2337622" y="5338877"/>
              <a:ext cx="136561" cy="38987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肘形连接符 66"/>
            <p:cNvCxnSpPr>
              <a:stCxn id="100" idx="2"/>
              <a:endCxn id="59" idx="0"/>
            </p:cNvCxnSpPr>
            <p:nvPr/>
          </p:nvCxnSpPr>
          <p:spPr>
            <a:xfrm flipH="1">
              <a:off x="1735020" y="5338877"/>
              <a:ext cx="841638" cy="38988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矩形 145"/>
            <p:cNvSpPr/>
            <p:nvPr/>
          </p:nvSpPr>
          <p:spPr>
            <a:xfrm>
              <a:off x="879008" y="4399420"/>
              <a:ext cx="3050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Dictionary-based Compression</a:t>
              </a:r>
              <a:endParaRPr lang="zh-CN" altLang="en-US"/>
            </a:p>
          </p:txBody>
        </p:sp>
        <p:sp>
          <p:nvSpPr>
            <p:cNvPr id="147" name="下箭头 146"/>
            <p:cNvSpPr/>
            <p:nvPr/>
          </p:nvSpPr>
          <p:spPr>
            <a:xfrm>
              <a:off x="1548487" y="5043820"/>
              <a:ext cx="388096" cy="100110"/>
            </a:xfrm>
            <a:prstGeom prst="downArrow">
              <a:avLst>
                <a:gd name="adj1" fmla="val 39708"/>
                <a:gd name="adj2" fmla="val 66628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34424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1021442" y="1739883"/>
            <a:ext cx="514596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 </a:t>
            </a: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table_name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field_name</a:t>
            </a:r>
            <a:r>
              <a:rPr lang="en-US" altLang="zh-CN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2 </a:t>
            </a: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field_name</a:t>
            </a:r>
            <a:r>
              <a:rPr lang="en-US" altLang="zh-CN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 9;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2008756" y="2111401"/>
            <a:ext cx="2989764" cy="3363698"/>
            <a:chOff x="1996392" y="2260372"/>
            <a:chExt cx="2989764" cy="3120208"/>
          </a:xfrm>
        </p:grpSpPr>
        <p:sp>
          <p:nvSpPr>
            <p:cNvPr id="3" name="矩形 2"/>
            <p:cNvSpPr/>
            <p:nvPr/>
          </p:nvSpPr>
          <p:spPr>
            <a:xfrm>
              <a:off x="3131680" y="2260372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7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3131680" y="2453863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1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3131680" y="2647354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3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3131680" y="2840845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2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3131680" y="3034336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6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3131680" y="3227827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8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3131680" y="3421318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5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3131680" y="3614809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2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3131680" y="3832652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13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3131680" y="4026143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20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3131680" y="4219634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15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3131680" y="4413125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11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3131680" y="4606616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12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3131680" y="4800107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17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3131680" y="4993598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1"/>
                  </a:solidFill>
                </a:rPr>
                <a:t>10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3131680" y="5187089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19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3907014" y="4483505"/>
              <a:ext cx="107914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dirty="0" smtClean="0"/>
                <a:t>Segment [10, 20]</a:t>
              </a:r>
              <a:endParaRPr lang="zh-CN" altLang="en-US" sz="1000" dirty="0"/>
            </a:p>
          </p:txBody>
        </p:sp>
        <p:sp>
          <p:nvSpPr>
            <p:cNvPr id="27" name="左大括号 26"/>
            <p:cNvSpPr/>
            <p:nvPr/>
          </p:nvSpPr>
          <p:spPr>
            <a:xfrm flipH="1">
              <a:off x="3698331" y="3832652"/>
              <a:ext cx="114300" cy="1517149"/>
            </a:xfrm>
            <a:prstGeom prst="leftBrace">
              <a:avLst>
                <a:gd name="adj1" fmla="val 27084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000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3907014" y="2922460"/>
              <a:ext cx="94769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dirty="0" smtClean="0"/>
                <a:t>Segment [1, 8]</a:t>
              </a:r>
              <a:endParaRPr lang="zh-CN" altLang="en-US" sz="1000" dirty="0"/>
            </a:p>
          </p:txBody>
        </p:sp>
        <p:sp>
          <p:nvSpPr>
            <p:cNvPr id="29" name="左大括号 28"/>
            <p:cNvSpPr/>
            <p:nvPr/>
          </p:nvSpPr>
          <p:spPr>
            <a:xfrm flipH="1">
              <a:off x="3698331" y="2271607"/>
              <a:ext cx="114300" cy="1517149"/>
            </a:xfrm>
            <a:prstGeom prst="leftBrace">
              <a:avLst>
                <a:gd name="adj1" fmla="val 27084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000"/>
            </a:p>
          </p:txBody>
        </p:sp>
        <p:sp>
          <p:nvSpPr>
            <p:cNvPr id="32" name="下箭头 31"/>
            <p:cNvSpPr/>
            <p:nvPr/>
          </p:nvSpPr>
          <p:spPr>
            <a:xfrm>
              <a:off x="2358343" y="3892302"/>
              <a:ext cx="390525" cy="520823"/>
            </a:xfrm>
            <a:prstGeom prst="down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矩形 32"/>
            <p:cNvSpPr/>
            <p:nvPr/>
          </p:nvSpPr>
          <p:spPr>
            <a:xfrm>
              <a:off x="1996392" y="3597344"/>
              <a:ext cx="1114425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000" dirty="0" smtClean="0"/>
                <a:t>Query range (2, 9)</a:t>
              </a:r>
              <a:endParaRPr lang="zh-CN" altLang="en-US" sz="1000" dirty="0"/>
            </a:p>
          </p:txBody>
        </p:sp>
        <p:sp>
          <p:nvSpPr>
            <p:cNvPr id="78" name="禁止符 77"/>
            <p:cNvSpPr/>
            <p:nvPr/>
          </p:nvSpPr>
          <p:spPr>
            <a:xfrm>
              <a:off x="3088375" y="4236125"/>
              <a:ext cx="549352" cy="549352"/>
            </a:xfrm>
            <a:prstGeom prst="noSmoking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8052903" y="2241362"/>
            <a:ext cx="861799" cy="2242143"/>
            <a:chOff x="8052903" y="2241362"/>
            <a:chExt cx="886376" cy="3397438"/>
          </a:xfrm>
        </p:grpSpPr>
        <p:sp>
          <p:nvSpPr>
            <p:cNvPr id="94" name="矩形 93"/>
            <p:cNvSpPr/>
            <p:nvPr/>
          </p:nvSpPr>
          <p:spPr>
            <a:xfrm>
              <a:off x="8052903" y="2241362"/>
              <a:ext cx="886376" cy="339743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矩形 60"/>
            <p:cNvSpPr/>
            <p:nvPr/>
          </p:nvSpPr>
          <p:spPr>
            <a:xfrm>
              <a:off x="8256130" y="2357117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7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2" name="矩形 61"/>
            <p:cNvSpPr/>
            <p:nvPr/>
          </p:nvSpPr>
          <p:spPr>
            <a:xfrm>
              <a:off x="8256130" y="2550608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1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3" name="矩形 62"/>
            <p:cNvSpPr/>
            <p:nvPr/>
          </p:nvSpPr>
          <p:spPr>
            <a:xfrm>
              <a:off x="8256130" y="2744099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3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4" name="矩形 63"/>
            <p:cNvSpPr/>
            <p:nvPr/>
          </p:nvSpPr>
          <p:spPr>
            <a:xfrm>
              <a:off x="8256130" y="2937590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2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5" name="矩形 64"/>
            <p:cNvSpPr/>
            <p:nvPr/>
          </p:nvSpPr>
          <p:spPr>
            <a:xfrm>
              <a:off x="8256130" y="3131081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6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6" name="矩形 65"/>
            <p:cNvSpPr/>
            <p:nvPr/>
          </p:nvSpPr>
          <p:spPr>
            <a:xfrm>
              <a:off x="8256130" y="3324572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8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7" name="矩形 66"/>
            <p:cNvSpPr/>
            <p:nvPr/>
          </p:nvSpPr>
          <p:spPr>
            <a:xfrm>
              <a:off x="8256130" y="3518063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5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8" name="矩形 67"/>
            <p:cNvSpPr/>
            <p:nvPr/>
          </p:nvSpPr>
          <p:spPr>
            <a:xfrm>
              <a:off x="8256130" y="3711554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2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9" name="矩形 68"/>
            <p:cNvSpPr/>
            <p:nvPr/>
          </p:nvSpPr>
          <p:spPr>
            <a:xfrm>
              <a:off x="8256130" y="3957972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13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0" name="矩形 69"/>
            <p:cNvSpPr/>
            <p:nvPr/>
          </p:nvSpPr>
          <p:spPr>
            <a:xfrm>
              <a:off x="8256130" y="4151463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20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1" name="矩形 70"/>
            <p:cNvSpPr/>
            <p:nvPr/>
          </p:nvSpPr>
          <p:spPr>
            <a:xfrm>
              <a:off x="8256130" y="4344954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15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2" name="矩形 71"/>
            <p:cNvSpPr/>
            <p:nvPr/>
          </p:nvSpPr>
          <p:spPr>
            <a:xfrm>
              <a:off x="8256130" y="4538445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11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3" name="矩形 72"/>
            <p:cNvSpPr/>
            <p:nvPr/>
          </p:nvSpPr>
          <p:spPr>
            <a:xfrm>
              <a:off x="8256130" y="4731936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12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4" name="矩形 73"/>
            <p:cNvSpPr/>
            <p:nvPr/>
          </p:nvSpPr>
          <p:spPr>
            <a:xfrm>
              <a:off x="8256130" y="4925427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17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5" name="矩形 74"/>
            <p:cNvSpPr/>
            <p:nvPr/>
          </p:nvSpPr>
          <p:spPr>
            <a:xfrm>
              <a:off x="8256130" y="5118918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1"/>
                  </a:solidFill>
                </a:rPr>
                <a:t>10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6" name="矩形 75"/>
            <p:cNvSpPr/>
            <p:nvPr/>
          </p:nvSpPr>
          <p:spPr>
            <a:xfrm>
              <a:off x="8256130" y="5312409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19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8" name="矩形 7"/>
          <p:cNvSpPr/>
          <p:nvPr/>
        </p:nvSpPr>
        <p:spPr>
          <a:xfrm>
            <a:off x="6862582" y="2236756"/>
            <a:ext cx="908385" cy="7975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6974893" y="2477597"/>
            <a:ext cx="653199" cy="488571"/>
            <a:chOff x="6852501" y="2647354"/>
            <a:chExt cx="933186" cy="773971"/>
          </a:xfrm>
        </p:grpSpPr>
        <p:sp>
          <p:nvSpPr>
            <p:cNvPr id="79" name="矩形 78"/>
            <p:cNvSpPr/>
            <p:nvPr/>
          </p:nvSpPr>
          <p:spPr>
            <a:xfrm>
              <a:off x="7322944" y="2647361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8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0" name="矩形 79"/>
            <p:cNvSpPr/>
            <p:nvPr/>
          </p:nvSpPr>
          <p:spPr>
            <a:xfrm>
              <a:off x="7322944" y="2840852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20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1" name="矩形 80"/>
            <p:cNvSpPr/>
            <p:nvPr/>
          </p:nvSpPr>
          <p:spPr>
            <a:xfrm>
              <a:off x="7322944" y="3034343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2" name="矩形 81"/>
            <p:cNvSpPr/>
            <p:nvPr/>
          </p:nvSpPr>
          <p:spPr>
            <a:xfrm>
              <a:off x="7322944" y="3227834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...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8" name="矩形 87"/>
            <p:cNvSpPr/>
            <p:nvPr/>
          </p:nvSpPr>
          <p:spPr>
            <a:xfrm>
              <a:off x="6852501" y="2647354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1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9" name="矩形 88"/>
            <p:cNvSpPr/>
            <p:nvPr/>
          </p:nvSpPr>
          <p:spPr>
            <a:xfrm>
              <a:off x="6852501" y="2840845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10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0" name="矩形 89"/>
            <p:cNvSpPr/>
            <p:nvPr/>
          </p:nvSpPr>
          <p:spPr>
            <a:xfrm>
              <a:off x="6852501" y="3034336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1" name="矩形 90"/>
            <p:cNvSpPr/>
            <p:nvPr/>
          </p:nvSpPr>
          <p:spPr>
            <a:xfrm>
              <a:off x="6852501" y="3227827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6946318" y="2230559"/>
            <a:ext cx="383438" cy="155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smtClean="0"/>
              <a:t>min</a:t>
            </a:r>
            <a:endParaRPr lang="zh-CN" altLang="en-US" sz="1000"/>
          </a:p>
        </p:txBody>
      </p:sp>
      <p:sp>
        <p:nvSpPr>
          <p:cNvPr id="92" name="文本框 91"/>
          <p:cNvSpPr txBox="1"/>
          <p:nvPr/>
        </p:nvSpPr>
        <p:spPr>
          <a:xfrm>
            <a:off x="7237338" y="2230559"/>
            <a:ext cx="404278" cy="155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smtClean="0"/>
              <a:t>max</a:t>
            </a:r>
            <a:endParaRPr lang="zh-CN" altLang="en-US" sz="1000"/>
          </a:p>
        </p:txBody>
      </p:sp>
      <p:sp>
        <p:nvSpPr>
          <p:cNvPr id="7" name="文本框 6"/>
          <p:cNvSpPr txBox="1"/>
          <p:nvPr/>
        </p:nvSpPr>
        <p:spPr>
          <a:xfrm>
            <a:off x="6644374" y="1963376"/>
            <a:ext cx="1300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segment </a:t>
            </a:r>
            <a:r>
              <a:rPr lang="en-US" altLang="zh-CN" sz="1200"/>
              <a:t>statistics</a:t>
            </a:r>
            <a:endParaRPr lang="zh-CN" altLang="en-US" sz="1200"/>
          </a:p>
        </p:txBody>
      </p:sp>
      <p:sp>
        <p:nvSpPr>
          <p:cNvPr id="93" name="文本框 92"/>
          <p:cNvSpPr txBox="1"/>
          <p:nvPr/>
        </p:nvSpPr>
        <p:spPr>
          <a:xfrm>
            <a:off x="7917460" y="1972902"/>
            <a:ext cx="13037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Column segments</a:t>
            </a:r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979433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11867</TotalTime>
  <Words>2534</Words>
  <Application>Microsoft Office PowerPoint</Application>
  <PresentationFormat>宽屏</PresentationFormat>
  <Paragraphs>1032</Paragraphs>
  <Slides>51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51</vt:i4>
      </vt:variant>
    </vt:vector>
  </HeadingPairs>
  <TitlesOfParts>
    <vt:vector size="60" baseType="lpstr">
      <vt:lpstr>宋体</vt:lpstr>
      <vt:lpstr>微软雅黑</vt:lpstr>
      <vt:lpstr>Arial</vt:lpstr>
      <vt:lpstr>Calibri</vt:lpstr>
      <vt:lpstr>Calibri Light</vt:lpstr>
      <vt:lpstr>Cambria Math</vt:lpstr>
      <vt:lpstr>Consolas</vt:lpstr>
      <vt:lpstr>Times New Roman</vt:lpstr>
      <vt:lpstr>Office Theme</vt:lpstr>
      <vt:lpstr>Thor Architecture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parallel GROUP BY</vt:lpstr>
      <vt:lpstr>parallel GROUP BY</vt:lpstr>
      <vt:lpstr>Parallel hash join</vt:lpstr>
      <vt:lpstr>Parallel merge join</vt:lpstr>
      <vt:lpstr>Parallel star join</vt:lpstr>
      <vt:lpstr>Multi-thread execute plan</vt:lpstr>
      <vt:lpstr>多线程执行框架</vt:lpstr>
      <vt:lpstr>PowerPoint 演示文稿</vt:lpstr>
      <vt:lpstr>内存管理</vt:lpstr>
      <vt:lpstr>JOIN DAGs</vt:lpstr>
      <vt:lpstr>PowerPoint 演示文稿</vt:lpstr>
    </vt:vector>
  </TitlesOfParts>
  <Company>China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Windows 用户</cp:lastModifiedBy>
  <cp:revision>1265</cp:revision>
  <dcterms:created xsi:type="dcterms:W3CDTF">2014-07-24T15:03:51Z</dcterms:created>
  <dcterms:modified xsi:type="dcterms:W3CDTF">2014-12-16T09:26:41Z</dcterms:modified>
</cp:coreProperties>
</file>